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4"/>
  </p:notesMasterIdLst>
  <p:sldIdLst>
    <p:sldId id="4286" r:id="rId5"/>
    <p:sldId id="4678" r:id="rId6"/>
    <p:sldId id="4308" r:id="rId7"/>
    <p:sldId id="4758" r:id="rId8"/>
    <p:sldId id="4759" r:id="rId9"/>
    <p:sldId id="4761" r:id="rId10"/>
    <p:sldId id="4760" r:id="rId11"/>
    <p:sldId id="4718" r:id="rId12"/>
    <p:sldId id="4287" r:id="rId13"/>
    <p:sldId id="4719" r:id="rId14"/>
    <p:sldId id="4694" r:id="rId15"/>
    <p:sldId id="4720" r:id="rId16"/>
    <p:sldId id="4294" r:id="rId17"/>
    <p:sldId id="4301" r:id="rId18"/>
    <p:sldId id="4721" r:id="rId19"/>
    <p:sldId id="4722" r:id="rId20"/>
    <p:sldId id="4723" r:id="rId21"/>
    <p:sldId id="4724" r:id="rId22"/>
    <p:sldId id="4726" r:id="rId23"/>
    <p:sldId id="4729" r:id="rId24"/>
    <p:sldId id="4727" r:id="rId25"/>
    <p:sldId id="4728" r:id="rId26"/>
    <p:sldId id="4695" r:id="rId27"/>
    <p:sldId id="4692" r:id="rId28"/>
    <p:sldId id="4310" r:id="rId29"/>
    <p:sldId id="4731" r:id="rId30"/>
    <p:sldId id="4733" r:id="rId31"/>
    <p:sldId id="4734" r:id="rId32"/>
    <p:sldId id="4736" r:id="rId33"/>
    <p:sldId id="4735" r:id="rId34"/>
    <p:sldId id="4737" r:id="rId35"/>
    <p:sldId id="4290" r:id="rId36"/>
    <p:sldId id="4358" r:id="rId37"/>
    <p:sldId id="4740" r:id="rId38"/>
    <p:sldId id="4708" r:id="rId39"/>
    <p:sldId id="4709" r:id="rId40"/>
    <p:sldId id="4739" r:id="rId41"/>
    <p:sldId id="4710" r:id="rId42"/>
    <p:sldId id="4741" r:id="rId43"/>
    <p:sldId id="4742" r:id="rId44"/>
    <p:sldId id="4780" r:id="rId45"/>
    <p:sldId id="4711" r:id="rId46"/>
    <p:sldId id="4360" r:id="rId47"/>
    <p:sldId id="4744" r:id="rId48"/>
    <p:sldId id="4779" r:id="rId49"/>
    <p:sldId id="4309" r:id="rId50"/>
    <p:sldId id="4752" r:id="rId51"/>
    <p:sldId id="4751" r:id="rId52"/>
    <p:sldId id="4313" r:id="rId53"/>
    <p:sldId id="4312" r:id="rId54"/>
    <p:sldId id="276" r:id="rId55"/>
    <p:sldId id="4753" r:id="rId56"/>
    <p:sldId id="4319" r:id="rId57"/>
    <p:sldId id="4696" r:id="rId58"/>
    <p:sldId id="4754" r:id="rId59"/>
    <p:sldId id="4698" r:id="rId60"/>
    <p:sldId id="4755" r:id="rId61"/>
    <p:sldId id="4746" r:id="rId62"/>
    <p:sldId id="4697" r:id="rId63"/>
    <p:sldId id="4756" r:id="rId64"/>
    <p:sldId id="4324" r:id="rId65"/>
    <p:sldId id="4747" r:id="rId66"/>
    <p:sldId id="4757" r:id="rId67"/>
    <p:sldId id="4311" r:id="rId68"/>
    <p:sldId id="4344" r:id="rId69"/>
    <p:sldId id="4703" r:id="rId70"/>
    <p:sldId id="4764" r:id="rId71"/>
    <p:sldId id="4765" r:id="rId72"/>
    <p:sldId id="4767" r:id="rId73"/>
    <p:sldId id="4768" r:id="rId74"/>
    <p:sldId id="4769" r:id="rId75"/>
    <p:sldId id="4770" r:id="rId76"/>
    <p:sldId id="4771" r:id="rId77"/>
    <p:sldId id="4762" r:id="rId78"/>
    <p:sldId id="4763" r:id="rId79"/>
    <p:sldId id="4343" r:id="rId80"/>
    <p:sldId id="4700" r:id="rId81"/>
    <p:sldId id="4766" r:id="rId82"/>
    <p:sldId id="4732" r:id="rId83"/>
    <p:sldId id="4354" r:id="rId84"/>
    <p:sldId id="4773" r:id="rId85"/>
    <p:sldId id="4774" r:id="rId86"/>
    <p:sldId id="4775" r:id="rId87"/>
    <p:sldId id="4701" r:id="rId88"/>
    <p:sldId id="4776" r:id="rId89"/>
    <p:sldId id="4777" r:id="rId90"/>
    <p:sldId id="4778" r:id="rId91"/>
    <p:sldId id="4750" r:id="rId92"/>
    <p:sldId id="471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028828-71F9-AC6A-2530-900C1D1B1206}" name="Nelli Scharapow" initials="NS" userId="S::ns705428@fh-muenster.de::35373589-627a-4dca-88ef-5153a1e2b3f8" providerId="AD"/>
  <p188:author id="{3A646A2A-5463-31BB-24B8-887E45DDAF69}" name="Orla Casey" initials="OC" userId="S::orla@momentumconsulting.ie::ee9f56f0-43a2-47ae-a5b8-d4a7d2f5cec3" providerId="AD"/>
  <p188:author id="{0A929F46-439A-E6F3-38E5-4B8C9AE8BBED}" name="canice euei" initials="ce" userId="S::canice_euei.dk#ext#@fhmuenster183.onmicrosoft.com::b37edc9f-be24-40aa-a54b-dc5cd2d5d755" providerId="AD"/>
  <p188:author id="{2D09468D-711E-BF72-A0F2-BE451A0C4942}" name="Wentao.Liu3" initials="We" userId="S::wentao.liu3_nottingham.ac.uk#ext#@fhmuenster183.onmicrosoft.com::638a284d-f022-417f-aab8-594ed8dbf451" providerId="AD"/>
  <p188:author id="{A6E311D4-25E8-F2DD-AF9A-C3A73481D750}" name="Paula Whyte" initials="PW" userId="d5c41e6a024c80ca" providerId="Windows Live"/>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8A3"/>
    <a:srgbClr val="FED100"/>
    <a:srgbClr val="85D2E1"/>
    <a:srgbClr val="ACC199"/>
    <a:srgbClr val="4D4D4D"/>
    <a:srgbClr val="87A66E"/>
    <a:srgbClr val="0D9390"/>
    <a:srgbClr val="00BADE"/>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59804-3FFA-40EE-BBCD-B0409120EC31}" v="49" dt="2022-07-12T10:37:23.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5"/>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ata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ata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C3FEB-629C-E24C-8190-6FAFA3CB873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DE"/>
        </a:p>
      </dgm:t>
    </dgm:pt>
    <dgm:pt modelId="{F1FDD44E-1455-664A-85EB-747AE89B172E}">
      <dgm:prSet custT="1"/>
      <dgm:spPr/>
      <dgm:t>
        <a:bodyPr/>
        <a:lstStyle/>
        <a:p>
          <a:pPr>
            <a:lnSpc>
              <a:spcPct val="100000"/>
            </a:lnSpc>
          </a:pPr>
          <a:r>
            <a:rPr lang="en-GB" sz="2000" b="1" i="0" dirty="0">
              <a:solidFill>
                <a:srgbClr val="000000"/>
              </a:solidFill>
            </a:rPr>
            <a:t>1. </a:t>
          </a:r>
          <a:r>
            <a:rPr lang="en-GB" sz="2000" b="1" i="0" dirty="0" err="1">
              <a:solidFill>
                <a:srgbClr val="000000"/>
              </a:solidFill>
            </a:rPr>
            <a:t>Sukurkite</a:t>
          </a:r>
          <a:r>
            <a:rPr lang="en-GB" sz="2000" b="1" i="0" dirty="0">
              <a:solidFill>
                <a:srgbClr val="000000"/>
              </a:solidFill>
            </a:rPr>
            <a:t> </a:t>
          </a:r>
          <a:r>
            <a:rPr lang="en-GB" sz="2000" b="1" i="0" dirty="0" err="1">
              <a:solidFill>
                <a:srgbClr val="000000"/>
              </a:solidFill>
            </a:rPr>
            <a:t>rinkodaros</a:t>
          </a:r>
          <a:r>
            <a:rPr lang="en-GB" sz="2000" b="1" i="0" dirty="0">
              <a:solidFill>
                <a:srgbClr val="000000"/>
              </a:solidFill>
            </a:rPr>
            <a:t> </a:t>
          </a:r>
          <a:r>
            <a:rPr lang="en-GB" sz="2000" b="1" i="0" dirty="0" err="1">
              <a:solidFill>
                <a:srgbClr val="000000"/>
              </a:solidFill>
            </a:rPr>
            <a:t>planą</a:t>
          </a:r>
          <a:r>
            <a:rPr lang="en-GB" sz="2000" b="1" i="0" dirty="0">
              <a:solidFill>
                <a:srgbClr val="000000"/>
              </a:solidFill>
            </a:rPr>
            <a:t>
</a:t>
          </a:r>
          <a:endParaRPr lang="de-DE" sz="2000" b="1" dirty="0">
            <a:solidFill>
              <a:srgbClr val="000000"/>
            </a:solidFill>
          </a:endParaRPr>
        </a:p>
      </dgm:t>
    </dgm:pt>
    <dgm:pt modelId="{2DA207F8-43CC-1841-A219-92A287F3AFB2}" type="parTrans" cxnId="{8A58726E-D1CB-5C41-97E0-1DE62AAB1856}">
      <dgm:prSet/>
      <dgm:spPr/>
      <dgm:t>
        <a:bodyPr/>
        <a:lstStyle/>
        <a:p>
          <a:endParaRPr lang="de-DE"/>
        </a:p>
      </dgm:t>
    </dgm:pt>
    <dgm:pt modelId="{EC199303-C91F-7D4D-B53C-D19FC76A0C17}" type="sibTrans" cxnId="{8A58726E-D1CB-5C41-97E0-1DE62AAB1856}">
      <dgm:prSet/>
      <dgm:spPr/>
      <dgm:t>
        <a:bodyPr/>
        <a:lstStyle/>
        <a:p>
          <a:endParaRPr lang="de-DE"/>
        </a:p>
      </dgm:t>
    </dgm:pt>
    <dgm:pt modelId="{3C6ECBE5-B121-404C-9D81-500984F918A0}">
      <dgm:prSet custT="1"/>
      <dgm:spPr/>
      <dgm:t>
        <a:bodyPr/>
        <a:lstStyle/>
        <a:p>
          <a:pPr>
            <a:lnSpc>
              <a:spcPct val="100000"/>
            </a:lnSpc>
          </a:pPr>
          <a:r>
            <a:rPr lang="lt-LT" sz="2000" b="1" i="0" dirty="0">
              <a:solidFill>
                <a:srgbClr val="000000"/>
              </a:solidFill>
            </a:rPr>
            <a:t>2. Sukurkite pirkėjų asmenybes
</a:t>
          </a:r>
          <a:endParaRPr lang="de-DE" sz="2000" b="1" dirty="0">
            <a:solidFill>
              <a:srgbClr val="000000"/>
            </a:solidFill>
          </a:endParaRPr>
        </a:p>
      </dgm:t>
    </dgm:pt>
    <dgm:pt modelId="{5242EBD5-B1EB-3143-8796-8A33A52E1AA9}" type="parTrans" cxnId="{46D47438-29AD-D44D-AA1A-317641815CAA}">
      <dgm:prSet/>
      <dgm:spPr/>
      <dgm:t>
        <a:bodyPr/>
        <a:lstStyle/>
        <a:p>
          <a:endParaRPr lang="de-DE"/>
        </a:p>
      </dgm:t>
    </dgm:pt>
    <dgm:pt modelId="{3C179454-D084-F84F-855C-856C83B24433}" type="sibTrans" cxnId="{46D47438-29AD-D44D-AA1A-317641815CAA}">
      <dgm:prSet/>
      <dgm:spPr/>
      <dgm:t>
        <a:bodyPr/>
        <a:lstStyle/>
        <a:p>
          <a:endParaRPr lang="de-DE"/>
        </a:p>
      </dgm:t>
    </dgm:pt>
    <dgm:pt modelId="{73D958C2-2FB0-FC4F-98D5-A07544E45B01}">
      <dgm:prSet custT="1"/>
      <dgm:spPr/>
      <dgm:t>
        <a:bodyPr/>
        <a:lstStyle/>
        <a:p>
          <a:pPr>
            <a:lnSpc>
              <a:spcPct val="100000"/>
            </a:lnSpc>
          </a:pPr>
          <a:r>
            <a:rPr lang="en-GB" sz="2000" b="1" i="0" dirty="0">
              <a:solidFill>
                <a:srgbClr val="000000"/>
              </a:solidFill>
            </a:rPr>
            <a:t>3. </a:t>
          </a:r>
          <a:r>
            <a:rPr lang="en-GB" sz="2000" b="1" i="0" dirty="0" err="1">
              <a:solidFill>
                <a:srgbClr val="000000"/>
              </a:solidFill>
            </a:rPr>
            <a:t>Identifikuokite</a:t>
          </a:r>
          <a:r>
            <a:rPr lang="en-GB" sz="2000" b="1" i="0" dirty="0">
              <a:solidFill>
                <a:srgbClr val="000000"/>
              </a:solidFill>
            </a:rPr>
            <a:t> </a:t>
          </a:r>
          <a:r>
            <a:rPr lang="en-GB" sz="2000" b="1" i="0" dirty="0" err="1">
              <a:solidFill>
                <a:srgbClr val="000000"/>
              </a:solidFill>
            </a:rPr>
            <a:t>tikslus</a:t>
          </a:r>
          <a:endParaRPr lang="de-DE" sz="2000" b="1" dirty="0">
            <a:solidFill>
              <a:srgbClr val="000000"/>
            </a:solidFill>
          </a:endParaRPr>
        </a:p>
      </dgm:t>
    </dgm:pt>
    <dgm:pt modelId="{32B26D82-11FF-9B40-9765-D9B3979F0881}" type="parTrans" cxnId="{FBD75D1C-756D-6742-B91D-463E16358567}">
      <dgm:prSet/>
      <dgm:spPr/>
      <dgm:t>
        <a:bodyPr/>
        <a:lstStyle/>
        <a:p>
          <a:endParaRPr lang="de-DE"/>
        </a:p>
      </dgm:t>
    </dgm:pt>
    <dgm:pt modelId="{DA16879D-F2B3-A347-AAFE-08BE16CC9578}" type="sibTrans" cxnId="{FBD75D1C-756D-6742-B91D-463E16358567}">
      <dgm:prSet/>
      <dgm:spPr/>
      <dgm:t>
        <a:bodyPr/>
        <a:lstStyle/>
        <a:p>
          <a:endParaRPr lang="de-DE"/>
        </a:p>
      </dgm:t>
    </dgm:pt>
    <dgm:pt modelId="{D9766258-89B8-9447-A366-5B194BAFBEE9}">
      <dgm:prSet custT="1"/>
      <dgm:spPr/>
      <dgm:t>
        <a:bodyPr/>
        <a:lstStyle/>
        <a:p>
          <a:pPr>
            <a:lnSpc>
              <a:spcPct val="100000"/>
            </a:lnSpc>
          </a:pPr>
          <a:r>
            <a:rPr lang="en-GB" sz="2000" b="1" i="0" dirty="0">
              <a:solidFill>
                <a:srgbClr val="000000"/>
              </a:solidFill>
            </a:rPr>
            <a:t>4. </a:t>
          </a:r>
          <a:r>
            <a:rPr lang="en-GB" sz="2000" b="1" i="0" dirty="0" err="1">
              <a:solidFill>
                <a:srgbClr val="000000"/>
              </a:solidFill>
            </a:rPr>
            <a:t>Pasirinkite</a:t>
          </a:r>
          <a:r>
            <a:rPr lang="en-GB" sz="2000" b="1" i="0" dirty="0">
              <a:solidFill>
                <a:srgbClr val="000000"/>
              </a:solidFill>
            </a:rPr>
            <a:t> </a:t>
          </a:r>
          <a:r>
            <a:rPr lang="en-GB" sz="2000" b="1" i="0" dirty="0" err="1">
              <a:solidFill>
                <a:srgbClr val="000000"/>
              </a:solidFill>
            </a:rPr>
            <a:t>tinkamus</a:t>
          </a:r>
          <a:r>
            <a:rPr lang="en-GB" sz="2000" b="1" i="0" dirty="0">
              <a:solidFill>
                <a:srgbClr val="000000"/>
              </a:solidFill>
            </a:rPr>
            <a:t> </a:t>
          </a:r>
          <a:r>
            <a:rPr lang="en-GB" sz="2000" b="1" i="0" dirty="0" err="1">
              <a:solidFill>
                <a:srgbClr val="000000"/>
              </a:solidFill>
            </a:rPr>
            <a:t>įrankius</a:t>
          </a:r>
          <a:r>
            <a:rPr lang="en-GB" sz="2000" b="1" i="0" dirty="0">
              <a:solidFill>
                <a:srgbClr val="000000"/>
              </a:solidFill>
            </a:rPr>
            <a:t>
</a:t>
          </a:r>
          <a:endParaRPr lang="de-DE" sz="2000" b="1" dirty="0">
            <a:solidFill>
              <a:srgbClr val="000000"/>
            </a:solidFill>
          </a:endParaRPr>
        </a:p>
      </dgm:t>
    </dgm:pt>
    <dgm:pt modelId="{B3EF1793-94D6-D443-8D77-15384B84EFA7}" type="parTrans" cxnId="{C5CC1EFA-AA00-E04F-9198-8E0270A6488E}">
      <dgm:prSet/>
      <dgm:spPr/>
      <dgm:t>
        <a:bodyPr/>
        <a:lstStyle/>
        <a:p>
          <a:endParaRPr lang="de-DE"/>
        </a:p>
      </dgm:t>
    </dgm:pt>
    <dgm:pt modelId="{93661DD8-F0F6-904C-8866-B6FA263DC7AA}" type="sibTrans" cxnId="{C5CC1EFA-AA00-E04F-9198-8E0270A6488E}">
      <dgm:prSet/>
      <dgm:spPr/>
      <dgm:t>
        <a:bodyPr/>
        <a:lstStyle/>
        <a:p>
          <a:endParaRPr lang="de-DE"/>
        </a:p>
      </dgm:t>
    </dgm:pt>
    <dgm:pt modelId="{03342EE8-F6BC-4240-AAD5-0F8220A490A2}">
      <dgm:prSet custT="1"/>
      <dgm:spPr/>
      <dgm:t>
        <a:bodyPr/>
        <a:lstStyle/>
        <a:p>
          <a:pPr>
            <a:lnSpc>
              <a:spcPct val="100000"/>
            </a:lnSpc>
          </a:pPr>
          <a:r>
            <a:rPr lang="lt-LT" sz="2000" b="1" i="0" dirty="0">
              <a:solidFill>
                <a:srgbClr val="000000"/>
              </a:solidFill>
            </a:rPr>
            <a:t>5. Peržiūrėkite savo žiniasklaidos kanalus
</a:t>
          </a:r>
          <a:endParaRPr lang="de-DE" sz="2000" b="1" dirty="0">
            <a:solidFill>
              <a:srgbClr val="000000"/>
            </a:solidFill>
          </a:endParaRPr>
        </a:p>
      </dgm:t>
    </dgm:pt>
    <dgm:pt modelId="{C2F0815A-B82E-384C-9B45-8816146B4BEB}" type="parTrans" cxnId="{A08D823F-1B60-B54F-90C6-5C4A289A8377}">
      <dgm:prSet/>
      <dgm:spPr/>
      <dgm:t>
        <a:bodyPr/>
        <a:lstStyle/>
        <a:p>
          <a:endParaRPr lang="de-DE"/>
        </a:p>
      </dgm:t>
    </dgm:pt>
    <dgm:pt modelId="{BD10CA7E-6536-6D4D-914E-32934FC0A5F2}" type="sibTrans" cxnId="{A08D823F-1B60-B54F-90C6-5C4A289A8377}">
      <dgm:prSet/>
      <dgm:spPr/>
      <dgm:t>
        <a:bodyPr/>
        <a:lstStyle/>
        <a:p>
          <a:endParaRPr lang="de-DE"/>
        </a:p>
      </dgm:t>
    </dgm:pt>
    <dgm:pt modelId="{CE5F22DD-2472-F146-A5FD-A4A262AA1213}">
      <dgm:prSet custT="1"/>
      <dgm:spPr/>
      <dgm:t>
        <a:bodyPr/>
        <a:lstStyle/>
        <a:p>
          <a:pPr>
            <a:lnSpc>
              <a:spcPct val="100000"/>
            </a:lnSpc>
          </a:pPr>
          <a:r>
            <a:rPr lang="lt-LT" sz="2000" b="1" i="0" dirty="0">
              <a:solidFill>
                <a:srgbClr val="000000"/>
              </a:solidFill>
            </a:rPr>
            <a:t>6. Auditas ir žiniasklaidos kampanijų planavimas
</a:t>
          </a:r>
          <a:endParaRPr lang="de-DE" sz="2000" b="1" dirty="0">
            <a:solidFill>
              <a:srgbClr val="000000"/>
            </a:solidFill>
          </a:endParaRPr>
        </a:p>
      </dgm:t>
    </dgm:pt>
    <dgm:pt modelId="{233BF70F-FE40-B640-8235-36A8C17FA110}" type="parTrans" cxnId="{5FB19530-70FB-2E46-A443-14F426057778}">
      <dgm:prSet/>
      <dgm:spPr/>
      <dgm:t>
        <a:bodyPr/>
        <a:lstStyle/>
        <a:p>
          <a:endParaRPr lang="de-DE"/>
        </a:p>
      </dgm:t>
    </dgm:pt>
    <dgm:pt modelId="{D961C195-3D64-E240-BA53-9BAEAAC82F28}" type="sibTrans" cxnId="{5FB19530-70FB-2E46-A443-14F426057778}">
      <dgm:prSet/>
      <dgm:spPr/>
      <dgm:t>
        <a:bodyPr/>
        <a:lstStyle/>
        <a:p>
          <a:endParaRPr lang="de-DE"/>
        </a:p>
      </dgm:t>
    </dgm:pt>
    <dgm:pt modelId="{01FE1278-D2EA-E446-B780-9124024C8592}">
      <dgm:prSet custT="1"/>
      <dgm:spPr/>
      <dgm:t>
        <a:bodyPr/>
        <a:lstStyle/>
        <a:p>
          <a:pPr>
            <a:lnSpc>
              <a:spcPct val="100000"/>
            </a:lnSpc>
          </a:pPr>
          <a:r>
            <a:rPr lang="en-GB" sz="2000" b="1" i="0" dirty="0">
              <a:solidFill>
                <a:srgbClr val="000000"/>
              </a:solidFill>
            </a:rPr>
            <a:t>7. </a:t>
          </a:r>
          <a:r>
            <a:rPr lang="en-GB" sz="2000" b="1" i="0" dirty="0" err="1">
              <a:solidFill>
                <a:srgbClr val="000000"/>
              </a:solidFill>
            </a:rPr>
            <a:t>Įgyvendinkite</a:t>
          </a:r>
          <a:endParaRPr lang="de-DE" sz="2000" b="1" dirty="0">
            <a:solidFill>
              <a:srgbClr val="000000"/>
            </a:solidFill>
          </a:endParaRPr>
        </a:p>
      </dgm:t>
    </dgm:pt>
    <dgm:pt modelId="{CDEF776D-9496-F94C-BB0C-E45901F597FF}" type="parTrans" cxnId="{E860D606-4B71-F546-88FC-70961D9D219D}">
      <dgm:prSet/>
      <dgm:spPr/>
      <dgm:t>
        <a:bodyPr/>
        <a:lstStyle/>
        <a:p>
          <a:endParaRPr lang="de-DE"/>
        </a:p>
      </dgm:t>
    </dgm:pt>
    <dgm:pt modelId="{AF242FD5-FB6D-2347-86A5-F301FC47F839}" type="sibTrans" cxnId="{E860D606-4B71-F546-88FC-70961D9D219D}">
      <dgm:prSet/>
      <dgm:spPr/>
      <dgm:t>
        <a:bodyPr/>
        <a:lstStyle/>
        <a:p>
          <a:endParaRPr lang="de-DE"/>
        </a:p>
      </dgm:t>
    </dgm:pt>
    <dgm:pt modelId="{B7C13011-C1AC-46BB-97B6-3A26EA2DC6B6}" type="pres">
      <dgm:prSet presAssocID="{D65C3FEB-629C-E24C-8190-6FAFA3CB8738}" presName="root" presStyleCnt="0">
        <dgm:presLayoutVars>
          <dgm:dir/>
          <dgm:resizeHandles val="exact"/>
        </dgm:presLayoutVars>
      </dgm:prSet>
      <dgm:spPr/>
    </dgm:pt>
    <dgm:pt modelId="{7BD912D7-012E-4581-BAEE-4ADE35ECAE9B}" type="pres">
      <dgm:prSet presAssocID="{F1FDD44E-1455-664A-85EB-747AE89B172E}" presName="compNode" presStyleCnt="0"/>
      <dgm:spPr/>
    </dgm:pt>
    <dgm:pt modelId="{13BEC278-3AA6-460F-9AB9-D48DC1E031AD}" type="pres">
      <dgm:prSet presAssocID="{F1FDD44E-1455-664A-85EB-747AE89B172E}" presName="iconRect" presStyleLbl="node1" presStyleIdx="0" presStyleCnt="7" custScaleX="178471" custScaleY="183835" custLinFactNeighborX="2859" custLinFactNeighborY="-67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solidFill>
            <a:srgbClr val="FED100"/>
          </a:solidFill>
        </a:ln>
      </dgm:spPr>
      <dgm:extLst>
        <a:ext uri="{E40237B7-FDA0-4F09-8148-C483321AD2D9}">
          <dgm14:cNvPr xmlns:dgm14="http://schemas.microsoft.com/office/drawing/2010/diagram" id="0" name="" descr="Tools"/>
        </a:ext>
      </dgm:extLst>
    </dgm:pt>
    <dgm:pt modelId="{BA64DE43-1177-49D2-8A62-82723C78D958}" type="pres">
      <dgm:prSet presAssocID="{F1FDD44E-1455-664A-85EB-747AE89B172E}" presName="spaceRect" presStyleCnt="0"/>
      <dgm:spPr/>
    </dgm:pt>
    <dgm:pt modelId="{65122FD1-13CA-4382-A7C2-DA4D74330229}" type="pres">
      <dgm:prSet presAssocID="{F1FDD44E-1455-664A-85EB-747AE89B172E}" presName="textRect" presStyleLbl="revTx" presStyleIdx="0" presStyleCnt="7" custLinFactNeighborX="-423" custLinFactNeighborY="24119">
        <dgm:presLayoutVars>
          <dgm:chMax val="1"/>
          <dgm:chPref val="1"/>
        </dgm:presLayoutVars>
      </dgm:prSet>
      <dgm:spPr/>
    </dgm:pt>
    <dgm:pt modelId="{1FE29AE8-623E-4BC8-871E-2CA8C5A14A38}" type="pres">
      <dgm:prSet presAssocID="{EC199303-C91F-7D4D-B53C-D19FC76A0C17}" presName="sibTrans" presStyleCnt="0"/>
      <dgm:spPr/>
    </dgm:pt>
    <dgm:pt modelId="{7052EA71-1FEA-4C70-8485-8456F2A16B29}" type="pres">
      <dgm:prSet presAssocID="{3C6ECBE5-B121-404C-9D81-500984F918A0}" presName="compNode" presStyleCnt="0"/>
      <dgm:spPr/>
    </dgm:pt>
    <dgm:pt modelId="{F498F277-DFF3-4463-836A-00D54023ECDE}" type="pres">
      <dgm:prSet presAssocID="{3C6ECBE5-B121-404C-9D81-500984F918A0}" presName="iconRect" presStyleLbl="node1" presStyleIdx="1" presStyleCnt="7" custScaleX="170793" custScaleY="1845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solidFill>
            <a:srgbClr val="FED100"/>
          </a:solidFill>
        </a:ln>
      </dgm:spPr>
      <dgm:extLst>
        <a:ext uri="{E40237B7-FDA0-4F09-8148-C483321AD2D9}">
          <dgm14:cNvPr xmlns:dgm14="http://schemas.microsoft.com/office/drawing/2010/diagram" id="0" name="" descr="Benutzer"/>
        </a:ext>
      </dgm:extLst>
    </dgm:pt>
    <dgm:pt modelId="{CDC3E005-199F-4AFE-8BBC-C91F33010159}" type="pres">
      <dgm:prSet presAssocID="{3C6ECBE5-B121-404C-9D81-500984F918A0}" presName="spaceRect" presStyleCnt="0"/>
      <dgm:spPr/>
    </dgm:pt>
    <dgm:pt modelId="{BB9FBE70-0407-410B-B1BA-4F809714531D}" type="pres">
      <dgm:prSet presAssocID="{3C6ECBE5-B121-404C-9D81-500984F918A0}" presName="textRect" presStyleLbl="revTx" presStyleIdx="1" presStyleCnt="7" custLinFactNeighborX="-2573" custLinFactNeighborY="17687">
        <dgm:presLayoutVars>
          <dgm:chMax val="1"/>
          <dgm:chPref val="1"/>
        </dgm:presLayoutVars>
      </dgm:prSet>
      <dgm:spPr/>
    </dgm:pt>
    <dgm:pt modelId="{DAB85B62-C4AF-4E49-85A9-11BE527D5FA6}" type="pres">
      <dgm:prSet presAssocID="{3C179454-D084-F84F-855C-856C83B24433}" presName="sibTrans" presStyleCnt="0"/>
      <dgm:spPr/>
    </dgm:pt>
    <dgm:pt modelId="{D0345992-909C-4B3A-97AF-B9265E4BA997}" type="pres">
      <dgm:prSet presAssocID="{73D958C2-2FB0-FC4F-98D5-A07544E45B01}" presName="compNode" presStyleCnt="0"/>
      <dgm:spPr/>
    </dgm:pt>
    <dgm:pt modelId="{D1312472-6094-4A97-B331-65662CE078F3}" type="pres">
      <dgm:prSet presAssocID="{73D958C2-2FB0-FC4F-98D5-A07544E45B01}" presName="iconRect" presStyleLbl="node1" presStyleIdx="2" presStyleCnt="7" custScaleX="160257" custScaleY="18195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solidFill>
            <a:srgbClr val="FED100"/>
          </a:solidFill>
        </a:ln>
      </dgm:spPr>
      <dgm:extLst>
        <a:ext uri="{E40237B7-FDA0-4F09-8148-C483321AD2D9}">
          <dgm14:cNvPr xmlns:dgm14="http://schemas.microsoft.com/office/drawing/2010/diagram" id="0" name="" descr="Volltreffer"/>
        </a:ext>
      </dgm:extLst>
    </dgm:pt>
    <dgm:pt modelId="{9CA7D8E3-403B-40D0-B6B1-753D2B0D67DE}" type="pres">
      <dgm:prSet presAssocID="{73D958C2-2FB0-FC4F-98D5-A07544E45B01}" presName="spaceRect" presStyleCnt="0"/>
      <dgm:spPr/>
    </dgm:pt>
    <dgm:pt modelId="{DE548CB0-7B76-417A-B8D3-F5097154CCF3}" type="pres">
      <dgm:prSet presAssocID="{73D958C2-2FB0-FC4F-98D5-A07544E45B01}" presName="textRect" presStyleLbl="revTx" presStyleIdx="2" presStyleCnt="7" custScaleX="135767" custLinFactNeighborX="1930" custLinFactNeighborY="16079">
        <dgm:presLayoutVars>
          <dgm:chMax val="1"/>
          <dgm:chPref val="1"/>
        </dgm:presLayoutVars>
      </dgm:prSet>
      <dgm:spPr/>
    </dgm:pt>
    <dgm:pt modelId="{1CB600AA-6C7D-4540-88E9-0831B682D76B}" type="pres">
      <dgm:prSet presAssocID="{DA16879D-F2B3-A347-AAFE-08BE16CC9578}" presName="sibTrans" presStyleCnt="0"/>
      <dgm:spPr/>
    </dgm:pt>
    <dgm:pt modelId="{3DC29893-2577-40A7-8C4A-3C20A1DC1645}" type="pres">
      <dgm:prSet presAssocID="{D9766258-89B8-9447-A366-5B194BAFBEE9}" presName="compNode" presStyleCnt="0"/>
      <dgm:spPr/>
    </dgm:pt>
    <dgm:pt modelId="{9DA3B61D-C9E1-4E1E-9330-04B791B1EA87}" type="pres">
      <dgm:prSet presAssocID="{D9766258-89B8-9447-A366-5B194BAFBEE9}" presName="iconRect" presStyleLbl="node1" presStyleIdx="3" presStyleCnt="7" custScaleX="170440" custScaleY="185340"/>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solidFill>
            <a:srgbClr val="FED100"/>
          </a:solidFill>
        </a:ln>
      </dgm:spPr>
      <dgm:extLst>
        <a:ext uri="{E40237B7-FDA0-4F09-8148-C483321AD2D9}">
          <dgm14:cNvPr xmlns:dgm14="http://schemas.microsoft.com/office/drawing/2010/diagram" id="0" name="" descr="Single gear"/>
        </a:ext>
      </dgm:extLst>
    </dgm:pt>
    <dgm:pt modelId="{DB8EF021-7F3E-4BFF-9C7C-B1A6C78A7032}" type="pres">
      <dgm:prSet presAssocID="{D9766258-89B8-9447-A366-5B194BAFBEE9}" presName="spaceRect" presStyleCnt="0"/>
      <dgm:spPr/>
    </dgm:pt>
    <dgm:pt modelId="{49EE7F94-BDED-4011-907F-B14872ADA241}" type="pres">
      <dgm:prSet presAssocID="{D9766258-89B8-9447-A366-5B194BAFBEE9}" presName="textRect" presStyleLbl="revTx" presStyleIdx="3" presStyleCnt="7" custLinFactNeighborX="0" custLinFactNeighborY="14472">
        <dgm:presLayoutVars>
          <dgm:chMax val="1"/>
          <dgm:chPref val="1"/>
        </dgm:presLayoutVars>
      </dgm:prSet>
      <dgm:spPr/>
    </dgm:pt>
    <dgm:pt modelId="{FB97B578-4287-4B0E-9C1F-C52765866032}" type="pres">
      <dgm:prSet presAssocID="{93661DD8-F0F6-904C-8866-B6FA263DC7AA}" presName="sibTrans" presStyleCnt="0"/>
      <dgm:spPr/>
    </dgm:pt>
    <dgm:pt modelId="{22A52FA7-B37E-41C4-95A9-B918F72E7B9B}" type="pres">
      <dgm:prSet presAssocID="{03342EE8-F6BC-4240-AAD5-0F8220A490A2}" presName="compNode" presStyleCnt="0"/>
      <dgm:spPr/>
    </dgm:pt>
    <dgm:pt modelId="{57F33BEC-61C1-4F0E-9CF6-B4517AB00B27}" type="pres">
      <dgm:prSet presAssocID="{03342EE8-F6BC-4240-AAD5-0F8220A490A2}" presName="iconRect" presStyleLbl="node1" presStyleIdx="4" presStyleCnt="7" custScaleX="160966" custScaleY="173488"/>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solidFill>
            <a:srgbClr val="FED100"/>
          </a:solidFill>
        </a:ln>
      </dgm:spPr>
      <dgm:extLst>
        <a:ext uri="{E40237B7-FDA0-4F09-8148-C483321AD2D9}">
          <dgm14:cNvPr xmlns:dgm14="http://schemas.microsoft.com/office/drawing/2010/diagram" id="0" name="" descr="Wiedergabe"/>
        </a:ext>
      </dgm:extLst>
    </dgm:pt>
    <dgm:pt modelId="{35E2D0C1-EDF0-4D48-ADC5-2F5610FB01A0}" type="pres">
      <dgm:prSet presAssocID="{03342EE8-F6BC-4240-AAD5-0F8220A490A2}" presName="spaceRect" presStyleCnt="0"/>
      <dgm:spPr/>
    </dgm:pt>
    <dgm:pt modelId="{6E82786B-47FD-4C6F-AC5D-4861D358DBB4}" type="pres">
      <dgm:prSet presAssocID="{03342EE8-F6BC-4240-AAD5-0F8220A490A2}" presName="textRect" presStyleLbl="revTx" presStyleIdx="4" presStyleCnt="7" custLinFactNeighborX="643" custLinFactNeighborY="14472">
        <dgm:presLayoutVars>
          <dgm:chMax val="1"/>
          <dgm:chPref val="1"/>
        </dgm:presLayoutVars>
      </dgm:prSet>
      <dgm:spPr/>
    </dgm:pt>
    <dgm:pt modelId="{D4E1E904-D89D-426B-8E21-B803EE47C881}" type="pres">
      <dgm:prSet presAssocID="{BD10CA7E-6536-6D4D-914E-32934FC0A5F2}" presName="sibTrans" presStyleCnt="0"/>
      <dgm:spPr/>
    </dgm:pt>
    <dgm:pt modelId="{FC08E394-7E8D-425A-8AAE-477F6C3C1E7E}" type="pres">
      <dgm:prSet presAssocID="{CE5F22DD-2472-F146-A5FD-A4A262AA1213}" presName="compNode" presStyleCnt="0"/>
      <dgm:spPr/>
    </dgm:pt>
    <dgm:pt modelId="{449D1A5A-F74D-4198-A291-FAAC7DE21466}" type="pres">
      <dgm:prSet presAssocID="{CE5F22DD-2472-F146-A5FD-A4A262AA1213}" presName="iconRect" presStyleLbl="node1" presStyleIdx="5" presStyleCnt="7" custScaleX="162927" custScaleY="179205" custLinFactNeighborX="-2859" custLinFactNeighborY="481"/>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solidFill>
            <a:srgbClr val="FED100"/>
          </a:solidFill>
        </a:ln>
      </dgm:spPr>
      <dgm:extLst>
        <a:ext uri="{E40237B7-FDA0-4F09-8148-C483321AD2D9}">
          <dgm14:cNvPr xmlns:dgm14="http://schemas.microsoft.com/office/drawing/2010/diagram" id="0" name="" descr="Zeitung"/>
        </a:ext>
      </dgm:extLst>
    </dgm:pt>
    <dgm:pt modelId="{5EBB9C87-5BA5-4C38-8718-ADA8350B4E5F}" type="pres">
      <dgm:prSet presAssocID="{CE5F22DD-2472-F146-A5FD-A4A262AA1213}" presName="spaceRect" presStyleCnt="0"/>
      <dgm:spPr/>
    </dgm:pt>
    <dgm:pt modelId="{8F576C9B-1BEF-435A-86CE-839BA7686ED3}" type="pres">
      <dgm:prSet presAssocID="{CE5F22DD-2472-F146-A5FD-A4A262AA1213}" presName="textRect" presStyleLbl="revTx" presStyleIdx="5" presStyleCnt="7" custLinFactNeighborX="643" custLinFactNeighborY="17687">
        <dgm:presLayoutVars>
          <dgm:chMax val="1"/>
          <dgm:chPref val="1"/>
        </dgm:presLayoutVars>
      </dgm:prSet>
      <dgm:spPr/>
    </dgm:pt>
    <dgm:pt modelId="{D05C8387-B19D-4E73-AA4E-CE27B2D69CF0}" type="pres">
      <dgm:prSet presAssocID="{D961C195-3D64-E240-BA53-9BAEAAC82F28}" presName="sibTrans" presStyleCnt="0"/>
      <dgm:spPr/>
    </dgm:pt>
    <dgm:pt modelId="{5EA609F7-F96C-4562-8F6C-08D47303BB8E}" type="pres">
      <dgm:prSet presAssocID="{01FE1278-D2EA-E446-B780-9124024C8592}" presName="compNode" presStyleCnt="0"/>
      <dgm:spPr/>
    </dgm:pt>
    <dgm:pt modelId="{A2583411-FEB1-4A57-925A-BFFD0A07E655}" type="pres">
      <dgm:prSet presAssocID="{01FE1278-D2EA-E446-B780-9124024C8592}" presName="iconRect" presStyleLbl="node1" presStyleIdx="6" presStyleCnt="7" custScaleX="170604" custScaleY="184923"/>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solidFill>
            <a:srgbClr val="FED100"/>
          </a:solidFill>
        </a:ln>
      </dgm:spPr>
      <dgm:extLst>
        <a:ext uri="{E40237B7-FDA0-4F09-8148-C483321AD2D9}">
          <dgm14:cNvPr xmlns:dgm14="http://schemas.microsoft.com/office/drawing/2010/diagram" id="0" name="" descr="Apfel"/>
        </a:ext>
      </dgm:extLst>
    </dgm:pt>
    <dgm:pt modelId="{2A929363-1A44-463D-9B7B-BB961484F596}" type="pres">
      <dgm:prSet presAssocID="{01FE1278-D2EA-E446-B780-9124024C8592}" presName="spaceRect" presStyleCnt="0"/>
      <dgm:spPr/>
    </dgm:pt>
    <dgm:pt modelId="{E222DC5A-45F9-4A72-BE25-B6C550008DEF}" type="pres">
      <dgm:prSet presAssocID="{01FE1278-D2EA-E446-B780-9124024C8592}" presName="textRect" presStyleLbl="revTx" presStyleIdx="6" presStyleCnt="7" custLinFactNeighborX="423" custLinFactNeighborY="14471">
        <dgm:presLayoutVars>
          <dgm:chMax val="1"/>
          <dgm:chPref val="1"/>
        </dgm:presLayoutVars>
      </dgm:prSet>
      <dgm:spPr/>
    </dgm:pt>
  </dgm:ptLst>
  <dgm:cxnLst>
    <dgm:cxn modelId="{E860D606-4B71-F546-88FC-70961D9D219D}" srcId="{D65C3FEB-629C-E24C-8190-6FAFA3CB8738}" destId="{01FE1278-D2EA-E446-B780-9124024C8592}" srcOrd="6" destOrd="0" parTransId="{CDEF776D-9496-F94C-BB0C-E45901F597FF}" sibTransId="{AF242FD5-FB6D-2347-86A5-F301FC47F839}"/>
    <dgm:cxn modelId="{7FB9C308-B9D6-5147-BC4E-581351F1D552}" type="presOf" srcId="{3C6ECBE5-B121-404C-9D81-500984F918A0}" destId="{BB9FBE70-0407-410B-B1BA-4F809714531D}" srcOrd="0" destOrd="0" presId="urn:microsoft.com/office/officeart/2018/2/layout/IconLabelList"/>
    <dgm:cxn modelId="{B66BC00C-6D1F-5641-8685-99AB5E9A4E2D}" type="presOf" srcId="{73D958C2-2FB0-FC4F-98D5-A07544E45B01}" destId="{DE548CB0-7B76-417A-B8D3-F5097154CCF3}" srcOrd="0" destOrd="0" presId="urn:microsoft.com/office/officeart/2018/2/layout/IconLabelList"/>
    <dgm:cxn modelId="{FBD75D1C-756D-6742-B91D-463E16358567}" srcId="{D65C3FEB-629C-E24C-8190-6FAFA3CB8738}" destId="{73D958C2-2FB0-FC4F-98D5-A07544E45B01}" srcOrd="2" destOrd="0" parTransId="{32B26D82-11FF-9B40-9765-D9B3979F0881}" sibTransId="{DA16879D-F2B3-A347-AAFE-08BE16CC9578}"/>
    <dgm:cxn modelId="{5FB19530-70FB-2E46-A443-14F426057778}" srcId="{D65C3FEB-629C-E24C-8190-6FAFA3CB8738}" destId="{CE5F22DD-2472-F146-A5FD-A4A262AA1213}" srcOrd="5" destOrd="0" parTransId="{233BF70F-FE40-B640-8235-36A8C17FA110}" sibTransId="{D961C195-3D64-E240-BA53-9BAEAAC82F28}"/>
    <dgm:cxn modelId="{9D9E9D33-D975-DD4C-827A-EE00A2E96A01}" type="presOf" srcId="{D65C3FEB-629C-E24C-8190-6FAFA3CB8738}" destId="{B7C13011-C1AC-46BB-97B6-3A26EA2DC6B6}" srcOrd="0" destOrd="0" presId="urn:microsoft.com/office/officeart/2018/2/layout/IconLabelList"/>
    <dgm:cxn modelId="{46D47438-29AD-D44D-AA1A-317641815CAA}" srcId="{D65C3FEB-629C-E24C-8190-6FAFA3CB8738}" destId="{3C6ECBE5-B121-404C-9D81-500984F918A0}" srcOrd="1" destOrd="0" parTransId="{5242EBD5-B1EB-3143-8796-8A33A52E1AA9}" sibTransId="{3C179454-D084-F84F-855C-856C83B24433}"/>
    <dgm:cxn modelId="{169C213F-C5D1-1D44-A7B7-70198BB66283}" type="presOf" srcId="{01FE1278-D2EA-E446-B780-9124024C8592}" destId="{E222DC5A-45F9-4A72-BE25-B6C550008DEF}" srcOrd="0" destOrd="0" presId="urn:microsoft.com/office/officeart/2018/2/layout/IconLabelList"/>
    <dgm:cxn modelId="{A08D823F-1B60-B54F-90C6-5C4A289A8377}" srcId="{D65C3FEB-629C-E24C-8190-6FAFA3CB8738}" destId="{03342EE8-F6BC-4240-AAD5-0F8220A490A2}" srcOrd="4" destOrd="0" parTransId="{C2F0815A-B82E-384C-9B45-8816146B4BEB}" sibTransId="{BD10CA7E-6536-6D4D-914E-32934FC0A5F2}"/>
    <dgm:cxn modelId="{60AAF14C-B1ED-614A-B1D4-A9C493783EFE}" type="presOf" srcId="{03342EE8-F6BC-4240-AAD5-0F8220A490A2}" destId="{6E82786B-47FD-4C6F-AC5D-4861D358DBB4}" srcOrd="0" destOrd="0" presId="urn:microsoft.com/office/officeart/2018/2/layout/IconLabelList"/>
    <dgm:cxn modelId="{8A58726E-D1CB-5C41-97E0-1DE62AAB1856}" srcId="{D65C3FEB-629C-E24C-8190-6FAFA3CB8738}" destId="{F1FDD44E-1455-664A-85EB-747AE89B172E}" srcOrd="0" destOrd="0" parTransId="{2DA207F8-43CC-1841-A219-92A287F3AFB2}" sibTransId="{EC199303-C91F-7D4D-B53C-D19FC76A0C17}"/>
    <dgm:cxn modelId="{E3F95150-B8BD-904C-800E-45887E74FB97}" type="presOf" srcId="{F1FDD44E-1455-664A-85EB-747AE89B172E}" destId="{65122FD1-13CA-4382-A7C2-DA4D74330229}" srcOrd="0" destOrd="0" presId="urn:microsoft.com/office/officeart/2018/2/layout/IconLabelList"/>
    <dgm:cxn modelId="{F31660E1-ED9F-7E4B-9769-5310C545C053}" type="presOf" srcId="{D9766258-89B8-9447-A366-5B194BAFBEE9}" destId="{49EE7F94-BDED-4011-907F-B14872ADA241}" srcOrd="0" destOrd="0" presId="urn:microsoft.com/office/officeart/2018/2/layout/IconLabelList"/>
    <dgm:cxn modelId="{AF9D47E1-5EEE-D043-86FE-D2B73D08A571}" type="presOf" srcId="{CE5F22DD-2472-F146-A5FD-A4A262AA1213}" destId="{8F576C9B-1BEF-435A-86CE-839BA7686ED3}" srcOrd="0" destOrd="0" presId="urn:microsoft.com/office/officeart/2018/2/layout/IconLabelList"/>
    <dgm:cxn modelId="{C5CC1EFA-AA00-E04F-9198-8E0270A6488E}" srcId="{D65C3FEB-629C-E24C-8190-6FAFA3CB8738}" destId="{D9766258-89B8-9447-A366-5B194BAFBEE9}" srcOrd="3" destOrd="0" parTransId="{B3EF1793-94D6-D443-8D77-15384B84EFA7}" sibTransId="{93661DD8-F0F6-904C-8866-B6FA263DC7AA}"/>
    <dgm:cxn modelId="{CD4B724A-ABC1-504F-BA99-DA6B47472164}" type="presParOf" srcId="{B7C13011-C1AC-46BB-97B6-3A26EA2DC6B6}" destId="{7BD912D7-012E-4581-BAEE-4ADE35ECAE9B}" srcOrd="0" destOrd="0" presId="urn:microsoft.com/office/officeart/2018/2/layout/IconLabelList"/>
    <dgm:cxn modelId="{D1D00186-0592-594C-9ED3-9FD947165CC3}" type="presParOf" srcId="{7BD912D7-012E-4581-BAEE-4ADE35ECAE9B}" destId="{13BEC278-3AA6-460F-9AB9-D48DC1E031AD}" srcOrd="0" destOrd="0" presId="urn:microsoft.com/office/officeart/2018/2/layout/IconLabelList"/>
    <dgm:cxn modelId="{19CEBC51-EBA4-4B45-BCEF-8D5D1578D00F}" type="presParOf" srcId="{7BD912D7-012E-4581-BAEE-4ADE35ECAE9B}" destId="{BA64DE43-1177-49D2-8A62-82723C78D958}" srcOrd="1" destOrd="0" presId="urn:microsoft.com/office/officeart/2018/2/layout/IconLabelList"/>
    <dgm:cxn modelId="{D7937E94-7085-684D-B78E-FD21AAC281CC}" type="presParOf" srcId="{7BD912D7-012E-4581-BAEE-4ADE35ECAE9B}" destId="{65122FD1-13CA-4382-A7C2-DA4D74330229}" srcOrd="2" destOrd="0" presId="urn:microsoft.com/office/officeart/2018/2/layout/IconLabelList"/>
    <dgm:cxn modelId="{F38ADF24-D4E1-CC43-9F40-AE62A0A4940F}" type="presParOf" srcId="{B7C13011-C1AC-46BB-97B6-3A26EA2DC6B6}" destId="{1FE29AE8-623E-4BC8-871E-2CA8C5A14A38}" srcOrd="1" destOrd="0" presId="urn:microsoft.com/office/officeart/2018/2/layout/IconLabelList"/>
    <dgm:cxn modelId="{044C1C64-0613-454D-A81B-850B0B3D6087}" type="presParOf" srcId="{B7C13011-C1AC-46BB-97B6-3A26EA2DC6B6}" destId="{7052EA71-1FEA-4C70-8485-8456F2A16B29}" srcOrd="2" destOrd="0" presId="urn:microsoft.com/office/officeart/2018/2/layout/IconLabelList"/>
    <dgm:cxn modelId="{A85EA5B0-6F12-9B4D-8FAF-B945023BF33A}" type="presParOf" srcId="{7052EA71-1FEA-4C70-8485-8456F2A16B29}" destId="{F498F277-DFF3-4463-836A-00D54023ECDE}" srcOrd="0" destOrd="0" presId="urn:microsoft.com/office/officeart/2018/2/layout/IconLabelList"/>
    <dgm:cxn modelId="{74D31609-DEDB-064F-B126-7589244E9F4B}" type="presParOf" srcId="{7052EA71-1FEA-4C70-8485-8456F2A16B29}" destId="{CDC3E005-199F-4AFE-8BBC-C91F33010159}" srcOrd="1" destOrd="0" presId="urn:microsoft.com/office/officeart/2018/2/layout/IconLabelList"/>
    <dgm:cxn modelId="{89695A76-1B91-F34D-B0DD-486BD774E627}" type="presParOf" srcId="{7052EA71-1FEA-4C70-8485-8456F2A16B29}" destId="{BB9FBE70-0407-410B-B1BA-4F809714531D}" srcOrd="2" destOrd="0" presId="urn:microsoft.com/office/officeart/2018/2/layout/IconLabelList"/>
    <dgm:cxn modelId="{B2AC4743-EECE-FB4C-80A6-C125AA9066DD}" type="presParOf" srcId="{B7C13011-C1AC-46BB-97B6-3A26EA2DC6B6}" destId="{DAB85B62-C4AF-4E49-85A9-11BE527D5FA6}" srcOrd="3" destOrd="0" presId="urn:microsoft.com/office/officeart/2018/2/layout/IconLabelList"/>
    <dgm:cxn modelId="{BC9F96F1-3260-E047-BFD0-343DD9F22679}" type="presParOf" srcId="{B7C13011-C1AC-46BB-97B6-3A26EA2DC6B6}" destId="{D0345992-909C-4B3A-97AF-B9265E4BA997}" srcOrd="4" destOrd="0" presId="urn:microsoft.com/office/officeart/2018/2/layout/IconLabelList"/>
    <dgm:cxn modelId="{B707698B-6D50-6843-AB0D-252CE1702F50}" type="presParOf" srcId="{D0345992-909C-4B3A-97AF-B9265E4BA997}" destId="{D1312472-6094-4A97-B331-65662CE078F3}" srcOrd="0" destOrd="0" presId="urn:microsoft.com/office/officeart/2018/2/layout/IconLabelList"/>
    <dgm:cxn modelId="{F0B6FB29-6D39-3242-9FE1-5C256AC8C764}" type="presParOf" srcId="{D0345992-909C-4B3A-97AF-B9265E4BA997}" destId="{9CA7D8E3-403B-40D0-B6B1-753D2B0D67DE}" srcOrd="1" destOrd="0" presId="urn:microsoft.com/office/officeart/2018/2/layout/IconLabelList"/>
    <dgm:cxn modelId="{CDF27504-9514-7843-8159-203D12A4CC2B}" type="presParOf" srcId="{D0345992-909C-4B3A-97AF-B9265E4BA997}" destId="{DE548CB0-7B76-417A-B8D3-F5097154CCF3}" srcOrd="2" destOrd="0" presId="urn:microsoft.com/office/officeart/2018/2/layout/IconLabelList"/>
    <dgm:cxn modelId="{4E9125BD-EFFA-F349-81E8-DA47E49C997E}" type="presParOf" srcId="{B7C13011-C1AC-46BB-97B6-3A26EA2DC6B6}" destId="{1CB600AA-6C7D-4540-88E9-0831B682D76B}" srcOrd="5" destOrd="0" presId="urn:microsoft.com/office/officeart/2018/2/layout/IconLabelList"/>
    <dgm:cxn modelId="{C907F001-475B-CA47-A0AC-A38C688822C3}" type="presParOf" srcId="{B7C13011-C1AC-46BB-97B6-3A26EA2DC6B6}" destId="{3DC29893-2577-40A7-8C4A-3C20A1DC1645}" srcOrd="6" destOrd="0" presId="urn:microsoft.com/office/officeart/2018/2/layout/IconLabelList"/>
    <dgm:cxn modelId="{11C90AC5-50E9-784C-A98D-D634D5AA91B0}" type="presParOf" srcId="{3DC29893-2577-40A7-8C4A-3C20A1DC1645}" destId="{9DA3B61D-C9E1-4E1E-9330-04B791B1EA87}" srcOrd="0" destOrd="0" presId="urn:microsoft.com/office/officeart/2018/2/layout/IconLabelList"/>
    <dgm:cxn modelId="{857DF5DE-C3C2-AE46-88A2-0C2011DCD671}" type="presParOf" srcId="{3DC29893-2577-40A7-8C4A-3C20A1DC1645}" destId="{DB8EF021-7F3E-4BFF-9C7C-B1A6C78A7032}" srcOrd="1" destOrd="0" presId="urn:microsoft.com/office/officeart/2018/2/layout/IconLabelList"/>
    <dgm:cxn modelId="{EDA144B2-D950-ED41-845F-D90B2B8E311D}" type="presParOf" srcId="{3DC29893-2577-40A7-8C4A-3C20A1DC1645}" destId="{49EE7F94-BDED-4011-907F-B14872ADA241}" srcOrd="2" destOrd="0" presId="urn:microsoft.com/office/officeart/2018/2/layout/IconLabelList"/>
    <dgm:cxn modelId="{F27D3919-892B-C44C-8EBB-CFEFC3570138}" type="presParOf" srcId="{B7C13011-C1AC-46BB-97B6-3A26EA2DC6B6}" destId="{FB97B578-4287-4B0E-9C1F-C52765866032}" srcOrd="7" destOrd="0" presId="urn:microsoft.com/office/officeart/2018/2/layout/IconLabelList"/>
    <dgm:cxn modelId="{13EA7458-BCC9-AD46-AC25-E619E2B8BB0B}" type="presParOf" srcId="{B7C13011-C1AC-46BB-97B6-3A26EA2DC6B6}" destId="{22A52FA7-B37E-41C4-95A9-B918F72E7B9B}" srcOrd="8" destOrd="0" presId="urn:microsoft.com/office/officeart/2018/2/layout/IconLabelList"/>
    <dgm:cxn modelId="{E7CD8DA6-DE1D-B74D-8533-66FF60331E8A}" type="presParOf" srcId="{22A52FA7-B37E-41C4-95A9-B918F72E7B9B}" destId="{57F33BEC-61C1-4F0E-9CF6-B4517AB00B27}" srcOrd="0" destOrd="0" presId="urn:microsoft.com/office/officeart/2018/2/layout/IconLabelList"/>
    <dgm:cxn modelId="{0F8ECEEF-FF7F-5D46-84BC-AD994013E1C6}" type="presParOf" srcId="{22A52FA7-B37E-41C4-95A9-B918F72E7B9B}" destId="{35E2D0C1-EDF0-4D48-ADC5-2F5610FB01A0}" srcOrd="1" destOrd="0" presId="urn:microsoft.com/office/officeart/2018/2/layout/IconLabelList"/>
    <dgm:cxn modelId="{63A3BB9B-A75B-264D-AC77-C1AB7AD76DF6}" type="presParOf" srcId="{22A52FA7-B37E-41C4-95A9-B918F72E7B9B}" destId="{6E82786B-47FD-4C6F-AC5D-4861D358DBB4}" srcOrd="2" destOrd="0" presId="urn:microsoft.com/office/officeart/2018/2/layout/IconLabelList"/>
    <dgm:cxn modelId="{6B31767B-DD6E-C94D-A5DC-13FD7A084B9C}" type="presParOf" srcId="{B7C13011-C1AC-46BB-97B6-3A26EA2DC6B6}" destId="{D4E1E904-D89D-426B-8E21-B803EE47C881}" srcOrd="9" destOrd="0" presId="urn:microsoft.com/office/officeart/2018/2/layout/IconLabelList"/>
    <dgm:cxn modelId="{BFBB5A49-6D61-A54C-AF3C-1368D702064B}" type="presParOf" srcId="{B7C13011-C1AC-46BB-97B6-3A26EA2DC6B6}" destId="{FC08E394-7E8D-425A-8AAE-477F6C3C1E7E}" srcOrd="10" destOrd="0" presId="urn:microsoft.com/office/officeart/2018/2/layout/IconLabelList"/>
    <dgm:cxn modelId="{9B311A1B-139F-B947-9893-61E257BAD1F5}" type="presParOf" srcId="{FC08E394-7E8D-425A-8AAE-477F6C3C1E7E}" destId="{449D1A5A-F74D-4198-A291-FAAC7DE21466}" srcOrd="0" destOrd="0" presId="urn:microsoft.com/office/officeart/2018/2/layout/IconLabelList"/>
    <dgm:cxn modelId="{02B21C8D-CCFE-244D-B3EF-12FDFE9A1333}" type="presParOf" srcId="{FC08E394-7E8D-425A-8AAE-477F6C3C1E7E}" destId="{5EBB9C87-5BA5-4C38-8718-ADA8350B4E5F}" srcOrd="1" destOrd="0" presId="urn:microsoft.com/office/officeart/2018/2/layout/IconLabelList"/>
    <dgm:cxn modelId="{2BD6650A-DCCE-BB46-A0D0-D919F034EFDC}" type="presParOf" srcId="{FC08E394-7E8D-425A-8AAE-477F6C3C1E7E}" destId="{8F576C9B-1BEF-435A-86CE-839BA7686ED3}" srcOrd="2" destOrd="0" presId="urn:microsoft.com/office/officeart/2018/2/layout/IconLabelList"/>
    <dgm:cxn modelId="{0F1059CD-14C3-0644-A9B4-C2EC06E5219E}" type="presParOf" srcId="{B7C13011-C1AC-46BB-97B6-3A26EA2DC6B6}" destId="{D05C8387-B19D-4E73-AA4E-CE27B2D69CF0}" srcOrd="11" destOrd="0" presId="urn:microsoft.com/office/officeart/2018/2/layout/IconLabelList"/>
    <dgm:cxn modelId="{656C9228-8360-724D-A61A-8FB5E7046C93}" type="presParOf" srcId="{B7C13011-C1AC-46BB-97B6-3A26EA2DC6B6}" destId="{5EA609F7-F96C-4562-8F6C-08D47303BB8E}" srcOrd="12" destOrd="0" presId="urn:microsoft.com/office/officeart/2018/2/layout/IconLabelList"/>
    <dgm:cxn modelId="{14AB3E06-9B4B-F44F-AC57-5DA93C2C2B59}" type="presParOf" srcId="{5EA609F7-F96C-4562-8F6C-08D47303BB8E}" destId="{A2583411-FEB1-4A57-925A-BFFD0A07E655}" srcOrd="0" destOrd="0" presId="urn:microsoft.com/office/officeart/2018/2/layout/IconLabelList"/>
    <dgm:cxn modelId="{85D63A45-CC37-1148-B14F-E3E1DA06721F}" type="presParOf" srcId="{5EA609F7-F96C-4562-8F6C-08D47303BB8E}" destId="{2A929363-1A44-463D-9B7B-BB961484F596}" srcOrd="1" destOrd="0" presId="urn:microsoft.com/office/officeart/2018/2/layout/IconLabelList"/>
    <dgm:cxn modelId="{EF081468-6A6A-314F-B47D-D14D672E24B6}" type="presParOf" srcId="{5EA609F7-F96C-4562-8F6C-08D47303BB8E}" destId="{E222DC5A-45F9-4A72-BE25-B6C550008D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E0BFC-11C5-4576-A176-3F55349B59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65A1CA-249F-434C-B555-CB45F94E8CD2}">
      <dgm:prSet/>
      <dgm:spPr>
        <a:ln>
          <a:solidFill>
            <a:srgbClr val="FED100"/>
          </a:solidFill>
        </a:ln>
      </dgm:spPr>
      <dgm:t>
        <a:bodyPr/>
        <a:lstStyle/>
        <a:p>
          <a:r>
            <a:rPr lang="lt-LT" dirty="0">
              <a:solidFill>
                <a:srgbClr val="4D4D4D"/>
              </a:solidFill>
            </a:rPr>
            <a:t>Komunikacija iš lūpų į lūpas yra labai galingas įrankis. Įmonė turi užtikrinti klientų patirtį, kuri pranoksta jų lūkesčius per visą klientų kelionę. </a:t>
          </a:r>
          <a:endParaRPr lang="en-US" dirty="0">
            <a:solidFill>
              <a:srgbClr val="4D4D4D"/>
            </a:solidFill>
          </a:endParaRPr>
        </a:p>
        <a:p>
          <a:endParaRPr lang="en-US" dirty="0">
            <a:solidFill>
              <a:srgbClr val="4D4D4D"/>
            </a:solidFill>
          </a:endParaRPr>
        </a:p>
      </dgm:t>
    </dgm:pt>
    <dgm:pt modelId="{FDD7E221-328A-4601-9FAA-4D42F1DF5A45}" type="parTrans" cxnId="{E1F8DAD0-8CB0-4701-878E-D80D3913DD59}">
      <dgm:prSet/>
      <dgm:spPr/>
      <dgm:t>
        <a:bodyPr/>
        <a:lstStyle/>
        <a:p>
          <a:endParaRPr lang="en-US"/>
        </a:p>
      </dgm:t>
    </dgm:pt>
    <dgm:pt modelId="{FF8D4DCE-0BF3-4A0F-89A1-8CF602BCD6D5}" type="sibTrans" cxnId="{E1F8DAD0-8CB0-4701-878E-D80D3913DD59}">
      <dgm:prSet/>
      <dgm:spPr/>
      <dgm:t>
        <a:bodyPr/>
        <a:lstStyle/>
        <a:p>
          <a:endParaRPr lang="en-US"/>
        </a:p>
      </dgm:t>
    </dgm:pt>
    <dgm:pt modelId="{441557B7-B1A2-45F7-9165-8E061A91D916}">
      <dgm:prSet/>
      <dgm:spPr>
        <a:ln>
          <a:solidFill>
            <a:srgbClr val="FED100"/>
          </a:solidFill>
        </a:ln>
      </dgm:spPr>
      <dgm:t>
        <a:bodyPr/>
        <a:lstStyle/>
        <a:p>
          <a:r>
            <a:rPr lang="lt-LT" dirty="0">
              <a:solidFill>
                <a:srgbClr val="4D4D4D"/>
              </a:solidFill>
            </a:rPr>
            <a:t>Pasitenkinimas taip pat lemia </a:t>
          </a:r>
          <a:r>
            <a:rPr lang="lt-LT" b="1" dirty="0">
              <a:solidFill>
                <a:srgbClr val="4D4D4D"/>
              </a:solidFill>
            </a:rPr>
            <a:t>lojalumą jūsų prekės ženklui</a:t>
          </a:r>
          <a:r>
            <a:rPr lang="lt-LT" dirty="0">
              <a:solidFill>
                <a:srgbClr val="4D4D4D"/>
              </a:solidFill>
            </a:rPr>
            <a:t>. Klientai pakartotinai perka ir reklamuoja jį kitiems žmonėms.</a:t>
          </a:r>
          <a:endParaRPr lang="en-US" dirty="0">
            <a:solidFill>
              <a:srgbClr val="4D4D4D"/>
            </a:solidFill>
          </a:endParaRPr>
        </a:p>
        <a:p>
          <a:endParaRPr lang="en-US" dirty="0">
            <a:solidFill>
              <a:srgbClr val="4D4D4D"/>
            </a:solidFill>
          </a:endParaRPr>
        </a:p>
      </dgm:t>
    </dgm:pt>
    <dgm:pt modelId="{A9BB7B5B-150A-437D-B34E-586557B07B1D}" type="parTrans" cxnId="{97BA0E47-722B-494B-B25D-53E39E2AFACA}">
      <dgm:prSet/>
      <dgm:spPr/>
      <dgm:t>
        <a:bodyPr/>
        <a:lstStyle/>
        <a:p>
          <a:endParaRPr lang="en-US"/>
        </a:p>
      </dgm:t>
    </dgm:pt>
    <dgm:pt modelId="{375A073E-FA87-4E5E-BA52-AEE8E6AA8753}" type="sibTrans" cxnId="{97BA0E47-722B-494B-B25D-53E39E2AFACA}">
      <dgm:prSet/>
      <dgm:spPr/>
      <dgm:t>
        <a:bodyPr/>
        <a:lstStyle/>
        <a:p>
          <a:endParaRPr lang="en-US"/>
        </a:p>
      </dgm:t>
    </dgm:pt>
    <dgm:pt modelId="{016AAACC-AB53-4329-A64B-B2B9CDC7F79B}">
      <dgm:prSet/>
      <dgm:spPr>
        <a:ln>
          <a:solidFill>
            <a:srgbClr val="FED100"/>
          </a:solidFill>
        </a:ln>
      </dgm:spPr>
      <dgm:t>
        <a:bodyPr/>
        <a:lstStyle/>
        <a:p>
          <a:r>
            <a:rPr lang="lt-LT" dirty="0">
              <a:solidFill>
                <a:srgbClr val="4D4D4D"/>
              </a:solidFill>
            </a:rPr>
            <a:t>„</a:t>
          </a:r>
          <a:r>
            <a:rPr lang="lt-LT" dirty="0" err="1">
              <a:solidFill>
                <a:srgbClr val="4D4D4D"/>
              </a:solidFill>
            </a:rPr>
            <a:t>Nielson</a:t>
          </a:r>
          <a:r>
            <a:rPr lang="lt-LT" dirty="0">
              <a:solidFill>
                <a:srgbClr val="4D4D4D"/>
              </a:solidFill>
            </a:rPr>
            <a:t>“ duomenimis, žmonės pasitiki savo šeimos narių ir draugų rekomendacijomis, todėl tai yra veiksmingas metodas, lemiantis didelį pokalbių skaičių. </a:t>
          </a:r>
          <a:endParaRPr lang="en-US" dirty="0">
            <a:solidFill>
              <a:srgbClr val="4D4D4D"/>
            </a:solidFill>
          </a:endParaRPr>
        </a:p>
        <a:p>
          <a:endParaRPr lang="en-US" dirty="0">
            <a:solidFill>
              <a:srgbClr val="4D4D4D"/>
            </a:solidFill>
          </a:endParaRPr>
        </a:p>
      </dgm:t>
    </dgm:pt>
    <dgm:pt modelId="{210A04E3-692E-429B-ACE1-3F00DF869D26}" type="parTrans" cxnId="{624BB246-BD63-4ED3-B119-8FAE523261EB}">
      <dgm:prSet/>
      <dgm:spPr/>
      <dgm:t>
        <a:bodyPr/>
        <a:lstStyle/>
        <a:p>
          <a:endParaRPr lang="en-US"/>
        </a:p>
      </dgm:t>
    </dgm:pt>
    <dgm:pt modelId="{14EDE4DE-BCB3-4A9D-A9B8-88E267E9D0FC}" type="sibTrans" cxnId="{624BB246-BD63-4ED3-B119-8FAE523261EB}">
      <dgm:prSet/>
      <dgm:spPr/>
      <dgm:t>
        <a:bodyPr/>
        <a:lstStyle/>
        <a:p>
          <a:endParaRPr lang="en-US"/>
        </a:p>
      </dgm:t>
    </dgm:pt>
    <dgm:pt modelId="{F13533F1-45F9-994C-9F34-FE87475BCD23}" type="pres">
      <dgm:prSet presAssocID="{498E0BFC-11C5-4576-A176-3F55349B5987}" presName="hierChild1" presStyleCnt="0">
        <dgm:presLayoutVars>
          <dgm:chPref val="1"/>
          <dgm:dir/>
          <dgm:animOne val="branch"/>
          <dgm:animLvl val="lvl"/>
          <dgm:resizeHandles/>
        </dgm:presLayoutVars>
      </dgm:prSet>
      <dgm:spPr/>
    </dgm:pt>
    <dgm:pt modelId="{0FC512A8-5241-4445-AE67-52E58768C384}" type="pres">
      <dgm:prSet presAssocID="{3965A1CA-249F-434C-B555-CB45F94E8CD2}" presName="hierRoot1" presStyleCnt="0"/>
      <dgm:spPr/>
    </dgm:pt>
    <dgm:pt modelId="{3FBDC586-3568-AB4C-855A-7A67B4741F60}" type="pres">
      <dgm:prSet presAssocID="{3965A1CA-249F-434C-B555-CB45F94E8CD2}" presName="composite" presStyleCnt="0"/>
      <dgm:spPr/>
    </dgm:pt>
    <dgm:pt modelId="{96CE950B-5FD4-974E-BC2C-948677602C80}" type="pres">
      <dgm:prSet presAssocID="{3965A1CA-249F-434C-B555-CB45F94E8CD2}" presName="background" presStyleLbl="node0" presStyleIdx="0" presStyleCnt="3"/>
      <dgm:spPr>
        <a:solidFill>
          <a:srgbClr val="85D2E1"/>
        </a:solidFill>
      </dgm:spPr>
    </dgm:pt>
    <dgm:pt modelId="{3368DD1A-B2C8-BB49-981A-4272C4068E7A}" type="pres">
      <dgm:prSet presAssocID="{3965A1CA-249F-434C-B555-CB45F94E8CD2}" presName="text" presStyleLbl="fgAcc0" presStyleIdx="0" presStyleCnt="3" custScaleY="134878">
        <dgm:presLayoutVars>
          <dgm:chPref val="3"/>
        </dgm:presLayoutVars>
      </dgm:prSet>
      <dgm:spPr/>
    </dgm:pt>
    <dgm:pt modelId="{8BF8B0F3-33F8-9A47-A1B3-B157B8DF86C2}" type="pres">
      <dgm:prSet presAssocID="{3965A1CA-249F-434C-B555-CB45F94E8CD2}" presName="hierChild2" presStyleCnt="0"/>
      <dgm:spPr/>
    </dgm:pt>
    <dgm:pt modelId="{E8F9EB47-F761-964E-96C2-6742DD77DA26}" type="pres">
      <dgm:prSet presAssocID="{441557B7-B1A2-45F7-9165-8E061A91D916}" presName="hierRoot1" presStyleCnt="0"/>
      <dgm:spPr/>
    </dgm:pt>
    <dgm:pt modelId="{1E2A3A09-5E89-BC47-BA16-3273AD59DDD9}" type="pres">
      <dgm:prSet presAssocID="{441557B7-B1A2-45F7-9165-8E061A91D916}" presName="composite" presStyleCnt="0"/>
      <dgm:spPr/>
    </dgm:pt>
    <dgm:pt modelId="{CCB5B4DB-ED60-E844-8780-57FF74036B3E}" type="pres">
      <dgm:prSet presAssocID="{441557B7-B1A2-45F7-9165-8E061A91D916}" presName="background" presStyleLbl="node0" presStyleIdx="1" presStyleCnt="3"/>
      <dgm:spPr>
        <a:solidFill>
          <a:srgbClr val="85D2E1"/>
        </a:solidFill>
      </dgm:spPr>
    </dgm:pt>
    <dgm:pt modelId="{5CFD3E78-C49F-8B44-9E53-CEF48D47EDF4}" type="pres">
      <dgm:prSet presAssocID="{441557B7-B1A2-45F7-9165-8E061A91D916}" presName="text" presStyleLbl="fgAcc0" presStyleIdx="1" presStyleCnt="3" custScaleY="137579">
        <dgm:presLayoutVars>
          <dgm:chPref val="3"/>
        </dgm:presLayoutVars>
      </dgm:prSet>
      <dgm:spPr/>
    </dgm:pt>
    <dgm:pt modelId="{A41D3C70-BBC4-974F-A9BF-0402D899A970}" type="pres">
      <dgm:prSet presAssocID="{441557B7-B1A2-45F7-9165-8E061A91D916}" presName="hierChild2" presStyleCnt="0"/>
      <dgm:spPr/>
    </dgm:pt>
    <dgm:pt modelId="{830CD215-3627-4A4F-BF87-81979B8772D1}" type="pres">
      <dgm:prSet presAssocID="{016AAACC-AB53-4329-A64B-B2B9CDC7F79B}" presName="hierRoot1" presStyleCnt="0"/>
      <dgm:spPr/>
    </dgm:pt>
    <dgm:pt modelId="{5328E4D9-21B6-F64B-90D7-17BA0E3002B0}" type="pres">
      <dgm:prSet presAssocID="{016AAACC-AB53-4329-A64B-B2B9CDC7F79B}" presName="composite" presStyleCnt="0"/>
      <dgm:spPr/>
    </dgm:pt>
    <dgm:pt modelId="{30869EF5-A740-E349-B4E5-8EE60F2C9C68}" type="pres">
      <dgm:prSet presAssocID="{016AAACC-AB53-4329-A64B-B2B9CDC7F79B}" presName="background" presStyleLbl="node0" presStyleIdx="2" presStyleCnt="3"/>
      <dgm:spPr>
        <a:solidFill>
          <a:srgbClr val="85D2E1"/>
        </a:solidFill>
      </dgm:spPr>
    </dgm:pt>
    <dgm:pt modelId="{1BE17C05-CF51-E84C-9DDF-46267684F1E3}" type="pres">
      <dgm:prSet presAssocID="{016AAACC-AB53-4329-A64B-B2B9CDC7F79B}" presName="text" presStyleLbl="fgAcc0" presStyleIdx="2" presStyleCnt="3" custScaleY="135771" custLinFactNeighborX="0" custLinFactNeighborY="894">
        <dgm:presLayoutVars>
          <dgm:chPref val="3"/>
        </dgm:presLayoutVars>
      </dgm:prSet>
      <dgm:spPr/>
    </dgm:pt>
    <dgm:pt modelId="{83402D35-C0C7-8047-8B45-59E81663A55D}" type="pres">
      <dgm:prSet presAssocID="{016AAACC-AB53-4329-A64B-B2B9CDC7F79B}" presName="hierChild2" presStyleCnt="0"/>
      <dgm:spPr/>
    </dgm:pt>
  </dgm:ptLst>
  <dgm:cxnLst>
    <dgm:cxn modelId="{0F647C21-106D-934A-8AC8-59C2649712F7}" type="presOf" srcId="{498E0BFC-11C5-4576-A176-3F55349B5987}" destId="{F13533F1-45F9-994C-9F34-FE87475BCD23}" srcOrd="0" destOrd="0" presId="urn:microsoft.com/office/officeart/2005/8/layout/hierarchy1"/>
    <dgm:cxn modelId="{624BB246-BD63-4ED3-B119-8FAE523261EB}" srcId="{498E0BFC-11C5-4576-A176-3F55349B5987}" destId="{016AAACC-AB53-4329-A64B-B2B9CDC7F79B}" srcOrd="2" destOrd="0" parTransId="{210A04E3-692E-429B-ACE1-3F00DF869D26}" sibTransId="{14EDE4DE-BCB3-4A9D-A9B8-88E267E9D0FC}"/>
    <dgm:cxn modelId="{97BA0E47-722B-494B-B25D-53E39E2AFACA}" srcId="{498E0BFC-11C5-4576-A176-3F55349B5987}" destId="{441557B7-B1A2-45F7-9165-8E061A91D916}" srcOrd="1" destOrd="0" parTransId="{A9BB7B5B-150A-437D-B34E-586557B07B1D}" sibTransId="{375A073E-FA87-4E5E-BA52-AEE8E6AA8753}"/>
    <dgm:cxn modelId="{238101A1-A991-E04E-A152-9D20201AE708}" type="presOf" srcId="{016AAACC-AB53-4329-A64B-B2B9CDC7F79B}" destId="{1BE17C05-CF51-E84C-9DDF-46267684F1E3}" srcOrd="0" destOrd="0" presId="urn:microsoft.com/office/officeart/2005/8/layout/hierarchy1"/>
    <dgm:cxn modelId="{E1F8DAD0-8CB0-4701-878E-D80D3913DD59}" srcId="{498E0BFC-11C5-4576-A176-3F55349B5987}" destId="{3965A1CA-249F-434C-B555-CB45F94E8CD2}" srcOrd="0" destOrd="0" parTransId="{FDD7E221-328A-4601-9FAA-4D42F1DF5A45}" sibTransId="{FF8D4DCE-0BF3-4A0F-89A1-8CF602BCD6D5}"/>
    <dgm:cxn modelId="{A82A71DC-D168-344F-92F5-B390F195FCF0}" type="presOf" srcId="{441557B7-B1A2-45F7-9165-8E061A91D916}" destId="{5CFD3E78-C49F-8B44-9E53-CEF48D47EDF4}" srcOrd="0" destOrd="0" presId="urn:microsoft.com/office/officeart/2005/8/layout/hierarchy1"/>
    <dgm:cxn modelId="{785C57E5-AF65-354E-93B1-6DFB3D57209F}" type="presOf" srcId="{3965A1CA-249F-434C-B555-CB45F94E8CD2}" destId="{3368DD1A-B2C8-BB49-981A-4272C4068E7A}" srcOrd="0" destOrd="0" presId="urn:microsoft.com/office/officeart/2005/8/layout/hierarchy1"/>
    <dgm:cxn modelId="{75550976-E236-ED4E-BCB9-C801DD9EBC48}" type="presParOf" srcId="{F13533F1-45F9-994C-9F34-FE87475BCD23}" destId="{0FC512A8-5241-4445-AE67-52E58768C384}" srcOrd="0" destOrd="0" presId="urn:microsoft.com/office/officeart/2005/8/layout/hierarchy1"/>
    <dgm:cxn modelId="{C87A616A-0E87-7147-A928-A849D69149D0}" type="presParOf" srcId="{0FC512A8-5241-4445-AE67-52E58768C384}" destId="{3FBDC586-3568-AB4C-855A-7A67B4741F60}" srcOrd="0" destOrd="0" presId="urn:microsoft.com/office/officeart/2005/8/layout/hierarchy1"/>
    <dgm:cxn modelId="{C54A09E8-D350-F347-92A6-1527920E8183}" type="presParOf" srcId="{3FBDC586-3568-AB4C-855A-7A67B4741F60}" destId="{96CE950B-5FD4-974E-BC2C-948677602C80}" srcOrd="0" destOrd="0" presId="urn:microsoft.com/office/officeart/2005/8/layout/hierarchy1"/>
    <dgm:cxn modelId="{F9341F5B-AD08-C648-93C2-1204BF28BE0F}" type="presParOf" srcId="{3FBDC586-3568-AB4C-855A-7A67B4741F60}" destId="{3368DD1A-B2C8-BB49-981A-4272C4068E7A}" srcOrd="1" destOrd="0" presId="urn:microsoft.com/office/officeart/2005/8/layout/hierarchy1"/>
    <dgm:cxn modelId="{E3CDDE4A-69F4-584C-A0B1-83EA0C6BBFBC}" type="presParOf" srcId="{0FC512A8-5241-4445-AE67-52E58768C384}" destId="{8BF8B0F3-33F8-9A47-A1B3-B157B8DF86C2}" srcOrd="1" destOrd="0" presId="urn:microsoft.com/office/officeart/2005/8/layout/hierarchy1"/>
    <dgm:cxn modelId="{A548B197-E0FD-9A46-977B-9A414BED1112}" type="presParOf" srcId="{F13533F1-45F9-994C-9F34-FE87475BCD23}" destId="{E8F9EB47-F761-964E-96C2-6742DD77DA26}" srcOrd="1" destOrd="0" presId="urn:microsoft.com/office/officeart/2005/8/layout/hierarchy1"/>
    <dgm:cxn modelId="{615410F1-C9C3-A64C-BC9E-96B43D9A89C1}" type="presParOf" srcId="{E8F9EB47-F761-964E-96C2-6742DD77DA26}" destId="{1E2A3A09-5E89-BC47-BA16-3273AD59DDD9}" srcOrd="0" destOrd="0" presId="urn:microsoft.com/office/officeart/2005/8/layout/hierarchy1"/>
    <dgm:cxn modelId="{893D8ABB-BD5F-C543-97B0-80CB6B01EBB8}" type="presParOf" srcId="{1E2A3A09-5E89-BC47-BA16-3273AD59DDD9}" destId="{CCB5B4DB-ED60-E844-8780-57FF74036B3E}" srcOrd="0" destOrd="0" presId="urn:microsoft.com/office/officeart/2005/8/layout/hierarchy1"/>
    <dgm:cxn modelId="{4DEE140B-77C8-544D-A8F4-64752C425250}" type="presParOf" srcId="{1E2A3A09-5E89-BC47-BA16-3273AD59DDD9}" destId="{5CFD3E78-C49F-8B44-9E53-CEF48D47EDF4}" srcOrd="1" destOrd="0" presId="urn:microsoft.com/office/officeart/2005/8/layout/hierarchy1"/>
    <dgm:cxn modelId="{6AAC38BC-6B42-824D-A8A6-59E8B048DB07}" type="presParOf" srcId="{E8F9EB47-F761-964E-96C2-6742DD77DA26}" destId="{A41D3C70-BBC4-974F-A9BF-0402D899A970}" srcOrd="1" destOrd="0" presId="urn:microsoft.com/office/officeart/2005/8/layout/hierarchy1"/>
    <dgm:cxn modelId="{7038D3F8-3134-ED4E-92FE-1D590E9D045B}" type="presParOf" srcId="{F13533F1-45F9-994C-9F34-FE87475BCD23}" destId="{830CD215-3627-4A4F-BF87-81979B8772D1}" srcOrd="2" destOrd="0" presId="urn:microsoft.com/office/officeart/2005/8/layout/hierarchy1"/>
    <dgm:cxn modelId="{2215D55D-538E-4845-890C-A3782994A64D}" type="presParOf" srcId="{830CD215-3627-4A4F-BF87-81979B8772D1}" destId="{5328E4D9-21B6-F64B-90D7-17BA0E3002B0}" srcOrd="0" destOrd="0" presId="urn:microsoft.com/office/officeart/2005/8/layout/hierarchy1"/>
    <dgm:cxn modelId="{26284B5C-1BD3-EE40-92CE-7FDAB64F46D8}" type="presParOf" srcId="{5328E4D9-21B6-F64B-90D7-17BA0E3002B0}" destId="{30869EF5-A740-E349-B4E5-8EE60F2C9C68}" srcOrd="0" destOrd="0" presId="urn:microsoft.com/office/officeart/2005/8/layout/hierarchy1"/>
    <dgm:cxn modelId="{E1D0C8CC-12FB-D94C-9294-8BAAED9C71D4}" type="presParOf" srcId="{5328E4D9-21B6-F64B-90D7-17BA0E3002B0}" destId="{1BE17C05-CF51-E84C-9DDF-46267684F1E3}" srcOrd="1" destOrd="0" presId="urn:microsoft.com/office/officeart/2005/8/layout/hierarchy1"/>
    <dgm:cxn modelId="{5EE0344E-CCD2-244E-8C5F-31D1CBD69E42}" type="presParOf" srcId="{830CD215-3627-4A4F-BF87-81979B8772D1}" destId="{83402D35-C0C7-8047-8B45-59E81663A55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BD866-C187-4C86-B440-670929DBBEA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395B442-9318-4424-AD9B-16B6223EBD1F}">
      <dgm:prSet custT="1"/>
      <dgm:spPr/>
      <dgm:t>
        <a:bodyPr/>
        <a:lstStyle/>
        <a:p>
          <a:pPr>
            <a:lnSpc>
              <a:spcPct val="100000"/>
            </a:lnSpc>
          </a:pPr>
          <a:r>
            <a:rPr lang="lt-LT" sz="2000" dirty="0">
              <a:solidFill>
                <a:srgbClr val="000000"/>
              </a:solidFill>
            </a:rPr>
            <a:t>Nepamirškite, kad naujų klientų pritraukimas yra 7 kartus brangesnis nei esamų klientų išlaikymas. Labai svarbu užtikrinti, kad esami klientai būtų patenkinti. </a:t>
          </a:r>
          <a:endParaRPr lang="en-US" sz="2000" dirty="0">
            <a:solidFill>
              <a:srgbClr val="000000"/>
            </a:solidFill>
          </a:endParaRPr>
        </a:p>
        <a:p>
          <a:pPr>
            <a:lnSpc>
              <a:spcPct val="100000"/>
            </a:lnSpc>
          </a:pPr>
          <a:endParaRPr lang="en-US" sz="2000" dirty="0">
            <a:solidFill>
              <a:srgbClr val="000000"/>
            </a:solidFill>
          </a:endParaRPr>
        </a:p>
      </dgm:t>
    </dgm:pt>
    <dgm:pt modelId="{1E446B9A-9EA0-43C9-A879-5D20605CB32B}" type="parTrans" cxnId="{CE708ACC-007F-4323-B9F3-4DCDE0129D78}">
      <dgm:prSet/>
      <dgm:spPr/>
      <dgm:t>
        <a:bodyPr/>
        <a:lstStyle/>
        <a:p>
          <a:endParaRPr lang="en-US"/>
        </a:p>
      </dgm:t>
    </dgm:pt>
    <dgm:pt modelId="{6A3374A9-E399-4E4D-A810-9E2A217AB8BA}" type="sibTrans" cxnId="{CE708ACC-007F-4323-B9F3-4DCDE0129D78}">
      <dgm:prSet/>
      <dgm:spPr/>
      <dgm:t>
        <a:bodyPr/>
        <a:lstStyle/>
        <a:p>
          <a:pPr>
            <a:lnSpc>
              <a:spcPct val="100000"/>
            </a:lnSpc>
          </a:pPr>
          <a:endParaRPr lang="en-US"/>
        </a:p>
      </dgm:t>
    </dgm:pt>
    <dgm:pt modelId="{B5BC3AF8-B0BC-4049-8998-B2A478E26A52}">
      <dgm:prSet custT="1"/>
      <dgm:spPr/>
      <dgm:t>
        <a:bodyPr/>
        <a:lstStyle/>
        <a:p>
          <a:pPr>
            <a:lnSpc>
              <a:spcPct val="100000"/>
            </a:lnSpc>
          </a:pPr>
          <a:r>
            <a:rPr lang="lt-LT" sz="2000" b="1" dirty="0">
              <a:solidFill>
                <a:srgbClr val="000000"/>
              </a:solidFill>
            </a:rPr>
            <a:t>Klientų aptarnavimas </a:t>
          </a:r>
          <a:r>
            <a:rPr lang="lt-LT" sz="2000" b="0" dirty="0">
              <a:solidFill>
                <a:srgbClr val="000000"/>
              </a:solidFill>
            </a:rPr>
            <a:t>turėtų būti visos įmonės dėmesio centre, o jei klientai prarandami, reikia išsiaiškinti to priežastis. </a:t>
          </a:r>
          <a:endParaRPr lang="en-US" sz="2000" b="0" dirty="0">
            <a:solidFill>
              <a:srgbClr val="000000"/>
            </a:solidFill>
          </a:endParaRPr>
        </a:p>
      </dgm:t>
    </dgm:pt>
    <dgm:pt modelId="{B8CCA539-D1DE-4DF9-B465-A6AE7FE7C534}" type="parTrans" cxnId="{72E3218F-C1A7-443B-AC61-828B798BD539}">
      <dgm:prSet/>
      <dgm:spPr/>
      <dgm:t>
        <a:bodyPr/>
        <a:lstStyle/>
        <a:p>
          <a:endParaRPr lang="en-US"/>
        </a:p>
      </dgm:t>
    </dgm:pt>
    <dgm:pt modelId="{88191A04-2B0D-4AFE-8514-D2F82FF2C129}" type="sibTrans" cxnId="{72E3218F-C1A7-443B-AC61-828B798BD539}">
      <dgm:prSet/>
      <dgm:spPr/>
      <dgm:t>
        <a:bodyPr/>
        <a:lstStyle/>
        <a:p>
          <a:pPr>
            <a:lnSpc>
              <a:spcPct val="100000"/>
            </a:lnSpc>
          </a:pPr>
          <a:endParaRPr lang="en-US"/>
        </a:p>
      </dgm:t>
    </dgm:pt>
    <dgm:pt modelId="{871EFD47-1024-0E40-8C6D-622941D0EDE4}">
      <dgm:prSet custT="1"/>
      <dgm:spPr/>
      <dgm:t>
        <a:bodyPr/>
        <a:lstStyle/>
        <a:p>
          <a:pPr>
            <a:lnSpc>
              <a:spcPct val="100000"/>
            </a:lnSpc>
          </a:pPr>
          <a:r>
            <a:rPr lang="lt-LT" sz="2000" noProof="0" dirty="0" err="1">
              <a:solidFill>
                <a:srgbClr val="000000"/>
              </a:solidFill>
            </a:rPr>
            <a:t>YVyresnio</a:t>
          </a:r>
          <a:r>
            <a:rPr lang="lt-LT" sz="2000" noProof="0" dirty="0">
              <a:solidFill>
                <a:srgbClr val="000000"/>
              </a:solidFill>
            </a:rPr>
            <a:t> amžiaus žmonės yra linkę pirkti pakartotinai ir nekeisti prekės ženklo, jei jie turi mėgstamą ir pasitiki įmone (prekės ženklu).</a:t>
          </a:r>
          <a:endParaRPr lang="en-US" sz="2000" noProof="0" dirty="0">
            <a:solidFill>
              <a:srgbClr val="000000"/>
            </a:solidFill>
          </a:endParaRPr>
        </a:p>
        <a:p>
          <a:pPr>
            <a:lnSpc>
              <a:spcPct val="100000"/>
            </a:lnSpc>
          </a:pPr>
          <a:endParaRPr lang="en-GB" sz="2000" noProof="0" dirty="0">
            <a:solidFill>
              <a:srgbClr val="000000"/>
            </a:solidFill>
          </a:endParaRPr>
        </a:p>
      </dgm:t>
    </dgm:pt>
    <dgm:pt modelId="{3FA6A173-0E17-2341-9D5B-D476DD64173B}" type="parTrans" cxnId="{98C08DCF-127E-484F-B3C5-92DA3EE9906D}">
      <dgm:prSet/>
      <dgm:spPr/>
      <dgm:t>
        <a:bodyPr/>
        <a:lstStyle/>
        <a:p>
          <a:endParaRPr lang="de-DE"/>
        </a:p>
      </dgm:t>
    </dgm:pt>
    <dgm:pt modelId="{246A44A4-732E-7642-8FDE-B599AEC27C9A}" type="sibTrans" cxnId="{98C08DCF-127E-484F-B3C5-92DA3EE9906D}">
      <dgm:prSet/>
      <dgm:spPr/>
      <dgm:t>
        <a:bodyPr/>
        <a:lstStyle/>
        <a:p>
          <a:pPr>
            <a:lnSpc>
              <a:spcPct val="100000"/>
            </a:lnSpc>
          </a:pPr>
          <a:endParaRPr lang="de-DE"/>
        </a:p>
      </dgm:t>
    </dgm:pt>
    <dgm:pt modelId="{704B7A2E-75CB-B04A-BB12-F1D88911EC61}">
      <dgm:prSet custT="1"/>
      <dgm:spPr/>
      <dgm:t>
        <a:bodyPr/>
        <a:lstStyle/>
        <a:p>
          <a:pPr>
            <a:lnSpc>
              <a:spcPct val="100000"/>
            </a:lnSpc>
          </a:pPr>
          <a:r>
            <a:rPr lang="lt-LT" sz="2000" noProof="0" dirty="0">
              <a:solidFill>
                <a:srgbClr val="000000"/>
              </a:solidFill>
            </a:rPr>
            <a:t>Senjorų lojalumą prekės ženklui lemia jų prisirišimas. Taigi, kurkite produktus, kurie labiau tenkintų senjorus ir sukurtų lojalumą produktui stiprindami emocinius ryšius. </a:t>
          </a:r>
          <a:endParaRPr lang="en-US" sz="2000" noProof="0" dirty="0">
            <a:solidFill>
              <a:srgbClr val="000000"/>
            </a:solidFill>
          </a:endParaRPr>
        </a:p>
        <a:p>
          <a:pPr>
            <a:lnSpc>
              <a:spcPct val="100000"/>
            </a:lnSpc>
          </a:pPr>
          <a:endParaRPr lang="en-GB" sz="2000" noProof="0" dirty="0">
            <a:solidFill>
              <a:srgbClr val="000000"/>
            </a:solidFill>
          </a:endParaRPr>
        </a:p>
      </dgm:t>
    </dgm:pt>
    <dgm:pt modelId="{B037D5FA-A5BF-5240-8A55-8F95D2168E28}" type="parTrans" cxnId="{5281E5E6-83AD-F74E-B037-0839C296E4C5}">
      <dgm:prSet/>
      <dgm:spPr/>
      <dgm:t>
        <a:bodyPr/>
        <a:lstStyle/>
        <a:p>
          <a:endParaRPr lang="de-DE"/>
        </a:p>
      </dgm:t>
    </dgm:pt>
    <dgm:pt modelId="{EC8ABC24-3060-7049-BE34-79E8BBD08A43}" type="sibTrans" cxnId="{5281E5E6-83AD-F74E-B037-0839C296E4C5}">
      <dgm:prSet/>
      <dgm:spPr/>
      <dgm:t>
        <a:bodyPr/>
        <a:lstStyle/>
        <a:p>
          <a:endParaRPr lang="de-DE"/>
        </a:p>
      </dgm:t>
    </dgm:pt>
    <dgm:pt modelId="{6F8E27CD-C381-4044-8E7F-4E61AD51E677}" type="pres">
      <dgm:prSet presAssocID="{6D5BD866-C187-4C86-B440-670929DBBEA7}" presName="root" presStyleCnt="0">
        <dgm:presLayoutVars>
          <dgm:dir/>
          <dgm:resizeHandles val="exact"/>
        </dgm:presLayoutVars>
      </dgm:prSet>
      <dgm:spPr/>
    </dgm:pt>
    <dgm:pt modelId="{766DD0D0-93C6-4DD5-A632-21C0A8CD577F}" type="pres">
      <dgm:prSet presAssocID="{6D5BD866-C187-4C86-B440-670929DBBEA7}" presName="container" presStyleCnt="0">
        <dgm:presLayoutVars>
          <dgm:dir/>
          <dgm:resizeHandles val="exact"/>
        </dgm:presLayoutVars>
      </dgm:prSet>
      <dgm:spPr/>
    </dgm:pt>
    <dgm:pt modelId="{BB77406C-D04D-4EC0-99AB-69E4AC9E3540}" type="pres">
      <dgm:prSet presAssocID="{8395B442-9318-4424-AD9B-16B6223EBD1F}" presName="compNode" presStyleCnt="0"/>
      <dgm:spPr/>
    </dgm:pt>
    <dgm:pt modelId="{0656B844-8737-435F-BDCB-0117C66D74B7}" type="pres">
      <dgm:prSet presAssocID="{8395B442-9318-4424-AD9B-16B6223EBD1F}" presName="iconBgRect" presStyleLbl="bgShp" presStyleIdx="0" presStyleCnt="4"/>
      <dgm:spPr>
        <a:solidFill>
          <a:srgbClr val="85D2E1"/>
        </a:solidFill>
      </dgm:spPr>
    </dgm:pt>
    <dgm:pt modelId="{D24BDDF2-62D9-46F3-B362-DF87AFD54C7B}" type="pres">
      <dgm:prSet presAssocID="{8395B442-9318-4424-AD9B-16B6223EBD1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uro with solid fill"/>
        </a:ext>
      </dgm:extLst>
    </dgm:pt>
    <dgm:pt modelId="{0013D4F3-2C5E-43C4-B0CA-BE8388324FBF}" type="pres">
      <dgm:prSet presAssocID="{8395B442-9318-4424-AD9B-16B6223EBD1F}" presName="spaceRect" presStyleCnt="0"/>
      <dgm:spPr/>
    </dgm:pt>
    <dgm:pt modelId="{4A80E57A-B3E3-400D-B360-7716B2C69A72}" type="pres">
      <dgm:prSet presAssocID="{8395B442-9318-4424-AD9B-16B6223EBD1F}" presName="textRect" presStyleLbl="revTx" presStyleIdx="0" presStyleCnt="4" custScaleX="128094" custLinFactNeighborX="6061" custLinFactNeighborY="11388">
        <dgm:presLayoutVars>
          <dgm:chMax val="1"/>
          <dgm:chPref val="1"/>
        </dgm:presLayoutVars>
      </dgm:prSet>
      <dgm:spPr/>
    </dgm:pt>
    <dgm:pt modelId="{5AD3770F-378D-4A86-8E5F-0774E938DCBD}" type="pres">
      <dgm:prSet presAssocID="{6A3374A9-E399-4E4D-A810-9E2A217AB8BA}" presName="sibTrans" presStyleLbl="sibTrans2D1" presStyleIdx="0" presStyleCnt="0"/>
      <dgm:spPr/>
    </dgm:pt>
    <dgm:pt modelId="{5B2BD5EC-796F-4912-ABF0-89AB818ED00C}" type="pres">
      <dgm:prSet presAssocID="{B5BC3AF8-B0BC-4049-8998-B2A478E26A52}" presName="compNode" presStyleCnt="0"/>
      <dgm:spPr/>
    </dgm:pt>
    <dgm:pt modelId="{E04CCDF5-A1C5-4D75-9B81-54D2E2B92CF8}" type="pres">
      <dgm:prSet presAssocID="{B5BC3AF8-B0BC-4049-8998-B2A478E26A52}" presName="iconBgRect" presStyleLbl="bgShp" presStyleIdx="1" presStyleCnt="4" custLinFactNeighborX="-12384" custLinFactNeighborY="2136"/>
      <dgm:spPr>
        <a:solidFill>
          <a:srgbClr val="85D2E1"/>
        </a:solidFill>
      </dgm:spPr>
    </dgm:pt>
    <dgm:pt modelId="{2B992194-4520-42B8-A289-1A65A958171F}" type="pres">
      <dgm:prSet presAssocID="{B5BC3AF8-B0BC-4049-8998-B2A478E26A52}" presName="iconRect" presStyleLbl="node1" presStyleIdx="1" presStyleCnt="4" custLinFactNeighborX="-196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70697055-E973-4890-A3AC-3DDBDC1257B3}" type="pres">
      <dgm:prSet presAssocID="{B5BC3AF8-B0BC-4049-8998-B2A478E26A52}" presName="spaceRect" presStyleCnt="0"/>
      <dgm:spPr/>
    </dgm:pt>
    <dgm:pt modelId="{2F3D0A92-6208-4BC3-A484-C901E9F0DC4E}" type="pres">
      <dgm:prSet presAssocID="{B5BC3AF8-B0BC-4049-8998-B2A478E26A52}" presName="textRect" presStyleLbl="revTx" presStyleIdx="1" presStyleCnt="4" custScaleX="137624" custLinFactNeighborX="9532" custLinFactNeighborY="-4033">
        <dgm:presLayoutVars>
          <dgm:chMax val="1"/>
          <dgm:chPref val="1"/>
        </dgm:presLayoutVars>
      </dgm:prSet>
      <dgm:spPr/>
    </dgm:pt>
    <dgm:pt modelId="{16D5F9E0-BCCF-A447-B1D6-E9F34A5A7D12}" type="pres">
      <dgm:prSet presAssocID="{88191A04-2B0D-4AFE-8514-D2F82FF2C129}" presName="sibTrans" presStyleLbl="sibTrans2D1" presStyleIdx="0" presStyleCnt="0"/>
      <dgm:spPr/>
    </dgm:pt>
    <dgm:pt modelId="{FE69A5EA-4C38-7A47-96B1-1BEB5EBA49CA}" type="pres">
      <dgm:prSet presAssocID="{871EFD47-1024-0E40-8C6D-622941D0EDE4}" presName="compNode" presStyleCnt="0"/>
      <dgm:spPr/>
    </dgm:pt>
    <dgm:pt modelId="{C3369505-BB70-884A-B591-FF0FC0865193}" type="pres">
      <dgm:prSet presAssocID="{871EFD47-1024-0E40-8C6D-622941D0EDE4}" presName="iconBgRect" presStyleLbl="bgShp" presStyleIdx="2" presStyleCnt="4"/>
      <dgm:spPr>
        <a:solidFill>
          <a:srgbClr val="85D2E1"/>
        </a:solidFill>
      </dgm:spPr>
    </dgm:pt>
    <dgm:pt modelId="{0A7F77CF-6479-2043-9ACC-ADE7BAE6D821}" type="pres">
      <dgm:prSet presAssocID="{871EFD47-1024-0E40-8C6D-622941D0EDE4}" presName="iconRect" presStyleLbl="node1" presStyleIdx="2" presStyleCnt="4" custLinFactNeighborX="-850" custLinFactNeighborY="-385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rau mit Stock mit einfarbiger Füllung"/>
        </a:ext>
      </dgm:extLst>
    </dgm:pt>
    <dgm:pt modelId="{8E8131FA-2FC3-874C-9677-F7BDA35A5768}" type="pres">
      <dgm:prSet presAssocID="{871EFD47-1024-0E40-8C6D-622941D0EDE4}" presName="spaceRect" presStyleCnt="0"/>
      <dgm:spPr/>
    </dgm:pt>
    <dgm:pt modelId="{BB8C2905-D6A4-984C-BDE4-7D464FF2326A}" type="pres">
      <dgm:prSet presAssocID="{871EFD47-1024-0E40-8C6D-622941D0EDE4}" presName="textRect" presStyleLbl="revTx" presStyleIdx="2" presStyleCnt="4" custScaleX="134847" custLinFactNeighborX="10442" custLinFactNeighborY="13266">
        <dgm:presLayoutVars>
          <dgm:chMax val="1"/>
          <dgm:chPref val="1"/>
        </dgm:presLayoutVars>
      </dgm:prSet>
      <dgm:spPr/>
    </dgm:pt>
    <dgm:pt modelId="{EAE3953A-CE57-7243-AB18-10BF96ADCB7C}" type="pres">
      <dgm:prSet presAssocID="{246A44A4-732E-7642-8FDE-B599AEC27C9A}" presName="sibTrans" presStyleLbl="sibTrans2D1" presStyleIdx="0" presStyleCnt="0"/>
      <dgm:spPr/>
    </dgm:pt>
    <dgm:pt modelId="{7BB5F77F-6D36-D34D-A548-4C198EDAA5E0}" type="pres">
      <dgm:prSet presAssocID="{704B7A2E-75CB-B04A-BB12-F1D88911EC61}" presName="compNode" presStyleCnt="0"/>
      <dgm:spPr/>
    </dgm:pt>
    <dgm:pt modelId="{819E7524-1857-0642-9C71-E7587A209340}" type="pres">
      <dgm:prSet presAssocID="{704B7A2E-75CB-B04A-BB12-F1D88911EC61}" presName="iconBgRect" presStyleLbl="bgShp" presStyleIdx="3" presStyleCnt="4" custLinFactNeighborX="-21431" custLinFactNeighborY="712"/>
      <dgm:spPr>
        <a:solidFill>
          <a:srgbClr val="85D2E1"/>
        </a:solidFill>
      </dgm:spPr>
    </dgm:pt>
    <dgm:pt modelId="{23A51F62-C2D1-6D4F-9C6E-739B70384800}" type="pres">
      <dgm:prSet presAssocID="{704B7A2E-75CB-B04A-BB12-F1D88911EC61}" presName="iconRect" presStyleLbl="node1" presStyleIdx="3" presStyleCnt="4" custLinFactNeighborX="-33137" custLinFactNeighborY="-245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rliebte-Gesichtskontur mit einfarbiger Füllung"/>
        </a:ext>
      </dgm:extLst>
    </dgm:pt>
    <dgm:pt modelId="{B44445C5-5D35-D241-841A-4546C6F1DDB0}" type="pres">
      <dgm:prSet presAssocID="{704B7A2E-75CB-B04A-BB12-F1D88911EC61}" presName="spaceRect" presStyleCnt="0"/>
      <dgm:spPr/>
    </dgm:pt>
    <dgm:pt modelId="{A0B732CA-C23D-1645-91D9-B552B4952B63}" type="pres">
      <dgm:prSet presAssocID="{704B7A2E-75CB-B04A-BB12-F1D88911EC61}" presName="textRect" presStyleLbl="revTx" presStyleIdx="3" presStyleCnt="4" custScaleX="137701" custLinFactNeighborX="2579" custLinFactNeighborY="10096">
        <dgm:presLayoutVars>
          <dgm:chMax val="1"/>
          <dgm:chPref val="1"/>
        </dgm:presLayoutVars>
      </dgm:prSet>
      <dgm:spPr/>
    </dgm:pt>
  </dgm:ptLst>
  <dgm:cxnLst>
    <dgm:cxn modelId="{CA9EBC33-C921-4D40-BC74-D81CEE95EE96}" type="presOf" srcId="{704B7A2E-75CB-B04A-BB12-F1D88911EC61}" destId="{A0B732CA-C23D-1645-91D9-B552B4952B63}" srcOrd="0" destOrd="0" presId="urn:microsoft.com/office/officeart/2018/2/layout/IconCircleList"/>
    <dgm:cxn modelId="{A224343D-B29E-8441-8763-4B2AB0FCA8C1}" type="presOf" srcId="{88191A04-2B0D-4AFE-8514-D2F82FF2C129}" destId="{16D5F9E0-BCCF-A447-B1D6-E9F34A5A7D12}" srcOrd="0" destOrd="0" presId="urn:microsoft.com/office/officeart/2018/2/layout/IconCircleList"/>
    <dgm:cxn modelId="{24B6DD5C-E0DA-4EFD-B1D4-525B0B0CBA0E}" type="presOf" srcId="{6D5BD866-C187-4C86-B440-670929DBBEA7}" destId="{6F8E27CD-C381-4044-8E7F-4E61AD51E677}" srcOrd="0" destOrd="0" presId="urn:microsoft.com/office/officeart/2018/2/layout/IconCircleList"/>
    <dgm:cxn modelId="{25842B61-C682-4F26-AE43-821EF7D60268}" type="presOf" srcId="{8395B442-9318-4424-AD9B-16B6223EBD1F}" destId="{4A80E57A-B3E3-400D-B360-7716B2C69A72}" srcOrd="0" destOrd="0" presId="urn:microsoft.com/office/officeart/2018/2/layout/IconCircleList"/>
    <dgm:cxn modelId="{C3586082-438F-4141-844B-8A6D61A7537A}" type="presOf" srcId="{871EFD47-1024-0E40-8C6D-622941D0EDE4}" destId="{BB8C2905-D6A4-984C-BDE4-7D464FF2326A}" srcOrd="0" destOrd="0" presId="urn:microsoft.com/office/officeart/2018/2/layout/IconCircleList"/>
    <dgm:cxn modelId="{72E3218F-C1A7-443B-AC61-828B798BD539}" srcId="{6D5BD866-C187-4C86-B440-670929DBBEA7}" destId="{B5BC3AF8-B0BC-4049-8998-B2A478E26A52}" srcOrd="1" destOrd="0" parTransId="{B8CCA539-D1DE-4DF9-B465-A6AE7FE7C534}" sibTransId="{88191A04-2B0D-4AFE-8514-D2F82FF2C129}"/>
    <dgm:cxn modelId="{242BD196-041B-4C43-83D0-FEF8D8A52745}" type="presOf" srcId="{246A44A4-732E-7642-8FDE-B599AEC27C9A}" destId="{EAE3953A-CE57-7243-AB18-10BF96ADCB7C}" srcOrd="0" destOrd="0" presId="urn:microsoft.com/office/officeart/2018/2/layout/IconCircleList"/>
    <dgm:cxn modelId="{117DECA0-786D-4893-A6F9-AB25D305E41F}" type="presOf" srcId="{6A3374A9-E399-4E4D-A810-9E2A217AB8BA}" destId="{5AD3770F-378D-4A86-8E5F-0774E938DCBD}" srcOrd="0" destOrd="0" presId="urn:microsoft.com/office/officeart/2018/2/layout/IconCircleList"/>
    <dgm:cxn modelId="{2A4B9FB5-5164-4E58-AC9D-F5F729ABE095}" type="presOf" srcId="{B5BC3AF8-B0BC-4049-8998-B2A478E26A52}" destId="{2F3D0A92-6208-4BC3-A484-C901E9F0DC4E}" srcOrd="0" destOrd="0" presId="urn:microsoft.com/office/officeart/2018/2/layout/IconCircleList"/>
    <dgm:cxn modelId="{CE708ACC-007F-4323-B9F3-4DCDE0129D78}" srcId="{6D5BD866-C187-4C86-B440-670929DBBEA7}" destId="{8395B442-9318-4424-AD9B-16B6223EBD1F}" srcOrd="0" destOrd="0" parTransId="{1E446B9A-9EA0-43C9-A879-5D20605CB32B}" sibTransId="{6A3374A9-E399-4E4D-A810-9E2A217AB8BA}"/>
    <dgm:cxn modelId="{98C08DCF-127E-484F-B3C5-92DA3EE9906D}" srcId="{6D5BD866-C187-4C86-B440-670929DBBEA7}" destId="{871EFD47-1024-0E40-8C6D-622941D0EDE4}" srcOrd="2" destOrd="0" parTransId="{3FA6A173-0E17-2341-9D5B-D476DD64173B}" sibTransId="{246A44A4-732E-7642-8FDE-B599AEC27C9A}"/>
    <dgm:cxn modelId="{5281E5E6-83AD-F74E-B037-0839C296E4C5}" srcId="{6D5BD866-C187-4C86-B440-670929DBBEA7}" destId="{704B7A2E-75CB-B04A-BB12-F1D88911EC61}" srcOrd="3" destOrd="0" parTransId="{B037D5FA-A5BF-5240-8A55-8F95D2168E28}" sibTransId="{EC8ABC24-3060-7049-BE34-79E8BBD08A43}"/>
    <dgm:cxn modelId="{8D37A4ED-6C9C-4650-8C28-18C7025335F0}" type="presParOf" srcId="{6F8E27CD-C381-4044-8E7F-4E61AD51E677}" destId="{766DD0D0-93C6-4DD5-A632-21C0A8CD577F}" srcOrd="0" destOrd="0" presId="urn:microsoft.com/office/officeart/2018/2/layout/IconCircleList"/>
    <dgm:cxn modelId="{B3AEFC2E-A487-4F3B-93CE-566FAC8834A6}" type="presParOf" srcId="{766DD0D0-93C6-4DD5-A632-21C0A8CD577F}" destId="{BB77406C-D04D-4EC0-99AB-69E4AC9E3540}" srcOrd="0" destOrd="0" presId="urn:microsoft.com/office/officeart/2018/2/layout/IconCircleList"/>
    <dgm:cxn modelId="{EB76B3EB-C12B-4FB9-8D94-E7E7E9F1CB8E}" type="presParOf" srcId="{BB77406C-D04D-4EC0-99AB-69E4AC9E3540}" destId="{0656B844-8737-435F-BDCB-0117C66D74B7}" srcOrd="0" destOrd="0" presId="urn:microsoft.com/office/officeart/2018/2/layout/IconCircleList"/>
    <dgm:cxn modelId="{256CE757-CFFD-4714-A789-AF8A07716781}" type="presParOf" srcId="{BB77406C-D04D-4EC0-99AB-69E4AC9E3540}" destId="{D24BDDF2-62D9-46F3-B362-DF87AFD54C7B}" srcOrd="1" destOrd="0" presId="urn:microsoft.com/office/officeart/2018/2/layout/IconCircleList"/>
    <dgm:cxn modelId="{FC8EBC8C-2FE9-4385-A4E1-6798C07E956E}" type="presParOf" srcId="{BB77406C-D04D-4EC0-99AB-69E4AC9E3540}" destId="{0013D4F3-2C5E-43C4-B0CA-BE8388324FBF}" srcOrd="2" destOrd="0" presId="urn:microsoft.com/office/officeart/2018/2/layout/IconCircleList"/>
    <dgm:cxn modelId="{294AEB3C-52F7-4E81-A8C5-09F5ACE18FB5}" type="presParOf" srcId="{BB77406C-D04D-4EC0-99AB-69E4AC9E3540}" destId="{4A80E57A-B3E3-400D-B360-7716B2C69A72}" srcOrd="3" destOrd="0" presId="urn:microsoft.com/office/officeart/2018/2/layout/IconCircleList"/>
    <dgm:cxn modelId="{8210F0B0-0378-45B7-801C-0B14E1A5E98E}" type="presParOf" srcId="{766DD0D0-93C6-4DD5-A632-21C0A8CD577F}" destId="{5AD3770F-378D-4A86-8E5F-0774E938DCBD}" srcOrd="1" destOrd="0" presId="urn:microsoft.com/office/officeart/2018/2/layout/IconCircleList"/>
    <dgm:cxn modelId="{3A19B23C-DC08-4C22-9D0F-7A5464F2ECBF}" type="presParOf" srcId="{766DD0D0-93C6-4DD5-A632-21C0A8CD577F}" destId="{5B2BD5EC-796F-4912-ABF0-89AB818ED00C}" srcOrd="2" destOrd="0" presId="urn:microsoft.com/office/officeart/2018/2/layout/IconCircleList"/>
    <dgm:cxn modelId="{502921FB-BD7B-40AC-B7C0-B3AD82D2094F}" type="presParOf" srcId="{5B2BD5EC-796F-4912-ABF0-89AB818ED00C}" destId="{E04CCDF5-A1C5-4D75-9B81-54D2E2B92CF8}" srcOrd="0" destOrd="0" presId="urn:microsoft.com/office/officeart/2018/2/layout/IconCircleList"/>
    <dgm:cxn modelId="{30CAC7E9-6FA4-4C8B-A20D-31D9A35E63AB}" type="presParOf" srcId="{5B2BD5EC-796F-4912-ABF0-89AB818ED00C}" destId="{2B992194-4520-42B8-A289-1A65A958171F}" srcOrd="1" destOrd="0" presId="urn:microsoft.com/office/officeart/2018/2/layout/IconCircleList"/>
    <dgm:cxn modelId="{1F5C7898-7E4F-4191-AD00-6797F50DB02E}" type="presParOf" srcId="{5B2BD5EC-796F-4912-ABF0-89AB818ED00C}" destId="{70697055-E973-4890-A3AC-3DDBDC1257B3}" srcOrd="2" destOrd="0" presId="urn:microsoft.com/office/officeart/2018/2/layout/IconCircleList"/>
    <dgm:cxn modelId="{004C24A9-828A-4FA4-8635-C3DCD6476A13}" type="presParOf" srcId="{5B2BD5EC-796F-4912-ABF0-89AB818ED00C}" destId="{2F3D0A92-6208-4BC3-A484-C901E9F0DC4E}" srcOrd="3" destOrd="0" presId="urn:microsoft.com/office/officeart/2018/2/layout/IconCircleList"/>
    <dgm:cxn modelId="{2A2AD383-05FB-8A4C-9AA7-E6A570DDAF4C}" type="presParOf" srcId="{766DD0D0-93C6-4DD5-A632-21C0A8CD577F}" destId="{16D5F9E0-BCCF-A447-B1D6-E9F34A5A7D12}" srcOrd="3" destOrd="0" presId="urn:microsoft.com/office/officeart/2018/2/layout/IconCircleList"/>
    <dgm:cxn modelId="{47F21998-3941-3D4B-8E74-6FCC94278F6E}" type="presParOf" srcId="{766DD0D0-93C6-4DD5-A632-21C0A8CD577F}" destId="{FE69A5EA-4C38-7A47-96B1-1BEB5EBA49CA}" srcOrd="4" destOrd="0" presId="urn:microsoft.com/office/officeart/2018/2/layout/IconCircleList"/>
    <dgm:cxn modelId="{F183A50F-1067-3644-920D-522249278BFD}" type="presParOf" srcId="{FE69A5EA-4C38-7A47-96B1-1BEB5EBA49CA}" destId="{C3369505-BB70-884A-B591-FF0FC0865193}" srcOrd="0" destOrd="0" presId="urn:microsoft.com/office/officeart/2018/2/layout/IconCircleList"/>
    <dgm:cxn modelId="{0BF0FDBA-5946-B64D-B653-9E926CD8DA73}" type="presParOf" srcId="{FE69A5EA-4C38-7A47-96B1-1BEB5EBA49CA}" destId="{0A7F77CF-6479-2043-9ACC-ADE7BAE6D821}" srcOrd="1" destOrd="0" presId="urn:microsoft.com/office/officeart/2018/2/layout/IconCircleList"/>
    <dgm:cxn modelId="{07BA0979-E034-614D-A9DC-0E2EABF21BD5}" type="presParOf" srcId="{FE69A5EA-4C38-7A47-96B1-1BEB5EBA49CA}" destId="{8E8131FA-2FC3-874C-9677-F7BDA35A5768}" srcOrd="2" destOrd="0" presId="urn:microsoft.com/office/officeart/2018/2/layout/IconCircleList"/>
    <dgm:cxn modelId="{E596C0C5-78B8-4249-982D-02A5A9EA5D6B}" type="presParOf" srcId="{FE69A5EA-4C38-7A47-96B1-1BEB5EBA49CA}" destId="{BB8C2905-D6A4-984C-BDE4-7D464FF2326A}" srcOrd="3" destOrd="0" presId="urn:microsoft.com/office/officeart/2018/2/layout/IconCircleList"/>
    <dgm:cxn modelId="{08747832-E47C-0740-9196-06225E00EB44}" type="presParOf" srcId="{766DD0D0-93C6-4DD5-A632-21C0A8CD577F}" destId="{EAE3953A-CE57-7243-AB18-10BF96ADCB7C}" srcOrd="5" destOrd="0" presId="urn:microsoft.com/office/officeart/2018/2/layout/IconCircleList"/>
    <dgm:cxn modelId="{8AEDAE29-5F9E-694E-8007-B9C1C1FB638D}" type="presParOf" srcId="{766DD0D0-93C6-4DD5-A632-21C0A8CD577F}" destId="{7BB5F77F-6D36-D34D-A548-4C198EDAA5E0}" srcOrd="6" destOrd="0" presId="urn:microsoft.com/office/officeart/2018/2/layout/IconCircleList"/>
    <dgm:cxn modelId="{4A5EB2EF-5BEE-B74D-B4F4-B43B7972551A}" type="presParOf" srcId="{7BB5F77F-6D36-D34D-A548-4C198EDAA5E0}" destId="{819E7524-1857-0642-9C71-E7587A209340}" srcOrd="0" destOrd="0" presId="urn:microsoft.com/office/officeart/2018/2/layout/IconCircleList"/>
    <dgm:cxn modelId="{1929778C-535E-7942-A696-5C64ECDA7A71}" type="presParOf" srcId="{7BB5F77F-6D36-D34D-A548-4C198EDAA5E0}" destId="{23A51F62-C2D1-6D4F-9C6E-739B70384800}" srcOrd="1" destOrd="0" presId="urn:microsoft.com/office/officeart/2018/2/layout/IconCircleList"/>
    <dgm:cxn modelId="{1A21D8BA-3EFE-7240-93B7-95AF26EA9715}" type="presParOf" srcId="{7BB5F77F-6D36-D34D-A548-4C198EDAA5E0}" destId="{B44445C5-5D35-D241-841A-4546C6F1DDB0}" srcOrd="2" destOrd="0" presId="urn:microsoft.com/office/officeart/2018/2/layout/IconCircleList"/>
    <dgm:cxn modelId="{20AC06D2-AEBE-2946-ABC0-8CEC5E4EC97C}" type="presParOf" srcId="{7BB5F77F-6D36-D34D-A548-4C198EDAA5E0}" destId="{A0B732CA-C23D-1645-91D9-B552B4952B63}"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8A2D2-356F-4387-BF9E-125EE60EC2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B5787E-DE57-45FE-8113-11B8B300F7B5}">
      <dgm:prSet custT="1"/>
      <dgm:spPr/>
      <dgm:t>
        <a:bodyPr/>
        <a:lstStyle/>
        <a:p>
          <a:pPr>
            <a:lnSpc>
              <a:spcPct val="100000"/>
            </a:lnSpc>
          </a:pPr>
          <a:r>
            <a:rPr lang="en-US" sz="2000" dirty="0" err="1">
              <a:solidFill>
                <a:srgbClr val="000000"/>
              </a:solidFill>
            </a:rPr>
            <a:t>Išbandykite</a:t>
          </a:r>
          <a:r>
            <a:rPr lang="en-US" sz="2000" dirty="0">
              <a:solidFill>
                <a:srgbClr val="000000"/>
              </a:solidFill>
            </a:rPr>
            <a:t> </a:t>
          </a:r>
          <a:r>
            <a:rPr lang="en-US" sz="2000" dirty="0" err="1">
              <a:solidFill>
                <a:srgbClr val="000000"/>
              </a:solidFill>
            </a:rPr>
            <a:t>ką</a:t>
          </a:r>
          <a:r>
            <a:rPr lang="en-US" sz="2000" dirty="0">
              <a:solidFill>
                <a:srgbClr val="000000"/>
              </a:solidFill>
            </a:rPr>
            <a:t> </a:t>
          </a:r>
          <a:r>
            <a:rPr lang="en-US" sz="2000" dirty="0" err="1">
              <a:solidFill>
                <a:srgbClr val="000000"/>
              </a:solidFill>
            </a:rPr>
            <a:t>nors</a:t>
          </a:r>
          <a:r>
            <a:rPr lang="en-US" sz="2000" dirty="0">
              <a:solidFill>
                <a:srgbClr val="000000"/>
              </a:solidFill>
            </a:rPr>
            <a:t> </a:t>
          </a:r>
          <a:r>
            <a:rPr lang="en-US" sz="2000" dirty="0" err="1">
              <a:solidFill>
                <a:srgbClr val="000000"/>
              </a:solidFill>
            </a:rPr>
            <a:t>naujo</a:t>
          </a:r>
          <a:r>
            <a:rPr lang="en-US" sz="2000" dirty="0">
              <a:solidFill>
                <a:srgbClr val="000000"/>
              </a:solidFill>
            </a:rPr>
            <a:t>, </a:t>
          </a:r>
          <a:r>
            <a:rPr lang="en-US" sz="2000" dirty="0" err="1">
              <a:solidFill>
                <a:srgbClr val="000000"/>
              </a:solidFill>
            </a:rPr>
            <a:t>svarbiausia</a:t>
          </a:r>
          <a:r>
            <a:rPr lang="en-US" sz="2000" dirty="0">
              <a:solidFill>
                <a:srgbClr val="000000"/>
              </a:solidFill>
            </a:rPr>
            <a:t> – </a:t>
          </a:r>
          <a:r>
            <a:rPr lang="en-US" sz="2000" dirty="0" err="1">
              <a:solidFill>
                <a:srgbClr val="000000"/>
              </a:solidFill>
            </a:rPr>
            <a:t>bandymai</a:t>
          </a:r>
          <a:r>
            <a:rPr lang="en-US" sz="2000" dirty="0">
              <a:solidFill>
                <a:srgbClr val="000000"/>
              </a:solidFill>
            </a:rPr>
            <a:t> </a:t>
          </a:r>
          <a:r>
            <a:rPr lang="en-US" sz="2000" dirty="0" err="1">
              <a:solidFill>
                <a:srgbClr val="000000"/>
              </a:solidFill>
            </a:rPr>
            <a:t>ir</a:t>
          </a:r>
          <a:r>
            <a:rPr lang="en-US" sz="2000" dirty="0">
              <a:solidFill>
                <a:srgbClr val="000000"/>
              </a:solidFill>
            </a:rPr>
            <a:t> </a:t>
          </a:r>
          <a:r>
            <a:rPr lang="en-US" sz="2000" dirty="0" err="1">
              <a:solidFill>
                <a:srgbClr val="000000"/>
              </a:solidFill>
            </a:rPr>
            <a:t>klaidos</a:t>
          </a:r>
          <a:r>
            <a:rPr lang="en-US" sz="2000" dirty="0">
              <a:solidFill>
                <a:srgbClr val="000000"/>
              </a:solidFill>
            </a:rPr>
            <a:t>.</a:t>
          </a:r>
        </a:p>
      </dgm:t>
    </dgm:pt>
    <dgm:pt modelId="{067C584C-F81E-4565-AF1B-A5068C3D6039}" type="parTrans" cxnId="{AFA1E761-1DCA-4406-B1A7-35B0F85BD26D}">
      <dgm:prSet/>
      <dgm:spPr/>
      <dgm:t>
        <a:bodyPr/>
        <a:lstStyle/>
        <a:p>
          <a:endParaRPr lang="en-US" sz="2000">
            <a:solidFill>
              <a:srgbClr val="000000"/>
            </a:solidFill>
          </a:endParaRPr>
        </a:p>
      </dgm:t>
    </dgm:pt>
    <dgm:pt modelId="{C4B97FDF-4A9D-43E1-8432-42A63851326F}" type="sibTrans" cxnId="{AFA1E761-1DCA-4406-B1A7-35B0F85BD26D}">
      <dgm:prSet/>
      <dgm:spPr/>
      <dgm:t>
        <a:bodyPr/>
        <a:lstStyle/>
        <a:p>
          <a:endParaRPr lang="en-US" sz="2000">
            <a:solidFill>
              <a:srgbClr val="000000"/>
            </a:solidFill>
          </a:endParaRPr>
        </a:p>
      </dgm:t>
    </dgm:pt>
    <dgm:pt modelId="{32AA6971-0CA0-4BE6-AC2E-1F431CD49074}">
      <dgm:prSet custT="1"/>
      <dgm:spPr/>
      <dgm:t>
        <a:bodyPr/>
        <a:lstStyle/>
        <a:p>
          <a:pPr>
            <a:lnSpc>
              <a:spcPct val="100000"/>
            </a:lnSpc>
          </a:pPr>
          <a:r>
            <a:rPr lang="lt-LT" sz="2000" dirty="0">
              <a:solidFill>
                <a:srgbClr val="000000"/>
              </a:solidFill>
            </a:rPr>
            <a:t>Ieškokite būdų, kaip veiksmingiau panaudoti išteklius, ir sutelkite dėmesį į savo klientų segmentą.</a:t>
          </a:r>
          <a:endParaRPr lang="en-US" sz="2000" dirty="0">
            <a:solidFill>
              <a:srgbClr val="000000"/>
            </a:solidFill>
          </a:endParaRPr>
        </a:p>
      </dgm:t>
    </dgm:pt>
    <dgm:pt modelId="{E8E36697-50C1-4C6F-A840-62F01BB41ECC}" type="parTrans" cxnId="{279C364F-6DE1-4CA2-B9CD-6618EDBAD5E7}">
      <dgm:prSet/>
      <dgm:spPr/>
      <dgm:t>
        <a:bodyPr/>
        <a:lstStyle/>
        <a:p>
          <a:endParaRPr lang="en-US" sz="2000">
            <a:solidFill>
              <a:srgbClr val="000000"/>
            </a:solidFill>
          </a:endParaRPr>
        </a:p>
      </dgm:t>
    </dgm:pt>
    <dgm:pt modelId="{B6D974E6-EA23-4F2C-B5F4-4EAD061ADBDA}" type="sibTrans" cxnId="{279C364F-6DE1-4CA2-B9CD-6618EDBAD5E7}">
      <dgm:prSet/>
      <dgm:spPr/>
      <dgm:t>
        <a:bodyPr/>
        <a:lstStyle/>
        <a:p>
          <a:endParaRPr lang="en-US" sz="2000">
            <a:solidFill>
              <a:srgbClr val="000000"/>
            </a:solidFill>
          </a:endParaRPr>
        </a:p>
      </dgm:t>
    </dgm:pt>
    <dgm:pt modelId="{8AA76F30-2FBA-48F7-8DC5-2E7B22B82510}">
      <dgm:prSet custT="1"/>
      <dgm:spPr/>
      <dgm:t>
        <a:bodyPr/>
        <a:lstStyle/>
        <a:p>
          <a:pPr>
            <a:lnSpc>
              <a:spcPct val="100000"/>
            </a:lnSpc>
          </a:pPr>
          <a:r>
            <a:rPr lang="lt-LT" sz="2000" dirty="0">
              <a:solidFill>
                <a:srgbClr val="000000"/>
              </a:solidFill>
            </a:rPr>
            <a:t>Būkite kūrybingi kartu, įsiklausykite į vartotojų atsiliepimus.</a:t>
          </a:r>
          <a:endParaRPr lang="en-US" sz="2000" dirty="0">
            <a:solidFill>
              <a:srgbClr val="000000"/>
            </a:solidFill>
          </a:endParaRPr>
        </a:p>
      </dgm:t>
    </dgm:pt>
    <dgm:pt modelId="{2F96E1D7-5B42-42B1-AC41-FD29E66FA178}" type="parTrans" cxnId="{152F7CB2-CDC9-44E8-8A17-C4ADD219E100}">
      <dgm:prSet/>
      <dgm:spPr/>
      <dgm:t>
        <a:bodyPr/>
        <a:lstStyle/>
        <a:p>
          <a:endParaRPr lang="en-US" sz="2000">
            <a:solidFill>
              <a:srgbClr val="000000"/>
            </a:solidFill>
          </a:endParaRPr>
        </a:p>
      </dgm:t>
    </dgm:pt>
    <dgm:pt modelId="{E4632134-40C3-43EA-A712-782E5E41A309}" type="sibTrans" cxnId="{152F7CB2-CDC9-44E8-8A17-C4ADD219E100}">
      <dgm:prSet/>
      <dgm:spPr/>
      <dgm:t>
        <a:bodyPr/>
        <a:lstStyle/>
        <a:p>
          <a:endParaRPr lang="en-US" sz="2000">
            <a:solidFill>
              <a:srgbClr val="000000"/>
            </a:solidFill>
          </a:endParaRPr>
        </a:p>
      </dgm:t>
    </dgm:pt>
    <dgm:pt modelId="{CE4070EE-179C-4435-BF39-75513F9A114A}">
      <dgm:prSet custT="1"/>
      <dgm:spPr/>
      <dgm:t>
        <a:bodyPr/>
        <a:lstStyle/>
        <a:p>
          <a:pPr>
            <a:lnSpc>
              <a:spcPct val="100000"/>
            </a:lnSpc>
          </a:pPr>
          <a:r>
            <a:rPr lang="en-US" sz="2000" dirty="0" err="1">
              <a:solidFill>
                <a:srgbClr val="000000"/>
              </a:solidFill>
            </a:rPr>
            <a:t>Apgalvokite</a:t>
          </a:r>
          <a:r>
            <a:rPr lang="en-US" sz="2000" dirty="0">
              <a:solidFill>
                <a:srgbClr val="000000"/>
              </a:solidFill>
            </a:rPr>
            <a:t> </a:t>
          </a:r>
          <a:r>
            <a:rPr lang="en-US" sz="2000" dirty="0" err="1">
              <a:solidFill>
                <a:srgbClr val="000000"/>
              </a:solidFill>
            </a:rPr>
            <a:t>savo</a:t>
          </a:r>
          <a:r>
            <a:rPr lang="en-US" sz="2000" dirty="0">
              <a:solidFill>
                <a:srgbClr val="000000"/>
              </a:solidFill>
            </a:rPr>
            <a:t> </a:t>
          </a:r>
          <a:r>
            <a:rPr lang="en-US" sz="2000" dirty="0" err="1">
              <a:solidFill>
                <a:srgbClr val="000000"/>
              </a:solidFill>
            </a:rPr>
            <a:t>strategiją</a:t>
          </a:r>
          <a:r>
            <a:rPr lang="en-US" sz="2000" dirty="0">
              <a:solidFill>
                <a:srgbClr val="000000"/>
              </a:solidFill>
            </a:rPr>
            <a:t> </a:t>
          </a:r>
          <a:r>
            <a:rPr lang="en-US" sz="2000" dirty="0" err="1">
              <a:solidFill>
                <a:srgbClr val="000000"/>
              </a:solidFill>
            </a:rPr>
            <a:t>ir</a:t>
          </a:r>
          <a:r>
            <a:rPr lang="en-US" sz="2000" dirty="0">
              <a:solidFill>
                <a:srgbClr val="000000"/>
              </a:solidFill>
            </a:rPr>
            <a:t> </a:t>
          </a:r>
          <a:r>
            <a:rPr lang="en-US" sz="2000" dirty="0" err="1">
              <a:solidFill>
                <a:srgbClr val="000000"/>
              </a:solidFill>
            </a:rPr>
            <a:t>metodus</a:t>
          </a:r>
          <a:r>
            <a:rPr lang="en-US" sz="2000" dirty="0">
              <a:solidFill>
                <a:srgbClr val="000000"/>
              </a:solidFill>
            </a:rPr>
            <a:t>.</a:t>
          </a:r>
        </a:p>
      </dgm:t>
    </dgm:pt>
    <dgm:pt modelId="{603D6EC9-8BBF-44B3-8583-16B0146EA343}" type="parTrans" cxnId="{E31A3C5D-3B27-412F-8D38-D3BCE3BBFEEB}">
      <dgm:prSet/>
      <dgm:spPr/>
      <dgm:t>
        <a:bodyPr/>
        <a:lstStyle/>
        <a:p>
          <a:endParaRPr lang="en-US" sz="2000">
            <a:solidFill>
              <a:srgbClr val="000000"/>
            </a:solidFill>
          </a:endParaRPr>
        </a:p>
      </dgm:t>
    </dgm:pt>
    <dgm:pt modelId="{6AD2F543-709F-4513-B7D3-354626BF8040}" type="sibTrans" cxnId="{E31A3C5D-3B27-412F-8D38-D3BCE3BBFEEB}">
      <dgm:prSet/>
      <dgm:spPr/>
      <dgm:t>
        <a:bodyPr/>
        <a:lstStyle/>
        <a:p>
          <a:endParaRPr lang="en-US" sz="2000">
            <a:solidFill>
              <a:srgbClr val="000000"/>
            </a:solidFill>
          </a:endParaRPr>
        </a:p>
      </dgm:t>
    </dgm:pt>
    <dgm:pt modelId="{D514C8AA-7487-49CB-AA98-6366A5CA9846}">
      <dgm:prSet custT="1"/>
      <dgm:spPr/>
      <dgm:t>
        <a:bodyPr/>
        <a:lstStyle/>
        <a:p>
          <a:pPr>
            <a:lnSpc>
              <a:spcPct val="100000"/>
            </a:lnSpc>
          </a:pPr>
          <a:r>
            <a:rPr lang="lt-LT" sz="2000" dirty="0">
              <a:solidFill>
                <a:srgbClr val="000000"/>
              </a:solidFill>
            </a:rPr>
            <a:t>Nepamirškite didinti savo prekės ženklo žinomumą.</a:t>
          </a:r>
          <a:endParaRPr lang="en-US" sz="2000" dirty="0">
            <a:solidFill>
              <a:srgbClr val="000000"/>
            </a:solidFill>
          </a:endParaRPr>
        </a:p>
      </dgm:t>
    </dgm:pt>
    <dgm:pt modelId="{58458401-DF05-444C-8B22-7AC142E7CAEB}" type="parTrans" cxnId="{B6D132EA-50EF-4D26-9D7C-E493AB43D2E6}">
      <dgm:prSet/>
      <dgm:spPr/>
      <dgm:t>
        <a:bodyPr/>
        <a:lstStyle/>
        <a:p>
          <a:endParaRPr lang="en-US" sz="2000">
            <a:solidFill>
              <a:srgbClr val="000000"/>
            </a:solidFill>
          </a:endParaRPr>
        </a:p>
      </dgm:t>
    </dgm:pt>
    <dgm:pt modelId="{09DB4494-B932-44E2-B730-7099D41058A6}" type="sibTrans" cxnId="{B6D132EA-50EF-4D26-9D7C-E493AB43D2E6}">
      <dgm:prSet/>
      <dgm:spPr/>
      <dgm:t>
        <a:bodyPr/>
        <a:lstStyle/>
        <a:p>
          <a:endParaRPr lang="en-US" sz="2000">
            <a:solidFill>
              <a:srgbClr val="000000"/>
            </a:solidFill>
          </a:endParaRPr>
        </a:p>
      </dgm:t>
    </dgm:pt>
    <dgm:pt modelId="{FC1AD0B1-817D-4463-9EA3-4EE24A20953E}" type="pres">
      <dgm:prSet presAssocID="{EC88A2D2-356F-4387-BF9E-125EE60EC217}" presName="root" presStyleCnt="0">
        <dgm:presLayoutVars>
          <dgm:dir/>
          <dgm:resizeHandles val="exact"/>
        </dgm:presLayoutVars>
      </dgm:prSet>
      <dgm:spPr/>
    </dgm:pt>
    <dgm:pt modelId="{32F68553-0589-48B9-A04C-2947D1B05E35}" type="pres">
      <dgm:prSet presAssocID="{52B5787E-DE57-45FE-8113-11B8B300F7B5}" presName="compNode" presStyleCnt="0"/>
      <dgm:spPr/>
    </dgm:pt>
    <dgm:pt modelId="{953785C1-7824-4EA6-A376-1CAB43086DF8}" type="pres">
      <dgm:prSet presAssocID="{52B5787E-DE57-45FE-8113-11B8B300F7B5}" presName="bgRect" presStyleLbl="bgShp" presStyleIdx="0" presStyleCnt="5" custLinFactNeighborX="-396"/>
      <dgm:spPr/>
    </dgm:pt>
    <dgm:pt modelId="{F527F6E5-C646-4DB9-94BD-E3F98FC18C25}" type="pres">
      <dgm:prSet presAssocID="{52B5787E-DE57-45FE-8113-11B8B300F7B5}"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amond"/>
        </a:ext>
      </dgm:extLst>
    </dgm:pt>
    <dgm:pt modelId="{25D67DC0-9F3F-4BF0-951B-FBB59A77F26A}" type="pres">
      <dgm:prSet presAssocID="{52B5787E-DE57-45FE-8113-11B8B300F7B5}" presName="spaceRect" presStyleCnt="0"/>
      <dgm:spPr/>
    </dgm:pt>
    <dgm:pt modelId="{A2182C23-9C60-4539-8743-58C721D0F7D1}" type="pres">
      <dgm:prSet presAssocID="{52B5787E-DE57-45FE-8113-11B8B300F7B5}" presName="parTx" presStyleLbl="revTx" presStyleIdx="0" presStyleCnt="5">
        <dgm:presLayoutVars>
          <dgm:chMax val="0"/>
          <dgm:chPref val="0"/>
        </dgm:presLayoutVars>
      </dgm:prSet>
      <dgm:spPr/>
    </dgm:pt>
    <dgm:pt modelId="{2EAF529D-D77F-4485-93F8-D3DA38E1423C}" type="pres">
      <dgm:prSet presAssocID="{C4B97FDF-4A9D-43E1-8432-42A63851326F}" presName="sibTrans" presStyleCnt="0"/>
      <dgm:spPr/>
    </dgm:pt>
    <dgm:pt modelId="{DA91CBAA-92D0-4FE2-8163-FEF873C7A629}" type="pres">
      <dgm:prSet presAssocID="{32AA6971-0CA0-4BE6-AC2E-1F431CD49074}" presName="compNode" presStyleCnt="0"/>
      <dgm:spPr/>
    </dgm:pt>
    <dgm:pt modelId="{AAA59FD6-64F8-4574-8E9F-A5A8486A5A3B}" type="pres">
      <dgm:prSet presAssocID="{32AA6971-0CA0-4BE6-AC2E-1F431CD49074}" presName="bgRect" presStyleLbl="bgShp" presStyleIdx="1" presStyleCnt="5" custLinFactNeighborY="-4021"/>
      <dgm:spPr/>
    </dgm:pt>
    <dgm:pt modelId="{600545C7-3C96-4D09-8502-9AAEE9CF9687}" type="pres">
      <dgm:prSet presAssocID="{32AA6971-0CA0-4BE6-AC2E-1F431CD49074}"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8B671757-045D-4E2E-A3C0-BB09E70A8E76}" type="pres">
      <dgm:prSet presAssocID="{32AA6971-0CA0-4BE6-AC2E-1F431CD49074}" presName="spaceRect" presStyleCnt="0"/>
      <dgm:spPr/>
    </dgm:pt>
    <dgm:pt modelId="{4666790D-BF4E-4713-A317-EC3435C693AD}" type="pres">
      <dgm:prSet presAssocID="{32AA6971-0CA0-4BE6-AC2E-1F431CD49074}" presName="parTx" presStyleLbl="revTx" presStyleIdx="1" presStyleCnt="5">
        <dgm:presLayoutVars>
          <dgm:chMax val="0"/>
          <dgm:chPref val="0"/>
        </dgm:presLayoutVars>
      </dgm:prSet>
      <dgm:spPr/>
    </dgm:pt>
    <dgm:pt modelId="{F98397DE-7A09-4ED3-AA48-4B1F9E308FB3}" type="pres">
      <dgm:prSet presAssocID="{B6D974E6-EA23-4F2C-B5F4-4EAD061ADBDA}" presName="sibTrans" presStyleCnt="0"/>
      <dgm:spPr/>
    </dgm:pt>
    <dgm:pt modelId="{F89E2CA2-7105-4787-BAE8-210AE0FB0766}" type="pres">
      <dgm:prSet presAssocID="{8AA76F30-2FBA-48F7-8DC5-2E7B22B82510}" presName="compNode" presStyleCnt="0"/>
      <dgm:spPr/>
    </dgm:pt>
    <dgm:pt modelId="{74A857AD-116A-4075-B8E2-502FE19A00AA}" type="pres">
      <dgm:prSet presAssocID="{8AA76F30-2FBA-48F7-8DC5-2E7B22B82510}" presName="bgRect" presStyleLbl="bgShp" presStyleIdx="2" presStyleCnt="5"/>
      <dgm:spPr/>
    </dgm:pt>
    <dgm:pt modelId="{2B1A0DCA-A563-4E0A-8EA1-3956737B1D29}" type="pres">
      <dgm:prSet presAssocID="{8AA76F30-2FBA-48F7-8DC5-2E7B22B82510}"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1CB44A90-25A4-498E-907F-305A1CF98310}" type="pres">
      <dgm:prSet presAssocID="{8AA76F30-2FBA-48F7-8DC5-2E7B22B82510}" presName="spaceRect" presStyleCnt="0"/>
      <dgm:spPr/>
    </dgm:pt>
    <dgm:pt modelId="{3C6F3424-F2CF-4F8C-A349-13899EC70803}" type="pres">
      <dgm:prSet presAssocID="{8AA76F30-2FBA-48F7-8DC5-2E7B22B82510}" presName="parTx" presStyleLbl="revTx" presStyleIdx="2" presStyleCnt="5">
        <dgm:presLayoutVars>
          <dgm:chMax val="0"/>
          <dgm:chPref val="0"/>
        </dgm:presLayoutVars>
      </dgm:prSet>
      <dgm:spPr/>
    </dgm:pt>
    <dgm:pt modelId="{58CF1E91-156A-49E0-A2BC-C1F013BF1CFD}" type="pres">
      <dgm:prSet presAssocID="{E4632134-40C3-43EA-A712-782E5E41A309}" presName="sibTrans" presStyleCnt="0"/>
      <dgm:spPr/>
    </dgm:pt>
    <dgm:pt modelId="{81E8A067-FDDB-4A76-89E9-6DCE59C7FBAD}" type="pres">
      <dgm:prSet presAssocID="{CE4070EE-179C-4435-BF39-75513F9A114A}" presName="compNode" presStyleCnt="0"/>
      <dgm:spPr/>
    </dgm:pt>
    <dgm:pt modelId="{7462665B-260D-4536-8288-49772C30722A}" type="pres">
      <dgm:prSet presAssocID="{CE4070EE-179C-4435-BF39-75513F9A114A}" presName="bgRect" presStyleLbl="bgShp" presStyleIdx="3" presStyleCnt="5"/>
      <dgm:spPr/>
    </dgm:pt>
    <dgm:pt modelId="{01275F50-7774-403E-B0A8-20662990F07D}" type="pres">
      <dgm:prSet presAssocID="{CE4070EE-179C-4435-BF39-75513F9A114A}"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87DCCD39-1408-43C6-8E2E-693A2748E3ED}" type="pres">
      <dgm:prSet presAssocID="{CE4070EE-179C-4435-BF39-75513F9A114A}" presName="spaceRect" presStyleCnt="0"/>
      <dgm:spPr/>
    </dgm:pt>
    <dgm:pt modelId="{A6D44F6B-C040-4A55-9DF6-F5F2AF7BFC3A}" type="pres">
      <dgm:prSet presAssocID="{CE4070EE-179C-4435-BF39-75513F9A114A}" presName="parTx" presStyleLbl="revTx" presStyleIdx="3" presStyleCnt="5">
        <dgm:presLayoutVars>
          <dgm:chMax val="0"/>
          <dgm:chPref val="0"/>
        </dgm:presLayoutVars>
      </dgm:prSet>
      <dgm:spPr/>
    </dgm:pt>
    <dgm:pt modelId="{8B35EC59-7BB7-4FFE-84F7-BF6938B55A9A}" type="pres">
      <dgm:prSet presAssocID="{6AD2F543-709F-4513-B7D3-354626BF8040}" presName="sibTrans" presStyleCnt="0"/>
      <dgm:spPr/>
    </dgm:pt>
    <dgm:pt modelId="{FE4CA6A0-0E1D-4838-8BCE-684FBEB96F26}" type="pres">
      <dgm:prSet presAssocID="{D514C8AA-7487-49CB-AA98-6366A5CA9846}" presName="compNode" presStyleCnt="0"/>
      <dgm:spPr/>
    </dgm:pt>
    <dgm:pt modelId="{C7A9FFFE-9BB3-4921-B2C0-D5C4F1F870B3}" type="pres">
      <dgm:prSet presAssocID="{D514C8AA-7487-49CB-AA98-6366A5CA9846}" presName="bgRect" presStyleLbl="bgShp" presStyleIdx="4" presStyleCnt="5"/>
      <dgm:spPr/>
    </dgm:pt>
    <dgm:pt modelId="{18AFA7FB-E0B7-461C-9642-97147B12EAF2}" type="pres">
      <dgm:prSet presAssocID="{D514C8AA-7487-49CB-AA98-6366A5CA9846}"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685F829A-D7CE-4DE4-A6E8-721A99702A57}" type="pres">
      <dgm:prSet presAssocID="{D514C8AA-7487-49CB-AA98-6366A5CA9846}" presName="spaceRect" presStyleCnt="0"/>
      <dgm:spPr/>
    </dgm:pt>
    <dgm:pt modelId="{FB617CCC-AB6A-4619-94C8-9D3DAAA3EF6C}" type="pres">
      <dgm:prSet presAssocID="{D514C8AA-7487-49CB-AA98-6366A5CA9846}" presName="parTx" presStyleLbl="revTx" presStyleIdx="4" presStyleCnt="5">
        <dgm:presLayoutVars>
          <dgm:chMax val="0"/>
          <dgm:chPref val="0"/>
        </dgm:presLayoutVars>
      </dgm:prSet>
      <dgm:spPr/>
    </dgm:pt>
  </dgm:ptLst>
  <dgm:cxnLst>
    <dgm:cxn modelId="{D5CE6E0D-B621-47E2-AB74-DE2B573E8A4D}" type="presOf" srcId="{D514C8AA-7487-49CB-AA98-6366A5CA9846}" destId="{FB617CCC-AB6A-4619-94C8-9D3DAAA3EF6C}" srcOrd="0" destOrd="0" presId="urn:microsoft.com/office/officeart/2018/2/layout/IconVerticalSolidList"/>
    <dgm:cxn modelId="{289DA50F-C121-4081-8178-55092EE2CB52}" type="presOf" srcId="{8AA76F30-2FBA-48F7-8DC5-2E7B22B82510}" destId="{3C6F3424-F2CF-4F8C-A349-13899EC70803}" srcOrd="0" destOrd="0" presId="urn:microsoft.com/office/officeart/2018/2/layout/IconVerticalSolidList"/>
    <dgm:cxn modelId="{C8355B39-AD27-4864-932F-2F5181CFB433}" type="presOf" srcId="{32AA6971-0CA0-4BE6-AC2E-1F431CD49074}" destId="{4666790D-BF4E-4713-A317-EC3435C693AD}" srcOrd="0" destOrd="0" presId="urn:microsoft.com/office/officeart/2018/2/layout/IconVerticalSolidList"/>
    <dgm:cxn modelId="{E31A3C5D-3B27-412F-8D38-D3BCE3BBFEEB}" srcId="{EC88A2D2-356F-4387-BF9E-125EE60EC217}" destId="{CE4070EE-179C-4435-BF39-75513F9A114A}" srcOrd="3" destOrd="0" parTransId="{603D6EC9-8BBF-44B3-8583-16B0146EA343}" sibTransId="{6AD2F543-709F-4513-B7D3-354626BF8040}"/>
    <dgm:cxn modelId="{26250A5E-D01F-47F5-8993-C888FFE2BB8D}" type="presOf" srcId="{52B5787E-DE57-45FE-8113-11B8B300F7B5}" destId="{A2182C23-9C60-4539-8743-58C721D0F7D1}" srcOrd="0" destOrd="0" presId="urn:microsoft.com/office/officeart/2018/2/layout/IconVerticalSolidList"/>
    <dgm:cxn modelId="{AFA1E761-1DCA-4406-B1A7-35B0F85BD26D}" srcId="{EC88A2D2-356F-4387-BF9E-125EE60EC217}" destId="{52B5787E-DE57-45FE-8113-11B8B300F7B5}" srcOrd="0" destOrd="0" parTransId="{067C584C-F81E-4565-AF1B-A5068C3D6039}" sibTransId="{C4B97FDF-4A9D-43E1-8432-42A63851326F}"/>
    <dgm:cxn modelId="{279C364F-6DE1-4CA2-B9CD-6618EDBAD5E7}" srcId="{EC88A2D2-356F-4387-BF9E-125EE60EC217}" destId="{32AA6971-0CA0-4BE6-AC2E-1F431CD49074}" srcOrd="1" destOrd="0" parTransId="{E8E36697-50C1-4C6F-A840-62F01BB41ECC}" sibTransId="{B6D974E6-EA23-4F2C-B5F4-4EAD061ADBDA}"/>
    <dgm:cxn modelId="{37D99399-4F91-43F8-8723-A5D69E570E43}" type="presOf" srcId="{CE4070EE-179C-4435-BF39-75513F9A114A}" destId="{A6D44F6B-C040-4A55-9DF6-F5F2AF7BFC3A}" srcOrd="0" destOrd="0" presId="urn:microsoft.com/office/officeart/2018/2/layout/IconVerticalSolidList"/>
    <dgm:cxn modelId="{90F7F4A6-0635-4075-A033-AD41567E6927}" type="presOf" srcId="{EC88A2D2-356F-4387-BF9E-125EE60EC217}" destId="{FC1AD0B1-817D-4463-9EA3-4EE24A20953E}" srcOrd="0" destOrd="0" presId="urn:microsoft.com/office/officeart/2018/2/layout/IconVerticalSolidList"/>
    <dgm:cxn modelId="{152F7CB2-CDC9-44E8-8A17-C4ADD219E100}" srcId="{EC88A2D2-356F-4387-BF9E-125EE60EC217}" destId="{8AA76F30-2FBA-48F7-8DC5-2E7B22B82510}" srcOrd="2" destOrd="0" parTransId="{2F96E1D7-5B42-42B1-AC41-FD29E66FA178}" sibTransId="{E4632134-40C3-43EA-A712-782E5E41A309}"/>
    <dgm:cxn modelId="{B6D132EA-50EF-4D26-9D7C-E493AB43D2E6}" srcId="{EC88A2D2-356F-4387-BF9E-125EE60EC217}" destId="{D514C8AA-7487-49CB-AA98-6366A5CA9846}" srcOrd="4" destOrd="0" parTransId="{58458401-DF05-444C-8B22-7AC142E7CAEB}" sibTransId="{09DB4494-B932-44E2-B730-7099D41058A6}"/>
    <dgm:cxn modelId="{35AFB95C-3B73-41BE-B76F-1293A4EE0F85}" type="presParOf" srcId="{FC1AD0B1-817D-4463-9EA3-4EE24A20953E}" destId="{32F68553-0589-48B9-A04C-2947D1B05E35}" srcOrd="0" destOrd="0" presId="urn:microsoft.com/office/officeart/2018/2/layout/IconVerticalSolidList"/>
    <dgm:cxn modelId="{E6FAC170-07A4-4448-A577-5F73AAF07B35}" type="presParOf" srcId="{32F68553-0589-48B9-A04C-2947D1B05E35}" destId="{953785C1-7824-4EA6-A376-1CAB43086DF8}" srcOrd="0" destOrd="0" presId="urn:microsoft.com/office/officeart/2018/2/layout/IconVerticalSolidList"/>
    <dgm:cxn modelId="{3758B956-D159-4A22-B8BC-22290FDCE570}" type="presParOf" srcId="{32F68553-0589-48B9-A04C-2947D1B05E35}" destId="{F527F6E5-C646-4DB9-94BD-E3F98FC18C25}" srcOrd="1" destOrd="0" presId="urn:microsoft.com/office/officeart/2018/2/layout/IconVerticalSolidList"/>
    <dgm:cxn modelId="{C8E25BC9-8F1E-44D8-8470-56ADF06C8060}" type="presParOf" srcId="{32F68553-0589-48B9-A04C-2947D1B05E35}" destId="{25D67DC0-9F3F-4BF0-951B-FBB59A77F26A}" srcOrd="2" destOrd="0" presId="urn:microsoft.com/office/officeart/2018/2/layout/IconVerticalSolidList"/>
    <dgm:cxn modelId="{F415D88C-3CB6-4944-80E1-6D0B3B9245C8}" type="presParOf" srcId="{32F68553-0589-48B9-A04C-2947D1B05E35}" destId="{A2182C23-9C60-4539-8743-58C721D0F7D1}" srcOrd="3" destOrd="0" presId="urn:microsoft.com/office/officeart/2018/2/layout/IconVerticalSolidList"/>
    <dgm:cxn modelId="{895B27FB-3382-48C2-8DEF-335C3D744DAE}" type="presParOf" srcId="{FC1AD0B1-817D-4463-9EA3-4EE24A20953E}" destId="{2EAF529D-D77F-4485-93F8-D3DA38E1423C}" srcOrd="1" destOrd="0" presId="urn:microsoft.com/office/officeart/2018/2/layout/IconVerticalSolidList"/>
    <dgm:cxn modelId="{FDB77ACD-054B-4E89-A682-415F76CD7491}" type="presParOf" srcId="{FC1AD0B1-817D-4463-9EA3-4EE24A20953E}" destId="{DA91CBAA-92D0-4FE2-8163-FEF873C7A629}" srcOrd="2" destOrd="0" presId="urn:microsoft.com/office/officeart/2018/2/layout/IconVerticalSolidList"/>
    <dgm:cxn modelId="{5E4B02F1-43EE-44D3-94C6-D313157B4857}" type="presParOf" srcId="{DA91CBAA-92D0-4FE2-8163-FEF873C7A629}" destId="{AAA59FD6-64F8-4574-8E9F-A5A8486A5A3B}" srcOrd="0" destOrd="0" presId="urn:microsoft.com/office/officeart/2018/2/layout/IconVerticalSolidList"/>
    <dgm:cxn modelId="{18FD5964-2FC8-4706-8BC2-B044E72535FE}" type="presParOf" srcId="{DA91CBAA-92D0-4FE2-8163-FEF873C7A629}" destId="{600545C7-3C96-4D09-8502-9AAEE9CF9687}" srcOrd="1" destOrd="0" presId="urn:microsoft.com/office/officeart/2018/2/layout/IconVerticalSolidList"/>
    <dgm:cxn modelId="{10D2A8F1-AD54-4197-8E31-581DF06FCDFA}" type="presParOf" srcId="{DA91CBAA-92D0-4FE2-8163-FEF873C7A629}" destId="{8B671757-045D-4E2E-A3C0-BB09E70A8E76}" srcOrd="2" destOrd="0" presId="urn:microsoft.com/office/officeart/2018/2/layout/IconVerticalSolidList"/>
    <dgm:cxn modelId="{7CB58A84-E40A-408E-B744-10944B12E427}" type="presParOf" srcId="{DA91CBAA-92D0-4FE2-8163-FEF873C7A629}" destId="{4666790D-BF4E-4713-A317-EC3435C693AD}" srcOrd="3" destOrd="0" presId="urn:microsoft.com/office/officeart/2018/2/layout/IconVerticalSolidList"/>
    <dgm:cxn modelId="{D836ED60-6013-417C-8828-C63CA5B265EB}" type="presParOf" srcId="{FC1AD0B1-817D-4463-9EA3-4EE24A20953E}" destId="{F98397DE-7A09-4ED3-AA48-4B1F9E308FB3}" srcOrd="3" destOrd="0" presId="urn:microsoft.com/office/officeart/2018/2/layout/IconVerticalSolidList"/>
    <dgm:cxn modelId="{F5A8FC62-6FD2-4852-A0CE-AF21BF0CFEB3}" type="presParOf" srcId="{FC1AD0B1-817D-4463-9EA3-4EE24A20953E}" destId="{F89E2CA2-7105-4787-BAE8-210AE0FB0766}" srcOrd="4" destOrd="0" presId="urn:microsoft.com/office/officeart/2018/2/layout/IconVerticalSolidList"/>
    <dgm:cxn modelId="{5976EC1A-6AAA-42C3-9A37-740847EFAB24}" type="presParOf" srcId="{F89E2CA2-7105-4787-BAE8-210AE0FB0766}" destId="{74A857AD-116A-4075-B8E2-502FE19A00AA}" srcOrd="0" destOrd="0" presId="urn:microsoft.com/office/officeart/2018/2/layout/IconVerticalSolidList"/>
    <dgm:cxn modelId="{2F16A0A2-4DC7-405D-B761-2CA9F376DED9}" type="presParOf" srcId="{F89E2CA2-7105-4787-BAE8-210AE0FB0766}" destId="{2B1A0DCA-A563-4E0A-8EA1-3956737B1D29}" srcOrd="1" destOrd="0" presId="urn:microsoft.com/office/officeart/2018/2/layout/IconVerticalSolidList"/>
    <dgm:cxn modelId="{8A876165-5D73-4BB8-B0C3-C62A5D885153}" type="presParOf" srcId="{F89E2CA2-7105-4787-BAE8-210AE0FB0766}" destId="{1CB44A90-25A4-498E-907F-305A1CF98310}" srcOrd="2" destOrd="0" presId="urn:microsoft.com/office/officeart/2018/2/layout/IconVerticalSolidList"/>
    <dgm:cxn modelId="{984D439C-B3EB-44A7-9883-648D92D2F325}" type="presParOf" srcId="{F89E2CA2-7105-4787-BAE8-210AE0FB0766}" destId="{3C6F3424-F2CF-4F8C-A349-13899EC70803}" srcOrd="3" destOrd="0" presId="urn:microsoft.com/office/officeart/2018/2/layout/IconVerticalSolidList"/>
    <dgm:cxn modelId="{9E46A404-F211-49A3-A786-1A9682824E81}" type="presParOf" srcId="{FC1AD0B1-817D-4463-9EA3-4EE24A20953E}" destId="{58CF1E91-156A-49E0-A2BC-C1F013BF1CFD}" srcOrd="5" destOrd="0" presId="urn:microsoft.com/office/officeart/2018/2/layout/IconVerticalSolidList"/>
    <dgm:cxn modelId="{B15ABFD3-FF0B-49D4-B2C6-F1A2BB221C72}" type="presParOf" srcId="{FC1AD0B1-817D-4463-9EA3-4EE24A20953E}" destId="{81E8A067-FDDB-4A76-89E9-6DCE59C7FBAD}" srcOrd="6" destOrd="0" presId="urn:microsoft.com/office/officeart/2018/2/layout/IconVerticalSolidList"/>
    <dgm:cxn modelId="{EFAEB08A-516D-4EF5-8EEA-73A25A730B91}" type="presParOf" srcId="{81E8A067-FDDB-4A76-89E9-6DCE59C7FBAD}" destId="{7462665B-260D-4536-8288-49772C30722A}" srcOrd="0" destOrd="0" presId="urn:microsoft.com/office/officeart/2018/2/layout/IconVerticalSolidList"/>
    <dgm:cxn modelId="{485CDE0F-6231-4F01-9012-EDB54AD9E5E7}" type="presParOf" srcId="{81E8A067-FDDB-4A76-89E9-6DCE59C7FBAD}" destId="{01275F50-7774-403E-B0A8-20662990F07D}" srcOrd="1" destOrd="0" presId="urn:microsoft.com/office/officeart/2018/2/layout/IconVerticalSolidList"/>
    <dgm:cxn modelId="{CC04B98A-5C9C-4445-ABA1-EB8C9201FEFB}" type="presParOf" srcId="{81E8A067-FDDB-4A76-89E9-6DCE59C7FBAD}" destId="{87DCCD39-1408-43C6-8E2E-693A2748E3ED}" srcOrd="2" destOrd="0" presId="urn:microsoft.com/office/officeart/2018/2/layout/IconVerticalSolidList"/>
    <dgm:cxn modelId="{E2F26264-E056-47C8-82EC-7A620405E807}" type="presParOf" srcId="{81E8A067-FDDB-4A76-89E9-6DCE59C7FBAD}" destId="{A6D44F6B-C040-4A55-9DF6-F5F2AF7BFC3A}" srcOrd="3" destOrd="0" presId="urn:microsoft.com/office/officeart/2018/2/layout/IconVerticalSolidList"/>
    <dgm:cxn modelId="{E927D283-A739-462F-B9A4-56195E12D6B1}" type="presParOf" srcId="{FC1AD0B1-817D-4463-9EA3-4EE24A20953E}" destId="{8B35EC59-7BB7-4FFE-84F7-BF6938B55A9A}" srcOrd="7" destOrd="0" presId="urn:microsoft.com/office/officeart/2018/2/layout/IconVerticalSolidList"/>
    <dgm:cxn modelId="{07F5552F-2810-4459-9CA9-6697AEF968EF}" type="presParOf" srcId="{FC1AD0B1-817D-4463-9EA3-4EE24A20953E}" destId="{FE4CA6A0-0E1D-4838-8BCE-684FBEB96F26}" srcOrd="8" destOrd="0" presId="urn:microsoft.com/office/officeart/2018/2/layout/IconVerticalSolidList"/>
    <dgm:cxn modelId="{F70D1FB8-525C-4A2E-AB05-022D03B75565}" type="presParOf" srcId="{FE4CA6A0-0E1D-4838-8BCE-684FBEB96F26}" destId="{C7A9FFFE-9BB3-4921-B2C0-D5C4F1F870B3}" srcOrd="0" destOrd="0" presId="urn:microsoft.com/office/officeart/2018/2/layout/IconVerticalSolidList"/>
    <dgm:cxn modelId="{11290B35-9A68-4E20-971B-82FBD3E1B463}" type="presParOf" srcId="{FE4CA6A0-0E1D-4838-8BCE-684FBEB96F26}" destId="{18AFA7FB-E0B7-461C-9642-97147B12EAF2}" srcOrd="1" destOrd="0" presId="urn:microsoft.com/office/officeart/2018/2/layout/IconVerticalSolidList"/>
    <dgm:cxn modelId="{CB479324-8257-46B1-874E-BA64DA1C57D8}" type="presParOf" srcId="{FE4CA6A0-0E1D-4838-8BCE-684FBEB96F26}" destId="{685F829A-D7CE-4DE4-A6E8-721A99702A57}" srcOrd="2" destOrd="0" presId="urn:microsoft.com/office/officeart/2018/2/layout/IconVerticalSolidList"/>
    <dgm:cxn modelId="{BEF6398B-269D-4AEF-9ECF-2335BE878DC5}" type="presParOf" srcId="{FE4CA6A0-0E1D-4838-8BCE-684FBEB96F26}" destId="{FB617CCC-AB6A-4619-94C8-9D3DAAA3EF6C}" srcOrd="3" destOrd="0" presId="urn:microsoft.com/office/officeart/2018/2/layout/IconVerticalSolidList"/>
  </dgm:cxnLst>
  <dgm:bg>
    <a:solidFill>
      <a:srgbClr val="FED1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C278-3AA6-460F-9AB9-D48DC1E031AD}">
      <dsp:nvSpPr>
        <dsp:cNvPr id="0" name=""/>
        <dsp:cNvSpPr/>
      </dsp:nvSpPr>
      <dsp:spPr>
        <a:xfrm>
          <a:off x="145310" y="767217"/>
          <a:ext cx="1031977" cy="106299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22FD1-13CA-4382-A7C2-DA4D74330229}">
      <dsp:nvSpPr>
        <dsp:cNvPr id="0" name=""/>
        <dsp:cNvSpPr/>
      </dsp:nvSpPr>
      <dsp:spPr>
        <a:xfrm>
          <a:off x="0" y="2191832"/>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1. </a:t>
          </a:r>
          <a:r>
            <a:rPr lang="en-GB" sz="2000" b="1" i="0" kern="1200" dirty="0" err="1">
              <a:solidFill>
                <a:srgbClr val="000000"/>
              </a:solidFill>
            </a:rPr>
            <a:t>Sukurkite</a:t>
          </a:r>
          <a:r>
            <a:rPr lang="en-GB" sz="2000" b="1" i="0" kern="1200" dirty="0">
              <a:solidFill>
                <a:srgbClr val="000000"/>
              </a:solidFill>
            </a:rPr>
            <a:t> </a:t>
          </a:r>
          <a:r>
            <a:rPr lang="en-GB" sz="2000" b="1" i="0" kern="1200" dirty="0" err="1">
              <a:solidFill>
                <a:srgbClr val="000000"/>
              </a:solidFill>
            </a:rPr>
            <a:t>rinkodaros</a:t>
          </a:r>
          <a:r>
            <a:rPr lang="en-GB" sz="2000" b="1" i="0" kern="1200" dirty="0">
              <a:solidFill>
                <a:srgbClr val="000000"/>
              </a:solidFill>
            </a:rPr>
            <a:t> </a:t>
          </a:r>
          <a:r>
            <a:rPr lang="en-GB" sz="2000" b="1" i="0" kern="1200" dirty="0" err="1">
              <a:solidFill>
                <a:srgbClr val="000000"/>
              </a:solidFill>
            </a:rPr>
            <a:t>planą</a:t>
          </a:r>
          <a:r>
            <a:rPr lang="en-GB" sz="2000" b="1" i="0" kern="1200" dirty="0">
              <a:solidFill>
                <a:srgbClr val="000000"/>
              </a:solidFill>
            </a:rPr>
            <a:t>
</a:t>
          </a:r>
          <a:endParaRPr lang="de-DE" sz="2000" b="1" kern="1200" dirty="0">
            <a:solidFill>
              <a:srgbClr val="000000"/>
            </a:solidFill>
          </a:endParaRPr>
        </a:p>
      </dsp:txBody>
      <dsp:txXfrm>
        <a:off x="0" y="2191832"/>
        <a:ext cx="1284960" cy="1192313"/>
      </dsp:txXfrm>
    </dsp:sp>
    <dsp:sp modelId="{F498F277-DFF3-4463-836A-00D54023ECDE}">
      <dsp:nvSpPr>
        <dsp:cNvPr id="0" name=""/>
        <dsp:cNvSpPr/>
      </dsp:nvSpPr>
      <dsp:spPr>
        <a:xfrm>
          <a:off x="1660806" y="770117"/>
          <a:ext cx="987580" cy="106705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FBE70-0407-410B-B1BA-4F809714531D}">
      <dsp:nvSpPr>
        <dsp:cNvPr id="0" name=""/>
        <dsp:cNvSpPr/>
      </dsp:nvSpPr>
      <dsp:spPr>
        <a:xfrm>
          <a:off x="1479054" y="2116157"/>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lt-LT" sz="2000" b="1" i="0" kern="1200" dirty="0">
              <a:solidFill>
                <a:srgbClr val="000000"/>
              </a:solidFill>
            </a:rPr>
            <a:t>2. Sukurkite pirkėjų asmenybes
</a:t>
          </a:r>
          <a:endParaRPr lang="de-DE" sz="2000" b="1" kern="1200" dirty="0">
            <a:solidFill>
              <a:srgbClr val="000000"/>
            </a:solidFill>
          </a:endParaRPr>
        </a:p>
      </dsp:txBody>
      <dsp:txXfrm>
        <a:off x="1479054" y="2116157"/>
        <a:ext cx="1284960" cy="1192313"/>
      </dsp:txXfrm>
    </dsp:sp>
    <dsp:sp modelId="{D1312472-6094-4A97-B331-65662CE078F3}">
      <dsp:nvSpPr>
        <dsp:cNvPr id="0" name=""/>
        <dsp:cNvSpPr/>
      </dsp:nvSpPr>
      <dsp:spPr>
        <a:xfrm>
          <a:off x="3430892" y="773857"/>
          <a:ext cx="926657" cy="105209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8CB0-7B76-417A-B8D3-F5097154CCF3}">
      <dsp:nvSpPr>
        <dsp:cNvPr id="0" name=""/>
        <dsp:cNvSpPr/>
      </dsp:nvSpPr>
      <dsp:spPr>
        <a:xfrm>
          <a:off x="3046745" y="2093245"/>
          <a:ext cx="1744552"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3. </a:t>
          </a:r>
          <a:r>
            <a:rPr lang="en-GB" sz="2000" b="1" i="0" kern="1200" dirty="0" err="1">
              <a:solidFill>
                <a:srgbClr val="000000"/>
              </a:solidFill>
            </a:rPr>
            <a:t>Identifikuokite</a:t>
          </a:r>
          <a:r>
            <a:rPr lang="en-GB" sz="2000" b="1" i="0" kern="1200" dirty="0">
              <a:solidFill>
                <a:srgbClr val="000000"/>
              </a:solidFill>
            </a:rPr>
            <a:t> </a:t>
          </a:r>
          <a:r>
            <a:rPr lang="en-GB" sz="2000" b="1" i="0" kern="1200" dirty="0" err="1">
              <a:solidFill>
                <a:srgbClr val="000000"/>
              </a:solidFill>
            </a:rPr>
            <a:t>tikslus</a:t>
          </a:r>
          <a:endParaRPr lang="de-DE" sz="2000" b="1" kern="1200" dirty="0">
            <a:solidFill>
              <a:srgbClr val="000000"/>
            </a:solidFill>
          </a:endParaRPr>
        </a:p>
      </dsp:txBody>
      <dsp:txXfrm>
        <a:off x="3046745" y="2093245"/>
        <a:ext cx="1744552" cy="1192313"/>
      </dsp:txXfrm>
    </dsp:sp>
    <dsp:sp modelId="{9DA3B61D-C9E1-4E1E-9330-04B791B1EA87}">
      <dsp:nvSpPr>
        <dsp:cNvPr id="0" name=""/>
        <dsp:cNvSpPr/>
      </dsp:nvSpPr>
      <dsp:spPr>
        <a:xfrm>
          <a:off x="5141077" y="768956"/>
          <a:ext cx="985539" cy="107169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E7F94-BDED-4011-907F-B14872ADA241}">
      <dsp:nvSpPr>
        <dsp:cNvPr id="0" name=""/>
        <dsp:cNvSpPr/>
      </dsp:nvSpPr>
      <dsp:spPr>
        <a:xfrm>
          <a:off x="4991366" y="2078985"/>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4. </a:t>
          </a:r>
          <a:r>
            <a:rPr lang="en-GB" sz="2000" b="1" i="0" kern="1200" dirty="0" err="1">
              <a:solidFill>
                <a:srgbClr val="000000"/>
              </a:solidFill>
            </a:rPr>
            <a:t>Pasirinkite</a:t>
          </a:r>
          <a:r>
            <a:rPr lang="en-GB" sz="2000" b="1" i="0" kern="1200" dirty="0">
              <a:solidFill>
                <a:srgbClr val="000000"/>
              </a:solidFill>
            </a:rPr>
            <a:t> </a:t>
          </a:r>
          <a:r>
            <a:rPr lang="en-GB" sz="2000" b="1" i="0" kern="1200" dirty="0" err="1">
              <a:solidFill>
                <a:srgbClr val="000000"/>
              </a:solidFill>
            </a:rPr>
            <a:t>tinkamus</a:t>
          </a:r>
          <a:r>
            <a:rPr lang="en-GB" sz="2000" b="1" i="0" kern="1200" dirty="0">
              <a:solidFill>
                <a:srgbClr val="000000"/>
              </a:solidFill>
            </a:rPr>
            <a:t> </a:t>
          </a:r>
          <a:r>
            <a:rPr lang="en-GB" sz="2000" b="1" i="0" kern="1200" dirty="0" err="1">
              <a:solidFill>
                <a:srgbClr val="000000"/>
              </a:solidFill>
            </a:rPr>
            <a:t>įrankius</a:t>
          </a:r>
          <a:r>
            <a:rPr lang="en-GB" sz="2000" b="1" i="0" kern="1200" dirty="0">
              <a:solidFill>
                <a:srgbClr val="000000"/>
              </a:solidFill>
            </a:rPr>
            <a:t>
</a:t>
          </a:r>
          <a:endParaRPr lang="de-DE" sz="2000" b="1" kern="1200" dirty="0">
            <a:solidFill>
              <a:srgbClr val="000000"/>
            </a:solidFill>
          </a:endParaRPr>
        </a:p>
      </dsp:txBody>
      <dsp:txXfrm>
        <a:off x="4991366" y="2078985"/>
        <a:ext cx="1284960" cy="1192313"/>
      </dsp:txXfrm>
    </dsp:sp>
    <dsp:sp modelId="{57F33BEC-61C1-4F0E-9CF6-B4517AB00B27}">
      <dsp:nvSpPr>
        <dsp:cNvPr id="0" name=""/>
        <dsp:cNvSpPr/>
      </dsp:nvSpPr>
      <dsp:spPr>
        <a:xfrm>
          <a:off x="6678297" y="786089"/>
          <a:ext cx="930757" cy="1003163"/>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2786B-47FD-4C6F-AC5D-4861D358DBB4}">
      <dsp:nvSpPr>
        <dsp:cNvPr id="0" name=""/>
        <dsp:cNvSpPr/>
      </dsp:nvSpPr>
      <dsp:spPr>
        <a:xfrm>
          <a:off x="6509457" y="2061852"/>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lt-LT" sz="2000" b="1" i="0" kern="1200" dirty="0">
              <a:solidFill>
                <a:srgbClr val="000000"/>
              </a:solidFill>
            </a:rPr>
            <a:t>5. Peržiūrėkite savo žiniasklaidos kanalus
</a:t>
          </a:r>
          <a:endParaRPr lang="de-DE" sz="2000" b="1" kern="1200" dirty="0">
            <a:solidFill>
              <a:srgbClr val="000000"/>
            </a:solidFill>
          </a:endParaRPr>
        </a:p>
      </dsp:txBody>
      <dsp:txXfrm>
        <a:off x="6509457" y="2061852"/>
        <a:ext cx="1284960" cy="1192313"/>
      </dsp:txXfrm>
    </dsp:sp>
    <dsp:sp modelId="{449D1A5A-F74D-4198-A291-FAAC7DE21466}">
      <dsp:nvSpPr>
        <dsp:cNvPr id="0" name=""/>
        <dsp:cNvSpPr/>
      </dsp:nvSpPr>
      <dsp:spPr>
        <a:xfrm>
          <a:off x="8165925" y="780606"/>
          <a:ext cx="942096" cy="1036221"/>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76C9B-1BEF-435A-86CE-839BA7686ED3}">
      <dsp:nvSpPr>
        <dsp:cNvPr id="0" name=""/>
        <dsp:cNvSpPr/>
      </dsp:nvSpPr>
      <dsp:spPr>
        <a:xfrm>
          <a:off x="8019287" y="2108450"/>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lt-LT" sz="2000" b="1" i="0" kern="1200" dirty="0">
              <a:solidFill>
                <a:srgbClr val="000000"/>
              </a:solidFill>
            </a:rPr>
            <a:t>6. Auditas ir žiniasklaidos kampanijų planavimas
</a:t>
          </a:r>
          <a:endParaRPr lang="de-DE" sz="2000" b="1" kern="1200" dirty="0">
            <a:solidFill>
              <a:srgbClr val="000000"/>
            </a:solidFill>
          </a:endParaRPr>
        </a:p>
      </dsp:txBody>
      <dsp:txXfrm>
        <a:off x="8019287" y="2108450"/>
        <a:ext cx="1284960" cy="1192313"/>
      </dsp:txXfrm>
    </dsp:sp>
    <dsp:sp modelId="{A2583411-FEB1-4A57-925A-BFFD0A07E655}">
      <dsp:nvSpPr>
        <dsp:cNvPr id="0" name=""/>
        <dsp:cNvSpPr/>
      </dsp:nvSpPr>
      <dsp:spPr>
        <a:xfrm>
          <a:off x="9670090" y="769559"/>
          <a:ext cx="986487" cy="1069284"/>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2DC5A-45F9-4A72-BE25-B6C550008DEF}">
      <dsp:nvSpPr>
        <dsp:cNvPr id="0" name=""/>
        <dsp:cNvSpPr/>
      </dsp:nvSpPr>
      <dsp:spPr>
        <a:xfrm>
          <a:off x="9523141" y="2078371"/>
          <a:ext cx="1284960" cy="119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7. </a:t>
          </a:r>
          <a:r>
            <a:rPr lang="en-GB" sz="2000" b="1" i="0" kern="1200" dirty="0" err="1">
              <a:solidFill>
                <a:srgbClr val="000000"/>
              </a:solidFill>
            </a:rPr>
            <a:t>Įgyvendinkite</a:t>
          </a:r>
          <a:endParaRPr lang="de-DE" sz="2000" b="1" kern="1200" dirty="0">
            <a:solidFill>
              <a:srgbClr val="000000"/>
            </a:solidFill>
          </a:endParaRPr>
        </a:p>
      </dsp:txBody>
      <dsp:txXfrm>
        <a:off x="9523141" y="2078371"/>
        <a:ext cx="1284960" cy="1192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950B-5FD4-974E-BC2C-948677602C80}">
      <dsp:nvSpPr>
        <dsp:cNvPr id="0" name=""/>
        <dsp:cNvSpPr/>
      </dsp:nvSpPr>
      <dsp:spPr>
        <a:xfrm>
          <a:off x="0" y="445603"/>
          <a:ext cx="3039778" cy="2603495"/>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8DD1A-B2C8-BB49-981A-4272C4068E7A}">
      <dsp:nvSpPr>
        <dsp:cNvPr id="0" name=""/>
        <dsp:cNvSpPr/>
      </dsp:nvSpPr>
      <dsp:spPr>
        <a:xfrm>
          <a:off x="337753" y="766468"/>
          <a:ext cx="3039778" cy="2603495"/>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solidFill>
                <a:srgbClr val="4D4D4D"/>
              </a:solidFill>
            </a:rPr>
            <a:t>Komunikacija iš lūpų į lūpas yra labai galingas įrankis. Įmonė turi užtikrinti klientų patirtį, kuri pranoksta jų lūkesčius per visą klientų kelionę. </a:t>
          </a:r>
          <a:endParaRPr lang="en-US" sz="1900" kern="1200" dirty="0">
            <a:solidFill>
              <a:srgbClr val="4D4D4D"/>
            </a:solidFill>
          </a:endParaRPr>
        </a:p>
        <a:p>
          <a:pPr marL="0" lvl="0" indent="0" algn="ctr" defTabSz="844550">
            <a:lnSpc>
              <a:spcPct val="90000"/>
            </a:lnSpc>
            <a:spcBef>
              <a:spcPct val="0"/>
            </a:spcBef>
            <a:spcAft>
              <a:spcPct val="35000"/>
            </a:spcAft>
            <a:buNone/>
          </a:pPr>
          <a:endParaRPr lang="en-US" sz="1900" kern="1200" dirty="0">
            <a:solidFill>
              <a:srgbClr val="4D4D4D"/>
            </a:solidFill>
          </a:endParaRPr>
        </a:p>
      </dsp:txBody>
      <dsp:txXfrm>
        <a:off x="414007" y="842722"/>
        <a:ext cx="2887270" cy="2450987"/>
      </dsp:txXfrm>
    </dsp:sp>
    <dsp:sp modelId="{CCB5B4DB-ED60-E844-8780-57FF74036B3E}">
      <dsp:nvSpPr>
        <dsp:cNvPr id="0" name=""/>
        <dsp:cNvSpPr/>
      </dsp:nvSpPr>
      <dsp:spPr>
        <a:xfrm>
          <a:off x="3715285" y="445603"/>
          <a:ext cx="3039778" cy="2655631"/>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D3E78-C49F-8B44-9E53-CEF48D47EDF4}">
      <dsp:nvSpPr>
        <dsp:cNvPr id="0" name=""/>
        <dsp:cNvSpPr/>
      </dsp:nvSpPr>
      <dsp:spPr>
        <a:xfrm>
          <a:off x="4053038" y="766468"/>
          <a:ext cx="3039778" cy="2655631"/>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solidFill>
                <a:srgbClr val="4D4D4D"/>
              </a:solidFill>
            </a:rPr>
            <a:t>Pasitenkinimas taip pat lemia </a:t>
          </a:r>
          <a:r>
            <a:rPr lang="lt-LT" sz="1900" b="1" kern="1200" dirty="0">
              <a:solidFill>
                <a:srgbClr val="4D4D4D"/>
              </a:solidFill>
            </a:rPr>
            <a:t>lojalumą jūsų prekės ženklui</a:t>
          </a:r>
          <a:r>
            <a:rPr lang="lt-LT" sz="1900" kern="1200" dirty="0">
              <a:solidFill>
                <a:srgbClr val="4D4D4D"/>
              </a:solidFill>
            </a:rPr>
            <a:t>. Klientai pakartotinai perka ir reklamuoja jį kitiems žmonėms.</a:t>
          </a:r>
          <a:endParaRPr lang="en-US" sz="1900" kern="1200" dirty="0">
            <a:solidFill>
              <a:srgbClr val="4D4D4D"/>
            </a:solidFill>
          </a:endParaRPr>
        </a:p>
        <a:p>
          <a:pPr marL="0" lvl="0" indent="0" algn="ctr" defTabSz="844550">
            <a:lnSpc>
              <a:spcPct val="90000"/>
            </a:lnSpc>
            <a:spcBef>
              <a:spcPct val="0"/>
            </a:spcBef>
            <a:spcAft>
              <a:spcPct val="35000"/>
            </a:spcAft>
            <a:buNone/>
          </a:pPr>
          <a:endParaRPr lang="en-US" sz="1900" kern="1200" dirty="0">
            <a:solidFill>
              <a:srgbClr val="4D4D4D"/>
            </a:solidFill>
          </a:endParaRPr>
        </a:p>
      </dsp:txBody>
      <dsp:txXfrm>
        <a:off x="4130819" y="844249"/>
        <a:ext cx="2884216" cy="2500069"/>
      </dsp:txXfrm>
    </dsp:sp>
    <dsp:sp modelId="{30869EF5-A740-E349-B4E5-8EE60F2C9C68}">
      <dsp:nvSpPr>
        <dsp:cNvPr id="0" name=""/>
        <dsp:cNvSpPr/>
      </dsp:nvSpPr>
      <dsp:spPr>
        <a:xfrm>
          <a:off x="7430570" y="462859"/>
          <a:ext cx="3039778" cy="2620732"/>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17C05-CF51-E84C-9DDF-46267684F1E3}">
      <dsp:nvSpPr>
        <dsp:cNvPr id="0" name=""/>
        <dsp:cNvSpPr/>
      </dsp:nvSpPr>
      <dsp:spPr>
        <a:xfrm>
          <a:off x="7768323" y="783725"/>
          <a:ext cx="3039778" cy="2620732"/>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solidFill>
                <a:srgbClr val="4D4D4D"/>
              </a:solidFill>
            </a:rPr>
            <a:t>„</a:t>
          </a:r>
          <a:r>
            <a:rPr lang="lt-LT" sz="1900" kern="1200" dirty="0" err="1">
              <a:solidFill>
                <a:srgbClr val="4D4D4D"/>
              </a:solidFill>
            </a:rPr>
            <a:t>Nielson</a:t>
          </a:r>
          <a:r>
            <a:rPr lang="lt-LT" sz="1900" kern="1200" dirty="0">
              <a:solidFill>
                <a:srgbClr val="4D4D4D"/>
              </a:solidFill>
            </a:rPr>
            <a:t>“ duomenimis, žmonės pasitiki savo šeimos narių ir draugų rekomendacijomis, todėl tai yra veiksmingas metodas, lemiantis didelį pokalbių skaičių. </a:t>
          </a:r>
          <a:endParaRPr lang="en-US" sz="1900" kern="1200" dirty="0">
            <a:solidFill>
              <a:srgbClr val="4D4D4D"/>
            </a:solidFill>
          </a:endParaRPr>
        </a:p>
        <a:p>
          <a:pPr marL="0" lvl="0" indent="0" algn="ctr" defTabSz="844550">
            <a:lnSpc>
              <a:spcPct val="90000"/>
            </a:lnSpc>
            <a:spcBef>
              <a:spcPct val="0"/>
            </a:spcBef>
            <a:spcAft>
              <a:spcPct val="35000"/>
            </a:spcAft>
            <a:buNone/>
          </a:pPr>
          <a:endParaRPr lang="en-US" sz="1900" kern="1200" dirty="0">
            <a:solidFill>
              <a:srgbClr val="4D4D4D"/>
            </a:solidFill>
          </a:endParaRPr>
        </a:p>
      </dsp:txBody>
      <dsp:txXfrm>
        <a:off x="7845082" y="860484"/>
        <a:ext cx="2886260" cy="2467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B844-8737-435F-BDCB-0117C66D74B7}">
      <dsp:nvSpPr>
        <dsp:cNvPr id="0" name=""/>
        <dsp:cNvSpPr/>
      </dsp:nvSpPr>
      <dsp:spPr>
        <a:xfrm>
          <a:off x="80501" y="28079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D24BDDF2-62D9-46F3-B362-DF87AFD54C7B}">
      <dsp:nvSpPr>
        <dsp:cNvPr id="0" name=""/>
        <dsp:cNvSpPr/>
      </dsp:nvSpPr>
      <dsp:spPr>
        <a:xfrm>
          <a:off x="358605" y="558898"/>
          <a:ext cx="768094" cy="7680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0E57A-B3E3-400D-B360-7716B2C69A72}">
      <dsp:nvSpPr>
        <dsp:cNvPr id="0" name=""/>
        <dsp:cNvSpPr/>
      </dsp:nvSpPr>
      <dsp:spPr>
        <a:xfrm>
          <a:off x="1439293" y="431607"/>
          <a:ext cx="3998541"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lt-LT" sz="2000" kern="1200" dirty="0">
              <a:solidFill>
                <a:srgbClr val="000000"/>
              </a:solidFill>
            </a:rPr>
            <a:t>Nepamirškite, kad naujų klientų pritraukimas yra 7 kartus brangesnis nei esamų klientų išlaikymas. Labai svarbu užtikrinti, kad esami klientai būtų patenkinti. </a:t>
          </a:r>
          <a:endParaRPr lang="en-US" sz="2000" kern="1200" dirty="0">
            <a:solidFill>
              <a:srgbClr val="000000"/>
            </a:solidFill>
          </a:endParaRPr>
        </a:p>
        <a:p>
          <a:pPr marL="0" lvl="0" indent="0" algn="l" defTabSz="889000">
            <a:lnSpc>
              <a:spcPct val="100000"/>
            </a:lnSpc>
            <a:spcBef>
              <a:spcPct val="0"/>
            </a:spcBef>
            <a:spcAft>
              <a:spcPct val="35000"/>
            </a:spcAft>
            <a:buNone/>
          </a:pPr>
          <a:endParaRPr lang="en-US" sz="2000" kern="1200" dirty="0">
            <a:solidFill>
              <a:srgbClr val="000000"/>
            </a:solidFill>
          </a:endParaRPr>
        </a:p>
      </dsp:txBody>
      <dsp:txXfrm>
        <a:off x="1439293" y="431607"/>
        <a:ext cx="3998541" cy="1324301"/>
      </dsp:txXfrm>
    </dsp:sp>
    <dsp:sp modelId="{E04CCDF5-A1C5-4D75-9B81-54D2E2B92CF8}">
      <dsp:nvSpPr>
        <dsp:cNvPr id="0" name=""/>
        <dsp:cNvSpPr/>
      </dsp:nvSpPr>
      <dsp:spPr>
        <a:xfrm>
          <a:off x="5628544" y="309082"/>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B992194-4520-42B8-A289-1A65A958171F}">
      <dsp:nvSpPr>
        <dsp:cNvPr id="0" name=""/>
        <dsp:cNvSpPr/>
      </dsp:nvSpPr>
      <dsp:spPr>
        <a:xfrm>
          <a:off x="5919818" y="558898"/>
          <a:ext cx="768094" cy="76809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D0A92-6208-4BC3-A484-C901E9F0DC4E}">
      <dsp:nvSpPr>
        <dsp:cNvPr id="0" name=""/>
        <dsp:cNvSpPr/>
      </dsp:nvSpPr>
      <dsp:spPr>
        <a:xfrm>
          <a:off x="7000500" y="227386"/>
          <a:ext cx="4296026"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lt-LT" sz="2000" b="1" kern="1200" dirty="0">
              <a:solidFill>
                <a:srgbClr val="000000"/>
              </a:solidFill>
            </a:rPr>
            <a:t>Klientų aptarnavimas </a:t>
          </a:r>
          <a:r>
            <a:rPr lang="lt-LT" sz="2000" b="0" kern="1200" dirty="0">
              <a:solidFill>
                <a:srgbClr val="000000"/>
              </a:solidFill>
            </a:rPr>
            <a:t>turėtų būti visos įmonės dėmesio centre, o jei klientai prarandami, reikia išsiaiškinti to priežastis. </a:t>
          </a:r>
          <a:endParaRPr lang="en-US" sz="2000" b="0" kern="1200" dirty="0">
            <a:solidFill>
              <a:srgbClr val="000000"/>
            </a:solidFill>
          </a:endParaRPr>
        </a:p>
      </dsp:txBody>
      <dsp:txXfrm>
        <a:off x="7000500" y="227386"/>
        <a:ext cx="4296026" cy="1324301"/>
      </dsp:txXfrm>
    </dsp:sp>
    <dsp:sp modelId="{C3369505-BB70-884A-B591-FF0FC0865193}">
      <dsp:nvSpPr>
        <dsp:cNvPr id="0" name=""/>
        <dsp:cNvSpPr/>
      </dsp:nvSpPr>
      <dsp:spPr>
        <a:xfrm>
          <a:off x="80501" y="2262606"/>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0A7F77CF-6479-2043-9ACC-ADE7BAE6D821}">
      <dsp:nvSpPr>
        <dsp:cNvPr id="0" name=""/>
        <dsp:cNvSpPr/>
      </dsp:nvSpPr>
      <dsp:spPr>
        <a:xfrm>
          <a:off x="352076" y="2511115"/>
          <a:ext cx="768094" cy="76809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C2905-D6A4-984C-BDE4-7D464FF2326A}">
      <dsp:nvSpPr>
        <dsp:cNvPr id="0" name=""/>
        <dsp:cNvSpPr/>
      </dsp:nvSpPr>
      <dsp:spPr>
        <a:xfrm>
          <a:off x="1470649" y="2438288"/>
          <a:ext cx="420934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lt-LT" sz="2000" kern="1200" noProof="0" dirty="0" err="1">
              <a:solidFill>
                <a:srgbClr val="000000"/>
              </a:solidFill>
            </a:rPr>
            <a:t>YVyresnio</a:t>
          </a:r>
          <a:r>
            <a:rPr lang="lt-LT" sz="2000" kern="1200" noProof="0" dirty="0">
              <a:solidFill>
                <a:srgbClr val="000000"/>
              </a:solidFill>
            </a:rPr>
            <a:t> amžiaus žmonės yra linkę pirkti pakartotinai ir nekeisti prekės ženklo, jei jie turi mėgstamą ir pasitiki įmone (prekės ženklu).</a:t>
          </a:r>
          <a:endParaRPr lang="en-US" sz="2000" kern="1200" noProof="0" dirty="0">
            <a:solidFill>
              <a:srgbClr val="000000"/>
            </a:solidFill>
          </a:endParaRPr>
        </a:p>
        <a:p>
          <a:pPr marL="0" lvl="0" indent="0" algn="l" defTabSz="889000">
            <a:lnSpc>
              <a:spcPct val="100000"/>
            </a:lnSpc>
            <a:spcBef>
              <a:spcPct val="0"/>
            </a:spcBef>
            <a:spcAft>
              <a:spcPct val="35000"/>
            </a:spcAft>
            <a:buNone/>
          </a:pPr>
          <a:endParaRPr lang="en-GB" sz="2000" kern="1200" noProof="0" dirty="0">
            <a:solidFill>
              <a:srgbClr val="000000"/>
            </a:solidFill>
          </a:endParaRPr>
        </a:p>
      </dsp:txBody>
      <dsp:txXfrm>
        <a:off x="1470649" y="2438288"/>
        <a:ext cx="4209340" cy="1324301"/>
      </dsp:txXfrm>
    </dsp:sp>
    <dsp:sp modelId="{819E7524-1857-0642-9C71-E7587A209340}">
      <dsp:nvSpPr>
        <dsp:cNvPr id="0" name=""/>
        <dsp:cNvSpPr/>
      </dsp:nvSpPr>
      <dsp:spPr>
        <a:xfrm>
          <a:off x="5614134" y="227203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3A51F62-C2D1-6D4F-9C6E-739B70384800}">
      <dsp:nvSpPr>
        <dsp:cNvPr id="0" name=""/>
        <dsp:cNvSpPr/>
      </dsp:nvSpPr>
      <dsp:spPr>
        <a:xfrm>
          <a:off x="5921525" y="2521853"/>
          <a:ext cx="768094" cy="76809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732CA-C23D-1645-91D9-B552B4952B63}">
      <dsp:nvSpPr>
        <dsp:cNvPr id="0" name=""/>
        <dsp:cNvSpPr/>
      </dsp:nvSpPr>
      <dsp:spPr>
        <a:xfrm>
          <a:off x="6998096" y="2396308"/>
          <a:ext cx="429843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lt-LT" sz="2000" kern="1200" noProof="0" dirty="0">
              <a:solidFill>
                <a:srgbClr val="000000"/>
              </a:solidFill>
            </a:rPr>
            <a:t>Senjorų lojalumą prekės ženklui lemia jų prisirišimas. Taigi, kurkite produktus, kurie labiau tenkintų senjorus ir sukurtų lojalumą produktui stiprindami emocinius ryšius. </a:t>
          </a:r>
          <a:endParaRPr lang="en-US" sz="2000" kern="1200" noProof="0" dirty="0">
            <a:solidFill>
              <a:srgbClr val="000000"/>
            </a:solidFill>
          </a:endParaRPr>
        </a:p>
        <a:p>
          <a:pPr marL="0" lvl="0" indent="0" algn="l" defTabSz="889000">
            <a:lnSpc>
              <a:spcPct val="100000"/>
            </a:lnSpc>
            <a:spcBef>
              <a:spcPct val="0"/>
            </a:spcBef>
            <a:spcAft>
              <a:spcPct val="35000"/>
            </a:spcAft>
            <a:buNone/>
          </a:pPr>
          <a:endParaRPr lang="en-GB" sz="2000" kern="1200" noProof="0" dirty="0">
            <a:solidFill>
              <a:srgbClr val="000000"/>
            </a:solidFill>
          </a:endParaRPr>
        </a:p>
      </dsp:txBody>
      <dsp:txXfrm>
        <a:off x="6998096" y="2396308"/>
        <a:ext cx="4298430" cy="1324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85C1-7824-4EA6-A376-1CAB43086DF8}">
      <dsp:nvSpPr>
        <dsp:cNvPr id="0" name=""/>
        <dsp:cNvSpPr/>
      </dsp:nvSpPr>
      <dsp:spPr>
        <a:xfrm>
          <a:off x="0" y="3021"/>
          <a:ext cx="10808102" cy="514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7F6E5-C646-4DB9-94BD-E3F98FC18C25}">
      <dsp:nvSpPr>
        <dsp:cNvPr id="0" name=""/>
        <dsp:cNvSpPr/>
      </dsp:nvSpPr>
      <dsp:spPr>
        <a:xfrm>
          <a:off x="155753" y="118871"/>
          <a:ext cx="283188" cy="283188"/>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82C23-9C60-4539-8743-58C721D0F7D1}">
      <dsp:nvSpPr>
        <dsp:cNvPr id="0" name=""/>
        <dsp:cNvSpPr/>
      </dsp:nvSpPr>
      <dsp:spPr>
        <a:xfrm>
          <a:off x="594695" y="3021"/>
          <a:ext cx="10142609"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US" sz="2000" kern="1200" dirty="0" err="1">
              <a:solidFill>
                <a:srgbClr val="000000"/>
              </a:solidFill>
            </a:rPr>
            <a:t>Išbandykite</a:t>
          </a:r>
          <a:r>
            <a:rPr lang="en-US" sz="2000" kern="1200" dirty="0">
              <a:solidFill>
                <a:srgbClr val="000000"/>
              </a:solidFill>
            </a:rPr>
            <a:t> </a:t>
          </a:r>
          <a:r>
            <a:rPr lang="en-US" sz="2000" kern="1200" dirty="0" err="1">
              <a:solidFill>
                <a:srgbClr val="000000"/>
              </a:solidFill>
            </a:rPr>
            <a:t>ką</a:t>
          </a:r>
          <a:r>
            <a:rPr lang="en-US" sz="2000" kern="1200" dirty="0">
              <a:solidFill>
                <a:srgbClr val="000000"/>
              </a:solidFill>
            </a:rPr>
            <a:t> </a:t>
          </a:r>
          <a:r>
            <a:rPr lang="en-US" sz="2000" kern="1200" dirty="0" err="1">
              <a:solidFill>
                <a:srgbClr val="000000"/>
              </a:solidFill>
            </a:rPr>
            <a:t>nors</a:t>
          </a:r>
          <a:r>
            <a:rPr lang="en-US" sz="2000" kern="1200" dirty="0">
              <a:solidFill>
                <a:srgbClr val="000000"/>
              </a:solidFill>
            </a:rPr>
            <a:t> </a:t>
          </a:r>
          <a:r>
            <a:rPr lang="en-US" sz="2000" kern="1200" dirty="0" err="1">
              <a:solidFill>
                <a:srgbClr val="000000"/>
              </a:solidFill>
            </a:rPr>
            <a:t>naujo</a:t>
          </a:r>
          <a:r>
            <a:rPr lang="en-US" sz="2000" kern="1200" dirty="0">
              <a:solidFill>
                <a:srgbClr val="000000"/>
              </a:solidFill>
            </a:rPr>
            <a:t>, </a:t>
          </a:r>
          <a:r>
            <a:rPr lang="en-US" sz="2000" kern="1200" dirty="0" err="1">
              <a:solidFill>
                <a:srgbClr val="000000"/>
              </a:solidFill>
            </a:rPr>
            <a:t>svarbiausia</a:t>
          </a:r>
          <a:r>
            <a:rPr lang="en-US" sz="2000" kern="1200" dirty="0">
              <a:solidFill>
                <a:srgbClr val="000000"/>
              </a:solidFill>
            </a:rPr>
            <a:t> – </a:t>
          </a:r>
          <a:r>
            <a:rPr lang="en-US" sz="2000" kern="1200" dirty="0" err="1">
              <a:solidFill>
                <a:srgbClr val="000000"/>
              </a:solidFill>
            </a:rPr>
            <a:t>bandymai</a:t>
          </a:r>
          <a:r>
            <a:rPr lang="en-US" sz="2000" kern="1200" dirty="0">
              <a:solidFill>
                <a:srgbClr val="000000"/>
              </a:solidFill>
            </a:rPr>
            <a:t> </a:t>
          </a:r>
          <a:r>
            <a:rPr lang="en-US" sz="2000" kern="1200" dirty="0" err="1">
              <a:solidFill>
                <a:srgbClr val="000000"/>
              </a:solidFill>
            </a:rPr>
            <a:t>ir</a:t>
          </a:r>
          <a:r>
            <a:rPr lang="en-US" sz="2000" kern="1200" dirty="0">
              <a:solidFill>
                <a:srgbClr val="000000"/>
              </a:solidFill>
            </a:rPr>
            <a:t> </a:t>
          </a:r>
          <a:r>
            <a:rPr lang="en-US" sz="2000" kern="1200" dirty="0" err="1">
              <a:solidFill>
                <a:srgbClr val="000000"/>
              </a:solidFill>
            </a:rPr>
            <a:t>klaidos</a:t>
          </a:r>
          <a:r>
            <a:rPr lang="en-US" sz="2000" kern="1200" dirty="0">
              <a:solidFill>
                <a:srgbClr val="000000"/>
              </a:solidFill>
            </a:rPr>
            <a:t>.</a:t>
          </a:r>
        </a:p>
      </dsp:txBody>
      <dsp:txXfrm>
        <a:off x="594695" y="3021"/>
        <a:ext cx="10142609" cy="643610"/>
      </dsp:txXfrm>
    </dsp:sp>
    <dsp:sp modelId="{AAA59FD6-64F8-4574-8E9F-A5A8486A5A3B}">
      <dsp:nvSpPr>
        <dsp:cNvPr id="0" name=""/>
        <dsp:cNvSpPr/>
      </dsp:nvSpPr>
      <dsp:spPr>
        <a:xfrm>
          <a:off x="0" y="786830"/>
          <a:ext cx="10808102" cy="514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545C7-3C96-4D09-8502-9AAEE9CF9687}">
      <dsp:nvSpPr>
        <dsp:cNvPr id="0" name=""/>
        <dsp:cNvSpPr/>
      </dsp:nvSpPr>
      <dsp:spPr>
        <a:xfrm>
          <a:off x="155753" y="923384"/>
          <a:ext cx="283188" cy="283188"/>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6790D-BF4E-4713-A317-EC3435C693AD}">
      <dsp:nvSpPr>
        <dsp:cNvPr id="0" name=""/>
        <dsp:cNvSpPr/>
      </dsp:nvSpPr>
      <dsp:spPr>
        <a:xfrm>
          <a:off x="594695" y="807534"/>
          <a:ext cx="10142609"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lt-LT" sz="2000" kern="1200" dirty="0">
              <a:solidFill>
                <a:srgbClr val="000000"/>
              </a:solidFill>
            </a:rPr>
            <a:t>Ieškokite būdų, kaip veiksmingiau panaudoti išteklius, ir sutelkite dėmesį į savo klientų segmentą.</a:t>
          </a:r>
          <a:endParaRPr lang="en-US" sz="2000" kern="1200" dirty="0">
            <a:solidFill>
              <a:srgbClr val="000000"/>
            </a:solidFill>
          </a:endParaRPr>
        </a:p>
      </dsp:txBody>
      <dsp:txXfrm>
        <a:off x="594695" y="807534"/>
        <a:ext cx="10142609" cy="643610"/>
      </dsp:txXfrm>
    </dsp:sp>
    <dsp:sp modelId="{74A857AD-116A-4075-B8E2-502FE19A00AA}">
      <dsp:nvSpPr>
        <dsp:cNvPr id="0" name=""/>
        <dsp:cNvSpPr/>
      </dsp:nvSpPr>
      <dsp:spPr>
        <a:xfrm>
          <a:off x="0" y="1612046"/>
          <a:ext cx="10808102" cy="514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A0DCA-A563-4E0A-8EA1-3956737B1D29}">
      <dsp:nvSpPr>
        <dsp:cNvPr id="0" name=""/>
        <dsp:cNvSpPr/>
      </dsp:nvSpPr>
      <dsp:spPr>
        <a:xfrm>
          <a:off x="155753" y="1727896"/>
          <a:ext cx="283188" cy="283188"/>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F3424-F2CF-4F8C-A349-13899EC70803}">
      <dsp:nvSpPr>
        <dsp:cNvPr id="0" name=""/>
        <dsp:cNvSpPr/>
      </dsp:nvSpPr>
      <dsp:spPr>
        <a:xfrm>
          <a:off x="594695" y="1612046"/>
          <a:ext cx="10142609"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lt-LT" sz="2000" kern="1200" dirty="0">
              <a:solidFill>
                <a:srgbClr val="000000"/>
              </a:solidFill>
            </a:rPr>
            <a:t>Būkite kūrybingi kartu, įsiklausykite į vartotojų atsiliepimus.</a:t>
          </a:r>
          <a:endParaRPr lang="en-US" sz="2000" kern="1200" dirty="0">
            <a:solidFill>
              <a:srgbClr val="000000"/>
            </a:solidFill>
          </a:endParaRPr>
        </a:p>
      </dsp:txBody>
      <dsp:txXfrm>
        <a:off x="594695" y="1612046"/>
        <a:ext cx="10142609" cy="643610"/>
      </dsp:txXfrm>
    </dsp:sp>
    <dsp:sp modelId="{7462665B-260D-4536-8288-49772C30722A}">
      <dsp:nvSpPr>
        <dsp:cNvPr id="0" name=""/>
        <dsp:cNvSpPr/>
      </dsp:nvSpPr>
      <dsp:spPr>
        <a:xfrm>
          <a:off x="0" y="2416559"/>
          <a:ext cx="10808102" cy="514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75F50-7774-403E-B0A8-20662990F07D}">
      <dsp:nvSpPr>
        <dsp:cNvPr id="0" name=""/>
        <dsp:cNvSpPr/>
      </dsp:nvSpPr>
      <dsp:spPr>
        <a:xfrm>
          <a:off x="155753" y="2532409"/>
          <a:ext cx="283188" cy="283188"/>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44F6B-C040-4A55-9DF6-F5F2AF7BFC3A}">
      <dsp:nvSpPr>
        <dsp:cNvPr id="0" name=""/>
        <dsp:cNvSpPr/>
      </dsp:nvSpPr>
      <dsp:spPr>
        <a:xfrm>
          <a:off x="594695" y="2416559"/>
          <a:ext cx="10142609"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US" sz="2000" kern="1200" dirty="0" err="1">
              <a:solidFill>
                <a:srgbClr val="000000"/>
              </a:solidFill>
            </a:rPr>
            <a:t>Apgalvokite</a:t>
          </a:r>
          <a:r>
            <a:rPr lang="en-US" sz="2000" kern="1200" dirty="0">
              <a:solidFill>
                <a:srgbClr val="000000"/>
              </a:solidFill>
            </a:rPr>
            <a:t> </a:t>
          </a:r>
          <a:r>
            <a:rPr lang="en-US" sz="2000" kern="1200" dirty="0" err="1">
              <a:solidFill>
                <a:srgbClr val="000000"/>
              </a:solidFill>
            </a:rPr>
            <a:t>savo</a:t>
          </a:r>
          <a:r>
            <a:rPr lang="en-US" sz="2000" kern="1200" dirty="0">
              <a:solidFill>
                <a:srgbClr val="000000"/>
              </a:solidFill>
            </a:rPr>
            <a:t> </a:t>
          </a:r>
          <a:r>
            <a:rPr lang="en-US" sz="2000" kern="1200" dirty="0" err="1">
              <a:solidFill>
                <a:srgbClr val="000000"/>
              </a:solidFill>
            </a:rPr>
            <a:t>strategiją</a:t>
          </a:r>
          <a:r>
            <a:rPr lang="en-US" sz="2000" kern="1200" dirty="0">
              <a:solidFill>
                <a:srgbClr val="000000"/>
              </a:solidFill>
            </a:rPr>
            <a:t> </a:t>
          </a:r>
          <a:r>
            <a:rPr lang="en-US" sz="2000" kern="1200" dirty="0" err="1">
              <a:solidFill>
                <a:srgbClr val="000000"/>
              </a:solidFill>
            </a:rPr>
            <a:t>ir</a:t>
          </a:r>
          <a:r>
            <a:rPr lang="en-US" sz="2000" kern="1200" dirty="0">
              <a:solidFill>
                <a:srgbClr val="000000"/>
              </a:solidFill>
            </a:rPr>
            <a:t> </a:t>
          </a:r>
          <a:r>
            <a:rPr lang="en-US" sz="2000" kern="1200" dirty="0" err="1">
              <a:solidFill>
                <a:srgbClr val="000000"/>
              </a:solidFill>
            </a:rPr>
            <a:t>metodus</a:t>
          </a:r>
          <a:r>
            <a:rPr lang="en-US" sz="2000" kern="1200" dirty="0">
              <a:solidFill>
                <a:srgbClr val="000000"/>
              </a:solidFill>
            </a:rPr>
            <a:t>.</a:t>
          </a:r>
        </a:p>
      </dsp:txBody>
      <dsp:txXfrm>
        <a:off x="594695" y="2416559"/>
        <a:ext cx="10142609" cy="643610"/>
      </dsp:txXfrm>
    </dsp:sp>
    <dsp:sp modelId="{C7A9FFFE-9BB3-4921-B2C0-D5C4F1F870B3}">
      <dsp:nvSpPr>
        <dsp:cNvPr id="0" name=""/>
        <dsp:cNvSpPr/>
      </dsp:nvSpPr>
      <dsp:spPr>
        <a:xfrm>
          <a:off x="0" y="3221072"/>
          <a:ext cx="10808102" cy="514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FA7FB-E0B7-461C-9642-97147B12EAF2}">
      <dsp:nvSpPr>
        <dsp:cNvPr id="0" name=""/>
        <dsp:cNvSpPr/>
      </dsp:nvSpPr>
      <dsp:spPr>
        <a:xfrm>
          <a:off x="155753" y="3336922"/>
          <a:ext cx="283188" cy="283188"/>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17CCC-AB6A-4619-94C8-9D3DAAA3EF6C}">
      <dsp:nvSpPr>
        <dsp:cNvPr id="0" name=""/>
        <dsp:cNvSpPr/>
      </dsp:nvSpPr>
      <dsp:spPr>
        <a:xfrm>
          <a:off x="594695" y="3221072"/>
          <a:ext cx="10142609"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lt-LT" sz="2000" kern="1200" dirty="0">
              <a:solidFill>
                <a:srgbClr val="000000"/>
              </a:solidFill>
            </a:rPr>
            <a:t>Nepamirškite didinti savo prekės ženklo žinomumą.</a:t>
          </a:r>
          <a:endParaRPr lang="en-US" sz="2000" kern="1200" dirty="0">
            <a:solidFill>
              <a:srgbClr val="000000"/>
            </a:solidFill>
          </a:endParaRPr>
        </a:p>
      </dsp:txBody>
      <dsp:txXfrm>
        <a:off x="594695" y="3221072"/>
        <a:ext cx="10142609" cy="6436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23470-6CB9-B44F-817B-DF8E3B4D98AC}" type="datetimeFigureOut">
              <a:rPr lang="en-GB" smtClean="0"/>
              <a:t>12/07/2022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E8E23-5401-164F-A21F-0C6D768D047E}" type="slidenum">
              <a:rPr lang="en-GB" smtClean="0"/>
              <a:t>‹#›</a:t>
            </a:fld>
            <a:endParaRPr lang="en-GB"/>
          </a:p>
        </p:txBody>
      </p:sp>
    </p:spTree>
    <p:extLst>
      <p:ext uri="{BB962C8B-B14F-4D97-AF65-F5344CB8AC3E}">
        <p14:creationId xmlns:p14="http://schemas.microsoft.com/office/powerpoint/2010/main" val="34300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9</a:t>
            </a:fld>
            <a:endParaRPr lang="en-GB"/>
          </a:p>
        </p:txBody>
      </p:sp>
    </p:spTree>
    <p:extLst>
      <p:ext uri="{BB962C8B-B14F-4D97-AF65-F5344CB8AC3E}">
        <p14:creationId xmlns:p14="http://schemas.microsoft.com/office/powerpoint/2010/main" val="362875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85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53</a:t>
            </a:fld>
            <a:endParaRPr lang="en-GB"/>
          </a:p>
        </p:txBody>
      </p:sp>
    </p:spTree>
    <p:extLst>
      <p:ext uri="{BB962C8B-B14F-4D97-AF65-F5344CB8AC3E}">
        <p14:creationId xmlns:p14="http://schemas.microsoft.com/office/powerpoint/2010/main" val="225797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err="1">
                <a:solidFill>
                  <a:schemeClr val="tx1"/>
                </a:solidFill>
                <a:effectLst/>
                <a:latin typeface="+mn-lt"/>
                <a:ea typeface="+mn-ea"/>
                <a:cs typeface="+mn-cs"/>
              </a:rPr>
              <a:t>Celimli</a:t>
            </a:r>
            <a:r>
              <a:rPr lang="de-DE" sz="1200" b="0" i="0" u="none" strike="noStrike" kern="1200">
                <a:solidFill>
                  <a:schemeClr val="tx1"/>
                </a:solidFill>
                <a:effectLst/>
                <a:latin typeface="+mn-lt"/>
                <a:ea typeface="+mn-ea"/>
                <a:cs typeface="+mn-cs"/>
              </a:rPr>
              <a:t>, S., &amp; </a:t>
            </a:r>
            <a:r>
              <a:rPr lang="de-DE" sz="1200" b="0" i="0" u="none" strike="noStrike" kern="1200" err="1">
                <a:solidFill>
                  <a:schemeClr val="tx1"/>
                </a:solidFill>
                <a:effectLst/>
                <a:latin typeface="+mn-lt"/>
                <a:ea typeface="+mn-ea"/>
                <a:cs typeface="+mn-cs"/>
              </a:rPr>
              <a:t>Adanacioglu</a:t>
            </a:r>
            <a:r>
              <a:rPr lang="de-DE" sz="1200" b="0" i="0" u="none" strike="noStrike" kern="1200">
                <a:solidFill>
                  <a:schemeClr val="tx1"/>
                </a:solidFill>
                <a:effectLst/>
                <a:latin typeface="+mn-lt"/>
                <a:ea typeface="+mn-ea"/>
                <a:cs typeface="+mn-cs"/>
              </a:rPr>
              <a:t>, H. (2021). </a:t>
            </a:r>
            <a:r>
              <a:rPr lang="de-DE" sz="1200" b="0" i="0" u="none" strike="noStrike" kern="1200" err="1">
                <a:solidFill>
                  <a:schemeClr val="tx1"/>
                </a:solidFill>
                <a:effectLst/>
                <a:latin typeface="+mn-lt"/>
                <a:ea typeface="+mn-ea"/>
                <a:cs typeface="+mn-cs"/>
              </a:rPr>
              <a:t>Comparison</a:t>
            </a:r>
            <a:r>
              <a:rPr lang="de-DE" sz="1200" b="0" i="0" u="none" strike="noStrike" kern="1200">
                <a:solidFill>
                  <a:schemeClr val="tx1"/>
                </a:solidFill>
                <a:effectLst/>
                <a:latin typeface="+mn-lt"/>
                <a:ea typeface="+mn-ea"/>
                <a:cs typeface="+mn-cs"/>
              </a:rPr>
              <a:t> of social </a:t>
            </a:r>
            <a:r>
              <a:rPr lang="de-DE" sz="1200" b="0" i="0" u="none" strike="noStrike" kern="1200" err="1">
                <a:solidFill>
                  <a:schemeClr val="tx1"/>
                </a:solidFill>
                <a:effectLst/>
                <a:latin typeface="+mn-lt"/>
                <a:ea typeface="+mn-ea"/>
                <a:cs typeface="+mn-cs"/>
              </a:rPr>
              <a:t>media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platforms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terms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marketing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performances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food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companies</a:t>
            </a:r>
            <a:r>
              <a:rPr lang="de-DE" sz="1200" b="0" i="0" u="none" strike="noStrike" kern="1200">
                <a:solidFill>
                  <a:schemeClr val="tx1"/>
                </a:solidFill>
                <a:effectLst/>
                <a:latin typeface="+mn-lt"/>
                <a:ea typeface="+mn-ea"/>
                <a:cs typeface="+mn-cs"/>
              </a:rPr>
              <a:t>. In </a:t>
            </a:r>
            <a:r>
              <a:rPr lang="de-DE" sz="1200" b="0" i="1" u="none" strike="noStrike" kern="1200" err="1">
                <a:solidFill>
                  <a:schemeClr val="tx1"/>
                </a:solidFill>
                <a:effectLst/>
                <a:latin typeface="+mn-lt"/>
                <a:ea typeface="+mn-ea"/>
                <a:cs typeface="+mn-cs"/>
              </a:rPr>
              <a:t>Italian</a:t>
            </a:r>
            <a:r>
              <a:rPr lang="de-DE" sz="1200" b="0" i="1" u="none" strike="noStrike" kern="1200">
                <a:solidFill>
                  <a:schemeClr val="tx1"/>
                </a:solidFill>
                <a:effectLst/>
                <a:latin typeface="+mn-lt"/>
                <a:ea typeface="+mn-ea"/>
                <a:cs typeface="+mn-cs"/>
              </a:rPr>
              <a:t> Journal of Food Science ; </a:t>
            </a:r>
            <a:r>
              <a:rPr lang="de-DE" sz="1200" b="0" i="1" u="none" strike="noStrike" kern="1200" err="1">
                <a:solidFill>
                  <a:schemeClr val="tx1"/>
                </a:solidFill>
                <a:effectLst/>
                <a:latin typeface="+mn-lt"/>
                <a:ea typeface="+mn-ea"/>
                <a:cs typeface="+mn-cs"/>
              </a:rPr>
              <a:t>Vol</a:t>
            </a:r>
            <a:r>
              <a:rPr lang="de-DE" sz="1200" b="0" i="0" u="none" strike="noStrike" kern="1200">
                <a:solidFill>
                  <a:schemeClr val="tx1"/>
                </a:solidFill>
                <a:effectLst/>
                <a:latin typeface="+mn-lt"/>
                <a:ea typeface="+mn-ea"/>
                <a:cs typeface="+mn-cs"/>
              </a:rPr>
              <a:t> (Bd. 33, Nummer 2, S. 54–62). https://</a:t>
            </a:r>
            <a:r>
              <a:rPr lang="de-DE" sz="1200" b="0" i="0" u="none" strike="noStrike" kern="1200" err="1">
                <a:solidFill>
                  <a:schemeClr val="tx1"/>
                </a:solidFill>
                <a:effectLst/>
                <a:latin typeface="+mn-lt"/>
                <a:ea typeface="+mn-ea"/>
                <a:cs typeface="+mn-cs"/>
              </a:rPr>
              <a:t>doi.org</a:t>
            </a:r>
            <a:r>
              <a:rPr lang="de-DE" sz="1200" b="0" i="0" u="none" strike="noStrike" kern="1200">
                <a:solidFill>
                  <a:schemeClr val="tx1"/>
                </a:solidFill>
                <a:effectLst/>
                <a:latin typeface="+mn-lt"/>
                <a:ea typeface="+mn-ea"/>
                <a:cs typeface="+mn-cs"/>
              </a:rPr>
              <a:t>/10.15586/ijfs.v33i2.2031</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54</a:t>
            </a:fld>
            <a:endParaRPr lang="en-GB"/>
          </a:p>
        </p:txBody>
      </p:sp>
    </p:spTree>
    <p:extLst>
      <p:ext uri="{BB962C8B-B14F-4D97-AF65-F5344CB8AC3E}">
        <p14:creationId xmlns:p14="http://schemas.microsoft.com/office/powerpoint/2010/main" val="57600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56</a:t>
            </a:fld>
            <a:endParaRPr lang="en-GB"/>
          </a:p>
        </p:txBody>
      </p:sp>
    </p:spTree>
    <p:extLst>
      <p:ext uri="{BB962C8B-B14F-4D97-AF65-F5344CB8AC3E}">
        <p14:creationId xmlns:p14="http://schemas.microsoft.com/office/powerpoint/2010/main" val="371957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V. Kumar and W. Reinartz – Customer </a:t>
            </a:r>
            <a:r>
              <a:rPr lang="de-DE" sz="1200" kern="1200" err="1">
                <a:solidFill>
                  <a:schemeClr val="tx1"/>
                </a:solidFill>
                <a:effectLst/>
                <a:latin typeface="+mn-lt"/>
                <a:ea typeface="+mn-ea"/>
                <a:cs typeface="+mn-cs"/>
              </a:rPr>
              <a:t>Relationship</a:t>
            </a:r>
            <a:r>
              <a:rPr lang="de-DE" sz="1200" kern="1200">
                <a:solidFill>
                  <a:schemeClr val="tx1"/>
                </a:solidFill>
                <a:effectLst/>
                <a:latin typeface="+mn-lt"/>
                <a:ea typeface="+mn-ea"/>
                <a:cs typeface="+mn-cs"/>
              </a:rPr>
              <a:t> Management, 2018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58</a:t>
            </a:fld>
            <a:endParaRPr lang="en-GB"/>
          </a:p>
        </p:txBody>
      </p:sp>
    </p:spTree>
    <p:extLst>
      <p:ext uri="{BB962C8B-B14F-4D97-AF65-F5344CB8AC3E}">
        <p14:creationId xmlns:p14="http://schemas.microsoft.com/office/powerpoint/2010/main" val="71611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59</a:t>
            </a:fld>
            <a:endParaRPr lang="en-GB"/>
          </a:p>
        </p:txBody>
      </p:sp>
    </p:spTree>
    <p:extLst>
      <p:ext uri="{BB962C8B-B14F-4D97-AF65-F5344CB8AC3E}">
        <p14:creationId xmlns:p14="http://schemas.microsoft.com/office/powerpoint/2010/main" val="206026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61</a:t>
            </a:fld>
            <a:endParaRPr lang="en-GB"/>
          </a:p>
        </p:txBody>
      </p:sp>
    </p:spTree>
    <p:extLst>
      <p:ext uri="{BB962C8B-B14F-4D97-AF65-F5344CB8AC3E}">
        <p14:creationId xmlns:p14="http://schemas.microsoft.com/office/powerpoint/2010/main" val="360957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62</a:t>
            </a:fld>
            <a:endParaRPr lang="en-GB"/>
          </a:p>
        </p:txBody>
      </p:sp>
    </p:spTree>
    <p:extLst>
      <p:ext uri="{BB962C8B-B14F-4D97-AF65-F5344CB8AC3E}">
        <p14:creationId xmlns:p14="http://schemas.microsoft.com/office/powerpoint/2010/main" val="194483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66</a:t>
            </a:fld>
            <a:endParaRPr lang="en-GB"/>
          </a:p>
        </p:txBody>
      </p:sp>
    </p:spTree>
    <p:extLst>
      <p:ext uri="{BB962C8B-B14F-4D97-AF65-F5344CB8AC3E}">
        <p14:creationId xmlns:p14="http://schemas.microsoft.com/office/powerpoint/2010/main" val="313451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www.brafton.com</a:t>
            </a:r>
            <a:r>
              <a:rPr lang="en-GB"/>
              <a:t>/blog/strategy/7-of-the-most-innovative-marketing-strategies-and-what-they-teach-us/</a:t>
            </a:r>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88</a:t>
            </a:fld>
            <a:endParaRPr lang="en-GB"/>
          </a:p>
        </p:txBody>
      </p:sp>
    </p:spTree>
    <p:extLst>
      <p:ext uri="{BB962C8B-B14F-4D97-AF65-F5344CB8AC3E}">
        <p14:creationId xmlns:p14="http://schemas.microsoft.com/office/powerpoint/2010/main" val="334776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D3E8E23-5401-164F-A21F-0C6D768D047E}" type="slidenum">
              <a:rPr lang="en-GB" smtClean="0"/>
              <a:t>28</a:t>
            </a:fld>
            <a:endParaRPr lang="en-GB"/>
          </a:p>
        </p:txBody>
      </p:sp>
    </p:spTree>
    <p:extLst>
      <p:ext uri="{BB962C8B-B14F-4D97-AF65-F5344CB8AC3E}">
        <p14:creationId xmlns:p14="http://schemas.microsoft.com/office/powerpoint/2010/main" val="42171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29</a:t>
            </a:fld>
            <a:endParaRPr lang="en-GB"/>
          </a:p>
        </p:txBody>
      </p:sp>
    </p:spTree>
    <p:extLst>
      <p:ext uri="{BB962C8B-B14F-4D97-AF65-F5344CB8AC3E}">
        <p14:creationId xmlns:p14="http://schemas.microsoft.com/office/powerpoint/2010/main" val="242907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31</a:t>
            </a:fld>
            <a:endParaRPr lang="en-GB"/>
          </a:p>
        </p:txBody>
      </p:sp>
    </p:spTree>
    <p:extLst>
      <p:ext uri="{BB962C8B-B14F-4D97-AF65-F5344CB8AC3E}">
        <p14:creationId xmlns:p14="http://schemas.microsoft.com/office/powerpoint/2010/main" val="263908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33</a:t>
            </a:fld>
            <a:endParaRPr lang="en-GB"/>
          </a:p>
        </p:txBody>
      </p:sp>
    </p:spTree>
    <p:extLst>
      <p:ext uri="{BB962C8B-B14F-4D97-AF65-F5344CB8AC3E}">
        <p14:creationId xmlns:p14="http://schemas.microsoft.com/office/powerpoint/2010/main" val="240404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www.semrush.com</a:t>
            </a:r>
            <a:r>
              <a:rPr lang="en-GB"/>
              <a:t>/blog/how-to-create-effective-marketing-strategies-for-your-business/?kw=&amp;</a:t>
            </a:r>
            <a:r>
              <a:rPr lang="en-GB" err="1"/>
              <a:t>cmp</a:t>
            </a:r>
            <a:r>
              <a:rPr lang="en-GB"/>
              <a:t>=</a:t>
            </a:r>
            <a:r>
              <a:rPr lang="en-GB" err="1"/>
              <a:t>DE_SRCH_DSA_Blog_MR_BU_EN&amp;label</a:t>
            </a:r>
            <a:r>
              <a:rPr lang="en-GB"/>
              <a:t>=</a:t>
            </a:r>
            <a:r>
              <a:rPr lang="en-GB" err="1"/>
              <a:t>dsa_pagefeed&amp;Network</a:t>
            </a:r>
            <a:r>
              <a:rPr lang="en-GB"/>
              <a:t>=</a:t>
            </a:r>
            <a:r>
              <a:rPr lang="en-GB" err="1"/>
              <a:t>g&amp;Device</a:t>
            </a:r>
            <a:r>
              <a:rPr lang="en-GB"/>
              <a:t>=</a:t>
            </a:r>
            <a:r>
              <a:rPr lang="en-GB" err="1"/>
              <a:t>c&amp;utm_content</a:t>
            </a:r>
            <a:r>
              <a:rPr lang="en-GB"/>
              <a:t>=542358249721&amp;kwid=dsa-1409194026462&amp;cmpid=14460313850&amp;agpid=129562958154&amp;BU=</a:t>
            </a:r>
            <a:r>
              <a:rPr lang="en-GB" err="1"/>
              <a:t>MR&amp;extid</a:t>
            </a:r>
            <a:r>
              <a:rPr lang="en-GB"/>
              <a:t>=23622650204&amp;adpos=&amp;</a:t>
            </a:r>
            <a:r>
              <a:rPr lang="en-GB" err="1"/>
              <a:t>gclid</a:t>
            </a:r>
            <a:r>
              <a:rPr lang="en-GB"/>
              <a:t>=CjwKCAjw7IeUBhBbEiwADhiEMYi-gQDsuTNclG_iQZ1m8b4bMMRVSsOzUalOIgL6fhIdkwYQn2FsNBoC6XEQAvD_BwE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www.futurelearn.com</a:t>
            </a:r>
            <a:r>
              <a:rPr lang="en-GB"/>
              <a:t>/info/blog/how-to-create-a-marketing-strategy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35</a:t>
            </a:fld>
            <a:endParaRPr lang="en-GB"/>
          </a:p>
        </p:txBody>
      </p:sp>
    </p:spTree>
    <p:extLst>
      <p:ext uri="{BB962C8B-B14F-4D97-AF65-F5344CB8AC3E}">
        <p14:creationId xmlns:p14="http://schemas.microsoft.com/office/powerpoint/2010/main" val="37577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36</a:t>
            </a:fld>
            <a:endParaRPr lang="en-GB"/>
          </a:p>
        </p:txBody>
      </p:sp>
    </p:spTree>
    <p:extLst>
      <p:ext uri="{BB962C8B-B14F-4D97-AF65-F5344CB8AC3E}">
        <p14:creationId xmlns:p14="http://schemas.microsoft.com/office/powerpoint/2010/main" val="349554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a:t>
            </a:r>
            <a:r>
              <a:rPr lang="en-GB" err="1"/>
              <a:t>blog.hubspot.com</a:t>
            </a:r>
            <a:r>
              <a:rPr lang="en-GB"/>
              <a:t>/marketing/marketing-strategy</a:t>
            </a:r>
          </a:p>
        </p:txBody>
      </p:sp>
      <p:sp>
        <p:nvSpPr>
          <p:cNvPr id="4" name="Foliennummernplatzhalter 3"/>
          <p:cNvSpPr>
            <a:spLocks noGrp="1"/>
          </p:cNvSpPr>
          <p:nvPr>
            <p:ph type="sldNum" sz="quarter" idx="5"/>
          </p:nvPr>
        </p:nvSpPr>
        <p:spPr/>
        <p:txBody>
          <a:bodyPr/>
          <a:lstStyle/>
          <a:p>
            <a:fld id="{CD3E8E23-5401-164F-A21F-0C6D768D047E}" type="slidenum">
              <a:rPr lang="en-GB" smtClean="0"/>
              <a:t>43</a:t>
            </a:fld>
            <a:endParaRPr lang="en-GB"/>
          </a:p>
        </p:txBody>
      </p:sp>
    </p:spTree>
    <p:extLst>
      <p:ext uri="{BB962C8B-B14F-4D97-AF65-F5344CB8AC3E}">
        <p14:creationId xmlns:p14="http://schemas.microsoft.com/office/powerpoint/2010/main" val="245719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44</a:t>
            </a:fld>
            <a:endParaRPr lang="en-GB"/>
          </a:p>
        </p:txBody>
      </p:sp>
    </p:spTree>
    <p:extLst>
      <p:ext uri="{BB962C8B-B14F-4D97-AF65-F5344CB8AC3E}">
        <p14:creationId xmlns:p14="http://schemas.microsoft.com/office/powerpoint/2010/main" val="22402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374750" y="204826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5160906"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7598637" y="205557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10036368" y="2048261"/>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7598637" y="4739378"/>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363851" y="3923046"/>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19" name="Picture Placeholder 23">
            <a:extLst>
              <a:ext uri="{FF2B5EF4-FFF2-40B4-BE49-F238E27FC236}">
                <a16:creationId xmlns:a16="http://schemas.microsoft.com/office/drawing/2014/main" id="{21B5DB64-D246-0284-3D6F-6CEEA6D2530B}"/>
              </a:ext>
            </a:extLst>
          </p:cNvPr>
          <p:cNvSpPr>
            <a:spLocks noGrp="1"/>
          </p:cNvSpPr>
          <p:nvPr>
            <p:ph type="pic" sz="quarter" idx="26"/>
          </p:nvPr>
        </p:nvSpPr>
        <p:spPr>
          <a:xfrm>
            <a:off x="2741673"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22" name="Text Placeholder 17">
            <a:extLst>
              <a:ext uri="{FF2B5EF4-FFF2-40B4-BE49-F238E27FC236}">
                <a16:creationId xmlns:a16="http://schemas.microsoft.com/office/drawing/2014/main" id="{3F7ECE3A-5065-A511-735A-D9D110E105A8}"/>
              </a:ext>
            </a:extLst>
          </p:cNvPr>
          <p:cNvSpPr>
            <a:spLocks noGrp="1"/>
          </p:cNvSpPr>
          <p:nvPr>
            <p:ph type="body" sz="quarter" idx="27" hasCustomPrompt="1"/>
          </p:nvPr>
        </p:nvSpPr>
        <p:spPr>
          <a:xfrm>
            <a:off x="9958442" y="4732064"/>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Text Placeholder 17">
            <a:extLst>
              <a:ext uri="{FF2B5EF4-FFF2-40B4-BE49-F238E27FC236}">
                <a16:creationId xmlns:a16="http://schemas.microsoft.com/office/drawing/2014/main" id="{5492B7E8-0441-2A3F-3A53-F43DFF5D9362}"/>
              </a:ext>
            </a:extLst>
          </p:cNvPr>
          <p:cNvSpPr>
            <a:spLocks noGrp="1"/>
          </p:cNvSpPr>
          <p:nvPr>
            <p:ph type="body" sz="quarter" idx="28" hasCustomPrompt="1"/>
          </p:nvPr>
        </p:nvSpPr>
        <p:spPr>
          <a:xfrm>
            <a:off x="363851"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4" name="Text Placeholder 17">
            <a:extLst>
              <a:ext uri="{FF2B5EF4-FFF2-40B4-BE49-F238E27FC236}">
                <a16:creationId xmlns:a16="http://schemas.microsoft.com/office/drawing/2014/main" id="{002FE063-2806-89A9-7999-A702290E01B4}"/>
              </a:ext>
            </a:extLst>
          </p:cNvPr>
          <p:cNvSpPr>
            <a:spLocks noGrp="1"/>
          </p:cNvSpPr>
          <p:nvPr>
            <p:ph type="body" sz="quarter" idx="29" hasCustomPrompt="1"/>
          </p:nvPr>
        </p:nvSpPr>
        <p:spPr>
          <a:xfrm>
            <a:off x="5197848"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5" name="Text Placeholder 17">
            <a:extLst>
              <a:ext uri="{FF2B5EF4-FFF2-40B4-BE49-F238E27FC236}">
                <a16:creationId xmlns:a16="http://schemas.microsoft.com/office/drawing/2014/main" id="{0160C4BE-E441-4D85-FEA4-2612ECA8A200}"/>
              </a:ext>
            </a:extLst>
          </p:cNvPr>
          <p:cNvSpPr>
            <a:spLocks noGrp="1"/>
          </p:cNvSpPr>
          <p:nvPr>
            <p:ph type="body" sz="quarter" idx="30" hasCustomPrompt="1"/>
          </p:nvPr>
        </p:nvSpPr>
        <p:spPr>
          <a:xfrm>
            <a:off x="2682716" y="4760057"/>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6" name="Text Placeholder 23">
            <a:extLst>
              <a:ext uri="{FF2B5EF4-FFF2-40B4-BE49-F238E27FC236}">
                <a16:creationId xmlns:a16="http://schemas.microsoft.com/office/drawing/2014/main" id="{7091EDC5-03FD-2D08-587B-4C01D30F54B7}"/>
              </a:ext>
            </a:extLst>
          </p:cNvPr>
          <p:cNvSpPr>
            <a:spLocks noGrp="1"/>
          </p:cNvSpPr>
          <p:nvPr>
            <p:ph type="body" sz="quarter" idx="31" hasCustomPrompt="1"/>
          </p:nvPr>
        </p:nvSpPr>
        <p:spPr>
          <a:xfrm>
            <a:off x="2703964" y="3951163"/>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7" name="Text Placeholder 23">
            <a:extLst>
              <a:ext uri="{FF2B5EF4-FFF2-40B4-BE49-F238E27FC236}">
                <a16:creationId xmlns:a16="http://schemas.microsoft.com/office/drawing/2014/main" id="{E49B3152-2DA5-BA63-0868-CF4F98614D7C}"/>
              </a:ext>
            </a:extLst>
          </p:cNvPr>
          <p:cNvSpPr>
            <a:spLocks noGrp="1"/>
          </p:cNvSpPr>
          <p:nvPr>
            <p:ph type="body" sz="quarter" idx="32" hasCustomPrompt="1"/>
          </p:nvPr>
        </p:nvSpPr>
        <p:spPr>
          <a:xfrm>
            <a:off x="5095157" y="4222254"/>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8" name="Text Placeholder 23">
            <a:extLst>
              <a:ext uri="{FF2B5EF4-FFF2-40B4-BE49-F238E27FC236}">
                <a16:creationId xmlns:a16="http://schemas.microsoft.com/office/drawing/2014/main" id="{470D9430-3620-1376-F32D-C3E6EFE43B3D}"/>
              </a:ext>
            </a:extLst>
          </p:cNvPr>
          <p:cNvSpPr>
            <a:spLocks noGrp="1"/>
          </p:cNvSpPr>
          <p:nvPr>
            <p:ph type="body" sz="quarter" idx="33" hasCustomPrompt="1"/>
          </p:nvPr>
        </p:nvSpPr>
        <p:spPr>
          <a:xfrm>
            <a:off x="7598636" y="4192338"/>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9" name="Text Placeholder 23">
            <a:extLst>
              <a:ext uri="{FF2B5EF4-FFF2-40B4-BE49-F238E27FC236}">
                <a16:creationId xmlns:a16="http://schemas.microsoft.com/office/drawing/2014/main" id="{F42423EF-5EAD-BF47-9DEF-B3C33537FEF6}"/>
              </a:ext>
            </a:extLst>
          </p:cNvPr>
          <p:cNvSpPr>
            <a:spLocks noGrp="1"/>
          </p:cNvSpPr>
          <p:nvPr>
            <p:ph type="body" sz="quarter" idx="34" hasCustomPrompt="1"/>
          </p:nvPr>
        </p:nvSpPr>
        <p:spPr>
          <a:xfrm>
            <a:off x="9978864" y="4056357"/>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734714" y="161815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642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23316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1399408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www.innovatingfoodforseniors.eu</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7/12/2022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493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78573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304325"/>
            <a:ext cx="771474" cy="699416"/>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cxnSp>
        <p:nvCxnSpPr>
          <p:cNvPr id="26" name="Straight Connector 25">
            <a:extLst>
              <a:ext uri="{FF2B5EF4-FFF2-40B4-BE49-F238E27FC236}">
                <a16:creationId xmlns:a16="http://schemas.microsoft.com/office/drawing/2014/main" id="{7265BA10-27AC-8DFB-EB4D-CB4CB8DB60B1}"/>
              </a:ext>
            </a:extLst>
          </p:cNvPr>
          <p:cNvCxnSpPr>
            <a:cxnSpLocks/>
          </p:cNvCxnSpPr>
          <p:nvPr userDrawn="1"/>
        </p:nvCxnSpPr>
        <p:spPr>
          <a:xfrm>
            <a:off x="5755907" y="62863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B4AC659-FA7B-A22D-3639-9EE04511DF3C}"/>
              </a:ext>
            </a:extLst>
          </p:cNvPr>
          <p:cNvSpPr/>
          <p:nvPr userDrawn="1"/>
        </p:nvSpPr>
        <p:spPr>
          <a:xfrm>
            <a:off x="6347624" y="150731"/>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2A553CF-25DC-E036-4138-E406EB5F23DB}"/>
              </a:ext>
            </a:extLst>
          </p:cNvPr>
          <p:cNvSpPr>
            <a:spLocks noGrp="1"/>
          </p:cNvSpPr>
          <p:nvPr>
            <p:ph type="body" sz="quarter" idx="27" hasCustomPrompt="1"/>
          </p:nvPr>
        </p:nvSpPr>
        <p:spPr>
          <a:xfrm>
            <a:off x="6487165" y="200249"/>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29" name="Text Placeholder 25">
            <a:extLst>
              <a:ext uri="{FF2B5EF4-FFF2-40B4-BE49-F238E27FC236}">
                <a16:creationId xmlns:a16="http://schemas.microsoft.com/office/drawing/2014/main" id="{8D61E417-1CD6-585E-CF66-49072A258C44}"/>
              </a:ext>
            </a:extLst>
          </p:cNvPr>
          <p:cNvSpPr>
            <a:spLocks noGrp="1"/>
          </p:cNvSpPr>
          <p:nvPr>
            <p:ph type="body" sz="quarter" idx="28" hasCustomPrompt="1"/>
          </p:nvPr>
        </p:nvSpPr>
        <p:spPr>
          <a:xfrm>
            <a:off x="7215860" y="150731"/>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414333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7/12/2022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7"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78" r:id="rId18"/>
    <p:sldLayoutId id="2147483869" r:id="rId19"/>
    <p:sldLayoutId id="2147483866" r:id="rId20"/>
    <p:sldLayoutId id="2147483833" r:id="rId21"/>
    <p:sldLayoutId id="2147483847" r:id="rId22"/>
    <p:sldLayoutId id="2147483871" r:id="rId23"/>
    <p:sldLayoutId id="2147483870" r:id="rId24"/>
    <p:sldLayoutId id="2147483872" r:id="rId25"/>
    <p:sldLayoutId id="2147483837" r:id="rId26"/>
    <p:sldLayoutId id="2147483838" r:id="rId27"/>
    <p:sldLayoutId id="2147483844" r:id="rId28"/>
    <p:sldLayoutId id="2147483848" r:id="rId29"/>
    <p:sldLayoutId id="2147483849" r:id="rId30"/>
    <p:sldLayoutId id="2147483851" r:id="rId31"/>
    <p:sldLayoutId id="2147483854" r:id="rId32"/>
    <p:sldLayoutId id="2147483855" r:id="rId33"/>
    <p:sldLayoutId id="2147483856" r:id="rId34"/>
    <p:sldLayoutId id="2147483857" r:id="rId35"/>
    <p:sldLayoutId id="2147483864" r:id="rId36"/>
    <p:sldLayoutId id="2147483881" r:id="rId37"/>
    <p:sldLayoutId id="2147483852" r:id="rId38"/>
    <p:sldLayoutId id="2147483858" r:id="rId39"/>
    <p:sldLayoutId id="2147483859" r:id="rId40"/>
    <p:sldLayoutId id="2147483875" r:id="rId41"/>
    <p:sldLayoutId id="2147483860" r:id="rId42"/>
    <p:sldLayoutId id="2147483853" r:id="rId43"/>
    <p:sldLayoutId id="2147483874" r:id="rId44"/>
    <p:sldLayoutId id="2147483879" r:id="rId45"/>
    <p:sldLayoutId id="2147483882"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loreal-paris.co.uk/face-care/age-perfect" TargetMode="External"/><Relationship Id="rId1" Type="http://schemas.openxmlformats.org/officeDocument/2006/relationships/slideLayout" Target="../slideLayouts/slideLayout10.xml"/><Relationship Id="rId4" Type="http://schemas.openxmlformats.org/officeDocument/2006/relationships/hyperlink" Target="https://www.foodnavigator.com/Article/2016/09/22/Food-for-seniors-The-million-dollar-opportunity-that-industry-is-in-denial-abou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4FwV9NfBwk" TargetMode="External"/><Relationship Id="rId2" Type="http://schemas.openxmlformats.org/officeDocument/2006/relationships/slideLayout" Target="../slideLayouts/slideLayout21.xml"/><Relationship Id="rId1" Type="http://schemas.openxmlformats.org/officeDocument/2006/relationships/video" Target="https://www.youtube.com/embed/64FwV9NfBwk?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emrush.com/blog/7-tips-for-marketing-effectively-to-seniors/" TargetMode="External"/><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3.xml"/><Relationship Id="rId1" Type="http://schemas.openxmlformats.org/officeDocument/2006/relationships/video" Target="https://www.youtube.com/embed/ikuiByrF6rs?feature=oembed" TargetMode="External"/><Relationship Id="rId5" Type="http://schemas.openxmlformats.org/officeDocument/2006/relationships/hyperlink" Target="https://www.semrush.com/blog/7-tips-for-marketing-effectively-to-seniors/" TargetMode="External"/><Relationship Id="rId4" Type="http://schemas.openxmlformats.org/officeDocument/2006/relationships/hyperlink" Target="https://www.youtube.com/watch?v=ikuiByrF6r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hyperlink" Target="https://www.semrush.com/blog/7-tips-for-marketing-effectively-to-seniors/" TargetMode="External"/><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eurostat/cache/infographs/elderly/index.html"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3.xml"/><Relationship Id="rId5" Type="http://schemas.openxmlformats.org/officeDocument/2006/relationships/hyperlink" Target="https://www.semrush.com/blog/7-tips-for-marketing-effectively-to-seniors/" TargetMode="Externa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hyperlink" Target="https://www.joycetimmins.com/" TargetMode="External"/><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3.mruni.eu/~int.economics/5nr/Isoraite.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www.suddenlysenior.com/advertising-to-seniors/#10-Tips-to-Marketing-to-Seniors-Best-Way-to-Advertise-to-Seniors" TargetMode="External"/><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hyperlink" Target="https://www.suddenlysenior.com/advertising-to-seniors/#10-Tips-to-Marketing-to-Seniors-Best-Way-to-Advertise-to-Seniors" TargetMode="External"/><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ideo" Target="https://www.youtube.com/embed/Pxo33L9QFUA?feature=oembed" TargetMode="External"/><Relationship Id="rId6" Type="http://schemas.openxmlformats.org/officeDocument/2006/relationships/image" Target="../media/image53.png"/><Relationship Id="rId5" Type="http://schemas.openxmlformats.org/officeDocument/2006/relationships/hyperlink" Target="https://www.youtube.com/watch?v=Pxo33L9QFUA" TargetMode="Externa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hashtag/letsjustagree" TargetMode="External"/><Relationship Id="rId2" Type="http://schemas.openxmlformats.org/officeDocument/2006/relationships/slideLayout" Target="../slideLayouts/slideLayout21.xml"/><Relationship Id="rId1" Type="http://schemas.openxmlformats.org/officeDocument/2006/relationships/video" Target="https://www.youtube.com/embed/jyrG0LEqBD0?feature=oembed" TargetMode="External"/><Relationship Id="rId5" Type="http://schemas.openxmlformats.org/officeDocument/2006/relationships/hyperlink" Target="https://www.youtube.com/watch?v=jyrG0LEqBD0"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ideo" Target="https://www.youtube.com/embed/PInI-M0qjBs?feature=oembed" TargetMode="External"/><Relationship Id="rId6" Type="http://schemas.openxmlformats.org/officeDocument/2006/relationships/image" Target="../media/image56.png"/><Relationship Id="rId5" Type="http://schemas.openxmlformats.org/officeDocument/2006/relationships/hyperlink" Target="https://www.youtube.com/watch?v=PInI-M0qjBs" TargetMode="Externa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pyiX7rpvTo" TargetMode="External"/><Relationship Id="rId2" Type="http://schemas.openxmlformats.org/officeDocument/2006/relationships/hyperlink" Target="https://www.youtube.com/watch?v=vR4bMax8c0g" TargetMode="External"/><Relationship Id="rId1" Type="http://schemas.openxmlformats.org/officeDocument/2006/relationships/slideLayout" Target="../slideLayouts/slideLayout17.xml"/><Relationship Id="rId5" Type="http://schemas.openxmlformats.org/officeDocument/2006/relationships/hyperlink" Target="https://www.foodpr.ie/food-nostalgia/" TargetMode="External"/><Relationship Id="rId4" Type="http://schemas.openxmlformats.org/officeDocument/2006/relationships/hyperlink" Target="https://vimeo.com/52272012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8.xml"/><Relationship Id="rId5" Type="http://schemas.openxmlformats.org/officeDocument/2006/relationships/hyperlink" Target="../Documents/Master/Work/PIFS/Module%206/Purchase%20&amp;%20Volery,%202020.pdf" TargetMode="Externa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doi.org/10.1108/03090560910923238"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hyperlink" Target="https://www.marketingtutor.net/innovative-marketing/" TargetMode="External"/><Relationship Id="rId1" Type="http://schemas.openxmlformats.org/officeDocument/2006/relationships/slideLayout" Target="../slideLayouts/slideLayout20.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zproxy.fh-muenster.de/login?qurl=https%3A%2F%2Fwww.wiso-net.de%2Fdocument%2FECON__747055890" TargetMode="Externa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youngthrives.com/innovative-marketing-strategies-examples/" TargetMode="External"/><Relationship Id="rId9" Type="http://schemas.microsoft.com/office/2007/relationships/diagramDrawing" Target="../diagrams/drawing2.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youngthrives.com/innovative-marketing-strategies-example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www.zoho.com/social/journal/how-to-use-instagram-polls-for-your-business.html" TargetMode="Externa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doi:%2010.19030/jber.v8i12.784" TargetMode="External"/><Relationship Id="rId7" Type="http://schemas.openxmlformats.org/officeDocument/2006/relationships/diagramLayout" Target="../diagrams/layout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Data" Target="../diagrams/data3.xml"/><Relationship Id="rId5" Type="http://schemas.openxmlformats.org/officeDocument/2006/relationships/hyperlink" Target="https://doi.org/10.1007/978-3-662-55381-7" TargetMode="External"/><Relationship Id="rId10" Type="http://schemas.microsoft.com/office/2007/relationships/diagramDrawing" Target="../diagrams/drawing3.xml"/><Relationship Id="rId4" Type="http://schemas.openxmlformats.org/officeDocument/2006/relationships/hyperlink" Target="doi:%2010.1016/j.heliyon.2018.%20e00610" TargetMode="External"/><Relationship Id="rId9" Type="http://schemas.openxmlformats.org/officeDocument/2006/relationships/diagramColors" Target="../diagrams/colors3.xml"/></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09.png"/><Relationship Id="rId4" Type="http://schemas.openxmlformats.org/officeDocument/2006/relationships/hyperlink" Target="https://www.innovatingfoodforseniors.eu/good-practice-guide-for-sme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juspy.com/" TargetMode="External"/><Relationship Id="rId2" Type="http://schemas.openxmlformats.org/officeDocument/2006/relationships/image" Target="../media/image110.png"/><Relationship Id="rId1" Type="http://schemas.openxmlformats.org/officeDocument/2006/relationships/slideLayout" Target="../slideLayouts/slideLayout22.xml"/><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s://doi.org/10.1080/00913367.2022.2039886"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capitalcounselor.com/branding-statistics/#:~:text=Branding%20stats%20reveal%2059%25%20of%20consumers%20would%20rather,consumers%20to%20a%20new%20product%2C%20trustworthiness%20is%20key."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sendpulse.com/support/glossary/brand-platform#:~:text=According%20to%20Smallbiggenius%2C%2089%25%20of%20shoppers%20stay%20loyal,the%20customers%2C%20increase%20brand%20loyalty%2C%20and%20sell%20mor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https://simplicable.com/new/brand-awareness" TargetMode="External"/><Relationship Id="rId2" Type="http://schemas.openxmlformats.org/officeDocument/2006/relationships/hyperlink" Target="https://www.voxco.com/blog/brand-awareness/"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recurpost.com/blog/food-marketing-strategy/"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https://recurpost.com/blog/food-marketing-strategy/"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s://doi.org/10.15586/ijfs.v33i2.2031" TargetMode="Externa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hyperlink" Target="https://www.innocentdrinks.co.uk/get-in-touch" TargetMode="External"/><Relationship Id="rId2" Type="http://schemas.openxmlformats.org/officeDocument/2006/relationships/hyperlink" Target="https://www.innocentdrinks.co.uk/" TargetMode="External"/><Relationship Id="rId1" Type="http://schemas.openxmlformats.org/officeDocument/2006/relationships/slideLayout" Target="../slideLayouts/slideLayout14.xml"/><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svg"/><Relationship Id="rId7" Type="http://schemas.openxmlformats.org/officeDocument/2006/relationships/image" Target="../media/image129.svg"/><Relationship Id="rId2" Type="http://schemas.openxmlformats.org/officeDocument/2006/relationships/image" Target="../media/image124.png"/><Relationship Id="rId1" Type="http://schemas.openxmlformats.org/officeDocument/2006/relationships/slideLayout" Target="../slideLayouts/slideLayout46.xml"/><Relationship Id="rId6" Type="http://schemas.openxmlformats.org/officeDocument/2006/relationships/image" Target="../media/image128.png"/><Relationship Id="rId5" Type="http://schemas.openxmlformats.org/officeDocument/2006/relationships/image" Target="../media/image127.svg"/><Relationship Id="rId10" Type="http://schemas.openxmlformats.org/officeDocument/2006/relationships/hyperlink" Target="10.1007/978-1-4939-0277-4_8" TargetMode="External"/><Relationship Id="rId4" Type="http://schemas.openxmlformats.org/officeDocument/2006/relationships/image" Target="../media/image126.png"/><Relationship Id="rId9" Type="http://schemas.openxmlformats.org/officeDocument/2006/relationships/image" Target="../media/image131.svg"/></Relationships>
</file>

<file path=ppt/slides/_rels/slide8.xml.rels><?xml version="1.0" encoding="UTF-8" standalone="yes"?>
<Relationships xmlns="http://schemas.openxmlformats.org/package/2006/relationships"><Relationship Id="rId3" Type="http://schemas.openxmlformats.org/officeDocument/2006/relationships/hyperlink" Target="https://opentextbc.ca/introductiontosociology/chapter/chapter13-aging-and-the-elderly/" TargetMode="Externa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hyperlink" Target="http://doi.org/10.1007/978-1-4939-0277-4_8" TargetMode="Externa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www.nnyagdev.org/maplefactsheets/CMB%20105%20Brand%20Awareness.pdf" TargetMode="External"/><Relationship Id="rId2" Type="http://schemas.openxmlformats.org/officeDocument/2006/relationships/image" Target="../media/image132.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blog.taboola.com/increase-brand-awareness-today/" TargetMode="External"/><Relationship Id="rId2" Type="http://schemas.openxmlformats.org/officeDocument/2006/relationships/hyperlink" Target="https://www.voxco.com/blog/six-strategies-to-boost-your-companys-brand-awareness/" TargetMode="Externa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hyperlink" Target="10.1002/mar.21558"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8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brafton.com/blog/strategy/7-of-the-most-innovative-marketing-strategies-and-what-they-teach-us/" TargetMode="External"/><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9.xml.rels><?xml version="1.0" encoding="UTF-8" standalone="yes"?>
<Relationships xmlns="http://schemas.openxmlformats.org/package/2006/relationships"><Relationship Id="rId2" Type="http://schemas.openxmlformats.org/officeDocument/2006/relationships/hyperlink" Target="http://www.innovatingfoodforsenior.eu/"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62956" y="3611702"/>
            <a:ext cx="9029542" cy="697353"/>
          </a:xfrm>
        </p:spPr>
        <p:txBody>
          <a:bodyPr>
            <a:noAutofit/>
          </a:bodyPr>
          <a:lstStyle/>
          <a:p>
            <a:r>
              <a:rPr lang="en-US" sz="4800" b="1" dirty="0"/>
              <a:t>6 </a:t>
            </a:r>
            <a:r>
              <a:rPr lang="en-US" sz="4800" b="1" dirty="0" err="1"/>
              <a:t>modulis</a:t>
            </a:r>
            <a:r>
              <a:rPr lang="en-US" sz="4800" b="1" dirty="0"/>
              <a:t>: </a:t>
            </a:r>
            <a:r>
              <a:rPr lang="en-US" sz="4800" b="1" dirty="0" err="1"/>
              <a:t>Rinkodara</a:t>
            </a:r>
            <a:r>
              <a:rPr lang="en-US" sz="4800" b="1" dirty="0"/>
              <a:t> </a:t>
            </a:r>
            <a:r>
              <a:rPr lang="en-US" sz="4800" b="1" dirty="0" err="1"/>
              <a:t>senjorams</a:t>
            </a:r>
            <a:endParaRPr lang="en-US" sz="4800" b="1"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C7E40F6-12D5-98CF-0E14-3EA5672E50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443"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0E9492-0DAD-07A5-4639-6E92EE332C76}"/>
              </a:ext>
            </a:extLst>
          </p:cNvPr>
          <p:cNvSpPr>
            <a:spLocks noGrp="1"/>
          </p:cNvSpPr>
          <p:nvPr>
            <p:ph type="body" sz="quarter" idx="16"/>
          </p:nvPr>
        </p:nvSpPr>
        <p:spPr>
          <a:xfrm>
            <a:off x="1718561" y="113211"/>
            <a:ext cx="4716425" cy="1248450"/>
          </a:xfrm>
        </p:spPr>
        <p:txBody>
          <a:bodyPr vert="horz" lIns="91440" tIns="45720" rIns="91440" bIns="45720" rtlCol="0" anchor="t">
            <a:normAutofit/>
          </a:bodyPr>
          <a:lstStyle/>
          <a:p>
            <a:r>
              <a:rPr lang="en-IE" dirty="0" err="1"/>
              <a:t>Pažvelkite</a:t>
            </a:r>
            <a:r>
              <a:rPr lang="en-IE" dirty="0"/>
              <a:t> į </a:t>
            </a:r>
            <a:r>
              <a:rPr lang="en-IE" dirty="0" err="1"/>
              <a:t>kosmetikos</a:t>
            </a:r>
            <a:r>
              <a:rPr lang="en-IE" dirty="0"/>
              <a:t> </a:t>
            </a:r>
            <a:r>
              <a:rPr lang="en-IE" dirty="0" err="1"/>
              <a:t>sektori</a:t>
            </a:r>
            <a:r>
              <a:rPr lang="lt-LT" dirty="0"/>
              <a:t>ų:</a:t>
            </a:r>
            <a:endParaRPr lang="en-IE" dirty="0"/>
          </a:p>
        </p:txBody>
      </p:sp>
      <p:sp>
        <p:nvSpPr>
          <p:cNvPr id="5" name="Text Placeholder 2">
            <a:extLst>
              <a:ext uri="{FF2B5EF4-FFF2-40B4-BE49-F238E27FC236}">
                <a16:creationId xmlns:a16="http://schemas.microsoft.com/office/drawing/2014/main" id="{AF8BCFD5-0EEE-4FAD-91DD-1C2544A95EE4}"/>
              </a:ext>
            </a:extLst>
          </p:cNvPr>
          <p:cNvSpPr txBox="1">
            <a:spLocks noGrp="1"/>
          </p:cNvSpPr>
          <p:nvPr>
            <p:ph type="body" sz="quarter" idx="18"/>
          </p:nvPr>
        </p:nvSpPr>
        <p:spPr>
          <a:xfrm>
            <a:off x="1682278" y="1468438"/>
            <a:ext cx="5127825" cy="4525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lt-LT" u="sng" dirty="0">
                <a:solidFill>
                  <a:srgbClr val="1188A3"/>
                </a:solidFill>
                <a:hlinkClick r:id="rId2">
                  <a:extLst>
                    <a:ext uri="{A12FA001-AC4F-418D-AE19-62706E023703}">
                      <ahyp:hlinkClr xmlns:ahyp="http://schemas.microsoft.com/office/drawing/2018/hyperlinkcolor" val="tx"/>
                    </a:ext>
                  </a:extLst>
                </a:hlinkClick>
              </a:rPr>
              <a:t>"L´Oréal" produktai nuo senėjimo: </a:t>
            </a:r>
            <a:r>
              <a:rPr lang="lt-LT" u="sng" dirty="0">
                <a:solidFill>
                  <a:srgbClr val="1188A3"/>
                </a:solidFill>
              </a:rPr>
              <a:t>š</a:t>
            </a:r>
            <a:r>
              <a:rPr lang="lt-LT" dirty="0"/>
              <a:t>ie produktai skirti ne tik senjorams, bet ir visiems klientams. Kurdami </a:t>
            </a:r>
            <a:r>
              <a:rPr lang="lt-LT" b="1" dirty="0"/>
              <a:t>ypatingus </a:t>
            </a:r>
            <a:r>
              <a:rPr lang="lt-LT" dirty="0"/>
              <a:t>vyresnio amžiaus vartotojų </a:t>
            </a:r>
            <a:r>
              <a:rPr lang="lt-LT" b="1" dirty="0"/>
              <a:t>poreikius </a:t>
            </a:r>
            <a:r>
              <a:rPr lang="lt-LT" dirty="0"/>
              <a:t>tenkinantį, tačiau platesniam amžiaus ratui parduodamą produktą, jie įtraukia </a:t>
            </a:r>
            <a:r>
              <a:rPr lang="lt-LT" b="1" dirty="0"/>
              <a:t>dizaino ir rinkodaros strategiją</a:t>
            </a:r>
            <a:r>
              <a:rPr lang="lt-LT" dirty="0"/>
              <a:t>. Šis požiūris yra pagrįstas literatūra.</a:t>
            </a:r>
          </a:p>
          <a:p>
            <a:pPr marL="0" indent="0"/>
            <a:endParaRPr lang="en-GB" dirty="0"/>
          </a:p>
        </p:txBody>
      </p:sp>
      <p:pic>
        <p:nvPicPr>
          <p:cNvPr id="6" name="Grafik 4" descr="Ein Bild, das Text enthält.&#10;&#10;Automatisch generierte Beschreibung">
            <a:extLst>
              <a:ext uri="{FF2B5EF4-FFF2-40B4-BE49-F238E27FC236}">
                <a16:creationId xmlns:a16="http://schemas.microsoft.com/office/drawing/2014/main" id="{C1BFB6AE-A2C5-84D9-D33E-D57809FEA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441" y="4316230"/>
            <a:ext cx="2146664" cy="2146664"/>
          </a:xfrm>
          <a:prstGeom prst="rect">
            <a:avLst/>
          </a:prstGeom>
        </p:spPr>
      </p:pic>
      <p:sp>
        <p:nvSpPr>
          <p:cNvPr id="7" name="Speech Bubble: Rectangle with Corners Rounded 6">
            <a:extLst>
              <a:ext uri="{FF2B5EF4-FFF2-40B4-BE49-F238E27FC236}">
                <a16:creationId xmlns:a16="http://schemas.microsoft.com/office/drawing/2014/main" id="{28447856-D269-B185-1062-617EB4E3EA61}"/>
              </a:ext>
            </a:extLst>
          </p:cNvPr>
          <p:cNvSpPr/>
          <p:nvPr/>
        </p:nvSpPr>
        <p:spPr>
          <a:xfrm>
            <a:off x="7106710" y="222850"/>
            <a:ext cx="4876800" cy="4029973"/>
          </a:xfrm>
          <a:prstGeom prst="wedgeRoundRectCallout">
            <a:avLst>
              <a:gd name="adj1" fmla="val -32881"/>
              <a:gd name="adj2" fmla="val 70630"/>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500" b="1" i="1" dirty="0">
                <a:solidFill>
                  <a:srgbClr val="000000"/>
                </a:solidFill>
              </a:rPr>
              <a:t>Šį universalų rinkodaros metodą gali būti ne taip sunku įgyvendinti, kaip atrodo iš pirmo žvilgsnio, kalbant apie maisto produktus ar sudedamąsias dalis, nes tai, kas patinka senjorams, nelabai skiriasi nuo to, kas patinka jaunesnėms demografinėms grupėms.</a:t>
            </a:r>
          </a:p>
        </p:txBody>
      </p:sp>
      <p:sp>
        <p:nvSpPr>
          <p:cNvPr id="8" name="TextBox 7">
            <a:extLst>
              <a:ext uri="{FF2B5EF4-FFF2-40B4-BE49-F238E27FC236}">
                <a16:creationId xmlns:a16="http://schemas.microsoft.com/office/drawing/2014/main" id="{BABE0C23-CDA1-4F32-ADB7-391F155AB0D5}"/>
              </a:ext>
            </a:extLst>
          </p:cNvPr>
          <p:cNvSpPr txBox="1"/>
          <p:nvPr/>
        </p:nvSpPr>
        <p:spPr>
          <a:xfrm>
            <a:off x="9972878" y="6265818"/>
            <a:ext cx="2384585" cy="369332"/>
          </a:xfrm>
          <a:prstGeom prst="rect">
            <a:avLst/>
          </a:prstGeom>
          <a:noFill/>
        </p:spPr>
        <p:txBody>
          <a:bodyPr wrap="square" lIns="91440" tIns="45720" rIns="91440" bIns="45720" rtlCol="0" anchor="t">
            <a:spAutoFit/>
          </a:bodyPr>
          <a:lstStyle/>
          <a:p>
            <a:r>
              <a:rPr lang="en-IE">
                <a:solidFill>
                  <a:srgbClr val="1188A3"/>
                </a:solidFill>
                <a:hlinkClick r:id="rId4">
                  <a:extLst>
                    <a:ext uri="{A12FA001-AC4F-418D-AE19-62706E023703}">
                      <ahyp:hlinkClr xmlns:ahyp="http://schemas.microsoft.com/office/drawing/2018/hyperlinkcolor" val="tx"/>
                    </a:ext>
                  </a:extLst>
                </a:hlinkClick>
              </a:rPr>
              <a:t>Food </a:t>
            </a:r>
            <a:r>
              <a:rPr lang="en-IE">
                <a:solidFill>
                  <a:srgbClr val="1188A3"/>
                </a:solidFill>
                <a:hlinkClick r:id="rId4"/>
              </a:rPr>
              <a:t>Navigator(</a:t>
            </a:r>
            <a:r>
              <a:rPr lang="en-IE">
                <a:solidFill>
                  <a:srgbClr val="1188A3"/>
                </a:solidFill>
                <a:hlinkClick r:id="rId4">
                  <a:extLst>
                    <a:ext uri="{A12FA001-AC4F-418D-AE19-62706E023703}">
                      <ahyp:hlinkClr xmlns:ahyp="http://schemas.microsoft.com/office/drawing/2018/hyperlinkcolor" val="tx"/>
                    </a:ext>
                  </a:extLst>
                </a:hlinkClick>
              </a:rPr>
              <a:t>2016)</a:t>
            </a:r>
            <a:endParaRPr lang="en-IE">
              <a:solidFill>
                <a:srgbClr val="1188A3"/>
              </a:solidFill>
              <a:cs typeface="Calibri"/>
            </a:endParaRPr>
          </a:p>
        </p:txBody>
      </p:sp>
      <p:sp>
        <p:nvSpPr>
          <p:cNvPr id="10" name="TextBox 9">
            <a:extLst>
              <a:ext uri="{FF2B5EF4-FFF2-40B4-BE49-F238E27FC236}">
                <a16:creationId xmlns:a16="http://schemas.microsoft.com/office/drawing/2014/main" id="{519B089D-6C8A-6AAC-70A6-A548B8BD7F8C}"/>
              </a:ext>
            </a:extLst>
          </p:cNvPr>
          <p:cNvSpPr txBox="1"/>
          <p:nvPr/>
        </p:nvSpPr>
        <p:spPr>
          <a:xfrm>
            <a:off x="7014694" y="5250155"/>
            <a:ext cx="2879803" cy="1323439"/>
          </a:xfrm>
          <a:prstGeom prst="rect">
            <a:avLst/>
          </a:prstGeom>
          <a:noFill/>
          <a:ln>
            <a:solidFill>
              <a:srgbClr val="FED100"/>
            </a:solidFill>
          </a:ln>
        </p:spPr>
        <p:txBody>
          <a:bodyPr wrap="square">
            <a:spAutoFit/>
          </a:bodyPr>
          <a:lstStyle/>
          <a:p>
            <a:r>
              <a:rPr lang="lt-LT" sz="2000" dirty="0">
                <a:solidFill>
                  <a:srgbClr val="000000"/>
                </a:solidFill>
              </a:rPr>
              <a:t>Šis </a:t>
            </a:r>
            <a:r>
              <a:rPr lang="lt-LT" sz="2000" b="1" dirty="0">
                <a:solidFill>
                  <a:srgbClr val="000000"/>
                </a:solidFill>
              </a:rPr>
              <a:t>„</a:t>
            </a:r>
            <a:r>
              <a:rPr lang="lt-LT" sz="2000" b="1" dirty="0" err="1">
                <a:solidFill>
                  <a:srgbClr val="000000"/>
                </a:solidFill>
              </a:rPr>
              <a:t>įtraukiosios</a:t>
            </a:r>
            <a:r>
              <a:rPr lang="lt-LT" sz="2000" b="1" dirty="0">
                <a:solidFill>
                  <a:srgbClr val="000000"/>
                </a:solidFill>
              </a:rPr>
              <a:t> rinkodaros“ </a:t>
            </a:r>
            <a:r>
              <a:rPr lang="lt-LT" sz="2000" dirty="0">
                <a:solidFill>
                  <a:srgbClr val="000000"/>
                </a:solidFill>
              </a:rPr>
              <a:t>metodas gali būti taikomas ir maisto produktų rinkoje. </a:t>
            </a:r>
            <a:endParaRPr lang="en-GB" sz="2000" dirty="0">
              <a:solidFill>
                <a:srgbClr val="000000"/>
              </a:solidFill>
            </a:endParaRPr>
          </a:p>
        </p:txBody>
      </p:sp>
    </p:spTree>
    <p:extLst>
      <p:ext uri="{BB962C8B-B14F-4D97-AF65-F5344CB8AC3E}">
        <p14:creationId xmlns:p14="http://schemas.microsoft.com/office/powerpoint/2010/main" val="19563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F0FF004-68EC-9346-11AE-D5BF78166956}"/>
              </a:ext>
            </a:extLst>
          </p:cNvPr>
          <p:cNvSpPr txBox="1">
            <a:spLocks/>
          </p:cNvSpPr>
          <p:nvPr/>
        </p:nvSpPr>
        <p:spPr>
          <a:xfrm>
            <a:off x="640382" y="180425"/>
            <a:ext cx="5281338" cy="5822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err="1"/>
              <a:t>Tarpgeneracinė</a:t>
            </a:r>
            <a:r>
              <a:rPr lang="lt-LT" dirty="0"/>
              <a:t> rinkodara senjorams</a:t>
            </a:r>
          </a:p>
        </p:txBody>
      </p:sp>
      <p:sp>
        <p:nvSpPr>
          <p:cNvPr id="6" name="Text Placeholder 2">
            <a:extLst>
              <a:ext uri="{FF2B5EF4-FFF2-40B4-BE49-F238E27FC236}">
                <a16:creationId xmlns:a16="http://schemas.microsoft.com/office/drawing/2014/main" id="{0AED4413-74DF-39E6-274C-A9FBEBCA09FB}"/>
              </a:ext>
            </a:extLst>
          </p:cNvPr>
          <p:cNvSpPr>
            <a:spLocks noGrp="1"/>
          </p:cNvSpPr>
          <p:nvPr>
            <p:ph type="body" sz="quarter" idx="18"/>
          </p:nvPr>
        </p:nvSpPr>
        <p:spPr>
          <a:xfrm>
            <a:off x="640382" y="1421401"/>
            <a:ext cx="5666150" cy="4525954"/>
          </a:xfrm>
        </p:spPr>
        <p:txBody>
          <a:bodyPr vert="horz" lIns="91440" tIns="45720" rIns="91440" bIns="45720" rtlCol="0" anchor="t">
            <a:noAutofit/>
          </a:bodyPr>
          <a:lstStyle/>
          <a:p>
            <a:pPr marL="0" indent="0"/>
            <a:r>
              <a:rPr lang="lt-LT" dirty="0"/>
              <a:t>Jei sukuriate produktą, turintį visas senjorams naudingas maistines vertes (baltymų ar vitaminų), galite naudoti rinkodaros reklamą - vaizdo įrašą, kuriame trys šeimos kartos (dukra, motina ir močiutė) savaip mėgaujasi produktu. Taip parodoma, kad produktas skirtas ne tik tariamai vyresnio amžiaus žmonių problemai (baltymų ir (arba) vitaminų trūkumui) spręsti. Veikiau </a:t>
            </a:r>
            <a:r>
              <a:rPr lang="lt-LT" b="1" dirty="0"/>
              <a:t>vertė gali būti kuriama taip, kad atitiktų trijų kartų poreikius.</a:t>
            </a:r>
          </a:p>
        </p:txBody>
      </p:sp>
      <p:pic>
        <p:nvPicPr>
          <p:cNvPr id="3" name="Picture 2" descr="Daughter, mother and grandmother">
            <a:extLst>
              <a:ext uri="{FF2B5EF4-FFF2-40B4-BE49-F238E27FC236}">
                <a16:creationId xmlns:a16="http://schemas.microsoft.com/office/drawing/2014/main" id="{7AACA186-4242-2888-9B96-361DAFF6B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90526" y="471535"/>
            <a:ext cx="5801474" cy="5256174"/>
          </a:xfrm>
          <a:prstGeom prst="rect">
            <a:avLst/>
          </a:prstGeom>
        </p:spPr>
      </p:pic>
    </p:spTree>
    <p:extLst>
      <p:ext uri="{BB962C8B-B14F-4D97-AF65-F5344CB8AC3E}">
        <p14:creationId xmlns:p14="http://schemas.microsoft.com/office/powerpoint/2010/main" val="383386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0486D7-FC05-740C-7DE1-A6C88B87D34B}"/>
              </a:ext>
            </a:extLst>
          </p:cNvPr>
          <p:cNvSpPr>
            <a:spLocks noGrp="1"/>
          </p:cNvSpPr>
          <p:nvPr>
            <p:ph type="pic" sz="quarter" idx="10"/>
          </p:nvPr>
        </p:nvSpPr>
        <p:spPr/>
      </p:sp>
      <p:sp>
        <p:nvSpPr>
          <p:cNvPr id="5" name="Text Placeholder 3">
            <a:extLst>
              <a:ext uri="{FF2B5EF4-FFF2-40B4-BE49-F238E27FC236}">
                <a16:creationId xmlns:a16="http://schemas.microsoft.com/office/drawing/2014/main" id="{2508B4E0-7406-C5C2-0A49-69874DFA93FF}"/>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a:t>
            </a:r>
            <a:r>
              <a:rPr lang="lt-LT" dirty="0"/>
              <a:t>o</a:t>
            </a:r>
            <a:endParaRPr lang="en-IE" dirty="0"/>
          </a:p>
        </p:txBody>
      </p:sp>
      <p:sp>
        <p:nvSpPr>
          <p:cNvPr id="6" name="Textfeld 7">
            <a:extLst>
              <a:ext uri="{FF2B5EF4-FFF2-40B4-BE49-F238E27FC236}">
                <a16:creationId xmlns:a16="http://schemas.microsoft.com/office/drawing/2014/main" id="{04AF5296-F0F0-E7A3-0131-98E46014E17C}"/>
              </a:ext>
            </a:extLst>
          </p:cNvPr>
          <p:cNvSpPr txBox="1">
            <a:spLocks noGrp="1"/>
          </p:cNvSpPr>
          <p:nvPr>
            <p:ph type="body" sz="quarter" idx="18"/>
          </p:nvPr>
        </p:nvSpPr>
        <p:spPr>
          <a:xfrm>
            <a:off x="440277" y="2749369"/>
            <a:ext cx="5319500" cy="2751522"/>
          </a:xfrm>
          <a:prstGeom prst="rect">
            <a:avLst/>
          </a:prstGeom>
          <a:solidFill>
            <a:schemeClr val="bg1"/>
          </a:solidFill>
        </p:spPr>
        <p:txBody>
          <a:bodyPr wrap="square">
            <a:spAutoFit/>
          </a:bodyPr>
          <a:lstStyle/>
          <a:p>
            <a:pPr indent="0"/>
            <a:r>
              <a:rPr lang="lt-LT" dirty="0">
                <a:solidFill>
                  <a:srgbClr val="1188A3"/>
                </a:solidFill>
              </a:rPr>
              <a:t>„</a:t>
            </a:r>
            <a:r>
              <a:rPr lang="lt-LT" dirty="0" err="1">
                <a:solidFill>
                  <a:srgbClr val="1188A3"/>
                </a:solidFill>
              </a:rPr>
              <a:t>Pineau</a:t>
            </a:r>
            <a:r>
              <a:rPr lang="lt-LT" dirty="0">
                <a:solidFill>
                  <a:srgbClr val="1188A3"/>
                </a:solidFill>
              </a:rPr>
              <a:t> </a:t>
            </a:r>
            <a:r>
              <a:rPr lang="lt-LT" dirty="0" err="1">
                <a:solidFill>
                  <a:srgbClr val="1188A3"/>
                </a:solidFill>
              </a:rPr>
              <a:t>des</a:t>
            </a:r>
            <a:r>
              <a:rPr lang="lt-LT" dirty="0">
                <a:solidFill>
                  <a:srgbClr val="1188A3"/>
                </a:solidFill>
              </a:rPr>
              <a:t> </a:t>
            </a:r>
            <a:r>
              <a:rPr lang="lt-LT" dirty="0" err="1">
                <a:solidFill>
                  <a:srgbClr val="1188A3"/>
                </a:solidFill>
              </a:rPr>
              <a:t>Charentes</a:t>
            </a:r>
            <a:r>
              <a:rPr lang="lt-LT" dirty="0">
                <a:solidFill>
                  <a:srgbClr val="1188A3"/>
                </a:solidFill>
              </a:rPr>
              <a:t>“ </a:t>
            </a:r>
            <a:r>
              <a:rPr lang="lt-LT" dirty="0"/>
              <a:t>norėjo pagerinti savo įvaizdį ir sukūrė kampanijos </a:t>
            </a:r>
            <a:r>
              <a:rPr lang="lt-LT" b="1" dirty="0"/>
              <a:t>"</a:t>
            </a:r>
            <a:r>
              <a:rPr lang="lt-LT" b="1" dirty="0" err="1"/>
              <a:t>So</a:t>
            </a:r>
            <a:r>
              <a:rPr lang="lt-LT" b="1" dirty="0"/>
              <a:t> </a:t>
            </a:r>
            <a:r>
              <a:rPr lang="lt-LT" b="1" dirty="0" err="1"/>
              <a:t>Classic</a:t>
            </a:r>
            <a:r>
              <a:rPr lang="lt-LT" b="1" dirty="0"/>
              <a:t>, </a:t>
            </a:r>
            <a:r>
              <a:rPr lang="lt-LT" b="1" dirty="0" err="1"/>
              <a:t>So</a:t>
            </a:r>
            <a:r>
              <a:rPr lang="lt-LT" b="1" dirty="0"/>
              <a:t> </a:t>
            </a:r>
            <a:r>
              <a:rPr lang="lt-LT" b="1" dirty="0" err="1"/>
              <a:t>In</a:t>
            </a:r>
            <a:r>
              <a:rPr lang="lt-LT" b="1" dirty="0"/>
              <a:t>." </a:t>
            </a:r>
            <a:r>
              <a:rPr lang="lt-LT" dirty="0"/>
              <a:t>seriją, kuri baigėsi 2018 m. Naujoji koncepcija parodė, kad jų dvasia gali prisitaikyti prie kiekvienos kartos. Motina ir jos sūnus gėrimu mėgaujasi skirtingais būdais įvairiose situacijose. </a:t>
            </a:r>
            <a:endParaRPr lang="en-GB" dirty="0"/>
          </a:p>
        </p:txBody>
      </p:sp>
      <p:sp>
        <p:nvSpPr>
          <p:cNvPr id="8" name="TextBox 7">
            <a:extLst>
              <a:ext uri="{FF2B5EF4-FFF2-40B4-BE49-F238E27FC236}">
                <a16:creationId xmlns:a16="http://schemas.microsoft.com/office/drawing/2014/main" id="{B8721815-6960-E2C2-A1EC-DEC93ADF2F0A}"/>
              </a:ext>
            </a:extLst>
          </p:cNvPr>
          <p:cNvSpPr txBox="1"/>
          <p:nvPr/>
        </p:nvSpPr>
        <p:spPr>
          <a:xfrm>
            <a:off x="7061200" y="6059471"/>
            <a:ext cx="6137694" cy="369332"/>
          </a:xfrm>
          <a:prstGeom prst="rect">
            <a:avLst/>
          </a:prstGeom>
          <a:noFill/>
        </p:spPr>
        <p:txBody>
          <a:bodyPr wrap="square">
            <a:spAutoFit/>
          </a:bodyPr>
          <a:lstStyle/>
          <a:p>
            <a:r>
              <a:rPr lang="fr-FR">
                <a:solidFill>
                  <a:srgbClr val="1188A3"/>
                </a:solidFill>
                <a:hlinkClick r:id="rId3">
                  <a:extLst>
                    <a:ext uri="{A12FA001-AC4F-418D-AE19-62706E023703}">
                      <ahyp:hlinkClr xmlns:ahyp="http://schemas.microsoft.com/office/drawing/2018/hyperlinkcolor" val="tx"/>
                    </a:ext>
                  </a:extLst>
                </a:hlinkClick>
              </a:rPr>
              <a:t>Pineau des Charentes Saga - So </a:t>
            </a:r>
            <a:r>
              <a:rPr lang="fr-FR" err="1">
                <a:solidFill>
                  <a:srgbClr val="1188A3"/>
                </a:solidFill>
                <a:hlinkClick r:id="rId3">
                  <a:extLst>
                    <a:ext uri="{A12FA001-AC4F-418D-AE19-62706E023703}">
                      <ahyp:hlinkClr xmlns:ahyp="http://schemas.microsoft.com/office/drawing/2018/hyperlinkcolor" val="tx"/>
                    </a:ext>
                  </a:extLst>
                </a:hlinkClick>
              </a:rPr>
              <a:t>Classic</a:t>
            </a:r>
            <a:r>
              <a:rPr lang="fr-FR">
                <a:solidFill>
                  <a:srgbClr val="1188A3"/>
                </a:solidFill>
                <a:hlinkClick r:id="rId3">
                  <a:extLst>
                    <a:ext uri="{A12FA001-AC4F-418D-AE19-62706E023703}">
                      <ahyp:hlinkClr xmlns:ahyp="http://schemas.microsoft.com/office/drawing/2018/hyperlinkcolor" val="tx"/>
                    </a:ext>
                  </a:extLst>
                </a:hlinkClick>
              </a:rPr>
              <a:t> #1 - YouTube</a:t>
            </a:r>
            <a:endParaRPr lang="en-IE">
              <a:solidFill>
                <a:srgbClr val="1188A3"/>
              </a:solidFill>
            </a:endParaRPr>
          </a:p>
        </p:txBody>
      </p:sp>
      <p:pic>
        <p:nvPicPr>
          <p:cNvPr id="9" name="Online Media 8" title="Pineau des Charentes Saga - So Classic #1">
            <a:hlinkClick r:id="" action="ppaction://media"/>
            <a:extLst>
              <a:ext uri="{FF2B5EF4-FFF2-40B4-BE49-F238E27FC236}">
                <a16:creationId xmlns:a16="http://schemas.microsoft.com/office/drawing/2014/main" id="{6F4C83F7-69BF-2A82-9DE5-0AC107AF67CF}"/>
              </a:ext>
            </a:extLst>
          </p:cNvPr>
          <p:cNvPicPr>
            <a:picLocks noRot="1" noChangeAspect="1"/>
          </p:cNvPicPr>
          <p:nvPr>
            <a:videoFile r:link="rId1"/>
          </p:nvPr>
        </p:nvPicPr>
        <p:blipFill>
          <a:blip r:embed="rId4"/>
          <a:stretch>
            <a:fillRect/>
          </a:stretch>
        </p:blipFill>
        <p:spPr>
          <a:xfrm>
            <a:off x="6966857" y="1203325"/>
            <a:ext cx="5225143" cy="4014835"/>
          </a:xfrm>
          <a:prstGeom prst="rect">
            <a:avLst/>
          </a:prstGeom>
        </p:spPr>
      </p:pic>
      <p:sp>
        <p:nvSpPr>
          <p:cNvPr id="10" name="TextBox 9">
            <a:extLst>
              <a:ext uri="{FF2B5EF4-FFF2-40B4-BE49-F238E27FC236}">
                <a16:creationId xmlns:a16="http://schemas.microsoft.com/office/drawing/2014/main" id="{1FEF765A-1A5E-B76D-F19D-2F77260F0375}"/>
              </a:ext>
            </a:extLst>
          </p:cNvPr>
          <p:cNvSpPr txBox="1"/>
          <p:nvPr/>
        </p:nvSpPr>
        <p:spPr>
          <a:xfrm>
            <a:off x="440278" y="2093224"/>
            <a:ext cx="5455608" cy="461665"/>
          </a:xfrm>
          <a:prstGeom prst="rect">
            <a:avLst/>
          </a:prstGeom>
          <a:solidFill>
            <a:srgbClr val="FED100"/>
          </a:solidFill>
        </p:spPr>
        <p:txBody>
          <a:bodyPr wrap="square">
            <a:spAutoFit/>
          </a:bodyPr>
          <a:lstStyle/>
          <a:p>
            <a:r>
              <a:rPr lang="lt-LT" sz="2400" b="1" dirty="0" err="1">
                <a:solidFill>
                  <a:srgbClr val="000000"/>
                </a:solidFill>
              </a:rPr>
              <a:t>Tarpgeneracinė</a:t>
            </a:r>
            <a:r>
              <a:rPr lang="lt-LT" sz="2400" b="1" dirty="0">
                <a:solidFill>
                  <a:srgbClr val="000000"/>
                </a:solidFill>
              </a:rPr>
              <a:t> rinkodara senjorams</a:t>
            </a:r>
          </a:p>
        </p:txBody>
      </p:sp>
    </p:spTree>
    <p:extLst>
      <p:ext uri="{BB962C8B-B14F-4D97-AF65-F5344CB8AC3E}">
        <p14:creationId xmlns:p14="http://schemas.microsoft.com/office/powerpoint/2010/main" val="116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0" y="282970"/>
            <a:ext cx="10946921" cy="582221"/>
          </a:xfrm>
          <a:solidFill>
            <a:srgbClr val="85D2E1"/>
          </a:solidFill>
        </p:spPr>
        <p:txBody>
          <a:bodyPr vert="horz" lIns="91440" tIns="45720" rIns="91440" bIns="45720" rtlCol="0" anchor="t">
            <a:noAutofit/>
          </a:bodyPr>
          <a:lstStyle/>
          <a:p>
            <a:r>
              <a:rPr lang="lt-LT" dirty="0">
                <a:latin typeface="Calibri"/>
                <a:cs typeface="Calibri"/>
              </a:rPr>
              <a:t>	Rinkodaros pasiūlymai senjorų maisto rinkai</a:t>
            </a:r>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lt-LT" sz="1800" dirty="0"/>
              <a:t>Akcentuokite savo </a:t>
            </a:r>
            <a:r>
              <a:rPr lang="lt-LT" sz="1800" b="1" dirty="0"/>
              <a:t>įmonės vertybes</a:t>
            </a:r>
            <a:r>
              <a:rPr lang="lt-LT" sz="1800" dirty="0"/>
              <a:t>, kad klientai galėtų su jomis susitapatinti.</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lt-LT" sz="1800" dirty="0"/>
              <a:t>Pasinaudokite nemokamais </a:t>
            </a:r>
            <a:r>
              <a:rPr lang="lt-LT" sz="1800" b="1" dirty="0"/>
              <a:t>vietiniais renginiais</a:t>
            </a:r>
            <a:r>
              <a:rPr lang="lt-LT" sz="1800" dirty="0"/>
              <a:t>, kurie padidins susidomėjimą.</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778597" y="2954989"/>
            <a:ext cx="2287292" cy="1202080"/>
          </a:xfrm>
        </p:spPr>
        <p:txBody>
          <a:bodyPr>
            <a:noAutofit/>
          </a:bodyPr>
          <a:lstStyle/>
          <a:p>
            <a:pPr marL="0" indent="0"/>
            <a:r>
              <a:rPr lang="lt-LT" sz="1800" dirty="0"/>
              <a:t>Turėkite </a:t>
            </a:r>
            <a:r>
              <a:rPr lang="lt-LT" sz="1800" b="1" dirty="0"/>
              <a:t>stiprų klientų aptarnavimo skyrių</a:t>
            </a:r>
            <a:r>
              <a:rPr lang="lt-LT" sz="1800" dirty="0"/>
              <a:t>, į kurį kreipdamiesi vyresnio amžiaus klientai jaustųsi patogiai.</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a:bodyPr>
          <a:lstStyle/>
          <a:p>
            <a:pPr marL="0" indent="0"/>
            <a:r>
              <a:rPr lang="en-GB" sz="1800" dirty="0" err="1"/>
              <a:t>Pasiūlykite</a:t>
            </a:r>
            <a:r>
              <a:rPr lang="en-GB" sz="1800" dirty="0"/>
              <a:t> </a:t>
            </a:r>
            <a:r>
              <a:rPr lang="en-GB" sz="1800" b="1" dirty="0" err="1"/>
              <a:t>palyginimą</a:t>
            </a:r>
            <a:r>
              <a:rPr lang="en-GB" sz="1800" dirty="0"/>
              <a:t> </a:t>
            </a:r>
            <a:r>
              <a:rPr lang="en-GB" sz="1800" dirty="0" err="1"/>
              <a:t>su</a:t>
            </a:r>
            <a:r>
              <a:rPr lang="en-GB" sz="1800" dirty="0"/>
              <a:t> </a:t>
            </a:r>
            <a:r>
              <a:rPr lang="lt-LT" sz="1800" dirty="0"/>
              <a:t>jau rinkoje esančiu</a:t>
            </a:r>
            <a:r>
              <a:rPr lang="en-GB" sz="1800" dirty="0"/>
              <a:t> </a:t>
            </a:r>
            <a:r>
              <a:rPr lang="en-GB" sz="1800" dirty="0" err="1"/>
              <a:t>gaminiu</a:t>
            </a:r>
            <a:r>
              <a:rPr lang="lt-LT" sz="1800" dirty="0"/>
              <a:t>.</a:t>
            </a:r>
            <a:r>
              <a:rPr lang="en-GB" sz="1800" dirty="0"/>
              <a:t>.</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9814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Houlton (2012)</a:t>
            </a:r>
            <a:endParaRPr lang="en-GB" sz="1400" dirty="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517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41612" y="2896650"/>
            <a:ext cx="2020241" cy="1021879"/>
          </a:xfrm>
        </p:spPr>
        <p:txBody>
          <a:bodyPr>
            <a:noAutofit/>
          </a:bodyPr>
          <a:lstStyle/>
          <a:p>
            <a:pPr marL="0" indent="0"/>
            <a:r>
              <a:rPr lang="en-GB" sz="1800" dirty="0" err="1"/>
              <a:t>Suteikite</a:t>
            </a:r>
            <a:r>
              <a:rPr lang="en-GB" sz="1800" dirty="0"/>
              <a:t> </a:t>
            </a:r>
            <a:r>
              <a:rPr lang="en-GB" sz="1800" dirty="0" err="1"/>
              <a:t>jiems</a:t>
            </a:r>
            <a:r>
              <a:rPr lang="en-GB" sz="1800" dirty="0"/>
              <a:t> </a:t>
            </a:r>
            <a:r>
              <a:rPr lang="en-GB" sz="1800" dirty="0" err="1"/>
              <a:t>ką</a:t>
            </a:r>
            <a:r>
              <a:rPr lang="en-GB" sz="1800" dirty="0"/>
              <a:t> </a:t>
            </a:r>
            <a:r>
              <a:rPr lang="en-GB" sz="1800" dirty="0" err="1"/>
              <a:t>nors</a:t>
            </a:r>
            <a:r>
              <a:rPr lang="en-GB" sz="1800" dirty="0"/>
              <a:t> </a:t>
            </a:r>
            <a:r>
              <a:rPr lang="en-GB" sz="1800" b="1" dirty="0" err="1"/>
              <a:t>nemokamai</a:t>
            </a:r>
            <a:r>
              <a:rPr lang="en-GB" sz="1800" b="1" dirty="0"/>
              <a:t> (</a:t>
            </a:r>
            <a:r>
              <a:rPr lang="en-GB" sz="1800" b="1" dirty="0" err="1"/>
              <a:t>nemokami</a:t>
            </a:r>
            <a:r>
              <a:rPr lang="en-GB" sz="1800" b="1" dirty="0"/>
              <a:t> </a:t>
            </a:r>
            <a:r>
              <a:rPr lang="en-GB" sz="1800" b="1" dirty="0" err="1"/>
              <a:t>pavyzdžiai</a:t>
            </a:r>
            <a:r>
              <a:rPr lang="en-GB" sz="1800" b="1" dirty="0"/>
              <a:t>, </a:t>
            </a:r>
            <a:r>
              <a:rPr lang="en-GB" sz="1800" b="1" dirty="0" err="1"/>
              <a:t>kuponai</a:t>
            </a:r>
            <a:r>
              <a:rPr lang="en-GB" sz="1800" b="1" dirty="0"/>
              <a:t>, </a:t>
            </a:r>
            <a:r>
              <a:rPr lang="en-GB" sz="1800" b="1" dirty="0" err="1"/>
              <a:t>apdovanojimai</a:t>
            </a:r>
            <a:r>
              <a:rPr lang="en-GB" sz="1800" b="1" dirty="0"/>
              <a:t>)</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lt-LT" sz="1800" dirty="0"/>
              <a:t>Sveikas senėjimas turėtų būti skatinamas kaip </a:t>
            </a:r>
            <a:r>
              <a:rPr lang="lt-LT" sz="1800" b="1" dirty="0"/>
              <a:t>teigiamas</a:t>
            </a:r>
            <a:r>
              <a:rPr lang="lt-LT" sz="1800" dirty="0"/>
              <a:t> dalykas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lt-LT" sz="1800" dirty="0"/>
              <a:t>Naudokite klientų </a:t>
            </a:r>
            <a:r>
              <a:rPr lang="lt-LT" sz="1800" b="1" dirty="0"/>
              <a:t>sėkmės istorijas </a:t>
            </a:r>
            <a:r>
              <a:rPr lang="lt-LT" sz="1800" dirty="0"/>
              <a:t>(pvz., atsiliepimus)</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lt-LT" sz="1800" dirty="0"/>
              <a:t>Spręskite sveiko senėjimo klausimus </a:t>
            </a:r>
            <a:r>
              <a:rPr lang="lt-LT" sz="1800" b="1" dirty="0"/>
              <a:t>kaip natūralų gyvenimo etapą. </a:t>
            </a:r>
            <a:r>
              <a:rPr lang="lt-LT" sz="1800" dirty="0"/>
              <a:t>Supraskite, kad žmonės nelaiko savęs „senais“</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1191950"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latin typeface="Calibri"/>
                <a:cs typeface="Calibri"/>
              </a:rPr>
              <a:t>	Rinkodaros pasiūlymai senjorų maisto rinkai:</a:t>
            </a:r>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3328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23769" y="2328125"/>
            <a:ext cx="4395212" cy="3722513"/>
          </a:xfrm>
        </p:spPr>
        <p:txBody>
          <a:bodyPr/>
          <a:lstStyle/>
          <a:p>
            <a:r>
              <a:rPr lang="en-GB" sz="2800" b="1" dirty="0" err="1"/>
              <a:t>Naudokite</a:t>
            </a:r>
            <a:r>
              <a:rPr lang="en-GB" sz="2800" b="1" dirty="0"/>
              <a:t> </a:t>
            </a:r>
            <a:r>
              <a:rPr lang="en-GB" sz="2800" b="1" dirty="0" err="1"/>
              <a:t>suprantamą</a:t>
            </a:r>
            <a:r>
              <a:rPr lang="en-GB" sz="2800" b="1" dirty="0"/>
              <a:t> </a:t>
            </a:r>
            <a:r>
              <a:rPr lang="en-GB" sz="2800" b="1" dirty="0" err="1"/>
              <a:t>kalbą</a:t>
            </a:r>
            <a:endParaRPr lang="en-GB" sz="2800" b="1" dirty="0"/>
          </a:p>
          <a:p>
            <a:r>
              <a:rPr lang="lt-LT" dirty="0"/>
              <a:t>Venkite internetinio žargono, paauglių žargono ar madingos kalbos.</a:t>
            </a:r>
          </a:p>
          <a:p>
            <a:r>
              <a:rPr lang="lt-LT" dirty="0"/>
              <a:t>Praneškite jiems, kaip jūsų produktas ar paslauga pagerins jų gyvenimo kokybę</a:t>
            </a:r>
            <a:r>
              <a:rPr lang="en-GB" sz="2400" dirty="0"/>
              <a:t>.</a:t>
            </a:r>
          </a:p>
          <a:p>
            <a:endParaRPr lang="en-IE"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a:xfrm>
            <a:off x="4774769" y="677966"/>
            <a:ext cx="1154422" cy="857158"/>
          </a:xfrm>
        </p:spPr>
        <p:txBody>
          <a:bodyPr/>
          <a:lstStyle/>
          <a:p>
            <a:r>
              <a:rPr lang="en-IE" b="1"/>
              <a:t>1</a:t>
            </a:r>
          </a:p>
        </p:txBody>
      </p:sp>
      <p:sp>
        <p:nvSpPr>
          <p:cNvPr id="8" name="Text Placeholder 3">
            <a:extLst>
              <a:ext uri="{FF2B5EF4-FFF2-40B4-BE49-F238E27FC236}">
                <a16:creationId xmlns:a16="http://schemas.microsoft.com/office/drawing/2014/main" id="{39C42042-563E-23DC-E985-467F45FB3B42}"/>
              </a:ext>
            </a:extLst>
          </p:cNvPr>
          <p:cNvSpPr>
            <a:spLocks noGrp="1"/>
          </p:cNvSpPr>
          <p:nvPr>
            <p:ph type="body" sz="quarter" idx="23"/>
          </p:nvPr>
        </p:nvSpPr>
        <p:spPr>
          <a:xfrm>
            <a:off x="5863086" y="2121719"/>
            <a:ext cx="5911970" cy="3433969"/>
          </a:xfrm>
        </p:spPr>
        <p:txBody>
          <a:bodyPr>
            <a:normAutofit fontScale="85000" lnSpcReduction="20000"/>
          </a:bodyPr>
          <a:lstStyle/>
          <a:p>
            <a:r>
              <a:rPr lang="en-IE" dirty="0" err="1"/>
              <a:t>Būdai</a:t>
            </a:r>
            <a:r>
              <a:rPr lang="en-IE" dirty="0"/>
              <a:t>, </a:t>
            </a:r>
            <a:r>
              <a:rPr lang="en-IE" dirty="0" err="1"/>
              <a:t>kaip</a:t>
            </a:r>
            <a:r>
              <a:rPr lang="en-IE" dirty="0"/>
              <a:t> tai </a:t>
            </a:r>
            <a:r>
              <a:rPr lang="en-IE" dirty="0" err="1"/>
              <a:t>padaryti</a:t>
            </a:r>
            <a:r>
              <a:rPr lang="en-IE" dirty="0"/>
              <a:t>:</a:t>
            </a:r>
          </a:p>
          <a:p>
            <a:pPr marL="742950" indent="-742950">
              <a:buFont typeface="+mj-lt"/>
              <a:buAutoNum type="arabicPeriod"/>
            </a:pPr>
            <a:r>
              <a:rPr lang="lt-LT" sz="2400" b="1" dirty="0">
                <a:solidFill>
                  <a:srgbClr val="1188A3"/>
                </a:solidFill>
              </a:rPr>
              <a:t>Atsižvelkite į kliento emocijas </a:t>
            </a:r>
            <a:r>
              <a:rPr lang="lt-LT" sz="2400" b="1" dirty="0"/>
              <a:t>–</a:t>
            </a:r>
            <a:r>
              <a:rPr lang="lt-LT" sz="2400" b="1" dirty="0">
                <a:solidFill>
                  <a:srgbClr val="1188A3"/>
                </a:solidFill>
              </a:rPr>
              <a:t> </a:t>
            </a:r>
            <a:r>
              <a:rPr lang="lt-LT" sz="2400" b="1" dirty="0"/>
              <a:t>įtikinkite jį, kad žinote, kaip jis jaučiasi.</a:t>
            </a:r>
          </a:p>
          <a:p>
            <a:pPr marL="742950" indent="-742950">
              <a:buFont typeface="+mj-lt"/>
              <a:buAutoNum type="arabicPeriod"/>
            </a:pPr>
            <a:r>
              <a:rPr lang="lt-LT" sz="2400" b="1" dirty="0">
                <a:solidFill>
                  <a:srgbClr val="1188A3"/>
                </a:solidFill>
              </a:rPr>
              <a:t>Sukurkite tipinį prekės ženklo vartoją </a:t>
            </a:r>
            <a:r>
              <a:rPr lang="lt-LT" sz="2400" b="1" dirty="0"/>
              <a:t>– nustatykite, kokia asmenybė patinka jūsų auditorijai.</a:t>
            </a:r>
          </a:p>
          <a:p>
            <a:pPr marL="742950" indent="-742950">
              <a:buFont typeface="+mj-lt"/>
              <a:buAutoNum type="arabicPeriod"/>
            </a:pPr>
            <a:r>
              <a:rPr lang="lt-LT" sz="2400" b="1" dirty="0">
                <a:solidFill>
                  <a:srgbClr val="1188A3"/>
                </a:solidFill>
              </a:rPr>
              <a:t>Atlikite testavimą </a:t>
            </a:r>
            <a:r>
              <a:rPr lang="lt-LT" sz="2400" b="1" dirty="0"/>
              <a:t>– šis bandymų ir klaidų metodas padeda nuspėti, kaip vartotojai reaguos.</a:t>
            </a:r>
          </a:p>
          <a:p>
            <a:pPr marL="742950" indent="-742950">
              <a:buFont typeface="+mj-lt"/>
              <a:buAutoNum type="arabicPeriod"/>
            </a:pPr>
            <a:r>
              <a:rPr lang="lt-LT" sz="2400" b="1" dirty="0">
                <a:solidFill>
                  <a:srgbClr val="1188A3"/>
                </a:solidFill>
              </a:rPr>
              <a:t>Venkite bendrinių nuotraukų </a:t>
            </a:r>
            <a:r>
              <a:rPr lang="lt-LT" sz="2400" b="1" dirty="0"/>
              <a:t>– jei norite sukurti įtikinamą ir patrauklią reklamą, gali būti, kad atėjo laikas panaudoti fotoaparatą.</a:t>
            </a:r>
          </a:p>
          <a:p>
            <a:endParaRPr lang="en-IE" sz="2400" dirty="0"/>
          </a:p>
          <a:p>
            <a:endParaRPr lang="en-IE" sz="2400" dirty="0"/>
          </a:p>
        </p:txBody>
      </p:sp>
      <p:grpSp>
        <p:nvGrpSpPr>
          <p:cNvPr id="6" name="Graphic 2">
            <a:extLst>
              <a:ext uri="{FF2B5EF4-FFF2-40B4-BE49-F238E27FC236}">
                <a16:creationId xmlns:a16="http://schemas.microsoft.com/office/drawing/2014/main" id="{DDA3CC4B-3574-513F-AD06-1BFA3D7E9DEB}"/>
              </a:ext>
            </a:extLst>
          </p:cNvPr>
          <p:cNvGrpSpPr/>
          <p:nvPr/>
        </p:nvGrpSpPr>
        <p:grpSpPr>
          <a:xfrm>
            <a:off x="9336137" y="885203"/>
            <a:ext cx="1248474" cy="955541"/>
            <a:chOff x="10641441" y="5322217"/>
            <a:chExt cx="740723" cy="746143"/>
          </a:xfrm>
        </p:grpSpPr>
        <p:sp>
          <p:nvSpPr>
            <p:cNvPr id="7" name="Freeform 393">
              <a:extLst>
                <a:ext uri="{FF2B5EF4-FFF2-40B4-BE49-F238E27FC236}">
                  <a16:creationId xmlns:a16="http://schemas.microsoft.com/office/drawing/2014/main" id="{1288BC83-D8BB-1D86-AF6B-B8FF094F738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9" name="Freeform 394">
              <a:extLst>
                <a:ext uri="{FF2B5EF4-FFF2-40B4-BE49-F238E27FC236}">
                  <a16:creationId xmlns:a16="http://schemas.microsoft.com/office/drawing/2014/main" id="{CF8025F9-8920-683A-561C-D78AA904AE37}"/>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10" name="Freeform 395">
              <a:extLst>
                <a:ext uri="{FF2B5EF4-FFF2-40B4-BE49-F238E27FC236}">
                  <a16:creationId xmlns:a16="http://schemas.microsoft.com/office/drawing/2014/main" id="{D30950DB-5359-9211-2563-B3394DBA4B92}"/>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11" name="Freeform 396">
              <a:extLst>
                <a:ext uri="{FF2B5EF4-FFF2-40B4-BE49-F238E27FC236}">
                  <a16:creationId xmlns:a16="http://schemas.microsoft.com/office/drawing/2014/main" id="{A4346963-E8DC-5E77-2482-4BE66E86E78F}"/>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2" name="Freeform 397">
              <a:extLst>
                <a:ext uri="{FF2B5EF4-FFF2-40B4-BE49-F238E27FC236}">
                  <a16:creationId xmlns:a16="http://schemas.microsoft.com/office/drawing/2014/main" id="{DD6FA0BA-D8AE-5833-62C8-051DA78FDFC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3" name="Freeform 398">
              <a:extLst>
                <a:ext uri="{FF2B5EF4-FFF2-40B4-BE49-F238E27FC236}">
                  <a16:creationId xmlns:a16="http://schemas.microsoft.com/office/drawing/2014/main" id="{39548FAA-F976-8B91-192F-C5088607DE79}"/>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4" name="Freeform 399">
              <a:extLst>
                <a:ext uri="{FF2B5EF4-FFF2-40B4-BE49-F238E27FC236}">
                  <a16:creationId xmlns:a16="http://schemas.microsoft.com/office/drawing/2014/main" id="{A23CB488-60C1-CA36-7018-7D15C7EA4E86}"/>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5" name="Freeform 400">
              <a:extLst>
                <a:ext uri="{FF2B5EF4-FFF2-40B4-BE49-F238E27FC236}">
                  <a16:creationId xmlns:a16="http://schemas.microsoft.com/office/drawing/2014/main" id="{9702EF00-5E6A-22D9-2181-7DC2E67FC721}"/>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16" name="Freeform 401">
              <a:extLst>
                <a:ext uri="{FF2B5EF4-FFF2-40B4-BE49-F238E27FC236}">
                  <a16:creationId xmlns:a16="http://schemas.microsoft.com/office/drawing/2014/main" id="{0CAA3C16-7C1F-0957-D5D3-BA8718B0CA26}"/>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
        <p:nvSpPr>
          <p:cNvPr id="17" name="Textfeld 9">
            <a:extLst>
              <a:ext uri="{FF2B5EF4-FFF2-40B4-BE49-F238E27FC236}">
                <a16:creationId xmlns:a16="http://schemas.microsoft.com/office/drawing/2014/main" id="{99263B58-B1D2-D10C-8569-2C0080B39D43}"/>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38668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667836" y="2018581"/>
            <a:ext cx="4692770" cy="3945793"/>
          </a:xfrm>
        </p:spPr>
        <p:txBody>
          <a:bodyPr vert="horz" lIns="91440" tIns="45720" rIns="91440" bIns="45720" rtlCol="0" anchor="t">
            <a:noAutofit/>
          </a:bodyPr>
          <a:lstStyle/>
          <a:p>
            <a:r>
              <a:rPr lang="lt-LT" b="1" dirty="0"/>
              <a:t>Tarkime, kad jie patys priima sprendimus pirkti.</a:t>
            </a:r>
          </a:p>
          <a:p>
            <a:r>
              <a:rPr lang="lt-LT" dirty="0"/>
              <a:t>Aktyvūs senjorai mėgsta patys rinktis, jie nėra bejėgiai žmonės, kurie negali priimti savarankiškų sprendimų. Dažnai jie yra stiprūs, sveiki ir pajėgūs suaugę žmonės. Nedarykite prielaidos, kad norėdami parduoti savo produktą, turite kalbėti su jų slaugytojais arba jų vaikais.</a:t>
            </a:r>
          </a:p>
          <a:p>
            <a:endParaRPr lang="en-IE"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2</a:t>
            </a:r>
          </a:p>
        </p:txBody>
      </p:sp>
      <p:pic>
        <p:nvPicPr>
          <p:cNvPr id="6" name="Picture 5" descr="Elderly man grocery shopping">
            <a:extLst>
              <a:ext uri="{FF2B5EF4-FFF2-40B4-BE49-F238E27FC236}">
                <a16:creationId xmlns:a16="http://schemas.microsoft.com/office/drawing/2014/main" id="{0B839383-4529-4737-BBEB-B6E23E066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0030" y="2104845"/>
            <a:ext cx="4881832" cy="3254555"/>
          </a:xfrm>
          <a:prstGeom prst="rect">
            <a:avLst/>
          </a:prstGeom>
        </p:spPr>
      </p:pic>
      <p:sp>
        <p:nvSpPr>
          <p:cNvPr id="7" name="Textfeld 9">
            <a:extLst>
              <a:ext uri="{FF2B5EF4-FFF2-40B4-BE49-F238E27FC236}">
                <a16:creationId xmlns:a16="http://schemas.microsoft.com/office/drawing/2014/main" id="{00FB04A1-A17A-40EA-E593-36BAC19B85DC}"/>
              </a:ext>
            </a:extLst>
          </p:cNvPr>
          <p:cNvSpPr txBox="1"/>
          <p:nvPr/>
        </p:nvSpPr>
        <p:spPr>
          <a:xfrm>
            <a:off x="1202635" y="6307690"/>
            <a:ext cx="1741054"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3">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52789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15985" y="2201686"/>
            <a:ext cx="4067410" cy="3722513"/>
          </a:xfrm>
        </p:spPr>
        <p:txBody>
          <a:bodyPr/>
          <a:lstStyle/>
          <a:p>
            <a:r>
              <a:rPr lang="lt-LT" b="1" dirty="0"/>
              <a:t>Suprasti, kad senjorai nenori tų pačių dalykų kaip jaunesnės kartos atstovai.</a:t>
            </a:r>
          </a:p>
          <a:p>
            <a:r>
              <a:rPr lang="lt-LT" dirty="0">
                <a:latin typeface="Inter"/>
              </a:rPr>
              <a:t>Kai kam nors parduodate prekę ar paslaugą, pagrindinės rinkodaros žinios rodo, kad parduodate ne prekę, o tai, ką ta prekė jiems duos.</a:t>
            </a: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3</a:t>
            </a:r>
          </a:p>
        </p:txBody>
      </p:sp>
      <p:sp>
        <p:nvSpPr>
          <p:cNvPr id="6" name="TextBox 5">
            <a:extLst>
              <a:ext uri="{FF2B5EF4-FFF2-40B4-BE49-F238E27FC236}">
                <a16:creationId xmlns:a16="http://schemas.microsoft.com/office/drawing/2014/main" id="{5462BB1E-78FE-A6F8-5B3A-C7DC2F7E4A8A}"/>
              </a:ext>
            </a:extLst>
          </p:cNvPr>
          <p:cNvSpPr txBox="1"/>
          <p:nvPr/>
        </p:nvSpPr>
        <p:spPr>
          <a:xfrm>
            <a:off x="6250113" y="4096540"/>
            <a:ext cx="5310943" cy="1785104"/>
          </a:xfrm>
          <a:prstGeom prst="rect">
            <a:avLst/>
          </a:prstGeom>
          <a:noFill/>
        </p:spPr>
        <p:txBody>
          <a:bodyPr wrap="square">
            <a:spAutoFit/>
          </a:bodyPr>
          <a:lstStyle/>
          <a:p>
            <a:r>
              <a:rPr lang="lt-LT" sz="2200" dirty="0">
                <a:solidFill>
                  <a:srgbClr val="000000"/>
                </a:solidFill>
              </a:rPr>
              <a:t>Kalbant apie senjorus, jie nebūtinai nori to paties, ko nori paaugliai, </a:t>
            </a:r>
            <a:r>
              <a:rPr lang="lt-LT" sz="2200" b="1" dirty="0">
                <a:solidFill>
                  <a:srgbClr val="000000"/>
                </a:solidFill>
              </a:rPr>
              <a:t>tačiau tai nereiškia, kad jie nenori to paties produkto</a:t>
            </a:r>
            <a:r>
              <a:rPr lang="lt-LT" sz="2200" dirty="0">
                <a:solidFill>
                  <a:srgbClr val="000000"/>
                </a:solidFill>
              </a:rPr>
              <a:t>. Tą patį produktą galite parduoti bet kuriam žmogui, jei tik sugebėsite išsiaiškinti, kodėl jis to nori.</a:t>
            </a:r>
            <a:endParaRPr lang="en-US" sz="2200" dirty="0">
              <a:solidFill>
                <a:srgbClr val="000000"/>
              </a:solidFill>
            </a:endParaRPr>
          </a:p>
        </p:txBody>
      </p:sp>
      <p:pic>
        <p:nvPicPr>
          <p:cNvPr id="7" name="Online Media 6" title="Evian Baby Me Commercial 2013">
            <a:hlinkClick r:id="" action="ppaction://media"/>
            <a:extLst>
              <a:ext uri="{FF2B5EF4-FFF2-40B4-BE49-F238E27FC236}">
                <a16:creationId xmlns:a16="http://schemas.microsoft.com/office/drawing/2014/main" id="{F054F4E0-9910-DE51-9A04-332DA971CB7B}"/>
              </a:ext>
            </a:extLst>
          </p:cNvPr>
          <p:cNvPicPr>
            <a:picLocks noRot="1" noChangeAspect="1"/>
          </p:cNvPicPr>
          <p:nvPr>
            <a:videoFile r:link="rId1"/>
          </p:nvPr>
        </p:nvPicPr>
        <p:blipFill>
          <a:blip r:embed="rId3"/>
          <a:stretch>
            <a:fillRect/>
          </a:stretch>
        </p:blipFill>
        <p:spPr>
          <a:xfrm>
            <a:off x="6096000" y="616377"/>
            <a:ext cx="5245283" cy="3170619"/>
          </a:xfrm>
          <a:prstGeom prst="rect">
            <a:avLst/>
          </a:prstGeom>
        </p:spPr>
      </p:pic>
      <p:sp>
        <p:nvSpPr>
          <p:cNvPr id="9" name="TextBox 8">
            <a:extLst>
              <a:ext uri="{FF2B5EF4-FFF2-40B4-BE49-F238E27FC236}">
                <a16:creationId xmlns:a16="http://schemas.microsoft.com/office/drawing/2014/main" id="{7BD01326-9CDA-E0CA-57B9-611E26052C68}"/>
              </a:ext>
            </a:extLst>
          </p:cNvPr>
          <p:cNvSpPr txBox="1"/>
          <p:nvPr/>
        </p:nvSpPr>
        <p:spPr>
          <a:xfrm>
            <a:off x="9070676" y="6292374"/>
            <a:ext cx="2950603" cy="276999"/>
          </a:xfrm>
          <a:prstGeom prst="rect">
            <a:avLst/>
          </a:prstGeom>
          <a:noFill/>
        </p:spPr>
        <p:txBody>
          <a:bodyPr wrap="square">
            <a:spAutoFit/>
          </a:bodyPr>
          <a:lstStyle/>
          <a:p>
            <a:r>
              <a:rPr lang="en-IE" sz="1200">
                <a:solidFill>
                  <a:srgbClr val="1188A3"/>
                </a:solidFill>
                <a:hlinkClick r:id="rId4">
                  <a:extLst>
                    <a:ext uri="{A12FA001-AC4F-418D-AE19-62706E023703}">
                      <ahyp:hlinkClr xmlns:ahyp="http://schemas.microsoft.com/office/drawing/2018/hyperlinkcolor" val="tx"/>
                    </a:ext>
                  </a:extLst>
                </a:hlinkClick>
              </a:rPr>
              <a:t>Evian Baby Me Commercial 2013 - YouTube</a:t>
            </a:r>
            <a:endParaRPr lang="en-IE" sz="1200">
              <a:solidFill>
                <a:srgbClr val="1188A3"/>
              </a:solidFill>
            </a:endParaRPr>
          </a:p>
        </p:txBody>
      </p:sp>
      <p:sp>
        <p:nvSpPr>
          <p:cNvPr id="8" name="Textfeld 9">
            <a:extLst>
              <a:ext uri="{FF2B5EF4-FFF2-40B4-BE49-F238E27FC236}">
                <a16:creationId xmlns:a16="http://schemas.microsoft.com/office/drawing/2014/main" id="{06E2C9E9-13A2-44E7-51A9-17A8504A1033}"/>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5">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34349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92131" y="1345103"/>
            <a:ext cx="4612935" cy="3722513"/>
          </a:xfrm>
        </p:spPr>
        <p:txBody>
          <a:bodyPr/>
          <a:lstStyle/>
          <a:p>
            <a:r>
              <a:rPr lang="en-GB" sz="2800" b="1" dirty="0" err="1"/>
              <a:t>Palengvinkite</a:t>
            </a:r>
            <a:r>
              <a:rPr lang="en-GB" sz="2800" b="1" dirty="0"/>
              <a:t> </a:t>
            </a:r>
            <a:r>
              <a:rPr lang="en-GB" sz="2800" b="1" dirty="0" err="1"/>
              <a:t>jiems</a:t>
            </a:r>
            <a:r>
              <a:rPr lang="en-GB" sz="2800" b="1" dirty="0"/>
              <a:t> </a:t>
            </a:r>
            <a:r>
              <a:rPr lang="en-GB" sz="2800" b="1" dirty="0" err="1"/>
              <a:t>darbą</a:t>
            </a:r>
            <a:endParaRPr lang="en-GB" sz="2800" b="1" dirty="0"/>
          </a:p>
          <a:p>
            <a:r>
              <a:rPr lang="lt-LT" dirty="0">
                <a:latin typeface="Inter"/>
              </a:rPr>
              <a:t>Kūdikių bumo kartos atstovai neužaugo turėdami išmanųjį telefoną rankoje, todėl reikalavimas atlikti tam tikrus veiksmus tinklalapyje ar programėlėje jiems nebūtinai bus savaime suprantamas dalykas. </a:t>
            </a:r>
          </a:p>
          <a:p>
            <a:r>
              <a:rPr lang="lt-LT" dirty="0">
                <a:latin typeface="Inter"/>
              </a:rPr>
              <a:t>Jei jūsų rinkodaros strategijoje reikalaujama, kad žmonės spustelėtų simbolius arba perskaitytų smulkųjį šriftą, galite prarasti didelę dalį potencialių vyresnio amžiaus klientų. </a:t>
            </a:r>
            <a:endParaRPr lang="en-IE"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4</a:t>
            </a:r>
          </a:p>
        </p:txBody>
      </p:sp>
      <p:sp>
        <p:nvSpPr>
          <p:cNvPr id="7" name="TextBox 6">
            <a:extLst>
              <a:ext uri="{FF2B5EF4-FFF2-40B4-BE49-F238E27FC236}">
                <a16:creationId xmlns:a16="http://schemas.microsoft.com/office/drawing/2014/main" id="{538A0927-D222-004B-EECC-3341E2141AAD}"/>
              </a:ext>
            </a:extLst>
          </p:cNvPr>
          <p:cNvSpPr txBox="1"/>
          <p:nvPr/>
        </p:nvSpPr>
        <p:spPr>
          <a:xfrm>
            <a:off x="5674059" y="2485039"/>
            <a:ext cx="6341166" cy="3570208"/>
          </a:xfrm>
          <a:prstGeom prst="rect">
            <a:avLst/>
          </a:prstGeom>
          <a:noFill/>
        </p:spPr>
        <p:txBody>
          <a:bodyPr wrap="square">
            <a:spAutoFit/>
          </a:bodyPr>
          <a:lstStyle/>
          <a:p>
            <a:r>
              <a:rPr lang="en-IE" sz="3200" dirty="0" err="1">
                <a:solidFill>
                  <a:srgbClr val="000000"/>
                </a:solidFill>
                <a:highlight>
                  <a:srgbClr val="FFD100"/>
                </a:highlight>
              </a:rPr>
              <a:t>Būdai</a:t>
            </a:r>
            <a:r>
              <a:rPr lang="en-IE" sz="3200" dirty="0">
                <a:solidFill>
                  <a:srgbClr val="000000"/>
                </a:solidFill>
                <a:highlight>
                  <a:srgbClr val="FFD100"/>
                </a:highlight>
              </a:rPr>
              <a:t>, </a:t>
            </a:r>
            <a:r>
              <a:rPr lang="en-IE" sz="3200" dirty="0" err="1">
                <a:solidFill>
                  <a:srgbClr val="000000"/>
                </a:solidFill>
                <a:highlight>
                  <a:srgbClr val="FFD100"/>
                </a:highlight>
              </a:rPr>
              <a:t>kaip</a:t>
            </a:r>
            <a:r>
              <a:rPr lang="en-IE" sz="3200" dirty="0">
                <a:solidFill>
                  <a:srgbClr val="000000"/>
                </a:solidFill>
                <a:highlight>
                  <a:srgbClr val="FFD100"/>
                </a:highlight>
              </a:rPr>
              <a:t> tai </a:t>
            </a:r>
            <a:r>
              <a:rPr lang="en-IE" sz="3200" dirty="0" err="1">
                <a:solidFill>
                  <a:srgbClr val="000000"/>
                </a:solidFill>
                <a:highlight>
                  <a:srgbClr val="FFD100"/>
                </a:highlight>
              </a:rPr>
              <a:t>padaryti</a:t>
            </a:r>
            <a:r>
              <a:rPr lang="en-IE" sz="3200" dirty="0">
                <a:solidFill>
                  <a:srgbClr val="000000"/>
                </a:solidFill>
                <a:highlight>
                  <a:srgbClr val="FFD100"/>
                </a:highlight>
              </a:rPr>
              <a:t>:</a:t>
            </a:r>
          </a:p>
          <a:p>
            <a:endParaRPr lang="en-GB" sz="1800" dirty="0">
              <a:solidFill>
                <a:srgbClr val="000000"/>
              </a:solidFill>
            </a:endParaRPr>
          </a:p>
          <a:p>
            <a:pPr marL="342900" indent="-342900">
              <a:buFont typeface="+mj-lt"/>
              <a:buAutoNum type="arabicPeriod"/>
            </a:pPr>
            <a:r>
              <a:rPr lang="lt-LT" sz="2200" dirty="0">
                <a:solidFill>
                  <a:srgbClr val="000000"/>
                </a:solidFill>
              </a:rPr>
              <a:t>Sukurkite paprastą svetainę / programėles.</a:t>
            </a:r>
          </a:p>
          <a:p>
            <a:pPr marL="342900" indent="-342900">
              <a:buFont typeface="+mj-lt"/>
              <a:buAutoNum type="arabicPeriod"/>
            </a:pPr>
            <a:r>
              <a:rPr lang="lt-LT" sz="2200" dirty="0">
                <a:solidFill>
                  <a:srgbClr val="000000"/>
                </a:solidFill>
              </a:rPr>
              <a:t>Naudokite didesnio dydžio šriftus. Tai tiesiogiai taikoma ir pakuotėms.</a:t>
            </a:r>
          </a:p>
          <a:p>
            <a:pPr marL="342900" indent="-342900">
              <a:buFont typeface="+mj-lt"/>
              <a:buAutoNum type="arabicPeriod"/>
            </a:pPr>
            <a:r>
              <a:rPr lang="lt-LT" sz="2200" dirty="0">
                <a:solidFill>
                  <a:srgbClr val="000000"/>
                </a:solidFill>
              </a:rPr>
              <a:t>Sukurkite lengvai atidaromas pakuotes.</a:t>
            </a:r>
          </a:p>
          <a:p>
            <a:pPr marL="342900" indent="-342900">
              <a:buFont typeface="+mj-lt"/>
              <a:buAutoNum type="arabicPeriod"/>
            </a:pPr>
            <a:r>
              <a:rPr lang="lt-LT" sz="2200" dirty="0">
                <a:solidFill>
                  <a:srgbClr val="000000"/>
                </a:solidFill>
              </a:rPr>
              <a:t>Instrukcijos turi būti aiškios ir lengvai suprantamos.</a:t>
            </a:r>
          </a:p>
          <a:p>
            <a:pPr marL="342900" indent="-342900">
              <a:buFont typeface="+mj-lt"/>
              <a:buAutoNum type="arabicPeriod"/>
            </a:pPr>
            <a:r>
              <a:rPr lang="lt-LT" sz="2200" dirty="0">
                <a:solidFill>
                  <a:srgbClr val="000000"/>
                </a:solidFill>
              </a:rPr>
              <a:t>Padėkite jiems jaustis saugiai priimant sprendimą pirkti, ypač vertinami aiškūs paaiškinimai ir produkto patvirtinimai.</a:t>
            </a:r>
            <a:endParaRPr lang="en-GB" sz="2200" dirty="0">
              <a:solidFill>
                <a:srgbClr val="000000"/>
              </a:solidFill>
            </a:endParaRPr>
          </a:p>
        </p:txBody>
      </p:sp>
      <p:grpSp>
        <p:nvGrpSpPr>
          <p:cNvPr id="8" name="Graphic 3">
            <a:extLst>
              <a:ext uri="{FF2B5EF4-FFF2-40B4-BE49-F238E27FC236}">
                <a16:creationId xmlns:a16="http://schemas.microsoft.com/office/drawing/2014/main" id="{BB659AC3-0086-CC1F-34DF-62C425F7CEC8}"/>
              </a:ext>
            </a:extLst>
          </p:cNvPr>
          <p:cNvGrpSpPr/>
          <p:nvPr/>
        </p:nvGrpSpPr>
        <p:grpSpPr>
          <a:xfrm>
            <a:off x="9093402" y="802753"/>
            <a:ext cx="1511650" cy="1328913"/>
            <a:chOff x="555689" y="5457140"/>
            <a:chExt cx="1088878" cy="943510"/>
          </a:xfrm>
        </p:grpSpPr>
        <p:sp>
          <p:nvSpPr>
            <p:cNvPr id="9" name="Freeform 1316">
              <a:extLst>
                <a:ext uri="{FF2B5EF4-FFF2-40B4-BE49-F238E27FC236}">
                  <a16:creationId xmlns:a16="http://schemas.microsoft.com/office/drawing/2014/main" id="{CF492469-C4FD-9EBA-89F4-D16D14EBAF10}"/>
                </a:ext>
              </a:extLst>
            </p:cNvPr>
            <p:cNvSpPr/>
            <p:nvPr/>
          </p:nvSpPr>
          <p:spPr>
            <a:xfrm>
              <a:off x="912249" y="5457140"/>
              <a:ext cx="381244" cy="484833"/>
            </a:xfrm>
            <a:custGeom>
              <a:avLst/>
              <a:gdLst>
                <a:gd name="connsiteX0" fmla="*/ 381245 w 381244"/>
                <a:gd name="connsiteY0" fmla="*/ 298961 h 484833"/>
                <a:gd name="connsiteX1" fmla="*/ 381245 w 381244"/>
                <a:gd name="connsiteY1" fmla="*/ 290733 h 484833"/>
                <a:gd name="connsiteX2" fmla="*/ 381245 w 381244"/>
                <a:gd name="connsiteY2" fmla="*/ 285247 h 484833"/>
                <a:gd name="connsiteX3" fmla="*/ 378502 w 381244"/>
                <a:gd name="connsiteY3" fmla="*/ 263305 h 484833"/>
                <a:gd name="connsiteX4" fmla="*/ 378502 w 381244"/>
                <a:gd name="connsiteY4" fmla="*/ 257819 h 484833"/>
                <a:gd name="connsiteX5" fmla="*/ 378502 w 381244"/>
                <a:gd name="connsiteY5" fmla="*/ 249592 h 484833"/>
                <a:gd name="connsiteX6" fmla="*/ 370274 w 381244"/>
                <a:gd name="connsiteY6" fmla="*/ 219421 h 484833"/>
                <a:gd name="connsiteX7" fmla="*/ 211193 w 381244"/>
                <a:gd name="connsiteY7" fmla="*/ 117938 h 484833"/>
                <a:gd name="connsiteX8" fmla="*/ 241364 w 381244"/>
                <a:gd name="connsiteY8" fmla="*/ 76797 h 484833"/>
                <a:gd name="connsiteX9" fmla="*/ 268791 w 381244"/>
                <a:gd name="connsiteY9" fmla="*/ 65826 h 484833"/>
                <a:gd name="connsiteX10" fmla="*/ 287991 w 381244"/>
                <a:gd name="connsiteY10" fmla="*/ 38399 h 484833"/>
                <a:gd name="connsiteX11" fmla="*/ 257820 w 381244"/>
                <a:gd name="connsiteY11" fmla="*/ 24685 h 484833"/>
                <a:gd name="connsiteX12" fmla="*/ 191994 w 381244"/>
                <a:gd name="connsiteY12" fmla="*/ 65826 h 484833"/>
                <a:gd name="connsiteX13" fmla="*/ 189251 w 381244"/>
                <a:gd name="connsiteY13" fmla="*/ 63083 h 484833"/>
                <a:gd name="connsiteX14" fmla="*/ 82283 w 381244"/>
                <a:gd name="connsiteY14" fmla="*/ 0 h 484833"/>
                <a:gd name="connsiteX15" fmla="*/ 68569 w 381244"/>
                <a:gd name="connsiteY15" fmla="*/ 0 h 484833"/>
                <a:gd name="connsiteX16" fmla="*/ 46627 w 381244"/>
                <a:gd name="connsiteY16" fmla="*/ 21942 h 484833"/>
                <a:gd name="connsiteX17" fmla="*/ 87769 w 381244"/>
                <a:gd name="connsiteY17" fmla="*/ 134395 h 484833"/>
                <a:gd name="connsiteX18" fmla="*/ 5486 w 381244"/>
                <a:gd name="connsiteY18" fmla="*/ 230392 h 484833"/>
                <a:gd name="connsiteX19" fmla="*/ 0 w 381244"/>
                <a:gd name="connsiteY19" fmla="*/ 260562 h 484833"/>
                <a:gd name="connsiteX20" fmla="*/ 0 w 381244"/>
                <a:gd name="connsiteY20" fmla="*/ 271533 h 484833"/>
                <a:gd name="connsiteX21" fmla="*/ 0 w 381244"/>
                <a:gd name="connsiteY21" fmla="*/ 318161 h 484833"/>
                <a:gd name="connsiteX22" fmla="*/ 8228 w 381244"/>
                <a:gd name="connsiteY22" fmla="*/ 337359 h 484833"/>
                <a:gd name="connsiteX23" fmla="*/ 68569 w 381244"/>
                <a:gd name="connsiteY23" fmla="*/ 444328 h 484833"/>
                <a:gd name="connsiteX24" fmla="*/ 183766 w 381244"/>
                <a:gd name="connsiteY24" fmla="*/ 479983 h 484833"/>
                <a:gd name="connsiteX25" fmla="*/ 197479 w 381244"/>
                <a:gd name="connsiteY25" fmla="*/ 479983 h 484833"/>
                <a:gd name="connsiteX26" fmla="*/ 290734 w 381244"/>
                <a:gd name="connsiteY26" fmla="*/ 460784 h 484833"/>
                <a:gd name="connsiteX27" fmla="*/ 373017 w 381244"/>
                <a:gd name="connsiteY27" fmla="*/ 331874 h 484833"/>
                <a:gd name="connsiteX28" fmla="*/ 381245 w 381244"/>
                <a:gd name="connsiteY28" fmla="*/ 309932 h 484833"/>
                <a:gd name="connsiteX29" fmla="*/ 381245 w 381244"/>
                <a:gd name="connsiteY29" fmla="*/ 298961 h 484833"/>
                <a:gd name="connsiteX30" fmla="*/ 153595 w 381244"/>
                <a:gd name="connsiteY30" fmla="*/ 109710 h 484833"/>
                <a:gd name="connsiteX31" fmla="*/ 87769 w 381244"/>
                <a:gd name="connsiteY31" fmla="*/ 46627 h 484833"/>
                <a:gd name="connsiteX32" fmla="*/ 153595 w 381244"/>
                <a:gd name="connsiteY32" fmla="*/ 109710 h 484833"/>
                <a:gd name="connsiteX33" fmla="*/ 268791 w 381244"/>
                <a:gd name="connsiteY33" fmla="*/ 425128 h 484833"/>
                <a:gd name="connsiteX34" fmla="*/ 205708 w 381244"/>
                <a:gd name="connsiteY34" fmla="*/ 441585 h 484833"/>
                <a:gd name="connsiteX35" fmla="*/ 175537 w 381244"/>
                <a:gd name="connsiteY35" fmla="*/ 441585 h 484833"/>
                <a:gd name="connsiteX36" fmla="*/ 109711 w 381244"/>
                <a:gd name="connsiteY36" fmla="*/ 425128 h 484833"/>
                <a:gd name="connsiteX37" fmla="*/ 41142 w 381244"/>
                <a:gd name="connsiteY37" fmla="*/ 282504 h 484833"/>
                <a:gd name="connsiteX38" fmla="*/ 139881 w 381244"/>
                <a:gd name="connsiteY38" fmla="*/ 164566 h 484833"/>
                <a:gd name="connsiteX39" fmla="*/ 246849 w 381244"/>
                <a:gd name="connsiteY39" fmla="*/ 164566 h 484833"/>
                <a:gd name="connsiteX40" fmla="*/ 342846 w 381244"/>
                <a:gd name="connsiteY40" fmla="*/ 285247 h 484833"/>
                <a:gd name="connsiteX41" fmla="*/ 268791 w 381244"/>
                <a:gd name="connsiteY41" fmla="*/ 425128 h 48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244" h="484833">
                  <a:moveTo>
                    <a:pt x="381245" y="298961"/>
                  </a:moveTo>
                  <a:cubicBezTo>
                    <a:pt x="381245" y="296218"/>
                    <a:pt x="381245" y="293476"/>
                    <a:pt x="381245" y="290733"/>
                  </a:cubicBezTo>
                  <a:cubicBezTo>
                    <a:pt x="381245" y="287990"/>
                    <a:pt x="381245" y="287990"/>
                    <a:pt x="381245" y="285247"/>
                  </a:cubicBezTo>
                  <a:cubicBezTo>
                    <a:pt x="381245" y="277019"/>
                    <a:pt x="378502" y="271533"/>
                    <a:pt x="378502" y="263305"/>
                  </a:cubicBezTo>
                  <a:cubicBezTo>
                    <a:pt x="378502" y="260562"/>
                    <a:pt x="378502" y="260562"/>
                    <a:pt x="378502" y="257819"/>
                  </a:cubicBezTo>
                  <a:cubicBezTo>
                    <a:pt x="378502" y="255077"/>
                    <a:pt x="378502" y="252334"/>
                    <a:pt x="378502" y="249592"/>
                  </a:cubicBezTo>
                  <a:cubicBezTo>
                    <a:pt x="373017" y="241363"/>
                    <a:pt x="373017" y="230392"/>
                    <a:pt x="370274" y="219421"/>
                  </a:cubicBezTo>
                  <a:cubicBezTo>
                    <a:pt x="340103" y="150852"/>
                    <a:pt x="287991" y="117938"/>
                    <a:pt x="211193" y="117938"/>
                  </a:cubicBezTo>
                  <a:cubicBezTo>
                    <a:pt x="213936" y="98740"/>
                    <a:pt x="224907" y="85026"/>
                    <a:pt x="241364" y="76797"/>
                  </a:cubicBezTo>
                  <a:cubicBezTo>
                    <a:pt x="249592" y="71312"/>
                    <a:pt x="257820" y="68569"/>
                    <a:pt x="268791" y="65826"/>
                  </a:cubicBezTo>
                  <a:cubicBezTo>
                    <a:pt x="282505" y="60341"/>
                    <a:pt x="290734" y="52112"/>
                    <a:pt x="287991" y="38399"/>
                  </a:cubicBezTo>
                  <a:cubicBezTo>
                    <a:pt x="285248" y="27428"/>
                    <a:pt x="274277" y="21942"/>
                    <a:pt x="257820" y="24685"/>
                  </a:cubicBezTo>
                  <a:cubicBezTo>
                    <a:pt x="230393" y="30171"/>
                    <a:pt x="208450" y="43884"/>
                    <a:pt x="191994" y="65826"/>
                  </a:cubicBezTo>
                  <a:cubicBezTo>
                    <a:pt x="189251" y="65826"/>
                    <a:pt x="189251" y="65826"/>
                    <a:pt x="189251" y="63083"/>
                  </a:cubicBezTo>
                  <a:cubicBezTo>
                    <a:pt x="170052" y="13714"/>
                    <a:pt x="126167" y="8228"/>
                    <a:pt x="82283" y="0"/>
                  </a:cubicBezTo>
                  <a:cubicBezTo>
                    <a:pt x="76798" y="0"/>
                    <a:pt x="74055" y="0"/>
                    <a:pt x="68569" y="0"/>
                  </a:cubicBezTo>
                  <a:cubicBezTo>
                    <a:pt x="54855" y="0"/>
                    <a:pt x="46627" y="8228"/>
                    <a:pt x="46627" y="21942"/>
                  </a:cubicBezTo>
                  <a:cubicBezTo>
                    <a:pt x="49370" y="63083"/>
                    <a:pt x="54855" y="101483"/>
                    <a:pt x="87769" y="134395"/>
                  </a:cubicBezTo>
                  <a:cubicBezTo>
                    <a:pt x="49370" y="156338"/>
                    <a:pt x="21942" y="186508"/>
                    <a:pt x="5486" y="230392"/>
                  </a:cubicBezTo>
                  <a:cubicBezTo>
                    <a:pt x="5486" y="241363"/>
                    <a:pt x="2743" y="249592"/>
                    <a:pt x="0" y="260562"/>
                  </a:cubicBezTo>
                  <a:cubicBezTo>
                    <a:pt x="0" y="263305"/>
                    <a:pt x="0" y="268790"/>
                    <a:pt x="0" y="271533"/>
                  </a:cubicBezTo>
                  <a:cubicBezTo>
                    <a:pt x="0" y="287990"/>
                    <a:pt x="0" y="301704"/>
                    <a:pt x="0" y="318161"/>
                  </a:cubicBezTo>
                  <a:cubicBezTo>
                    <a:pt x="2743" y="323646"/>
                    <a:pt x="5486" y="329131"/>
                    <a:pt x="8228" y="337359"/>
                  </a:cubicBezTo>
                  <a:cubicBezTo>
                    <a:pt x="21942" y="378501"/>
                    <a:pt x="38399" y="414157"/>
                    <a:pt x="68569" y="444328"/>
                  </a:cubicBezTo>
                  <a:cubicBezTo>
                    <a:pt x="101483" y="477240"/>
                    <a:pt x="137138" y="493697"/>
                    <a:pt x="183766" y="479983"/>
                  </a:cubicBezTo>
                  <a:cubicBezTo>
                    <a:pt x="186508" y="479983"/>
                    <a:pt x="191994" y="479983"/>
                    <a:pt x="197479" y="479983"/>
                  </a:cubicBezTo>
                  <a:cubicBezTo>
                    <a:pt x="233135" y="488211"/>
                    <a:pt x="263306" y="482726"/>
                    <a:pt x="290734" y="460784"/>
                  </a:cubicBezTo>
                  <a:cubicBezTo>
                    <a:pt x="334618" y="427871"/>
                    <a:pt x="356560" y="383987"/>
                    <a:pt x="373017" y="331874"/>
                  </a:cubicBezTo>
                  <a:cubicBezTo>
                    <a:pt x="375759" y="323646"/>
                    <a:pt x="378502" y="318161"/>
                    <a:pt x="381245" y="309932"/>
                  </a:cubicBezTo>
                  <a:cubicBezTo>
                    <a:pt x="378502" y="309932"/>
                    <a:pt x="381245" y="304447"/>
                    <a:pt x="381245" y="298961"/>
                  </a:cubicBezTo>
                  <a:close/>
                  <a:moveTo>
                    <a:pt x="153595" y="109710"/>
                  </a:moveTo>
                  <a:cubicBezTo>
                    <a:pt x="117939" y="115196"/>
                    <a:pt x="93254" y="93254"/>
                    <a:pt x="87769" y="46627"/>
                  </a:cubicBezTo>
                  <a:cubicBezTo>
                    <a:pt x="137138" y="52112"/>
                    <a:pt x="145367" y="68569"/>
                    <a:pt x="153595" y="109710"/>
                  </a:cubicBezTo>
                  <a:close/>
                  <a:moveTo>
                    <a:pt x="268791" y="425128"/>
                  </a:moveTo>
                  <a:cubicBezTo>
                    <a:pt x="249592" y="441585"/>
                    <a:pt x="230393" y="447070"/>
                    <a:pt x="205708" y="441585"/>
                  </a:cubicBezTo>
                  <a:cubicBezTo>
                    <a:pt x="194737" y="438842"/>
                    <a:pt x="183766" y="438842"/>
                    <a:pt x="175537" y="441585"/>
                  </a:cubicBezTo>
                  <a:cubicBezTo>
                    <a:pt x="150852" y="449813"/>
                    <a:pt x="128910" y="441585"/>
                    <a:pt x="109711" y="425128"/>
                  </a:cubicBezTo>
                  <a:cubicBezTo>
                    <a:pt x="68569" y="386730"/>
                    <a:pt x="43884" y="340102"/>
                    <a:pt x="41142" y="282504"/>
                  </a:cubicBezTo>
                  <a:cubicBezTo>
                    <a:pt x="38399" y="222164"/>
                    <a:pt x="76798" y="170052"/>
                    <a:pt x="139881" y="164566"/>
                  </a:cubicBezTo>
                  <a:cubicBezTo>
                    <a:pt x="175537" y="159080"/>
                    <a:pt x="211193" y="161823"/>
                    <a:pt x="246849" y="164566"/>
                  </a:cubicBezTo>
                  <a:cubicBezTo>
                    <a:pt x="304447" y="172794"/>
                    <a:pt x="342846" y="219421"/>
                    <a:pt x="342846" y="285247"/>
                  </a:cubicBezTo>
                  <a:cubicBezTo>
                    <a:pt x="334618" y="334617"/>
                    <a:pt x="312676" y="383987"/>
                    <a:pt x="268791" y="425128"/>
                  </a:cubicBezTo>
                  <a:close/>
                </a:path>
              </a:pathLst>
            </a:custGeom>
            <a:solidFill>
              <a:srgbClr val="00BADE"/>
            </a:solidFill>
            <a:ln w="27426" cap="flat">
              <a:noFill/>
              <a:prstDash val="solid"/>
              <a:miter/>
            </a:ln>
          </p:spPr>
          <p:txBody>
            <a:bodyPr rtlCol="0" anchor="ctr"/>
            <a:lstStyle/>
            <a:p>
              <a:endParaRPr lang="en-US"/>
            </a:p>
          </p:txBody>
        </p:sp>
        <p:sp>
          <p:nvSpPr>
            <p:cNvPr id="10" name="Freeform 1317">
              <a:extLst>
                <a:ext uri="{FF2B5EF4-FFF2-40B4-BE49-F238E27FC236}">
                  <a16:creationId xmlns:a16="http://schemas.microsoft.com/office/drawing/2014/main" id="{1F744D32-8579-829A-C8F6-E285C810D677}"/>
                </a:ext>
              </a:extLst>
            </p:cNvPr>
            <p:cNvSpPr/>
            <p:nvPr/>
          </p:nvSpPr>
          <p:spPr>
            <a:xfrm>
              <a:off x="555689" y="5671075"/>
              <a:ext cx="1088878" cy="729574"/>
            </a:xfrm>
            <a:custGeom>
              <a:avLst/>
              <a:gdLst>
                <a:gd name="connsiteX0" fmla="*/ 1072422 w 1088878"/>
                <a:gd name="connsiteY0" fmla="*/ 581466 h 729574"/>
                <a:gd name="connsiteX1" fmla="*/ 1053223 w 1088878"/>
                <a:gd name="connsiteY1" fmla="*/ 581466 h 729574"/>
                <a:gd name="connsiteX2" fmla="*/ 1053223 w 1088878"/>
                <a:gd name="connsiteY2" fmla="*/ 54855 h 729574"/>
                <a:gd name="connsiteX3" fmla="*/ 998368 w 1088878"/>
                <a:gd name="connsiteY3" fmla="*/ 0 h 729574"/>
                <a:gd name="connsiteX4" fmla="*/ 833801 w 1088878"/>
                <a:gd name="connsiteY4" fmla="*/ 0 h 729574"/>
                <a:gd name="connsiteX5" fmla="*/ 833801 w 1088878"/>
                <a:gd name="connsiteY5" fmla="*/ 35656 h 729574"/>
                <a:gd name="connsiteX6" fmla="*/ 998368 w 1088878"/>
                <a:gd name="connsiteY6" fmla="*/ 35656 h 729574"/>
                <a:gd name="connsiteX7" fmla="*/ 1017567 w 1088878"/>
                <a:gd name="connsiteY7" fmla="*/ 54855 h 729574"/>
                <a:gd name="connsiteX8" fmla="*/ 1017567 w 1088878"/>
                <a:gd name="connsiteY8" fmla="*/ 581466 h 729574"/>
                <a:gd name="connsiteX9" fmla="*/ 981911 w 1088878"/>
                <a:gd name="connsiteY9" fmla="*/ 581466 h 729574"/>
                <a:gd name="connsiteX10" fmla="*/ 981911 w 1088878"/>
                <a:gd name="connsiteY10" fmla="*/ 90512 h 729574"/>
                <a:gd name="connsiteX11" fmla="*/ 962712 w 1088878"/>
                <a:gd name="connsiteY11" fmla="*/ 71312 h 729574"/>
                <a:gd name="connsiteX12" fmla="*/ 836544 w 1088878"/>
                <a:gd name="connsiteY12" fmla="*/ 71312 h 729574"/>
                <a:gd name="connsiteX13" fmla="*/ 836544 w 1088878"/>
                <a:gd name="connsiteY13" fmla="*/ 106968 h 729574"/>
                <a:gd name="connsiteX14" fmla="*/ 946255 w 1088878"/>
                <a:gd name="connsiteY14" fmla="*/ 106968 h 729574"/>
                <a:gd name="connsiteX15" fmla="*/ 946255 w 1088878"/>
                <a:gd name="connsiteY15" fmla="*/ 578723 h 729574"/>
                <a:gd name="connsiteX16" fmla="*/ 145367 w 1088878"/>
                <a:gd name="connsiteY16" fmla="*/ 578723 h 729574"/>
                <a:gd name="connsiteX17" fmla="*/ 145367 w 1088878"/>
                <a:gd name="connsiteY17" fmla="*/ 106968 h 729574"/>
                <a:gd name="connsiteX18" fmla="*/ 255077 w 1088878"/>
                <a:gd name="connsiteY18" fmla="*/ 106968 h 729574"/>
                <a:gd name="connsiteX19" fmla="*/ 255077 w 1088878"/>
                <a:gd name="connsiteY19" fmla="*/ 74055 h 729574"/>
                <a:gd name="connsiteX20" fmla="*/ 128910 w 1088878"/>
                <a:gd name="connsiteY20" fmla="*/ 74055 h 729574"/>
                <a:gd name="connsiteX21" fmla="*/ 109711 w 1088878"/>
                <a:gd name="connsiteY21" fmla="*/ 93255 h 729574"/>
                <a:gd name="connsiteX22" fmla="*/ 109711 w 1088878"/>
                <a:gd name="connsiteY22" fmla="*/ 584209 h 729574"/>
                <a:gd name="connsiteX23" fmla="*/ 74055 w 1088878"/>
                <a:gd name="connsiteY23" fmla="*/ 584209 h 729574"/>
                <a:gd name="connsiteX24" fmla="*/ 74055 w 1088878"/>
                <a:gd name="connsiteY24" fmla="*/ 57598 h 729574"/>
                <a:gd name="connsiteX25" fmla="*/ 93254 w 1088878"/>
                <a:gd name="connsiteY25" fmla="*/ 38399 h 729574"/>
                <a:gd name="connsiteX26" fmla="*/ 257820 w 1088878"/>
                <a:gd name="connsiteY26" fmla="*/ 38399 h 729574"/>
                <a:gd name="connsiteX27" fmla="*/ 257820 w 1088878"/>
                <a:gd name="connsiteY27" fmla="*/ 2743 h 729574"/>
                <a:gd name="connsiteX28" fmla="*/ 93254 w 1088878"/>
                <a:gd name="connsiteY28" fmla="*/ 2743 h 729574"/>
                <a:gd name="connsiteX29" fmla="*/ 38399 w 1088878"/>
                <a:gd name="connsiteY29" fmla="*/ 57598 h 729574"/>
                <a:gd name="connsiteX30" fmla="*/ 38399 w 1088878"/>
                <a:gd name="connsiteY30" fmla="*/ 584209 h 729574"/>
                <a:gd name="connsiteX31" fmla="*/ 19199 w 1088878"/>
                <a:gd name="connsiteY31" fmla="*/ 584209 h 729574"/>
                <a:gd name="connsiteX32" fmla="*/ 0 w 1088878"/>
                <a:gd name="connsiteY32" fmla="*/ 603408 h 729574"/>
                <a:gd name="connsiteX33" fmla="*/ 0 w 1088878"/>
                <a:gd name="connsiteY33" fmla="*/ 674720 h 729574"/>
                <a:gd name="connsiteX34" fmla="*/ 54855 w 1088878"/>
                <a:gd name="connsiteY34" fmla="*/ 729575 h 729574"/>
                <a:gd name="connsiteX35" fmla="*/ 1034023 w 1088878"/>
                <a:gd name="connsiteY35" fmla="*/ 729575 h 729574"/>
                <a:gd name="connsiteX36" fmla="*/ 1088879 w 1088878"/>
                <a:gd name="connsiteY36" fmla="*/ 674720 h 729574"/>
                <a:gd name="connsiteX37" fmla="*/ 1088879 w 1088878"/>
                <a:gd name="connsiteY37" fmla="*/ 603408 h 729574"/>
                <a:gd name="connsiteX38" fmla="*/ 1072422 w 1088878"/>
                <a:gd name="connsiteY38" fmla="*/ 581466 h 729574"/>
                <a:gd name="connsiteX39" fmla="*/ 1072422 w 1088878"/>
                <a:gd name="connsiteY39" fmla="*/ 581466 h 729574"/>
                <a:gd name="connsiteX40" fmla="*/ 490955 w 1088878"/>
                <a:gd name="connsiteY40" fmla="*/ 617122 h 729574"/>
                <a:gd name="connsiteX41" fmla="*/ 600666 w 1088878"/>
                <a:gd name="connsiteY41" fmla="*/ 617122 h 729574"/>
                <a:gd name="connsiteX42" fmla="*/ 600666 w 1088878"/>
                <a:gd name="connsiteY42" fmla="*/ 636321 h 729574"/>
                <a:gd name="connsiteX43" fmla="*/ 490955 w 1088878"/>
                <a:gd name="connsiteY43" fmla="*/ 636321 h 729574"/>
                <a:gd name="connsiteX44" fmla="*/ 490955 w 1088878"/>
                <a:gd name="connsiteY44" fmla="*/ 617122 h 729574"/>
                <a:gd name="connsiteX45" fmla="*/ 1053223 w 1088878"/>
                <a:gd name="connsiteY45" fmla="*/ 671977 h 729574"/>
                <a:gd name="connsiteX46" fmla="*/ 1034023 w 1088878"/>
                <a:gd name="connsiteY46" fmla="*/ 691176 h 729574"/>
                <a:gd name="connsiteX47" fmla="*/ 54855 w 1088878"/>
                <a:gd name="connsiteY47" fmla="*/ 691176 h 729574"/>
                <a:gd name="connsiteX48" fmla="*/ 35656 w 1088878"/>
                <a:gd name="connsiteY48" fmla="*/ 671977 h 729574"/>
                <a:gd name="connsiteX49" fmla="*/ 35656 w 1088878"/>
                <a:gd name="connsiteY49" fmla="*/ 617122 h 729574"/>
                <a:gd name="connsiteX50" fmla="*/ 452557 w 1088878"/>
                <a:gd name="connsiteY50" fmla="*/ 617122 h 729574"/>
                <a:gd name="connsiteX51" fmla="*/ 452557 w 1088878"/>
                <a:gd name="connsiteY51" fmla="*/ 652778 h 729574"/>
                <a:gd name="connsiteX52" fmla="*/ 471756 w 1088878"/>
                <a:gd name="connsiteY52" fmla="*/ 671977 h 729574"/>
                <a:gd name="connsiteX53" fmla="*/ 617123 w 1088878"/>
                <a:gd name="connsiteY53" fmla="*/ 671977 h 729574"/>
                <a:gd name="connsiteX54" fmla="*/ 636322 w 1088878"/>
                <a:gd name="connsiteY54" fmla="*/ 652778 h 729574"/>
                <a:gd name="connsiteX55" fmla="*/ 636322 w 1088878"/>
                <a:gd name="connsiteY55" fmla="*/ 617122 h 729574"/>
                <a:gd name="connsiteX56" fmla="*/ 1053223 w 1088878"/>
                <a:gd name="connsiteY56" fmla="*/ 617122 h 729574"/>
                <a:gd name="connsiteX57" fmla="*/ 1053223 w 1088878"/>
                <a:gd name="connsiteY57" fmla="*/ 671977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878" h="729574">
                  <a:moveTo>
                    <a:pt x="1072422" y="581466"/>
                  </a:moveTo>
                  <a:lnTo>
                    <a:pt x="1053223" y="581466"/>
                  </a:lnTo>
                  <a:lnTo>
                    <a:pt x="1053223" y="54855"/>
                  </a:lnTo>
                  <a:cubicBezTo>
                    <a:pt x="1053223" y="24686"/>
                    <a:pt x="1028538" y="0"/>
                    <a:pt x="998368" y="0"/>
                  </a:cubicBezTo>
                  <a:lnTo>
                    <a:pt x="833801" y="0"/>
                  </a:lnTo>
                  <a:lnTo>
                    <a:pt x="833801" y="35656"/>
                  </a:lnTo>
                  <a:lnTo>
                    <a:pt x="998368" y="35656"/>
                  </a:lnTo>
                  <a:cubicBezTo>
                    <a:pt x="1009338" y="35656"/>
                    <a:pt x="1017567" y="43884"/>
                    <a:pt x="1017567" y="54855"/>
                  </a:cubicBezTo>
                  <a:lnTo>
                    <a:pt x="1017567" y="581466"/>
                  </a:lnTo>
                  <a:lnTo>
                    <a:pt x="981911" y="581466"/>
                  </a:lnTo>
                  <a:lnTo>
                    <a:pt x="981911" y="90512"/>
                  </a:lnTo>
                  <a:cubicBezTo>
                    <a:pt x="981911" y="79541"/>
                    <a:pt x="973682" y="71312"/>
                    <a:pt x="962712" y="71312"/>
                  </a:cubicBezTo>
                  <a:lnTo>
                    <a:pt x="836544" y="71312"/>
                  </a:lnTo>
                  <a:lnTo>
                    <a:pt x="836544" y="106968"/>
                  </a:lnTo>
                  <a:lnTo>
                    <a:pt x="946255" y="106968"/>
                  </a:lnTo>
                  <a:lnTo>
                    <a:pt x="946255" y="578723"/>
                  </a:lnTo>
                  <a:lnTo>
                    <a:pt x="145367" y="578723"/>
                  </a:lnTo>
                  <a:lnTo>
                    <a:pt x="145367" y="106968"/>
                  </a:lnTo>
                  <a:lnTo>
                    <a:pt x="255077" y="106968"/>
                  </a:lnTo>
                  <a:lnTo>
                    <a:pt x="255077" y="74055"/>
                  </a:lnTo>
                  <a:lnTo>
                    <a:pt x="128910" y="74055"/>
                  </a:lnTo>
                  <a:cubicBezTo>
                    <a:pt x="117939" y="74055"/>
                    <a:pt x="109711" y="82283"/>
                    <a:pt x="109711" y="93255"/>
                  </a:cubicBezTo>
                  <a:lnTo>
                    <a:pt x="109711" y="584209"/>
                  </a:lnTo>
                  <a:lnTo>
                    <a:pt x="74055" y="584209"/>
                  </a:lnTo>
                  <a:lnTo>
                    <a:pt x="74055" y="57598"/>
                  </a:lnTo>
                  <a:cubicBezTo>
                    <a:pt x="74055" y="46627"/>
                    <a:pt x="82283" y="38399"/>
                    <a:pt x="93254" y="38399"/>
                  </a:cubicBezTo>
                  <a:lnTo>
                    <a:pt x="257820" y="38399"/>
                  </a:lnTo>
                  <a:lnTo>
                    <a:pt x="257820" y="2743"/>
                  </a:lnTo>
                  <a:lnTo>
                    <a:pt x="93254" y="2743"/>
                  </a:lnTo>
                  <a:cubicBezTo>
                    <a:pt x="63084" y="2743"/>
                    <a:pt x="38399" y="27428"/>
                    <a:pt x="38399" y="57598"/>
                  </a:cubicBezTo>
                  <a:lnTo>
                    <a:pt x="38399" y="584209"/>
                  </a:lnTo>
                  <a:lnTo>
                    <a:pt x="19199" y="584209"/>
                  </a:lnTo>
                  <a:cubicBezTo>
                    <a:pt x="8228" y="584209"/>
                    <a:pt x="0" y="592437"/>
                    <a:pt x="0" y="603408"/>
                  </a:cubicBezTo>
                  <a:lnTo>
                    <a:pt x="0" y="674720"/>
                  </a:lnTo>
                  <a:cubicBezTo>
                    <a:pt x="0" y="704890"/>
                    <a:pt x="24685" y="729575"/>
                    <a:pt x="54855" y="729575"/>
                  </a:cubicBezTo>
                  <a:lnTo>
                    <a:pt x="1034023" y="729575"/>
                  </a:lnTo>
                  <a:cubicBezTo>
                    <a:pt x="1064194" y="729575"/>
                    <a:pt x="1088879" y="704890"/>
                    <a:pt x="1088879" y="674720"/>
                  </a:cubicBezTo>
                  <a:lnTo>
                    <a:pt x="1088879" y="603408"/>
                  </a:lnTo>
                  <a:cubicBezTo>
                    <a:pt x="1088879" y="589694"/>
                    <a:pt x="1080651" y="581466"/>
                    <a:pt x="1072422" y="581466"/>
                  </a:cubicBezTo>
                  <a:lnTo>
                    <a:pt x="1072422" y="581466"/>
                  </a:lnTo>
                  <a:close/>
                  <a:moveTo>
                    <a:pt x="490955" y="617122"/>
                  </a:moveTo>
                  <a:lnTo>
                    <a:pt x="600666" y="617122"/>
                  </a:lnTo>
                  <a:lnTo>
                    <a:pt x="600666" y="636321"/>
                  </a:lnTo>
                  <a:lnTo>
                    <a:pt x="490955" y="636321"/>
                  </a:lnTo>
                  <a:lnTo>
                    <a:pt x="490955" y="617122"/>
                  </a:lnTo>
                  <a:close/>
                  <a:moveTo>
                    <a:pt x="1053223" y="671977"/>
                  </a:moveTo>
                  <a:cubicBezTo>
                    <a:pt x="1053223" y="682948"/>
                    <a:pt x="1044995" y="691176"/>
                    <a:pt x="1034023" y="691176"/>
                  </a:cubicBezTo>
                  <a:lnTo>
                    <a:pt x="54855" y="691176"/>
                  </a:lnTo>
                  <a:cubicBezTo>
                    <a:pt x="43884" y="691176"/>
                    <a:pt x="35656" y="682948"/>
                    <a:pt x="35656" y="671977"/>
                  </a:cubicBezTo>
                  <a:lnTo>
                    <a:pt x="35656" y="617122"/>
                  </a:lnTo>
                  <a:lnTo>
                    <a:pt x="452557" y="617122"/>
                  </a:lnTo>
                  <a:lnTo>
                    <a:pt x="452557" y="652778"/>
                  </a:lnTo>
                  <a:cubicBezTo>
                    <a:pt x="452557" y="663749"/>
                    <a:pt x="460785" y="671977"/>
                    <a:pt x="471756" y="671977"/>
                  </a:cubicBezTo>
                  <a:lnTo>
                    <a:pt x="617123" y="671977"/>
                  </a:lnTo>
                  <a:cubicBezTo>
                    <a:pt x="628094" y="671977"/>
                    <a:pt x="636322" y="663749"/>
                    <a:pt x="636322" y="652778"/>
                  </a:cubicBezTo>
                  <a:lnTo>
                    <a:pt x="636322" y="617122"/>
                  </a:lnTo>
                  <a:lnTo>
                    <a:pt x="1053223" y="617122"/>
                  </a:lnTo>
                  <a:lnTo>
                    <a:pt x="1053223" y="671977"/>
                  </a:lnTo>
                  <a:close/>
                </a:path>
              </a:pathLst>
            </a:custGeom>
            <a:solidFill>
              <a:srgbClr val="000000"/>
            </a:solidFill>
            <a:ln w="27426" cap="flat">
              <a:noFill/>
              <a:prstDash val="solid"/>
              <a:miter/>
            </a:ln>
          </p:spPr>
          <p:txBody>
            <a:bodyPr rtlCol="0" anchor="ctr"/>
            <a:lstStyle/>
            <a:p>
              <a:endParaRPr lang="en-US"/>
            </a:p>
          </p:txBody>
        </p:sp>
      </p:grpSp>
      <p:sp>
        <p:nvSpPr>
          <p:cNvPr id="11" name="Textfeld 9">
            <a:extLst>
              <a:ext uri="{FF2B5EF4-FFF2-40B4-BE49-F238E27FC236}">
                <a16:creationId xmlns:a16="http://schemas.microsoft.com/office/drawing/2014/main" id="{43C0246B-04F8-A610-BFBC-2022EBF894D3}"/>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399836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639407" y="1381872"/>
            <a:ext cx="4768868" cy="3722513"/>
          </a:xfrm>
        </p:spPr>
        <p:txBody>
          <a:bodyPr/>
          <a:lstStyle/>
          <a:p>
            <a:r>
              <a:rPr lang="en-IE" sz="2800" b="1" dirty="0" err="1"/>
              <a:t>Naudokite</a:t>
            </a:r>
            <a:r>
              <a:rPr lang="en-IE" sz="2800" b="1" dirty="0"/>
              <a:t> </a:t>
            </a:r>
            <a:r>
              <a:rPr lang="en-IE" sz="2800" b="1" dirty="0" err="1"/>
              <a:t>daugiakanalę</a:t>
            </a:r>
            <a:r>
              <a:rPr lang="en-IE" sz="2800" b="1" dirty="0"/>
              <a:t> </a:t>
            </a:r>
            <a:r>
              <a:rPr lang="en-IE" sz="2800" b="1" dirty="0" err="1"/>
              <a:t>rinkodarą</a:t>
            </a:r>
            <a:endParaRPr lang="en-IE" sz="2800" b="1" dirty="0"/>
          </a:p>
          <a:p>
            <a:r>
              <a:rPr lang="lt-LT" dirty="0">
                <a:latin typeface="Inter"/>
              </a:rPr>
              <a:t>2015 m. atlikto </a:t>
            </a:r>
            <a:r>
              <a:rPr lang="lt-LT" u="sng" dirty="0">
                <a:solidFill>
                  <a:srgbClr val="1188A3"/>
                </a:solidFill>
                <a:latin typeface="Inter"/>
              </a:rPr>
              <a:t>tyrimo</a:t>
            </a:r>
            <a:r>
              <a:rPr lang="lt-LT" dirty="0">
                <a:latin typeface="Inter"/>
              </a:rPr>
              <a:t> duomenimis, tik 27 % suaugusiųjų, vyresnių nei 65 m., turėjo išmaniuosius telefonus. Nors šis skaičius palaipsniui didėja, tai geras ženklas, kad senjorai daugiau savo gyvenimo gyvena neprisijungę prie interneto. Tai rodo, kad pardavimai senjorams turėtų būti vykdomi pasitelkiant daugiakanalę rinkodarą, orientuojantis į juos ir neprisijungus prie interneto.</a:t>
            </a:r>
          </a:p>
          <a:p>
            <a:endParaRPr lang="en-IE" b="1"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5</a:t>
            </a:r>
          </a:p>
        </p:txBody>
      </p:sp>
      <p:pic>
        <p:nvPicPr>
          <p:cNvPr id="6" name="Graphic 5" descr="Television with solid fill">
            <a:extLst>
              <a:ext uri="{FF2B5EF4-FFF2-40B4-BE49-F238E27FC236}">
                <a16:creationId xmlns:a16="http://schemas.microsoft.com/office/drawing/2014/main" id="{B41E8127-19A2-235D-57DA-078B86D90B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6635" y="2405873"/>
            <a:ext cx="1408988" cy="1408988"/>
          </a:xfrm>
          <a:prstGeom prst="rect">
            <a:avLst/>
          </a:prstGeom>
        </p:spPr>
      </p:pic>
      <p:pic>
        <p:nvPicPr>
          <p:cNvPr id="8" name="Graphic 7" descr="Newspaper outline">
            <a:extLst>
              <a:ext uri="{FF2B5EF4-FFF2-40B4-BE49-F238E27FC236}">
                <a16:creationId xmlns:a16="http://schemas.microsoft.com/office/drawing/2014/main" id="{D3ABF6A1-D709-9642-97BC-BFED06CF2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7779" y="2346448"/>
            <a:ext cx="1564903" cy="1564903"/>
          </a:xfrm>
          <a:prstGeom prst="rect">
            <a:avLst/>
          </a:prstGeom>
        </p:spPr>
      </p:pic>
      <p:pic>
        <p:nvPicPr>
          <p:cNvPr id="10" name="Graphic 9" descr="Radio outline">
            <a:extLst>
              <a:ext uri="{FF2B5EF4-FFF2-40B4-BE49-F238E27FC236}">
                <a16:creationId xmlns:a16="http://schemas.microsoft.com/office/drawing/2014/main" id="{11A31F82-E354-55E3-790D-20A6BA20D8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97342" y="3429000"/>
            <a:ext cx="1537252" cy="1537252"/>
          </a:xfrm>
          <a:prstGeom prst="rect">
            <a:avLst/>
          </a:prstGeom>
        </p:spPr>
      </p:pic>
      <p:pic>
        <p:nvPicPr>
          <p:cNvPr id="12" name="Graphic 11" descr="Smart Phone outline">
            <a:extLst>
              <a:ext uri="{FF2B5EF4-FFF2-40B4-BE49-F238E27FC236}">
                <a16:creationId xmlns:a16="http://schemas.microsoft.com/office/drawing/2014/main" id="{323C4FBB-4079-F3E2-BFC9-684301FBB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36635" y="4728250"/>
            <a:ext cx="1315126" cy="1315126"/>
          </a:xfrm>
          <a:prstGeom prst="rect">
            <a:avLst/>
          </a:prstGeom>
        </p:spPr>
      </p:pic>
      <p:pic>
        <p:nvPicPr>
          <p:cNvPr id="14" name="Graphic 13" descr="Internet outline">
            <a:extLst>
              <a:ext uri="{FF2B5EF4-FFF2-40B4-BE49-F238E27FC236}">
                <a16:creationId xmlns:a16="http://schemas.microsoft.com/office/drawing/2014/main" id="{C16F2336-ACC1-2F6B-9C4D-90708BC9BF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34594" y="4393702"/>
            <a:ext cx="1984221" cy="1984221"/>
          </a:xfrm>
          <a:prstGeom prst="rect">
            <a:avLst/>
          </a:prstGeom>
        </p:spPr>
      </p:pic>
      <p:grpSp>
        <p:nvGrpSpPr>
          <p:cNvPr id="15" name="Graphic 2">
            <a:extLst>
              <a:ext uri="{FF2B5EF4-FFF2-40B4-BE49-F238E27FC236}">
                <a16:creationId xmlns:a16="http://schemas.microsoft.com/office/drawing/2014/main" id="{8809103F-EB8A-ED86-8E01-B16DC1680FC1}"/>
              </a:ext>
            </a:extLst>
          </p:cNvPr>
          <p:cNvGrpSpPr/>
          <p:nvPr/>
        </p:nvGrpSpPr>
        <p:grpSpPr>
          <a:xfrm>
            <a:off x="8197314" y="432057"/>
            <a:ext cx="1268553" cy="1217085"/>
            <a:chOff x="3918554" y="774528"/>
            <a:chExt cx="868197" cy="924466"/>
          </a:xfrm>
        </p:grpSpPr>
        <p:grpSp>
          <p:nvGrpSpPr>
            <p:cNvPr id="16" name="Graphic 2">
              <a:extLst>
                <a:ext uri="{FF2B5EF4-FFF2-40B4-BE49-F238E27FC236}">
                  <a16:creationId xmlns:a16="http://schemas.microsoft.com/office/drawing/2014/main" id="{A7D9136C-A403-F8DE-87D3-5DD5964F8FF5}"/>
                </a:ext>
              </a:extLst>
            </p:cNvPr>
            <p:cNvGrpSpPr/>
            <p:nvPr/>
          </p:nvGrpSpPr>
          <p:grpSpPr>
            <a:xfrm>
              <a:off x="3918554" y="774528"/>
              <a:ext cx="868197" cy="924466"/>
              <a:chOff x="3918554" y="774528"/>
              <a:chExt cx="868197" cy="924466"/>
            </a:xfrm>
            <a:solidFill>
              <a:srgbClr val="010101"/>
            </a:solidFill>
          </p:grpSpPr>
          <p:sp>
            <p:nvSpPr>
              <p:cNvPr id="20" name="Freeform 300">
                <a:extLst>
                  <a:ext uri="{FF2B5EF4-FFF2-40B4-BE49-F238E27FC236}">
                    <a16:creationId xmlns:a16="http://schemas.microsoft.com/office/drawing/2014/main" id="{297EA6CD-8CB6-BFE2-24B0-14388FEEFE52}"/>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solidFill>
                  <a:srgbClr val="000000"/>
                </a:solidFill>
                <a:prstDash val="solid"/>
                <a:miter/>
              </a:ln>
            </p:spPr>
            <p:txBody>
              <a:bodyPr rtlCol="0" anchor="ctr"/>
              <a:lstStyle/>
              <a:p>
                <a:endParaRPr lang="en-US"/>
              </a:p>
            </p:txBody>
          </p:sp>
          <p:sp>
            <p:nvSpPr>
              <p:cNvPr id="21" name="Freeform 301">
                <a:extLst>
                  <a:ext uri="{FF2B5EF4-FFF2-40B4-BE49-F238E27FC236}">
                    <a16:creationId xmlns:a16="http://schemas.microsoft.com/office/drawing/2014/main" id="{F7F0F4A7-6DF5-09F3-B350-E1FF2397FFD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solidFill>
                  <a:srgbClr val="000000"/>
                </a:solid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CDDEE082-C03B-57FF-EC67-D04FC311B58F}"/>
                </a:ext>
              </a:extLst>
            </p:cNvPr>
            <p:cNvGrpSpPr/>
            <p:nvPr/>
          </p:nvGrpSpPr>
          <p:grpSpPr>
            <a:xfrm>
              <a:off x="3958353" y="890522"/>
              <a:ext cx="708520" cy="605461"/>
              <a:chOff x="3958353" y="890522"/>
              <a:chExt cx="708520" cy="605461"/>
            </a:xfrm>
            <a:solidFill>
              <a:srgbClr val="60A9DD"/>
            </a:solidFill>
          </p:grpSpPr>
          <p:sp>
            <p:nvSpPr>
              <p:cNvPr id="18" name="Freeform 298">
                <a:extLst>
                  <a:ext uri="{FF2B5EF4-FFF2-40B4-BE49-F238E27FC236}">
                    <a16:creationId xmlns:a16="http://schemas.microsoft.com/office/drawing/2014/main" id="{5BE403D5-10E8-EF70-730C-DCFF4B04B25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D100"/>
              </a:solidFill>
              <a:ln w="9028" cap="flat">
                <a:solidFill>
                  <a:srgbClr val="000000"/>
                </a:solidFill>
                <a:prstDash val="solid"/>
                <a:miter/>
              </a:ln>
            </p:spPr>
            <p:txBody>
              <a:bodyPr rtlCol="0" anchor="ctr"/>
              <a:lstStyle/>
              <a:p>
                <a:endParaRPr lang="en-US"/>
              </a:p>
            </p:txBody>
          </p:sp>
          <p:sp>
            <p:nvSpPr>
              <p:cNvPr id="19" name="Freeform 299">
                <a:extLst>
                  <a:ext uri="{FF2B5EF4-FFF2-40B4-BE49-F238E27FC236}">
                    <a16:creationId xmlns:a16="http://schemas.microsoft.com/office/drawing/2014/main" id="{F7AD960E-03EB-5D2F-5A1E-795585C763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FD100"/>
              </a:solidFill>
              <a:ln w="9028" cap="flat">
                <a:solidFill>
                  <a:srgbClr val="000000"/>
                </a:solidFill>
                <a:prstDash val="solid"/>
                <a:miter/>
              </a:ln>
            </p:spPr>
            <p:txBody>
              <a:bodyPr rtlCol="0" anchor="ctr"/>
              <a:lstStyle/>
              <a:p>
                <a:endParaRPr lang="en-US"/>
              </a:p>
            </p:txBody>
          </p:sp>
        </p:grpSp>
      </p:grpSp>
      <p:cxnSp>
        <p:nvCxnSpPr>
          <p:cNvPr id="24" name="Straight Connector 23">
            <a:extLst>
              <a:ext uri="{FF2B5EF4-FFF2-40B4-BE49-F238E27FC236}">
                <a16:creationId xmlns:a16="http://schemas.microsoft.com/office/drawing/2014/main" id="{142050F6-6809-E60C-4C8F-E5EE93D5BF4A}"/>
              </a:ext>
            </a:extLst>
          </p:cNvPr>
          <p:cNvCxnSpPr>
            <a:cxnSpLocks/>
            <a:endCxn id="8" idx="0"/>
          </p:cNvCxnSpPr>
          <p:nvPr/>
        </p:nvCxnSpPr>
        <p:spPr>
          <a:xfrm>
            <a:off x="6748670" y="2346448"/>
            <a:ext cx="4301561"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953963-0930-CFD5-172A-88D4DF90E0D3}"/>
              </a:ext>
            </a:extLst>
          </p:cNvPr>
          <p:cNvSpPr txBox="1"/>
          <p:nvPr/>
        </p:nvSpPr>
        <p:spPr>
          <a:xfrm>
            <a:off x="6108140" y="1791597"/>
            <a:ext cx="5412380" cy="461665"/>
          </a:xfrm>
          <a:prstGeom prst="rect">
            <a:avLst/>
          </a:prstGeom>
          <a:noFill/>
        </p:spPr>
        <p:txBody>
          <a:bodyPr wrap="none" rtlCol="0">
            <a:spAutoFit/>
          </a:bodyPr>
          <a:lstStyle/>
          <a:p>
            <a:pPr algn="ctr"/>
            <a:r>
              <a:rPr lang="lt-LT" sz="2400" b="1" dirty="0">
                <a:solidFill>
                  <a:srgbClr val="FFD100"/>
                </a:solidFill>
              </a:rPr>
              <a:t>Metodai, kuriuos būtų galima apsvarstyti</a:t>
            </a:r>
            <a:endParaRPr lang="en-IE" sz="2400" b="1" dirty="0">
              <a:solidFill>
                <a:srgbClr val="FFD100"/>
              </a:solidFill>
            </a:endParaRPr>
          </a:p>
        </p:txBody>
      </p:sp>
      <p:sp>
        <p:nvSpPr>
          <p:cNvPr id="28" name="Textfeld 9">
            <a:extLst>
              <a:ext uri="{FF2B5EF4-FFF2-40B4-BE49-F238E27FC236}">
                <a16:creationId xmlns:a16="http://schemas.microsoft.com/office/drawing/2014/main" id="{18FD9878-3641-1CD2-4E52-A09BB1906B5B}"/>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1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22720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1BA94-EC9E-8E74-11ED-7369D8E80F33}"/>
              </a:ext>
            </a:extLst>
          </p:cNvPr>
          <p:cNvSpPr>
            <a:spLocks noGrp="1"/>
          </p:cNvSpPr>
          <p:nvPr>
            <p:ph type="body" sz="quarter" idx="15"/>
          </p:nvPr>
        </p:nvSpPr>
        <p:spPr/>
        <p:txBody>
          <a:bodyPr/>
          <a:lstStyle/>
          <a:p>
            <a:r>
              <a:rPr lang="en-GB"/>
              <a:t>1</a:t>
            </a:r>
          </a:p>
        </p:txBody>
      </p:sp>
      <p:sp>
        <p:nvSpPr>
          <p:cNvPr id="8" name="Text Placeholder 7">
            <a:extLst>
              <a:ext uri="{FF2B5EF4-FFF2-40B4-BE49-F238E27FC236}">
                <a16:creationId xmlns:a16="http://schemas.microsoft.com/office/drawing/2014/main" id="{39B8F3D3-2189-1252-B146-13B00E3B1A77}"/>
              </a:ext>
            </a:extLst>
          </p:cNvPr>
          <p:cNvSpPr>
            <a:spLocks noGrp="1"/>
          </p:cNvSpPr>
          <p:nvPr>
            <p:ph type="body" sz="quarter" idx="18"/>
          </p:nvPr>
        </p:nvSpPr>
        <p:spPr>
          <a:xfrm>
            <a:off x="783918" y="1729095"/>
            <a:ext cx="4735716" cy="4919869"/>
          </a:xfrm>
        </p:spPr>
        <p:txBody>
          <a:bodyPr vert="horz" lIns="91440" tIns="45720" rIns="91440" bIns="45720" rtlCol="0" anchor="t">
            <a:normAutofit fontScale="85000" lnSpcReduction="10000"/>
          </a:bodyPr>
          <a:lstStyle/>
          <a:p>
            <a:pPr marL="0" indent="0">
              <a:lnSpc>
                <a:spcPct val="110000"/>
              </a:lnSpc>
            </a:pPr>
            <a:r>
              <a:rPr lang="lt-LT" dirty="0"/>
              <a:t>3 modulyje susipažinome su rinkos tyrimų metodais ir tuo, kaip panaudoti gautą informaciją, kad būtų galima geriau sukurti prekės ženklą ir pristatyti jį vyresnio amžiaus žmonėms. </a:t>
            </a:r>
          </a:p>
          <a:p>
            <a:pPr marL="0" indent="0">
              <a:lnSpc>
                <a:spcPct val="110000"/>
              </a:lnSpc>
            </a:pPr>
            <a:r>
              <a:rPr lang="lt-LT" dirty="0"/>
              <a:t>Šio modulio pabaigoje suprasite pagrindinius </a:t>
            </a:r>
            <a:r>
              <a:rPr lang="lt-LT" b="1" dirty="0"/>
              <a:t>rinkodaros</a:t>
            </a:r>
            <a:r>
              <a:rPr lang="lt-LT" dirty="0"/>
              <a:t> </a:t>
            </a:r>
            <a:r>
              <a:rPr lang="lt-LT" b="1" dirty="0"/>
              <a:t>ir prekės ženklo kūrimo senjorų ir (arba) sidabrinių maisto produktų rinkoje</a:t>
            </a:r>
            <a:r>
              <a:rPr lang="lt-LT" dirty="0"/>
              <a:t> aspektus ir žinosite </a:t>
            </a:r>
            <a:r>
              <a:rPr lang="lt-LT" b="1" dirty="0"/>
              <a:t>inovatyvias rinkodaros strategijas ir metodus</a:t>
            </a:r>
            <a:r>
              <a:rPr lang="lt-LT" dirty="0"/>
              <a:t>, kaip pagerinti senjorų </a:t>
            </a:r>
            <a:r>
              <a:rPr lang="lt-LT" b="1" dirty="0"/>
              <a:t>žinias apie jūsų prekės ženklą</a:t>
            </a:r>
            <a:r>
              <a:rPr lang="lt-LT" dirty="0"/>
              <a:t>. Modulio pabaigoje pateikiama santrauka, padėsianti sėkmingai vykdyti produktų ir paslaugų rinkodarą senjorų maisto produktų rinkoje. </a:t>
            </a:r>
          </a:p>
        </p:txBody>
      </p:sp>
      <p:sp>
        <p:nvSpPr>
          <p:cNvPr id="7" name="Text Placeholder 6">
            <a:extLst>
              <a:ext uri="{FF2B5EF4-FFF2-40B4-BE49-F238E27FC236}">
                <a16:creationId xmlns:a16="http://schemas.microsoft.com/office/drawing/2014/main" id="{DE1B12A7-2EBB-1E53-D53A-6E59BB247CE2}"/>
              </a:ext>
            </a:extLst>
          </p:cNvPr>
          <p:cNvSpPr>
            <a:spLocks noGrp="1"/>
          </p:cNvSpPr>
          <p:nvPr>
            <p:ph type="body" sz="quarter" idx="16"/>
          </p:nvPr>
        </p:nvSpPr>
        <p:spPr/>
        <p:txBody>
          <a:bodyPr>
            <a:normAutofit/>
          </a:bodyPr>
          <a:lstStyle/>
          <a:p>
            <a:r>
              <a:rPr lang="en-GB" dirty="0" err="1"/>
              <a:t>Rinkodara</a:t>
            </a:r>
            <a:r>
              <a:rPr lang="en-GB" dirty="0"/>
              <a:t> </a:t>
            </a:r>
            <a:r>
              <a:rPr lang="en-GB" dirty="0" err="1"/>
              <a:t>senjorams</a:t>
            </a:r>
            <a:endParaRPr lang="en-GB" dirty="0"/>
          </a:p>
        </p:txBody>
      </p:sp>
      <p:sp>
        <p:nvSpPr>
          <p:cNvPr id="2" name="Text Placeholder 1">
            <a:extLst>
              <a:ext uri="{FF2B5EF4-FFF2-40B4-BE49-F238E27FC236}">
                <a16:creationId xmlns:a16="http://schemas.microsoft.com/office/drawing/2014/main" id="{5F08A27E-683B-4175-BEA8-5E0E88904D6D}"/>
              </a:ext>
            </a:extLst>
          </p:cNvPr>
          <p:cNvSpPr>
            <a:spLocks noGrp="1"/>
          </p:cNvSpPr>
          <p:nvPr>
            <p:ph type="body" sz="quarter" idx="14"/>
          </p:nvPr>
        </p:nvSpPr>
        <p:spPr/>
        <p:txBody>
          <a:bodyPr>
            <a:normAutofit fontScale="92500" lnSpcReduction="20000"/>
          </a:bodyPr>
          <a:lstStyle/>
          <a:p>
            <a:pPr>
              <a:lnSpc>
                <a:spcPct val="100000"/>
              </a:lnSpc>
            </a:pPr>
            <a:r>
              <a:rPr lang="lt-LT" sz="2000" b="1" dirty="0">
                <a:ea typeface="Calibri" panose="020F0502020204030204" pitchFamily="34" charset="0"/>
                <a:cs typeface="Times New Roman"/>
              </a:rPr>
              <a:t>Rinkodara ir prekės ženklo kūrimas senjorų /sidabrinių maisto produktų rinkoje</a:t>
            </a:r>
          </a:p>
        </p:txBody>
      </p:sp>
      <p:sp>
        <p:nvSpPr>
          <p:cNvPr id="9" name="Text Placeholder 8">
            <a:extLst>
              <a:ext uri="{FF2B5EF4-FFF2-40B4-BE49-F238E27FC236}">
                <a16:creationId xmlns:a16="http://schemas.microsoft.com/office/drawing/2014/main" id="{24440120-0074-E878-DE85-A983AB3BF1B6}"/>
              </a:ext>
            </a:extLst>
          </p:cNvPr>
          <p:cNvSpPr>
            <a:spLocks noGrp="1"/>
          </p:cNvSpPr>
          <p:nvPr>
            <p:ph type="body" sz="quarter" idx="19"/>
          </p:nvPr>
        </p:nvSpPr>
        <p:spPr/>
        <p:txBody>
          <a:bodyPr/>
          <a:lstStyle/>
          <a:p>
            <a:r>
              <a:rPr lang="en-GB"/>
              <a:t>2</a:t>
            </a:r>
          </a:p>
        </p:txBody>
      </p:sp>
      <p:sp>
        <p:nvSpPr>
          <p:cNvPr id="10" name="Text Placeholder 9">
            <a:extLst>
              <a:ext uri="{FF2B5EF4-FFF2-40B4-BE49-F238E27FC236}">
                <a16:creationId xmlns:a16="http://schemas.microsoft.com/office/drawing/2014/main" id="{57432D9A-A806-157E-1B7D-050A92684E4A}"/>
              </a:ext>
            </a:extLst>
          </p:cNvPr>
          <p:cNvSpPr>
            <a:spLocks noGrp="1"/>
          </p:cNvSpPr>
          <p:nvPr>
            <p:ph type="body" sz="quarter" idx="20"/>
          </p:nvPr>
        </p:nvSpPr>
        <p:spPr/>
        <p:txBody>
          <a:bodyPr/>
          <a:lstStyle/>
          <a:p>
            <a:r>
              <a:rPr lang="en-GB" sz="2000" b="1" dirty="0" err="1">
                <a:ea typeface="+mn-lt"/>
                <a:cs typeface="Calibri"/>
              </a:rPr>
              <a:t>Rinkodaros</a:t>
            </a:r>
            <a:r>
              <a:rPr lang="en-GB" sz="2000" b="1" dirty="0">
                <a:ea typeface="+mn-lt"/>
                <a:cs typeface="Calibri"/>
              </a:rPr>
              <a:t> </a:t>
            </a:r>
            <a:r>
              <a:rPr lang="en-GB" sz="2000" b="1" dirty="0" err="1">
                <a:ea typeface="+mn-lt"/>
                <a:cs typeface="Calibri"/>
              </a:rPr>
              <a:t>strategijos</a:t>
            </a:r>
            <a:r>
              <a:rPr lang="en-GB" sz="2000" b="1" dirty="0">
                <a:ea typeface="+mn-lt"/>
                <a:cs typeface="Calibri"/>
              </a:rPr>
              <a:t> </a:t>
            </a:r>
            <a:r>
              <a:rPr lang="en-GB" sz="2000" b="1" dirty="0" err="1">
                <a:ea typeface="+mn-lt"/>
                <a:cs typeface="Calibri"/>
              </a:rPr>
              <a:t>kūrimas</a:t>
            </a:r>
            <a:endParaRPr lang="en-GB" sz="2000" b="1" dirty="0">
              <a:ea typeface="+mn-lt"/>
              <a:cs typeface="+mn-lt"/>
            </a:endParaRPr>
          </a:p>
        </p:txBody>
      </p:sp>
      <p:sp>
        <p:nvSpPr>
          <p:cNvPr id="11" name="Text Placeholder 10">
            <a:extLst>
              <a:ext uri="{FF2B5EF4-FFF2-40B4-BE49-F238E27FC236}">
                <a16:creationId xmlns:a16="http://schemas.microsoft.com/office/drawing/2014/main" id="{BC3CBDD8-57C3-D46D-459F-39D71E5CE5DA}"/>
              </a:ext>
            </a:extLst>
          </p:cNvPr>
          <p:cNvSpPr>
            <a:spLocks noGrp="1"/>
          </p:cNvSpPr>
          <p:nvPr>
            <p:ph type="body" sz="quarter" idx="21"/>
          </p:nvPr>
        </p:nvSpPr>
        <p:spPr/>
        <p:txBody>
          <a:bodyPr/>
          <a:lstStyle/>
          <a:p>
            <a:r>
              <a:rPr lang="en-GB"/>
              <a:t>3</a:t>
            </a:r>
          </a:p>
        </p:txBody>
      </p:sp>
      <p:sp>
        <p:nvSpPr>
          <p:cNvPr id="12" name="Text Placeholder 11">
            <a:extLst>
              <a:ext uri="{FF2B5EF4-FFF2-40B4-BE49-F238E27FC236}">
                <a16:creationId xmlns:a16="http://schemas.microsoft.com/office/drawing/2014/main" id="{0A4A0B91-FF8C-2B65-8D2C-D2E60BCF7461}"/>
              </a:ext>
            </a:extLst>
          </p:cNvPr>
          <p:cNvSpPr>
            <a:spLocks noGrp="1"/>
          </p:cNvSpPr>
          <p:nvPr>
            <p:ph type="body" sz="quarter" idx="22"/>
          </p:nvPr>
        </p:nvSpPr>
        <p:spPr/>
        <p:txBody>
          <a:bodyPr/>
          <a:lstStyle/>
          <a:p>
            <a:r>
              <a:rPr lang="en-GB" sz="2000" b="1" dirty="0" err="1">
                <a:ea typeface="Calibri" panose="020F0502020204030204" pitchFamily="34" charset="0"/>
                <a:cs typeface="Times New Roman"/>
              </a:rPr>
              <a:t>Inovatyvūs</a:t>
            </a:r>
            <a:r>
              <a:rPr lang="en-GB" sz="2000" b="1" dirty="0">
                <a:ea typeface="Calibri" panose="020F0502020204030204" pitchFamily="34" charset="0"/>
                <a:cs typeface="Times New Roman"/>
              </a:rPr>
              <a:t> </a:t>
            </a:r>
            <a:r>
              <a:rPr lang="en-GB" sz="2000" b="1" dirty="0" err="1">
                <a:ea typeface="Calibri" panose="020F0502020204030204" pitchFamily="34" charset="0"/>
                <a:cs typeface="Times New Roman"/>
              </a:rPr>
              <a:t>rinkodaros</a:t>
            </a:r>
            <a:r>
              <a:rPr lang="en-GB" sz="2000" b="1" dirty="0">
                <a:ea typeface="Calibri" panose="020F0502020204030204" pitchFamily="34" charset="0"/>
                <a:cs typeface="Times New Roman"/>
              </a:rPr>
              <a:t> </a:t>
            </a:r>
            <a:r>
              <a:rPr lang="en-GB" sz="2000" b="1" dirty="0" err="1">
                <a:ea typeface="Calibri" panose="020F0502020204030204" pitchFamily="34" charset="0"/>
                <a:cs typeface="Times New Roman"/>
              </a:rPr>
              <a:t>metodai</a:t>
            </a:r>
            <a:endParaRPr lang="en-GB" sz="2000" b="1" dirty="0">
              <a:ea typeface="Calibri" panose="020F0502020204030204" pitchFamily="34" charset="0"/>
              <a:cs typeface="Times New Roman"/>
            </a:endParaRPr>
          </a:p>
        </p:txBody>
      </p:sp>
      <p:sp>
        <p:nvSpPr>
          <p:cNvPr id="13" name="Text Placeholder 12">
            <a:extLst>
              <a:ext uri="{FF2B5EF4-FFF2-40B4-BE49-F238E27FC236}">
                <a16:creationId xmlns:a16="http://schemas.microsoft.com/office/drawing/2014/main" id="{2CD69F4C-B5E0-BEA9-2F44-7B465EC66434}"/>
              </a:ext>
            </a:extLst>
          </p:cNvPr>
          <p:cNvSpPr>
            <a:spLocks noGrp="1"/>
          </p:cNvSpPr>
          <p:nvPr>
            <p:ph type="body" sz="quarter" idx="23"/>
          </p:nvPr>
        </p:nvSpPr>
        <p:spPr/>
        <p:txBody>
          <a:bodyPr/>
          <a:lstStyle/>
          <a:p>
            <a:r>
              <a:rPr lang="en-GB"/>
              <a:t>4</a:t>
            </a:r>
          </a:p>
        </p:txBody>
      </p:sp>
      <p:sp>
        <p:nvSpPr>
          <p:cNvPr id="14" name="Text Placeholder 13">
            <a:extLst>
              <a:ext uri="{FF2B5EF4-FFF2-40B4-BE49-F238E27FC236}">
                <a16:creationId xmlns:a16="http://schemas.microsoft.com/office/drawing/2014/main" id="{3ADB5B8E-8E25-C189-812B-BAB4FDD741A2}"/>
              </a:ext>
            </a:extLst>
          </p:cNvPr>
          <p:cNvSpPr>
            <a:spLocks noGrp="1"/>
          </p:cNvSpPr>
          <p:nvPr>
            <p:ph type="body" sz="quarter" idx="24"/>
          </p:nvPr>
        </p:nvSpPr>
        <p:spPr/>
        <p:txBody>
          <a:bodyPr/>
          <a:lstStyle/>
          <a:p>
            <a:r>
              <a:rPr lang="lt-LT" sz="2000" b="1" dirty="0">
                <a:ea typeface="Calibri" panose="020F0502020204030204" pitchFamily="34" charset="0"/>
                <a:cs typeface="Times New Roman" panose="02020603050405020304" pitchFamily="18" charset="0"/>
              </a:rPr>
              <a:t>Prekės ženklo žinomumo didinimas</a:t>
            </a:r>
          </a:p>
        </p:txBody>
      </p:sp>
      <p:sp>
        <p:nvSpPr>
          <p:cNvPr id="15" name="Text Placeholder 14">
            <a:extLst>
              <a:ext uri="{FF2B5EF4-FFF2-40B4-BE49-F238E27FC236}">
                <a16:creationId xmlns:a16="http://schemas.microsoft.com/office/drawing/2014/main" id="{4CE0B226-35D3-D5F8-6215-C602D8361C0F}"/>
              </a:ext>
            </a:extLst>
          </p:cNvPr>
          <p:cNvSpPr>
            <a:spLocks noGrp="1"/>
          </p:cNvSpPr>
          <p:nvPr>
            <p:ph type="body" sz="quarter" idx="25"/>
          </p:nvPr>
        </p:nvSpPr>
        <p:spPr/>
        <p:txBody>
          <a:bodyPr/>
          <a:lstStyle/>
          <a:p>
            <a:r>
              <a:rPr lang="en-GB"/>
              <a:t>5</a:t>
            </a:r>
          </a:p>
        </p:txBody>
      </p:sp>
      <p:sp>
        <p:nvSpPr>
          <p:cNvPr id="16" name="Text Placeholder 15">
            <a:extLst>
              <a:ext uri="{FF2B5EF4-FFF2-40B4-BE49-F238E27FC236}">
                <a16:creationId xmlns:a16="http://schemas.microsoft.com/office/drawing/2014/main" id="{31D644E9-2A51-20B4-9D48-429EA5D3C092}"/>
              </a:ext>
            </a:extLst>
          </p:cNvPr>
          <p:cNvSpPr>
            <a:spLocks noGrp="1"/>
          </p:cNvSpPr>
          <p:nvPr>
            <p:ph type="body" sz="quarter" idx="26"/>
          </p:nvPr>
        </p:nvSpPr>
        <p:spPr/>
        <p:txBody>
          <a:bodyPr/>
          <a:lstStyle/>
          <a:p>
            <a:r>
              <a:rPr lang="en-GB" sz="2000" b="1" dirty="0" err="1"/>
              <a:t>Apibendrinimas</a:t>
            </a:r>
            <a:r>
              <a:rPr lang="en-GB" sz="2000" b="1" dirty="0"/>
              <a:t>/</a:t>
            </a:r>
            <a:r>
              <a:rPr lang="en-GB" sz="2000" b="1" dirty="0" err="1"/>
              <a:t>išvados</a:t>
            </a:r>
            <a:endParaRPr lang="en-GB" sz="2000" b="1" dirty="0"/>
          </a:p>
        </p:txBody>
      </p:sp>
    </p:spTree>
    <p:extLst>
      <p:ext uri="{BB962C8B-B14F-4D97-AF65-F5344CB8AC3E}">
        <p14:creationId xmlns:p14="http://schemas.microsoft.com/office/powerpoint/2010/main" val="226112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2690-F6EF-F7FE-D1B2-AF95F5E3DC09}"/>
              </a:ext>
            </a:extLst>
          </p:cNvPr>
          <p:cNvSpPr>
            <a:spLocks noGrp="1"/>
          </p:cNvSpPr>
          <p:nvPr>
            <p:ph type="body" sz="quarter" idx="14"/>
          </p:nvPr>
        </p:nvSpPr>
        <p:spPr>
          <a:xfrm>
            <a:off x="10930709" y="3229546"/>
            <a:ext cx="785328" cy="1056986"/>
          </a:xfrm>
        </p:spPr>
        <p:txBody>
          <a:bodyPr>
            <a:noAutofit/>
          </a:bodyPr>
          <a:lstStyle/>
          <a:p>
            <a:r>
              <a:rPr lang="en-IE" dirty="0"/>
              <a:t>”</a:t>
            </a:r>
          </a:p>
        </p:txBody>
      </p:sp>
      <p:sp>
        <p:nvSpPr>
          <p:cNvPr id="3" name="Text Placeholder 2">
            <a:extLst>
              <a:ext uri="{FF2B5EF4-FFF2-40B4-BE49-F238E27FC236}">
                <a16:creationId xmlns:a16="http://schemas.microsoft.com/office/drawing/2014/main" id="{5DF6CCC0-0729-1658-E985-E732928CCA11}"/>
              </a:ext>
            </a:extLst>
          </p:cNvPr>
          <p:cNvSpPr>
            <a:spLocks noGrp="1"/>
          </p:cNvSpPr>
          <p:nvPr>
            <p:ph type="body" sz="quarter" idx="13"/>
          </p:nvPr>
        </p:nvSpPr>
        <p:spPr>
          <a:xfrm>
            <a:off x="6660533" y="1182012"/>
            <a:ext cx="4369392" cy="4493975"/>
          </a:xfrm>
        </p:spPr>
        <p:txBody>
          <a:bodyPr>
            <a:normAutofit/>
          </a:bodyPr>
          <a:lstStyle/>
          <a:p>
            <a:r>
              <a:rPr lang="lt-LT" sz="3600" dirty="0"/>
              <a:t>45 proc. senjorų (65 metų ir vyresnių) 28 ES valstybėse narėse internetu naudojasi bent kartą per savaitę.</a:t>
            </a:r>
          </a:p>
        </p:txBody>
      </p:sp>
      <p:sp>
        <p:nvSpPr>
          <p:cNvPr id="4" name="Text Placeholder 3">
            <a:extLst>
              <a:ext uri="{FF2B5EF4-FFF2-40B4-BE49-F238E27FC236}">
                <a16:creationId xmlns:a16="http://schemas.microsoft.com/office/drawing/2014/main" id="{666D6A88-BBD1-E550-B49A-8CB9827685D3}"/>
              </a:ext>
            </a:extLst>
          </p:cNvPr>
          <p:cNvSpPr>
            <a:spLocks noGrp="1"/>
          </p:cNvSpPr>
          <p:nvPr>
            <p:ph type="body" sz="quarter" idx="15"/>
          </p:nvPr>
        </p:nvSpPr>
        <p:spPr>
          <a:xfrm>
            <a:off x="5954754" y="1568403"/>
            <a:ext cx="2613204" cy="1221666"/>
          </a:xfrm>
        </p:spPr>
        <p:txBody>
          <a:bodyPr/>
          <a:lstStyle/>
          <a:p>
            <a:r>
              <a:rPr lang="lt-LT" dirty="0"/>
              <a:t>„</a:t>
            </a:r>
          </a:p>
        </p:txBody>
      </p:sp>
      <p:pic>
        <p:nvPicPr>
          <p:cNvPr id="10" name="Picture Placeholder 9" descr="Senior woman working">
            <a:extLst>
              <a:ext uri="{FF2B5EF4-FFF2-40B4-BE49-F238E27FC236}">
                <a16:creationId xmlns:a16="http://schemas.microsoft.com/office/drawing/2014/main" id="{D677EF96-1E84-AF24-79C4-987D889C51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96EC4BD3-F86D-C721-40F1-D6996FF8BF11}"/>
              </a:ext>
            </a:extLst>
          </p:cNvPr>
          <p:cNvSpPr txBox="1"/>
          <p:nvPr/>
        </p:nvSpPr>
        <p:spPr>
          <a:xfrm>
            <a:off x="6807397" y="613316"/>
            <a:ext cx="4760313" cy="1323439"/>
          </a:xfrm>
          <a:prstGeom prst="rect">
            <a:avLst/>
          </a:prstGeom>
          <a:noFill/>
        </p:spPr>
        <p:txBody>
          <a:bodyPr wrap="square" rtlCol="0">
            <a:spAutoFit/>
          </a:bodyPr>
          <a:lstStyle/>
          <a:p>
            <a:pPr algn="ctr"/>
            <a:r>
              <a:rPr lang="en-IE" sz="4000" b="1" i="1" dirty="0" err="1">
                <a:solidFill>
                  <a:srgbClr val="000000"/>
                </a:solidFill>
              </a:rPr>
              <a:t>Sidabriniai</a:t>
            </a:r>
            <a:r>
              <a:rPr lang="en-IE" sz="4000" b="1" i="1" dirty="0">
                <a:solidFill>
                  <a:srgbClr val="000000"/>
                </a:solidFill>
              </a:rPr>
              <a:t> </a:t>
            </a:r>
            <a:r>
              <a:rPr lang="lt-LT" sz="4000" b="1" i="1" dirty="0">
                <a:solidFill>
                  <a:srgbClr val="000000"/>
                </a:solidFill>
              </a:rPr>
              <a:t>interneto vartotojai</a:t>
            </a:r>
            <a:endParaRPr lang="en-IE" sz="4000" b="1" i="1" dirty="0">
              <a:solidFill>
                <a:srgbClr val="000000"/>
              </a:solidFill>
            </a:endParaRPr>
          </a:p>
        </p:txBody>
      </p:sp>
      <p:sp>
        <p:nvSpPr>
          <p:cNvPr id="7" name="TextBox 6">
            <a:hlinkClick r:id="rId3"/>
            <a:extLst>
              <a:ext uri="{FF2B5EF4-FFF2-40B4-BE49-F238E27FC236}">
                <a16:creationId xmlns:a16="http://schemas.microsoft.com/office/drawing/2014/main" id="{BB8D72DE-BBBF-9BDF-93CD-C07C6EA9AE0D}"/>
              </a:ext>
            </a:extLst>
          </p:cNvPr>
          <p:cNvSpPr txBox="1"/>
          <p:nvPr/>
        </p:nvSpPr>
        <p:spPr>
          <a:xfrm>
            <a:off x="10222496" y="5213632"/>
            <a:ext cx="2201754" cy="369332"/>
          </a:xfrm>
          <a:prstGeom prst="rect">
            <a:avLst/>
          </a:prstGeom>
          <a:noFill/>
        </p:spPr>
        <p:txBody>
          <a:bodyPr wrap="square" rtlCol="0">
            <a:spAutoFit/>
          </a:bodyPr>
          <a:lstStyle/>
          <a:p>
            <a:r>
              <a:rPr lang="en-IE" dirty="0" err="1">
                <a:solidFill>
                  <a:srgbClr val="1188A3"/>
                </a:solidFill>
              </a:rPr>
              <a:t>Šaltinis</a:t>
            </a:r>
            <a:endParaRPr lang="en-IE" dirty="0">
              <a:solidFill>
                <a:srgbClr val="1188A3"/>
              </a:solidFill>
            </a:endParaRPr>
          </a:p>
        </p:txBody>
      </p:sp>
      <p:sp>
        <p:nvSpPr>
          <p:cNvPr id="11" name="TextBox 10">
            <a:extLst>
              <a:ext uri="{FF2B5EF4-FFF2-40B4-BE49-F238E27FC236}">
                <a16:creationId xmlns:a16="http://schemas.microsoft.com/office/drawing/2014/main" id="{09505FC2-7D13-B93E-801D-8ADA92559261}"/>
              </a:ext>
            </a:extLst>
          </p:cNvPr>
          <p:cNvSpPr txBox="1"/>
          <p:nvPr/>
        </p:nvSpPr>
        <p:spPr>
          <a:xfrm>
            <a:off x="0" y="0"/>
            <a:ext cx="7335078" cy="646331"/>
          </a:xfrm>
          <a:prstGeom prst="rect">
            <a:avLst/>
          </a:prstGeom>
          <a:solidFill>
            <a:srgbClr val="85D2E1"/>
          </a:solidFill>
        </p:spPr>
        <p:txBody>
          <a:bodyPr wrap="square" rtlCol="0" anchor="ctr">
            <a:spAutoFit/>
          </a:bodyPr>
          <a:lstStyle/>
          <a:p>
            <a:pPr algn="ctr"/>
            <a:r>
              <a:rPr lang="lt-LT" sz="3600" b="1" dirty="0">
                <a:solidFill>
                  <a:srgbClr val="000000"/>
                </a:solidFill>
              </a:rPr>
              <a:t>Keletas Eurostato patikinimų</a:t>
            </a:r>
          </a:p>
        </p:txBody>
      </p:sp>
    </p:spTree>
    <p:extLst>
      <p:ext uri="{BB962C8B-B14F-4D97-AF65-F5344CB8AC3E}">
        <p14:creationId xmlns:p14="http://schemas.microsoft.com/office/powerpoint/2010/main" val="106101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22261" y="2069707"/>
            <a:ext cx="4692770" cy="4123986"/>
          </a:xfrm>
        </p:spPr>
        <p:txBody>
          <a:bodyPr/>
          <a:lstStyle/>
          <a:p>
            <a:r>
              <a:rPr lang="lt-LT" sz="2800" b="1" dirty="0"/>
              <a:t>Susiekite su patirtimi</a:t>
            </a:r>
            <a:endParaRPr lang="en-GB" sz="2800" b="1" dirty="0"/>
          </a:p>
          <a:p>
            <a:r>
              <a:rPr lang="lt-LT" dirty="0"/>
              <a:t>„</a:t>
            </a:r>
            <a:r>
              <a:rPr lang="en-GB" dirty="0" err="1"/>
              <a:t>Žmones</a:t>
            </a:r>
            <a:r>
              <a:rPr lang="en-GB" dirty="0"/>
              <a:t> </a:t>
            </a:r>
            <a:r>
              <a:rPr lang="en-GB" dirty="0" err="1"/>
              <a:t>natūraliai</a:t>
            </a:r>
            <a:r>
              <a:rPr lang="en-GB" dirty="0"/>
              <a:t> </a:t>
            </a:r>
            <a:r>
              <a:rPr lang="en-GB" dirty="0" err="1"/>
              <a:t>traukia</a:t>
            </a:r>
            <a:r>
              <a:rPr lang="en-GB" dirty="0"/>
              <a:t> tai, kas </a:t>
            </a:r>
            <a:r>
              <a:rPr lang="en-GB" dirty="0" err="1"/>
              <a:t>jiems</a:t>
            </a:r>
            <a:r>
              <a:rPr lang="en-GB" dirty="0"/>
              <a:t> </a:t>
            </a:r>
            <a:r>
              <a:rPr lang="en-GB" b="1" dirty="0" err="1"/>
              <a:t>pažįstama</a:t>
            </a:r>
            <a:r>
              <a:rPr lang="en-GB" dirty="0"/>
              <a:t>.” </a:t>
            </a:r>
            <a:r>
              <a:rPr lang="en-GB" b="1" dirty="0" err="1"/>
              <a:t>Spausdinti</a:t>
            </a:r>
            <a:r>
              <a:rPr lang="en-GB" b="1" dirty="0"/>
              <a:t> </a:t>
            </a:r>
            <a:r>
              <a:rPr lang="en-GB" b="1" dirty="0" err="1"/>
              <a:t>lankstinukai</a:t>
            </a:r>
            <a:r>
              <a:rPr lang="en-GB" b="1" dirty="0"/>
              <a:t> </a:t>
            </a:r>
            <a:r>
              <a:rPr lang="en-GB" b="1" dirty="0" err="1"/>
              <a:t>ir</a:t>
            </a:r>
            <a:r>
              <a:rPr lang="en-GB" b="1" dirty="0"/>
              <a:t> </a:t>
            </a:r>
            <a:r>
              <a:rPr lang="en-GB" b="1" dirty="0" err="1"/>
              <a:t>katalogai</a:t>
            </a:r>
            <a:r>
              <a:rPr lang="en-GB" b="1" dirty="0"/>
              <a:t> </a:t>
            </a:r>
            <a:r>
              <a:rPr lang="en-GB" dirty="0" err="1"/>
              <a:t>senjorams</a:t>
            </a:r>
            <a:r>
              <a:rPr lang="en-GB" dirty="0"/>
              <a:t> </a:t>
            </a:r>
            <a:r>
              <a:rPr lang="en-GB" dirty="0" err="1"/>
              <a:t>yra</a:t>
            </a:r>
            <a:r>
              <a:rPr lang="en-GB" dirty="0"/>
              <a:t> </a:t>
            </a:r>
            <a:r>
              <a:rPr lang="en-GB" dirty="0" err="1"/>
              <a:t>pažįstami</a:t>
            </a:r>
            <a:r>
              <a:rPr lang="en-GB" dirty="0"/>
              <a:t> </a:t>
            </a:r>
            <a:r>
              <a:rPr lang="en-GB" dirty="0" err="1"/>
              <a:t>ir</a:t>
            </a:r>
            <a:r>
              <a:rPr lang="en-GB" dirty="0"/>
              <a:t> </a:t>
            </a:r>
            <a:r>
              <a:rPr lang="en-GB" dirty="0" err="1"/>
              <a:t>apčiuopiami</a:t>
            </a:r>
            <a:r>
              <a:rPr lang="en-GB" dirty="0"/>
              <a:t> </a:t>
            </a:r>
            <a:r>
              <a:rPr lang="en-GB" dirty="0" err="1"/>
              <a:t>daiktai</a:t>
            </a:r>
            <a:r>
              <a:rPr lang="en-GB" dirty="0"/>
              <a:t>. </a:t>
            </a:r>
          </a:p>
          <a:p>
            <a:r>
              <a:rPr lang="lt-LT" dirty="0"/>
              <a:t>Reklamuokite savo produktą prekybos centre arba reklaminiame lankstinuke, kurį jie gauna paštu, arba paprašykite jų užsiprenumeruoti jūsų e. naujienlaiškį. </a:t>
            </a:r>
          </a:p>
          <a:p>
            <a:endParaRPr lang="en-IE"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6</a:t>
            </a:r>
          </a:p>
        </p:txBody>
      </p:sp>
      <p:pic>
        <p:nvPicPr>
          <p:cNvPr id="8" name="Picture 7" descr="Person reading book">
            <a:extLst>
              <a:ext uri="{FF2B5EF4-FFF2-40B4-BE49-F238E27FC236}">
                <a16:creationId xmlns:a16="http://schemas.microsoft.com/office/drawing/2014/main" id="{47752C23-DF6C-44BD-44D2-0FDF0D0E26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328125"/>
            <a:ext cx="5373739" cy="3865568"/>
          </a:xfrm>
          <a:prstGeom prst="rect">
            <a:avLst/>
          </a:prstGeom>
        </p:spPr>
      </p:pic>
      <p:pic>
        <p:nvPicPr>
          <p:cNvPr id="10" name="Graphic 9" descr="Envelope with solid fill">
            <a:extLst>
              <a:ext uri="{FF2B5EF4-FFF2-40B4-BE49-F238E27FC236}">
                <a16:creationId xmlns:a16="http://schemas.microsoft.com/office/drawing/2014/main" id="{6E4DDE3A-05B3-3473-E423-ADA5530AB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4452" y="415207"/>
            <a:ext cx="1154422" cy="1154422"/>
          </a:xfrm>
          <a:prstGeom prst="rect">
            <a:avLst/>
          </a:prstGeom>
        </p:spPr>
      </p:pic>
      <p:sp>
        <p:nvSpPr>
          <p:cNvPr id="11" name="Textfeld 9">
            <a:extLst>
              <a:ext uri="{FF2B5EF4-FFF2-40B4-BE49-F238E27FC236}">
                <a16:creationId xmlns:a16="http://schemas.microsoft.com/office/drawing/2014/main" id="{E9B3F9E8-9793-4074-402F-08C824A6F405}"/>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5">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288266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43647" y="1980256"/>
            <a:ext cx="4493666" cy="3722513"/>
          </a:xfrm>
        </p:spPr>
        <p:txBody>
          <a:bodyPr/>
          <a:lstStyle/>
          <a:p>
            <a:r>
              <a:rPr lang="en-IE" sz="2800" b="1" dirty="0" err="1"/>
              <a:t>Personalizuokite</a:t>
            </a:r>
            <a:r>
              <a:rPr lang="en-IE" sz="2800" b="1" dirty="0"/>
              <a:t> </a:t>
            </a:r>
            <a:r>
              <a:rPr lang="en-IE" sz="2800" b="1" dirty="0" err="1"/>
              <a:t>jų</a:t>
            </a:r>
            <a:r>
              <a:rPr lang="en-IE" sz="2800" b="1" dirty="0"/>
              <a:t> </a:t>
            </a:r>
            <a:r>
              <a:rPr lang="en-IE" sz="2800" b="1" dirty="0" err="1"/>
              <a:t>patirtį</a:t>
            </a:r>
            <a:endParaRPr lang="en-IE" sz="2800" b="1" dirty="0"/>
          </a:p>
          <a:p>
            <a:r>
              <a:rPr lang="lt-LT" dirty="0"/>
              <a:t>Kai patirtis tampa asmenine, žmogus ją ilgai prisimena. Kadangi kūdikių bumo kartos atstovai yra pripratę prie asmeninio kontakto, įtraukite į savo veiklas asmeninį kontaktą. Tai gali būti  paprasta, pavyzdžiui, kaip į klientų aptarnavimo užklausas atsakoma paprastu skambučiu.</a:t>
            </a: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92500"/>
          </a:bodyPr>
          <a:lstStyle/>
          <a:p>
            <a:pPr marL="180000"/>
            <a:r>
              <a:rPr lang="lt-LT" dirty="0"/>
              <a:t>Patarimai, kaip sėkmingai parduoti senjorams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7</a:t>
            </a:r>
          </a:p>
        </p:txBody>
      </p:sp>
      <p:sp>
        <p:nvSpPr>
          <p:cNvPr id="6" name="Textfeld 9">
            <a:extLst>
              <a:ext uri="{FF2B5EF4-FFF2-40B4-BE49-F238E27FC236}">
                <a16:creationId xmlns:a16="http://schemas.microsoft.com/office/drawing/2014/main" id="{38AFD6B0-8D88-81D6-4C51-35ED29C1F701}"/>
              </a:ext>
            </a:extLst>
          </p:cNvPr>
          <p:cNvSpPr txBox="1"/>
          <p:nvPr/>
        </p:nvSpPr>
        <p:spPr>
          <a:xfrm>
            <a:off x="1202635" y="6307690"/>
            <a:ext cx="17009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pic>
        <p:nvPicPr>
          <p:cNvPr id="7" name="Picture 6">
            <a:hlinkClick r:id="rId3"/>
            <a:extLst>
              <a:ext uri="{FF2B5EF4-FFF2-40B4-BE49-F238E27FC236}">
                <a16:creationId xmlns:a16="http://schemas.microsoft.com/office/drawing/2014/main" id="{BCA86208-D6FD-1507-769A-DACB64768B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8636" y="712471"/>
            <a:ext cx="2013613" cy="2059118"/>
          </a:xfrm>
          <a:prstGeom prst="rect">
            <a:avLst/>
          </a:prstGeom>
        </p:spPr>
      </p:pic>
      <p:sp>
        <p:nvSpPr>
          <p:cNvPr id="9" name="TextBox 8">
            <a:extLst>
              <a:ext uri="{FF2B5EF4-FFF2-40B4-BE49-F238E27FC236}">
                <a16:creationId xmlns:a16="http://schemas.microsoft.com/office/drawing/2014/main" id="{37E57F31-3E1B-2085-01CD-4EDD69749628}"/>
              </a:ext>
            </a:extLst>
          </p:cNvPr>
          <p:cNvSpPr txBox="1"/>
          <p:nvPr/>
        </p:nvSpPr>
        <p:spPr>
          <a:xfrm>
            <a:off x="6025244" y="2849361"/>
            <a:ext cx="5832140" cy="3477875"/>
          </a:xfrm>
          <a:prstGeom prst="rect">
            <a:avLst/>
          </a:prstGeom>
          <a:noFill/>
        </p:spPr>
        <p:txBody>
          <a:bodyPr wrap="square">
            <a:spAutoFit/>
          </a:bodyPr>
          <a:lstStyle/>
          <a:p>
            <a:r>
              <a:rPr lang="lt-LT" sz="2200" i="1" dirty="0">
                <a:solidFill>
                  <a:srgbClr val="000000"/>
                </a:solidFill>
              </a:rPr>
              <a:t>Šefas </a:t>
            </a:r>
            <a:r>
              <a:rPr lang="lt-LT" sz="2200" i="1" dirty="0" err="1">
                <a:solidFill>
                  <a:srgbClr val="000000"/>
                </a:solidFill>
              </a:rPr>
              <a:t>Joyce'as</a:t>
            </a:r>
            <a:r>
              <a:rPr lang="lt-LT" sz="2200" i="1" dirty="0">
                <a:solidFill>
                  <a:srgbClr val="000000"/>
                </a:solidFill>
              </a:rPr>
              <a:t> </a:t>
            </a:r>
            <a:r>
              <a:rPr lang="lt-LT" sz="2200" i="1" dirty="0" err="1">
                <a:solidFill>
                  <a:srgbClr val="000000"/>
                </a:solidFill>
              </a:rPr>
              <a:t>Timminsas</a:t>
            </a:r>
            <a:r>
              <a:rPr lang="lt-LT" sz="2200" i="1" dirty="0">
                <a:solidFill>
                  <a:srgbClr val="000000"/>
                </a:solidFill>
              </a:rPr>
              <a:t> dirbo geriausiose Airijos virtuvėse. Tačiau jo aistra mesti iššūkį institucinei virtuvei sveikatos priežiūros sistemoje tapo jo gyvenimo darbu ir svajone. </a:t>
            </a:r>
          </a:p>
          <a:p>
            <a:r>
              <a:rPr lang="lt-LT" sz="2200" i="1" dirty="0" err="1">
                <a:solidFill>
                  <a:srgbClr val="000000"/>
                </a:solidFill>
              </a:rPr>
              <a:t>Joyce'as</a:t>
            </a:r>
            <a:r>
              <a:rPr lang="lt-LT" sz="2200" i="1" dirty="0">
                <a:solidFill>
                  <a:srgbClr val="000000"/>
                </a:solidFill>
              </a:rPr>
              <a:t> sukūrė </a:t>
            </a:r>
            <a:r>
              <a:rPr lang="lt-LT" sz="2200" i="1" u="sng" dirty="0">
                <a:solidFill>
                  <a:srgbClr val="000000"/>
                </a:solidFill>
              </a:rPr>
              <a:t>„Pure </a:t>
            </a:r>
            <a:r>
              <a:rPr lang="lt-LT" sz="2200" i="1" u="sng" dirty="0" err="1">
                <a:solidFill>
                  <a:srgbClr val="000000"/>
                </a:solidFill>
              </a:rPr>
              <a:t>Joy</a:t>
            </a:r>
            <a:r>
              <a:rPr lang="lt-LT" sz="2200" i="1" u="sng" dirty="0">
                <a:solidFill>
                  <a:srgbClr val="000000"/>
                </a:solidFill>
              </a:rPr>
              <a:t>“, </a:t>
            </a:r>
            <a:r>
              <a:rPr lang="lt-LT" sz="2200" i="1" dirty="0">
                <a:solidFill>
                  <a:srgbClr val="000000"/>
                </a:solidFill>
              </a:rPr>
              <a:t>kad sveikatos priežiūros sektoriaus pacientams ir globos namų gyventojams grąžintų valgymo džiaugsmą. Jos etosas – individuali priežiūra, kurią užtikrina individualūs meniu, sukurti pagal individualius senjorų poreikius.</a:t>
            </a:r>
          </a:p>
        </p:txBody>
      </p:sp>
    </p:spTree>
    <p:extLst>
      <p:ext uri="{BB962C8B-B14F-4D97-AF65-F5344CB8AC3E}">
        <p14:creationId xmlns:p14="http://schemas.microsoft.com/office/powerpoint/2010/main" val="145051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DDAA707-DDEC-EB31-34ED-E7E1AA190CF9}"/>
              </a:ext>
            </a:extLst>
          </p:cNvPr>
          <p:cNvSpPr txBox="1">
            <a:spLocks/>
          </p:cNvSpPr>
          <p:nvPr/>
        </p:nvSpPr>
        <p:spPr>
          <a:xfrm>
            <a:off x="448575" y="1388125"/>
            <a:ext cx="5943726" cy="3974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lt-LT" dirty="0"/>
              <a:t>Virtuvė yra namų širdis, todėl virtuvės reikmenys ar namų apyvokos prekės tikrai užims aukštą vietą tarp senjorams skirtų reklaminių prekių, o ypač daiktai, kurie gali palengvinti gyvenimą.</a:t>
            </a:r>
          </a:p>
          <a:p>
            <a:pPr marL="0" indent="0"/>
            <a:r>
              <a:rPr lang="lt-LT" dirty="0"/>
              <a:t>„Dauguma pagyvenusių žmonių vertina savo nepriklausomybę ir norėtų ir toliau gyventi savo namuose. 2011 m. ES pagyvenusių žmonių, kurie buvo 65-84 metų amžiaus ir gyveno instituciniuose namų ūkiuose (sveikatos priežiūros įstaigose arba įstaigose pensininkams ar pagyvenusiems žmonėms), buvo tik 1,7 %.“ </a:t>
            </a:r>
            <a:r>
              <a:rPr lang="lt-LT" u="sng" dirty="0">
                <a:solidFill>
                  <a:srgbClr val="1188A3"/>
                </a:solidFill>
              </a:rPr>
              <a:t>Šaltinis</a:t>
            </a:r>
          </a:p>
        </p:txBody>
      </p:sp>
      <p:sp>
        <p:nvSpPr>
          <p:cNvPr id="5" name="Picture Placeholder 4">
            <a:extLst>
              <a:ext uri="{FF2B5EF4-FFF2-40B4-BE49-F238E27FC236}">
                <a16:creationId xmlns:a16="http://schemas.microsoft.com/office/drawing/2014/main" id="{CE854565-57E7-3DEA-3BD1-1F5C880F117A}"/>
              </a:ext>
            </a:extLst>
          </p:cNvPr>
          <p:cNvSpPr>
            <a:spLocks noGrp="1"/>
          </p:cNvSpPr>
          <p:nvPr>
            <p:ph type="pic" sz="quarter" idx="10"/>
          </p:nvPr>
        </p:nvSpPr>
        <p:spPr/>
      </p:sp>
      <p:pic>
        <p:nvPicPr>
          <p:cNvPr id="10" name="Picture 9">
            <a:extLst>
              <a:ext uri="{FF2B5EF4-FFF2-40B4-BE49-F238E27FC236}">
                <a16:creationId xmlns:a16="http://schemas.microsoft.com/office/drawing/2014/main" id="{F0135E28-AC37-A6D3-CE7F-2490650910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54" r="3216"/>
          <a:stretch/>
        </p:blipFill>
        <p:spPr>
          <a:xfrm>
            <a:off x="6392300" y="210192"/>
            <a:ext cx="5799701" cy="5574583"/>
          </a:xfrm>
          <a:prstGeom prst="rect">
            <a:avLst/>
          </a:prstGeom>
        </p:spPr>
      </p:pic>
      <p:sp>
        <p:nvSpPr>
          <p:cNvPr id="11" name="Text Placeholder 3">
            <a:extLst>
              <a:ext uri="{FF2B5EF4-FFF2-40B4-BE49-F238E27FC236}">
                <a16:creationId xmlns:a16="http://schemas.microsoft.com/office/drawing/2014/main" id="{5D7767C7-4617-B36F-F988-496E3DD2BE32}"/>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įkvėpimo</a:t>
            </a:r>
            <a:endParaRPr lang="en-IE" dirty="0"/>
          </a:p>
        </p:txBody>
      </p:sp>
      <p:sp>
        <p:nvSpPr>
          <p:cNvPr id="3" name="Textplatzhalter 2">
            <a:extLst>
              <a:ext uri="{FF2B5EF4-FFF2-40B4-BE49-F238E27FC236}">
                <a16:creationId xmlns:a16="http://schemas.microsoft.com/office/drawing/2014/main" id="{7FBBCA1F-A518-8EB7-51A8-FE34E728BF49}"/>
              </a:ext>
            </a:extLst>
          </p:cNvPr>
          <p:cNvSpPr>
            <a:spLocks noGrp="1"/>
          </p:cNvSpPr>
          <p:nvPr>
            <p:ph type="body" sz="quarter" idx="16"/>
          </p:nvPr>
        </p:nvSpPr>
        <p:spPr>
          <a:xfrm>
            <a:off x="5337277" y="0"/>
            <a:ext cx="6854723" cy="582221"/>
          </a:xfrm>
          <a:solidFill>
            <a:srgbClr val="85D2E1"/>
          </a:solidFill>
        </p:spPr>
        <p:txBody>
          <a:bodyPr vert="horz" lIns="91440" tIns="45720" rIns="91440" bIns="45720" rtlCol="0" anchor="t">
            <a:noAutofit/>
          </a:bodyPr>
          <a:lstStyle/>
          <a:p>
            <a:pPr algn="ctr"/>
            <a:r>
              <a:rPr lang="en-GB" b="1" dirty="0" err="1"/>
              <a:t>Apdovanojimai</a:t>
            </a:r>
            <a:r>
              <a:rPr lang="en-GB" b="1" dirty="0"/>
              <a:t> </a:t>
            </a:r>
            <a:r>
              <a:rPr lang="en-GB" b="1" dirty="0" err="1"/>
              <a:t>arba</a:t>
            </a:r>
            <a:r>
              <a:rPr lang="en-GB" b="1" dirty="0"/>
              <a:t> </a:t>
            </a:r>
            <a:r>
              <a:rPr lang="en-GB" b="1" dirty="0" err="1"/>
              <a:t>nemokamos</a:t>
            </a:r>
            <a:r>
              <a:rPr lang="en-GB" b="1" dirty="0"/>
              <a:t> </a:t>
            </a:r>
            <a:r>
              <a:rPr lang="en-GB" b="1" dirty="0" err="1"/>
              <a:t>dovanos</a:t>
            </a:r>
            <a:r>
              <a:rPr lang="en-GB" b="1" dirty="0"/>
              <a:t> </a:t>
            </a:r>
            <a:r>
              <a:rPr lang="en-GB" b="1" dirty="0" err="1"/>
              <a:t>senjorams</a:t>
            </a:r>
            <a:endParaRPr lang="en-GB" b="1" dirty="0"/>
          </a:p>
        </p:txBody>
      </p:sp>
    </p:spTree>
    <p:extLst>
      <p:ext uri="{BB962C8B-B14F-4D97-AF65-F5344CB8AC3E}">
        <p14:creationId xmlns:p14="http://schemas.microsoft.com/office/powerpoint/2010/main" val="95601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D3AD4-C637-1D53-11A7-4CF4017C58A0}"/>
              </a:ext>
            </a:extLst>
          </p:cNvPr>
          <p:cNvSpPr>
            <a:spLocks noGrp="1"/>
          </p:cNvSpPr>
          <p:nvPr>
            <p:ph type="body" sz="quarter" idx="18"/>
          </p:nvPr>
        </p:nvSpPr>
        <p:spPr>
          <a:xfrm>
            <a:off x="423593" y="2194333"/>
            <a:ext cx="5907634" cy="3867704"/>
          </a:xfrm>
        </p:spPr>
        <p:txBody>
          <a:bodyPr/>
          <a:lstStyle/>
          <a:p>
            <a:pPr indent="0"/>
            <a:r>
              <a:rPr lang="en-GB" b="1" dirty="0" err="1"/>
              <a:t>Asmeniniai</a:t>
            </a:r>
            <a:r>
              <a:rPr lang="en-GB" b="1" dirty="0"/>
              <a:t> </a:t>
            </a:r>
            <a:r>
              <a:rPr lang="en-GB" b="1" dirty="0" err="1"/>
              <a:t>žurnalai</a:t>
            </a:r>
            <a:endParaRPr lang="en-GB" b="1" dirty="0"/>
          </a:p>
          <a:p>
            <a:pPr indent="0"/>
            <a:r>
              <a:rPr lang="lt-LT" dirty="0"/>
              <a:t>Žurnalų skaitymas ir rašymas yra dažnas vyresnio amžiaus žmonių pomėgis, nes jis palaiko aktyvų protą. Jie taip pat gali užsirašyti ypatingus prisiminimus ar istorijas ir išsaugoti jas savo anūkams. Tai svarbu, nes 40 % žmonių, sulaukę 65 metų, praranda atmintį. Jei jums reikia reklaminių dovanų senjorams, ant nestandartinių spiralinių užrašų knygelių atspausdinkite padrąsinančią žinutę. </a:t>
            </a:r>
          </a:p>
        </p:txBody>
      </p:sp>
      <p:sp>
        <p:nvSpPr>
          <p:cNvPr id="3" name="Text Placeholder 2">
            <a:extLst>
              <a:ext uri="{FF2B5EF4-FFF2-40B4-BE49-F238E27FC236}">
                <a16:creationId xmlns:a16="http://schemas.microsoft.com/office/drawing/2014/main" id="{1F469D03-1D8C-F2AE-64EE-16900BE22F64}"/>
              </a:ext>
            </a:extLst>
          </p:cNvPr>
          <p:cNvSpPr>
            <a:spLocks noGrp="1"/>
          </p:cNvSpPr>
          <p:nvPr>
            <p:ph type="body" sz="quarter" idx="16"/>
          </p:nvPr>
        </p:nvSpPr>
        <p:spPr>
          <a:xfrm>
            <a:off x="691949" y="1516286"/>
            <a:ext cx="10808102" cy="582221"/>
          </a:xfrm>
        </p:spPr>
        <p:txBody>
          <a:bodyPr vert="horz" lIns="91440" tIns="45720" rIns="91440" bIns="45720" rtlCol="0" anchor="t">
            <a:normAutofit lnSpcReduction="10000"/>
          </a:bodyPr>
          <a:lstStyle/>
          <a:p>
            <a:r>
              <a:rPr lang="en-GB" dirty="0" err="1">
                <a:ea typeface="+mn-lt"/>
                <a:cs typeface="+mn-lt"/>
              </a:rPr>
              <a:t>Kalbant</a:t>
            </a:r>
            <a:r>
              <a:rPr lang="en-GB" dirty="0">
                <a:ea typeface="+mn-lt"/>
                <a:cs typeface="+mn-lt"/>
              </a:rPr>
              <a:t> </a:t>
            </a:r>
            <a:r>
              <a:rPr lang="en-GB" dirty="0" err="1">
                <a:ea typeface="+mn-lt"/>
                <a:cs typeface="+mn-lt"/>
              </a:rPr>
              <a:t>apie</a:t>
            </a:r>
            <a:r>
              <a:rPr lang="en-GB" dirty="0">
                <a:ea typeface="+mn-lt"/>
                <a:cs typeface="+mn-lt"/>
              </a:rPr>
              <a:t> </a:t>
            </a:r>
            <a:r>
              <a:rPr lang="en-GB" dirty="0" err="1">
                <a:ea typeface="+mn-lt"/>
                <a:cs typeface="+mn-lt"/>
              </a:rPr>
              <a:t>personalizavimą</a:t>
            </a:r>
            <a:r>
              <a:rPr lang="en-GB" dirty="0">
                <a:ea typeface="+mn-lt"/>
                <a:cs typeface="+mn-lt"/>
              </a:rPr>
              <a:t>		</a:t>
            </a:r>
          </a:p>
        </p:txBody>
      </p:sp>
      <p:pic>
        <p:nvPicPr>
          <p:cNvPr id="2051" name="Picture 3" descr="personalized journals">
            <a:extLst>
              <a:ext uri="{FF2B5EF4-FFF2-40B4-BE49-F238E27FC236}">
                <a16:creationId xmlns:a16="http://schemas.microsoft.com/office/drawing/2014/main" id="{965DA223-E0E8-78BF-73DF-5F2C32C0A6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28864" y="2063324"/>
            <a:ext cx="4371187" cy="3278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B278E8-C732-503D-993D-49BA9779A72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3">
            <a:extLst>
              <a:ext uri="{FF2B5EF4-FFF2-40B4-BE49-F238E27FC236}">
                <a16:creationId xmlns:a16="http://schemas.microsoft.com/office/drawing/2014/main" id="{961D4E04-16BE-2956-3117-444F5FAA6B57}"/>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įkvėpimo</a:t>
            </a:r>
            <a:endParaRPr lang="en-IE" dirty="0"/>
          </a:p>
        </p:txBody>
      </p:sp>
    </p:spTree>
    <p:extLst>
      <p:ext uri="{BB962C8B-B14F-4D97-AF65-F5344CB8AC3E}">
        <p14:creationId xmlns:p14="http://schemas.microsoft.com/office/powerpoint/2010/main" val="307423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5712698" cy="1968142"/>
          </a:xfrm>
        </p:spPr>
        <p:txBody>
          <a:bodyPr>
            <a:noAutofit/>
          </a:bodyPr>
          <a:lstStyle/>
          <a:p>
            <a:r>
              <a:rPr lang="en-GB" dirty="0" err="1"/>
              <a:t>Rinkodaros</a:t>
            </a:r>
            <a:r>
              <a:rPr lang="en-GB" dirty="0"/>
              <a:t> </a:t>
            </a:r>
            <a:r>
              <a:rPr lang="en-GB" dirty="0" err="1"/>
              <a:t>strategijos</a:t>
            </a:r>
            <a:r>
              <a:rPr lang="en-GB" dirty="0"/>
              <a:t> </a:t>
            </a:r>
            <a:r>
              <a:rPr lang="en-GB" dirty="0" err="1"/>
              <a:t>kūrimas</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02</a:t>
            </a:r>
          </a:p>
        </p:txBody>
      </p:sp>
    </p:spTree>
    <p:extLst>
      <p:ext uri="{BB962C8B-B14F-4D97-AF65-F5344CB8AC3E}">
        <p14:creationId xmlns:p14="http://schemas.microsoft.com/office/powerpoint/2010/main" val="317227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4FB8D-0E48-67D4-4FB3-F11804DB4785}"/>
              </a:ext>
            </a:extLst>
          </p:cNvPr>
          <p:cNvSpPr>
            <a:spLocks noGrp="1"/>
          </p:cNvSpPr>
          <p:nvPr>
            <p:ph type="body" sz="quarter" idx="15"/>
          </p:nvPr>
        </p:nvSpPr>
        <p:spPr/>
        <p:txBody>
          <a:bodyPr/>
          <a:lstStyle/>
          <a:p>
            <a:r>
              <a:rPr lang="en-IE"/>
              <a:t>2</a:t>
            </a:r>
          </a:p>
        </p:txBody>
      </p:sp>
      <p:sp>
        <p:nvSpPr>
          <p:cNvPr id="6" name="Text Placeholder 5">
            <a:extLst>
              <a:ext uri="{FF2B5EF4-FFF2-40B4-BE49-F238E27FC236}">
                <a16:creationId xmlns:a16="http://schemas.microsoft.com/office/drawing/2014/main" id="{56B540B9-D0B9-7AB4-0A36-F42C67923391}"/>
              </a:ext>
            </a:extLst>
          </p:cNvPr>
          <p:cNvSpPr>
            <a:spLocks noGrp="1"/>
          </p:cNvSpPr>
          <p:nvPr>
            <p:ph type="body" sz="quarter" idx="19"/>
          </p:nvPr>
        </p:nvSpPr>
        <p:spPr/>
        <p:txBody>
          <a:bodyPr/>
          <a:lstStyle/>
          <a:p>
            <a:r>
              <a:rPr lang="en-IE"/>
              <a:t>3</a:t>
            </a:r>
          </a:p>
        </p:txBody>
      </p:sp>
      <p:sp>
        <p:nvSpPr>
          <p:cNvPr id="7" name="Text Placeholder 6">
            <a:extLst>
              <a:ext uri="{FF2B5EF4-FFF2-40B4-BE49-F238E27FC236}">
                <a16:creationId xmlns:a16="http://schemas.microsoft.com/office/drawing/2014/main" id="{430C225C-8E39-7048-942A-D984770625C4}"/>
              </a:ext>
            </a:extLst>
          </p:cNvPr>
          <p:cNvSpPr>
            <a:spLocks noGrp="1"/>
          </p:cNvSpPr>
          <p:nvPr>
            <p:ph type="body" sz="quarter" idx="20"/>
          </p:nvPr>
        </p:nvSpPr>
        <p:spPr/>
        <p:txBody>
          <a:bodyPr/>
          <a:lstStyle/>
          <a:p>
            <a:r>
              <a:rPr lang="lt-LT" b="1" dirty="0"/>
              <a:t>Mokslinių tyrimų perspektyvos</a:t>
            </a:r>
          </a:p>
        </p:txBody>
      </p:sp>
      <p:sp>
        <p:nvSpPr>
          <p:cNvPr id="8" name="Text Placeholder 7">
            <a:extLst>
              <a:ext uri="{FF2B5EF4-FFF2-40B4-BE49-F238E27FC236}">
                <a16:creationId xmlns:a16="http://schemas.microsoft.com/office/drawing/2014/main" id="{68134D4E-F625-00B6-C91E-165345131089}"/>
              </a:ext>
            </a:extLst>
          </p:cNvPr>
          <p:cNvSpPr>
            <a:spLocks noGrp="1"/>
          </p:cNvSpPr>
          <p:nvPr>
            <p:ph type="body" sz="quarter" idx="21"/>
          </p:nvPr>
        </p:nvSpPr>
        <p:spPr/>
        <p:txBody>
          <a:bodyPr/>
          <a:lstStyle/>
          <a:p>
            <a:r>
              <a:rPr lang="en-IE"/>
              <a:t>4</a:t>
            </a:r>
          </a:p>
        </p:txBody>
      </p:sp>
      <p:sp>
        <p:nvSpPr>
          <p:cNvPr id="9" name="Text Placeholder 8">
            <a:extLst>
              <a:ext uri="{FF2B5EF4-FFF2-40B4-BE49-F238E27FC236}">
                <a16:creationId xmlns:a16="http://schemas.microsoft.com/office/drawing/2014/main" id="{EF78C84C-152A-5985-3F5A-46376BBB0CFF}"/>
              </a:ext>
            </a:extLst>
          </p:cNvPr>
          <p:cNvSpPr>
            <a:spLocks noGrp="1"/>
          </p:cNvSpPr>
          <p:nvPr>
            <p:ph type="body" sz="quarter" idx="22"/>
          </p:nvPr>
        </p:nvSpPr>
        <p:spPr/>
        <p:txBody>
          <a:bodyPr/>
          <a:lstStyle/>
          <a:p>
            <a:r>
              <a:rPr lang="lt-LT" b="1" dirty="0"/>
              <a:t>Įmonės rinkodaros tikslai</a:t>
            </a:r>
          </a:p>
        </p:txBody>
      </p:sp>
      <p:sp>
        <p:nvSpPr>
          <p:cNvPr id="10" name="Text Placeholder 9">
            <a:extLst>
              <a:ext uri="{FF2B5EF4-FFF2-40B4-BE49-F238E27FC236}">
                <a16:creationId xmlns:a16="http://schemas.microsoft.com/office/drawing/2014/main" id="{A522A940-EE3B-2FAF-7AA8-047369EC4E3D}"/>
              </a:ext>
            </a:extLst>
          </p:cNvPr>
          <p:cNvSpPr>
            <a:spLocks noGrp="1"/>
          </p:cNvSpPr>
          <p:nvPr>
            <p:ph type="body" sz="quarter" idx="23"/>
          </p:nvPr>
        </p:nvSpPr>
        <p:spPr/>
        <p:txBody>
          <a:bodyPr/>
          <a:lstStyle/>
          <a:p>
            <a:r>
              <a:rPr lang="en-IE"/>
              <a:t>5</a:t>
            </a:r>
          </a:p>
        </p:txBody>
      </p:sp>
      <p:sp>
        <p:nvSpPr>
          <p:cNvPr id="11" name="Text Placeholder 10">
            <a:extLst>
              <a:ext uri="{FF2B5EF4-FFF2-40B4-BE49-F238E27FC236}">
                <a16:creationId xmlns:a16="http://schemas.microsoft.com/office/drawing/2014/main" id="{5DE8E867-00FC-ECA9-9852-B2A559814E04}"/>
              </a:ext>
            </a:extLst>
          </p:cNvPr>
          <p:cNvSpPr>
            <a:spLocks noGrp="1"/>
          </p:cNvSpPr>
          <p:nvPr>
            <p:ph type="body" sz="quarter" idx="24"/>
          </p:nvPr>
        </p:nvSpPr>
        <p:spPr/>
        <p:txBody>
          <a:bodyPr/>
          <a:lstStyle/>
          <a:p>
            <a:r>
              <a:rPr lang="en-IE" b="1" dirty="0" err="1"/>
              <a:t>Rinkodaros</a:t>
            </a:r>
            <a:r>
              <a:rPr lang="en-IE" b="1" dirty="0"/>
              <a:t> </a:t>
            </a:r>
            <a:r>
              <a:rPr lang="en-IE" b="1" dirty="0" err="1"/>
              <a:t>strategijos</a:t>
            </a:r>
            <a:r>
              <a:rPr lang="en-IE" b="1" dirty="0"/>
              <a:t> </a:t>
            </a:r>
            <a:r>
              <a:rPr lang="en-IE" b="1" dirty="0" err="1"/>
              <a:t>kūrimas</a:t>
            </a:r>
            <a:endParaRPr lang="en-IE" b="1" dirty="0"/>
          </a:p>
        </p:txBody>
      </p:sp>
      <p:sp>
        <p:nvSpPr>
          <p:cNvPr id="12" name="Text Placeholder 11">
            <a:extLst>
              <a:ext uri="{FF2B5EF4-FFF2-40B4-BE49-F238E27FC236}">
                <a16:creationId xmlns:a16="http://schemas.microsoft.com/office/drawing/2014/main" id="{2F4862C6-BD5A-8C51-AA1D-27B6B6BD4B7D}"/>
              </a:ext>
            </a:extLst>
          </p:cNvPr>
          <p:cNvSpPr>
            <a:spLocks noGrp="1"/>
          </p:cNvSpPr>
          <p:nvPr>
            <p:ph type="body" sz="quarter" idx="25"/>
          </p:nvPr>
        </p:nvSpPr>
        <p:spPr/>
        <p:txBody>
          <a:bodyPr/>
          <a:lstStyle/>
          <a:p>
            <a:r>
              <a:rPr lang="en-IE"/>
              <a:t>6</a:t>
            </a:r>
          </a:p>
        </p:txBody>
      </p:sp>
      <p:sp>
        <p:nvSpPr>
          <p:cNvPr id="13" name="Text Placeholder 12">
            <a:extLst>
              <a:ext uri="{FF2B5EF4-FFF2-40B4-BE49-F238E27FC236}">
                <a16:creationId xmlns:a16="http://schemas.microsoft.com/office/drawing/2014/main" id="{5332B9C6-69D8-16B7-F5DF-9D42E1EE5666}"/>
              </a:ext>
            </a:extLst>
          </p:cNvPr>
          <p:cNvSpPr>
            <a:spLocks noGrp="1"/>
          </p:cNvSpPr>
          <p:nvPr>
            <p:ph type="body" sz="quarter" idx="26"/>
          </p:nvPr>
        </p:nvSpPr>
        <p:spPr/>
        <p:txBody>
          <a:bodyPr/>
          <a:lstStyle/>
          <a:p>
            <a:r>
              <a:rPr lang="lt-LT" b="1" dirty="0"/>
              <a:t>Stebėsena ir vertinimas</a:t>
            </a:r>
          </a:p>
        </p:txBody>
      </p:sp>
      <p:sp>
        <p:nvSpPr>
          <p:cNvPr id="14" name="Text Placeholder 13">
            <a:extLst>
              <a:ext uri="{FF2B5EF4-FFF2-40B4-BE49-F238E27FC236}">
                <a16:creationId xmlns:a16="http://schemas.microsoft.com/office/drawing/2014/main" id="{C2440DEB-12D9-4054-711E-07595FB1A94E}"/>
              </a:ext>
            </a:extLst>
          </p:cNvPr>
          <p:cNvSpPr>
            <a:spLocks noGrp="1"/>
          </p:cNvSpPr>
          <p:nvPr>
            <p:ph type="body" sz="quarter" idx="27"/>
          </p:nvPr>
        </p:nvSpPr>
        <p:spPr/>
        <p:txBody>
          <a:bodyPr/>
          <a:lstStyle/>
          <a:p>
            <a:r>
              <a:rPr lang="en-IE"/>
              <a:t>1</a:t>
            </a:r>
          </a:p>
        </p:txBody>
      </p:sp>
      <p:sp>
        <p:nvSpPr>
          <p:cNvPr id="16" name="Text Placeholder 3">
            <a:extLst>
              <a:ext uri="{FF2B5EF4-FFF2-40B4-BE49-F238E27FC236}">
                <a16:creationId xmlns:a16="http://schemas.microsoft.com/office/drawing/2014/main" id="{7361466F-C797-FFF3-565D-0743C8E5BB91}"/>
              </a:ext>
            </a:extLst>
          </p:cNvPr>
          <p:cNvSpPr>
            <a:spLocks noGrp="1"/>
          </p:cNvSpPr>
          <p:nvPr>
            <p:ph type="body" sz="quarter" idx="16"/>
          </p:nvPr>
        </p:nvSpPr>
        <p:spPr>
          <a:xfrm>
            <a:off x="919163" y="628650"/>
            <a:ext cx="4378325" cy="603250"/>
          </a:xfrm>
        </p:spPr>
        <p:txBody>
          <a:bodyPr/>
          <a:lstStyle/>
          <a:p>
            <a:r>
              <a:rPr lang="en-IE" dirty="0" err="1"/>
              <a:t>Rinkodaros</a:t>
            </a:r>
            <a:r>
              <a:rPr lang="en-IE" dirty="0"/>
              <a:t> </a:t>
            </a:r>
            <a:r>
              <a:rPr lang="en-IE" dirty="0" err="1"/>
              <a:t>strategija</a:t>
            </a:r>
            <a:endParaRPr lang="en-IE" dirty="0"/>
          </a:p>
        </p:txBody>
      </p:sp>
      <p:sp>
        <p:nvSpPr>
          <p:cNvPr id="18" name="Textplatzhalter 1">
            <a:extLst>
              <a:ext uri="{FF2B5EF4-FFF2-40B4-BE49-F238E27FC236}">
                <a16:creationId xmlns:a16="http://schemas.microsoft.com/office/drawing/2014/main" id="{15F65A8B-3970-5C5A-528E-6CDEFF0B28B9}"/>
              </a:ext>
            </a:extLst>
          </p:cNvPr>
          <p:cNvSpPr>
            <a:spLocks noGrp="1"/>
          </p:cNvSpPr>
          <p:nvPr>
            <p:ph type="body" sz="quarter" idx="18"/>
          </p:nvPr>
        </p:nvSpPr>
        <p:spPr>
          <a:xfrm>
            <a:off x="919163" y="1770060"/>
            <a:ext cx="4734931" cy="4424280"/>
          </a:xfrm>
        </p:spPr>
        <p:txBody>
          <a:bodyPr vert="horz" lIns="91440" tIns="45720" rIns="91440" bIns="45720" rtlCol="0" anchor="t">
            <a:normAutofit/>
          </a:bodyPr>
          <a:lstStyle/>
          <a:p>
            <a:pPr marL="0" indent="0"/>
            <a:r>
              <a:rPr lang="lt-LT" dirty="0"/>
              <a:t>Rinkodaros strategija yra viena iš įmonės </a:t>
            </a:r>
            <a:r>
              <a:rPr lang="lt-LT" b="1" dirty="0"/>
              <a:t>funkcinių strategijų</a:t>
            </a:r>
            <a:r>
              <a:rPr lang="lt-LT" dirty="0"/>
              <a:t>, kurios kartu sudaro bendrą verslo strategiją. </a:t>
            </a:r>
          </a:p>
          <a:p>
            <a:pPr marL="0" indent="0"/>
            <a:r>
              <a:rPr lang="lt-LT" dirty="0"/>
              <a:t>Skirtingi autoriai siūlo skirtingus rinkodaros sprendimų priėmimo modelius, skirtingus sprendimų priėmimo etapus. </a:t>
            </a:r>
          </a:p>
          <a:p>
            <a:pPr marL="0" indent="0"/>
            <a:r>
              <a:rPr lang="en-GB" dirty="0" err="1"/>
              <a:t>Dažniausiai</a:t>
            </a:r>
            <a:r>
              <a:rPr lang="en-GB" dirty="0"/>
              <a:t> </a:t>
            </a:r>
            <a:r>
              <a:rPr lang="en-GB" dirty="0" err="1"/>
              <a:t>pasitaikantys</a:t>
            </a:r>
            <a:r>
              <a:rPr lang="en-GB" dirty="0"/>
              <a:t> </a:t>
            </a:r>
            <a:r>
              <a:rPr lang="en-GB" dirty="0" err="1"/>
              <a:t>didesni</a:t>
            </a:r>
            <a:r>
              <a:rPr lang="en-GB" dirty="0"/>
              <a:t> </a:t>
            </a:r>
            <a:r>
              <a:rPr lang="en-GB" dirty="0" err="1"/>
              <a:t>strateginio</a:t>
            </a:r>
            <a:r>
              <a:rPr lang="en-GB" dirty="0"/>
              <a:t> </a:t>
            </a:r>
            <a:r>
              <a:rPr lang="en-GB" dirty="0" err="1"/>
              <a:t>rinkodaros</a:t>
            </a:r>
            <a:r>
              <a:rPr lang="en-GB" dirty="0"/>
              <a:t> </a:t>
            </a:r>
            <a:r>
              <a:rPr lang="en-GB" dirty="0" err="1"/>
              <a:t>planavimo</a:t>
            </a:r>
            <a:r>
              <a:rPr lang="en-GB" dirty="0"/>
              <a:t> </a:t>
            </a:r>
            <a:r>
              <a:rPr lang="en-GB" dirty="0" err="1"/>
              <a:t>etapai</a:t>
            </a:r>
            <a:r>
              <a:rPr lang="en-GB" dirty="0"/>
              <a:t> </a:t>
            </a:r>
            <a:r>
              <a:rPr lang="en-GB" dirty="0" err="1"/>
              <a:t>yra</a:t>
            </a:r>
            <a:r>
              <a:rPr lang="en-GB" dirty="0"/>
              <a:t> </a:t>
            </a:r>
            <a:r>
              <a:rPr lang="en-GB" dirty="0" err="1"/>
              <a:t>šie</a:t>
            </a:r>
            <a:r>
              <a:rPr lang="en-GB" dirty="0"/>
              <a:t>:</a:t>
            </a:r>
          </a:p>
          <a:p>
            <a:pPr marL="0" indent="0"/>
            <a:endParaRPr lang="en-GB" dirty="0"/>
          </a:p>
          <a:p>
            <a:pPr marL="0" indent="0"/>
            <a:endParaRPr lang="en-GB" dirty="0"/>
          </a:p>
        </p:txBody>
      </p:sp>
      <p:sp>
        <p:nvSpPr>
          <p:cNvPr id="19" name="Text Placeholder 4">
            <a:extLst>
              <a:ext uri="{FF2B5EF4-FFF2-40B4-BE49-F238E27FC236}">
                <a16:creationId xmlns:a16="http://schemas.microsoft.com/office/drawing/2014/main" id="{11831D73-1941-090D-9594-5366B8E308D6}"/>
              </a:ext>
            </a:extLst>
          </p:cNvPr>
          <p:cNvSpPr>
            <a:spLocks noGrp="1"/>
          </p:cNvSpPr>
          <p:nvPr>
            <p:ph type="body" sz="quarter" idx="28"/>
          </p:nvPr>
        </p:nvSpPr>
        <p:spPr>
          <a:xfrm>
            <a:off x="7215188" y="150813"/>
            <a:ext cx="4465637" cy="822325"/>
          </a:xfrm>
        </p:spPr>
        <p:txBody>
          <a:bodyPr/>
          <a:lstStyle/>
          <a:p>
            <a:r>
              <a:rPr lang="lt-LT" b="1" dirty="0"/>
              <a:t>Įmonės misijos formulavimas</a:t>
            </a:r>
          </a:p>
        </p:txBody>
      </p:sp>
      <p:sp>
        <p:nvSpPr>
          <p:cNvPr id="20" name="Text Placeholder 6">
            <a:extLst>
              <a:ext uri="{FF2B5EF4-FFF2-40B4-BE49-F238E27FC236}">
                <a16:creationId xmlns:a16="http://schemas.microsoft.com/office/drawing/2014/main" id="{3E10D2E4-5F87-98CF-56AE-C54D18C6E6AD}"/>
              </a:ext>
            </a:extLst>
          </p:cNvPr>
          <p:cNvSpPr>
            <a:spLocks noGrp="1"/>
          </p:cNvSpPr>
          <p:nvPr>
            <p:ph type="body" sz="quarter" idx="14"/>
          </p:nvPr>
        </p:nvSpPr>
        <p:spPr>
          <a:xfrm>
            <a:off x="7229475" y="1231900"/>
            <a:ext cx="4465638" cy="822325"/>
          </a:xfrm>
        </p:spPr>
        <p:txBody>
          <a:bodyPr/>
          <a:lstStyle/>
          <a:p>
            <a:r>
              <a:rPr lang="lt-LT" b="1" dirty="0"/>
              <a:t>Ilgalaikių tikslų nustatymas</a:t>
            </a:r>
          </a:p>
        </p:txBody>
      </p:sp>
      <p:sp>
        <p:nvSpPr>
          <p:cNvPr id="22" name="Textfeld 3">
            <a:extLst>
              <a:ext uri="{FF2B5EF4-FFF2-40B4-BE49-F238E27FC236}">
                <a16:creationId xmlns:a16="http://schemas.microsoft.com/office/drawing/2014/main" id="{08FC8224-7997-66F1-D140-EECE21772E4B}"/>
              </a:ext>
            </a:extLst>
          </p:cNvPr>
          <p:cNvSpPr txBox="1"/>
          <p:nvPr/>
        </p:nvSpPr>
        <p:spPr>
          <a:xfrm>
            <a:off x="724972" y="6170629"/>
            <a:ext cx="1788503" cy="307777"/>
          </a:xfrm>
          <a:prstGeom prst="rect">
            <a:avLst/>
          </a:prstGeom>
          <a:noFill/>
        </p:spPr>
        <p:txBody>
          <a:bodyPr wrap="none" lIns="91440" tIns="45720" rIns="91440" bIns="45720" rtlCol="0" anchor="t">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rPr>
              <a:t>Isoraite, 2009</a:t>
            </a:r>
          </a:p>
        </p:txBody>
      </p:sp>
    </p:spTree>
    <p:extLst>
      <p:ext uri="{BB962C8B-B14F-4D97-AF65-F5344CB8AC3E}">
        <p14:creationId xmlns:p14="http://schemas.microsoft.com/office/powerpoint/2010/main" val="200532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Happy elderly couple in green field">
            <a:extLst>
              <a:ext uri="{FF2B5EF4-FFF2-40B4-BE49-F238E27FC236}">
                <a16:creationId xmlns:a16="http://schemas.microsoft.com/office/drawing/2014/main" id="{73428C4B-8B45-D458-C592-B27FFDA8A21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74750" y="2048262"/>
            <a:ext cx="1723877" cy="1723877"/>
          </a:xfrm>
        </p:spPr>
      </p:pic>
      <p:pic>
        <p:nvPicPr>
          <p:cNvPr id="24" name="Picture Placeholder 23" descr="Two people holding each other's hands">
            <a:extLst>
              <a:ext uri="{FF2B5EF4-FFF2-40B4-BE49-F238E27FC236}">
                <a16:creationId xmlns:a16="http://schemas.microsoft.com/office/drawing/2014/main" id="{16B2ECB1-1A67-DA7C-6E84-6BB824FCF8E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Picture Placeholder 25" descr="Old couple attending a wedding">
            <a:extLst>
              <a:ext uri="{FF2B5EF4-FFF2-40B4-BE49-F238E27FC236}">
                <a16:creationId xmlns:a16="http://schemas.microsoft.com/office/drawing/2014/main" id="{BF01443D-EFE9-A6E4-D0BE-05FFD742C63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descr="A bowl of food&#10;&#10;Description automatically generated with low confidence">
            <a:extLst>
              <a:ext uri="{FF2B5EF4-FFF2-40B4-BE49-F238E27FC236}">
                <a16:creationId xmlns:a16="http://schemas.microsoft.com/office/drawing/2014/main" id="{33E06446-CF59-AC18-7640-D26E5568E2E7}"/>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796DE0E-78C3-F5CB-79FF-92FC35F833F2}"/>
              </a:ext>
            </a:extLst>
          </p:cNvPr>
          <p:cNvSpPr>
            <a:spLocks noGrp="1"/>
          </p:cNvSpPr>
          <p:nvPr>
            <p:ph type="body" sz="quarter" idx="18"/>
          </p:nvPr>
        </p:nvSpPr>
        <p:spPr>
          <a:xfrm>
            <a:off x="7266111" y="4739378"/>
            <a:ext cx="2692330" cy="2039109"/>
          </a:xfrm>
        </p:spPr>
        <p:txBody>
          <a:bodyPr>
            <a:normAutofit/>
          </a:bodyPr>
          <a:lstStyle/>
          <a:p>
            <a:r>
              <a:rPr lang="lt-LT" dirty="0"/>
              <a:t>Gyvenimo pokyčiai (išėjimas į pensiją, persikraustymas, sveikatos problemos ir </a:t>
            </a:r>
            <a:r>
              <a:rPr lang="lt-LT" dirty="0" err="1"/>
              <a:t>t</a:t>
            </a:r>
            <a:r>
              <a:rPr lang="lt-LT" dirty="0"/>
              <a:t>. </a:t>
            </a:r>
            <a:r>
              <a:rPr lang="lt-LT" dirty="0" err="1"/>
              <a:t>t</a:t>
            </a:r>
            <a:r>
              <a:rPr lang="lt-LT" dirty="0"/>
              <a:t>.) yra įvykiai, kuriuos galima panaudoti ryšiams užmegzti. </a:t>
            </a:r>
          </a:p>
          <a:p>
            <a:endParaRPr lang="en-IE" dirty="0"/>
          </a:p>
        </p:txBody>
      </p:sp>
      <p:sp>
        <p:nvSpPr>
          <p:cNvPr id="7" name="Text Placeholder 6">
            <a:extLst>
              <a:ext uri="{FF2B5EF4-FFF2-40B4-BE49-F238E27FC236}">
                <a16:creationId xmlns:a16="http://schemas.microsoft.com/office/drawing/2014/main" id="{4DB8C537-6D1B-EF8F-D864-537E803C79D6}"/>
              </a:ext>
            </a:extLst>
          </p:cNvPr>
          <p:cNvSpPr>
            <a:spLocks noGrp="1"/>
          </p:cNvSpPr>
          <p:nvPr>
            <p:ph type="body" sz="quarter" idx="16"/>
          </p:nvPr>
        </p:nvSpPr>
        <p:spPr>
          <a:xfrm>
            <a:off x="363851" y="3923046"/>
            <a:ext cx="2068264" cy="809018"/>
          </a:xfrm>
        </p:spPr>
        <p:txBody>
          <a:bodyPr>
            <a:normAutofit/>
          </a:bodyPr>
          <a:lstStyle/>
          <a:p>
            <a:r>
              <a:rPr lang="lt-LT" b="1" dirty="0"/>
              <a:t>Susipažinkite su senjorų rinka</a:t>
            </a:r>
          </a:p>
          <a:p>
            <a:endParaRPr lang="en-IE" dirty="0"/>
          </a:p>
        </p:txBody>
      </p:sp>
      <p:pic>
        <p:nvPicPr>
          <p:cNvPr id="22" name="Picture Placeholder 21" descr="Angled shot of pen on a graph">
            <a:extLst>
              <a:ext uri="{FF2B5EF4-FFF2-40B4-BE49-F238E27FC236}">
                <a16:creationId xmlns:a16="http://schemas.microsoft.com/office/drawing/2014/main" id="{D2B2C450-A0FC-AE91-D2EE-BEBF1488F288}"/>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97CB54E3-F240-5EEB-393F-2F6ABEB881D7}"/>
              </a:ext>
            </a:extLst>
          </p:cNvPr>
          <p:cNvSpPr>
            <a:spLocks noGrp="1"/>
          </p:cNvSpPr>
          <p:nvPr>
            <p:ph type="body" sz="quarter" idx="27"/>
          </p:nvPr>
        </p:nvSpPr>
        <p:spPr>
          <a:xfrm>
            <a:off x="9958442" y="4732064"/>
            <a:ext cx="2068263" cy="1450075"/>
          </a:xfrm>
        </p:spPr>
        <p:txBody>
          <a:bodyPr>
            <a:normAutofit lnSpcReduction="10000"/>
          </a:bodyPr>
          <a:lstStyle/>
          <a:p>
            <a:r>
              <a:rPr lang="lt-LT" dirty="0"/>
              <a:t>Sėkmingi gali būti tikro gyvenimo rūpesčiai, tarp eilučių įterpiant žinutę apie produktą.</a:t>
            </a:r>
          </a:p>
        </p:txBody>
      </p:sp>
      <p:sp>
        <p:nvSpPr>
          <p:cNvPr id="11" name="Text Placeholder 10">
            <a:extLst>
              <a:ext uri="{FF2B5EF4-FFF2-40B4-BE49-F238E27FC236}">
                <a16:creationId xmlns:a16="http://schemas.microsoft.com/office/drawing/2014/main" id="{8AB9C6AE-EE91-F59B-C46F-A047FF3CAC66}"/>
              </a:ext>
            </a:extLst>
          </p:cNvPr>
          <p:cNvSpPr>
            <a:spLocks noGrp="1"/>
          </p:cNvSpPr>
          <p:nvPr>
            <p:ph type="body" sz="quarter" idx="28"/>
          </p:nvPr>
        </p:nvSpPr>
        <p:spPr>
          <a:xfrm>
            <a:off x="56273" y="4756146"/>
            <a:ext cx="2375841" cy="1766363"/>
          </a:xfrm>
        </p:spPr>
        <p:txBody>
          <a:bodyPr>
            <a:normAutofit lnSpcReduction="10000"/>
          </a:bodyPr>
          <a:lstStyle/>
          <a:p>
            <a:r>
              <a:rPr lang="lt-LT" dirty="0"/>
              <a:t>Senjorai yra </a:t>
            </a:r>
            <a:r>
              <a:rPr lang="lt-LT" dirty="0" err="1"/>
              <a:t>daugiasegmentinė</a:t>
            </a:r>
            <a:r>
              <a:rPr lang="lt-LT" dirty="0"/>
              <a:t> grupė, o kiekvienas segmentas turi savo norus ir poreikius. Vienas dydis netinka visiems. </a:t>
            </a:r>
          </a:p>
          <a:p>
            <a:endParaRPr lang="en-IE" dirty="0"/>
          </a:p>
        </p:txBody>
      </p:sp>
      <p:sp>
        <p:nvSpPr>
          <p:cNvPr id="12" name="Text Placeholder 11">
            <a:extLst>
              <a:ext uri="{FF2B5EF4-FFF2-40B4-BE49-F238E27FC236}">
                <a16:creationId xmlns:a16="http://schemas.microsoft.com/office/drawing/2014/main" id="{D472DA02-EDAB-0C91-572C-CE7395A62FC6}"/>
              </a:ext>
            </a:extLst>
          </p:cNvPr>
          <p:cNvSpPr>
            <a:spLocks noGrp="1"/>
          </p:cNvSpPr>
          <p:nvPr>
            <p:ph type="body" sz="quarter" idx="29"/>
          </p:nvPr>
        </p:nvSpPr>
        <p:spPr>
          <a:xfrm>
            <a:off x="5068218" y="4756146"/>
            <a:ext cx="2068263" cy="1237497"/>
          </a:xfrm>
        </p:spPr>
        <p:txBody>
          <a:bodyPr/>
          <a:lstStyle/>
          <a:p>
            <a:r>
              <a:rPr lang="en-GB" dirty="0" err="1"/>
              <a:t>Asmeniniai</a:t>
            </a:r>
            <a:r>
              <a:rPr lang="en-GB" dirty="0"/>
              <a:t> </a:t>
            </a:r>
            <a:r>
              <a:rPr lang="en-GB" dirty="0" err="1"/>
              <a:t>ryšiai</a:t>
            </a:r>
            <a:r>
              <a:rPr lang="en-GB" dirty="0"/>
              <a:t> </a:t>
            </a:r>
            <a:r>
              <a:rPr lang="en-GB" dirty="0" err="1"/>
              <a:t>turi</a:t>
            </a:r>
            <a:r>
              <a:rPr lang="en-GB" dirty="0"/>
              <a:t> </a:t>
            </a:r>
            <a:r>
              <a:rPr lang="en-GB" dirty="0" err="1"/>
              <a:t>didelę</a:t>
            </a:r>
            <a:r>
              <a:rPr lang="en-GB" dirty="0"/>
              <a:t> </a:t>
            </a:r>
            <a:r>
              <a:rPr lang="en-GB" dirty="0" err="1"/>
              <a:t>vertę</a:t>
            </a:r>
            <a:r>
              <a:rPr lang="en-GB" dirty="0"/>
              <a:t>. </a:t>
            </a:r>
            <a:r>
              <a:rPr lang="en-GB" dirty="0" err="1"/>
              <a:t>Patirtis</a:t>
            </a:r>
            <a:r>
              <a:rPr lang="en-GB" dirty="0"/>
              <a:t> </a:t>
            </a:r>
            <a:r>
              <a:rPr lang="en-GB" dirty="0" err="1"/>
              <a:t>padeda</a:t>
            </a:r>
            <a:r>
              <a:rPr lang="en-GB" dirty="0"/>
              <a:t> </a:t>
            </a:r>
            <a:r>
              <a:rPr lang="en-GB" dirty="0" err="1"/>
              <a:t>jiems</a:t>
            </a:r>
            <a:r>
              <a:rPr lang="en-GB" dirty="0"/>
              <a:t> </a:t>
            </a:r>
            <a:r>
              <a:rPr lang="en-GB" dirty="0" err="1"/>
              <a:t>apsispręsti</a:t>
            </a:r>
            <a:r>
              <a:rPr lang="en-GB" dirty="0"/>
              <a:t>.</a:t>
            </a:r>
          </a:p>
          <a:p>
            <a:endParaRPr lang="en-IE" dirty="0"/>
          </a:p>
        </p:txBody>
      </p:sp>
      <p:sp>
        <p:nvSpPr>
          <p:cNvPr id="13" name="Text Placeholder 12">
            <a:extLst>
              <a:ext uri="{FF2B5EF4-FFF2-40B4-BE49-F238E27FC236}">
                <a16:creationId xmlns:a16="http://schemas.microsoft.com/office/drawing/2014/main" id="{6C30EA11-500B-7FE0-804C-88D2F83C0190}"/>
              </a:ext>
            </a:extLst>
          </p:cNvPr>
          <p:cNvSpPr>
            <a:spLocks noGrp="1"/>
          </p:cNvSpPr>
          <p:nvPr>
            <p:ph type="body" sz="quarter" idx="30"/>
          </p:nvPr>
        </p:nvSpPr>
        <p:spPr>
          <a:xfrm>
            <a:off x="2682715" y="4736596"/>
            <a:ext cx="2068263" cy="1237497"/>
          </a:xfrm>
        </p:spPr>
        <p:txBody>
          <a:bodyPr/>
          <a:lstStyle/>
          <a:p>
            <a:r>
              <a:rPr lang="lt-LT" dirty="0"/>
              <a:t>Paprastai parodykite, ko jie gali iš jūsų tikėtis.</a:t>
            </a:r>
          </a:p>
        </p:txBody>
      </p:sp>
      <p:sp>
        <p:nvSpPr>
          <p:cNvPr id="14" name="Text Placeholder 13">
            <a:extLst>
              <a:ext uri="{FF2B5EF4-FFF2-40B4-BE49-F238E27FC236}">
                <a16:creationId xmlns:a16="http://schemas.microsoft.com/office/drawing/2014/main" id="{123BC7E5-A5D1-865F-112D-A2DD37456909}"/>
              </a:ext>
            </a:extLst>
          </p:cNvPr>
          <p:cNvSpPr>
            <a:spLocks noGrp="1"/>
          </p:cNvSpPr>
          <p:nvPr>
            <p:ph type="body" sz="quarter" idx="31"/>
          </p:nvPr>
        </p:nvSpPr>
        <p:spPr>
          <a:xfrm>
            <a:off x="2703964" y="3951163"/>
            <a:ext cx="2068264" cy="662872"/>
          </a:xfrm>
        </p:spPr>
        <p:txBody>
          <a:bodyPr>
            <a:normAutofit/>
          </a:bodyPr>
          <a:lstStyle/>
          <a:p>
            <a:r>
              <a:rPr lang="en-GB" b="1" dirty="0" err="1"/>
              <a:t>Pateikite</a:t>
            </a:r>
            <a:r>
              <a:rPr lang="en-GB" b="1" dirty="0"/>
              <a:t> </a:t>
            </a:r>
            <a:r>
              <a:rPr lang="en-GB" b="1" dirty="0" err="1"/>
              <a:t>faktus</a:t>
            </a:r>
            <a:r>
              <a:rPr lang="en-GB" b="1" dirty="0"/>
              <a:t> </a:t>
            </a:r>
            <a:r>
              <a:rPr lang="en-GB" b="1" dirty="0" err="1"/>
              <a:t>ir</a:t>
            </a:r>
            <a:r>
              <a:rPr lang="en-GB" b="1" dirty="0"/>
              <a:t> </a:t>
            </a:r>
            <a:r>
              <a:rPr lang="en-GB" b="1" dirty="0" err="1"/>
              <a:t>būkite</a:t>
            </a:r>
            <a:r>
              <a:rPr lang="en-GB" b="1" dirty="0"/>
              <a:t> </a:t>
            </a:r>
            <a:r>
              <a:rPr lang="en-GB" b="1" dirty="0" err="1"/>
              <a:t>aiškūs</a:t>
            </a:r>
            <a:endParaRPr lang="en-GB" b="1" dirty="0"/>
          </a:p>
          <a:p>
            <a:endParaRPr lang="en-IE" dirty="0"/>
          </a:p>
        </p:txBody>
      </p:sp>
      <p:sp>
        <p:nvSpPr>
          <p:cNvPr id="15" name="Text Placeholder 14">
            <a:extLst>
              <a:ext uri="{FF2B5EF4-FFF2-40B4-BE49-F238E27FC236}">
                <a16:creationId xmlns:a16="http://schemas.microsoft.com/office/drawing/2014/main" id="{E4688F58-DE9B-DB2A-09F6-804AE6464F62}"/>
              </a:ext>
            </a:extLst>
          </p:cNvPr>
          <p:cNvSpPr>
            <a:spLocks noGrp="1"/>
          </p:cNvSpPr>
          <p:nvPr>
            <p:ph type="body" sz="quarter" idx="32"/>
          </p:nvPr>
        </p:nvSpPr>
        <p:spPr>
          <a:xfrm>
            <a:off x="5095157" y="3951163"/>
            <a:ext cx="2068264" cy="612187"/>
          </a:xfrm>
        </p:spPr>
        <p:txBody>
          <a:bodyPr>
            <a:normAutofit/>
          </a:bodyPr>
          <a:lstStyle/>
          <a:p>
            <a:r>
              <a:rPr lang="en-GB" sz="2000" b="1" dirty="0" err="1"/>
              <a:t>Kurkite</a:t>
            </a:r>
            <a:r>
              <a:rPr lang="en-GB" sz="2000" b="1" dirty="0"/>
              <a:t> </a:t>
            </a:r>
            <a:r>
              <a:rPr lang="en-GB" sz="2000" b="1" dirty="0" err="1"/>
              <a:t>santykius</a:t>
            </a:r>
            <a:endParaRPr lang="en-GB" sz="2000" b="1" dirty="0"/>
          </a:p>
          <a:p>
            <a:endParaRPr lang="en-IE" dirty="0"/>
          </a:p>
        </p:txBody>
      </p:sp>
      <p:sp>
        <p:nvSpPr>
          <p:cNvPr id="16" name="Text Placeholder 15">
            <a:extLst>
              <a:ext uri="{FF2B5EF4-FFF2-40B4-BE49-F238E27FC236}">
                <a16:creationId xmlns:a16="http://schemas.microsoft.com/office/drawing/2014/main" id="{5517F966-DBFB-317F-C7F2-F41F86DD2A70}"/>
              </a:ext>
            </a:extLst>
          </p:cNvPr>
          <p:cNvSpPr>
            <a:spLocks noGrp="1"/>
          </p:cNvSpPr>
          <p:nvPr>
            <p:ph type="body" sz="quarter" idx="33"/>
          </p:nvPr>
        </p:nvSpPr>
        <p:spPr>
          <a:xfrm>
            <a:off x="7537010" y="3937104"/>
            <a:ext cx="2068264" cy="780901"/>
          </a:xfrm>
        </p:spPr>
        <p:txBody>
          <a:bodyPr>
            <a:normAutofit fontScale="92500" lnSpcReduction="20000"/>
          </a:bodyPr>
          <a:lstStyle/>
          <a:p>
            <a:r>
              <a:rPr lang="en-GB" b="1" dirty="0" err="1"/>
              <a:t>Naudokite</a:t>
            </a:r>
            <a:r>
              <a:rPr lang="en-GB" b="1" dirty="0"/>
              <a:t> </a:t>
            </a:r>
            <a:r>
              <a:rPr lang="lt-LT" b="1" dirty="0"/>
              <a:t>„gyvenimo etapų“ </a:t>
            </a:r>
            <a:r>
              <a:rPr lang="en-GB" b="1" dirty="0" err="1"/>
              <a:t>rinkodarą</a:t>
            </a:r>
            <a:endParaRPr lang="en-GB" b="1" dirty="0"/>
          </a:p>
          <a:p>
            <a:endParaRPr lang="en-IE" dirty="0"/>
          </a:p>
        </p:txBody>
      </p:sp>
      <p:sp>
        <p:nvSpPr>
          <p:cNvPr id="17" name="Text Placeholder 16">
            <a:extLst>
              <a:ext uri="{FF2B5EF4-FFF2-40B4-BE49-F238E27FC236}">
                <a16:creationId xmlns:a16="http://schemas.microsoft.com/office/drawing/2014/main" id="{58B8E1FF-BDC6-0481-AA94-325C302302A2}"/>
              </a:ext>
            </a:extLst>
          </p:cNvPr>
          <p:cNvSpPr>
            <a:spLocks noGrp="1"/>
          </p:cNvSpPr>
          <p:nvPr>
            <p:ph type="body" sz="quarter" idx="34"/>
          </p:nvPr>
        </p:nvSpPr>
        <p:spPr/>
        <p:txBody>
          <a:bodyPr>
            <a:normAutofit fontScale="85000" lnSpcReduction="10000"/>
          </a:bodyPr>
          <a:lstStyle/>
          <a:p>
            <a:r>
              <a:rPr lang="en-GB" sz="2000" b="1" dirty="0" err="1"/>
              <a:t>Edukuokite</a:t>
            </a:r>
            <a:r>
              <a:rPr lang="en-GB" sz="2000" b="1" dirty="0"/>
              <a:t> </a:t>
            </a:r>
            <a:r>
              <a:rPr lang="en-GB" sz="2000" b="1" dirty="0" err="1"/>
              <a:t>senjorus</a:t>
            </a:r>
            <a:endParaRPr lang="en-GB" sz="2000" b="1" dirty="0"/>
          </a:p>
          <a:p>
            <a:endParaRPr lang="en-IE" dirty="0"/>
          </a:p>
        </p:txBody>
      </p:sp>
      <p:sp>
        <p:nvSpPr>
          <p:cNvPr id="18" name="Textfeld 19">
            <a:extLst>
              <a:ext uri="{FF2B5EF4-FFF2-40B4-BE49-F238E27FC236}">
                <a16:creationId xmlns:a16="http://schemas.microsoft.com/office/drawing/2014/main" id="{3CB913DC-E9E8-D6ED-3767-DB26D73F751A}"/>
              </a:ext>
            </a:extLst>
          </p:cNvPr>
          <p:cNvSpPr txBox="1"/>
          <p:nvPr/>
        </p:nvSpPr>
        <p:spPr>
          <a:xfrm>
            <a:off x="231185" y="6470710"/>
            <a:ext cx="2769925"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7">
                  <a:extLst>
                    <a:ext uri="{A12FA001-AC4F-418D-AE19-62706E023703}">
                      <ahyp:hlinkClr xmlns:ahyp="http://schemas.microsoft.com/office/drawing/2018/hyperlinkcolor" val="tx"/>
                    </a:ext>
                  </a:extLst>
                </a:hlinkClick>
              </a:rPr>
              <a:t>Suddenlysenior.com (2020)</a:t>
            </a:r>
            <a:endParaRPr lang="en-GB" sz="1400" dirty="0">
              <a:solidFill>
                <a:srgbClr val="1188A3"/>
              </a:solidFill>
            </a:endParaRPr>
          </a:p>
        </p:txBody>
      </p:sp>
      <p:sp>
        <p:nvSpPr>
          <p:cNvPr id="29" name="Textplatzhalter 2">
            <a:extLst>
              <a:ext uri="{FF2B5EF4-FFF2-40B4-BE49-F238E27FC236}">
                <a16:creationId xmlns:a16="http://schemas.microsoft.com/office/drawing/2014/main" id="{C8D81175-AC39-9D8B-97CE-6AE22EC5DDB4}"/>
              </a:ext>
            </a:extLst>
          </p:cNvPr>
          <p:cNvSpPr>
            <a:spLocks noGrp="1"/>
          </p:cNvSpPr>
          <p:nvPr>
            <p:ph type="body" sz="quarter" idx="25"/>
          </p:nvPr>
        </p:nvSpPr>
        <p:spPr>
          <a:xfrm>
            <a:off x="254000" y="590550"/>
            <a:ext cx="11696700" cy="582613"/>
          </a:xfrm>
        </p:spPr>
        <p:txBody>
          <a:bodyPr>
            <a:noAutofit/>
          </a:bodyPr>
          <a:lstStyle/>
          <a:p>
            <a:r>
              <a:rPr lang="lt-LT" dirty="0"/>
              <a:t>Rinkodaros strategijos senjorų rinkai</a:t>
            </a:r>
          </a:p>
        </p:txBody>
      </p:sp>
      <p:sp>
        <p:nvSpPr>
          <p:cNvPr id="30" name="TextBox 29">
            <a:extLst>
              <a:ext uri="{FF2B5EF4-FFF2-40B4-BE49-F238E27FC236}">
                <a16:creationId xmlns:a16="http://schemas.microsoft.com/office/drawing/2014/main" id="{1DFA9AC0-23C1-8078-DA25-6F06C233963F}"/>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87744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black umbrella over a piggybank">
            <a:extLst>
              <a:ext uri="{FF2B5EF4-FFF2-40B4-BE49-F238E27FC236}">
                <a16:creationId xmlns:a16="http://schemas.microsoft.com/office/drawing/2014/main" id="{7E797EF9-BBD9-716B-5B96-B400C6107F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3" name="Picture Placeholder 22" descr="Elderly woman finishing a marathon">
            <a:extLst>
              <a:ext uri="{FF2B5EF4-FFF2-40B4-BE49-F238E27FC236}">
                <a16:creationId xmlns:a16="http://schemas.microsoft.com/office/drawing/2014/main" id="{95AC246B-9D66-94EE-CC5E-344111D05ED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Yellow star chat bubble">
            <a:extLst>
              <a:ext uri="{FF2B5EF4-FFF2-40B4-BE49-F238E27FC236}">
                <a16:creationId xmlns:a16="http://schemas.microsoft.com/office/drawing/2014/main" id="{26603E94-EC06-76A7-FFF2-1F96DBE298D6}"/>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9" name="Picture Placeholder 28" descr="Multicolored pens">
            <a:extLst>
              <a:ext uri="{FF2B5EF4-FFF2-40B4-BE49-F238E27FC236}">
                <a16:creationId xmlns:a16="http://schemas.microsoft.com/office/drawing/2014/main" id="{DE4E8C7F-B81F-E946-1AA0-ED58D00B17BF}"/>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3FE6D8E-37CD-2F5D-47E5-CD00650EF7F9}"/>
              </a:ext>
            </a:extLst>
          </p:cNvPr>
          <p:cNvSpPr>
            <a:spLocks noGrp="1"/>
          </p:cNvSpPr>
          <p:nvPr>
            <p:ph type="body" sz="quarter" idx="16"/>
          </p:nvPr>
        </p:nvSpPr>
        <p:spPr/>
        <p:txBody>
          <a:bodyPr>
            <a:normAutofit lnSpcReduction="10000"/>
          </a:bodyPr>
          <a:lstStyle/>
          <a:p>
            <a:r>
              <a:rPr lang="en-GB" sz="2000" b="1" dirty="0" err="1"/>
              <a:t>Pašalinkite</a:t>
            </a:r>
            <a:r>
              <a:rPr lang="en-GB" sz="2000" b="1" dirty="0"/>
              <a:t> </a:t>
            </a:r>
            <a:r>
              <a:rPr lang="en-GB" sz="2000" b="1" dirty="0" err="1"/>
              <a:t>riziką</a:t>
            </a:r>
            <a:endParaRPr lang="en-GB" sz="2000" b="1" dirty="0"/>
          </a:p>
          <a:p>
            <a:endParaRPr lang="en-IE" dirty="0"/>
          </a:p>
        </p:txBody>
      </p:sp>
      <p:pic>
        <p:nvPicPr>
          <p:cNvPr id="21" name="Picture Placeholder 20" descr="Chalk art on sidewalk">
            <a:extLst>
              <a:ext uri="{FF2B5EF4-FFF2-40B4-BE49-F238E27FC236}">
                <a16:creationId xmlns:a16="http://schemas.microsoft.com/office/drawing/2014/main" id="{E43AF1CC-1458-E722-1CE2-6E198D3E795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987"/>
          <a:stretch/>
        </p:blipFill>
        <p:spPr>
          <a:xfrm>
            <a:off x="2741673" y="2031417"/>
            <a:ext cx="1723877" cy="1723877"/>
          </a:xfrm>
        </p:spPr>
      </p:pic>
      <p:sp>
        <p:nvSpPr>
          <p:cNvPr id="10" name="Text Placeholder 9">
            <a:extLst>
              <a:ext uri="{FF2B5EF4-FFF2-40B4-BE49-F238E27FC236}">
                <a16:creationId xmlns:a16="http://schemas.microsoft.com/office/drawing/2014/main" id="{222F5904-9E6C-1128-DC6D-745305C2E792}"/>
              </a:ext>
            </a:extLst>
          </p:cNvPr>
          <p:cNvSpPr>
            <a:spLocks noGrp="1"/>
          </p:cNvSpPr>
          <p:nvPr>
            <p:ph type="body" sz="quarter" idx="27"/>
          </p:nvPr>
        </p:nvSpPr>
        <p:spPr>
          <a:xfrm>
            <a:off x="9958442" y="4732064"/>
            <a:ext cx="2180549" cy="1818610"/>
          </a:xfrm>
        </p:spPr>
        <p:txBody>
          <a:bodyPr>
            <a:normAutofit lnSpcReduction="10000"/>
          </a:bodyPr>
          <a:lstStyle/>
          <a:p>
            <a:r>
              <a:rPr lang="lt-LT" dirty="0"/>
              <a:t>Naudokite įskaitomą dydį, daug baltos erdvės, paryškintas antraštes ir paantraštes, kad būtų malonu, o ne sunku skaityti. </a:t>
            </a:r>
          </a:p>
          <a:p>
            <a:endParaRPr lang="en-IE" dirty="0"/>
          </a:p>
        </p:txBody>
      </p:sp>
      <p:sp>
        <p:nvSpPr>
          <p:cNvPr id="11" name="Text Placeholder 10">
            <a:extLst>
              <a:ext uri="{FF2B5EF4-FFF2-40B4-BE49-F238E27FC236}">
                <a16:creationId xmlns:a16="http://schemas.microsoft.com/office/drawing/2014/main" id="{CB5CA239-5FB8-CCD9-35DB-7DE178B40F4D}"/>
              </a:ext>
            </a:extLst>
          </p:cNvPr>
          <p:cNvSpPr>
            <a:spLocks noGrp="1"/>
          </p:cNvSpPr>
          <p:nvPr>
            <p:ph type="body" sz="quarter" idx="28"/>
          </p:nvPr>
        </p:nvSpPr>
        <p:spPr>
          <a:xfrm>
            <a:off x="363851" y="4756146"/>
            <a:ext cx="2068263" cy="1507488"/>
          </a:xfrm>
        </p:spPr>
        <p:txBody>
          <a:bodyPr>
            <a:normAutofit lnSpcReduction="10000"/>
          </a:bodyPr>
          <a:lstStyle/>
          <a:p>
            <a:r>
              <a:rPr lang="lt-LT" dirty="0"/>
              <a:t>Siūlykite pinigų grąžinimo garantiją, viso gyvenimo garantiją arba nemokamą pavyzdžių laikotarpį.</a:t>
            </a:r>
          </a:p>
          <a:p>
            <a:endParaRPr lang="en-IE" dirty="0"/>
          </a:p>
        </p:txBody>
      </p:sp>
      <p:sp>
        <p:nvSpPr>
          <p:cNvPr id="12" name="Text Placeholder 11">
            <a:extLst>
              <a:ext uri="{FF2B5EF4-FFF2-40B4-BE49-F238E27FC236}">
                <a16:creationId xmlns:a16="http://schemas.microsoft.com/office/drawing/2014/main" id="{8946BB88-69B4-868E-0B40-3F532BEB5BAD}"/>
              </a:ext>
            </a:extLst>
          </p:cNvPr>
          <p:cNvSpPr>
            <a:spLocks noGrp="1"/>
          </p:cNvSpPr>
          <p:nvPr>
            <p:ph type="body" sz="quarter" idx="29"/>
          </p:nvPr>
        </p:nvSpPr>
        <p:spPr>
          <a:xfrm>
            <a:off x="4997024" y="4760238"/>
            <a:ext cx="2264530" cy="1511399"/>
          </a:xfrm>
        </p:spPr>
        <p:txBody>
          <a:bodyPr>
            <a:normAutofit lnSpcReduction="10000"/>
          </a:bodyPr>
          <a:lstStyle/>
          <a:p>
            <a:r>
              <a:rPr lang="lt-LT" dirty="0"/>
              <a:t>Vienintelė šių žmonių mėgstama etiketė yra „senelis“. Venkite tokių etikečių kaip „senas“ ir „pagyvenęs“.</a:t>
            </a:r>
          </a:p>
          <a:p>
            <a:endParaRPr lang="en-IE" dirty="0"/>
          </a:p>
        </p:txBody>
      </p:sp>
      <p:sp>
        <p:nvSpPr>
          <p:cNvPr id="13" name="Text Placeholder 12">
            <a:extLst>
              <a:ext uri="{FF2B5EF4-FFF2-40B4-BE49-F238E27FC236}">
                <a16:creationId xmlns:a16="http://schemas.microsoft.com/office/drawing/2014/main" id="{F4C0A8D3-CD0C-7810-3490-2C72957B3A95}"/>
              </a:ext>
            </a:extLst>
          </p:cNvPr>
          <p:cNvSpPr>
            <a:spLocks noGrp="1"/>
          </p:cNvSpPr>
          <p:nvPr>
            <p:ph type="body" sz="quarter" idx="30"/>
          </p:nvPr>
        </p:nvSpPr>
        <p:spPr>
          <a:xfrm>
            <a:off x="2569479" y="4756146"/>
            <a:ext cx="2068263" cy="1507488"/>
          </a:xfrm>
        </p:spPr>
        <p:txBody>
          <a:bodyPr>
            <a:normAutofit fontScale="92500"/>
          </a:bodyPr>
          <a:lstStyle/>
          <a:p>
            <a:r>
              <a:rPr lang="lt-LT" dirty="0"/>
              <a:t> Neigiamos naujienos apie senėjimą šios grupės nemotyvuoja. Sutelkite dėmesį į senėjimo džiaugsmus.</a:t>
            </a:r>
          </a:p>
        </p:txBody>
      </p:sp>
      <p:sp>
        <p:nvSpPr>
          <p:cNvPr id="14" name="Text Placeholder 13">
            <a:extLst>
              <a:ext uri="{FF2B5EF4-FFF2-40B4-BE49-F238E27FC236}">
                <a16:creationId xmlns:a16="http://schemas.microsoft.com/office/drawing/2014/main" id="{7A92FBAB-C392-1726-093D-0E1802631B49}"/>
              </a:ext>
            </a:extLst>
          </p:cNvPr>
          <p:cNvSpPr>
            <a:spLocks noGrp="1"/>
          </p:cNvSpPr>
          <p:nvPr>
            <p:ph type="body" sz="quarter" idx="31"/>
          </p:nvPr>
        </p:nvSpPr>
        <p:spPr>
          <a:xfrm>
            <a:off x="2741672" y="3923046"/>
            <a:ext cx="2030555" cy="610337"/>
          </a:xfrm>
        </p:spPr>
        <p:txBody>
          <a:bodyPr>
            <a:noAutofit/>
          </a:bodyPr>
          <a:lstStyle/>
          <a:p>
            <a:r>
              <a:rPr lang="en-GB" b="1" dirty="0" err="1"/>
              <a:t>Nenaudokite</a:t>
            </a:r>
            <a:r>
              <a:rPr lang="en-GB" b="1" dirty="0"/>
              <a:t> </a:t>
            </a:r>
            <a:r>
              <a:rPr lang="en-GB" b="1" dirty="0" err="1"/>
              <a:t>gąsdinimo</a:t>
            </a:r>
            <a:r>
              <a:rPr lang="en-GB" b="1" dirty="0"/>
              <a:t> </a:t>
            </a:r>
            <a:r>
              <a:rPr lang="en-GB" b="1" dirty="0" err="1"/>
              <a:t>taktikos</a:t>
            </a:r>
            <a:endParaRPr lang="en-GB" b="1" dirty="0"/>
          </a:p>
          <a:p>
            <a:endParaRPr lang="en-IE" dirty="0"/>
          </a:p>
        </p:txBody>
      </p:sp>
      <p:sp>
        <p:nvSpPr>
          <p:cNvPr id="15" name="Text Placeholder 14">
            <a:extLst>
              <a:ext uri="{FF2B5EF4-FFF2-40B4-BE49-F238E27FC236}">
                <a16:creationId xmlns:a16="http://schemas.microsoft.com/office/drawing/2014/main" id="{CBF17ACB-CA89-808A-E0BE-7294DA9EFD63}"/>
              </a:ext>
            </a:extLst>
          </p:cNvPr>
          <p:cNvSpPr>
            <a:spLocks noGrp="1"/>
          </p:cNvSpPr>
          <p:nvPr>
            <p:ph type="body" sz="quarter" idx="32"/>
          </p:nvPr>
        </p:nvSpPr>
        <p:spPr>
          <a:xfrm>
            <a:off x="5095157" y="3923046"/>
            <a:ext cx="2068264" cy="640304"/>
          </a:xfrm>
        </p:spPr>
        <p:txBody>
          <a:bodyPr/>
          <a:lstStyle/>
          <a:p>
            <a:r>
              <a:rPr lang="en-GB" b="1" dirty="0" err="1"/>
              <a:t>Venkite</a:t>
            </a:r>
            <a:r>
              <a:rPr lang="en-GB" b="1" dirty="0"/>
              <a:t> </a:t>
            </a:r>
            <a:r>
              <a:rPr lang="en-GB" b="1" dirty="0" err="1"/>
              <a:t>ženklinimo</a:t>
            </a:r>
            <a:endParaRPr lang="en-GB" b="1" dirty="0"/>
          </a:p>
          <a:p>
            <a:endParaRPr lang="en-IE" dirty="0"/>
          </a:p>
        </p:txBody>
      </p:sp>
      <p:sp>
        <p:nvSpPr>
          <p:cNvPr id="16" name="Text Placeholder 15">
            <a:extLst>
              <a:ext uri="{FF2B5EF4-FFF2-40B4-BE49-F238E27FC236}">
                <a16:creationId xmlns:a16="http://schemas.microsoft.com/office/drawing/2014/main" id="{5C08C340-6120-C891-9B02-9F5DF50FDFF7}"/>
              </a:ext>
            </a:extLst>
          </p:cNvPr>
          <p:cNvSpPr>
            <a:spLocks noGrp="1"/>
          </p:cNvSpPr>
          <p:nvPr>
            <p:ph type="body" sz="quarter" idx="33"/>
          </p:nvPr>
        </p:nvSpPr>
        <p:spPr>
          <a:xfrm>
            <a:off x="7486351" y="3951213"/>
            <a:ext cx="2180549" cy="640305"/>
          </a:xfrm>
        </p:spPr>
        <p:txBody>
          <a:bodyPr>
            <a:normAutofit/>
          </a:bodyPr>
          <a:lstStyle/>
          <a:p>
            <a:r>
              <a:rPr lang="en-GB" b="1" dirty="0" err="1"/>
              <a:t>Nurodykite</a:t>
            </a:r>
            <a:r>
              <a:rPr lang="en-GB" b="1" dirty="0"/>
              <a:t> </a:t>
            </a:r>
            <a:r>
              <a:rPr lang="en-GB" b="1" dirty="0" err="1"/>
              <a:t>savo</a:t>
            </a:r>
            <a:r>
              <a:rPr lang="en-GB" b="1" dirty="0"/>
              <a:t> </a:t>
            </a:r>
            <a:r>
              <a:rPr lang="en-GB" b="1" dirty="0" err="1"/>
              <a:t>patikimumą</a:t>
            </a:r>
            <a:endParaRPr lang="en-GB" b="1" dirty="0"/>
          </a:p>
          <a:p>
            <a:endParaRPr lang="en-IE" dirty="0"/>
          </a:p>
        </p:txBody>
      </p:sp>
      <p:sp>
        <p:nvSpPr>
          <p:cNvPr id="17" name="Text Placeholder 16">
            <a:extLst>
              <a:ext uri="{FF2B5EF4-FFF2-40B4-BE49-F238E27FC236}">
                <a16:creationId xmlns:a16="http://schemas.microsoft.com/office/drawing/2014/main" id="{C83CC138-C175-EE9F-DD0C-095CA371A329}"/>
              </a:ext>
            </a:extLst>
          </p:cNvPr>
          <p:cNvSpPr>
            <a:spLocks noGrp="1"/>
          </p:cNvSpPr>
          <p:nvPr>
            <p:ph type="body" sz="quarter" idx="34"/>
          </p:nvPr>
        </p:nvSpPr>
        <p:spPr>
          <a:xfrm>
            <a:off x="9866579" y="3951212"/>
            <a:ext cx="2180549" cy="696511"/>
          </a:xfrm>
        </p:spPr>
        <p:txBody>
          <a:bodyPr>
            <a:normAutofit/>
          </a:bodyPr>
          <a:lstStyle/>
          <a:p>
            <a:r>
              <a:rPr lang="en-GB" sz="2000" b="1" dirty="0" err="1"/>
              <a:t>Apgalvokite</a:t>
            </a:r>
            <a:r>
              <a:rPr lang="en-GB" sz="2000" b="1" dirty="0"/>
              <a:t> </a:t>
            </a:r>
            <a:r>
              <a:rPr lang="en-GB" sz="2000" b="1" dirty="0" err="1"/>
              <a:t>dizainą</a:t>
            </a:r>
            <a:endParaRPr lang="en-GB" sz="2000" b="1" dirty="0"/>
          </a:p>
          <a:p>
            <a:endParaRPr lang="en-IE" dirty="0"/>
          </a:p>
        </p:txBody>
      </p:sp>
      <p:sp>
        <p:nvSpPr>
          <p:cNvPr id="30" name="Textplatzhalter 2">
            <a:extLst>
              <a:ext uri="{FF2B5EF4-FFF2-40B4-BE49-F238E27FC236}">
                <a16:creationId xmlns:a16="http://schemas.microsoft.com/office/drawing/2014/main" id="{25C2C571-56D4-4375-B533-FCE860500B2D}"/>
              </a:ext>
            </a:extLst>
          </p:cNvPr>
          <p:cNvSpPr>
            <a:spLocks noGrp="1"/>
          </p:cNvSpPr>
          <p:nvPr>
            <p:ph type="body" sz="quarter" idx="25"/>
          </p:nvPr>
        </p:nvSpPr>
        <p:spPr>
          <a:xfrm>
            <a:off x="254000" y="590550"/>
            <a:ext cx="11696700" cy="582613"/>
          </a:xfrm>
        </p:spPr>
        <p:txBody>
          <a:bodyPr>
            <a:noAutofit/>
          </a:bodyPr>
          <a:lstStyle/>
          <a:p>
            <a:r>
              <a:rPr lang="lt-LT" dirty="0"/>
              <a:t>Rinkodaros strategijos senjorų rinkai</a:t>
            </a:r>
          </a:p>
        </p:txBody>
      </p:sp>
      <p:sp>
        <p:nvSpPr>
          <p:cNvPr id="31" name="Textfeld 19">
            <a:extLst>
              <a:ext uri="{FF2B5EF4-FFF2-40B4-BE49-F238E27FC236}">
                <a16:creationId xmlns:a16="http://schemas.microsoft.com/office/drawing/2014/main" id="{CD9FFF89-3FEE-C99C-8F64-16401F7284A7}"/>
              </a:ext>
            </a:extLst>
          </p:cNvPr>
          <p:cNvSpPr txBox="1"/>
          <p:nvPr/>
        </p:nvSpPr>
        <p:spPr>
          <a:xfrm>
            <a:off x="231185" y="6470710"/>
            <a:ext cx="2769925"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8">
                  <a:extLst>
                    <a:ext uri="{A12FA001-AC4F-418D-AE19-62706E023703}">
                      <ahyp:hlinkClr xmlns:ahyp="http://schemas.microsoft.com/office/drawing/2018/hyperlinkcolor" val="tx"/>
                    </a:ext>
                  </a:extLst>
                </a:hlinkClick>
              </a:rPr>
              <a:t>Suddenlysenior.com (2020)</a:t>
            </a:r>
            <a:endParaRPr lang="en-GB" sz="1400" dirty="0">
              <a:solidFill>
                <a:srgbClr val="1188A3"/>
              </a:solidFill>
            </a:endParaRPr>
          </a:p>
        </p:txBody>
      </p:sp>
      <p:sp>
        <p:nvSpPr>
          <p:cNvPr id="32" name="TextBox 31">
            <a:extLst>
              <a:ext uri="{FF2B5EF4-FFF2-40B4-BE49-F238E27FC236}">
                <a16:creationId xmlns:a16="http://schemas.microsoft.com/office/drawing/2014/main" id="{9DEFA67B-A525-AE21-407F-C07EDFD0E2FD}"/>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93018BF1-6437-D029-0D96-EF3EDCEB0972}"/>
              </a:ext>
            </a:extLst>
          </p:cNvPr>
          <p:cNvSpPr>
            <a:spLocks noGrp="1"/>
          </p:cNvSpPr>
          <p:nvPr>
            <p:ph type="body" sz="quarter" idx="18"/>
          </p:nvPr>
        </p:nvSpPr>
        <p:spPr>
          <a:xfrm>
            <a:off x="7334630" y="4739378"/>
            <a:ext cx="2623811" cy="2118622"/>
          </a:xfrm>
        </p:spPr>
        <p:txBody>
          <a:bodyPr>
            <a:normAutofit/>
          </a:bodyPr>
          <a:lstStyle/>
          <a:p>
            <a:r>
              <a:rPr lang="lt-LT" dirty="0"/>
              <a:t>Pasakykite jiems, kad jau ne vienerius metus vykdote veiklą. Naudingi yra patenkintų klientų atsiliepimai, tyrimų rezultatai ir profesionalų patvirtinimai.</a:t>
            </a:r>
          </a:p>
          <a:p>
            <a:endParaRPr lang="en-IE" dirty="0"/>
          </a:p>
        </p:txBody>
      </p:sp>
    </p:spTree>
    <p:extLst>
      <p:ext uri="{BB962C8B-B14F-4D97-AF65-F5344CB8AC3E}">
        <p14:creationId xmlns:p14="http://schemas.microsoft.com/office/powerpoint/2010/main" val="158417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198784" y="3471777"/>
            <a:ext cx="6539946" cy="3289472"/>
          </a:xfrm>
          <a:solidFill>
            <a:schemeClr val="bg1"/>
          </a:solidFill>
        </p:spPr>
        <p:txBody>
          <a:bodyPr>
            <a:normAutofit lnSpcReduction="10000"/>
          </a:bodyPr>
          <a:lstStyle/>
          <a:p>
            <a:pPr marL="108000" indent="0"/>
            <a:r>
              <a:rPr lang="lt-LT" dirty="0"/>
              <a:t>Bendrovė</a:t>
            </a:r>
            <a:r>
              <a:rPr lang="lt-LT" dirty="0">
                <a:solidFill>
                  <a:srgbClr val="1188A3"/>
                </a:solidFill>
              </a:rPr>
              <a:t> </a:t>
            </a:r>
            <a:r>
              <a:rPr lang="lt-LT" u="sng" dirty="0">
                <a:solidFill>
                  <a:srgbClr val="1188A3"/>
                </a:solidFill>
              </a:rPr>
              <a:t>„</a:t>
            </a:r>
            <a:r>
              <a:rPr lang="lt-LT" u="sng" dirty="0" err="1">
                <a:solidFill>
                  <a:srgbClr val="1188A3"/>
                </a:solidFill>
              </a:rPr>
              <a:t>Cadbury</a:t>
            </a:r>
            <a:r>
              <a:rPr lang="lt-LT" u="sng" dirty="0">
                <a:solidFill>
                  <a:srgbClr val="1188A3"/>
                </a:solidFill>
              </a:rPr>
              <a:t> </a:t>
            </a:r>
            <a:r>
              <a:rPr lang="lt-LT" u="sng" dirty="0" err="1">
                <a:solidFill>
                  <a:srgbClr val="1188A3"/>
                </a:solidFill>
              </a:rPr>
              <a:t>Chocolate</a:t>
            </a:r>
            <a:r>
              <a:rPr lang="lt-LT" u="sng" dirty="0">
                <a:solidFill>
                  <a:srgbClr val="1188A3"/>
                </a:solidFill>
              </a:rPr>
              <a:t>“ </a:t>
            </a:r>
            <a:r>
              <a:rPr lang="lt-LT" dirty="0"/>
              <a:t>kartu su organizacija</a:t>
            </a:r>
            <a:r>
              <a:rPr lang="lt-LT" dirty="0">
                <a:solidFill>
                  <a:srgbClr val="1188A3"/>
                </a:solidFill>
              </a:rPr>
              <a:t> </a:t>
            </a:r>
            <a:r>
              <a:rPr lang="lt-LT" u="sng" dirty="0">
                <a:solidFill>
                  <a:srgbClr val="1188A3"/>
                </a:solidFill>
              </a:rPr>
              <a:t>„</a:t>
            </a:r>
            <a:r>
              <a:rPr lang="lt-LT" u="sng" dirty="0" err="1">
                <a:solidFill>
                  <a:srgbClr val="1188A3"/>
                </a:solidFill>
              </a:rPr>
              <a:t>AgeUK</a:t>
            </a:r>
            <a:r>
              <a:rPr lang="lt-LT" u="sng" dirty="0">
                <a:solidFill>
                  <a:srgbClr val="1188A3"/>
                </a:solidFill>
              </a:rPr>
              <a:t>“ </a:t>
            </a:r>
            <a:r>
              <a:rPr lang="lt-LT" dirty="0"/>
              <a:t>vykdė kampaniją „Paaukok savo žodžius“, kuria siekė atkreipti dėmesį į senjorų vienatvės problemą, parodydami empatiją šiai grupei. Senjorai gali papasakoti savo istorijas ir parodyti, kad jie vis dar turi energijos ir noro gyventi. </a:t>
            </a:r>
          </a:p>
          <a:p>
            <a:pPr marL="108000" indent="0"/>
            <a:r>
              <a:rPr lang="lt-LT" dirty="0"/>
              <a:t>Jų „</a:t>
            </a:r>
            <a:r>
              <a:rPr lang="lt-LT" dirty="0" err="1"/>
              <a:t>Dairymilk</a:t>
            </a:r>
            <a:r>
              <a:rPr lang="lt-LT" dirty="0"/>
              <a:t>“ batonėliuose buvo pateiktos senjorų citatos, o surinkti pinigai buvo skirti organizacijai „</a:t>
            </a:r>
            <a:r>
              <a:rPr lang="lt-LT" dirty="0" err="1"/>
              <a:t>AgeUk</a:t>
            </a:r>
            <a:r>
              <a:rPr lang="lt-LT" dirty="0"/>
              <a:t>“. Visi buvo nugalėtojai.</a:t>
            </a:r>
          </a:p>
        </p:txBody>
      </p:sp>
      <p:pic>
        <p:nvPicPr>
          <p:cNvPr id="5" name="Online Media 4" title="The Originals | Harry">
            <a:hlinkClick r:id="" action="ppaction://media"/>
            <a:extLst>
              <a:ext uri="{FF2B5EF4-FFF2-40B4-BE49-F238E27FC236}">
                <a16:creationId xmlns:a16="http://schemas.microsoft.com/office/drawing/2014/main" id="{892E7764-0063-7B75-DE35-5B383B2B4E4F}"/>
              </a:ext>
            </a:extLst>
          </p:cNvPr>
          <p:cNvPicPr>
            <a:picLocks noRot="1" noChangeAspect="1"/>
          </p:cNvPicPr>
          <p:nvPr>
            <a:videoFile r:link="rId1"/>
          </p:nvPr>
        </p:nvPicPr>
        <p:blipFill>
          <a:blip r:embed="rId4"/>
          <a:stretch>
            <a:fillRect/>
          </a:stretch>
        </p:blipFill>
        <p:spPr>
          <a:xfrm>
            <a:off x="6977270" y="1203325"/>
            <a:ext cx="5214730" cy="4054475"/>
          </a:xfrm>
          <a:prstGeom prst="rect">
            <a:avLst/>
          </a:prstGeom>
        </p:spPr>
      </p:pic>
      <p:sp>
        <p:nvSpPr>
          <p:cNvPr id="7" name="TextBox 6">
            <a:extLst>
              <a:ext uri="{FF2B5EF4-FFF2-40B4-BE49-F238E27FC236}">
                <a16:creationId xmlns:a16="http://schemas.microsoft.com/office/drawing/2014/main" id="{02D25B4B-9534-F233-32F8-22581C048ADF}"/>
              </a:ext>
            </a:extLst>
          </p:cNvPr>
          <p:cNvSpPr txBox="1"/>
          <p:nvPr/>
        </p:nvSpPr>
        <p:spPr>
          <a:xfrm>
            <a:off x="7981122" y="6086925"/>
            <a:ext cx="6102626" cy="369332"/>
          </a:xfrm>
          <a:prstGeom prst="rect">
            <a:avLst/>
          </a:prstGeom>
          <a:noFill/>
        </p:spPr>
        <p:txBody>
          <a:bodyPr wrap="square">
            <a:spAutoFit/>
          </a:bodyPr>
          <a:lstStyle/>
          <a:p>
            <a:r>
              <a:rPr lang="en-IE">
                <a:solidFill>
                  <a:srgbClr val="1188A3"/>
                </a:solidFill>
                <a:hlinkClick r:id="rId5">
                  <a:extLst>
                    <a:ext uri="{A12FA001-AC4F-418D-AE19-62706E023703}">
                      <ahyp:hlinkClr xmlns:ahyp="http://schemas.microsoft.com/office/drawing/2018/hyperlinkcolor" val="tx"/>
                    </a:ext>
                  </a:extLst>
                </a:hlinkClick>
              </a:rPr>
              <a:t>The Originals | Harry - YouTube</a:t>
            </a:r>
            <a:endParaRPr lang="en-IE">
              <a:solidFill>
                <a:srgbClr val="1188A3"/>
              </a:solidFill>
            </a:endParaRPr>
          </a:p>
        </p:txBody>
      </p:sp>
      <p:pic>
        <p:nvPicPr>
          <p:cNvPr id="9" name="Picture 8">
            <a:extLst>
              <a:ext uri="{FF2B5EF4-FFF2-40B4-BE49-F238E27FC236}">
                <a16:creationId xmlns:a16="http://schemas.microsoft.com/office/drawing/2014/main" id="{17D36184-AEE8-D801-B9A6-F40D051BA1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328" y="1274855"/>
            <a:ext cx="5049699" cy="1915606"/>
          </a:xfrm>
          <a:prstGeom prst="rect">
            <a:avLst/>
          </a:prstGeom>
        </p:spPr>
      </p:pic>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įkvėpimo</a:t>
            </a:r>
            <a:endParaRPr lang="en-IE" dirty="0"/>
          </a:p>
        </p:txBody>
      </p:sp>
    </p:spTree>
    <p:extLst>
      <p:ext uri="{BB962C8B-B14F-4D97-AF65-F5344CB8AC3E}">
        <p14:creationId xmlns:p14="http://schemas.microsoft.com/office/powerpoint/2010/main" val="42095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4F96E3-D22F-F324-8907-25C86335CFF9}"/>
              </a:ext>
            </a:extLst>
          </p:cNvPr>
          <p:cNvSpPr>
            <a:spLocks noGrp="1"/>
          </p:cNvSpPr>
          <p:nvPr>
            <p:ph type="body" sz="quarter" idx="16"/>
          </p:nvPr>
        </p:nvSpPr>
        <p:spPr>
          <a:xfrm>
            <a:off x="2149154" y="934084"/>
            <a:ext cx="4847994" cy="582221"/>
          </a:xfrm>
        </p:spPr>
        <p:txBody>
          <a:bodyPr vert="horz" lIns="91440" tIns="45720" rIns="91440" bIns="45720" rtlCol="0" anchor="t">
            <a:noAutofit/>
          </a:bodyPr>
          <a:lstStyle/>
          <a:p>
            <a:pPr>
              <a:lnSpc>
                <a:spcPct val="100000"/>
              </a:lnSpc>
            </a:pPr>
            <a:r>
              <a:rPr lang="lt-LT" b="1" dirty="0">
                <a:ea typeface="Calibri" panose="020F0502020204030204" pitchFamily="34" charset="0"/>
                <a:cs typeface="Times New Roman"/>
              </a:rPr>
              <a:t>Rinkodara ir prekės ženklo kūrimas senjorų / sidabrinių maisto produktų rinkoje</a:t>
            </a:r>
          </a:p>
        </p:txBody>
      </p:sp>
      <p:sp>
        <p:nvSpPr>
          <p:cNvPr id="3" name="Textplatzhalter 2">
            <a:extLst>
              <a:ext uri="{FF2B5EF4-FFF2-40B4-BE49-F238E27FC236}">
                <a16:creationId xmlns:a16="http://schemas.microsoft.com/office/drawing/2014/main" id="{371B711E-060A-EF1E-4D94-8FBEE6226AE3}"/>
              </a:ext>
            </a:extLst>
          </p:cNvPr>
          <p:cNvSpPr>
            <a:spLocks noGrp="1"/>
          </p:cNvSpPr>
          <p:nvPr>
            <p:ph type="body" sz="quarter" idx="17"/>
          </p:nvPr>
        </p:nvSpPr>
        <p:spPr/>
        <p:txBody>
          <a:bodyPr>
            <a:normAutofit fontScale="85000" lnSpcReduction="20000"/>
          </a:bodyPr>
          <a:lstStyle/>
          <a:p>
            <a:r>
              <a:rPr lang="en-GB"/>
              <a:t>01</a:t>
            </a:r>
          </a:p>
        </p:txBody>
      </p:sp>
    </p:spTree>
    <p:extLst>
      <p:ext uri="{BB962C8B-B14F-4D97-AF65-F5344CB8AC3E}">
        <p14:creationId xmlns:p14="http://schemas.microsoft.com/office/powerpoint/2010/main" val="113092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5E9117-3D70-5734-F3FC-E7D871D9077A}"/>
              </a:ext>
            </a:extLst>
          </p:cNvPr>
          <p:cNvSpPr>
            <a:spLocks noGrp="1"/>
          </p:cNvSpPr>
          <p:nvPr>
            <p:ph type="pic" sz="quarter" idx="10"/>
          </p:nvPr>
        </p:nvSpPr>
        <p:spPr/>
      </p:sp>
      <p:sp>
        <p:nvSpPr>
          <p:cNvPr id="3" name="Text Placeholder 2">
            <a:extLst>
              <a:ext uri="{FF2B5EF4-FFF2-40B4-BE49-F238E27FC236}">
                <a16:creationId xmlns:a16="http://schemas.microsoft.com/office/drawing/2014/main" id="{8DFA3B0B-D071-448A-8785-59506C238B35}"/>
              </a:ext>
            </a:extLst>
          </p:cNvPr>
          <p:cNvSpPr>
            <a:spLocks noGrp="1"/>
          </p:cNvSpPr>
          <p:nvPr>
            <p:ph type="body" sz="quarter" idx="18"/>
          </p:nvPr>
        </p:nvSpPr>
        <p:spPr>
          <a:xfrm>
            <a:off x="841290" y="2395330"/>
            <a:ext cx="5029134" cy="3816627"/>
          </a:xfrm>
          <a:solidFill>
            <a:schemeClr val="bg1"/>
          </a:solidFill>
        </p:spPr>
        <p:txBody>
          <a:bodyPr>
            <a:normAutofit/>
          </a:bodyPr>
          <a:lstStyle/>
          <a:p>
            <a:pPr indent="0"/>
            <a:endParaRPr lang="en-IE" dirty="0">
              <a:solidFill>
                <a:srgbClr val="1188A3"/>
              </a:solidFill>
              <a:hlinkClick r:id="rId3">
                <a:extLst>
                  <a:ext uri="{A12FA001-AC4F-418D-AE19-62706E023703}">
                    <ahyp:hlinkClr xmlns:ahyp="http://schemas.microsoft.com/office/drawing/2018/hyperlinkcolor" val="tx"/>
                  </a:ext>
                </a:extLst>
              </a:hlinkClick>
            </a:endParaRPr>
          </a:p>
          <a:p>
            <a:pPr indent="0"/>
            <a:r>
              <a:rPr lang="lt-LT" dirty="0">
                <a:solidFill>
                  <a:srgbClr val="1188A3"/>
                </a:solidFill>
              </a:rPr>
              <a:t>#</a:t>
            </a:r>
            <a:r>
              <a:rPr lang="lt-LT" dirty="0" err="1">
                <a:solidFill>
                  <a:srgbClr val="1188A3"/>
                </a:solidFill>
              </a:rPr>
              <a:t>letsjustagree</a:t>
            </a:r>
            <a:r>
              <a:rPr lang="lt-LT" dirty="0">
                <a:solidFill>
                  <a:srgbClr val="1188A3"/>
                </a:solidFill>
              </a:rPr>
              <a:t> </a:t>
            </a:r>
            <a:r>
              <a:rPr lang="lt-LT" dirty="0"/>
              <a:t>„</a:t>
            </a:r>
            <a:r>
              <a:rPr lang="lt-LT" dirty="0" err="1"/>
              <a:t>IrnBru</a:t>
            </a:r>
            <a:r>
              <a:rPr lang="lt-LT" dirty="0"/>
              <a:t>“ išgarsėjo savo humoristinėmis televizijos reklamomis, į kurias nuolat įtraukiami senjorai, kad parodytų, jog reklamuoja įvairaus amžiaus žmones.</a:t>
            </a:r>
          </a:p>
          <a:p>
            <a:pPr indent="0"/>
            <a:r>
              <a:rPr lang="lt-LT" dirty="0"/>
              <a:t>Taip jie užmezga santykius, vengia gąsdinimo taktikos ir parodo, kad žino, jog senjorai nenori, kad jiems būtų klijuojamos etiketės.</a:t>
            </a:r>
          </a:p>
        </p:txBody>
      </p:sp>
      <p:pic>
        <p:nvPicPr>
          <p:cNvPr id="5" name="Online Media 4" title="Let's Just Agree It Tastes... Prom">
            <a:hlinkClick r:id="" action="ppaction://media"/>
            <a:extLst>
              <a:ext uri="{FF2B5EF4-FFF2-40B4-BE49-F238E27FC236}">
                <a16:creationId xmlns:a16="http://schemas.microsoft.com/office/drawing/2014/main" id="{EEECE07B-7941-3537-57E4-C0ABE96B7A9F}"/>
              </a:ext>
            </a:extLst>
          </p:cNvPr>
          <p:cNvPicPr>
            <a:picLocks noRot="1" noChangeAspect="1"/>
          </p:cNvPicPr>
          <p:nvPr>
            <a:videoFile r:link="rId1"/>
          </p:nvPr>
        </p:nvPicPr>
        <p:blipFill>
          <a:blip r:embed="rId4"/>
          <a:stretch>
            <a:fillRect/>
          </a:stretch>
        </p:blipFill>
        <p:spPr>
          <a:xfrm>
            <a:off x="6907696" y="1203325"/>
            <a:ext cx="5284304" cy="3913188"/>
          </a:xfrm>
          <a:prstGeom prst="rect">
            <a:avLst/>
          </a:prstGeom>
        </p:spPr>
      </p:pic>
      <p:sp>
        <p:nvSpPr>
          <p:cNvPr id="6" name="Text Placeholder 3">
            <a:extLst>
              <a:ext uri="{FF2B5EF4-FFF2-40B4-BE49-F238E27FC236}">
                <a16:creationId xmlns:a16="http://schemas.microsoft.com/office/drawing/2014/main" id="{30CADB7D-F155-15A7-5754-00971E86547D}"/>
              </a:ext>
            </a:extLst>
          </p:cNvPr>
          <p:cNvSpPr txBox="1">
            <a:spLocks/>
          </p:cNvSpPr>
          <p:nvPr/>
        </p:nvSpPr>
        <p:spPr>
          <a:xfrm>
            <a:off x="78983" y="62110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įkvėpimo</a:t>
            </a:r>
            <a:endParaRPr lang="en-IE" dirty="0"/>
          </a:p>
        </p:txBody>
      </p:sp>
      <p:sp>
        <p:nvSpPr>
          <p:cNvPr id="8" name="TextBox 7">
            <a:extLst>
              <a:ext uri="{FF2B5EF4-FFF2-40B4-BE49-F238E27FC236}">
                <a16:creationId xmlns:a16="http://schemas.microsoft.com/office/drawing/2014/main" id="{70E16CE8-F5AC-E709-8EA1-6018D839C01F}"/>
              </a:ext>
            </a:extLst>
          </p:cNvPr>
          <p:cNvSpPr txBox="1"/>
          <p:nvPr/>
        </p:nvSpPr>
        <p:spPr>
          <a:xfrm>
            <a:off x="7372350" y="6027291"/>
            <a:ext cx="613741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Let's Just Agree It Tastes... Prom - YouTube</a:t>
            </a:r>
            <a:endParaRPr lang="en-IE">
              <a:solidFill>
                <a:srgbClr val="1188A3"/>
              </a:solidFill>
            </a:endParaRPr>
          </a:p>
        </p:txBody>
      </p:sp>
    </p:spTree>
    <p:extLst>
      <p:ext uri="{BB962C8B-B14F-4D97-AF65-F5344CB8AC3E}">
        <p14:creationId xmlns:p14="http://schemas.microsoft.com/office/powerpoint/2010/main" val="7626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487018" y="3428999"/>
            <a:ext cx="5784573" cy="2842591"/>
          </a:xfrm>
          <a:solidFill>
            <a:schemeClr val="bg1"/>
          </a:solidFill>
        </p:spPr>
        <p:txBody>
          <a:bodyPr>
            <a:normAutofit lnSpcReduction="10000"/>
          </a:bodyPr>
          <a:lstStyle/>
          <a:p>
            <a:pPr marL="0" indent="0"/>
            <a:r>
              <a:rPr lang="lt-LT" u="sng" dirty="0">
                <a:solidFill>
                  <a:srgbClr val="1188A3"/>
                </a:solidFill>
              </a:rPr>
              <a:t>„Jacobs“ </a:t>
            </a:r>
            <a:r>
              <a:rPr lang="lt-LT" dirty="0"/>
              <a:t>naudoja šią trumpą reklamą, kad parodytų, kaip jie tinka įvairaus amžiaus ir demografinėms grupėms. Šioje reklamoje naudojamasi gyvenimo etapo įvykiais, kad būtų užmegztas ryšys su auditorija, ir vengiama gąsdinimo taktikos ir etikečių klijavimo. Galiausiai savo logotipe jie įrašo įmonės įkūrimo datą, nurodančią jų patirties lygį.</a:t>
            </a:r>
          </a:p>
        </p:txBody>
      </p:sp>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Pasisemkite</a:t>
            </a:r>
            <a:r>
              <a:rPr lang="en-IE" dirty="0"/>
              <a:t> </a:t>
            </a:r>
            <a:r>
              <a:rPr lang="en-IE" dirty="0" err="1"/>
              <a:t>įkvėpimo</a:t>
            </a:r>
            <a:r>
              <a:rPr lang="en-IE" dirty="0"/>
              <a:t>…</a:t>
            </a:r>
          </a:p>
        </p:txBody>
      </p:sp>
      <p:pic>
        <p:nvPicPr>
          <p:cNvPr id="4" name="Online Media 3" title="Jacob’s Cracker Crisps – “Get Together TV Advert”   Copy">
            <a:hlinkClick r:id="" action="ppaction://media"/>
            <a:extLst>
              <a:ext uri="{FF2B5EF4-FFF2-40B4-BE49-F238E27FC236}">
                <a16:creationId xmlns:a16="http://schemas.microsoft.com/office/drawing/2014/main" id="{47D72583-73CE-B5C0-9016-EFB7809D7730}"/>
              </a:ext>
            </a:extLst>
          </p:cNvPr>
          <p:cNvPicPr>
            <a:picLocks noRot="1" noChangeAspect="1"/>
          </p:cNvPicPr>
          <p:nvPr>
            <a:videoFile r:link="rId1"/>
          </p:nvPr>
        </p:nvPicPr>
        <p:blipFill>
          <a:blip r:embed="rId4"/>
          <a:stretch>
            <a:fillRect/>
          </a:stretch>
        </p:blipFill>
        <p:spPr>
          <a:xfrm>
            <a:off x="6937513" y="962996"/>
            <a:ext cx="5254487" cy="4627766"/>
          </a:xfrm>
          <a:prstGeom prst="rect">
            <a:avLst/>
          </a:prstGeom>
        </p:spPr>
      </p:pic>
      <p:sp>
        <p:nvSpPr>
          <p:cNvPr id="11" name="TextBox 10">
            <a:extLst>
              <a:ext uri="{FF2B5EF4-FFF2-40B4-BE49-F238E27FC236}">
                <a16:creationId xmlns:a16="http://schemas.microsoft.com/office/drawing/2014/main" id="{DD14271C-E2DC-E003-131A-AB88845DA8B0}"/>
              </a:ext>
            </a:extLst>
          </p:cNvPr>
          <p:cNvSpPr txBox="1"/>
          <p:nvPr/>
        </p:nvSpPr>
        <p:spPr>
          <a:xfrm>
            <a:off x="6646241" y="5937314"/>
            <a:ext cx="6152320" cy="646331"/>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Jacob’s Cracker Crisps – “Get Together TV Advert” Copy - YouTube</a:t>
            </a:r>
            <a:endParaRPr lang="en-IE">
              <a:solidFill>
                <a:srgbClr val="1188A3"/>
              </a:solidFill>
            </a:endParaRPr>
          </a:p>
        </p:txBody>
      </p:sp>
      <p:sp>
        <p:nvSpPr>
          <p:cNvPr id="8" name="AutoShape 2" descr="logo">
            <a:extLst>
              <a:ext uri="{FF2B5EF4-FFF2-40B4-BE49-F238E27FC236}">
                <a16:creationId xmlns:a16="http://schemas.microsoft.com/office/drawing/2014/main" id="{CC3957F7-BEAA-0809-9504-9E745696C6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a:extLst>
              <a:ext uri="{FF2B5EF4-FFF2-40B4-BE49-F238E27FC236}">
                <a16:creationId xmlns:a16="http://schemas.microsoft.com/office/drawing/2014/main" id="{A99BFABF-54E2-CCFA-1B27-C07E810DFC23}"/>
              </a:ext>
            </a:extLst>
          </p:cNvPr>
          <p:cNvPicPr>
            <a:picLocks noChangeAspect="1"/>
          </p:cNvPicPr>
          <p:nvPr/>
        </p:nvPicPr>
        <p:blipFill>
          <a:blip r:embed="rId6"/>
          <a:stretch>
            <a:fillRect/>
          </a:stretch>
        </p:blipFill>
        <p:spPr>
          <a:xfrm>
            <a:off x="943424" y="2181017"/>
            <a:ext cx="1704975" cy="885825"/>
          </a:xfrm>
          <a:prstGeom prst="rect">
            <a:avLst/>
          </a:prstGeom>
        </p:spPr>
      </p:pic>
    </p:spTree>
    <p:extLst>
      <p:ext uri="{BB962C8B-B14F-4D97-AF65-F5344CB8AC3E}">
        <p14:creationId xmlns:p14="http://schemas.microsoft.com/office/powerpoint/2010/main" val="35665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AFD2D9-C309-42E2-8854-4BC3CBE647E3}"/>
              </a:ext>
            </a:extLst>
          </p:cNvPr>
          <p:cNvSpPr>
            <a:spLocks noGrp="1"/>
          </p:cNvSpPr>
          <p:nvPr>
            <p:ph type="body" sz="quarter" idx="18"/>
          </p:nvPr>
        </p:nvSpPr>
        <p:spPr/>
        <p:txBody>
          <a:bodyPr/>
          <a:lstStyle/>
          <a:p>
            <a:r>
              <a:rPr lang="en-US">
                <a:solidFill>
                  <a:srgbClr val="1188A3"/>
                </a:solidFill>
                <a:hlinkClick r:id="rId2">
                  <a:extLst>
                    <a:ext uri="{A12FA001-AC4F-418D-AE19-62706E023703}">
                      <ahyp:hlinkClr xmlns:ahyp="http://schemas.microsoft.com/office/drawing/2018/hyperlinkcolor" val="tx"/>
                    </a:ext>
                  </a:extLst>
                </a:hlinkClick>
              </a:rPr>
              <a:t>Brady Family Ham - Christmas TV ad – YouTube</a:t>
            </a:r>
            <a:endParaRPr lang="en-US">
              <a:solidFill>
                <a:srgbClr val="1188A3"/>
              </a:solidFill>
            </a:endParaRPr>
          </a:p>
          <a:p>
            <a:endParaRPr lang="en-US">
              <a:solidFill>
                <a:srgbClr val="1188A3"/>
              </a:solidFill>
            </a:endParaRPr>
          </a:p>
          <a:p>
            <a:r>
              <a:rPr lang="en-US" err="1">
                <a:solidFill>
                  <a:srgbClr val="1188A3"/>
                </a:solidFill>
                <a:hlinkClick r:id="rId3">
                  <a:extLst>
                    <a:ext uri="{A12FA001-AC4F-418D-AE19-62706E023703}">
                      <ahyp:hlinkClr xmlns:ahyp="http://schemas.microsoft.com/office/drawing/2018/hyperlinkcolor" val="tx"/>
                    </a:ext>
                  </a:extLst>
                </a:hlinkClick>
              </a:rPr>
              <a:t>Kerrygold</a:t>
            </a:r>
            <a:r>
              <a:rPr lang="en-US">
                <a:solidFill>
                  <a:srgbClr val="1188A3"/>
                </a:solidFill>
                <a:hlinkClick r:id="rId3">
                  <a:extLst>
                    <a:ext uri="{A12FA001-AC4F-418D-AE19-62706E023703}">
                      <ahyp:hlinkClr xmlns:ahyp="http://schemas.microsoft.com/office/drawing/2018/hyperlinkcolor" val="tx"/>
                    </a:ext>
                  </a:extLst>
                </a:hlinkClick>
              </a:rPr>
              <a:t> "The Butterman" Ad – YouTube</a:t>
            </a:r>
            <a:endParaRPr lang="en-US">
              <a:solidFill>
                <a:srgbClr val="1188A3"/>
              </a:solidFill>
            </a:endParaRPr>
          </a:p>
          <a:p>
            <a:endParaRPr lang="en-US">
              <a:solidFill>
                <a:srgbClr val="1188A3"/>
              </a:solidFill>
            </a:endParaRPr>
          </a:p>
          <a:p>
            <a:r>
              <a:rPr lang="en-US">
                <a:solidFill>
                  <a:srgbClr val="1188A3"/>
                </a:solidFill>
                <a:hlinkClick r:id="rId4">
                  <a:extLst>
                    <a:ext uri="{A12FA001-AC4F-418D-AE19-62706E023703}">
                      <ahyp:hlinkClr xmlns:ahyp="http://schemas.microsoft.com/office/drawing/2018/hyperlinkcolor" val="tx"/>
                    </a:ext>
                  </a:extLst>
                </a:hlinkClick>
              </a:rPr>
              <a:t>https://vimeo.com/522720122</a:t>
            </a:r>
            <a:endParaRPr lang="en-US">
              <a:solidFill>
                <a:srgbClr val="1188A3"/>
              </a:solidFill>
            </a:endParaRPr>
          </a:p>
          <a:p>
            <a:endParaRPr lang="en-US">
              <a:solidFill>
                <a:srgbClr val="1188A3"/>
              </a:solidFill>
            </a:endParaRPr>
          </a:p>
          <a:p>
            <a:r>
              <a:rPr lang="en-IE">
                <a:solidFill>
                  <a:srgbClr val="1188A3"/>
                </a:solidFill>
                <a:hlinkClick r:id="rId5">
                  <a:extLst>
                    <a:ext uri="{A12FA001-AC4F-418D-AE19-62706E023703}">
                      <ahyp:hlinkClr xmlns:ahyp="http://schemas.microsoft.com/office/drawing/2018/hyperlinkcolor" val="tx"/>
                    </a:ext>
                  </a:extLst>
                </a:hlinkClick>
              </a:rPr>
              <a:t>https://www.foodpr.ie/food-nostalgia/</a:t>
            </a:r>
            <a:endParaRPr lang="en-IE">
              <a:solidFill>
                <a:srgbClr val="1188A3"/>
              </a:solidFill>
            </a:endParaRPr>
          </a:p>
          <a:p>
            <a:endParaRPr lang="en-IE">
              <a:solidFill>
                <a:srgbClr val="1188A3"/>
              </a:solidFill>
            </a:endParaRPr>
          </a:p>
        </p:txBody>
      </p:sp>
      <p:sp>
        <p:nvSpPr>
          <p:cNvPr id="3" name="Text Placeholder 2">
            <a:extLst>
              <a:ext uri="{FF2B5EF4-FFF2-40B4-BE49-F238E27FC236}">
                <a16:creationId xmlns:a16="http://schemas.microsoft.com/office/drawing/2014/main" id="{EE958230-B1A3-4A74-89C8-A0C136EA7BFC}"/>
              </a:ext>
            </a:extLst>
          </p:cNvPr>
          <p:cNvSpPr>
            <a:spLocks noGrp="1"/>
          </p:cNvSpPr>
          <p:nvPr>
            <p:ph type="body" sz="quarter" idx="16"/>
          </p:nvPr>
        </p:nvSpPr>
        <p:spPr/>
        <p:txBody>
          <a:bodyPr vert="horz" lIns="91440" tIns="45720" rIns="91440" bIns="45720" rtlCol="0" anchor="t">
            <a:normAutofit lnSpcReduction="10000"/>
          </a:bodyPr>
          <a:lstStyle/>
          <a:p>
            <a:r>
              <a:rPr lang="en-IE" dirty="0" err="1"/>
              <a:t>Kiti</a:t>
            </a:r>
            <a:r>
              <a:rPr lang="en-IE" dirty="0"/>
              <a:t> </a:t>
            </a:r>
            <a:r>
              <a:rPr lang="en-IE" dirty="0" err="1"/>
              <a:t>pavyzdžiai</a:t>
            </a:r>
            <a:r>
              <a:rPr lang="en-IE" dirty="0"/>
              <a:t>, </a:t>
            </a:r>
            <a:r>
              <a:rPr lang="en-IE" dirty="0" err="1"/>
              <a:t>kuriuos</a:t>
            </a:r>
            <a:r>
              <a:rPr lang="en-IE" dirty="0"/>
              <a:t> </a:t>
            </a:r>
            <a:r>
              <a:rPr lang="en-IE" dirty="0" err="1"/>
              <a:t>verta</a:t>
            </a:r>
            <a:r>
              <a:rPr lang="en-IE" dirty="0"/>
              <a:t> </a:t>
            </a:r>
            <a:r>
              <a:rPr lang="en-IE" dirty="0" err="1"/>
              <a:t>pažiūrėti</a:t>
            </a:r>
            <a:r>
              <a:rPr lang="lt-LT" dirty="0"/>
              <a:t>:</a:t>
            </a:r>
            <a:endParaRPr lang="en-IE" dirty="0"/>
          </a:p>
        </p:txBody>
      </p:sp>
    </p:spTree>
    <p:extLst>
      <p:ext uri="{BB962C8B-B14F-4D97-AF65-F5344CB8AC3E}">
        <p14:creationId xmlns:p14="http://schemas.microsoft.com/office/powerpoint/2010/main" val="337326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2A70D71-7F94-13F2-D0F7-56F3706A8582}"/>
              </a:ext>
            </a:extLst>
          </p:cNvPr>
          <p:cNvSpPr>
            <a:spLocks noGrp="1"/>
          </p:cNvSpPr>
          <p:nvPr>
            <p:ph type="body" sz="quarter" idx="16"/>
          </p:nvPr>
        </p:nvSpPr>
        <p:spPr/>
        <p:txBody>
          <a:bodyPr>
            <a:normAutofit lnSpcReduction="10000"/>
          </a:bodyPr>
          <a:lstStyle/>
          <a:p>
            <a:r>
              <a:rPr lang="en-GB" dirty="0" err="1"/>
              <a:t>Rinkodaros</a:t>
            </a:r>
            <a:r>
              <a:rPr lang="en-GB" dirty="0"/>
              <a:t> </a:t>
            </a:r>
            <a:r>
              <a:rPr lang="en-GB" dirty="0" err="1"/>
              <a:t>strategija</a:t>
            </a:r>
            <a:r>
              <a:rPr lang="en-GB" dirty="0"/>
              <a:t> </a:t>
            </a:r>
            <a:r>
              <a:rPr lang="en-GB" dirty="0" err="1"/>
              <a:t>ir</a:t>
            </a:r>
            <a:r>
              <a:rPr lang="en-GB" dirty="0"/>
              <a:t> </a:t>
            </a:r>
            <a:r>
              <a:rPr lang="en-GB" dirty="0" err="1"/>
              <a:t>rinkodaros</a:t>
            </a:r>
            <a:r>
              <a:rPr lang="en-GB" dirty="0"/>
              <a:t> </a:t>
            </a:r>
            <a:r>
              <a:rPr lang="en-GB" dirty="0" err="1"/>
              <a:t>planas</a:t>
            </a:r>
            <a:endParaRPr lang="en-GB" dirty="0"/>
          </a:p>
        </p:txBody>
      </p:sp>
      <p:graphicFrame>
        <p:nvGraphicFramePr>
          <p:cNvPr id="2" name="Table 3">
            <a:extLst>
              <a:ext uri="{FF2B5EF4-FFF2-40B4-BE49-F238E27FC236}">
                <a16:creationId xmlns:a16="http://schemas.microsoft.com/office/drawing/2014/main" id="{F45B9C01-3754-4271-8F3A-C62CAF34B05B}"/>
              </a:ext>
            </a:extLst>
          </p:cNvPr>
          <p:cNvGraphicFramePr>
            <a:graphicFrameLocks noGrp="1"/>
          </p:cNvGraphicFramePr>
          <p:nvPr>
            <p:extLst>
              <p:ext uri="{D42A27DB-BD31-4B8C-83A1-F6EECF244321}">
                <p14:modId xmlns:p14="http://schemas.microsoft.com/office/powerpoint/2010/main" val="960871970"/>
              </p:ext>
            </p:extLst>
          </p:nvPr>
        </p:nvGraphicFramePr>
        <p:xfrm>
          <a:off x="2032000" y="2071386"/>
          <a:ext cx="8128000" cy="3156596"/>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4101717970"/>
                    </a:ext>
                  </a:extLst>
                </a:gridCol>
                <a:gridCol w="4064000">
                  <a:extLst>
                    <a:ext uri="{9D8B030D-6E8A-4147-A177-3AD203B41FA5}">
                      <a16:colId xmlns:a16="http://schemas.microsoft.com/office/drawing/2014/main" val="3849450850"/>
                    </a:ext>
                  </a:extLst>
                </a:gridCol>
              </a:tblGrid>
              <a:tr h="789149">
                <a:tc>
                  <a:txBody>
                    <a:bodyPr/>
                    <a:lstStyle/>
                    <a:p>
                      <a:pPr algn="ctr"/>
                      <a:r>
                        <a:rPr lang="en-IE" dirty="0" err="1">
                          <a:solidFill>
                            <a:srgbClr val="000000"/>
                          </a:solidFill>
                        </a:rPr>
                        <a:t>Rinkodaros</a:t>
                      </a:r>
                      <a:r>
                        <a:rPr lang="en-IE" dirty="0">
                          <a:solidFill>
                            <a:srgbClr val="000000"/>
                          </a:solidFill>
                        </a:rPr>
                        <a:t> </a:t>
                      </a:r>
                      <a:r>
                        <a:rPr lang="en-IE" dirty="0" err="1">
                          <a:solidFill>
                            <a:srgbClr val="000000"/>
                          </a:solidFill>
                        </a:rPr>
                        <a:t>strategija</a:t>
                      </a:r>
                      <a:endParaRPr lang="en-IE" dirty="0">
                        <a:solidFill>
                          <a:srgbClr val="000000"/>
                        </a:solidFill>
                      </a:endParaRPr>
                    </a:p>
                  </a:txBody>
                  <a:tcPr anchor="ctr"/>
                </a:tc>
                <a:tc>
                  <a:txBody>
                    <a:bodyPr/>
                    <a:lstStyle/>
                    <a:p>
                      <a:pPr algn="ctr"/>
                      <a:r>
                        <a:rPr lang="en-IE" dirty="0" err="1">
                          <a:solidFill>
                            <a:srgbClr val="000000"/>
                          </a:solidFill>
                        </a:rPr>
                        <a:t>Rinkodaros</a:t>
                      </a:r>
                      <a:r>
                        <a:rPr lang="en-IE" dirty="0">
                          <a:solidFill>
                            <a:srgbClr val="000000"/>
                          </a:solidFill>
                        </a:rPr>
                        <a:t> </a:t>
                      </a:r>
                      <a:r>
                        <a:rPr lang="en-IE" dirty="0" err="1">
                          <a:solidFill>
                            <a:srgbClr val="000000"/>
                          </a:solidFill>
                        </a:rPr>
                        <a:t>planas</a:t>
                      </a:r>
                      <a:endParaRPr lang="en-IE" dirty="0">
                        <a:solidFill>
                          <a:srgbClr val="000000"/>
                        </a:solidFill>
                      </a:endParaRPr>
                    </a:p>
                  </a:txBody>
                  <a:tcPr anchor="ctr"/>
                </a:tc>
                <a:extLst>
                  <a:ext uri="{0D108BD9-81ED-4DB2-BD59-A6C34878D82A}">
                    <a16:rowId xmlns:a16="http://schemas.microsoft.com/office/drawing/2014/main" val="3288999154"/>
                  </a:ext>
                </a:extLst>
              </a:tr>
              <a:tr h="789149">
                <a:tc>
                  <a:txBody>
                    <a:bodyPr/>
                    <a:lstStyle/>
                    <a:p>
                      <a:pPr algn="ctr"/>
                      <a:r>
                        <a:rPr lang="en-IE" dirty="0" err="1">
                          <a:solidFill>
                            <a:srgbClr val="000000"/>
                          </a:solidFill>
                        </a:rPr>
                        <a:t>Ilgalaikė</a:t>
                      </a:r>
                      <a:endParaRPr lang="en-IE" dirty="0">
                        <a:solidFill>
                          <a:srgbClr val="000000"/>
                        </a:solidFill>
                      </a:endParaRPr>
                    </a:p>
                  </a:txBody>
                  <a:tcPr anchor="ctr"/>
                </a:tc>
                <a:tc>
                  <a:txBody>
                    <a:bodyPr/>
                    <a:lstStyle/>
                    <a:p>
                      <a:pPr algn="ctr"/>
                      <a:r>
                        <a:rPr lang="en-IE" dirty="0" err="1">
                          <a:solidFill>
                            <a:srgbClr val="000000"/>
                          </a:solidFill>
                        </a:rPr>
                        <a:t>Trumpalaikė</a:t>
                      </a:r>
                      <a:endParaRPr lang="en-IE" dirty="0">
                        <a:solidFill>
                          <a:srgbClr val="000000"/>
                        </a:solidFill>
                      </a:endParaRPr>
                    </a:p>
                  </a:txBody>
                  <a:tcPr anchor="ctr"/>
                </a:tc>
                <a:extLst>
                  <a:ext uri="{0D108BD9-81ED-4DB2-BD59-A6C34878D82A}">
                    <a16:rowId xmlns:a16="http://schemas.microsoft.com/office/drawing/2014/main" val="3294792638"/>
                  </a:ext>
                </a:extLst>
              </a:tr>
              <a:tr h="789149">
                <a:tc>
                  <a:txBody>
                    <a:bodyPr/>
                    <a:lstStyle/>
                    <a:p>
                      <a:pPr algn="ctr"/>
                      <a:r>
                        <a:rPr lang="lt-LT" dirty="0">
                          <a:solidFill>
                            <a:srgbClr val="000000"/>
                          </a:solidFill>
                        </a:rPr>
                        <a:t>Įmonės misijos įgyvendinimas</a:t>
                      </a:r>
                    </a:p>
                  </a:txBody>
                  <a:tcPr anchor="ctr"/>
                </a:tc>
                <a:tc>
                  <a:txBody>
                    <a:bodyPr/>
                    <a:lstStyle/>
                    <a:p>
                      <a:pPr algn="ctr"/>
                      <a:r>
                        <a:rPr lang="en-IE" dirty="0" err="1">
                          <a:solidFill>
                            <a:srgbClr val="000000"/>
                          </a:solidFill>
                        </a:rPr>
                        <a:t>Kampanijos</a:t>
                      </a:r>
                      <a:r>
                        <a:rPr lang="en-IE" dirty="0">
                          <a:solidFill>
                            <a:srgbClr val="000000"/>
                          </a:solidFill>
                        </a:rPr>
                        <a:t> </a:t>
                      </a:r>
                      <a:r>
                        <a:rPr lang="en-IE" dirty="0" err="1">
                          <a:solidFill>
                            <a:srgbClr val="000000"/>
                          </a:solidFill>
                        </a:rPr>
                        <a:t>lygmens</a:t>
                      </a:r>
                      <a:r>
                        <a:rPr lang="en-IE" dirty="0">
                          <a:solidFill>
                            <a:srgbClr val="000000"/>
                          </a:solidFill>
                        </a:rPr>
                        <a:t> </a:t>
                      </a:r>
                      <a:r>
                        <a:rPr lang="en-IE" dirty="0" err="1">
                          <a:solidFill>
                            <a:srgbClr val="000000"/>
                          </a:solidFill>
                        </a:rPr>
                        <a:t>taktika</a:t>
                      </a:r>
                      <a:endParaRPr lang="en-IE" dirty="0">
                        <a:solidFill>
                          <a:srgbClr val="000000"/>
                        </a:solidFill>
                      </a:endParaRPr>
                    </a:p>
                  </a:txBody>
                  <a:tcPr anchor="ctr"/>
                </a:tc>
                <a:extLst>
                  <a:ext uri="{0D108BD9-81ED-4DB2-BD59-A6C34878D82A}">
                    <a16:rowId xmlns:a16="http://schemas.microsoft.com/office/drawing/2014/main" val="3851779618"/>
                  </a:ext>
                </a:extLst>
              </a:tr>
              <a:tr h="789149">
                <a:tc>
                  <a:txBody>
                    <a:bodyPr/>
                    <a:lstStyle/>
                    <a:p>
                      <a:pPr algn="ctr"/>
                      <a:r>
                        <a:rPr lang="en-IE" dirty="0" err="1">
                          <a:solidFill>
                            <a:srgbClr val="000000"/>
                          </a:solidFill>
                        </a:rPr>
                        <a:t>Parama</a:t>
                      </a:r>
                      <a:r>
                        <a:rPr lang="en-IE" dirty="0">
                          <a:solidFill>
                            <a:srgbClr val="000000"/>
                          </a:solidFill>
                        </a:rPr>
                        <a:t> </a:t>
                      </a:r>
                      <a:r>
                        <a:rPr lang="en-IE" dirty="0" err="1">
                          <a:solidFill>
                            <a:srgbClr val="000000"/>
                          </a:solidFill>
                        </a:rPr>
                        <a:t>verslo</a:t>
                      </a:r>
                      <a:r>
                        <a:rPr lang="en-IE" dirty="0">
                          <a:solidFill>
                            <a:srgbClr val="000000"/>
                          </a:solidFill>
                        </a:rPr>
                        <a:t> </a:t>
                      </a:r>
                      <a:r>
                        <a:rPr lang="en-IE" dirty="0" err="1">
                          <a:solidFill>
                            <a:srgbClr val="000000"/>
                          </a:solidFill>
                        </a:rPr>
                        <a:t>tikslams</a:t>
                      </a:r>
                      <a:r>
                        <a:rPr lang="en-IE" dirty="0">
                          <a:solidFill>
                            <a:srgbClr val="000000"/>
                          </a:solidFill>
                        </a:rPr>
                        <a:t> </a:t>
                      </a:r>
                    </a:p>
                  </a:txBody>
                  <a:tcPr anchor="ctr"/>
                </a:tc>
                <a:tc>
                  <a:txBody>
                    <a:bodyPr/>
                    <a:lstStyle/>
                    <a:p>
                      <a:pPr algn="ctr"/>
                      <a:r>
                        <a:rPr lang="en-IE" dirty="0" err="1">
                          <a:solidFill>
                            <a:srgbClr val="000000"/>
                          </a:solidFill>
                        </a:rPr>
                        <a:t>Rinkodaros</a:t>
                      </a:r>
                      <a:r>
                        <a:rPr lang="en-IE" dirty="0">
                          <a:solidFill>
                            <a:srgbClr val="000000"/>
                          </a:solidFill>
                        </a:rPr>
                        <a:t> </a:t>
                      </a:r>
                      <a:r>
                        <a:rPr lang="en-IE" dirty="0" err="1">
                          <a:solidFill>
                            <a:srgbClr val="000000"/>
                          </a:solidFill>
                        </a:rPr>
                        <a:t>strategijos</a:t>
                      </a:r>
                      <a:r>
                        <a:rPr lang="en-IE" dirty="0">
                          <a:solidFill>
                            <a:srgbClr val="000000"/>
                          </a:solidFill>
                        </a:rPr>
                        <a:t> </a:t>
                      </a:r>
                      <a:r>
                        <a:rPr lang="en-IE" dirty="0" err="1">
                          <a:solidFill>
                            <a:srgbClr val="000000"/>
                          </a:solidFill>
                        </a:rPr>
                        <a:t>palaikymas</a:t>
                      </a:r>
                      <a:endParaRPr lang="en-IE" dirty="0">
                        <a:solidFill>
                          <a:srgbClr val="000000"/>
                        </a:solidFill>
                      </a:endParaRPr>
                    </a:p>
                  </a:txBody>
                  <a:tcPr anchor="ctr"/>
                </a:tc>
                <a:extLst>
                  <a:ext uri="{0D108BD9-81ED-4DB2-BD59-A6C34878D82A}">
                    <a16:rowId xmlns:a16="http://schemas.microsoft.com/office/drawing/2014/main" val="2978355151"/>
                  </a:ext>
                </a:extLst>
              </a:tr>
            </a:tbl>
          </a:graphicData>
        </a:graphic>
      </p:graphicFrame>
      <p:sp>
        <p:nvSpPr>
          <p:cNvPr id="4" name="TextBox 3">
            <a:hlinkClick r:id="rId3"/>
            <a:extLst>
              <a:ext uri="{FF2B5EF4-FFF2-40B4-BE49-F238E27FC236}">
                <a16:creationId xmlns:a16="http://schemas.microsoft.com/office/drawing/2014/main" id="{D8C8BF51-9BEB-9ACA-7CA2-CFD36E79A232}"/>
              </a:ext>
            </a:extLst>
          </p:cNvPr>
          <p:cNvSpPr txBox="1"/>
          <p:nvPr/>
        </p:nvSpPr>
        <p:spPr>
          <a:xfrm>
            <a:off x="353683" y="5538158"/>
            <a:ext cx="1285336" cy="369332"/>
          </a:xfrm>
          <a:prstGeom prst="rect">
            <a:avLst/>
          </a:prstGeom>
          <a:noFill/>
        </p:spPr>
        <p:txBody>
          <a:bodyPr wrap="square" rtlCol="0">
            <a:spAutoFit/>
          </a:bodyPr>
          <a:lstStyle/>
          <a:p>
            <a:r>
              <a:rPr lang="en-IE"/>
              <a:t>Source</a:t>
            </a:r>
          </a:p>
        </p:txBody>
      </p:sp>
    </p:spTree>
    <p:extLst>
      <p:ext uri="{BB962C8B-B14F-4D97-AF65-F5344CB8AC3E}">
        <p14:creationId xmlns:p14="http://schemas.microsoft.com/office/powerpoint/2010/main" val="284918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ncrete floor with yellow arrow sign">
            <a:extLst>
              <a:ext uri="{FF2B5EF4-FFF2-40B4-BE49-F238E27FC236}">
                <a16:creationId xmlns:a16="http://schemas.microsoft.com/office/drawing/2014/main" id="{649F0728-A34D-8E12-72A6-7274D549344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28380" y="1547743"/>
            <a:ext cx="11696699" cy="4699000"/>
          </a:xfrm>
        </p:spPr>
      </p:pic>
      <p:sp>
        <p:nvSpPr>
          <p:cNvPr id="3" name="Text Placeholder 2">
            <a:extLst>
              <a:ext uri="{FF2B5EF4-FFF2-40B4-BE49-F238E27FC236}">
                <a16:creationId xmlns:a16="http://schemas.microsoft.com/office/drawing/2014/main" id="{A001BE1C-DC60-D25D-0337-45908D8225A4}"/>
              </a:ext>
            </a:extLst>
          </p:cNvPr>
          <p:cNvSpPr>
            <a:spLocks noGrp="1"/>
          </p:cNvSpPr>
          <p:nvPr>
            <p:ph type="body" sz="quarter" idx="18"/>
          </p:nvPr>
        </p:nvSpPr>
        <p:spPr>
          <a:xfrm>
            <a:off x="4403034" y="2703443"/>
            <a:ext cx="7788966" cy="2365513"/>
          </a:xfrm>
          <a:solidFill>
            <a:srgbClr val="85D2E1"/>
          </a:solidFill>
        </p:spPr>
        <p:txBody>
          <a:bodyPr>
            <a:normAutofit/>
          </a:bodyPr>
          <a:lstStyle/>
          <a:p>
            <a:r>
              <a:rPr lang="lt-LT" dirty="0"/>
              <a:t>Veiksminga rinkodaros strategija lemia verslo augimą, o dažnai ir patį jo egzistavimą. Tinkama strategija – nuo tikslinės auditorijos poreikių tenkinimo ir lojalumo prekės ženklui didinimo iki tinkamų produktų ir paslaugų kainų nustatymo – maksimaliai padidina jūsų galimybes įsitvirtinti verslo pasaulyje.</a:t>
            </a:r>
          </a:p>
        </p:txBody>
      </p:sp>
      <p:sp>
        <p:nvSpPr>
          <p:cNvPr id="4" name="Text Placeholder 3">
            <a:extLst>
              <a:ext uri="{FF2B5EF4-FFF2-40B4-BE49-F238E27FC236}">
                <a16:creationId xmlns:a16="http://schemas.microsoft.com/office/drawing/2014/main" id="{3364ABCC-D088-3F9E-8057-515FC9951478}"/>
              </a:ext>
            </a:extLst>
          </p:cNvPr>
          <p:cNvSpPr>
            <a:spLocks noGrp="1"/>
          </p:cNvSpPr>
          <p:nvPr>
            <p:ph type="body" sz="quarter" idx="16"/>
          </p:nvPr>
        </p:nvSpPr>
        <p:spPr/>
        <p:txBody>
          <a:bodyPr>
            <a:normAutofit lnSpcReduction="10000"/>
          </a:bodyPr>
          <a:lstStyle/>
          <a:p>
            <a:r>
              <a:rPr lang="en-IE" dirty="0" err="1"/>
              <a:t>Rinkodaros</a:t>
            </a:r>
            <a:r>
              <a:rPr lang="en-IE" dirty="0"/>
              <a:t> </a:t>
            </a:r>
            <a:r>
              <a:rPr lang="en-IE" dirty="0" err="1"/>
              <a:t>strategija</a:t>
            </a:r>
            <a:r>
              <a:rPr lang="en-IE" dirty="0"/>
              <a:t> </a:t>
            </a:r>
          </a:p>
        </p:txBody>
      </p:sp>
    </p:spTree>
    <p:extLst>
      <p:ext uri="{BB962C8B-B14F-4D97-AF65-F5344CB8AC3E}">
        <p14:creationId xmlns:p14="http://schemas.microsoft.com/office/powerpoint/2010/main" val="80860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66840F-42EB-551C-9814-610B3F1D8E26}"/>
              </a:ext>
            </a:extLst>
          </p:cNvPr>
          <p:cNvSpPr>
            <a:spLocks noGrp="1"/>
          </p:cNvSpPr>
          <p:nvPr>
            <p:ph type="body" sz="quarter" idx="20"/>
          </p:nvPr>
        </p:nvSpPr>
        <p:spPr/>
        <p:txBody>
          <a:bodyPr vert="horz" lIns="91440" tIns="45720" rIns="91440" bIns="45720" rtlCol="0" anchor="t">
            <a:noAutofit/>
          </a:bodyPr>
          <a:lstStyle/>
          <a:p>
            <a:pPr marL="342900" indent="-342900">
              <a:buClr>
                <a:srgbClr val="FFD100"/>
              </a:buClr>
              <a:buFont typeface="Arial" panose="020B0604020202020204" pitchFamily="34" charset="0"/>
              <a:buChar char="•"/>
            </a:pPr>
            <a:r>
              <a:rPr lang="lt-LT" dirty="0"/>
              <a:t>Jūsų įmonės pagrindinis tikslas / misija </a:t>
            </a:r>
          </a:p>
          <a:p>
            <a:pPr marL="342900" indent="-342900">
              <a:buClr>
                <a:srgbClr val="FFD100"/>
              </a:buClr>
              <a:buFont typeface="Arial" panose="020B0604020202020204" pitchFamily="34" charset="0"/>
              <a:buChar char="•"/>
            </a:pPr>
            <a:r>
              <a:rPr lang="lt-LT" dirty="0"/>
              <a:t>Jūsų įmonės veiklos būdas</a:t>
            </a:r>
          </a:p>
          <a:p>
            <a:pPr marL="342900" indent="-342900">
              <a:buClr>
                <a:srgbClr val="FFD100"/>
              </a:buClr>
              <a:buFont typeface="Arial" panose="020B0604020202020204" pitchFamily="34" charset="0"/>
              <a:buChar char="•"/>
            </a:pPr>
            <a:r>
              <a:rPr lang="lt-LT" dirty="0"/>
              <a:t>Kodėl vyresnio amžiaus klientai rinktųsi jūsų produktus ar paslaugas?</a:t>
            </a:r>
          </a:p>
          <a:p>
            <a:pPr marL="342900" indent="-342900">
              <a:buClr>
                <a:srgbClr val="FFD100"/>
              </a:buClr>
              <a:buFont typeface="Arial" panose="020B0604020202020204" pitchFamily="34" charset="0"/>
              <a:buChar char="•"/>
            </a:pPr>
            <a:r>
              <a:rPr lang="lt-LT" dirty="0"/>
              <a:t>Nuspręskite dėl ilgalaikių ir trumpalaikių planų / tikslų</a:t>
            </a:r>
            <a:endParaRPr lang="en-GB" dirty="0"/>
          </a:p>
        </p:txBody>
      </p:sp>
      <p:sp>
        <p:nvSpPr>
          <p:cNvPr id="3" name="Textplatzhalter 2">
            <a:extLst>
              <a:ext uri="{FF2B5EF4-FFF2-40B4-BE49-F238E27FC236}">
                <a16:creationId xmlns:a16="http://schemas.microsoft.com/office/drawing/2014/main" id="{252F6125-3AF2-B060-4169-C9C59D708672}"/>
              </a:ext>
            </a:extLst>
          </p:cNvPr>
          <p:cNvSpPr>
            <a:spLocks noGrp="1"/>
          </p:cNvSpPr>
          <p:nvPr>
            <p:ph type="body" sz="quarter" idx="22"/>
          </p:nvPr>
        </p:nvSpPr>
        <p:spPr>
          <a:solidFill>
            <a:srgbClr val="FFD100"/>
          </a:solidFill>
        </p:spPr>
        <p:txBody>
          <a:bodyPr>
            <a:normAutofit fontScale="92500"/>
          </a:bodyPr>
          <a:lstStyle/>
          <a:p>
            <a:pPr algn="ctr"/>
            <a:r>
              <a:rPr lang="lt-LT" dirty="0"/>
              <a:t>Rinkodaros tikslų nustatymas</a:t>
            </a:r>
          </a:p>
        </p:txBody>
      </p:sp>
      <p:sp>
        <p:nvSpPr>
          <p:cNvPr id="4" name="Textplatzhalter 3">
            <a:extLst>
              <a:ext uri="{FF2B5EF4-FFF2-40B4-BE49-F238E27FC236}">
                <a16:creationId xmlns:a16="http://schemas.microsoft.com/office/drawing/2014/main" id="{B70BB56F-F634-CF14-BF51-7A3860432A80}"/>
              </a:ext>
            </a:extLst>
          </p:cNvPr>
          <p:cNvSpPr>
            <a:spLocks noGrp="1"/>
          </p:cNvSpPr>
          <p:nvPr>
            <p:ph type="body" sz="quarter" idx="23"/>
          </p:nvPr>
        </p:nvSpPr>
        <p:spPr>
          <a:xfrm>
            <a:off x="593534" y="708094"/>
            <a:ext cx="3995300" cy="3433969"/>
          </a:xfrm>
        </p:spPr>
        <p:txBody>
          <a:bodyPr/>
          <a:lstStyle/>
          <a:p>
            <a:r>
              <a:rPr lang="en-GB" b="1" dirty="0"/>
              <a:t>Kaip </a:t>
            </a:r>
            <a:r>
              <a:rPr lang="en-GB" b="1" dirty="0" err="1"/>
              <a:t>sukurti</a:t>
            </a:r>
            <a:r>
              <a:rPr lang="en-GB" b="1" dirty="0"/>
              <a:t> </a:t>
            </a:r>
            <a:r>
              <a:rPr lang="en-GB" b="1" dirty="0" err="1"/>
              <a:t>veiksmingas</a:t>
            </a:r>
            <a:r>
              <a:rPr lang="en-GB" b="1" dirty="0"/>
              <a:t> </a:t>
            </a:r>
            <a:r>
              <a:rPr lang="en-GB" b="1" dirty="0" err="1"/>
              <a:t>rinkodaros</a:t>
            </a:r>
            <a:r>
              <a:rPr lang="en-GB" b="1" dirty="0"/>
              <a:t> </a:t>
            </a:r>
            <a:r>
              <a:rPr lang="en-GB" b="1" dirty="0" err="1"/>
              <a:t>strategijas</a:t>
            </a:r>
            <a:r>
              <a:rPr lang="en-GB" b="1" dirty="0"/>
              <a:t> </a:t>
            </a:r>
            <a:r>
              <a:rPr lang="en-GB" b="1" dirty="0" err="1"/>
              <a:t>savo</a:t>
            </a:r>
            <a:r>
              <a:rPr lang="en-GB" b="1" dirty="0"/>
              <a:t> </a:t>
            </a:r>
            <a:r>
              <a:rPr lang="en-GB" b="1" dirty="0" err="1"/>
              <a:t>verslui</a:t>
            </a:r>
            <a:endParaRPr lang="en-GB" b="1" dirty="0"/>
          </a:p>
          <a:p>
            <a:endParaRPr lang="en-GB" dirty="0"/>
          </a:p>
        </p:txBody>
      </p:sp>
      <p:sp>
        <p:nvSpPr>
          <p:cNvPr id="6" name="Textplatzhalter 5">
            <a:extLst>
              <a:ext uri="{FF2B5EF4-FFF2-40B4-BE49-F238E27FC236}">
                <a16:creationId xmlns:a16="http://schemas.microsoft.com/office/drawing/2014/main" id="{7F16E1EA-BAF7-E167-CAE0-8CC611376074}"/>
              </a:ext>
            </a:extLst>
          </p:cNvPr>
          <p:cNvSpPr>
            <a:spLocks noGrp="1"/>
          </p:cNvSpPr>
          <p:nvPr>
            <p:ph type="body" sz="quarter" idx="24"/>
          </p:nvPr>
        </p:nvSpPr>
        <p:spPr/>
        <p:txBody>
          <a:bodyPr/>
          <a:lstStyle/>
          <a:p>
            <a:r>
              <a:rPr lang="en-GB" b="1"/>
              <a:t>1</a:t>
            </a:r>
          </a:p>
        </p:txBody>
      </p:sp>
      <p:grpSp>
        <p:nvGrpSpPr>
          <p:cNvPr id="7" name="Graphic 3">
            <a:extLst>
              <a:ext uri="{FF2B5EF4-FFF2-40B4-BE49-F238E27FC236}">
                <a16:creationId xmlns:a16="http://schemas.microsoft.com/office/drawing/2014/main" id="{F90C27EB-FE9B-D3E3-2D15-4AD3D9C66316}"/>
              </a:ext>
            </a:extLst>
          </p:cNvPr>
          <p:cNvGrpSpPr/>
          <p:nvPr/>
        </p:nvGrpSpPr>
        <p:grpSpPr>
          <a:xfrm>
            <a:off x="1579800" y="3429000"/>
            <a:ext cx="2763600" cy="2613991"/>
            <a:chOff x="665400" y="3833425"/>
            <a:chExt cx="948997" cy="948995"/>
          </a:xfrm>
        </p:grpSpPr>
        <p:sp>
          <p:nvSpPr>
            <p:cNvPr id="8" name="Freeform 1464">
              <a:extLst>
                <a:ext uri="{FF2B5EF4-FFF2-40B4-BE49-F238E27FC236}">
                  <a16:creationId xmlns:a16="http://schemas.microsoft.com/office/drawing/2014/main" id="{C4E9495B-C27B-CB18-FB25-D15C4209CF6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9" name="Freeform 1465">
              <a:extLst>
                <a:ext uri="{FF2B5EF4-FFF2-40B4-BE49-F238E27FC236}">
                  <a16:creationId xmlns:a16="http://schemas.microsoft.com/office/drawing/2014/main" id="{41299085-09A3-ABF7-0E79-7AFF1342CBD8}"/>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3E609A77-271A-0AFF-0916-23B2788F19F5}"/>
                </a:ext>
              </a:extLst>
            </p:cNvPr>
            <p:cNvGrpSpPr/>
            <p:nvPr/>
          </p:nvGrpSpPr>
          <p:grpSpPr>
            <a:xfrm>
              <a:off x="788824" y="4019932"/>
              <a:ext cx="244106" cy="641806"/>
              <a:chOff x="788824" y="4019932"/>
              <a:chExt cx="244106" cy="641806"/>
            </a:xfrm>
            <a:solidFill>
              <a:srgbClr val="00BADE"/>
            </a:solidFill>
          </p:grpSpPr>
          <p:sp>
            <p:nvSpPr>
              <p:cNvPr id="11" name="Freeform 1467">
                <a:extLst>
                  <a:ext uri="{FF2B5EF4-FFF2-40B4-BE49-F238E27FC236}">
                    <a16:creationId xmlns:a16="http://schemas.microsoft.com/office/drawing/2014/main" id="{21C79924-2772-A410-F906-F4B445987A98}"/>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2" name="Freeform 1468">
                <a:extLst>
                  <a:ext uri="{FF2B5EF4-FFF2-40B4-BE49-F238E27FC236}">
                    <a16:creationId xmlns:a16="http://schemas.microsoft.com/office/drawing/2014/main" id="{A39A5281-0529-6D3D-B0A8-39077186A4E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3" name="Freeform 1469">
                <a:extLst>
                  <a:ext uri="{FF2B5EF4-FFF2-40B4-BE49-F238E27FC236}">
                    <a16:creationId xmlns:a16="http://schemas.microsoft.com/office/drawing/2014/main" id="{7B469388-6146-01C8-0018-985D87937EE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4" name="Freeform 1470">
                <a:extLst>
                  <a:ext uri="{FF2B5EF4-FFF2-40B4-BE49-F238E27FC236}">
                    <a16:creationId xmlns:a16="http://schemas.microsoft.com/office/drawing/2014/main" id="{C7093578-74C5-E9DE-1983-00137E49EF6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5" name="Freeform 1471">
                <a:extLst>
                  <a:ext uri="{FF2B5EF4-FFF2-40B4-BE49-F238E27FC236}">
                    <a16:creationId xmlns:a16="http://schemas.microsoft.com/office/drawing/2014/main" id="{E65BCA95-AB93-2DFA-E9DA-55F227EDC812}"/>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6" name="Freeform 1472">
                <a:extLst>
                  <a:ext uri="{FF2B5EF4-FFF2-40B4-BE49-F238E27FC236}">
                    <a16:creationId xmlns:a16="http://schemas.microsoft.com/office/drawing/2014/main" id="{B33656E3-F57F-7DF6-FD98-511E9FC7CB30}"/>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1054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1920D1-2972-1197-B581-C2A335CA8506}"/>
              </a:ext>
            </a:extLst>
          </p:cNvPr>
          <p:cNvSpPr>
            <a:spLocks noGrp="1"/>
          </p:cNvSpPr>
          <p:nvPr>
            <p:ph type="body" sz="quarter" idx="20"/>
          </p:nvPr>
        </p:nvSpPr>
        <p:spPr>
          <a:xfrm>
            <a:off x="6353299" y="2066544"/>
            <a:ext cx="5533901" cy="3181317"/>
          </a:xfrm>
        </p:spPr>
        <p:txBody>
          <a:bodyPr/>
          <a:lstStyle/>
          <a:p>
            <a:pPr>
              <a:buClr>
                <a:srgbClr val="FFD100"/>
              </a:buClr>
            </a:pPr>
            <a:r>
              <a:rPr lang="lt-LT" dirty="0"/>
              <a:t>Konkurencinė strategija – tai ilgalaikis įmonės veiksmų planas, kuriuo siekiama įgyti konkurencinį pranašumą prieš konkurentus.</a:t>
            </a:r>
          </a:p>
          <a:p>
            <a:pPr marL="342900" indent="-342900">
              <a:buClr>
                <a:srgbClr val="FFD100"/>
              </a:buClr>
              <a:buFont typeface="Arial" panose="020B0604020202020204" pitchFamily="34" charset="0"/>
              <a:buChar char="•"/>
            </a:pPr>
            <a:r>
              <a:rPr lang="lt-LT" dirty="0"/>
              <a:t>Atlikite savo konkurentų </a:t>
            </a:r>
            <a:r>
              <a:rPr lang="lt-LT" b="1" dirty="0"/>
              <a:t>SSGG analizę </a:t>
            </a:r>
            <a:r>
              <a:rPr lang="lt-LT" dirty="0"/>
              <a:t>ir palyginkite ją su savo.</a:t>
            </a:r>
          </a:p>
          <a:p>
            <a:pPr marL="342900" indent="-342900">
              <a:buClr>
                <a:srgbClr val="FFD100"/>
              </a:buClr>
              <a:buFont typeface="Arial" panose="020B0604020202020204" pitchFamily="34" charset="0"/>
              <a:buChar char="•"/>
            </a:pPr>
            <a:r>
              <a:rPr lang="lt-LT" dirty="0"/>
              <a:t>Atlikite savo </a:t>
            </a:r>
            <a:r>
              <a:rPr lang="lt-LT" b="1" dirty="0"/>
              <a:t>konkurentų 4P analizę </a:t>
            </a:r>
            <a:r>
              <a:rPr lang="lt-LT" dirty="0"/>
              <a:t>(5 modulis – Produktas, kaina, vieta ir skatinimas) </a:t>
            </a:r>
          </a:p>
          <a:p>
            <a:pPr>
              <a:buClr>
                <a:srgbClr val="FFD100"/>
              </a:buClr>
            </a:pPr>
            <a:endParaRPr lang="en-GB" dirty="0"/>
          </a:p>
        </p:txBody>
      </p:sp>
      <p:sp>
        <p:nvSpPr>
          <p:cNvPr id="3" name="Textplatzhalter 2">
            <a:extLst>
              <a:ext uri="{FF2B5EF4-FFF2-40B4-BE49-F238E27FC236}">
                <a16:creationId xmlns:a16="http://schemas.microsoft.com/office/drawing/2014/main" id="{20A0CC20-D8E1-2252-9511-DE2C8FB6BD90}"/>
              </a:ext>
            </a:extLst>
          </p:cNvPr>
          <p:cNvSpPr>
            <a:spLocks noGrp="1"/>
          </p:cNvSpPr>
          <p:nvPr>
            <p:ph type="body" sz="quarter" idx="22"/>
          </p:nvPr>
        </p:nvSpPr>
        <p:spPr>
          <a:solidFill>
            <a:srgbClr val="FFD100"/>
          </a:solidFill>
        </p:spPr>
        <p:txBody>
          <a:bodyPr>
            <a:normAutofit/>
          </a:bodyPr>
          <a:lstStyle/>
          <a:p>
            <a:r>
              <a:rPr lang="lt-LT" dirty="0"/>
              <a:t>Konkurencinės strategijos</a:t>
            </a:r>
          </a:p>
        </p:txBody>
      </p:sp>
      <p:sp>
        <p:nvSpPr>
          <p:cNvPr id="4" name="Textplatzhalter 3">
            <a:extLst>
              <a:ext uri="{FF2B5EF4-FFF2-40B4-BE49-F238E27FC236}">
                <a16:creationId xmlns:a16="http://schemas.microsoft.com/office/drawing/2014/main" id="{005B46EA-77EB-F52A-3C42-F3EBF1853960}"/>
              </a:ext>
            </a:extLst>
          </p:cNvPr>
          <p:cNvSpPr>
            <a:spLocks noGrp="1"/>
          </p:cNvSpPr>
          <p:nvPr>
            <p:ph type="body" sz="quarter" idx="23"/>
          </p:nvPr>
        </p:nvSpPr>
        <p:spPr>
          <a:xfrm>
            <a:off x="798034" y="708094"/>
            <a:ext cx="3985361" cy="2482367"/>
          </a:xfrm>
        </p:spPr>
        <p:txBody>
          <a:bodyPr>
            <a:normAutofit lnSpcReduction="10000"/>
          </a:bodyPr>
          <a:lstStyle/>
          <a:p>
            <a:r>
              <a:rPr lang="en-GB" b="1" dirty="0"/>
              <a:t>Kaip </a:t>
            </a:r>
            <a:r>
              <a:rPr lang="en-GB" b="1" dirty="0" err="1"/>
              <a:t>sukurti</a:t>
            </a:r>
            <a:r>
              <a:rPr lang="en-GB" b="1" dirty="0"/>
              <a:t> </a:t>
            </a:r>
            <a:r>
              <a:rPr lang="en-GB" b="1" dirty="0" err="1"/>
              <a:t>veiksmingas</a:t>
            </a:r>
            <a:r>
              <a:rPr lang="en-GB" b="1" dirty="0"/>
              <a:t> </a:t>
            </a:r>
            <a:r>
              <a:rPr lang="en-GB" b="1" dirty="0" err="1"/>
              <a:t>rinkodaros</a:t>
            </a:r>
            <a:r>
              <a:rPr lang="en-GB" b="1" dirty="0"/>
              <a:t> </a:t>
            </a:r>
            <a:r>
              <a:rPr lang="en-GB" b="1" dirty="0" err="1"/>
              <a:t>strategijas</a:t>
            </a:r>
            <a:r>
              <a:rPr lang="en-GB" b="1" dirty="0"/>
              <a:t> </a:t>
            </a:r>
            <a:r>
              <a:rPr lang="en-GB" b="1" dirty="0" err="1"/>
              <a:t>savo</a:t>
            </a:r>
            <a:r>
              <a:rPr lang="en-GB" b="1" dirty="0"/>
              <a:t> </a:t>
            </a:r>
            <a:r>
              <a:rPr lang="en-GB" b="1" dirty="0" err="1"/>
              <a:t>verslui</a:t>
            </a:r>
            <a:endParaRPr lang="en-GB" b="1" dirty="0"/>
          </a:p>
          <a:p>
            <a:endParaRPr lang="en-GB" dirty="0"/>
          </a:p>
        </p:txBody>
      </p:sp>
      <p:sp>
        <p:nvSpPr>
          <p:cNvPr id="6" name="Textplatzhalter 5">
            <a:extLst>
              <a:ext uri="{FF2B5EF4-FFF2-40B4-BE49-F238E27FC236}">
                <a16:creationId xmlns:a16="http://schemas.microsoft.com/office/drawing/2014/main" id="{A5EF6E78-4A8F-A78D-8CBC-E11C29A125CD}"/>
              </a:ext>
            </a:extLst>
          </p:cNvPr>
          <p:cNvSpPr>
            <a:spLocks noGrp="1"/>
          </p:cNvSpPr>
          <p:nvPr>
            <p:ph type="body" sz="quarter" idx="24"/>
          </p:nvPr>
        </p:nvSpPr>
        <p:spPr/>
        <p:txBody>
          <a:bodyPr/>
          <a:lstStyle/>
          <a:p>
            <a:r>
              <a:rPr lang="en-GB" b="1"/>
              <a:t>2</a:t>
            </a:r>
          </a:p>
        </p:txBody>
      </p:sp>
      <p:sp>
        <p:nvSpPr>
          <p:cNvPr id="5" name="TextBox 4">
            <a:extLst>
              <a:ext uri="{FF2B5EF4-FFF2-40B4-BE49-F238E27FC236}">
                <a16:creationId xmlns:a16="http://schemas.microsoft.com/office/drawing/2014/main" id="{9A38E37C-3CAB-AE09-122B-5774678D481B}"/>
              </a:ext>
            </a:extLst>
          </p:cNvPr>
          <p:cNvSpPr txBox="1"/>
          <p:nvPr/>
        </p:nvSpPr>
        <p:spPr>
          <a:xfrm>
            <a:off x="7951304" y="5575213"/>
            <a:ext cx="3534258" cy="830997"/>
          </a:xfrm>
          <a:prstGeom prst="rect">
            <a:avLst/>
          </a:prstGeom>
          <a:solidFill>
            <a:srgbClr val="85D2E1"/>
          </a:solidFill>
        </p:spPr>
        <p:txBody>
          <a:bodyPr wrap="square" rtlCol="0">
            <a:spAutoFit/>
          </a:bodyPr>
          <a:lstStyle/>
          <a:p>
            <a:pPr algn="ctr"/>
            <a:r>
              <a:rPr lang="lt-LT" sz="2400" b="1" u="sng" dirty="0">
                <a:solidFill>
                  <a:srgbClr val="1188A3"/>
                </a:solidFill>
              </a:rPr>
              <a:t>Keturi konkurencinių strategijų tipai</a:t>
            </a:r>
          </a:p>
        </p:txBody>
      </p:sp>
      <p:sp>
        <p:nvSpPr>
          <p:cNvPr id="7" name="Arrow: Right 6">
            <a:extLst>
              <a:ext uri="{FF2B5EF4-FFF2-40B4-BE49-F238E27FC236}">
                <a16:creationId xmlns:a16="http://schemas.microsoft.com/office/drawing/2014/main" id="{93BFD7A9-BBF7-B02E-A02F-E844D39373EC}"/>
              </a:ext>
            </a:extLst>
          </p:cNvPr>
          <p:cNvSpPr/>
          <p:nvPr/>
        </p:nvSpPr>
        <p:spPr>
          <a:xfrm>
            <a:off x="5624036" y="5575213"/>
            <a:ext cx="184892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err="1">
                <a:solidFill>
                  <a:srgbClr val="000000"/>
                </a:solidFill>
              </a:rPr>
              <a:t>Spauskite</a:t>
            </a:r>
            <a:r>
              <a:rPr lang="en-IE" sz="2000" b="1" dirty="0">
                <a:solidFill>
                  <a:srgbClr val="000000"/>
                </a:solidFill>
              </a:rPr>
              <a:t> </a:t>
            </a:r>
            <a:r>
              <a:rPr lang="en-IE" sz="2000" b="1" dirty="0" err="1">
                <a:solidFill>
                  <a:srgbClr val="000000"/>
                </a:solidFill>
              </a:rPr>
              <a:t>čia</a:t>
            </a:r>
            <a:endParaRPr lang="en-IE" sz="2000" b="1" dirty="0">
              <a:solidFill>
                <a:srgbClr val="000000"/>
              </a:solidFill>
            </a:endParaRPr>
          </a:p>
        </p:txBody>
      </p:sp>
      <p:grpSp>
        <p:nvGrpSpPr>
          <p:cNvPr id="8" name="Graphic 3">
            <a:extLst>
              <a:ext uri="{FF2B5EF4-FFF2-40B4-BE49-F238E27FC236}">
                <a16:creationId xmlns:a16="http://schemas.microsoft.com/office/drawing/2014/main" id="{EEF88539-832F-5598-9406-3A7C266D8CF8}"/>
              </a:ext>
            </a:extLst>
          </p:cNvPr>
          <p:cNvGrpSpPr/>
          <p:nvPr/>
        </p:nvGrpSpPr>
        <p:grpSpPr>
          <a:xfrm>
            <a:off x="1391478" y="3280384"/>
            <a:ext cx="2653226" cy="2482366"/>
            <a:chOff x="4588722" y="5454835"/>
            <a:chExt cx="1135695" cy="927053"/>
          </a:xfrm>
        </p:grpSpPr>
        <p:sp>
          <p:nvSpPr>
            <p:cNvPr id="9" name="Freeform 1093">
              <a:extLst>
                <a:ext uri="{FF2B5EF4-FFF2-40B4-BE49-F238E27FC236}">
                  <a16:creationId xmlns:a16="http://schemas.microsoft.com/office/drawing/2014/main" id="{764299D3-FC9D-388B-8C17-4000FDD979D9}"/>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10" name="Freeform 1094">
              <a:extLst>
                <a:ext uri="{FF2B5EF4-FFF2-40B4-BE49-F238E27FC236}">
                  <a16:creationId xmlns:a16="http://schemas.microsoft.com/office/drawing/2014/main" id="{24B94693-DBBE-A786-A0F0-A967313922DA}"/>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11" name="Freeform 1095">
              <a:extLst>
                <a:ext uri="{FF2B5EF4-FFF2-40B4-BE49-F238E27FC236}">
                  <a16:creationId xmlns:a16="http://schemas.microsoft.com/office/drawing/2014/main" id="{7DFE2048-3F2D-3C76-6AEE-334FC8877650}"/>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id="{46266306-A77D-C0CD-A7D7-0B8FDEF8D1BE}"/>
                </a:ext>
              </a:extLst>
            </p:cNvPr>
            <p:cNvGrpSpPr/>
            <p:nvPr/>
          </p:nvGrpSpPr>
          <p:grpSpPr>
            <a:xfrm>
              <a:off x="4588722" y="5454835"/>
              <a:ext cx="1135695" cy="927053"/>
              <a:chOff x="4588722" y="5454835"/>
              <a:chExt cx="1135695" cy="927053"/>
            </a:xfrm>
            <a:solidFill>
              <a:srgbClr val="000000"/>
            </a:solidFill>
          </p:grpSpPr>
          <p:sp>
            <p:nvSpPr>
              <p:cNvPr id="13" name="Freeform 1097">
                <a:extLst>
                  <a:ext uri="{FF2B5EF4-FFF2-40B4-BE49-F238E27FC236}">
                    <a16:creationId xmlns:a16="http://schemas.microsoft.com/office/drawing/2014/main" id="{B84DAB8B-4D5D-672D-DF8D-073082B0B5D3}"/>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4" name="Freeform 1098">
                <a:extLst>
                  <a:ext uri="{FF2B5EF4-FFF2-40B4-BE49-F238E27FC236}">
                    <a16:creationId xmlns:a16="http://schemas.microsoft.com/office/drawing/2014/main" id="{3DEC04E5-9CE2-A3EA-DBC5-AD2A681E4215}"/>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5" name="Freeform 1099">
                <a:extLst>
                  <a:ext uri="{FF2B5EF4-FFF2-40B4-BE49-F238E27FC236}">
                    <a16:creationId xmlns:a16="http://schemas.microsoft.com/office/drawing/2014/main" id="{250CB55D-C43A-7202-13CE-5E053ACF72AD}"/>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16" name="Freeform 1100">
                <a:extLst>
                  <a:ext uri="{FF2B5EF4-FFF2-40B4-BE49-F238E27FC236}">
                    <a16:creationId xmlns:a16="http://schemas.microsoft.com/office/drawing/2014/main" id="{225343E0-B3BA-9BC0-49B6-197E568D15AC}"/>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17" name="Freeform 1101">
                <a:extLst>
                  <a:ext uri="{FF2B5EF4-FFF2-40B4-BE49-F238E27FC236}">
                    <a16:creationId xmlns:a16="http://schemas.microsoft.com/office/drawing/2014/main" id="{09715350-ABDE-2EA2-10CC-5E332463B764}"/>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4649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lt-LT" dirty="0"/>
              <a:t>               </a:t>
            </a:r>
            <a:r>
              <a:rPr lang="en-IE" dirty="0"/>
              <a:t>SSGG </a:t>
            </a:r>
            <a:r>
              <a:rPr lang="en-IE" dirty="0" err="1"/>
              <a:t>analizė</a:t>
            </a:r>
            <a:endParaRPr lang="en-IE" dirty="0"/>
          </a:p>
        </p:txBody>
      </p:sp>
      <p:sp>
        <p:nvSpPr>
          <p:cNvPr id="4" name="Rectangle: Rounded Corners 3">
            <a:extLst>
              <a:ext uri="{FF2B5EF4-FFF2-40B4-BE49-F238E27FC236}">
                <a16:creationId xmlns:a16="http://schemas.microsoft.com/office/drawing/2014/main" id="{D7902AD7-FD48-E323-3DE8-47207287664D}"/>
              </a:ext>
            </a:extLst>
          </p:cNvPr>
          <p:cNvSpPr/>
          <p:nvPr/>
        </p:nvSpPr>
        <p:spPr>
          <a:xfrm>
            <a:off x="5951913" y="1478774"/>
            <a:ext cx="2859578" cy="1945179"/>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STIPRYBĖS</a:t>
            </a:r>
          </a:p>
          <a:p>
            <a:pPr marL="144000" indent="-144000">
              <a:buFont typeface="Arial" panose="020B0604020202020204" pitchFamily="34" charset="0"/>
              <a:buChar char="•"/>
            </a:pPr>
            <a:r>
              <a:rPr lang="lt-LT" sz="1400" dirty="0">
                <a:solidFill>
                  <a:schemeClr val="bg2"/>
                </a:solidFill>
                <a:latin typeface="Raleway" pitchFamily="2" charset="0"/>
              </a:rPr>
              <a:t>Ką darote gerai</a:t>
            </a:r>
          </a:p>
          <a:p>
            <a:pPr marL="144000" indent="-144000">
              <a:buFont typeface="Arial" panose="020B0604020202020204" pitchFamily="34" charset="0"/>
              <a:buChar char="•"/>
            </a:pPr>
            <a:r>
              <a:rPr lang="lt-LT" sz="1400" dirty="0">
                <a:solidFill>
                  <a:schemeClr val="bg2"/>
                </a:solidFill>
                <a:latin typeface="Raleway" pitchFamily="2" charset="0"/>
              </a:rPr>
              <a:t>Savybės, kurios jus išskiria iš konkurentų</a:t>
            </a:r>
          </a:p>
          <a:p>
            <a:pPr marL="144000" indent="-144000">
              <a:buFont typeface="Arial" panose="020B0604020202020204" pitchFamily="34" charset="0"/>
              <a:buChar char="•"/>
            </a:pPr>
            <a:r>
              <a:rPr lang="lt-LT" sz="1400" dirty="0">
                <a:solidFill>
                  <a:schemeClr val="bg2"/>
                </a:solidFill>
                <a:latin typeface="Raleway" pitchFamily="2" charset="0"/>
              </a:rPr>
              <a:t>Kvalifikuoti ir (arba) kompetentingi darbuotojai</a:t>
            </a:r>
          </a:p>
          <a:p>
            <a:pPr marL="144000" indent="-144000">
              <a:buFont typeface="Arial" panose="020B0604020202020204" pitchFamily="34" charset="0"/>
              <a:buChar char="•"/>
            </a:pPr>
            <a:r>
              <a:rPr lang="lt-LT" sz="1400" dirty="0">
                <a:solidFill>
                  <a:schemeClr val="bg2"/>
                </a:solidFill>
                <a:latin typeface="Raleway" pitchFamily="2" charset="0"/>
              </a:rPr>
              <a:t>Jūsų unikalus pardavimo pasiūlymas</a:t>
            </a:r>
            <a:endParaRPr lang="en-IE" sz="700" dirty="0">
              <a:solidFill>
                <a:schemeClr val="bg2"/>
              </a:solidFill>
              <a:latin typeface="Raleway" pitchFamily="2" charset="0"/>
            </a:endParaRPr>
          </a:p>
        </p:txBody>
      </p:sp>
      <p:sp>
        <p:nvSpPr>
          <p:cNvPr id="5" name="Left Bracket 4">
            <a:extLst>
              <a:ext uri="{FF2B5EF4-FFF2-40B4-BE49-F238E27FC236}">
                <a16:creationId xmlns:a16="http://schemas.microsoft.com/office/drawing/2014/main" id="{8177381C-F18E-5653-53B9-B670C3079968}"/>
              </a:ext>
            </a:extLst>
          </p:cNvPr>
          <p:cNvSpPr/>
          <p:nvPr/>
        </p:nvSpPr>
        <p:spPr>
          <a:xfrm rot="5400000">
            <a:off x="8537954" y="-48190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TextBox 5">
            <a:extLst>
              <a:ext uri="{FF2B5EF4-FFF2-40B4-BE49-F238E27FC236}">
                <a16:creationId xmlns:a16="http://schemas.microsoft.com/office/drawing/2014/main" id="{58207BEB-72D2-127C-F807-46271096F840}"/>
              </a:ext>
            </a:extLst>
          </p:cNvPr>
          <p:cNvSpPr txBox="1"/>
          <p:nvPr/>
        </p:nvSpPr>
        <p:spPr>
          <a:xfrm>
            <a:off x="8268092" y="1079853"/>
            <a:ext cx="947650" cy="369332"/>
          </a:xfrm>
          <a:prstGeom prst="rect">
            <a:avLst/>
          </a:prstGeom>
          <a:noFill/>
        </p:spPr>
        <p:txBody>
          <a:bodyPr wrap="square" rtlCol="0">
            <a:spAutoFit/>
          </a:bodyPr>
          <a:lstStyle/>
          <a:p>
            <a:r>
              <a:rPr lang="en-US" dirty="0" err="1"/>
              <a:t>Vidinės</a:t>
            </a:r>
            <a:endParaRPr lang="en-IE" dirty="0"/>
          </a:p>
        </p:txBody>
      </p:sp>
      <p:sp>
        <p:nvSpPr>
          <p:cNvPr id="7" name="Left Bracket 6">
            <a:extLst>
              <a:ext uri="{FF2B5EF4-FFF2-40B4-BE49-F238E27FC236}">
                <a16:creationId xmlns:a16="http://schemas.microsoft.com/office/drawing/2014/main" id="{2D5BAF62-1E1C-5EEC-53DA-F9C64F4C8AD9}"/>
              </a:ext>
            </a:extLst>
          </p:cNvPr>
          <p:cNvSpPr/>
          <p:nvPr/>
        </p:nvSpPr>
        <p:spPr>
          <a:xfrm rot="16200000">
            <a:off x="8677102" y="404038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01B854D2-4A3E-B25C-00FA-0652F45C7C8F}"/>
              </a:ext>
            </a:extLst>
          </p:cNvPr>
          <p:cNvSpPr txBox="1"/>
          <p:nvPr/>
        </p:nvSpPr>
        <p:spPr>
          <a:xfrm>
            <a:off x="8351309" y="5606082"/>
            <a:ext cx="947650" cy="369332"/>
          </a:xfrm>
          <a:prstGeom prst="rect">
            <a:avLst/>
          </a:prstGeom>
          <a:noFill/>
        </p:spPr>
        <p:txBody>
          <a:bodyPr wrap="square" rtlCol="0">
            <a:spAutoFit/>
          </a:bodyPr>
          <a:lstStyle/>
          <a:p>
            <a:r>
              <a:rPr lang="en-US" dirty="0" err="1"/>
              <a:t>Išorinės</a:t>
            </a:r>
            <a:endParaRPr lang="en-IE" dirty="0"/>
          </a:p>
        </p:txBody>
      </p:sp>
      <p:sp>
        <p:nvSpPr>
          <p:cNvPr id="9" name="Rectangle: Rounded Corners 8">
            <a:extLst>
              <a:ext uri="{FF2B5EF4-FFF2-40B4-BE49-F238E27FC236}">
                <a16:creationId xmlns:a16="http://schemas.microsoft.com/office/drawing/2014/main" id="{0C3BFBC9-4C9C-C198-6132-9BC46C177B79}"/>
              </a:ext>
            </a:extLst>
          </p:cNvPr>
          <p:cNvSpPr/>
          <p:nvPr/>
        </p:nvSpPr>
        <p:spPr>
          <a:xfrm>
            <a:off x="9140806" y="1449185"/>
            <a:ext cx="2832292" cy="1945179"/>
          </a:xfrm>
          <a:prstGeom prst="roundRect">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SILPNYBĖS</a:t>
            </a:r>
          </a:p>
          <a:p>
            <a:pPr marL="144000" indent="-144000">
              <a:buFont typeface="Arial" panose="020B0604020202020204" pitchFamily="34" charset="0"/>
              <a:buChar char="•"/>
            </a:pPr>
            <a:r>
              <a:rPr lang="lt-LT" sz="1600" dirty="0">
                <a:solidFill>
                  <a:schemeClr val="bg2"/>
                </a:solidFill>
                <a:latin typeface="Raleway" pitchFamily="2" charset="0"/>
              </a:rPr>
              <a:t>Dalykai, kurių trūksta jūsų verslui</a:t>
            </a:r>
          </a:p>
          <a:p>
            <a:pPr marL="144000" indent="-144000">
              <a:buFont typeface="Arial" panose="020B0604020202020204" pitchFamily="34" charset="0"/>
              <a:buChar char="•"/>
            </a:pPr>
            <a:r>
              <a:rPr lang="lt-LT" sz="1600" dirty="0">
                <a:solidFill>
                  <a:schemeClr val="bg2"/>
                </a:solidFill>
                <a:latin typeface="Raleway" pitchFamily="2" charset="0"/>
              </a:rPr>
              <a:t>Ką jūsų konkurentas daro geriau</a:t>
            </a:r>
          </a:p>
          <a:p>
            <a:pPr marL="144000" indent="-144000">
              <a:buFont typeface="Arial" panose="020B0604020202020204" pitchFamily="34" charset="0"/>
              <a:buChar char="•"/>
            </a:pPr>
            <a:r>
              <a:rPr lang="lt-LT" sz="1600" dirty="0">
                <a:solidFill>
                  <a:schemeClr val="bg2"/>
                </a:solidFill>
                <a:latin typeface="Raleway" pitchFamily="2" charset="0"/>
              </a:rPr>
              <a:t>Išteklių apribojimai</a:t>
            </a:r>
          </a:p>
        </p:txBody>
      </p:sp>
      <p:sp>
        <p:nvSpPr>
          <p:cNvPr id="10" name="Rectangle: Rounded Corners 9">
            <a:extLst>
              <a:ext uri="{FF2B5EF4-FFF2-40B4-BE49-F238E27FC236}">
                <a16:creationId xmlns:a16="http://schemas.microsoft.com/office/drawing/2014/main" id="{E0C8B368-1F5E-A61E-B9F2-081F0BB0878A}"/>
              </a:ext>
            </a:extLst>
          </p:cNvPr>
          <p:cNvSpPr/>
          <p:nvPr/>
        </p:nvSpPr>
        <p:spPr>
          <a:xfrm>
            <a:off x="9140806" y="3699162"/>
            <a:ext cx="2832292" cy="1945179"/>
          </a:xfrm>
          <a:prstGeom prst="roundRect">
            <a:avLst/>
          </a:prstGeom>
          <a:solidFill>
            <a:schemeClr val="accent5">
              <a:lumMod val="60000"/>
              <a:lumOff val="40000"/>
            </a:schemeClr>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GRĖSMĖS</a:t>
            </a:r>
          </a:p>
          <a:p>
            <a:pPr marL="144000" indent="-144000">
              <a:buFont typeface="Arial" panose="020B0604020202020204" pitchFamily="34" charset="0"/>
              <a:buChar char="•"/>
            </a:pPr>
            <a:r>
              <a:rPr lang="lt-LT" sz="1600" dirty="0">
                <a:solidFill>
                  <a:schemeClr val="bg2"/>
                </a:solidFill>
                <a:latin typeface="Raleway" pitchFamily="2" charset="0"/>
              </a:rPr>
              <a:t>Nauji konkurentai</a:t>
            </a:r>
          </a:p>
          <a:p>
            <a:pPr marL="144000" indent="-144000">
              <a:buFont typeface="Arial" panose="020B0604020202020204" pitchFamily="34" charset="0"/>
              <a:buChar char="•"/>
            </a:pPr>
            <a:r>
              <a:rPr lang="lt-LT" sz="1600" dirty="0">
                <a:solidFill>
                  <a:schemeClr val="bg2"/>
                </a:solidFill>
                <a:latin typeface="Raleway" pitchFamily="2" charset="0"/>
              </a:rPr>
              <a:t>Besikeičiantys teisės aktai</a:t>
            </a:r>
          </a:p>
          <a:p>
            <a:pPr marL="144000" indent="-144000">
              <a:buFont typeface="Arial" panose="020B0604020202020204" pitchFamily="34" charset="0"/>
              <a:buChar char="•"/>
            </a:pPr>
            <a:r>
              <a:rPr lang="lt-LT" sz="1600" dirty="0">
                <a:solidFill>
                  <a:schemeClr val="bg2"/>
                </a:solidFill>
                <a:latin typeface="Raleway" pitchFamily="2" charset="0"/>
              </a:rPr>
              <a:t>Kintantis klientų požiūris į jūsų verslą</a:t>
            </a:r>
            <a:endParaRPr lang="en-IE" sz="1600" dirty="0">
              <a:solidFill>
                <a:schemeClr val="bg2"/>
              </a:solidFill>
              <a:latin typeface="Raleway" pitchFamily="2" charset="0"/>
            </a:endParaRPr>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471341" y="1717409"/>
            <a:ext cx="4851698" cy="3748719"/>
          </a:xfrm>
          <a:prstGeom prst="rect">
            <a:avLst/>
          </a:prstGeom>
          <a:noFill/>
        </p:spPr>
        <p:txBody>
          <a:bodyPr wrap="square">
            <a:spAutoFit/>
          </a:bodyPr>
          <a:lstStyle/>
          <a:p>
            <a:pPr indent="0"/>
            <a:r>
              <a:rPr lang="lt-LT" dirty="0"/>
              <a:t>SSGG analizė – tai paprasta, bet efektyvi sistema, padedanti išnaudoti bet kurios įmonės ar projekto </a:t>
            </a:r>
            <a:r>
              <a:rPr lang="lt-LT" b="1" dirty="0"/>
              <a:t>s</a:t>
            </a:r>
            <a:r>
              <a:rPr lang="lt-LT" dirty="0"/>
              <a:t>tiprybes, pagerinti </a:t>
            </a:r>
            <a:r>
              <a:rPr lang="lt-LT" b="1" dirty="0"/>
              <a:t>s</a:t>
            </a:r>
            <a:r>
              <a:rPr lang="lt-LT" dirty="0"/>
              <a:t>ilpnybes, sumažinti </a:t>
            </a:r>
            <a:r>
              <a:rPr lang="lt-LT" b="1" dirty="0"/>
              <a:t>g</a:t>
            </a:r>
            <a:r>
              <a:rPr lang="lt-LT" dirty="0"/>
              <a:t>rėsmes ir kuo geriau pasinaudoti </a:t>
            </a:r>
            <a:r>
              <a:rPr lang="lt-LT" b="1" dirty="0"/>
              <a:t>g</a:t>
            </a:r>
            <a:r>
              <a:rPr lang="lt-LT" dirty="0"/>
              <a:t>alimybėmis. SSGG analizė – tai procesas, kurio metu galima nustatyti vidinius ir išorinius veiksnius, kurie turės įtakos verslo ar projekto veiklai ateityje.</a:t>
            </a:r>
          </a:p>
        </p:txBody>
      </p:sp>
      <p:sp>
        <p:nvSpPr>
          <p:cNvPr id="14" name="Rectangle: Rounded Corners 13">
            <a:extLst>
              <a:ext uri="{FF2B5EF4-FFF2-40B4-BE49-F238E27FC236}">
                <a16:creationId xmlns:a16="http://schemas.microsoft.com/office/drawing/2014/main" id="{D10CBC10-9DD5-4296-01DA-DDDA73115439}"/>
              </a:ext>
            </a:extLst>
          </p:cNvPr>
          <p:cNvSpPr/>
          <p:nvPr/>
        </p:nvSpPr>
        <p:spPr>
          <a:xfrm>
            <a:off x="5965557" y="3719933"/>
            <a:ext cx="2859577" cy="1945179"/>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Raleway" pitchFamily="2" charset="0"/>
              </a:rPr>
              <a:t>GALIMYBĖS</a:t>
            </a:r>
          </a:p>
          <a:p>
            <a:pPr marL="144000" indent="-144000">
              <a:buFont typeface="Arial" panose="020B0604020202020204" pitchFamily="34" charset="0"/>
              <a:buChar char="•"/>
            </a:pPr>
            <a:r>
              <a:rPr lang="lt-LT" sz="1400" dirty="0">
                <a:latin typeface="Raleway" pitchFamily="2" charset="0"/>
              </a:rPr>
              <a:t>Nepakankamai aptarnaujamos rinkos</a:t>
            </a:r>
          </a:p>
          <a:p>
            <a:pPr marL="144000" indent="-144000">
              <a:buFont typeface="Arial" panose="020B0604020202020204" pitchFamily="34" charset="0"/>
              <a:buChar char="•"/>
            </a:pPr>
            <a:r>
              <a:rPr lang="lt-LT" sz="1400" dirty="0">
                <a:latin typeface="Raleway" pitchFamily="2" charset="0"/>
              </a:rPr>
              <a:t>Mažai konkurentų regione</a:t>
            </a:r>
          </a:p>
          <a:p>
            <a:pPr marL="144000" indent="-144000">
              <a:buFont typeface="Arial" panose="020B0604020202020204" pitchFamily="34" charset="0"/>
              <a:buChar char="•"/>
            </a:pPr>
            <a:r>
              <a:rPr lang="lt-LT" sz="1400" dirty="0">
                <a:latin typeface="Raleway" pitchFamily="2" charset="0"/>
              </a:rPr>
              <a:t>Atsirandantis poreikis, kurį galite patenkinti</a:t>
            </a:r>
          </a:p>
          <a:p>
            <a:pPr marL="144000" indent="-144000">
              <a:buFont typeface="Arial" panose="020B0604020202020204" pitchFamily="34" charset="0"/>
              <a:buChar char="•"/>
            </a:pPr>
            <a:r>
              <a:rPr lang="lt-LT" sz="1400" dirty="0">
                <a:latin typeface="Raleway" pitchFamily="2" charset="0"/>
              </a:rPr>
              <a:t>Dalyvavimas projekte </a:t>
            </a:r>
            <a:endParaRPr lang="en-IE" sz="1600" dirty="0">
              <a:latin typeface="Raleway" pitchFamily="2" charset="0"/>
            </a:endParaRPr>
          </a:p>
        </p:txBody>
      </p:sp>
    </p:spTree>
    <p:extLst>
      <p:ext uri="{BB962C8B-B14F-4D97-AF65-F5344CB8AC3E}">
        <p14:creationId xmlns:p14="http://schemas.microsoft.com/office/powerpoint/2010/main" val="249812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B45A77-C6A2-C73F-F1ED-B514DF405BE0}"/>
              </a:ext>
            </a:extLst>
          </p:cNvPr>
          <p:cNvSpPr>
            <a:spLocks noGrp="1"/>
          </p:cNvSpPr>
          <p:nvPr>
            <p:ph type="body" sz="quarter" idx="20"/>
          </p:nvPr>
        </p:nvSpPr>
        <p:spPr>
          <a:xfrm>
            <a:off x="6326940" y="1828005"/>
            <a:ext cx="5838701" cy="3568943"/>
          </a:xfrm>
        </p:spPr>
        <p:txBody>
          <a:bodyPr/>
          <a:lstStyle/>
          <a:p>
            <a:r>
              <a:rPr lang="lt-LT" dirty="0">
                <a:latin typeface="Inter"/>
              </a:rPr>
              <a:t>Sėkmingas rinkodaros planas leis įvairiais būdais plėsti verslą. Norėdami tiesiogiai paremti šį augimą, turite nustatyti, kaip norite, kad jūsų įmonė ilgainiui augtų. Tam pasitarnauja augimo strategijos.</a:t>
            </a:r>
          </a:p>
          <a:p>
            <a:r>
              <a:rPr lang="lt-LT" dirty="0">
                <a:latin typeface="Inter"/>
              </a:rPr>
              <a:t>Augimo strategijomis, dar vadinamomis produktų ir rinkos strategijomis, siekiama </a:t>
            </a:r>
            <a:r>
              <a:rPr lang="lt-LT" u="sng" dirty="0">
                <a:solidFill>
                  <a:srgbClr val="1188A3"/>
                </a:solidFill>
                <a:latin typeface="Inter"/>
              </a:rPr>
              <a:t>padidinti rinkos dalį </a:t>
            </a:r>
            <a:r>
              <a:rPr lang="lt-LT" dirty="0">
                <a:latin typeface="Inter"/>
              </a:rPr>
              <a:t>ir įtikinti daugiau klientų investuoti į jūsų produktus ar paslaugas.</a:t>
            </a:r>
          </a:p>
          <a:p>
            <a:endParaRPr lang="en-GB" dirty="0"/>
          </a:p>
        </p:txBody>
      </p:sp>
      <p:sp>
        <p:nvSpPr>
          <p:cNvPr id="3" name="Textplatzhalter 2">
            <a:extLst>
              <a:ext uri="{FF2B5EF4-FFF2-40B4-BE49-F238E27FC236}">
                <a16:creationId xmlns:a16="http://schemas.microsoft.com/office/drawing/2014/main" id="{0A07CC33-6F93-8D36-1C52-F26A67D9F210}"/>
              </a:ext>
            </a:extLst>
          </p:cNvPr>
          <p:cNvSpPr>
            <a:spLocks noGrp="1"/>
          </p:cNvSpPr>
          <p:nvPr>
            <p:ph type="body" sz="quarter" idx="22"/>
          </p:nvPr>
        </p:nvSpPr>
        <p:spPr>
          <a:solidFill>
            <a:srgbClr val="FFD100"/>
          </a:solidFill>
        </p:spPr>
        <p:txBody>
          <a:bodyPr/>
          <a:lstStyle/>
          <a:p>
            <a:r>
              <a:rPr lang="en-GB" dirty="0" err="1"/>
              <a:t>Augimo</a:t>
            </a:r>
            <a:r>
              <a:rPr lang="en-GB" dirty="0"/>
              <a:t> </a:t>
            </a:r>
            <a:r>
              <a:rPr lang="en-GB" dirty="0" err="1"/>
              <a:t>strategijos</a:t>
            </a:r>
            <a:endParaRPr lang="en-GB" dirty="0"/>
          </a:p>
        </p:txBody>
      </p:sp>
      <p:sp>
        <p:nvSpPr>
          <p:cNvPr id="4" name="Textplatzhalter 3">
            <a:extLst>
              <a:ext uri="{FF2B5EF4-FFF2-40B4-BE49-F238E27FC236}">
                <a16:creationId xmlns:a16="http://schemas.microsoft.com/office/drawing/2014/main" id="{1EA989F2-8051-D06E-0A07-8FCB42C2D9EC}"/>
              </a:ext>
            </a:extLst>
          </p:cNvPr>
          <p:cNvSpPr>
            <a:spLocks noGrp="1"/>
          </p:cNvSpPr>
          <p:nvPr>
            <p:ph type="body" sz="quarter" idx="23"/>
          </p:nvPr>
        </p:nvSpPr>
        <p:spPr>
          <a:xfrm>
            <a:off x="706438" y="787607"/>
            <a:ext cx="3925726" cy="3433969"/>
          </a:xfrm>
        </p:spPr>
        <p:txBody>
          <a:bodyPr/>
          <a:lstStyle/>
          <a:p>
            <a:r>
              <a:rPr lang="en-GB" b="1" dirty="0"/>
              <a:t>Kaip </a:t>
            </a:r>
            <a:r>
              <a:rPr lang="en-GB" b="1" dirty="0" err="1"/>
              <a:t>sukurti</a:t>
            </a:r>
            <a:r>
              <a:rPr lang="en-GB" b="1" dirty="0"/>
              <a:t> </a:t>
            </a:r>
            <a:r>
              <a:rPr lang="en-GB" b="1" dirty="0" err="1"/>
              <a:t>veiksmingas</a:t>
            </a:r>
            <a:r>
              <a:rPr lang="en-GB" b="1" dirty="0"/>
              <a:t> </a:t>
            </a:r>
            <a:r>
              <a:rPr lang="en-GB" b="1" dirty="0" err="1"/>
              <a:t>rinkodaros</a:t>
            </a:r>
            <a:r>
              <a:rPr lang="en-GB" b="1" dirty="0"/>
              <a:t> </a:t>
            </a:r>
            <a:r>
              <a:rPr lang="en-GB" b="1" dirty="0" err="1"/>
              <a:t>strategijas</a:t>
            </a:r>
            <a:r>
              <a:rPr lang="en-GB" b="1" dirty="0"/>
              <a:t> </a:t>
            </a:r>
            <a:r>
              <a:rPr lang="en-GB" b="1" dirty="0" err="1"/>
              <a:t>savo</a:t>
            </a:r>
            <a:r>
              <a:rPr lang="en-GB" b="1" dirty="0"/>
              <a:t> </a:t>
            </a:r>
            <a:r>
              <a:rPr lang="en-GB" b="1" dirty="0" err="1"/>
              <a:t>verslui</a:t>
            </a:r>
            <a:endParaRPr lang="en-GB" b="1" dirty="0"/>
          </a:p>
          <a:p>
            <a:endParaRPr lang="en-GB" dirty="0"/>
          </a:p>
        </p:txBody>
      </p:sp>
      <p:sp>
        <p:nvSpPr>
          <p:cNvPr id="5" name="Textplatzhalter 4">
            <a:extLst>
              <a:ext uri="{FF2B5EF4-FFF2-40B4-BE49-F238E27FC236}">
                <a16:creationId xmlns:a16="http://schemas.microsoft.com/office/drawing/2014/main" id="{9C30AA76-B068-00F0-D5EF-205F7BBB4EEC}"/>
              </a:ext>
            </a:extLst>
          </p:cNvPr>
          <p:cNvSpPr>
            <a:spLocks noGrp="1"/>
          </p:cNvSpPr>
          <p:nvPr>
            <p:ph type="body" sz="quarter" idx="24"/>
          </p:nvPr>
        </p:nvSpPr>
        <p:spPr/>
        <p:txBody>
          <a:bodyPr/>
          <a:lstStyle/>
          <a:p>
            <a:r>
              <a:rPr lang="en-GB" b="1"/>
              <a:t>3</a:t>
            </a:r>
          </a:p>
        </p:txBody>
      </p:sp>
      <p:sp>
        <p:nvSpPr>
          <p:cNvPr id="6" name="TextBox 5">
            <a:extLst>
              <a:ext uri="{FF2B5EF4-FFF2-40B4-BE49-F238E27FC236}">
                <a16:creationId xmlns:a16="http://schemas.microsoft.com/office/drawing/2014/main" id="{0588CF29-BA74-ACEA-D808-E5654DCC8BD1}"/>
              </a:ext>
            </a:extLst>
          </p:cNvPr>
          <p:cNvSpPr txBox="1"/>
          <p:nvPr/>
        </p:nvSpPr>
        <p:spPr>
          <a:xfrm>
            <a:off x="5475269" y="5637697"/>
            <a:ext cx="6548913" cy="1015663"/>
          </a:xfrm>
          <a:prstGeom prst="rect">
            <a:avLst/>
          </a:prstGeom>
          <a:noFill/>
        </p:spPr>
        <p:txBody>
          <a:bodyPr wrap="square" rtlCol="0">
            <a:spAutoFit/>
          </a:bodyPr>
          <a:lstStyle/>
          <a:p>
            <a:pPr marL="0" lvl="1"/>
            <a:r>
              <a:rPr lang="de-DE" sz="2000" dirty="0">
                <a:solidFill>
                  <a:srgbClr val="000000"/>
                </a:solidFill>
                <a:highlight>
                  <a:srgbClr val="FED100"/>
                </a:highlight>
              </a:rPr>
              <a:t>Kai </a:t>
            </a:r>
            <a:r>
              <a:rPr lang="de-DE" sz="2000" dirty="0" err="1">
                <a:solidFill>
                  <a:srgbClr val="000000"/>
                </a:solidFill>
                <a:highlight>
                  <a:srgbClr val="FED100"/>
                </a:highlight>
              </a:rPr>
              <a:t>kurie</a:t>
            </a:r>
            <a:r>
              <a:rPr lang="de-DE" sz="2000" dirty="0">
                <a:solidFill>
                  <a:srgbClr val="000000"/>
                </a:solidFill>
                <a:highlight>
                  <a:srgbClr val="FED100"/>
                </a:highlight>
              </a:rPr>
              <a:t> </a:t>
            </a:r>
            <a:r>
              <a:rPr lang="de-DE" sz="2000" dirty="0" err="1">
                <a:solidFill>
                  <a:srgbClr val="000000"/>
                </a:solidFill>
                <a:highlight>
                  <a:srgbClr val="FED100"/>
                </a:highlight>
              </a:rPr>
              <a:t>naudingi</a:t>
            </a:r>
            <a:r>
              <a:rPr lang="de-DE" sz="2000" dirty="0">
                <a:solidFill>
                  <a:srgbClr val="000000"/>
                </a:solidFill>
                <a:highlight>
                  <a:srgbClr val="FED100"/>
                </a:highlight>
              </a:rPr>
              <a:t> </a:t>
            </a:r>
            <a:r>
              <a:rPr lang="de-DE" sz="2000" dirty="0" err="1">
                <a:solidFill>
                  <a:srgbClr val="000000"/>
                </a:solidFill>
                <a:highlight>
                  <a:srgbClr val="FED100"/>
                </a:highlight>
              </a:rPr>
              <a:t>įrankiai</a:t>
            </a:r>
            <a:r>
              <a:rPr lang="de-DE" sz="2000" dirty="0">
                <a:solidFill>
                  <a:srgbClr val="000000"/>
                </a:solidFill>
                <a:highlight>
                  <a:srgbClr val="FED100"/>
                </a:highlight>
              </a:rPr>
              <a:t>:	</a:t>
            </a:r>
            <a:r>
              <a:rPr lang="de-DE" sz="2000" dirty="0">
                <a:solidFill>
                  <a:srgbClr val="000000"/>
                </a:solidFill>
              </a:rPr>
              <a:t>Ansoff </a:t>
            </a:r>
            <a:r>
              <a:rPr lang="de-DE" sz="2000" dirty="0" err="1">
                <a:solidFill>
                  <a:srgbClr val="000000"/>
                </a:solidFill>
              </a:rPr>
              <a:t>matrica</a:t>
            </a:r>
            <a:endParaRPr lang="de-DE" sz="2000" dirty="0">
              <a:solidFill>
                <a:srgbClr val="000000"/>
              </a:solidFill>
            </a:endParaRPr>
          </a:p>
          <a:p>
            <a:pPr lvl="1"/>
            <a:r>
              <a:rPr lang="de-DE" sz="2000" dirty="0">
                <a:solidFill>
                  <a:srgbClr val="000000"/>
                </a:solidFill>
              </a:rPr>
              <a:t>			STP </a:t>
            </a:r>
            <a:r>
              <a:rPr lang="de-DE" sz="2000" dirty="0" err="1">
                <a:solidFill>
                  <a:srgbClr val="000000"/>
                </a:solidFill>
              </a:rPr>
              <a:t>rinkodaros</a:t>
            </a:r>
            <a:r>
              <a:rPr lang="de-DE" sz="2000" dirty="0">
                <a:solidFill>
                  <a:srgbClr val="000000"/>
                </a:solidFill>
              </a:rPr>
              <a:t> </a:t>
            </a:r>
            <a:r>
              <a:rPr lang="de-DE" sz="2000" dirty="0" err="1">
                <a:solidFill>
                  <a:srgbClr val="000000"/>
                </a:solidFill>
              </a:rPr>
              <a:t>modelis</a:t>
            </a:r>
            <a:r>
              <a:rPr lang="de-DE" sz="2000" dirty="0">
                <a:solidFill>
                  <a:srgbClr val="000000"/>
                </a:solidFill>
              </a:rPr>
              <a:t> (3 </a:t>
            </a:r>
            <a:r>
              <a:rPr lang="de-DE" sz="2000" dirty="0" err="1">
                <a:solidFill>
                  <a:srgbClr val="000000"/>
                </a:solidFill>
              </a:rPr>
              <a:t>modulis</a:t>
            </a:r>
            <a:r>
              <a:rPr lang="de-DE" sz="2000" dirty="0">
                <a:solidFill>
                  <a:srgbClr val="000000"/>
                </a:solidFill>
              </a:rPr>
              <a:t>)</a:t>
            </a:r>
          </a:p>
          <a:p>
            <a:pPr lvl="1"/>
            <a:r>
              <a:rPr lang="de-DE" sz="2000" dirty="0">
                <a:solidFill>
                  <a:srgbClr val="000000"/>
                </a:solidFill>
              </a:rPr>
              <a:t>			BCG </a:t>
            </a:r>
            <a:r>
              <a:rPr lang="de-DE" sz="2000" dirty="0" err="1">
                <a:solidFill>
                  <a:srgbClr val="000000"/>
                </a:solidFill>
              </a:rPr>
              <a:t>matrica</a:t>
            </a:r>
            <a:endParaRPr lang="de-DE" sz="2000" dirty="0">
              <a:solidFill>
                <a:srgbClr val="000000"/>
              </a:solidFill>
            </a:endParaRPr>
          </a:p>
        </p:txBody>
      </p:sp>
      <p:grpSp>
        <p:nvGrpSpPr>
          <p:cNvPr id="7" name="Graphic 3">
            <a:extLst>
              <a:ext uri="{FF2B5EF4-FFF2-40B4-BE49-F238E27FC236}">
                <a16:creationId xmlns:a16="http://schemas.microsoft.com/office/drawing/2014/main" id="{F9AEFD12-8C12-061F-51E8-2F687C21B4C2}"/>
              </a:ext>
            </a:extLst>
          </p:cNvPr>
          <p:cNvGrpSpPr/>
          <p:nvPr/>
        </p:nvGrpSpPr>
        <p:grpSpPr>
          <a:xfrm>
            <a:off x="1610665" y="3203418"/>
            <a:ext cx="2579258" cy="2701361"/>
            <a:chOff x="2453684" y="1880578"/>
            <a:chExt cx="1089670" cy="1206815"/>
          </a:xfrm>
        </p:grpSpPr>
        <p:sp>
          <p:nvSpPr>
            <p:cNvPr id="8" name="Freeform 1379">
              <a:extLst>
                <a:ext uri="{FF2B5EF4-FFF2-40B4-BE49-F238E27FC236}">
                  <a16:creationId xmlns:a16="http://schemas.microsoft.com/office/drawing/2014/main" id="{C52D258B-B15F-0A96-8A32-F637C533A2E3}"/>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27426" cap="flat">
              <a:noFill/>
              <a:prstDash val="solid"/>
              <a:miter/>
            </a:ln>
          </p:spPr>
          <p:txBody>
            <a:bodyPr rtlCol="0" anchor="ctr"/>
            <a:lstStyle/>
            <a:p>
              <a:endParaRPr lang="en-US"/>
            </a:p>
          </p:txBody>
        </p:sp>
        <p:sp>
          <p:nvSpPr>
            <p:cNvPr id="9" name="Freeform 1380">
              <a:extLst>
                <a:ext uri="{FF2B5EF4-FFF2-40B4-BE49-F238E27FC236}">
                  <a16:creationId xmlns:a16="http://schemas.microsoft.com/office/drawing/2014/main" id="{66D03BFE-C2A5-F3D8-2E14-9BE2F280962A}"/>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16434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en-IE" dirty="0"/>
              <a:t>	</a:t>
            </a:r>
            <a:r>
              <a:rPr lang="en-US" b="0" i="0" dirty="0">
                <a:solidFill>
                  <a:srgbClr val="000000"/>
                </a:solidFill>
                <a:effectLst/>
                <a:latin typeface="Inter"/>
              </a:rPr>
              <a:t> Ansoff </a:t>
            </a:r>
            <a:r>
              <a:rPr lang="en-US" b="0" i="0" dirty="0" err="1">
                <a:solidFill>
                  <a:srgbClr val="000000"/>
                </a:solidFill>
                <a:effectLst/>
                <a:latin typeface="Inter"/>
              </a:rPr>
              <a:t>matrica</a:t>
            </a:r>
            <a:endParaRPr lang="en-IE" dirty="0"/>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172684" y="1534379"/>
            <a:ext cx="7156956" cy="5193217"/>
          </a:xfrm>
          <a:prstGeom prst="rect">
            <a:avLst/>
          </a:prstGeom>
          <a:noFill/>
        </p:spPr>
        <p:txBody>
          <a:bodyPr wrap="square">
            <a:spAutoFit/>
          </a:bodyPr>
          <a:lstStyle/>
          <a:p>
            <a:pPr indent="0"/>
            <a:r>
              <a:rPr lang="lt-LT" sz="2300" dirty="0"/>
              <a:t>Ši priemonė naudojama planuojant ir kuriant augimo rinkodaros strategijas. Pati matrica atrodo kaip tinklelis, į kurį dedate kiekvieną rinkos strategiją ir pradedate vertinimą:</a:t>
            </a:r>
          </a:p>
          <a:p>
            <a:pPr marL="571500" indent="-342900">
              <a:buFont typeface="Arial" panose="020B0604020202020204" pitchFamily="34" charset="0"/>
              <a:buChar char="•"/>
            </a:pPr>
            <a:r>
              <a:rPr lang="lt-LT" sz="2300" b="1" dirty="0">
                <a:solidFill>
                  <a:srgbClr val="1188A3"/>
                </a:solidFill>
              </a:rPr>
              <a:t>Įėjimas į rinką </a:t>
            </a:r>
            <a:r>
              <a:rPr lang="lt-LT" sz="2300" dirty="0"/>
              <a:t>– mažiausiai rizikingas žingsnis, apimantis esamų produktų pardavimų plėtrą esamose rinkose.</a:t>
            </a:r>
          </a:p>
          <a:p>
            <a:pPr marL="571500" indent="-342900">
              <a:buFont typeface="Arial" panose="020B0604020202020204" pitchFamily="34" charset="0"/>
              <a:buChar char="•"/>
            </a:pPr>
            <a:r>
              <a:rPr lang="en-US" sz="2300" b="1" dirty="0" err="1">
                <a:solidFill>
                  <a:srgbClr val="1188A3"/>
                </a:solidFill>
              </a:rPr>
              <a:t>Produkto</a:t>
            </a:r>
            <a:r>
              <a:rPr lang="en-US" sz="2300" b="1" dirty="0">
                <a:solidFill>
                  <a:srgbClr val="1188A3"/>
                </a:solidFill>
              </a:rPr>
              <a:t> </a:t>
            </a:r>
            <a:r>
              <a:rPr lang="en-US" sz="2300" b="1" dirty="0" err="1">
                <a:solidFill>
                  <a:srgbClr val="1188A3"/>
                </a:solidFill>
              </a:rPr>
              <a:t>kūrimas</a:t>
            </a:r>
            <a:r>
              <a:rPr lang="en-US" sz="2300" b="1" dirty="0">
                <a:solidFill>
                  <a:srgbClr val="1188A3"/>
                </a:solidFill>
              </a:rPr>
              <a:t> </a:t>
            </a:r>
            <a:r>
              <a:rPr lang="en-US" sz="2300" dirty="0" err="1"/>
              <a:t>susijęs</a:t>
            </a:r>
            <a:r>
              <a:rPr lang="en-US" sz="2300" dirty="0"/>
              <a:t> </a:t>
            </a:r>
            <a:r>
              <a:rPr lang="en-US" sz="2300" dirty="0" err="1"/>
              <a:t>su</a:t>
            </a:r>
            <a:r>
              <a:rPr lang="en-US" sz="2300" dirty="0"/>
              <a:t> </a:t>
            </a:r>
            <a:r>
              <a:rPr lang="en-US" sz="2300" dirty="0" err="1"/>
              <a:t>naujo</a:t>
            </a:r>
            <a:r>
              <a:rPr lang="en-US" sz="2300" dirty="0"/>
              <a:t> </a:t>
            </a:r>
            <a:r>
              <a:rPr lang="en-US" sz="2300" dirty="0" err="1"/>
              <a:t>produkto</a:t>
            </a:r>
            <a:r>
              <a:rPr lang="en-US" sz="2300" dirty="0"/>
              <a:t> </a:t>
            </a:r>
            <a:r>
              <a:rPr lang="en-US" sz="2300" dirty="0" err="1"/>
              <a:t>įvedimu</a:t>
            </a:r>
            <a:r>
              <a:rPr lang="en-US" sz="2300" dirty="0"/>
              <a:t> </a:t>
            </a:r>
            <a:r>
              <a:rPr lang="en-US" sz="2300" dirty="0" err="1"/>
              <a:t>į</a:t>
            </a:r>
            <a:r>
              <a:rPr lang="en-US" sz="2300" dirty="0"/>
              <a:t> </a:t>
            </a:r>
            <a:r>
              <a:rPr lang="en-US" sz="2300" dirty="0" err="1"/>
              <a:t>esamą</a:t>
            </a:r>
            <a:r>
              <a:rPr lang="en-US" sz="2300" dirty="0"/>
              <a:t> </a:t>
            </a:r>
            <a:r>
              <a:rPr lang="en-US" sz="2300" dirty="0" err="1"/>
              <a:t>rinką</a:t>
            </a:r>
            <a:r>
              <a:rPr lang="en-US" sz="2300" dirty="0"/>
              <a:t>.</a:t>
            </a:r>
          </a:p>
          <a:p>
            <a:pPr marL="571500" indent="-342900">
              <a:buFont typeface="Arial" panose="020B0604020202020204" pitchFamily="34" charset="0"/>
              <a:buChar char="•"/>
            </a:pPr>
            <a:r>
              <a:rPr lang="lt-LT" sz="2300" b="1" dirty="0">
                <a:solidFill>
                  <a:srgbClr val="1188A3"/>
                </a:solidFill>
              </a:rPr>
              <a:t>Rinkos plėtra </a:t>
            </a:r>
            <a:r>
              <a:rPr lang="lt-LT" sz="2300" dirty="0"/>
              <a:t>padeda įeiti į naujas rinkas su esama produktų baze.</a:t>
            </a:r>
          </a:p>
          <a:p>
            <a:pPr marL="571500" indent="-342900">
              <a:buFont typeface="Arial" panose="020B0604020202020204" pitchFamily="34" charset="0"/>
              <a:buChar char="•"/>
            </a:pPr>
            <a:r>
              <a:rPr lang="en-US" sz="2300" b="1" dirty="0" err="1">
                <a:solidFill>
                  <a:srgbClr val="1188A3"/>
                </a:solidFill>
              </a:rPr>
              <a:t>Diversifikacija</a:t>
            </a:r>
            <a:r>
              <a:rPr lang="en-US" sz="2300" b="1" dirty="0">
                <a:solidFill>
                  <a:srgbClr val="1188A3"/>
                </a:solidFill>
              </a:rPr>
              <a:t> </a:t>
            </a:r>
            <a:r>
              <a:rPr lang="en-US" sz="2300" dirty="0"/>
              <a:t>– </a:t>
            </a:r>
            <a:r>
              <a:rPr lang="en-US" sz="2300" dirty="0" err="1"/>
              <a:t>rizikingiausias</a:t>
            </a:r>
            <a:r>
              <a:rPr lang="en-US" sz="2300" dirty="0"/>
              <a:t> </a:t>
            </a:r>
            <a:r>
              <a:rPr lang="en-US" sz="2300" dirty="0" err="1"/>
              <a:t>būdas</a:t>
            </a:r>
            <a:r>
              <a:rPr lang="en-US" sz="2300" dirty="0"/>
              <a:t>, kai </a:t>
            </a:r>
            <a:r>
              <a:rPr lang="en-US" sz="2300" dirty="0" err="1"/>
              <a:t>siekiama</a:t>
            </a:r>
            <a:r>
              <a:rPr lang="en-US" sz="2300" dirty="0"/>
              <a:t> </a:t>
            </a:r>
            <a:r>
              <a:rPr lang="en-US" sz="2300" dirty="0" err="1"/>
              <a:t>įvesti</a:t>
            </a:r>
            <a:r>
              <a:rPr lang="en-US" sz="2300" dirty="0"/>
              <a:t> </a:t>
            </a:r>
            <a:r>
              <a:rPr lang="en-US" sz="2300" dirty="0" err="1"/>
              <a:t>naują</a:t>
            </a:r>
            <a:r>
              <a:rPr lang="en-US" sz="2300" dirty="0"/>
              <a:t> </a:t>
            </a:r>
            <a:r>
              <a:rPr lang="en-US" sz="2300" dirty="0" err="1"/>
              <a:t>produktą</a:t>
            </a:r>
            <a:r>
              <a:rPr lang="en-US" sz="2300" dirty="0"/>
              <a:t> </a:t>
            </a:r>
            <a:r>
              <a:rPr lang="en-US" sz="2300" dirty="0" err="1"/>
              <a:t>į</a:t>
            </a:r>
            <a:r>
              <a:rPr lang="en-US" sz="2300" dirty="0"/>
              <a:t> </a:t>
            </a:r>
            <a:r>
              <a:rPr lang="en-US" sz="2300" dirty="0" err="1"/>
              <a:t>visiškai</a:t>
            </a:r>
            <a:r>
              <a:rPr lang="en-US" sz="2300" dirty="0"/>
              <a:t> </a:t>
            </a:r>
            <a:r>
              <a:rPr lang="en-US" sz="2300" dirty="0" err="1"/>
              <a:t>naują</a:t>
            </a:r>
            <a:r>
              <a:rPr lang="en-US" sz="2300" dirty="0"/>
              <a:t> </a:t>
            </a:r>
            <a:r>
              <a:rPr lang="en-US" sz="2300" dirty="0" err="1"/>
              <a:t>rinką</a:t>
            </a:r>
            <a:r>
              <a:rPr lang="en-US" sz="2300" dirty="0"/>
              <a:t>.</a:t>
            </a:r>
          </a:p>
          <a:p>
            <a:pPr marL="571500" indent="-342900">
              <a:buFont typeface="Arial" panose="020B0604020202020204" pitchFamily="34" charset="0"/>
              <a:buChar char="•"/>
            </a:pPr>
            <a:endParaRPr lang="en-IE" sz="2300" dirty="0"/>
          </a:p>
        </p:txBody>
      </p:sp>
      <p:sp>
        <p:nvSpPr>
          <p:cNvPr id="12" name="Rectangle: Rounded Corners 11">
            <a:extLst>
              <a:ext uri="{FF2B5EF4-FFF2-40B4-BE49-F238E27FC236}">
                <a16:creationId xmlns:a16="http://schemas.microsoft.com/office/drawing/2014/main" id="{B99FD360-ABAD-8B1A-803B-98B0148556AA}"/>
              </a:ext>
            </a:extLst>
          </p:cNvPr>
          <p:cNvSpPr/>
          <p:nvPr/>
        </p:nvSpPr>
        <p:spPr>
          <a:xfrm>
            <a:off x="7781026"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Į</a:t>
            </a:r>
            <a:r>
              <a:rPr lang="lt-LT" b="1" dirty="0">
                <a:solidFill>
                  <a:schemeClr val="bg1"/>
                </a:solidFill>
              </a:rPr>
              <a:t>ėjimas</a:t>
            </a:r>
            <a:r>
              <a:rPr lang="en-IE" b="1" dirty="0">
                <a:solidFill>
                  <a:schemeClr val="bg1"/>
                </a:solidFill>
              </a:rPr>
              <a:t> į </a:t>
            </a:r>
            <a:r>
              <a:rPr lang="en-IE" b="1" dirty="0" err="1">
                <a:solidFill>
                  <a:schemeClr val="bg1"/>
                </a:solidFill>
              </a:rPr>
              <a:t>rinką</a:t>
            </a:r>
            <a:endParaRPr lang="en-IE" b="1" dirty="0">
              <a:solidFill>
                <a:schemeClr val="bg1"/>
              </a:solidFill>
            </a:endParaRPr>
          </a:p>
        </p:txBody>
      </p:sp>
      <p:sp>
        <p:nvSpPr>
          <p:cNvPr id="18" name="Rectangle: Rounded Corners 17">
            <a:extLst>
              <a:ext uri="{FF2B5EF4-FFF2-40B4-BE49-F238E27FC236}">
                <a16:creationId xmlns:a16="http://schemas.microsoft.com/office/drawing/2014/main" id="{BB3DF86B-59FF-5935-6FFE-26167542B2AC}"/>
              </a:ext>
            </a:extLst>
          </p:cNvPr>
          <p:cNvSpPr/>
          <p:nvPr/>
        </p:nvSpPr>
        <p:spPr>
          <a:xfrm>
            <a:off x="7781026"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solidFill>
                  <a:schemeClr val="bg1"/>
                </a:solidFill>
              </a:rPr>
              <a:t>Rinkos</a:t>
            </a:r>
            <a:r>
              <a:rPr lang="en-IE" b="1" dirty="0">
                <a:solidFill>
                  <a:schemeClr val="bg1"/>
                </a:solidFill>
              </a:rPr>
              <a:t> </a:t>
            </a:r>
            <a:r>
              <a:rPr lang="en-IE" b="1" dirty="0" err="1">
                <a:solidFill>
                  <a:schemeClr val="bg1"/>
                </a:solidFill>
              </a:rPr>
              <a:t>plėtra</a:t>
            </a:r>
            <a:endParaRPr lang="en-IE" b="1" dirty="0">
              <a:solidFill>
                <a:schemeClr val="bg1"/>
              </a:solidFill>
            </a:endParaRPr>
          </a:p>
        </p:txBody>
      </p:sp>
      <p:sp>
        <p:nvSpPr>
          <p:cNvPr id="19" name="Rectangle: Rounded Corners 18">
            <a:extLst>
              <a:ext uri="{FF2B5EF4-FFF2-40B4-BE49-F238E27FC236}">
                <a16:creationId xmlns:a16="http://schemas.microsoft.com/office/drawing/2014/main" id="{36985C4C-9755-D461-943E-648A660A4E71}"/>
              </a:ext>
            </a:extLst>
          </p:cNvPr>
          <p:cNvSpPr/>
          <p:nvPr/>
        </p:nvSpPr>
        <p:spPr>
          <a:xfrm>
            <a:off x="9796732"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t>Diversifikacija</a:t>
            </a:r>
            <a:endParaRPr lang="en-IE" b="1" dirty="0"/>
          </a:p>
        </p:txBody>
      </p:sp>
      <p:sp>
        <p:nvSpPr>
          <p:cNvPr id="20" name="Rectangle: Rounded Corners 19">
            <a:extLst>
              <a:ext uri="{FF2B5EF4-FFF2-40B4-BE49-F238E27FC236}">
                <a16:creationId xmlns:a16="http://schemas.microsoft.com/office/drawing/2014/main" id="{A7F17012-E5DC-DEA9-0ACC-709028F64D2C}"/>
              </a:ext>
            </a:extLst>
          </p:cNvPr>
          <p:cNvSpPr/>
          <p:nvPr/>
        </p:nvSpPr>
        <p:spPr>
          <a:xfrm>
            <a:off x="9796732"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solidFill>
                  <a:schemeClr val="bg1"/>
                </a:solidFill>
              </a:rPr>
              <a:t>Produkto</a:t>
            </a:r>
            <a:r>
              <a:rPr lang="en-IE" b="1" dirty="0">
                <a:solidFill>
                  <a:schemeClr val="bg1"/>
                </a:solidFill>
              </a:rPr>
              <a:t> </a:t>
            </a:r>
            <a:r>
              <a:rPr lang="en-IE" b="1" dirty="0" err="1">
                <a:solidFill>
                  <a:schemeClr val="bg1"/>
                </a:solidFill>
              </a:rPr>
              <a:t>kūrimas</a:t>
            </a:r>
            <a:endParaRPr lang="en-IE" b="1" dirty="0">
              <a:solidFill>
                <a:schemeClr val="bg1"/>
              </a:solidFill>
            </a:endParaRPr>
          </a:p>
        </p:txBody>
      </p:sp>
      <p:cxnSp>
        <p:nvCxnSpPr>
          <p:cNvPr id="22" name="Straight Arrow Connector 21">
            <a:extLst>
              <a:ext uri="{FF2B5EF4-FFF2-40B4-BE49-F238E27FC236}">
                <a16:creationId xmlns:a16="http://schemas.microsoft.com/office/drawing/2014/main" id="{F7B627E1-63D6-83CA-919F-3E40309A7D37}"/>
              </a:ext>
            </a:extLst>
          </p:cNvPr>
          <p:cNvCxnSpPr/>
          <p:nvPr/>
        </p:nvCxnSpPr>
        <p:spPr>
          <a:xfrm>
            <a:off x="11766430" y="1742536"/>
            <a:ext cx="0" cy="248540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783341CB-D916-8433-D1BA-C0AB7646CAFB}"/>
              </a:ext>
            </a:extLst>
          </p:cNvPr>
          <p:cNvCxnSpPr>
            <a:cxnSpLocks/>
          </p:cNvCxnSpPr>
          <p:nvPr/>
        </p:nvCxnSpPr>
        <p:spPr>
          <a:xfrm>
            <a:off x="7953555" y="4356340"/>
            <a:ext cx="3706483" cy="1923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9F508B61-E4B4-C81D-1CD5-FCBF43D5F007}"/>
              </a:ext>
            </a:extLst>
          </p:cNvPr>
          <p:cNvSpPr txBox="1"/>
          <p:nvPr/>
        </p:nvSpPr>
        <p:spPr>
          <a:xfrm>
            <a:off x="7910422" y="1125158"/>
            <a:ext cx="1733910" cy="523220"/>
          </a:xfrm>
          <a:prstGeom prst="rect">
            <a:avLst/>
          </a:prstGeom>
          <a:noFill/>
        </p:spPr>
        <p:txBody>
          <a:bodyPr wrap="square" rtlCol="0">
            <a:spAutoFit/>
          </a:bodyPr>
          <a:lstStyle/>
          <a:p>
            <a:r>
              <a:rPr lang="en-IE" sz="1400" b="1" dirty="0" err="1">
                <a:solidFill>
                  <a:srgbClr val="002060"/>
                </a:solidFill>
              </a:rPr>
              <a:t>Egzistuojantys</a:t>
            </a:r>
            <a:r>
              <a:rPr lang="en-IE" sz="1400" b="1" dirty="0">
                <a:solidFill>
                  <a:srgbClr val="002060"/>
                </a:solidFill>
              </a:rPr>
              <a:t> </a:t>
            </a:r>
            <a:r>
              <a:rPr lang="en-IE" sz="1400" b="1" dirty="0" err="1">
                <a:solidFill>
                  <a:srgbClr val="002060"/>
                </a:solidFill>
              </a:rPr>
              <a:t>produktai</a:t>
            </a:r>
            <a:endParaRPr lang="en-IE" sz="1400" b="1" dirty="0">
              <a:solidFill>
                <a:srgbClr val="002060"/>
              </a:solidFill>
            </a:endParaRPr>
          </a:p>
        </p:txBody>
      </p:sp>
      <p:sp>
        <p:nvSpPr>
          <p:cNvPr id="28" name="TextBox 27">
            <a:extLst>
              <a:ext uri="{FF2B5EF4-FFF2-40B4-BE49-F238E27FC236}">
                <a16:creationId xmlns:a16="http://schemas.microsoft.com/office/drawing/2014/main" id="{3EA53657-99C4-76F6-D04A-D7E2CFD5A15F}"/>
              </a:ext>
            </a:extLst>
          </p:cNvPr>
          <p:cNvSpPr txBox="1"/>
          <p:nvPr/>
        </p:nvSpPr>
        <p:spPr>
          <a:xfrm>
            <a:off x="9926128" y="1277235"/>
            <a:ext cx="1733910" cy="307777"/>
          </a:xfrm>
          <a:prstGeom prst="rect">
            <a:avLst/>
          </a:prstGeom>
          <a:noFill/>
        </p:spPr>
        <p:txBody>
          <a:bodyPr wrap="square" rtlCol="0">
            <a:spAutoFit/>
          </a:bodyPr>
          <a:lstStyle/>
          <a:p>
            <a:r>
              <a:rPr lang="en-IE" sz="1400" b="1" dirty="0" err="1">
                <a:solidFill>
                  <a:srgbClr val="002060"/>
                </a:solidFill>
              </a:rPr>
              <a:t>Nauji</a:t>
            </a:r>
            <a:r>
              <a:rPr lang="en-IE" sz="1400" b="1" dirty="0">
                <a:solidFill>
                  <a:srgbClr val="002060"/>
                </a:solidFill>
              </a:rPr>
              <a:t> </a:t>
            </a:r>
            <a:r>
              <a:rPr lang="en-IE" sz="1400" b="1" dirty="0" err="1">
                <a:solidFill>
                  <a:srgbClr val="002060"/>
                </a:solidFill>
              </a:rPr>
              <a:t>produktai</a:t>
            </a:r>
            <a:endParaRPr lang="en-IE" sz="1400" b="1" dirty="0">
              <a:solidFill>
                <a:srgbClr val="002060"/>
              </a:solidFill>
            </a:endParaRPr>
          </a:p>
        </p:txBody>
      </p:sp>
      <p:sp>
        <p:nvSpPr>
          <p:cNvPr id="29" name="TextBox 28">
            <a:extLst>
              <a:ext uri="{FF2B5EF4-FFF2-40B4-BE49-F238E27FC236}">
                <a16:creationId xmlns:a16="http://schemas.microsoft.com/office/drawing/2014/main" id="{567987EE-0565-BB5D-4D06-5CDD5991F37B}"/>
              </a:ext>
            </a:extLst>
          </p:cNvPr>
          <p:cNvSpPr txBox="1"/>
          <p:nvPr/>
        </p:nvSpPr>
        <p:spPr>
          <a:xfrm>
            <a:off x="7355278" y="1125157"/>
            <a:ext cx="400110" cy="1860079"/>
          </a:xfrm>
          <a:prstGeom prst="rect">
            <a:avLst/>
          </a:prstGeom>
          <a:noFill/>
        </p:spPr>
        <p:txBody>
          <a:bodyPr vert="vert270" wrap="square" rtlCol="0">
            <a:spAutoFit/>
          </a:bodyPr>
          <a:lstStyle/>
          <a:p>
            <a:r>
              <a:rPr lang="en-IE" sz="1400" b="1" dirty="0" err="1">
                <a:solidFill>
                  <a:srgbClr val="002060"/>
                </a:solidFill>
              </a:rPr>
              <a:t>Egzistuojančios</a:t>
            </a:r>
            <a:r>
              <a:rPr lang="en-IE" sz="1400" b="1" dirty="0">
                <a:solidFill>
                  <a:srgbClr val="002060"/>
                </a:solidFill>
              </a:rPr>
              <a:t> </a:t>
            </a:r>
            <a:r>
              <a:rPr lang="en-IE" sz="1400" b="1" dirty="0" err="1">
                <a:solidFill>
                  <a:srgbClr val="002060"/>
                </a:solidFill>
              </a:rPr>
              <a:t>rinkos</a:t>
            </a:r>
            <a:endParaRPr lang="en-IE" sz="1400" b="1" dirty="0">
              <a:solidFill>
                <a:srgbClr val="002060"/>
              </a:solidFill>
            </a:endParaRPr>
          </a:p>
        </p:txBody>
      </p:sp>
      <p:sp>
        <p:nvSpPr>
          <p:cNvPr id="30" name="TextBox 29">
            <a:extLst>
              <a:ext uri="{FF2B5EF4-FFF2-40B4-BE49-F238E27FC236}">
                <a16:creationId xmlns:a16="http://schemas.microsoft.com/office/drawing/2014/main" id="{199099A7-E9B0-6E39-4BFE-FE02452534FD}"/>
              </a:ext>
            </a:extLst>
          </p:cNvPr>
          <p:cNvSpPr txBox="1"/>
          <p:nvPr/>
        </p:nvSpPr>
        <p:spPr>
          <a:xfrm>
            <a:off x="7368097" y="2610720"/>
            <a:ext cx="400110" cy="1617217"/>
          </a:xfrm>
          <a:prstGeom prst="rect">
            <a:avLst/>
          </a:prstGeom>
          <a:noFill/>
        </p:spPr>
        <p:txBody>
          <a:bodyPr vert="vert270" wrap="square" rtlCol="0">
            <a:spAutoFit/>
          </a:bodyPr>
          <a:lstStyle/>
          <a:p>
            <a:r>
              <a:rPr lang="en-IE" sz="1400" b="1" dirty="0" err="1">
                <a:solidFill>
                  <a:srgbClr val="002060"/>
                </a:solidFill>
              </a:rPr>
              <a:t>Naujos</a:t>
            </a:r>
            <a:r>
              <a:rPr lang="en-IE" sz="1400" b="1" dirty="0">
                <a:solidFill>
                  <a:srgbClr val="002060"/>
                </a:solidFill>
              </a:rPr>
              <a:t> </a:t>
            </a:r>
            <a:r>
              <a:rPr lang="en-IE" sz="1400" b="1" dirty="0" err="1">
                <a:solidFill>
                  <a:srgbClr val="002060"/>
                </a:solidFill>
              </a:rPr>
              <a:t>rinkos</a:t>
            </a:r>
            <a:endParaRPr lang="en-IE" sz="1400" b="1" dirty="0">
              <a:solidFill>
                <a:srgbClr val="002060"/>
              </a:solidFill>
            </a:endParaRPr>
          </a:p>
        </p:txBody>
      </p:sp>
      <p:sp>
        <p:nvSpPr>
          <p:cNvPr id="31" name="TextBox 30">
            <a:extLst>
              <a:ext uri="{FF2B5EF4-FFF2-40B4-BE49-F238E27FC236}">
                <a16:creationId xmlns:a16="http://schemas.microsoft.com/office/drawing/2014/main" id="{8B29243E-3DD4-77B5-BBC2-42CB89C3C40E}"/>
              </a:ext>
            </a:extLst>
          </p:cNvPr>
          <p:cNvSpPr txBox="1"/>
          <p:nvPr/>
        </p:nvSpPr>
        <p:spPr>
          <a:xfrm>
            <a:off x="9051827" y="4375579"/>
            <a:ext cx="1509938" cy="338554"/>
          </a:xfrm>
          <a:prstGeom prst="rect">
            <a:avLst/>
          </a:prstGeom>
          <a:noFill/>
        </p:spPr>
        <p:txBody>
          <a:bodyPr wrap="square" rtlCol="0">
            <a:spAutoFit/>
          </a:bodyPr>
          <a:lstStyle/>
          <a:p>
            <a:r>
              <a:rPr lang="en-IE" sz="1600" dirty="0" err="1">
                <a:solidFill>
                  <a:srgbClr val="002060"/>
                </a:solidFill>
              </a:rPr>
              <a:t>Mažėjanti</a:t>
            </a:r>
            <a:r>
              <a:rPr lang="en-IE" sz="1600" dirty="0">
                <a:solidFill>
                  <a:srgbClr val="002060"/>
                </a:solidFill>
              </a:rPr>
              <a:t> </a:t>
            </a:r>
            <a:r>
              <a:rPr lang="en-IE" sz="1600" dirty="0" err="1">
                <a:solidFill>
                  <a:srgbClr val="002060"/>
                </a:solidFill>
              </a:rPr>
              <a:t>rizika</a:t>
            </a:r>
            <a:endParaRPr lang="en-IE" sz="1600" dirty="0">
              <a:solidFill>
                <a:srgbClr val="002060"/>
              </a:solidFill>
            </a:endParaRPr>
          </a:p>
        </p:txBody>
      </p:sp>
      <p:sp>
        <p:nvSpPr>
          <p:cNvPr id="33" name="TextBox 32">
            <a:extLst>
              <a:ext uri="{FF2B5EF4-FFF2-40B4-BE49-F238E27FC236}">
                <a16:creationId xmlns:a16="http://schemas.microsoft.com/office/drawing/2014/main" id="{AB8F8B8E-F36F-80BC-680F-B05527C14944}"/>
              </a:ext>
            </a:extLst>
          </p:cNvPr>
          <p:cNvSpPr txBox="1"/>
          <p:nvPr/>
        </p:nvSpPr>
        <p:spPr>
          <a:xfrm>
            <a:off x="11755206" y="2389517"/>
            <a:ext cx="430887" cy="1966823"/>
          </a:xfrm>
          <a:prstGeom prst="rect">
            <a:avLst/>
          </a:prstGeom>
          <a:noFill/>
        </p:spPr>
        <p:txBody>
          <a:bodyPr vert="vert" wrap="square" rtlCol="0">
            <a:spAutoFit/>
          </a:bodyPr>
          <a:lstStyle/>
          <a:p>
            <a:r>
              <a:rPr lang="lt-LT" sz="1600" dirty="0">
                <a:solidFill>
                  <a:srgbClr val="002060"/>
                </a:solidFill>
              </a:rPr>
              <a:t>Didėjanti rizika</a:t>
            </a:r>
          </a:p>
        </p:txBody>
      </p:sp>
      <p:cxnSp>
        <p:nvCxnSpPr>
          <p:cNvPr id="35" name="Straight Connector 34">
            <a:extLst>
              <a:ext uri="{FF2B5EF4-FFF2-40B4-BE49-F238E27FC236}">
                <a16:creationId xmlns:a16="http://schemas.microsoft.com/office/drawing/2014/main" id="{77095346-9D81-4873-379F-D5FFBB4CD4DD}"/>
              </a:ext>
            </a:extLst>
          </p:cNvPr>
          <p:cNvCxnSpPr>
            <a:cxnSpLocks/>
          </p:cNvCxnSpPr>
          <p:nvPr/>
        </p:nvCxnSpPr>
        <p:spPr>
          <a:xfrm>
            <a:off x="7368097" y="1121434"/>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19AC6D-D024-D46C-F549-DB1215F129F1}"/>
              </a:ext>
            </a:extLst>
          </p:cNvPr>
          <p:cNvCxnSpPr>
            <a:cxnSpLocks/>
          </p:cNvCxnSpPr>
          <p:nvPr/>
        </p:nvCxnSpPr>
        <p:spPr>
          <a:xfrm>
            <a:off x="12109751" y="1121433"/>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A43597-A620-2A6C-5E21-2B2EFA6E1E77}"/>
              </a:ext>
            </a:extLst>
          </p:cNvPr>
          <p:cNvCxnSpPr/>
          <p:nvPr/>
        </p:nvCxnSpPr>
        <p:spPr>
          <a:xfrm>
            <a:off x="7368097" y="1121434"/>
            <a:ext cx="4743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E8F975-7A14-87D5-EB9E-C8B4C18B265B}"/>
              </a:ext>
            </a:extLst>
          </p:cNvPr>
          <p:cNvCxnSpPr/>
          <p:nvPr/>
        </p:nvCxnSpPr>
        <p:spPr>
          <a:xfrm>
            <a:off x="7366361" y="4848044"/>
            <a:ext cx="47433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cellphone to take photo of food bowls, cups of coffee, croissants, napkins, and cutlery on wood table">
            <a:extLst>
              <a:ext uri="{FF2B5EF4-FFF2-40B4-BE49-F238E27FC236}">
                <a16:creationId xmlns:a16="http://schemas.microsoft.com/office/drawing/2014/main" id="{D37ADFF8-9E19-3602-5189-146E8FE349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9A0F1CB-5981-A810-8134-2BFEA7C67F44}"/>
              </a:ext>
            </a:extLst>
          </p:cNvPr>
          <p:cNvSpPr>
            <a:spLocks noGrp="1"/>
          </p:cNvSpPr>
          <p:nvPr>
            <p:ph type="body" sz="quarter" idx="18"/>
          </p:nvPr>
        </p:nvSpPr>
        <p:spPr>
          <a:xfrm>
            <a:off x="7277100" y="3082566"/>
            <a:ext cx="4914900" cy="1476464"/>
          </a:xfrm>
          <a:solidFill>
            <a:srgbClr val="FED100"/>
          </a:solidFill>
        </p:spPr>
        <p:txBody>
          <a:bodyPr/>
          <a:lstStyle/>
          <a:p>
            <a:r>
              <a:rPr lang="lt-LT" dirty="0"/>
              <a:t>Maisto produktų rinkodara apibrėžiama kaip rinkodaros įvykių, vykstančių tarp maisto produktų įmonės ir vartotojo, seka.</a:t>
            </a:r>
          </a:p>
        </p:txBody>
      </p:sp>
      <p:sp>
        <p:nvSpPr>
          <p:cNvPr id="4" name="Text Placeholder 3">
            <a:extLst>
              <a:ext uri="{FF2B5EF4-FFF2-40B4-BE49-F238E27FC236}">
                <a16:creationId xmlns:a16="http://schemas.microsoft.com/office/drawing/2014/main" id="{263872DD-947D-0845-6DF6-751DE65CBA3A}"/>
              </a:ext>
            </a:extLst>
          </p:cNvPr>
          <p:cNvSpPr>
            <a:spLocks noGrp="1"/>
          </p:cNvSpPr>
          <p:nvPr>
            <p:ph type="body" sz="quarter" idx="16"/>
          </p:nvPr>
        </p:nvSpPr>
        <p:spPr/>
        <p:txBody>
          <a:bodyPr>
            <a:normAutofit fontScale="70000" lnSpcReduction="20000"/>
          </a:bodyPr>
          <a:lstStyle/>
          <a:p>
            <a:r>
              <a:rPr lang="lt-LT" dirty="0"/>
              <a:t>Kas yra maisto produktų rinkodara?</a:t>
            </a:r>
          </a:p>
        </p:txBody>
      </p:sp>
      <p:sp>
        <p:nvSpPr>
          <p:cNvPr id="7" name="TextBox 6">
            <a:extLst>
              <a:ext uri="{FF2B5EF4-FFF2-40B4-BE49-F238E27FC236}">
                <a16:creationId xmlns:a16="http://schemas.microsoft.com/office/drawing/2014/main" id="{0F856804-6343-1BE2-7B08-EEAEFAA34978}"/>
              </a:ext>
            </a:extLst>
          </p:cNvPr>
          <p:cNvSpPr txBox="1"/>
          <p:nvPr/>
        </p:nvSpPr>
        <p:spPr>
          <a:xfrm>
            <a:off x="9900138" y="6471138"/>
            <a:ext cx="1951893" cy="369332"/>
          </a:xfrm>
          <a:prstGeom prst="rect">
            <a:avLst/>
          </a:prstGeom>
          <a:noFill/>
        </p:spPr>
        <p:txBody>
          <a:bodyPr wrap="square" rtlCol="0">
            <a:spAutoFit/>
          </a:bodyPr>
          <a:lstStyle/>
          <a:p>
            <a:r>
              <a:rPr lang="en-IE" u="sng" dirty="0" err="1"/>
              <a:t>Šaltinis</a:t>
            </a:r>
            <a:endParaRPr lang="en-IE" u="sng" dirty="0"/>
          </a:p>
        </p:txBody>
      </p:sp>
    </p:spTree>
    <p:extLst>
      <p:ext uri="{BB962C8B-B14F-4D97-AF65-F5344CB8AC3E}">
        <p14:creationId xmlns:p14="http://schemas.microsoft.com/office/powerpoint/2010/main" val="209319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B6338-87DD-904D-2B43-7E963B8CB96B}"/>
              </a:ext>
            </a:extLst>
          </p:cNvPr>
          <p:cNvSpPr>
            <a:spLocks noGrp="1"/>
          </p:cNvSpPr>
          <p:nvPr>
            <p:ph type="body" sz="quarter" idx="18"/>
          </p:nvPr>
        </p:nvSpPr>
        <p:spPr>
          <a:xfrm>
            <a:off x="209775" y="2481529"/>
            <a:ext cx="8435166" cy="4212094"/>
          </a:xfrm>
        </p:spPr>
        <p:txBody>
          <a:bodyPr>
            <a:noAutofit/>
          </a:bodyPr>
          <a:lstStyle/>
          <a:p>
            <a:r>
              <a:rPr lang="en-US" sz="2200" dirty="0"/>
              <a:t>STP </a:t>
            </a:r>
            <a:r>
              <a:rPr lang="en-US" sz="2200" dirty="0" err="1"/>
              <a:t>modelio</a:t>
            </a:r>
            <a:r>
              <a:rPr lang="en-US" sz="2200" dirty="0"/>
              <a:t> </a:t>
            </a:r>
            <a:r>
              <a:rPr lang="en-US" sz="2200" dirty="0" err="1"/>
              <a:t>pagrindai</a:t>
            </a:r>
            <a:r>
              <a:rPr lang="en-US" sz="2200" dirty="0"/>
              <a:t>:</a:t>
            </a:r>
          </a:p>
          <a:p>
            <a:pPr marL="342900" indent="-342900">
              <a:buFont typeface="Arial" panose="020B0604020202020204" pitchFamily="34" charset="0"/>
              <a:buChar char="•"/>
            </a:pPr>
            <a:r>
              <a:rPr lang="lt-LT" sz="2000" b="1" dirty="0">
                <a:solidFill>
                  <a:srgbClr val="1188A3"/>
                </a:solidFill>
              </a:rPr>
              <a:t>Segmentavimas: </a:t>
            </a:r>
            <a:r>
              <a:rPr lang="lt-LT" sz="2000" dirty="0"/>
              <a:t>nustatykite pagrindines auditorijos charakteristikas, pagal kurias auditorija bus suskirstyta į atskirus segmentus. Tai padės atskleisti, kaip vykdyti rinkos segmentavimą.</a:t>
            </a:r>
          </a:p>
          <a:p>
            <a:pPr marL="342900" indent="-342900">
              <a:buFont typeface="Arial" panose="020B0604020202020204" pitchFamily="34" charset="0"/>
              <a:buChar char="•"/>
            </a:pPr>
            <a:r>
              <a:rPr lang="lt-LT" sz="2000" b="1" dirty="0">
                <a:solidFill>
                  <a:srgbClr val="1188A3"/>
                </a:solidFill>
              </a:rPr>
              <a:t>Tikslinė atranka: </a:t>
            </a:r>
            <a:r>
              <a:rPr lang="lt-LT" sz="2000" dirty="0"/>
              <a:t>remdamiesi paklausos analize, nustatykite, kurie klientų segmentai potencialiai atneštų didesnį pelną, turėtų ilgesnį gyvavimo ciklą ir būtų labiau suinteresuoti jūsų produktu.</a:t>
            </a:r>
          </a:p>
          <a:p>
            <a:pPr marL="342900" indent="-342900">
              <a:buFont typeface="Arial" panose="020B0604020202020204" pitchFamily="34" charset="0"/>
              <a:buChar char="•"/>
            </a:pPr>
            <a:r>
              <a:rPr lang="lt-LT" sz="2000" b="1" dirty="0">
                <a:solidFill>
                  <a:srgbClr val="1188A3"/>
                </a:solidFill>
              </a:rPr>
              <a:t>Pozicionavimas: </a:t>
            </a:r>
            <a:r>
              <a:rPr lang="lt-LT" sz="2000" dirty="0"/>
              <a:t>nustatykite, kaip </a:t>
            </a:r>
            <a:r>
              <a:rPr lang="lt-LT" sz="2000" dirty="0" err="1"/>
              <a:t>pozicionuoti</a:t>
            </a:r>
            <a:r>
              <a:rPr lang="lt-LT" sz="2000" dirty="0"/>
              <a:t> savo produktą skirtingiems klientų segmentams. Šis vertės ir (arba) prekės ženklo pasiūlymas bus naudingas jūsų rinkodaros priemonių rinkiniui, pranešimams ir prekės ženklo kūrimui. Pereikite prie šio puslapio, kad sužinotumėte, kaip apibrėžti ir įgyvendinti verte pagrįstą prekės ženklo pozicionavimą.</a:t>
            </a:r>
          </a:p>
        </p:txBody>
      </p:sp>
      <p:sp>
        <p:nvSpPr>
          <p:cNvPr id="4" name="Text Placeholder 2">
            <a:extLst>
              <a:ext uri="{FF2B5EF4-FFF2-40B4-BE49-F238E27FC236}">
                <a16:creationId xmlns:a16="http://schemas.microsoft.com/office/drawing/2014/main" id="{90890E6E-AD78-9784-5D82-733F09AEA09A}"/>
              </a:ext>
            </a:extLst>
          </p:cNvPr>
          <p:cNvSpPr txBox="1">
            <a:spLocks/>
          </p:cNvSpPr>
          <p:nvPr/>
        </p:nvSpPr>
        <p:spPr>
          <a:xfrm>
            <a:off x="0" y="477253"/>
            <a:ext cx="5775417" cy="582221"/>
          </a:xfrm>
          <a:prstGeom prst="rect">
            <a:avLst/>
          </a:prstGeom>
          <a:solidFill>
            <a:srgbClr val="85D2E1"/>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	</a:t>
            </a:r>
            <a:r>
              <a:rPr lang="en-US" dirty="0">
                <a:latin typeface="Inter"/>
              </a:rPr>
              <a:t> STP </a:t>
            </a:r>
            <a:r>
              <a:rPr lang="en-US" dirty="0" err="1">
                <a:latin typeface="Inter"/>
              </a:rPr>
              <a:t>modelis</a:t>
            </a:r>
            <a:endParaRPr lang="en-IE" dirty="0"/>
          </a:p>
        </p:txBody>
      </p:sp>
      <p:sp>
        <p:nvSpPr>
          <p:cNvPr id="92" name="Line 165">
            <a:extLst>
              <a:ext uri="{FF2B5EF4-FFF2-40B4-BE49-F238E27FC236}">
                <a16:creationId xmlns:a16="http://schemas.microsoft.com/office/drawing/2014/main" id="{DC83ECA4-8D10-1A83-0DDA-D6DDA7B3C7EC}"/>
              </a:ext>
            </a:extLst>
          </p:cNvPr>
          <p:cNvSpPr>
            <a:spLocks noChangeShapeType="1"/>
          </p:cNvSpPr>
          <p:nvPr/>
        </p:nvSpPr>
        <p:spPr bwMode="auto">
          <a:xfrm>
            <a:off x="8530597" y="2760272"/>
            <a:ext cx="1888" cy="1044488"/>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94" name="Group 93">
            <a:extLst>
              <a:ext uri="{FF2B5EF4-FFF2-40B4-BE49-F238E27FC236}">
                <a16:creationId xmlns:a16="http://schemas.microsoft.com/office/drawing/2014/main" id="{755ADB43-DF17-32D9-3DF8-437044352489}"/>
              </a:ext>
            </a:extLst>
          </p:cNvPr>
          <p:cNvGrpSpPr/>
          <p:nvPr/>
        </p:nvGrpSpPr>
        <p:grpSpPr>
          <a:xfrm>
            <a:off x="9045903" y="4849249"/>
            <a:ext cx="2677512" cy="962093"/>
            <a:chOff x="13821302" y="8525306"/>
            <a:chExt cx="6872785" cy="1773935"/>
          </a:xfrm>
        </p:grpSpPr>
        <p:sp>
          <p:nvSpPr>
            <p:cNvPr id="95" name="Line 169">
              <a:extLst>
                <a:ext uri="{FF2B5EF4-FFF2-40B4-BE49-F238E27FC236}">
                  <a16:creationId xmlns:a16="http://schemas.microsoft.com/office/drawing/2014/main" id="{E5585BAB-66DB-18FD-380D-B69170602807}"/>
                </a:ext>
              </a:extLst>
            </p:cNvPr>
            <p:cNvSpPr>
              <a:spLocks noChangeShapeType="1"/>
            </p:cNvSpPr>
            <p:nvPr/>
          </p:nvSpPr>
          <p:spPr bwMode="auto">
            <a:xfrm>
              <a:off x="13821302" y="8525306"/>
              <a:ext cx="4845"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6" name="Line 170">
              <a:extLst>
                <a:ext uri="{FF2B5EF4-FFF2-40B4-BE49-F238E27FC236}">
                  <a16:creationId xmlns:a16="http://schemas.microsoft.com/office/drawing/2014/main" id="{9B5219EB-438E-4C51-5009-B6E45AF74F31}"/>
                </a:ext>
              </a:extLst>
            </p:cNvPr>
            <p:cNvSpPr>
              <a:spLocks noChangeShapeType="1"/>
            </p:cNvSpPr>
            <p:nvPr/>
          </p:nvSpPr>
          <p:spPr bwMode="auto">
            <a:xfrm>
              <a:off x="20689239" y="8525306"/>
              <a:ext cx="4848"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sp>
        <p:nvSpPr>
          <p:cNvPr id="97" name="Line 171">
            <a:extLst>
              <a:ext uri="{FF2B5EF4-FFF2-40B4-BE49-F238E27FC236}">
                <a16:creationId xmlns:a16="http://schemas.microsoft.com/office/drawing/2014/main" id="{AE66C4F6-CE6C-0E16-8308-A69CF2D53815}"/>
              </a:ext>
            </a:extLst>
          </p:cNvPr>
          <p:cNvSpPr>
            <a:spLocks noChangeShapeType="1"/>
          </p:cNvSpPr>
          <p:nvPr/>
        </p:nvSpPr>
        <p:spPr bwMode="auto">
          <a:xfrm>
            <a:off x="8390039"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8" name="Line 172">
            <a:extLst>
              <a:ext uri="{FF2B5EF4-FFF2-40B4-BE49-F238E27FC236}">
                <a16:creationId xmlns:a16="http://schemas.microsoft.com/office/drawing/2014/main" id="{0C21E87B-85B0-9DC1-68FF-6083992F3254}"/>
              </a:ext>
            </a:extLst>
          </p:cNvPr>
          <p:cNvSpPr>
            <a:spLocks noChangeShapeType="1"/>
          </p:cNvSpPr>
          <p:nvPr/>
        </p:nvSpPr>
        <p:spPr bwMode="auto">
          <a:xfrm>
            <a:off x="12105122"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116" name="Group 115">
            <a:extLst>
              <a:ext uri="{FF2B5EF4-FFF2-40B4-BE49-F238E27FC236}">
                <a16:creationId xmlns:a16="http://schemas.microsoft.com/office/drawing/2014/main" id="{8A6F8D15-E993-4DA5-5627-37B060F5C56D}"/>
              </a:ext>
            </a:extLst>
          </p:cNvPr>
          <p:cNvGrpSpPr/>
          <p:nvPr/>
        </p:nvGrpSpPr>
        <p:grpSpPr>
          <a:xfrm>
            <a:off x="8759552" y="5033126"/>
            <a:ext cx="463088" cy="594339"/>
            <a:chOff x="5123329" y="2255652"/>
            <a:chExt cx="1078109" cy="1078108"/>
          </a:xfrm>
          <a:solidFill>
            <a:schemeClr val="bg1"/>
          </a:solidFill>
        </p:grpSpPr>
        <p:sp>
          <p:nvSpPr>
            <p:cNvPr id="117" name="Freeform 244">
              <a:extLst>
                <a:ext uri="{FF2B5EF4-FFF2-40B4-BE49-F238E27FC236}">
                  <a16:creationId xmlns:a16="http://schemas.microsoft.com/office/drawing/2014/main" id="{6ECA35D9-211F-E08E-E1A9-9D954D9F78BD}"/>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8" name="Freeform 245">
              <a:extLst>
                <a:ext uri="{FF2B5EF4-FFF2-40B4-BE49-F238E27FC236}">
                  <a16:creationId xmlns:a16="http://schemas.microsoft.com/office/drawing/2014/main" id="{33C09CB7-CFA5-A89D-B28A-F550444F050B}"/>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9" name="Freeform 246">
              <a:extLst>
                <a:ext uri="{FF2B5EF4-FFF2-40B4-BE49-F238E27FC236}">
                  <a16:creationId xmlns:a16="http://schemas.microsoft.com/office/drawing/2014/main" id="{D0B6772D-14F0-E646-30BB-66BC5B5ADF28}"/>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120" name="Group 119">
            <a:extLst>
              <a:ext uri="{FF2B5EF4-FFF2-40B4-BE49-F238E27FC236}">
                <a16:creationId xmlns:a16="http://schemas.microsoft.com/office/drawing/2014/main" id="{EF8454CB-2F96-4CC0-FEE4-D62F96A321BC}"/>
              </a:ext>
            </a:extLst>
          </p:cNvPr>
          <p:cNvGrpSpPr/>
          <p:nvPr/>
        </p:nvGrpSpPr>
        <p:grpSpPr>
          <a:xfrm>
            <a:off x="8800749" y="4058231"/>
            <a:ext cx="409603" cy="529345"/>
            <a:chOff x="5231890" y="4370690"/>
            <a:chExt cx="1078109" cy="1085596"/>
          </a:xfrm>
          <a:solidFill>
            <a:schemeClr val="bg1"/>
          </a:solidFill>
        </p:grpSpPr>
        <p:sp>
          <p:nvSpPr>
            <p:cNvPr id="121" name="Freeform 23">
              <a:extLst>
                <a:ext uri="{FF2B5EF4-FFF2-40B4-BE49-F238E27FC236}">
                  <a16:creationId xmlns:a16="http://schemas.microsoft.com/office/drawing/2014/main" id="{671E0DEF-20D3-95A3-9037-6F7013EE4973}"/>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2" name="Freeform 24">
              <a:extLst>
                <a:ext uri="{FF2B5EF4-FFF2-40B4-BE49-F238E27FC236}">
                  <a16:creationId xmlns:a16="http://schemas.microsoft.com/office/drawing/2014/main" id="{9DDDB3A9-669E-86E7-90AB-8158B0B77453}"/>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3" name="Freeform 25">
              <a:extLst>
                <a:ext uri="{FF2B5EF4-FFF2-40B4-BE49-F238E27FC236}">
                  <a16:creationId xmlns:a16="http://schemas.microsoft.com/office/drawing/2014/main" id="{96C2671D-B085-BBAB-16EB-D10BF4F6E7DB}"/>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4" name="Freeform 26">
              <a:extLst>
                <a:ext uri="{FF2B5EF4-FFF2-40B4-BE49-F238E27FC236}">
                  <a16:creationId xmlns:a16="http://schemas.microsoft.com/office/drawing/2014/main" id="{D404D10A-CC45-37BF-8CA5-CD07501D0567}"/>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5" name="Freeform 27">
              <a:extLst>
                <a:ext uri="{FF2B5EF4-FFF2-40B4-BE49-F238E27FC236}">
                  <a16:creationId xmlns:a16="http://schemas.microsoft.com/office/drawing/2014/main" id="{1835F2AB-CD75-28FE-CFE8-57015ECF8BFD}"/>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6" name="Freeform 28">
              <a:extLst>
                <a:ext uri="{FF2B5EF4-FFF2-40B4-BE49-F238E27FC236}">
                  <a16:creationId xmlns:a16="http://schemas.microsoft.com/office/drawing/2014/main" id="{8FA41B5E-C74B-ED2B-8F9E-B940DFC7247C}"/>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7" name="Freeform 29">
              <a:extLst>
                <a:ext uri="{FF2B5EF4-FFF2-40B4-BE49-F238E27FC236}">
                  <a16:creationId xmlns:a16="http://schemas.microsoft.com/office/drawing/2014/main" id="{9EE13F7A-20F5-ECAE-E149-D25974CDE52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8" name="Freeform 30">
              <a:extLst>
                <a:ext uri="{FF2B5EF4-FFF2-40B4-BE49-F238E27FC236}">
                  <a16:creationId xmlns:a16="http://schemas.microsoft.com/office/drawing/2014/main" id="{2856AF4F-DC33-5B7F-3BF7-DE96A725C9E3}"/>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9" name="Freeform 31">
              <a:extLst>
                <a:ext uri="{FF2B5EF4-FFF2-40B4-BE49-F238E27FC236}">
                  <a16:creationId xmlns:a16="http://schemas.microsoft.com/office/drawing/2014/main" id="{9DE62449-8BBE-662F-94DF-06CCDB0511BA}"/>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30" name="Freeform 32">
              <a:extLst>
                <a:ext uri="{FF2B5EF4-FFF2-40B4-BE49-F238E27FC236}">
                  <a16:creationId xmlns:a16="http://schemas.microsoft.com/office/drawing/2014/main" id="{BEFDA0A9-AF18-B44C-1B71-DD62202F1EDF}"/>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31" name="Flowchart: Delay 130">
            <a:extLst>
              <a:ext uri="{FF2B5EF4-FFF2-40B4-BE49-F238E27FC236}">
                <a16:creationId xmlns:a16="http://schemas.microsoft.com/office/drawing/2014/main" id="{C1A4DA72-C4CE-ABAC-F08B-DD4C81C2976B}"/>
              </a:ext>
            </a:extLst>
          </p:cNvPr>
          <p:cNvSpPr/>
          <p:nvPr/>
        </p:nvSpPr>
        <p:spPr>
          <a:xfrm>
            <a:off x="8644957" y="2754135"/>
            <a:ext cx="3240035" cy="962093"/>
          </a:xfrm>
          <a:prstGeom prst="flowChartDelay">
            <a:avLst/>
          </a:prstGeom>
          <a:solidFill>
            <a:schemeClr val="accent5">
              <a:lumMod val="60000"/>
              <a:lumOff val="40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Flowchart: Delay 131">
            <a:extLst>
              <a:ext uri="{FF2B5EF4-FFF2-40B4-BE49-F238E27FC236}">
                <a16:creationId xmlns:a16="http://schemas.microsoft.com/office/drawing/2014/main" id="{823C8D8B-2570-7FAC-9AE2-3400F4EE4F5A}"/>
              </a:ext>
            </a:extLst>
          </p:cNvPr>
          <p:cNvSpPr/>
          <p:nvPr/>
        </p:nvSpPr>
        <p:spPr>
          <a:xfrm>
            <a:off x="8644956" y="4098223"/>
            <a:ext cx="3240035" cy="962093"/>
          </a:xfrm>
          <a:prstGeom prst="flowChartDelay">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Flowchart: Delay 132">
            <a:extLst>
              <a:ext uri="{FF2B5EF4-FFF2-40B4-BE49-F238E27FC236}">
                <a16:creationId xmlns:a16="http://schemas.microsoft.com/office/drawing/2014/main" id="{F16BF1FB-A4B7-34ED-9DA9-EEF51F757B7F}"/>
              </a:ext>
            </a:extLst>
          </p:cNvPr>
          <p:cNvSpPr/>
          <p:nvPr/>
        </p:nvSpPr>
        <p:spPr>
          <a:xfrm>
            <a:off x="8644957" y="5411421"/>
            <a:ext cx="3240035" cy="962093"/>
          </a:xfrm>
          <a:prstGeom prst="flowChartDelay">
            <a:avLst/>
          </a:prstGeom>
          <a:solidFill>
            <a:schemeClr val="accent5">
              <a:lumMod val="75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TextBox 133">
            <a:extLst>
              <a:ext uri="{FF2B5EF4-FFF2-40B4-BE49-F238E27FC236}">
                <a16:creationId xmlns:a16="http://schemas.microsoft.com/office/drawing/2014/main" id="{49105D6C-1F05-154B-258C-563B5E3F1B50}"/>
              </a:ext>
            </a:extLst>
          </p:cNvPr>
          <p:cNvSpPr txBox="1"/>
          <p:nvPr/>
        </p:nvSpPr>
        <p:spPr>
          <a:xfrm>
            <a:off x="8677393" y="2563644"/>
            <a:ext cx="774513" cy="1323439"/>
          </a:xfrm>
          <a:prstGeom prst="rect">
            <a:avLst/>
          </a:prstGeom>
          <a:noFill/>
        </p:spPr>
        <p:txBody>
          <a:bodyPr wrap="square" rtlCol="0" anchor="ctr">
            <a:spAutoFit/>
          </a:bodyPr>
          <a:lstStyle/>
          <a:p>
            <a:r>
              <a:rPr lang="en-IE" sz="8000">
                <a:solidFill>
                  <a:schemeClr val="bg1"/>
                </a:solidFill>
              </a:rPr>
              <a:t>S</a:t>
            </a:r>
          </a:p>
        </p:txBody>
      </p:sp>
      <p:sp>
        <p:nvSpPr>
          <p:cNvPr id="135" name="TextBox 134">
            <a:extLst>
              <a:ext uri="{FF2B5EF4-FFF2-40B4-BE49-F238E27FC236}">
                <a16:creationId xmlns:a16="http://schemas.microsoft.com/office/drawing/2014/main" id="{7F54D4DB-EC2D-6DE6-E4D1-6033AF25CD76}"/>
              </a:ext>
            </a:extLst>
          </p:cNvPr>
          <p:cNvSpPr txBox="1"/>
          <p:nvPr/>
        </p:nvSpPr>
        <p:spPr>
          <a:xfrm>
            <a:off x="8672677" y="3914918"/>
            <a:ext cx="774513" cy="1323439"/>
          </a:xfrm>
          <a:prstGeom prst="rect">
            <a:avLst/>
          </a:prstGeom>
          <a:noFill/>
        </p:spPr>
        <p:txBody>
          <a:bodyPr wrap="square" rtlCol="0" anchor="ctr">
            <a:spAutoFit/>
          </a:bodyPr>
          <a:lstStyle/>
          <a:p>
            <a:r>
              <a:rPr lang="en-IE" sz="8000">
                <a:solidFill>
                  <a:schemeClr val="bg1"/>
                </a:solidFill>
              </a:rPr>
              <a:t>T</a:t>
            </a:r>
          </a:p>
        </p:txBody>
      </p:sp>
      <p:sp>
        <p:nvSpPr>
          <p:cNvPr id="136" name="TextBox 135">
            <a:extLst>
              <a:ext uri="{FF2B5EF4-FFF2-40B4-BE49-F238E27FC236}">
                <a16:creationId xmlns:a16="http://schemas.microsoft.com/office/drawing/2014/main" id="{BFEF5BEF-95D8-E288-6260-8919BBCE1C66}"/>
              </a:ext>
            </a:extLst>
          </p:cNvPr>
          <p:cNvSpPr txBox="1"/>
          <p:nvPr/>
        </p:nvSpPr>
        <p:spPr>
          <a:xfrm>
            <a:off x="8743450" y="5195023"/>
            <a:ext cx="774513" cy="1323439"/>
          </a:xfrm>
          <a:prstGeom prst="rect">
            <a:avLst/>
          </a:prstGeom>
          <a:noFill/>
        </p:spPr>
        <p:txBody>
          <a:bodyPr wrap="square" rtlCol="0" anchor="ctr">
            <a:spAutoFit/>
          </a:bodyPr>
          <a:lstStyle/>
          <a:p>
            <a:r>
              <a:rPr lang="en-IE" sz="8000">
                <a:solidFill>
                  <a:schemeClr val="bg1"/>
                </a:solidFill>
              </a:rPr>
              <a:t>P</a:t>
            </a:r>
          </a:p>
        </p:txBody>
      </p:sp>
      <p:sp>
        <p:nvSpPr>
          <p:cNvPr id="137" name="Arrow: Down 136">
            <a:extLst>
              <a:ext uri="{FF2B5EF4-FFF2-40B4-BE49-F238E27FC236}">
                <a16:creationId xmlns:a16="http://schemas.microsoft.com/office/drawing/2014/main" id="{66134B46-CA11-5A8A-0128-351F1C4161E1}"/>
              </a:ext>
            </a:extLst>
          </p:cNvPr>
          <p:cNvSpPr/>
          <p:nvPr/>
        </p:nvSpPr>
        <p:spPr>
          <a:xfrm>
            <a:off x="8786845" y="3734433"/>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8" name="Arrow: Down 137">
            <a:extLst>
              <a:ext uri="{FF2B5EF4-FFF2-40B4-BE49-F238E27FC236}">
                <a16:creationId xmlns:a16="http://schemas.microsoft.com/office/drawing/2014/main" id="{F28D869E-08D4-44B9-A686-5121A3E20BE7}"/>
              </a:ext>
            </a:extLst>
          </p:cNvPr>
          <p:cNvSpPr/>
          <p:nvPr/>
        </p:nvSpPr>
        <p:spPr>
          <a:xfrm>
            <a:off x="8788919" y="5100520"/>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TextBox 138">
            <a:extLst>
              <a:ext uri="{FF2B5EF4-FFF2-40B4-BE49-F238E27FC236}">
                <a16:creationId xmlns:a16="http://schemas.microsoft.com/office/drawing/2014/main" id="{E4875EED-186D-8955-6469-3432EE73D80A}"/>
              </a:ext>
            </a:extLst>
          </p:cNvPr>
          <p:cNvSpPr txBox="1"/>
          <p:nvPr/>
        </p:nvSpPr>
        <p:spPr>
          <a:xfrm>
            <a:off x="9369553" y="2933915"/>
            <a:ext cx="2123216" cy="646331"/>
          </a:xfrm>
          <a:prstGeom prst="rect">
            <a:avLst/>
          </a:prstGeom>
          <a:noFill/>
        </p:spPr>
        <p:txBody>
          <a:bodyPr wrap="square" rtlCol="0">
            <a:spAutoFit/>
          </a:bodyPr>
          <a:lstStyle/>
          <a:p>
            <a:pPr algn="ctr"/>
            <a:r>
              <a:rPr lang="en-IE" dirty="0" err="1">
                <a:solidFill>
                  <a:srgbClr val="000000"/>
                </a:solidFill>
              </a:rPr>
              <a:t>Rinkos</a:t>
            </a:r>
            <a:r>
              <a:rPr lang="en-IE" dirty="0">
                <a:solidFill>
                  <a:srgbClr val="000000"/>
                </a:solidFill>
              </a:rPr>
              <a:t> </a:t>
            </a:r>
            <a:r>
              <a:rPr lang="en-IE" dirty="0" err="1">
                <a:solidFill>
                  <a:srgbClr val="000000"/>
                </a:solidFill>
              </a:rPr>
              <a:t>suskirstymas</a:t>
            </a:r>
            <a:r>
              <a:rPr lang="en-IE" dirty="0">
                <a:solidFill>
                  <a:srgbClr val="000000"/>
                </a:solidFill>
              </a:rPr>
              <a:t> </a:t>
            </a:r>
            <a:r>
              <a:rPr lang="en-IE" dirty="0" err="1">
                <a:solidFill>
                  <a:srgbClr val="000000"/>
                </a:solidFill>
              </a:rPr>
              <a:t>į</a:t>
            </a:r>
            <a:r>
              <a:rPr lang="en-IE" dirty="0">
                <a:solidFill>
                  <a:srgbClr val="000000"/>
                </a:solidFill>
              </a:rPr>
              <a:t> </a:t>
            </a:r>
            <a:r>
              <a:rPr lang="en-IE" dirty="0" err="1">
                <a:solidFill>
                  <a:srgbClr val="000000"/>
                </a:solidFill>
              </a:rPr>
              <a:t>atskiras</a:t>
            </a:r>
            <a:r>
              <a:rPr lang="en-IE" dirty="0">
                <a:solidFill>
                  <a:srgbClr val="000000"/>
                </a:solidFill>
              </a:rPr>
              <a:t> </a:t>
            </a:r>
            <a:r>
              <a:rPr lang="en-IE" dirty="0" err="1">
                <a:solidFill>
                  <a:srgbClr val="000000"/>
                </a:solidFill>
              </a:rPr>
              <a:t>grupes</a:t>
            </a:r>
            <a:endParaRPr lang="en-IE" dirty="0">
              <a:solidFill>
                <a:srgbClr val="000000"/>
              </a:solidFill>
            </a:endParaRPr>
          </a:p>
        </p:txBody>
      </p:sp>
      <p:sp>
        <p:nvSpPr>
          <p:cNvPr id="140" name="TextBox 139">
            <a:extLst>
              <a:ext uri="{FF2B5EF4-FFF2-40B4-BE49-F238E27FC236}">
                <a16:creationId xmlns:a16="http://schemas.microsoft.com/office/drawing/2014/main" id="{DF2895AD-DD3F-017E-F765-F1F04265FC60}"/>
              </a:ext>
            </a:extLst>
          </p:cNvPr>
          <p:cNvSpPr txBox="1"/>
          <p:nvPr/>
        </p:nvSpPr>
        <p:spPr>
          <a:xfrm>
            <a:off x="9025461" y="4109837"/>
            <a:ext cx="2669997" cy="923330"/>
          </a:xfrm>
          <a:prstGeom prst="rect">
            <a:avLst/>
          </a:prstGeom>
          <a:noFill/>
        </p:spPr>
        <p:txBody>
          <a:bodyPr wrap="square" rtlCol="0">
            <a:spAutoFit/>
          </a:bodyPr>
          <a:lstStyle/>
          <a:p>
            <a:pPr algn="ctr"/>
            <a:r>
              <a:rPr lang="en-IE" dirty="0" err="1">
                <a:solidFill>
                  <a:srgbClr val="000000"/>
                </a:solidFill>
              </a:rPr>
              <a:t>Pasirinkite</a:t>
            </a:r>
            <a:r>
              <a:rPr lang="en-IE" dirty="0">
                <a:solidFill>
                  <a:srgbClr val="000000"/>
                </a:solidFill>
              </a:rPr>
              <a:t> </a:t>
            </a:r>
            <a:r>
              <a:rPr lang="en-IE" dirty="0" err="1">
                <a:solidFill>
                  <a:srgbClr val="000000"/>
                </a:solidFill>
              </a:rPr>
              <a:t>patraukliausius</a:t>
            </a:r>
            <a:r>
              <a:rPr lang="en-IE" dirty="0">
                <a:solidFill>
                  <a:srgbClr val="000000"/>
                </a:solidFill>
              </a:rPr>
              <a:t> </a:t>
            </a:r>
            <a:r>
              <a:rPr lang="en-IE" dirty="0" err="1">
                <a:solidFill>
                  <a:srgbClr val="000000"/>
                </a:solidFill>
              </a:rPr>
              <a:t>potencialius</a:t>
            </a:r>
            <a:r>
              <a:rPr lang="en-IE" dirty="0">
                <a:solidFill>
                  <a:srgbClr val="000000"/>
                </a:solidFill>
              </a:rPr>
              <a:t> </a:t>
            </a:r>
            <a:r>
              <a:rPr lang="en-IE" dirty="0" err="1">
                <a:solidFill>
                  <a:srgbClr val="000000"/>
                </a:solidFill>
              </a:rPr>
              <a:t>rinkos</a:t>
            </a:r>
            <a:r>
              <a:rPr lang="en-IE" dirty="0">
                <a:solidFill>
                  <a:srgbClr val="000000"/>
                </a:solidFill>
              </a:rPr>
              <a:t> </a:t>
            </a:r>
            <a:r>
              <a:rPr lang="en-IE" dirty="0" err="1">
                <a:solidFill>
                  <a:srgbClr val="000000"/>
                </a:solidFill>
              </a:rPr>
              <a:t>segmentus</a:t>
            </a:r>
            <a:r>
              <a:rPr lang="en-IE" dirty="0">
                <a:solidFill>
                  <a:srgbClr val="000000"/>
                </a:solidFill>
              </a:rPr>
              <a:t>.</a:t>
            </a:r>
          </a:p>
        </p:txBody>
      </p:sp>
      <p:sp>
        <p:nvSpPr>
          <p:cNvPr id="141" name="TextBox 140">
            <a:extLst>
              <a:ext uri="{FF2B5EF4-FFF2-40B4-BE49-F238E27FC236}">
                <a16:creationId xmlns:a16="http://schemas.microsoft.com/office/drawing/2014/main" id="{090B6B39-9295-ED43-BA6A-8C5FC6A5110C}"/>
              </a:ext>
            </a:extLst>
          </p:cNvPr>
          <p:cNvSpPr txBox="1"/>
          <p:nvPr/>
        </p:nvSpPr>
        <p:spPr>
          <a:xfrm>
            <a:off x="9168395" y="5528380"/>
            <a:ext cx="2674639" cy="1200329"/>
          </a:xfrm>
          <a:prstGeom prst="rect">
            <a:avLst/>
          </a:prstGeom>
          <a:noFill/>
        </p:spPr>
        <p:txBody>
          <a:bodyPr wrap="square" rtlCol="0">
            <a:spAutoFit/>
          </a:bodyPr>
          <a:lstStyle/>
          <a:p>
            <a:pPr algn="ctr"/>
            <a:r>
              <a:rPr lang="lt-LT" dirty="0">
                <a:solidFill>
                  <a:srgbClr val="000000"/>
                </a:solidFill>
              </a:rPr>
              <a:t>Nustatykite savo gaminio poziciją, kad jis būtų patrauklus kiekvienam segmentui</a:t>
            </a:r>
          </a:p>
        </p:txBody>
      </p:sp>
      <p:sp>
        <p:nvSpPr>
          <p:cNvPr id="37" name="TextBox 36">
            <a:extLst>
              <a:ext uri="{FF2B5EF4-FFF2-40B4-BE49-F238E27FC236}">
                <a16:creationId xmlns:a16="http://schemas.microsoft.com/office/drawing/2014/main" id="{68E1C8BD-1620-E188-BA85-766E9C938012}"/>
              </a:ext>
            </a:extLst>
          </p:cNvPr>
          <p:cNvSpPr txBox="1"/>
          <p:nvPr/>
        </p:nvSpPr>
        <p:spPr>
          <a:xfrm>
            <a:off x="375197" y="1316835"/>
            <a:ext cx="11607028" cy="1200329"/>
          </a:xfrm>
          <a:prstGeom prst="rect">
            <a:avLst/>
          </a:prstGeom>
          <a:noFill/>
          <a:ln>
            <a:solidFill>
              <a:srgbClr val="FED100"/>
            </a:solidFill>
          </a:ln>
        </p:spPr>
        <p:txBody>
          <a:bodyPr wrap="square">
            <a:spAutoFit/>
          </a:bodyPr>
          <a:lstStyle/>
          <a:p>
            <a:r>
              <a:rPr lang="lt-LT" sz="2400" dirty="0">
                <a:solidFill>
                  <a:srgbClr val="000000"/>
                </a:solidFill>
              </a:rPr>
              <a:t>Kaip aptarta </a:t>
            </a:r>
            <a:r>
              <a:rPr lang="lt-LT" sz="2400" b="1" dirty="0">
                <a:solidFill>
                  <a:srgbClr val="000000"/>
                </a:solidFill>
              </a:rPr>
              <a:t>3 modulyje</a:t>
            </a:r>
            <a:r>
              <a:rPr lang="lt-LT" sz="2400" dirty="0">
                <a:solidFill>
                  <a:srgbClr val="000000"/>
                </a:solidFill>
              </a:rPr>
              <a:t>, šis į auditoriją orientuotas modelis padeda nustatyti prioritetus ir pateikti rinkodaros pranešimus, kurie yra aktualūs jūsų tikslinei auditorijai – vyresniųjų grupei.</a:t>
            </a:r>
          </a:p>
        </p:txBody>
      </p:sp>
    </p:spTree>
    <p:extLst>
      <p:ext uri="{BB962C8B-B14F-4D97-AF65-F5344CB8AC3E}">
        <p14:creationId xmlns:p14="http://schemas.microsoft.com/office/powerpoint/2010/main" val="101549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DE0DE-EC9C-FE59-6093-38A271E53F3E}"/>
              </a:ext>
            </a:extLst>
          </p:cNvPr>
          <p:cNvSpPr>
            <a:spLocks noGrp="1"/>
          </p:cNvSpPr>
          <p:nvPr>
            <p:ph type="body" sz="quarter" idx="18"/>
          </p:nvPr>
        </p:nvSpPr>
        <p:spPr>
          <a:xfrm>
            <a:off x="181156" y="1757011"/>
            <a:ext cx="5667553" cy="3867704"/>
          </a:xfrm>
        </p:spPr>
        <p:txBody>
          <a:bodyPr>
            <a:normAutofit/>
          </a:bodyPr>
          <a:lstStyle/>
          <a:p>
            <a:pPr indent="0"/>
            <a:r>
              <a:rPr lang="lt-LT" dirty="0">
                <a:latin typeface="Inter"/>
              </a:rPr>
              <a:t>Kad dar labiau paspartintumėte savo verslo augimą, apsvarstykite galimybę naudoti BCG matricą. Padėdama nustatyti, kada investuoti į produktus, o kada jų atsisakyti, BCG matrica leidžia optimizuoti produktus taip, kad išlaikytumėte esamus klientus ir pritrauktumėte naujų. </a:t>
            </a:r>
            <a:r>
              <a:rPr lang="lt-LT" u="sng" dirty="0">
                <a:solidFill>
                  <a:srgbClr val="1188A3"/>
                </a:solidFill>
                <a:latin typeface="Inter"/>
              </a:rPr>
              <a:t>Šiame pranešime atskleidžiamos visos BCG matricos subtilybės</a:t>
            </a:r>
            <a:r>
              <a:rPr lang="lt-LT" dirty="0">
                <a:latin typeface="Inter"/>
              </a:rPr>
              <a:t> ir atskleidžiama, kur galite rasti visus reikiamus duomenis.</a:t>
            </a:r>
          </a:p>
        </p:txBody>
      </p:sp>
      <p:sp>
        <p:nvSpPr>
          <p:cNvPr id="4" name="Text Placeholder 2">
            <a:extLst>
              <a:ext uri="{FF2B5EF4-FFF2-40B4-BE49-F238E27FC236}">
                <a16:creationId xmlns:a16="http://schemas.microsoft.com/office/drawing/2014/main" id="{1959E57B-C387-033A-B076-D6FB81C3C622}"/>
              </a:ext>
            </a:extLst>
          </p:cNvPr>
          <p:cNvSpPr txBox="1">
            <a:spLocks/>
          </p:cNvSpPr>
          <p:nvPr/>
        </p:nvSpPr>
        <p:spPr>
          <a:xfrm>
            <a:off x="0" y="477253"/>
            <a:ext cx="5775417" cy="582221"/>
          </a:xfrm>
          <a:prstGeom prst="rect">
            <a:avLst/>
          </a:prstGeom>
          <a:solidFill>
            <a:srgbClr val="85D2E1"/>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latin typeface="Inter"/>
              </a:rPr>
              <a:t>             </a:t>
            </a:r>
            <a:r>
              <a:rPr lang="en-US" dirty="0">
                <a:latin typeface="Inter"/>
              </a:rPr>
              <a:t>BCG </a:t>
            </a:r>
            <a:r>
              <a:rPr lang="en-US" dirty="0" err="1">
                <a:latin typeface="Inter"/>
              </a:rPr>
              <a:t>matrica</a:t>
            </a:r>
            <a:endParaRPr lang="en-IE" dirty="0"/>
          </a:p>
        </p:txBody>
      </p:sp>
      <p:pic>
        <p:nvPicPr>
          <p:cNvPr id="7" name="Picture 6">
            <a:extLst>
              <a:ext uri="{FF2B5EF4-FFF2-40B4-BE49-F238E27FC236}">
                <a16:creationId xmlns:a16="http://schemas.microsoft.com/office/drawing/2014/main" id="{B5ABB35C-64A2-2E42-8762-702A202488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21631" y="430119"/>
            <a:ext cx="5989213" cy="6112627"/>
          </a:xfrm>
          <a:prstGeom prst="rect">
            <a:avLst/>
          </a:prstGeom>
        </p:spPr>
      </p:pic>
      <p:sp>
        <p:nvSpPr>
          <p:cNvPr id="8" name="Text Placeholder 2">
            <a:extLst>
              <a:ext uri="{FF2B5EF4-FFF2-40B4-BE49-F238E27FC236}">
                <a16:creationId xmlns:a16="http://schemas.microsoft.com/office/drawing/2014/main" id="{C3C714A2-A62F-EC48-AC91-BA7772239D7A}"/>
              </a:ext>
            </a:extLst>
          </p:cNvPr>
          <p:cNvSpPr txBox="1">
            <a:spLocks/>
          </p:cNvSpPr>
          <p:nvPr/>
        </p:nvSpPr>
        <p:spPr>
          <a:xfrm>
            <a:off x="6021632" y="489610"/>
            <a:ext cx="5989212" cy="440830"/>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BCG MATRICA</a:t>
            </a:r>
            <a:endParaRPr lang="en-IE" sz="2400" b="1" dirty="0"/>
          </a:p>
        </p:txBody>
      </p:sp>
      <p:sp>
        <p:nvSpPr>
          <p:cNvPr id="9" name="TextBox 8">
            <a:extLst>
              <a:ext uri="{FF2B5EF4-FFF2-40B4-BE49-F238E27FC236}">
                <a16:creationId xmlns:a16="http://schemas.microsoft.com/office/drawing/2014/main" id="{A666D5B6-E721-744C-9790-0816A3167937}"/>
              </a:ext>
            </a:extLst>
          </p:cNvPr>
          <p:cNvSpPr txBox="1"/>
          <p:nvPr/>
        </p:nvSpPr>
        <p:spPr>
          <a:xfrm>
            <a:off x="8117247" y="1084404"/>
            <a:ext cx="2048495" cy="292388"/>
          </a:xfrm>
          <a:prstGeom prst="rect">
            <a:avLst/>
          </a:prstGeom>
          <a:noFill/>
        </p:spPr>
        <p:txBody>
          <a:bodyPr wrap="square" rtlCol="0">
            <a:spAutoFit/>
          </a:bodyPr>
          <a:lstStyle/>
          <a:p>
            <a:pPr algn="ctr"/>
            <a:r>
              <a:rPr lang="en-IE" sz="1300" b="1" dirty="0">
                <a:solidFill>
                  <a:srgbClr val="000000"/>
                </a:solidFill>
              </a:rPr>
              <a:t>SANTYKINĖ RINKOS DALIS</a:t>
            </a:r>
          </a:p>
        </p:txBody>
      </p:sp>
      <p:sp>
        <p:nvSpPr>
          <p:cNvPr id="10" name="TextBox 9">
            <a:extLst>
              <a:ext uri="{FF2B5EF4-FFF2-40B4-BE49-F238E27FC236}">
                <a16:creationId xmlns:a16="http://schemas.microsoft.com/office/drawing/2014/main" id="{B9F0CA2A-049F-E341-8C64-BC380E4465AD}"/>
              </a:ext>
            </a:extLst>
          </p:cNvPr>
          <p:cNvSpPr txBox="1"/>
          <p:nvPr/>
        </p:nvSpPr>
        <p:spPr>
          <a:xfrm rot="16200000">
            <a:off x="6595469" y="2757475"/>
            <a:ext cx="1594934" cy="292388"/>
          </a:xfrm>
          <a:prstGeom prst="rect">
            <a:avLst/>
          </a:prstGeom>
          <a:noFill/>
        </p:spPr>
        <p:txBody>
          <a:bodyPr wrap="square" rtlCol="0">
            <a:spAutoFit/>
          </a:bodyPr>
          <a:lstStyle/>
          <a:p>
            <a:pPr algn="ctr"/>
            <a:r>
              <a:rPr lang="en-IE" sz="1300" b="1" dirty="0">
                <a:solidFill>
                  <a:srgbClr val="000000"/>
                </a:solidFill>
              </a:rPr>
              <a:t>RINKOS AUGIMAS</a:t>
            </a:r>
          </a:p>
        </p:txBody>
      </p:sp>
      <p:sp>
        <p:nvSpPr>
          <p:cNvPr id="11" name="TextBox 10">
            <a:extLst>
              <a:ext uri="{FF2B5EF4-FFF2-40B4-BE49-F238E27FC236}">
                <a16:creationId xmlns:a16="http://schemas.microsoft.com/office/drawing/2014/main" id="{04821AF8-4335-8A4D-ABDA-D75AFA6CE04F}"/>
              </a:ext>
            </a:extLst>
          </p:cNvPr>
          <p:cNvSpPr txBox="1"/>
          <p:nvPr/>
        </p:nvSpPr>
        <p:spPr>
          <a:xfrm>
            <a:off x="8056297" y="1591965"/>
            <a:ext cx="871946" cy="276999"/>
          </a:xfrm>
          <a:prstGeom prst="rect">
            <a:avLst/>
          </a:prstGeom>
          <a:noFill/>
        </p:spPr>
        <p:txBody>
          <a:bodyPr wrap="square" rtlCol="0">
            <a:spAutoFit/>
          </a:bodyPr>
          <a:lstStyle/>
          <a:p>
            <a:pPr algn="ctr"/>
            <a:r>
              <a:rPr lang="en-IE" sz="1200" b="1" dirty="0" err="1">
                <a:solidFill>
                  <a:srgbClr val="000000"/>
                </a:solidFill>
              </a:rPr>
              <a:t>Aukšta</a:t>
            </a:r>
            <a:endParaRPr lang="en-IE" sz="1200" b="1" dirty="0">
              <a:solidFill>
                <a:srgbClr val="000000"/>
              </a:solidFill>
            </a:endParaRPr>
          </a:p>
        </p:txBody>
      </p:sp>
      <p:sp>
        <p:nvSpPr>
          <p:cNvPr id="12" name="TextBox 11">
            <a:extLst>
              <a:ext uri="{FF2B5EF4-FFF2-40B4-BE49-F238E27FC236}">
                <a16:creationId xmlns:a16="http://schemas.microsoft.com/office/drawing/2014/main" id="{EF35F2E1-75EC-B34E-9298-6A4752CD44CC}"/>
              </a:ext>
            </a:extLst>
          </p:cNvPr>
          <p:cNvSpPr txBox="1"/>
          <p:nvPr/>
        </p:nvSpPr>
        <p:spPr>
          <a:xfrm>
            <a:off x="9093986" y="1591965"/>
            <a:ext cx="871946" cy="276999"/>
          </a:xfrm>
          <a:prstGeom prst="rect">
            <a:avLst/>
          </a:prstGeom>
          <a:noFill/>
        </p:spPr>
        <p:txBody>
          <a:bodyPr wrap="square" rtlCol="0">
            <a:spAutoFit/>
          </a:bodyPr>
          <a:lstStyle/>
          <a:p>
            <a:pPr algn="ctr"/>
            <a:r>
              <a:rPr lang="en-IE" sz="1200" b="1" dirty="0" err="1">
                <a:solidFill>
                  <a:srgbClr val="000000"/>
                </a:solidFill>
              </a:rPr>
              <a:t>Žema</a:t>
            </a:r>
            <a:endParaRPr lang="en-IE" sz="1200" b="1" dirty="0">
              <a:solidFill>
                <a:srgbClr val="000000"/>
              </a:solidFill>
            </a:endParaRPr>
          </a:p>
        </p:txBody>
      </p:sp>
      <p:sp>
        <p:nvSpPr>
          <p:cNvPr id="13" name="TextBox 12">
            <a:extLst>
              <a:ext uri="{FF2B5EF4-FFF2-40B4-BE49-F238E27FC236}">
                <a16:creationId xmlns:a16="http://schemas.microsoft.com/office/drawing/2014/main" id="{9DB00088-63EE-354D-96CC-6394A3204861}"/>
              </a:ext>
            </a:extLst>
          </p:cNvPr>
          <p:cNvSpPr txBox="1"/>
          <p:nvPr/>
        </p:nvSpPr>
        <p:spPr>
          <a:xfrm rot="16200000">
            <a:off x="7504007" y="2151049"/>
            <a:ext cx="871946" cy="276999"/>
          </a:xfrm>
          <a:prstGeom prst="rect">
            <a:avLst/>
          </a:prstGeom>
          <a:noFill/>
        </p:spPr>
        <p:txBody>
          <a:bodyPr wrap="square" rtlCol="0">
            <a:spAutoFit/>
          </a:bodyPr>
          <a:lstStyle/>
          <a:p>
            <a:pPr algn="ctr"/>
            <a:r>
              <a:rPr lang="en-IE" sz="1200" b="1" dirty="0" err="1">
                <a:solidFill>
                  <a:srgbClr val="000000"/>
                </a:solidFill>
              </a:rPr>
              <a:t>Aukšta</a:t>
            </a:r>
            <a:endParaRPr lang="en-IE" sz="1200" b="1" dirty="0">
              <a:solidFill>
                <a:srgbClr val="000000"/>
              </a:solidFill>
            </a:endParaRPr>
          </a:p>
        </p:txBody>
      </p:sp>
      <p:sp>
        <p:nvSpPr>
          <p:cNvPr id="14" name="TextBox 13">
            <a:extLst>
              <a:ext uri="{FF2B5EF4-FFF2-40B4-BE49-F238E27FC236}">
                <a16:creationId xmlns:a16="http://schemas.microsoft.com/office/drawing/2014/main" id="{240E91FC-36C7-D044-8B98-C306A34BA024}"/>
              </a:ext>
            </a:extLst>
          </p:cNvPr>
          <p:cNvSpPr txBox="1"/>
          <p:nvPr/>
        </p:nvSpPr>
        <p:spPr>
          <a:xfrm rot="16200000">
            <a:off x="7504007" y="3153040"/>
            <a:ext cx="871946" cy="276999"/>
          </a:xfrm>
          <a:prstGeom prst="rect">
            <a:avLst/>
          </a:prstGeom>
          <a:noFill/>
        </p:spPr>
        <p:txBody>
          <a:bodyPr wrap="square" rtlCol="0">
            <a:spAutoFit/>
          </a:bodyPr>
          <a:lstStyle/>
          <a:p>
            <a:pPr algn="ctr"/>
            <a:r>
              <a:rPr lang="en-IE" sz="1200" b="1" dirty="0" err="1">
                <a:solidFill>
                  <a:srgbClr val="000000"/>
                </a:solidFill>
              </a:rPr>
              <a:t>Žema</a:t>
            </a:r>
            <a:endParaRPr lang="en-IE" sz="1200" b="1" dirty="0">
              <a:solidFill>
                <a:srgbClr val="000000"/>
              </a:solidFill>
            </a:endParaRPr>
          </a:p>
        </p:txBody>
      </p:sp>
      <p:sp>
        <p:nvSpPr>
          <p:cNvPr id="15" name="TextBox 14">
            <a:extLst>
              <a:ext uri="{FF2B5EF4-FFF2-40B4-BE49-F238E27FC236}">
                <a16:creationId xmlns:a16="http://schemas.microsoft.com/office/drawing/2014/main" id="{4F9360D6-811D-4748-BF34-71DCAE401B5B}"/>
              </a:ext>
            </a:extLst>
          </p:cNvPr>
          <p:cNvSpPr txBox="1"/>
          <p:nvPr/>
        </p:nvSpPr>
        <p:spPr>
          <a:xfrm>
            <a:off x="6872140" y="4134766"/>
            <a:ext cx="2137538" cy="954107"/>
          </a:xfrm>
          <a:prstGeom prst="rect">
            <a:avLst/>
          </a:prstGeom>
          <a:noFill/>
        </p:spPr>
        <p:txBody>
          <a:bodyPr wrap="square" rtlCol="0">
            <a:spAutoFit/>
          </a:bodyPr>
          <a:lstStyle/>
          <a:p>
            <a:r>
              <a:rPr lang="lt-LT" sz="1350" b="1" dirty="0">
                <a:solidFill>
                  <a:srgbClr val="000000"/>
                </a:solidFill>
              </a:rPr>
              <a:t>Didelis augimas, didelė dalis. </a:t>
            </a:r>
            <a:r>
              <a:rPr lang="lt-LT" sz="1350" dirty="0">
                <a:solidFill>
                  <a:srgbClr val="000000"/>
                </a:solidFill>
              </a:rPr>
              <a:t>Reikėtų daug investuoti į „žvaigždžių“ produktus.</a:t>
            </a:r>
          </a:p>
        </p:txBody>
      </p:sp>
      <p:sp>
        <p:nvSpPr>
          <p:cNvPr id="16" name="TextBox 15">
            <a:extLst>
              <a:ext uri="{FF2B5EF4-FFF2-40B4-BE49-F238E27FC236}">
                <a16:creationId xmlns:a16="http://schemas.microsoft.com/office/drawing/2014/main" id="{4C0C2DFD-2528-E84B-90D8-8539BE5FCDF0}"/>
              </a:ext>
            </a:extLst>
          </p:cNvPr>
          <p:cNvSpPr txBox="1"/>
          <p:nvPr/>
        </p:nvSpPr>
        <p:spPr>
          <a:xfrm>
            <a:off x="9093987" y="4096484"/>
            <a:ext cx="2255886" cy="1169551"/>
          </a:xfrm>
          <a:prstGeom prst="rect">
            <a:avLst/>
          </a:prstGeom>
          <a:noFill/>
        </p:spPr>
        <p:txBody>
          <a:bodyPr wrap="square" rtlCol="0">
            <a:spAutoFit/>
          </a:bodyPr>
          <a:lstStyle/>
          <a:p>
            <a:r>
              <a:rPr lang="lt-LT" sz="1350" b="1" dirty="0">
                <a:solidFill>
                  <a:srgbClr val="000000"/>
                </a:solidFill>
              </a:rPr>
              <a:t>Didelis augimas, maža dalis. </a:t>
            </a:r>
            <a:r>
              <a:rPr lang="lt-LT" sz="1350" dirty="0">
                <a:solidFill>
                  <a:srgbClr val="000000"/>
                </a:solidFill>
              </a:rPr>
              <a:t>Investuoti reikėtų į „klaustuko ženklo“ produktus, atsižvelgiant į jų galimybes tapti žvaigždėmis.</a:t>
            </a:r>
          </a:p>
        </p:txBody>
      </p:sp>
      <p:sp>
        <p:nvSpPr>
          <p:cNvPr id="17" name="TextBox 16">
            <a:extLst>
              <a:ext uri="{FF2B5EF4-FFF2-40B4-BE49-F238E27FC236}">
                <a16:creationId xmlns:a16="http://schemas.microsoft.com/office/drawing/2014/main" id="{AE829E52-C234-C245-B694-DB23D44BB4C4}"/>
              </a:ext>
            </a:extLst>
          </p:cNvPr>
          <p:cNvSpPr txBox="1"/>
          <p:nvPr/>
        </p:nvSpPr>
        <p:spPr>
          <a:xfrm>
            <a:off x="6885376" y="5266035"/>
            <a:ext cx="2137538" cy="1338828"/>
          </a:xfrm>
          <a:prstGeom prst="rect">
            <a:avLst/>
          </a:prstGeom>
          <a:noFill/>
        </p:spPr>
        <p:txBody>
          <a:bodyPr wrap="square" rtlCol="0">
            <a:spAutoFit/>
          </a:bodyPr>
          <a:lstStyle/>
          <a:p>
            <a:r>
              <a:rPr lang="lt-LT" sz="1350" b="1" dirty="0">
                <a:solidFill>
                  <a:srgbClr val="000000"/>
                </a:solidFill>
              </a:rPr>
              <a:t>Mažas augimas, didelė dalis. </a:t>
            </a:r>
            <a:r>
              <a:rPr lang="lt-LT" sz="1350" dirty="0">
                <a:solidFill>
                  <a:srgbClr val="000000"/>
                </a:solidFill>
              </a:rPr>
              <a:t>Reikia melžti „melžiamas karves“, kad produktus būtų galima reinvestuoti į „žvaigždes“ ir „abejotinus ženklus“.</a:t>
            </a:r>
          </a:p>
        </p:txBody>
      </p:sp>
      <p:sp>
        <p:nvSpPr>
          <p:cNvPr id="18" name="TextBox 17">
            <a:extLst>
              <a:ext uri="{FF2B5EF4-FFF2-40B4-BE49-F238E27FC236}">
                <a16:creationId xmlns:a16="http://schemas.microsoft.com/office/drawing/2014/main" id="{65948401-6D7C-E642-9A8A-0460291F8F36}"/>
              </a:ext>
            </a:extLst>
          </p:cNvPr>
          <p:cNvSpPr txBox="1"/>
          <p:nvPr/>
        </p:nvSpPr>
        <p:spPr>
          <a:xfrm>
            <a:off x="9093986" y="5311931"/>
            <a:ext cx="2255886" cy="1131079"/>
          </a:xfrm>
          <a:prstGeom prst="rect">
            <a:avLst/>
          </a:prstGeom>
          <a:noFill/>
        </p:spPr>
        <p:txBody>
          <a:bodyPr wrap="square" rtlCol="0">
            <a:spAutoFit/>
          </a:bodyPr>
          <a:lstStyle/>
          <a:p>
            <a:r>
              <a:rPr lang="lt-LT" sz="1350" b="1" dirty="0">
                <a:solidFill>
                  <a:srgbClr val="000000"/>
                </a:solidFill>
              </a:rPr>
              <a:t>Mažas augimas, maža dalis. </a:t>
            </a:r>
            <a:r>
              <a:rPr lang="lt-LT" sz="1350" dirty="0">
                <a:solidFill>
                  <a:srgbClr val="000000"/>
                </a:solidFill>
              </a:rPr>
              <a:t>Įmonės turėtų išimti iš pardavimo, parduoti arba pakeisti „šunų“ kategorijos produktus.</a:t>
            </a:r>
          </a:p>
        </p:txBody>
      </p:sp>
    </p:spTree>
    <p:extLst>
      <p:ext uri="{BB962C8B-B14F-4D97-AF65-F5344CB8AC3E}">
        <p14:creationId xmlns:p14="http://schemas.microsoft.com/office/powerpoint/2010/main" val="2877397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378561-A2B9-D132-2AE8-46E6AABA4CA5}"/>
              </a:ext>
            </a:extLst>
          </p:cNvPr>
          <p:cNvSpPr>
            <a:spLocks noGrp="1"/>
          </p:cNvSpPr>
          <p:nvPr>
            <p:ph type="body" sz="quarter" idx="20"/>
          </p:nvPr>
        </p:nvSpPr>
        <p:spPr>
          <a:xfrm>
            <a:off x="6278537" y="1928522"/>
            <a:ext cx="5913463" cy="3722513"/>
          </a:xfrm>
        </p:spPr>
        <p:txBody>
          <a:bodyPr/>
          <a:lstStyle/>
          <a:p>
            <a:r>
              <a:rPr lang="lt-LT" dirty="0">
                <a:latin typeface="Inter"/>
              </a:rPr>
              <a:t>Neužtenka tik planuoti įmonės augimą. Sėkmingiausios įmonės taip pat nustato augimo būdą, kurį lemia požiūrio strategijos:</a:t>
            </a:r>
          </a:p>
          <a:p>
            <a:pPr marL="342900" indent="-342900">
              <a:buClr>
                <a:srgbClr val="FFC000"/>
              </a:buClr>
              <a:buFont typeface="Arial" panose="020B0604020202020204" pitchFamily="34" charset="0"/>
              <a:buChar char="•"/>
            </a:pPr>
            <a:r>
              <a:rPr lang="en-GB" b="1" dirty="0" err="1">
                <a:solidFill>
                  <a:srgbClr val="1188A3"/>
                </a:solidFill>
              </a:rPr>
              <a:t>Augimo</a:t>
            </a:r>
            <a:r>
              <a:rPr lang="en-GB" b="1" dirty="0">
                <a:solidFill>
                  <a:srgbClr val="1188A3"/>
                </a:solidFill>
              </a:rPr>
              <a:t> </a:t>
            </a:r>
            <a:r>
              <a:rPr lang="en-GB" b="1" dirty="0" err="1">
                <a:solidFill>
                  <a:srgbClr val="1188A3"/>
                </a:solidFill>
              </a:rPr>
              <a:t>metodas</a:t>
            </a:r>
            <a:r>
              <a:rPr lang="en-GB" b="1" dirty="0">
                <a:solidFill>
                  <a:srgbClr val="1188A3"/>
                </a:solidFill>
              </a:rPr>
              <a:t> – </a:t>
            </a:r>
            <a:r>
              <a:rPr lang="en-GB" b="1" dirty="0" err="1">
                <a:solidFill>
                  <a:srgbClr val="1188A3"/>
                </a:solidFill>
              </a:rPr>
              <a:t>įsigijimas</a:t>
            </a:r>
            <a:r>
              <a:rPr lang="en-GB" b="1" dirty="0">
                <a:solidFill>
                  <a:srgbClr val="1188A3"/>
                </a:solidFill>
              </a:rPr>
              <a:t>: </a:t>
            </a:r>
            <a:r>
              <a:rPr lang="en-GB" dirty="0" err="1"/>
              <a:t>vieno</a:t>
            </a:r>
            <a:r>
              <a:rPr lang="en-GB" dirty="0"/>
              <a:t> </a:t>
            </a:r>
            <a:r>
              <a:rPr lang="en-GB" dirty="0" err="1"/>
              <a:t>verslo</a:t>
            </a:r>
            <a:r>
              <a:rPr lang="en-GB" dirty="0"/>
              <a:t> </a:t>
            </a:r>
            <a:r>
              <a:rPr lang="en-GB" dirty="0" err="1"/>
              <a:t>įsigijimas</a:t>
            </a:r>
            <a:r>
              <a:rPr lang="en-GB" dirty="0"/>
              <a:t> </a:t>
            </a:r>
            <a:r>
              <a:rPr lang="en-GB" dirty="0" err="1"/>
              <a:t>iš</a:t>
            </a:r>
            <a:r>
              <a:rPr lang="en-GB" dirty="0"/>
              <a:t> </a:t>
            </a:r>
            <a:r>
              <a:rPr lang="en-GB" dirty="0" err="1"/>
              <a:t>kito</a:t>
            </a:r>
            <a:r>
              <a:rPr lang="en-GB" dirty="0"/>
              <a:t>. </a:t>
            </a:r>
          </a:p>
          <a:p>
            <a:pPr marL="342900" indent="-342900">
              <a:buClr>
                <a:srgbClr val="FFC000"/>
              </a:buClr>
              <a:buFont typeface="Arial" panose="020B0604020202020204" pitchFamily="34" charset="0"/>
              <a:buChar char="•"/>
            </a:pPr>
            <a:r>
              <a:rPr lang="lt-LT" b="1" dirty="0">
                <a:solidFill>
                  <a:srgbClr val="1188A3"/>
                </a:solidFill>
              </a:rPr>
              <a:t>Organinis augimas </a:t>
            </a:r>
            <a:r>
              <a:rPr lang="lt-LT" dirty="0"/>
              <a:t>– tai pardavimų didėjimas dėl pačios įmonės išteklių (rinkos dalies didinimas per rinkodarą, įėjimas į naujas rinkas, naujų produktų įtraukimas).</a:t>
            </a:r>
          </a:p>
        </p:txBody>
      </p:sp>
      <p:sp>
        <p:nvSpPr>
          <p:cNvPr id="3" name="Textplatzhalter 2">
            <a:extLst>
              <a:ext uri="{FF2B5EF4-FFF2-40B4-BE49-F238E27FC236}">
                <a16:creationId xmlns:a16="http://schemas.microsoft.com/office/drawing/2014/main" id="{66C712B3-6A61-885E-EC50-50798B0E599B}"/>
              </a:ext>
            </a:extLst>
          </p:cNvPr>
          <p:cNvSpPr>
            <a:spLocks noGrp="1"/>
          </p:cNvSpPr>
          <p:nvPr>
            <p:ph type="body" sz="quarter" idx="22"/>
          </p:nvPr>
        </p:nvSpPr>
        <p:spPr>
          <a:solidFill>
            <a:srgbClr val="FED100"/>
          </a:solidFill>
        </p:spPr>
        <p:txBody>
          <a:bodyPr/>
          <a:lstStyle/>
          <a:p>
            <a:r>
              <a:rPr lang="en-GB" dirty="0" err="1"/>
              <a:t>Požiūrio</a:t>
            </a:r>
            <a:r>
              <a:rPr lang="en-GB" dirty="0"/>
              <a:t> </a:t>
            </a:r>
            <a:r>
              <a:rPr lang="en-GB" dirty="0" err="1"/>
              <a:t>strategijos</a:t>
            </a:r>
            <a:endParaRPr lang="en-GB" dirty="0"/>
          </a:p>
        </p:txBody>
      </p:sp>
      <p:sp>
        <p:nvSpPr>
          <p:cNvPr id="4" name="Textplatzhalter 3">
            <a:extLst>
              <a:ext uri="{FF2B5EF4-FFF2-40B4-BE49-F238E27FC236}">
                <a16:creationId xmlns:a16="http://schemas.microsoft.com/office/drawing/2014/main" id="{AC387B2E-A9A5-4F6B-F2B0-6622F0FACA1A}"/>
              </a:ext>
            </a:extLst>
          </p:cNvPr>
          <p:cNvSpPr>
            <a:spLocks noGrp="1"/>
          </p:cNvSpPr>
          <p:nvPr>
            <p:ph type="body" sz="quarter" idx="23"/>
          </p:nvPr>
        </p:nvSpPr>
        <p:spPr/>
        <p:txBody>
          <a:bodyPr/>
          <a:lstStyle/>
          <a:p>
            <a:r>
              <a:rPr lang="en-GB" b="1" dirty="0"/>
              <a:t>Kaip </a:t>
            </a:r>
            <a:r>
              <a:rPr lang="en-GB" b="1" dirty="0" err="1"/>
              <a:t>sukurti</a:t>
            </a:r>
            <a:r>
              <a:rPr lang="en-GB" b="1" dirty="0"/>
              <a:t> </a:t>
            </a:r>
            <a:r>
              <a:rPr lang="en-GB" b="1" dirty="0" err="1"/>
              <a:t>veiksmingas</a:t>
            </a:r>
            <a:r>
              <a:rPr lang="en-GB" b="1" dirty="0"/>
              <a:t> </a:t>
            </a:r>
            <a:r>
              <a:rPr lang="en-GB" b="1" dirty="0" err="1"/>
              <a:t>rinkodaros</a:t>
            </a:r>
            <a:r>
              <a:rPr lang="en-GB" b="1" dirty="0"/>
              <a:t> </a:t>
            </a:r>
            <a:r>
              <a:rPr lang="en-GB" b="1" dirty="0" err="1"/>
              <a:t>strategijas</a:t>
            </a:r>
            <a:r>
              <a:rPr lang="en-GB" b="1" dirty="0"/>
              <a:t> </a:t>
            </a:r>
            <a:r>
              <a:rPr lang="en-GB" b="1" dirty="0" err="1"/>
              <a:t>savo</a:t>
            </a:r>
            <a:r>
              <a:rPr lang="en-GB" b="1" dirty="0"/>
              <a:t> </a:t>
            </a:r>
            <a:r>
              <a:rPr lang="en-GB" b="1" dirty="0" err="1"/>
              <a:t>verslui</a:t>
            </a:r>
            <a:endParaRPr lang="en-GB" b="1" dirty="0"/>
          </a:p>
          <a:p>
            <a:endParaRPr lang="en-GB" dirty="0"/>
          </a:p>
        </p:txBody>
      </p:sp>
      <p:sp>
        <p:nvSpPr>
          <p:cNvPr id="5" name="Textplatzhalter 4">
            <a:extLst>
              <a:ext uri="{FF2B5EF4-FFF2-40B4-BE49-F238E27FC236}">
                <a16:creationId xmlns:a16="http://schemas.microsoft.com/office/drawing/2014/main" id="{6B012FF3-F352-958E-1800-8EB90A6067AE}"/>
              </a:ext>
            </a:extLst>
          </p:cNvPr>
          <p:cNvSpPr>
            <a:spLocks noGrp="1"/>
          </p:cNvSpPr>
          <p:nvPr>
            <p:ph type="body" sz="quarter" idx="24"/>
          </p:nvPr>
        </p:nvSpPr>
        <p:spPr/>
        <p:txBody>
          <a:bodyPr/>
          <a:lstStyle/>
          <a:p>
            <a:r>
              <a:rPr lang="en-GB"/>
              <a:t>3</a:t>
            </a:r>
          </a:p>
        </p:txBody>
      </p:sp>
      <p:grpSp>
        <p:nvGrpSpPr>
          <p:cNvPr id="6" name="Graphic 3">
            <a:extLst>
              <a:ext uri="{FF2B5EF4-FFF2-40B4-BE49-F238E27FC236}">
                <a16:creationId xmlns:a16="http://schemas.microsoft.com/office/drawing/2014/main" id="{C0BD29BB-B900-5CF2-C964-C163E2F37D0C}"/>
              </a:ext>
            </a:extLst>
          </p:cNvPr>
          <p:cNvGrpSpPr/>
          <p:nvPr/>
        </p:nvGrpSpPr>
        <p:grpSpPr>
          <a:xfrm>
            <a:off x="1568377" y="3743864"/>
            <a:ext cx="2244498" cy="2000019"/>
            <a:chOff x="10410452" y="410457"/>
            <a:chExt cx="1091621" cy="1089230"/>
          </a:xfrm>
        </p:grpSpPr>
        <p:sp>
          <p:nvSpPr>
            <p:cNvPr id="7"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00BADE"/>
            </a:solidFill>
            <a:ln w="27426" cap="flat">
              <a:noFill/>
              <a:prstDash val="solid"/>
              <a:miter/>
            </a:ln>
          </p:spPr>
          <p:txBody>
            <a:bodyPr rtlCol="0" anchor="ctr"/>
            <a:lstStyle/>
            <a:p>
              <a:endParaRPr lang="en-US"/>
            </a:p>
          </p:txBody>
        </p:sp>
        <p:sp>
          <p:nvSpPr>
            <p:cNvPr id="8"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28117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5050CF0-107B-E644-A1DB-EFF0C57D696F}"/>
              </a:ext>
            </a:extLst>
          </p:cNvPr>
          <p:cNvGraphicFramePr/>
          <p:nvPr>
            <p:extLst>
              <p:ext uri="{D42A27DB-BD31-4B8C-83A1-F6EECF244321}">
                <p14:modId xmlns:p14="http://schemas.microsoft.com/office/powerpoint/2010/main" val="3457357475"/>
              </p:ext>
            </p:extLst>
          </p:nvPr>
        </p:nvGraphicFramePr>
        <p:xfrm>
          <a:off x="734714" y="1757011"/>
          <a:ext cx="10808102" cy="386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platzhalter 2">
            <a:extLst>
              <a:ext uri="{FF2B5EF4-FFF2-40B4-BE49-F238E27FC236}">
                <a16:creationId xmlns:a16="http://schemas.microsoft.com/office/drawing/2014/main" id="{FB8A77F5-4571-7A7A-3F19-BFBE3D7A5B24}"/>
              </a:ext>
            </a:extLst>
          </p:cNvPr>
          <p:cNvSpPr>
            <a:spLocks noGrp="1"/>
          </p:cNvSpPr>
          <p:nvPr>
            <p:ph type="body" sz="quarter" idx="16"/>
          </p:nvPr>
        </p:nvSpPr>
        <p:spPr>
          <a:xfrm>
            <a:off x="165370" y="367645"/>
            <a:ext cx="10808102" cy="865639"/>
          </a:xfrm>
          <a:solidFill>
            <a:srgbClr val="FED100"/>
          </a:solidFill>
        </p:spPr>
        <p:txBody>
          <a:bodyPr anchor="ctr">
            <a:noAutofit/>
          </a:bodyPr>
          <a:lstStyle/>
          <a:p>
            <a:r>
              <a:rPr lang="en-GB" dirty="0"/>
              <a:t>	</a:t>
            </a:r>
            <a:r>
              <a:rPr lang="lt-LT" dirty="0"/>
              <a:t>         </a:t>
            </a:r>
            <a:r>
              <a:rPr lang="en-GB" dirty="0"/>
              <a:t>7 </a:t>
            </a:r>
            <a:r>
              <a:rPr lang="en-GB" dirty="0" err="1"/>
              <a:t>rinkodaros</a:t>
            </a:r>
            <a:r>
              <a:rPr lang="en-GB" dirty="0"/>
              <a:t> </a:t>
            </a:r>
            <a:r>
              <a:rPr lang="en-GB" dirty="0" err="1"/>
              <a:t>strategijos</a:t>
            </a:r>
            <a:r>
              <a:rPr lang="en-GB" dirty="0"/>
              <a:t> </a:t>
            </a:r>
            <a:r>
              <a:rPr lang="en-GB" dirty="0" err="1"/>
              <a:t>proceso</a:t>
            </a:r>
            <a:r>
              <a:rPr lang="en-GB" dirty="0"/>
              <a:t> </a:t>
            </a:r>
            <a:r>
              <a:rPr lang="en-GB" dirty="0" err="1"/>
              <a:t>žingsniai</a:t>
            </a:r>
            <a:endParaRPr lang="en-GB" dirty="0"/>
          </a:p>
        </p:txBody>
      </p:sp>
    </p:spTree>
    <p:extLst>
      <p:ext uri="{BB962C8B-B14F-4D97-AF65-F5344CB8AC3E}">
        <p14:creationId xmlns:p14="http://schemas.microsoft.com/office/powerpoint/2010/main" val="187937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88BA2E-7C39-F0F1-6D7D-21409E0B4532}"/>
              </a:ext>
            </a:extLst>
          </p:cNvPr>
          <p:cNvSpPr>
            <a:spLocks noGrp="1"/>
          </p:cNvSpPr>
          <p:nvPr>
            <p:ph type="body" sz="quarter" idx="18"/>
          </p:nvPr>
        </p:nvSpPr>
        <p:spPr>
          <a:xfrm>
            <a:off x="1526876" y="1773241"/>
            <a:ext cx="5037826" cy="4525954"/>
          </a:xfrm>
        </p:spPr>
        <p:txBody>
          <a:bodyPr/>
          <a:lstStyle/>
          <a:p>
            <a:pPr indent="0"/>
            <a:r>
              <a:rPr lang="lt-LT" dirty="0"/>
              <a:t>Yra daugybė būdų, kaip galima padėti verslui augti, tačiau viena iš galingiausių priemonių, kurias galite naudoti, yra </a:t>
            </a:r>
            <a:r>
              <a:rPr lang="lt-LT" b="1" dirty="0"/>
              <a:t>veiksminga rinkodaros strategija</a:t>
            </a:r>
            <a:r>
              <a:rPr lang="lt-LT" dirty="0"/>
              <a:t>. </a:t>
            </a:r>
          </a:p>
          <a:p>
            <a:pPr indent="0"/>
            <a:r>
              <a:rPr lang="lt-LT" dirty="0"/>
              <a:t>Pirmiau aprašyti žingsniai gali padėti pradėti kurti strategiją, kuri atskleistų geriausias jūsų įmonės savybes. Žengdami vieną žingsnį po kito, galite išplėsti klientų ratą, </a:t>
            </a:r>
            <a:r>
              <a:rPr lang="lt-LT" b="1" dirty="0"/>
              <a:t>padidinti pajamas ir nukreipti savo verslą ilgalaikės sėkmės link.</a:t>
            </a:r>
          </a:p>
        </p:txBody>
      </p:sp>
      <p:sp>
        <p:nvSpPr>
          <p:cNvPr id="4" name="Text Placeholder 3">
            <a:extLst>
              <a:ext uri="{FF2B5EF4-FFF2-40B4-BE49-F238E27FC236}">
                <a16:creationId xmlns:a16="http://schemas.microsoft.com/office/drawing/2014/main" id="{4B8B6684-9687-56CF-03A3-27001A8A389A}"/>
              </a:ext>
            </a:extLst>
          </p:cNvPr>
          <p:cNvSpPr>
            <a:spLocks noGrp="1"/>
          </p:cNvSpPr>
          <p:nvPr>
            <p:ph type="body" sz="quarter" idx="16"/>
          </p:nvPr>
        </p:nvSpPr>
        <p:spPr/>
        <p:txBody>
          <a:bodyPr>
            <a:normAutofit lnSpcReduction="10000"/>
          </a:bodyPr>
          <a:lstStyle/>
          <a:p>
            <a:r>
              <a:rPr lang="en-IE" dirty="0" err="1"/>
              <a:t>Dabar</a:t>
            </a:r>
            <a:r>
              <a:rPr lang="en-IE" dirty="0"/>
              <a:t> </a:t>
            </a:r>
            <a:r>
              <a:rPr lang="en-IE" dirty="0" err="1"/>
              <a:t>atėjo</a:t>
            </a:r>
            <a:r>
              <a:rPr lang="en-IE" dirty="0"/>
              <a:t> </a:t>
            </a:r>
            <a:r>
              <a:rPr lang="en-IE" dirty="0" err="1"/>
              <a:t>jūsų</a:t>
            </a:r>
            <a:r>
              <a:rPr lang="en-IE" dirty="0"/>
              <a:t> </a:t>
            </a:r>
            <a:r>
              <a:rPr lang="en-IE" dirty="0" err="1"/>
              <a:t>eilė</a:t>
            </a:r>
            <a:endParaRPr lang="en-IE" dirty="0"/>
          </a:p>
        </p:txBody>
      </p:sp>
      <p:grpSp>
        <p:nvGrpSpPr>
          <p:cNvPr id="5" name="Google Shape;518;p39">
            <a:extLst>
              <a:ext uri="{FF2B5EF4-FFF2-40B4-BE49-F238E27FC236}">
                <a16:creationId xmlns:a16="http://schemas.microsoft.com/office/drawing/2014/main" id="{8AFB4CA9-6157-82E1-9755-3E8B27659923}"/>
              </a:ext>
            </a:extLst>
          </p:cNvPr>
          <p:cNvGrpSpPr/>
          <p:nvPr/>
        </p:nvGrpSpPr>
        <p:grpSpPr>
          <a:xfrm>
            <a:off x="5749219" y="780916"/>
            <a:ext cx="891762" cy="793629"/>
            <a:chOff x="1923675" y="1633650"/>
            <a:chExt cx="436000" cy="435975"/>
          </a:xfrm>
          <a:solidFill>
            <a:srgbClr val="000000"/>
          </a:solidFill>
        </p:grpSpPr>
        <p:sp>
          <p:nvSpPr>
            <p:cNvPr id="6" name="Google Shape;519;p39">
              <a:extLst>
                <a:ext uri="{FF2B5EF4-FFF2-40B4-BE49-F238E27FC236}">
                  <a16:creationId xmlns:a16="http://schemas.microsoft.com/office/drawing/2014/main" id="{19147D02-7FD1-0F2D-49F4-31BB26B7317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C445BBD4-FFFF-9B5E-A29A-B8E9471E420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5CEF4EB6-24D8-5314-CECA-C8D464EB76E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10755A74-F049-8018-7C53-972603A37769}"/>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6FB3715A-4FF8-C2F3-3ECB-B7638FF3A87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FC099C-FC92-9642-9758-8AE78A683A8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Placeholder 16" descr="Plants growing out of soil">
            <a:extLst>
              <a:ext uri="{FF2B5EF4-FFF2-40B4-BE49-F238E27FC236}">
                <a16:creationId xmlns:a16="http://schemas.microsoft.com/office/drawing/2014/main" id="{40168C24-1600-FBCB-92B0-A9845739227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19" name="TextBox 18">
            <a:extLst>
              <a:ext uri="{FF2B5EF4-FFF2-40B4-BE49-F238E27FC236}">
                <a16:creationId xmlns:a16="http://schemas.microsoft.com/office/drawing/2014/main" id="{DED54AA2-E53F-8276-6A7E-8F8F226DFD5D}"/>
              </a:ext>
            </a:extLst>
          </p:cNvPr>
          <p:cNvSpPr txBox="1"/>
          <p:nvPr/>
        </p:nvSpPr>
        <p:spPr>
          <a:xfrm>
            <a:off x="7274225" y="376283"/>
            <a:ext cx="4132585" cy="1569660"/>
          </a:xfrm>
          <a:prstGeom prst="rect">
            <a:avLst/>
          </a:prstGeom>
          <a:solidFill>
            <a:srgbClr val="85D2E1"/>
          </a:solidFill>
        </p:spPr>
        <p:txBody>
          <a:bodyPr wrap="square">
            <a:spAutoFit/>
          </a:bodyPr>
          <a:lstStyle/>
          <a:p>
            <a:pPr algn="ctr"/>
            <a:r>
              <a:rPr lang="en-US" sz="3200" dirty="0" err="1">
                <a:solidFill>
                  <a:srgbClr val="000000"/>
                </a:solidFill>
              </a:rPr>
              <a:t>Auginkite</a:t>
            </a:r>
            <a:r>
              <a:rPr lang="en-US" sz="3200" dirty="0">
                <a:solidFill>
                  <a:srgbClr val="000000"/>
                </a:solidFill>
              </a:rPr>
              <a:t> </a:t>
            </a:r>
            <a:r>
              <a:rPr lang="en-US" sz="3200" dirty="0" err="1">
                <a:solidFill>
                  <a:srgbClr val="000000"/>
                </a:solidFill>
              </a:rPr>
              <a:t>savo</a:t>
            </a:r>
            <a:r>
              <a:rPr lang="en-US" sz="3200" dirty="0">
                <a:solidFill>
                  <a:srgbClr val="000000"/>
                </a:solidFill>
              </a:rPr>
              <a:t> </a:t>
            </a:r>
            <a:r>
              <a:rPr lang="en-US" sz="3200" dirty="0" err="1">
                <a:solidFill>
                  <a:srgbClr val="000000"/>
                </a:solidFill>
              </a:rPr>
              <a:t>verslą</a:t>
            </a:r>
            <a:r>
              <a:rPr lang="en-US" sz="3200" dirty="0">
                <a:solidFill>
                  <a:srgbClr val="000000"/>
                </a:solidFill>
              </a:rPr>
              <a:t> </a:t>
            </a:r>
            <a:r>
              <a:rPr lang="en-US" sz="3200" dirty="0" err="1">
                <a:solidFill>
                  <a:srgbClr val="000000"/>
                </a:solidFill>
              </a:rPr>
              <a:t>naudodami</a:t>
            </a:r>
            <a:r>
              <a:rPr lang="en-US" sz="3200" dirty="0">
                <a:solidFill>
                  <a:srgbClr val="000000"/>
                </a:solidFill>
              </a:rPr>
              <a:t> </a:t>
            </a:r>
            <a:r>
              <a:rPr lang="lt-LT" sz="3200" dirty="0">
                <a:solidFill>
                  <a:srgbClr val="000000"/>
                </a:solidFill>
              </a:rPr>
              <a:t>veiksmingą </a:t>
            </a:r>
            <a:r>
              <a:rPr lang="en-US" sz="3200" dirty="0" err="1">
                <a:solidFill>
                  <a:srgbClr val="000000"/>
                </a:solidFill>
              </a:rPr>
              <a:t>rinkodaros</a:t>
            </a:r>
            <a:r>
              <a:rPr lang="en-US" sz="3200" dirty="0">
                <a:solidFill>
                  <a:srgbClr val="000000"/>
                </a:solidFill>
              </a:rPr>
              <a:t> </a:t>
            </a:r>
            <a:r>
              <a:rPr lang="en-US" sz="3200" dirty="0" err="1">
                <a:solidFill>
                  <a:srgbClr val="000000"/>
                </a:solidFill>
              </a:rPr>
              <a:t>strategiją</a:t>
            </a:r>
            <a:endParaRPr lang="en-US" sz="3200" dirty="0">
              <a:solidFill>
                <a:srgbClr val="000000"/>
              </a:solidFill>
            </a:endParaRPr>
          </a:p>
        </p:txBody>
      </p:sp>
    </p:spTree>
    <p:extLst>
      <p:ext uri="{BB962C8B-B14F-4D97-AF65-F5344CB8AC3E}">
        <p14:creationId xmlns:p14="http://schemas.microsoft.com/office/powerpoint/2010/main" val="971415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98D5D-6E40-1E55-CC41-F02BCADD9EF4}"/>
              </a:ext>
            </a:extLst>
          </p:cNvPr>
          <p:cNvSpPr>
            <a:spLocks noGrp="1"/>
          </p:cNvSpPr>
          <p:nvPr>
            <p:ph type="body" sz="quarter" idx="18"/>
          </p:nvPr>
        </p:nvSpPr>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
        <p:nvSpPr>
          <p:cNvPr id="3" name="Text Placeholder 2">
            <a:extLst>
              <a:ext uri="{FF2B5EF4-FFF2-40B4-BE49-F238E27FC236}">
                <a16:creationId xmlns:a16="http://schemas.microsoft.com/office/drawing/2014/main" id="{9B6759BF-9173-11CA-85D7-9E4D6B87F74D}"/>
              </a:ext>
            </a:extLst>
          </p:cNvPr>
          <p:cNvSpPr>
            <a:spLocks noGrp="1"/>
          </p:cNvSpPr>
          <p:nvPr>
            <p:ph type="body" sz="quarter" idx="16"/>
          </p:nvPr>
        </p:nvSpPr>
        <p:spPr>
          <a:xfrm>
            <a:off x="633715" y="2674874"/>
            <a:ext cx="4957908" cy="582221"/>
          </a:xfrm>
        </p:spPr>
        <p:txBody>
          <a:bodyPr>
            <a:normAutofit fontScale="92500"/>
          </a:bodyPr>
          <a:lstStyle/>
          <a:p>
            <a:r>
              <a:rPr lang="en-IE" dirty="0" err="1"/>
              <a:t>Išvard</a:t>
            </a:r>
            <a:r>
              <a:rPr lang="lt-LT" dirty="0" err="1"/>
              <a:t>in</a:t>
            </a:r>
            <a:r>
              <a:rPr lang="en-IE" dirty="0"/>
              <a:t>kite, </a:t>
            </a:r>
            <a:r>
              <a:rPr lang="en-IE" dirty="0" err="1"/>
              <a:t>ką</a:t>
            </a:r>
            <a:r>
              <a:rPr lang="en-IE" dirty="0"/>
              <a:t> </a:t>
            </a:r>
            <a:r>
              <a:rPr lang="en-IE" dirty="0" err="1"/>
              <a:t>jau</a:t>
            </a:r>
            <a:r>
              <a:rPr lang="en-IE" dirty="0"/>
              <a:t> </a:t>
            </a:r>
            <a:r>
              <a:rPr lang="en-IE" dirty="0" err="1"/>
              <a:t>darote</a:t>
            </a:r>
            <a:r>
              <a:rPr lang="en-IE" dirty="0"/>
              <a:t>? </a:t>
            </a:r>
          </a:p>
        </p:txBody>
      </p:sp>
      <p:sp>
        <p:nvSpPr>
          <p:cNvPr id="5" name="Text Placeholder 4">
            <a:extLst>
              <a:ext uri="{FF2B5EF4-FFF2-40B4-BE49-F238E27FC236}">
                <a16:creationId xmlns:a16="http://schemas.microsoft.com/office/drawing/2014/main" id="{5CAD8DD9-B997-0457-83E2-A17EA3DDAB2D}"/>
              </a:ext>
            </a:extLst>
          </p:cNvPr>
          <p:cNvSpPr>
            <a:spLocks noGrp="1"/>
          </p:cNvSpPr>
          <p:nvPr>
            <p:ph type="body" sz="quarter" idx="20"/>
          </p:nvPr>
        </p:nvSpPr>
        <p:spPr>
          <a:xfrm>
            <a:off x="6515661" y="2674873"/>
            <a:ext cx="4957908" cy="582221"/>
          </a:xfrm>
        </p:spPr>
        <p:txBody>
          <a:bodyPr>
            <a:normAutofit fontScale="92500"/>
          </a:bodyPr>
          <a:lstStyle/>
          <a:p>
            <a:r>
              <a:rPr lang="lt-LT" dirty="0"/>
              <a:t>Ką galėtumėte patobulinti?</a:t>
            </a:r>
          </a:p>
        </p:txBody>
      </p:sp>
      <p:grpSp>
        <p:nvGrpSpPr>
          <p:cNvPr id="6" name="Google Shape;518;p39">
            <a:extLst>
              <a:ext uri="{FF2B5EF4-FFF2-40B4-BE49-F238E27FC236}">
                <a16:creationId xmlns:a16="http://schemas.microsoft.com/office/drawing/2014/main" id="{86838A16-C586-114E-8544-F0738C099160}"/>
              </a:ext>
            </a:extLst>
          </p:cNvPr>
          <p:cNvGrpSpPr/>
          <p:nvPr/>
        </p:nvGrpSpPr>
        <p:grpSpPr>
          <a:xfrm>
            <a:off x="9934389" y="994243"/>
            <a:ext cx="891762" cy="793629"/>
            <a:chOff x="1923675" y="1633650"/>
            <a:chExt cx="436000" cy="435975"/>
          </a:xfrm>
          <a:solidFill>
            <a:srgbClr val="000000"/>
          </a:solidFill>
        </p:grpSpPr>
        <p:sp>
          <p:nvSpPr>
            <p:cNvPr id="7"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E125A6CF-8DBE-3F52-6301-846375CB88AE}"/>
              </a:ext>
            </a:extLst>
          </p:cNvPr>
          <p:cNvSpPr txBox="1"/>
          <p:nvPr/>
        </p:nvSpPr>
        <p:spPr>
          <a:xfrm>
            <a:off x="621770" y="888522"/>
            <a:ext cx="7910423" cy="1200329"/>
          </a:xfrm>
          <a:prstGeom prst="rect">
            <a:avLst/>
          </a:prstGeom>
          <a:noFill/>
        </p:spPr>
        <p:txBody>
          <a:bodyPr wrap="square" lIns="91440" tIns="45720" rIns="91440" bIns="45720" rtlCol="0" anchor="t">
            <a:spAutoFit/>
          </a:bodyPr>
          <a:lstStyle/>
          <a:p>
            <a:r>
              <a:rPr lang="lt-LT" sz="3600" dirty="0">
                <a:solidFill>
                  <a:srgbClr val="000000"/>
                </a:solidFill>
              </a:rPr>
              <a:t>Greita užduotis – </a:t>
            </a:r>
          </a:p>
          <a:p>
            <a:r>
              <a:rPr lang="lt-LT" sz="3600" dirty="0">
                <a:solidFill>
                  <a:srgbClr val="000000"/>
                </a:solidFill>
              </a:rPr>
              <a:t>Kalbant apie jūsų rinkodaros strategiją</a:t>
            </a:r>
          </a:p>
        </p:txBody>
      </p:sp>
      <p:sp>
        <p:nvSpPr>
          <p:cNvPr id="14" name="Text Placeholder 1">
            <a:extLst>
              <a:ext uri="{FF2B5EF4-FFF2-40B4-BE49-F238E27FC236}">
                <a16:creationId xmlns:a16="http://schemas.microsoft.com/office/drawing/2014/main" id="{8D3AC6AB-C51C-600B-2812-34FEDC68485A}"/>
              </a:ext>
            </a:extLst>
          </p:cNvPr>
          <p:cNvSpPr>
            <a:spLocks noGrp="1"/>
          </p:cNvSpPr>
          <p:nvPr>
            <p:ph type="body" sz="quarter" idx="19"/>
          </p:nvPr>
        </p:nvSpPr>
        <p:spPr>
          <a:xfrm>
            <a:off x="6421438" y="3881438"/>
            <a:ext cx="4957762" cy="1679575"/>
          </a:xfrm>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95381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p:txBody>
          <a:bodyPr>
            <a:noAutofit/>
          </a:bodyPr>
          <a:lstStyle/>
          <a:p>
            <a:r>
              <a:rPr lang="en-GB" dirty="0" err="1"/>
              <a:t>Inovatyvūs</a:t>
            </a:r>
            <a:r>
              <a:rPr lang="en-GB" dirty="0"/>
              <a:t> </a:t>
            </a:r>
            <a:r>
              <a:rPr lang="en-GB" dirty="0" err="1"/>
              <a:t>rinkodaros</a:t>
            </a:r>
            <a:r>
              <a:rPr lang="en-GB" dirty="0"/>
              <a:t> </a:t>
            </a:r>
            <a:r>
              <a:rPr lang="en-GB" dirty="0" err="1"/>
              <a:t>metodai</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03</a:t>
            </a:r>
          </a:p>
        </p:txBody>
      </p:sp>
    </p:spTree>
    <p:extLst>
      <p:ext uri="{BB962C8B-B14F-4D97-AF65-F5344CB8AC3E}">
        <p14:creationId xmlns:p14="http://schemas.microsoft.com/office/powerpoint/2010/main" val="240500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B5A6CD-0038-668E-7519-75C6642CAB05}"/>
              </a:ext>
            </a:extLst>
          </p:cNvPr>
          <p:cNvSpPr>
            <a:spLocks noGrp="1"/>
          </p:cNvSpPr>
          <p:nvPr>
            <p:ph type="body" sz="quarter" idx="18"/>
          </p:nvPr>
        </p:nvSpPr>
        <p:spPr>
          <a:xfrm>
            <a:off x="1433146" y="1611984"/>
            <a:ext cx="5292969" cy="4687211"/>
          </a:xfrm>
        </p:spPr>
        <p:txBody>
          <a:bodyPr>
            <a:normAutofit/>
          </a:bodyPr>
          <a:lstStyle/>
          <a:p>
            <a:pPr indent="0"/>
            <a:r>
              <a:rPr lang="lt-LT" dirty="0"/>
              <a:t>Inovatyvi rinkodara – tai inovacinių </a:t>
            </a:r>
            <a:r>
              <a:rPr lang="lt-LT" b="1" dirty="0"/>
              <a:t>procesų ir veiklos, kuriais parduodami ir pristatomi nauji produktai ir paslaugos</a:t>
            </a:r>
            <a:r>
              <a:rPr lang="lt-LT" dirty="0"/>
              <a:t> tikslinei vartotojų grupei, visuma. </a:t>
            </a:r>
          </a:p>
          <a:p>
            <a:pPr indent="0"/>
            <a:r>
              <a:rPr lang="lt-LT" b="1" dirty="0"/>
              <a:t>Inovacinė rinkodara </a:t>
            </a:r>
            <a:r>
              <a:rPr lang="lt-LT" dirty="0"/>
              <a:t>– tai veikla, apimanti naujas idėjas, kurios daro teigiamą poveikį naujam produktui ir paslaugai. </a:t>
            </a:r>
          </a:p>
          <a:p>
            <a:pPr indent="0"/>
            <a:r>
              <a:rPr lang="lt-LT" b="1" dirty="0"/>
              <a:t>Rinkodara</a:t>
            </a:r>
            <a:r>
              <a:rPr lang="lt-LT" dirty="0"/>
              <a:t> – tai procesas, kurio metu rinkodaros specialistai perduoda informaciją apie produktus ir paslaugas vartotojams.</a:t>
            </a:r>
          </a:p>
        </p:txBody>
      </p:sp>
      <p:sp>
        <p:nvSpPr>
          <p:cNvPr id="4" name="Text Placeholder 3">
            <a:extLst>
              <a:ext uri="{FF2B5EF4-FFF2-40B4-BE49-F238E27FC236}">
                <a16:creationId xmlns:a16="http://schemas.microsoft.com/office/drawing/2014/main" id="{CE06B101-13CA-D3DE-02BD-2250CAF19CFF}"/>
              </a:ext>
            </a:extLst>
          </p:cNvPr>
          <p:cNvSpPr>
            <a:spLocks noGrp="1"/>
          </p:cNvSpPr>
          <p:nvPr>
            <p:ph type="body" sz="quarter" idx="16"/>
          </p:nvPr>
        </p:nvSpPr>
        <p:spPr/>
        <p:txBody>
          <a:bodyPr>
            <a:normAutofit lnSpcReduction="10000"/>
          </a:bodyPr>
          <a:lstStyle/>
          <a:p>
            <a:r>
              <a:rPr lang="en-IE" dirty="0" err="1"/>
              <a:t>Inovatyvi</a:t>
            </a:r>
            <a:r>
              <a:rPr lang="en-IE" dirty="0"/>
              <a:t> </a:t>
            </a:r>
            <a:r>
              <a:rPr lang="en-IE" dirty="0" err="1"/>
              <a:t>rinkodara</a:t>
            </a:r>
            <a:endParaRPr lang="en-IE" dirty="0"/>
          </a:p>
        </p:txBody>
      </p:sp>
      <p:grpSp>
        <p:nvGrpSpPr>
          <p:cNvPr id="5" name="Graphic 2">
            <a:extLst>
              <a:ext uri="{FF2B5EF4-FFF2-40B4-BE49-F238E27FC236}">
                <a16:creationId xmlns:a16="http://schemas.microsoft.com/office/drawing/2014/main" id="{14E7BEB3-8F6D-6E73-CF72-6B6997851EDC}"/>
              </a:ext>
            </a:extLst>
          </p:cNvPr>
          <p:cNvGrpSpPr/>
          <p:nvPr/>
        </p:nvGrpSpPr>
        <p:grpSpPr>
          <a:xfrm>
            <a:off x="7313599" y="2636462"/>
            <a:ext cx="1246384" cy="1244711"/>
            <a:chOff x="3918554" y="774528"/>
            <a:chExt cx="868197" cy="924466"/>
          </a:xfrm>
        </p:grpSpPr>
        <p:grpSp>
          <p:nvGrpSpPr>
            <p:cNvPr id="6" name="Graphic 2">
              <a:extLst>
                <a:ext uri="{FF2B5EF4-FFF2-40B4-BE49-F238E27FC236}">
                  <a16:creationId xmlns:a16="http://schemas.microsoft.com/office/drawing/2014/main" id="{AECB13DD-286C-8CED-8736-3F39C0D6AAC9}"/>
                </a:ext>
              </a:extLst>
            </p:cNvPr>
            <p:cNvGrpSpPr/>
            <p:nvPr/>
          </p:nvGrpSpPr>
          <p:grpSpPr>
            <a:xfrm>
              <a:off x="3918554" y="774528"/>
              <a:ext cx="868197" cy="924466"/>
              <a:chOff x="3918554" y="774528"/>
              <a:chExt cx="868197" cy="924466"/>
            </a:xfrm>
            <a:solidFill>
              <a:srgbClr val="010101"/>
            </a:solidFill>
          </p:grpSpPr>
          <p:sp>
            <p:nvSpPr>
              <p:cNvPr id="10" name="Freeform 300">
                <a:extLst>
                  <a:ext uri="{FF2B5EF4-FFF2-40B4-BE49-F238E27FC236}">
                    <a16:creationId xmlns:a16="http://schemas.microsoft.com/office/drawing/2014/main" id="{FC2169D7-DE84-4161-F4E1-E86ED3424DFC}"/>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1" name="Freeform 301">
                <a:extLst>
                  <a:ext uri="{FF2B5EF4-FFF2-40B4-BE49-F238E27FC236}">
                    <a16:creationId xmlns:a16="http://schemas.microsoft.com/office/drawing/2014/main" id="{A832FA10-1270-DE20-4FB6-19F2C297E08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8259D5F0-C645-22C6-B7B0-0FEFA167B730}"/>
                </a:ext>
              </a:extLst>
            </p:cNvPr>
            <p:cNvGrpSpPr/>
            <p:nvPr/>
          </p:nvGrpSpPr>
          <p:grpSpPr>
            <a:xfrm>
              <a:off x="3958353" y="890522"/>
              <a:ext cx="708520" cy="605461"/>
              <a:chOff x="3958353" y="890522"/>
              <a:chExt cx="708520" cy="605461"/>
            </a:xfrm>
            <a:solidFill>
              <a:srgbClr val="60A9DD"/>
            </a:solidFill>
          </p:grpSpPr>
          <p:sp>
            <p:nvSpPr>
              <p:cNvPr id="8" name="Freeform 298">
                <a:extLst>
                  <a:ext uri="{FF2B5EF4-FFF2-40B4-BE49-F238E27FC236}">
                    <a16:creationId xmlns:a16="http://schemas.microsoft.com/office/drawing/2014/main" id="{326A7CC4-A753-7DEE-BA84-3DC00BA54643}"/>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9" name="Freeform 299">
                <a:extLst>
                  <a:ext uri="{FF2B5EF4-FFF2-40B4-BE49-F238E27FC236}">
                    <a16:creationId xmlns:a16="http://schemas.microsoft.com/office/drawing/2014/main" id="{EE8CE2A5-9172-80C5-BADE-EE6B99D071BA}"/>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12" name="Graphic 3">
            <a:extLst>
              <a:ext uri="{FF2B5EF4-FFF2-40B4-BE49-F238E27FC236}">
                <a16:creationId xmlns:a16="http://schemas.microsoft.com/office/drawing/2014/main" id="{11E1B309-942F-8C23-54EA-D6FEBCA4B1DF}"/>
              </a:ext>
            </a:extLst>
          </p:cNvPr>
          <p:cNvGrpSpPr/>
          <p:nvPr/>
        </p:nvGrpSpPr>
        <p:grpSpPr>
          <a:xfrm>
            <a:off x="10280164" y="2691442"/>
            <a:ext cx="1313738" cy="1158557"/>
            <a:chOff x="8408232" y="3880051"/>
            <a:chExt cx="1097482" cy="800886"/>
          </a:xfrm>
        </p:grpSpPr>
        <p:sp>
          <p:nvSpPr>
            <p:cNvPr id="13" name="Freeform 1501">
              <a:extLst>
                <a:ext uri="{FF2B5EF4-FFF2-40B4-BE49-F238E27FC236}">
                  <a16:creationId xmlns:a16="http://schemas.microsoft.com/office/drawing/2014/main" id="{2C221E9F-5C60-F284-3EF2-6A764AA681C1}"/>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5B9164CA-6D29-D076-F604-29EA664B55A9}"/>
                </a:ext>
              </a:extLst>
            </p:cNvPr>
            <p:cNvGrpSpPr/>
            <p:nvPr/>
          </p:nvGrpSpPr>
          <p:grpSpPr>
            <a:xfrm>
              <a:off x="8408232" y="3880051"/>
              <a:ext cx="1097482" cy="800886"/>
              <a:chOff x="8408232" y="3880051"/>
              <a:chExt cx="1097482" cy="800886"/>
            </a:xfrm>
          </p:grpSpPr>
          <p:sp>
            <p:nvSpPr>
              <p:cNvPr id="15" name="Freeform 1503">
                <a:extLst>
                  <a:ext uri="{FF2B5EF4-FFF2-40B4-BE49-F238E27FC236}">
                    <a16:creationId xmlns:a16="http://schemas.microsoft.com/office/drawing/2014/main" id="{17BFB490-4AFB-D036-2CB5-DA6E8F0EB67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6" name="Freeform 1504">
                <a:extLst>
                  <a:ext uri="{FF2B5EF4-FFF2-40B4-BE49-F238E27FC236}">
                    <a16:creationId xmlns:a16="http://schemas.microsoft.com/office/drawing/2014/main" id="{67272C9E-E786-79EB-D170-06F284F5991A}"/>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7" name="Freeform 1505">
                <a:extLst>
                  <a:ext uri="{FF2B5EF4-FFF2-40B4-BE49-F238E27FC236}">
                    <a16:creationId xmlns:a16="http://schemas.microsoft.com/office/drawing/2014/main" id="{85945C24-B08E-47B2-1723-44481C8471D8}"/>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8" name="Freeform 1506">
                <a:extLst>
                  <a:ext uri="{FF2B5EF4-FFF2-40B4-BE49-F238E27FC236}">
                    <a16:creationId xmlns:a16="http://schemas.microsoft.com/office/drawing/2014/main" id="{B32CFB00-5190-F7A9-8A73-CE757AC64233}"/>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9" name="Freeform 1507">
                <a:extLst>
                  <a:ext uri="{FF2B5EF4-FFF2-40B4-BE49-F238E27FC236}">
                    <a16:creationId xmlns:a16="http://schemas.microsoft.com/office/drawing/2014/main" id="{7739D1B7-EE49-CDF8-CDAE-B44C2E67630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0" name="Freeform 1508">
                <a:extLst>
                  <a:ext uri="{FF2B5EF4-FFF2-40B4-BE49-F238E27FC236}">
                    <a16:creationId xmlns:a16="http://schemas.microsoft.com/office/drawing/2014/main" id="{4B7D97E2-F8DB-AD31-7A20-C86240D75E2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1" name="Freeform 1509">
                <a:extLst>
                  <a:ext uri="{FF2B5EF4-FFF2-40B4-BE49-F238E27FC236}">
                    <a16:creationId xmlns:a16="http://schemas.microsoft.com/office/drawing/2014/main" id="{84C623CA-CB5F-37FC-D78F-454A9FF76BAD}"/>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2" name="Freeform 1510">
                <a:extLst>
                  <a:ext uri="{FF2B5EF4-FFF2-40B4-BE49-F238E27FC236}">
                    <a16:creationId xmlns:a16="http://schemas.microsoft.com/office/drawing/2014/main" id="{017924CF-D2EF-9EA7-5DE7-634313B43F65}"/>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sp>
        <p:nvSpPr>
          <p:cNvPr id="23" name="Arrow: Right 22">
            <a:extLst>
              <a:ext uri="{FF2B5EF4-FFF2-40B4-BE49-F238E27FC236}">
                <a16:creationId xmlns:a16="http://schemas.microsoft.com/office/drawing/2014/main" id="{572D7D8A-0C14-C1F2-17A4-4019FA0057FD}"/>
              </a:ext>
            </a:extLst>
          </p:cNvPr>
          <p:cNvSpPr/>
          <p:nvPr/>
        </p:nvSpPr>
        <p:spPr>
          <a:xfrm>
            <a:off x="8911287" y="3281649"/>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55D11FA6-1086-6286-5AA0-6EC5DD8EA408}"/>
              </a:ext>
            </a:extLst>
          </p:cNvPr>
          <p:cNvSpPr txBox="1"/>
          <p:nvPr/>
        </p:nvSpPr>
        <p:spPr>
          <a:xfrm>
            <a:off x="7263442" y="4459857"/>
            <a:ext cx="1716656" cy="830997"/>
          </a:xfrm>
          <a:prstGeom prst="rect">
            <a:avLst/>
          </a:prstGeom>
          <a:noFill/>
        </p:spPr>
        <p:txBody>
          <a:bodyPr wrap="square" rtlCol="0">
            <a:spAutoFit/>
          </a:bodyPr>
          <a:lstStyle/>
          <a:p>
            <a:r>
              <a:rPr lang="en-IE" sz="2400" b="1" dirty="0" err="1">
                <a:solidFill>
                  <a:srgbClr val="1188A3"/>
                </a:solidFill>
              </a:rPr>
              <a:t>Dalinimasis</a:t>
            </a:r>
            <a:r>
              <a:rPr lang="en-IE" sz="2400" b="1" dirty="0">
                <a:solidFill>
                  <a:srgbClr val="1188A3"/>
                </a:solidFill>
              </a:rPr>
              <a:t> </a:t>
            </a:r>
            <a:r>
              <a:rPr lang="en-IE" sz="2400" b="1" dirty="0" err="1">
                <a:solidFill>
                  <a:srgbClr val="1188A3"/>
                </a:solidFill>
              </a:rPr>
              <a:t>informacija</a:t>
            </a:r>
            <a:endParaRPr lang="en-IE" sz="2400" b="1" dirty="0">
              <a:solidFill>
                <a:srgbClr val="1188A3"/>
              </a:solidFill>
            </a:endParaRPr>
          </a:p>
        </p:txBody>
      </p:sp>
      <p:sp>
        <p:nvSpPr>
          <p:cNvPr id="25" name="TextBox 24">
            <a:extLst>
              <a:ext uri="{FF2B5EF4-FFF2-40B4-BE49-F238E27FC236}">
                <a16:creationId xmlns:a16="http://schemas.microsoft.com/office/drawing/2014/main" id="{FD46E7F5-4F3A-F8DD-1527-9C2933C69739}"/>
              </a:ext>
            </a:extLst>
          </p:cNvPr>
          <p:cNvSpPr txBox="1"/>
          <p:nvPr/>
        </p:nvSpPr>
        <p:spPr>
          <a:xfrm>
            <a:off x="9825687" y="4459856"/>
            <a:ext cx="2573547" cy="461665"/>
          </a:xfrm>
          <a:prstGeom prst="rect">
            <a:avLst/>
          </a:prstGeom>
          <a:noFill/>
        </p:spPr>
        <p:txBody>
          <a:bodyPr wrap="square" rtlCol="0">
            <a:spAutoFit/>
          </a:bodyPr>
          <a:lstStyle/>
          <a:p>
            <a:r>
              <a:rPr lang="lt-LT" sz="2400" b="1" dirty="0">
                <a:solidFill>
                  <a:srgbClr val="1188A3"/>
                </a:solidFill>
              </a:rPr>
              <a:t>s</a:t>
            </a:r>
            <a:r>
              <a:rPr lang="en-IE" sz="2400" b="1" dirty="0">
                <a:solidFill>
                  <a:srgbClr val="1188A3"/>
                </a:solidFill>
              </a:rPr>
              <a:t>u </a:t>
            </a:r>
            <a:r>
              <a:rPr lang="en-IE" sz="2400" b="1" dirty="0" err="1">
                <a:solidFill>
                  <a:srgbClr val="1188A3"/>
                </a:solidFill>
              </a:rPr>
              <a:t>vartotojais</a:t>
            </a:r>
            <a:endParaRPr lang="en-IE" sz="2400" b="1" dirty="0">
              <a:solidFill>
                <a:srgbClr val="1188A3"/>
              </a:solidFill>
            </a:endParaRPr>
          </a:p>
        </p:txBody>
      </p:sp>
      <p:sp>
        <p:nvSpPr>
          <p:cNvPr id="26" name="Arrow: Right 25">
            <a:extLst>
              <a:ext uri="{FF2B5EF4-FFF2-40B4-BE49-F238E27FC236}">
                <a16:creationId xmlns:a16="http://schemas.microsoft.com/office/drawing/2014/main" id="{403596BF-A74F-EA0C-D1A7-2E63C112A174}"/>
              </a:ext>
            </a:extLst>
          </p:cNvPr>
          <p:cNvSpPr/>
          <p:nvPr/>
        </p:nvSpPr>
        <p:spPr>
          <a:xfrm>
            <a:off x="8966180" y="4543337"/>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213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
            <a:extLst>
              <a:ext uri="{FF2B5EF4-FFF2-40B4-BE49-F238E27FC236}">
                <a16:creationId xmlns:a16="http://schemas.microsoft.com/office/drawing/2014/main" id="{CD443BC0-3131-850F-3E16-A8226D2FD524}"/>
              </a:ext>
            </a:extLst>
          </p:cNvPr>
          <p:cNvSpPr>
            <a:spLocks noGrp="1"/>
          </p:cNvSpPr>
          <p:nvPr>
            <p:ph type="body" sz="quarter" idx="18"/>
          </p:nvPr>
        </p:nvSpPr>
        <p:spPr>
          <a:xfrm>
            <a:off x="172528" y="1476375"/>
            <a:ext cx="6676846" cy="4829534"/>
          </a:xfrm>
        </p:spPr>
        <p:txBody>
          <a:bodyPr vert="horz" lIns="91440" tIns="45720" rIns="91440" bIns="45720" rtlCol="0" anchor="t">
            <a:normAutofit/>
          </a:bodyPr>
          <a:lstStyle/>
          <a:p>
            <a:pPr marL="457200" indent="-457200">
              <a:buFont typeface="+mj-lt"/>
              <a:buAutoNum type="arabicPeriod"/>
            </a:pPr>
            <a:r>
              <a:rPr lang="lt-LT" dirty="0"/>
              <a:t>Inovatyvi rinkodaros praktika, padedanti komercializuoti ir plėtoti „4P“</a:t>
            </a:r>
          </a:p>
          <a:p>
            <a:pPr marL="457200" indent="-457200">
              <a:buFont typeface="+mj-lt"/>
              <a:buAutoNum type="arabicPeriod"/>
            </a:pPr>
            <a:r>
              <a:rPr lang="lt-LT" dirty="0"/>
              <a:t>Inovatyvi rinkodara kuria vertę klientams</a:t>
            </a:r>
          </a:p>
          <a:p>
            <a:pPr marL="457200" indent="-457200">
              <a:buFont typeface="+mj-lt"/>
              <a:buAutoNum type="arabicPeriod"/>
            </a:pPr>
            <a:r>
              <a:rPr lang="lt-LT" dirty="0"/>
              <a:t>Vis dažniau kuriamos prekės ženklo strategijos, nauji platinimo kanalai, kainodaros mechanizmai ar komunikacijos tipai</a:t>
            </a:r>
          </a:p>
          <a:p>
            <a:pPr marL="457200" indent="-457200">
              <a:buFont typeface="+mj-lt"/>
              <a:buAutoNum type="arabicPeriod"/>
            </a:pPr>
            <a:r>
              <a:rPr lang="lt-LT" dirty="0"/>
              <a:t>Esminis rinkodaros inovacijų veiksnys yra </a:t>
            </a:r>
            <a:r>
              <a:rPr lang="lt-LT" b="1" dirty="0"/>
              <a:t>skaitmeninimas</a:t>
            </a:r>
            <a:r>
              <a:rPr lang="lt-LT" dirty="0"/>
              <a:t> </a:t>
            </a:r>
          </a:p>
          <a:p>
            <a:pPr marL="457200" indent="-457200">
              <a:buFont typeface="+mj-lt"/>
              <a:buAutoNum type="arabicPeriod"/>
            </a:pPr>
            <a:r>
              <a:rPr lang="lt-LT" dirty="0"/>
              <a:t>Kita tendencija – dėmesys paslaugų logikai, vartotojų bendruomenės požiūriui ir bendram kūrimui</a:t>
            </a:r>
          </a:p>
          <a:p>
            <a:endParaRPr lang="en-GB" dirty="0"/>
          </a:p>
        </p:txBody>
      </p:sp>
      <p:grpSp>
        <p:nvGrpSpPr>
          <p:cNvPr id="15" name="Group 14">
            <a:extLst>
              <a:ext uri="{FF2B5EF4-FFF2-40B4-BE49-F238E27FC236}">
                <a16:creationId xmlns:a16="http://schemas.microsoft.com/office/drawing/2014/main" id="{C2C5A39C-DFA5-326C-F3F5-1DB2EDF8C8F5}"/>
              </a:ext>
            </a:extLst>
          </p:cNvPr>
          <p:cNvGrpSpPr/>
          <p:nvPr/>
        </p:nvGrpSpPr>
        <p:grpSpPr>
          <a:xfrm>
            <a:off x="8872802" y="387158"/>
            <a:ext cx="871667" cy="796161"/>
            <a:chOff x="3907180" y="2351193"/>
            <a:chExt cx="889771" cy="889771"/>
          </a:xfrm>
        </p:grpSpPr>
        <p:sp>
          <p:nvSpPr>
            <p:cNvPr id="16" name="Freeform 322">
              <a:extLst>
                <a:ext uri="{FF2B5EF4-FFF2-40B4-BE49-F238E27FC236}">
                  <a16:creationId xmlns:a16="http://schemas.microsoft.com/office/drawing/2014/main" id="{BFF45685-7567-8709-A24C-3EB54A127781}"/>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00BADE"/>
            </a:solidFill>
            <a:ln w="9028" cap="flat">
              <a:noFill/>
              <a:prstDash val="solid"/>
              <a:miter/>
            </a:ln>
          </p:spPr>
          <p:txBody>
            <a:bodyPr rtlCol="0" anchor="ctr"/>
            <a:lstStyle/>
            <a:p>
              <a:endParaRPr lang="en-US"/>
            </a:p>
          </p:txBody>
        </p:sp>
        <p:grpSp>
          <p:nvGrpSpPr>
            <p:cNvPr id="17" name="Graphic 2">
              <a:extLst>
                <a:ext uri="{FF2B5EF4-FFF2-40B4-BE49-F238E27FC236}">
                  <a16:creationId xmlns:a16="http://schemas.microsoft.com/office/drawing/2014/main" id="{FF55AF65-84DB-39C7-D01A-FBE81B1192E7}"/>
                </a:ext>
              </a:extLst>
            </p:cNvPr>
            <p:cNvGrpSpPr/>
            <p:nvPr/>
          </p:nvGrpSpPr>
          <p:grpSpPr>
            <a:xfrm>
              <a:off x="3907180" y="2351193"/>
              <a:ext cx="889771" cy="889771"/>
              <a:chOff x="3907180" y="2351193"/>
              <a:chExt cx="889771" cy="889771"/>
            </a:xfrm>
          </p:grpSpPr>
          <p:grpSp>
            <p:nvGrpSpPr>
              <p:cNvPr id="18" name="Graphic 2">
                <a:extLst>
                  <a:ext uri="{FF2B5EF4-FFF2-40B4-BE49-F238E27FC236}">
                    <a16:creationId xmlns:a16="http://schemas.microsoft.com/office/drawing/2014/main" id="{A74AD736-71AE-74AC-A8A3-B61B4B91FAE1}"/>
                  </a:ext>
                </a:extLst>
              </p:cNvPr>
              <p:cNvGrpSpPr/>
              <p:nvPr/>
            </p:nvGrpSpPr>
            <p:grpSpPr>
              <a:xfrm>
                <a:off x="3907180" y="2351193"/>
                <a:ext cx="889771" cy="889771"/>
                <a:chOff x="3907180" y="2351193"/>
                <a:chExt cx="889771" cy="889771"/>
              </a:xfrm>
              <a:solidFill>
                <a:srgbClr val="010101"/>
              </a:solidFill>
            </p:grpSpPr>
            <p:sp>
              <p:nvSpPr>
                <p:cNvPr id="20" name="Freeform 326">
                  <a:extLst>
                    <a:ext uri="{FF2B5EF4-FFF2-40B4-BE49-F238E27FC236}">
                      <a16:creationId xmlns:a16="http://schemas.microsoft.com/office/drawing/2014/main" id="{15713607-6647-4A30-F442-5E618B5F548D}"/>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21" name="Freeform 327">
                  <a:extLst>
                    <a:ext uri="{FF2B5EF4-FFF2-40B4-BE49-F238E27FC236}">
                      <a16:creationId xmlns:a16="http://schemas.microsoft.com/office/drawing/2014/main" id="{651B6266-72F4-68A9-F635-68F5CC9BAD07}"/>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22" name="Freeform 328">
                  <a:extLst>
                    <a:ext uri="{FF2B5EF4-FFF2-40B4-BE49-F238E27FC236}">
                      <a16:creationId xmlns:a16="http://schemas.microsoft.com/office/drawing/2014/main" id="{7E955B25-ACA3-F102-E55C-5AA00E87358B}"/>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23" name="Freeform 329">
                  <a:extLst>
                    <a:ext uri="{FF2B5EF4-FFF2-40B4-BE49-F238E27FC236}">
                      <a16:creationId xmlns:a16="http://schemas.microsoft.com/office/drawing/2014/main" id="{9B953A9C-9FAF-D9FF-A322-BECC330DE3C6}"/>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24" name="Freeform 330">
                  <a:extLst>
                    <a:ext uri="{FF2B5EF4-FFF2-40B4-BE49-F238E27FC236}">
                      <a16:creationId xmlns:a16="http://schemas.microsoft.com/office/drawing/2014/main" id="{BFEA8DCD-F8A1-C16B-9A2D-25C4BCEE562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25" name="Freeform 331">
                  <a:extLst>
                    <a:ext uri="{FF2B5EF4-FFF2-40B4-BE49-F238E27FC236}">
                      <a16:creationId xmlns:a16="http://schemas.microsoft.com/office/drawing/2014/main" id="{1117275E-1157-6C9F-44EF-D280041ED449}"/>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6" name="Freeform 332">
                  <a:extLst>
                    <a:ext uri="{FF2B5EF4-FFF2-40B4-BE49-F238E27FC236}">
                      <a16:creationId xmlns:a16="http://schemas.microsoft.com/office/drawing/2014/main" id="{F6F58E08-64A6-998E-CDF5-4CB4C4307AC1}"/>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7" name="Freeform 333">
                  <a:extLst>
                    <a:ext uri="{FF2B5EF4-FFF2-40B4-BE49-F238E27FC236}">
                      <a16:creationId xmlns:a16="http://schemas.microsoft.com/office/drawing/2014/main" id="{BDD28073-FA45-90DA-98FD-DFFFA85F039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8" name="Freeform 334">
                  <a:extLst>
                    <a:ext uri="{FF2B5EF4-FFF2-40B4-BE49-F238E27FC236}">
                      <a16:creationId xmlns:a16="http://schemas.microsoft.com/office/drawing/2014/main" id="{65E9A1C9-84BB-7E91-E0ED-4763224EEE1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9" name="Freeform 325">
                <a:extLst>
                  <a:ext uri="{FF2B5EF4-FFF2-40B4-BE49-F238E27FC236}">
                    <a16:creationId xmlns:a16="http://schemas.microsoft.com/office/drawing/2014/main" id="{EBD4646D-E824-B2D3-F23D-CC263AAB51E7}"/>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grpSp>
        <p:nvGrpSpPr>
          <p:cNvPr id="29" name="Graphic 3">
            <a:extLst>
              <a:ext uri="{FF2B5EF4-FFF2-40B4-BE49-F238E27FC236}">
                <a16:creationId xmlns:a16="http://schemas.microsoft.com/office/drawing/2014/main" id="{B375743A-2EC5-760F-7667-EF606B1A77EE}"/>
              </a:ext>
            </a:extLst>
          </p:cNvPr>
          <p:cNvGrpSpPr/>
          <p:nvPr/>
        </p:nvGrpSpPr>
        <p:grpSpPr>
          <a:xfrm>
            <a:off x="8063619" y="1443391"/>
            <a:ext cx="770877" cy="777891"/>
            <a:chOff x="662657" y="410457"/>
            <a:chExt cx="888845" cy="973680"/>
          </a:xfrm>
        </p:grpSpPr>
        <p:sp>
          <p:nvSpPr>
            <p:cNvPr id="30" name="Freeform 1324">
              <a:extLst>
                <a:ext uri="{FF2B5EF4-FFF2-40B4-BE49-F238E27FC236}">
                  <a16:creationId xmlns:a16="http://schemas.microsoft.com/office/drawing/2014/main" id="{62A6AC9A-BDFD-9750-8FB6-608AEAE9ACC3}"/>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3B5624D9-8703-D79F-D804-219010B8FDE8}"/>
                </a:ext>
              </a:extLst>
            </p:cNvPr>
            <p:cNvGrpSpPr/>
            <p:nvPr/>
          </p:nvGrpSpPr>
          <p:grpSpPr>
            <a:xfrm>
              <a:off x="662657" y="443370"/>
              <a:ext cx="888845" cy="940767"/>
              <a:chOff x="662657" y="443370"/>
              <a:chExt cx="888845" cy="940767"/>
            </a:xfrm>
            <a:solidFill>
              <a:srgbClr val="000000"/>
            </a:solidFill>
          </p:grpSpPr>
          <p:sp>
            <p:nvSpPr>
              <p:cNvPr id="32" name="Freeform 1326">
                <a:extLst>
                  <a:ext uri="{FF2B5EF4-FFF2-40B4-BE49-F238E27FC236}">
                    <a16:creationId xmlns:a16="http://schemas.microsoft.com/office/drawing/2014/main" id="{5E104942-67DC-2583-ECE6-9AC630438115}"/>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33" name="Freeform 1327">
                <a:extLst>
                  <a:ext uri="{FF2B5EF4-FFF2-40B4-BE49-F238E27FC236}">
                    <a16:creationId xmlns:a16="http://schemas.microsoft.com/office/drawing/2014/main" id="{05BFDD3C-D7DD-60A8-4C70-39BB0455E753}"/>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4" name="Freeform 1328">
                <a:extLst>
                  <a:ext uri="{FF2B5EF4-FFF2-40B4-BE49-F238E27FC236}">
                    <a16:creationId xmlns:a16="http://schemas.microsoft.com/office/drawing/2014/main" id="{10E17D53-C1A2-12A1-1CCD-554823B20901}"/>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29">
                <a:extLst>
                  <a:ext uri="{FF2B5EF4-FFF2-40B4-BE49-F238E27FC236}">
                    <a16:creationId xmlns:a16="http://schemas.microsoft.com/office/drawing/2014/main" id="{4C1A0DF5-C3DF-DDBA-2B39-1161CA14FB26}"/>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6" name="Freeform 1330">
                <a:extLst>
                  <a:ext uri="{FF2B5EF4-FFF2-40B4-BE49-F238E27FC236}">
                    <a16:creationId xmlns:a16="http://schemas.microsoft.com/office/drawing/2014/main" id="{A774CEA2-BC3A-025B-3067-17FEE59CE274}"/>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7" name="Freeform 1331">
                <a:extLst>
                  <a:ext uri="{FF2B5EF4-FFF2-40B4-BE49-F238E27FC236}">
                    <a16:creationId xmlns:a16="http://schemas.microsoft.com/office/drawing/2014/main" id="{CE71D088-5F77-0816-CD55-948787BC7E6B}"/>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8" name="Freeform 1332">
                <a:extLst>
                  <a:ext uri="{FF2B5EF4-FFF2-40B4-BE49-F238E27FC236}">
                    <a16:creationId xmlns:a16="http://schemas.microsoft.com/office/drawing/2014/main" id="{6C1B7E4D-B15E-5FD1-1CFB-BD22A0FBC5C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9" name="Freeform 1333">
                <a:extLst>
                  <a:ext uri="{FF2B5EF4-FFF2-40B4-BE49-F238E27FC236}">
                    <a16:creationId xmlns:a16="http://schemas.microsoft.com/office/drawing/2014/main" id="{A5E2ACE0-0F9C-B719-D916-6F8D7C6AED44}"/>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40" name="Freeform 1334">
                <a:extLst>
                  <a:ext uri="{FF2B5EF4-FFF2-40B4-BE49-F238E27FC236}">
                    <a16:creationId xmlns:a16="http://schemas.microsoft.com/office/drawing/2014/main" id="{390FF75B-1DA2-8811-B707-014859EA6CC5}"/>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41" name="Graphic 3">
                <a:extLst>
                  <a:ext uri="{FF2B5EF4-FFF2-40B4-BE49-F238E27FC236}">
                    <a16:creationId xmlns:a16="http://schemas.microsoft.com/office/drawing/2014/main" id="{AF618D7A-FC2C-862A-5908-3676CDB8B4D8}"/>
                  </a:ext>
                </a:extLst>
              </p:cNvPr>
              <p:cNvGrpSpPr/>
              <p:nvPr/>
            </p:nvGrpSpPr>
            <p:grpSpPr>
              <a:xfrm>
                <a:off x="662657" y="668277"/>
                <a:ext cx="888845" cy="715860"/>
                <a:chOff x="662657" y="668277"/>
                <a:chExt cx="888845" cy="715860"/>
              </a:xfrm>
              <a:solidFill>
                <a:srgbClr val="000000"/>
              </a:solidFill>
            </p:grpSpPr>
            <p:sp>
              <p:nvSpPr>
                <p:cNvPr id="43" name="Freeform 1337">
                  <a:extLst>
                    <a:ext uri="{FF2B5EF4-FFF2-40B4-BE49-F238E27FC236}">
                      <a16:creationId xmlns:a16="http://schemas.microsoft.com/office/drawing/2014/main" id="{4DDDEEB0-8EE7-02B8-0954-255B95113FB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44" name="Freeform 1338">
                  <a:extLst>
                    <a:ext uri="{FF2B5EF4-FFF2-40B4-BE49-F238E27FC236}">
                      <a16:creationId xmlns:a16="http://schemas.microsoft.com/office/drawing/2014/main" id="{4AABA186-8C97-4F39-B180-6BB4327B10ED}"/>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45" name="Freeform 1339">
                  <a:extLst>
                    <a:ext uri="{FF2B5EF4-FFF2-40B4-BE49-F238E27FC236}">
                      <a16:creationId xmlns:a16="http://schemas.microsoft.com/office/drawing/2014/main" id="{47D22460-5736-6A5C-041C-BB72300FEAAF}"/>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42" name="Freeform 1336">
                <a:extLst>
                  <a:ext uri="{FF2B5EF4-FFF2-40B4-BE49-F238E27FC236}">
                    <a16:creationId xmlns:a16="http://schemas.microsoft.com/office/drawing/2014/main" id="{ED3E21C2-D596-79C8-2DD2-67EACF9F2A09}"/>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grpSp>
        <p:nvGrpSpPr>
          <p:cNvPr id="46" name="Graphic 2">
            <a:extLst>
              <a:ext uri="{FF2B5EF4-FFF2-40B4-BE49-F238E27FC236}">
                <a16:creationId xmlns:a16="http://schemas.microsoft.com/office/drawing/2014/main" id="{C26F4889-697B-9B83-8AE2-52F0F1C6B0C0}"/>
              </a:ext>
            </a:extLst>
          </p:cNvPr>
          <p:cNvGrpSpPr/>
          <p:nvPr/>
        </p:nvGrpSpPr>
        <p:grpSpPr>
          <a:xfrm>
            <a:off x="7563914" y="2739135"/>
            <a:ext cx="822338" cy="834775"/>
            <a:chOff x="3918554" y="774528"/>
            <a:chExt cx="868197" cy="924466"/>
          </a:xfrm>
        </p:grpSpPr>
        <p:grpSp>
          <p:nvGrpSpPr>
            <p:cNvPr id="47" name="Graphic 2">
              <a:extLst>
                <a:ext uri="{FF2B5EF4-FFF2-40B4-BE49-F238E27FC236}">
                  <a16:creationId xmlns:a16="http://schemas.microsoft.com/office/drawing/2014/main" id="{3AFB767A-BF66-249E-8858-86A30CC825E1}"/>
                </a:ext>
              </a:extLst>
            </p:cNvPr>
            <p:cNvGrpSpPr/>
            <p:nvPr/>
          </p:nvGrpSpPr>
          <p:grpSpPr>
            <a:xfrm>
              <a:off x="3918554" y="774528"/>
              <a:ext cx="868197" cy="924466"/>
              <a:chOff x="3918554" y="774528"/>
              <a:chExt cx="868197" cy="924466"/>
            </a:xfrm>
            <a:solidFill>
              <a:srgbClr val="010101"/>
            </a:solidFill>
          </p:grpSpPr>
          <p:sp>
            <p:nvSpPr>
              <p:cNvPr id="51" name="Freeform 300">
                <a:extLst>
                  <a:ext uri="{FF2B5EF4-FFF2-40B4-BE49-F238E27FC236}">
                    <a16:creationId xmlns:a16="http://schemas.microsoft.com/office/drawing/2014/main" id="{ED9B8543-9B95-DD12-0FE2-094620749BA7}"/>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52" name="Freeform 301">
                <a:extLst>
                  <a:ext uri="{FF2B5EF4-FFF2-40B4-BE49-F238E27FC236}">
                    <a16:creationId xmlns:a16="http://schemas.microsoft.com/office/drawing/2014/main" id="{16259253-D7F5-E424-1369-D60F6ABE130B}"/>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44D192E-8E1E-8636-4826-516CFE86A8A3}"/>
                </a:ext>
              </a:extLst>
            </p:cNvPr>
            <p:cNvGrpSpPr/>
            <p:nvPr/>
          </p:nvGrpSpPr>
          <p:grpSpPr>
            <a:xfrm>
              <a:off x="3958353" y="890522"/>
              <a:ext cx="708520" cy="605461"/>
              <a:chOff x="3958353" y="890522"/>
              <a:chExt cx="708520" cy="605461"/>
            </a:xfrm>
            <a:solidFill>
              <a:srgbClr val="60A9DD"/>
            </a:solidFill>
          </p:grpSpPr>
          <p:sp>
            <p:nvSpPr>
              <p:cNvPr id="49" name="Freeform 298">
                <a:extLst>
                  <a:ext uri="{FF2B5EF4-FFF2-40B4-BE49-F238E27FC236}">
                    <a16:creationId xmlns:a16="http://schemas.microsoft.com/office/drawing/2014/main" id="{AC3288B8-EB30-84F5-2195-50DBA6B2350F}"/>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50" name="Freeform 299">
                <a:extLst>
                  <a:ext uri="{FF2B5EF4-FFF2-40B4-BE49-F238E27FC236}">
                    <a16:creationId xmlns:a16="http://schemas.microsoft.com/office/drawing/2014/main" id="{23F5AB0F-260E-FA5A-FFC3-685E1A0C450F}"/>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pic>
        <p:nvPicPr>
          <p:cNvPr id="54" name="Graphic 53" descr="Internet with solid fill">
            <a:extLst>
              <a:ext uri="{FF2B5EF4-FFF2-40B4-BE49-F238E27FC236}">
                <a16:creationId xmlns:a16="http://schemas.microsoft.com/office/drawing/2014/main" id="{29578FCC-2B7B-0D3F-4FB4-39C77AD4F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5535" y="4065674"/>
            <a:ext cx="914400" cy="914400"/>
          </a:xfrm>
          <a:prstGeom prst="rect">
            <a:avLst/>
          </a:prstGeom>
        </p:spPr>
      </p:pic>
      <p:grpSp>
        <p:nvGrpSpPr>
          <p:cNvPr id="55" name="Graphic 3">
            <a:extLst>
              <a:ext uri="{FF2B5EF4-FFF2-40B4-BE49-F238E27FC236}">
                <a16:creationId xmlns:a16="http://schemas.microsoft.com/office/drawing/2014/main" id="{3BACCE37-79FA-95CD-8EAE-7C9D7A0FD7C4}"/>
              </a:ext>
            </a:extLst>
          </p:cNvPr>
          <p:cNvGrpSpPr/>
          <p:nvPr/>
        </p:nvGrpSpPr>
        <p:grpSpPr>
          <a:xfrm>
            <a:off x="9100547" y="5298634"/>
            <a:ext cx="914400" cy="832931"/>
            <a:chOff x="6582714" y="331356"/>
            <a:chExt cx="1146476" cy="1157445"/>
          </a:xfrm>
        </p:grpSpPr>
        <p:sp>
          <p:nvSpPr>
            <p:cNvPr id="56" name="Freeform 1022">
              <a:extLst>
                <a:ext uri="{FF2B5EF4-FFF2-40B4-BE49-F238E27FC236}">
                  <a16:creationId xmlns:a16="http://schemas.microsoft.com/office/drawing/2014/main" id="{46BC3119-7CE1-A1C5-C942-FC78C88A6BC9}"/>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00BADE"/>
            </a:solid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B0693C1E-A174-B71A-530D-E485ED86DE56}"/>
                </a:ext>
              </a:extLst>
            </p:cNvPr>
            <p:cNvGrpSpPr/>
            <p:nvPr/>
          </p:nvGrpSpPr>
          <p:grpSpPr>
            <a:xfrm>
              <a:off x="6582714" y="331356"/>
              <a:ext cx="1146476" cy="1157445"/>
              <a:chOff x="6582714" y="331356"/>
              <a:chExt cx="1146476" cy="1157445"/>
            </a:xfrm>
            <a:solidFill>
              <a:srgbClr val="000000"/>
            </a:solidFill>
          </p:grpSpPr>
          <p:sp>
            <p:nvSpPr>
              <p:cNvPr id="58" name="Freeform 1024">
                <a:extLst>
                  <a:ext uri="{FF2B5EF4-FFF2-40B4-BE49-F238E27FC236}">
                    <a16:creationId xmlns:a16="http://schemas.microsoft.com/office/drawing/2014/main" id="{BC9AAF87-5EEF-00C0-2462-C7835809D922}"/>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000000"/>
              </a:solidFill>
              <a:ln w="27426" cap="flat">
                <a:noFill/>
                <a:prstDash val="solid"/>
                <a:miter/>
              </a:ln>
            </p:spPr>
            <p:txBody>
              <a:bodyPr rtlCol="0" anchor="ctr"/>
              <a:lstStyle/>
              <a:p>
                <a:endParaRPr lang="en-US"/>
              </a:p>
            </p:txBody>
          </p:sp>
          <p:sp>
            <p:nvSpPr>
              <p:cNvPr id="59" name="Freeform 1025">
                <a:extLst>
                  <a:ext uri="{FF2B5EF4-FFF2-40B4-BE49-F238E27FC236}">
                    <a16:creationId xmlns:a16="http://schemas.microsoft.com/office/drawing/2014/main" id="{853E6D39-ECC6-D473-F392-AA7EA0E7F66C}"/>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000000"/>
              </a:solidFill>
              <a:ln w="27426" cap="flat">
                <a:noFill/>
                <a:prstDash val="solid"/>
                <a:miter/>
              </a:ln>
            </p:spPr>
            <p:txBody>
              <a:bodyPr rtlCol="0" anchor="ctr"/>
              <a:lstStyle/>
              <a:p>
                <a:endParaRPr lang="en-US"/>
              </a:p>
            </p:txBody>
          </p:sp>
          <p:sp>
            <p:nvSpPr>
              <p:cNvPr id="60" name="Freeform 1026">
                <a:extLst>
                  <a:ext uri="{FF2B5EF4-FFF2-40B4-BE49-F238E27FC236}">
                    <a16:creationId xmlns:a16="http://schemas.microsoft.com/office/drawing/2014/main" id="{B526CF4B-7ED2-B460-52BF-C6AA896B3E00}"/>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000000"/>
              </a:solidFill>
              <a:ln w="27426" cap="flat">
                <a:noFill/>
                <a:prstDash val="solid"/>
                <a:miter/>
              </a:ln>
            </p:spPr>
            <p:txBody>
              <a:bodyPr rtlCol="0" anchor="ctr"/>
              <a:lstStyle/>
              <a:p>
                <a:endParaRPr lang="en-US"/>
              </a:p>
            </p:txBody>
          </p:sp>
          <p:sp>
            <p:nvSpPr>
              <p:cNvPr id="61" name="Freeform 1027">
                <a:extLst>
                  <a:ext uri="{FF2B5EF4-FFF2-40B4-BE49-F238E27FC236}">
                    <a16:creationId xmlns:a16="http://schemas.microsoft.com/office/drawing/2014/main" id="{F36A2971-CC92-AA89-B068-AA5730383029}"/>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000000"/>
              </a:solidFill>
              <a:ln w="27426" cap="flat">
                <a:noFill/>
                <a:prstDash val="solid"/>
                <a:miter/>
              </a:ln>
            </p:spPr>
            <p:txBody>
              <a:bodyPr rtlCol="0" anchor="ctr"/>
              <a:lstStyle/>
              <a:p>
                <a:endParaRPr lang="en-US"/>
              </a:p>
            </p:txBody>
          </p:sp>
          <p:sp>
            <p:nvSpPr>
              <p:cNvPr id="62" name="Freeform 1028">
                <a:extLst>
                  <a:ext uri="{FF2B5EF4-FFF2-40B4-BE49-F238E27FC236}">
                    <a16:creationId xmlns:a16="http://schemas.microsoft.com/office/drawing/2014/main" id="{55656AE9-EF23-7F40-7256-4907BF9C6918}"/>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000000"/>
              </a:solidFill>
              <a:ln w="27426" cap="flat">
                <a:noFill/>
                <a:prstDash val="solid"/>
                <a:miter/>
              </a:ln>
            </p:spPr>
            <p:txBody>
              <a:bodyPr rtlCol="0" anchor="ctr"/>
              <a:lstStyle/>
              <a:p>
                <a:endParaRPr lang="en-US"/>
              </a:p>
            </p:txBody>
          </p:sp>
          <p:sp>
            <p:nvSpPr>
              <p:cNvPr id="63" name="Freeform 1029">
                <a:extLst>
                  <a:ext uri="{FF2B5EF4-FFF2-40B4-BE49-F238E27FC236}">
                    <a16:creationId xmlns:a16="http://schemas.microsoft.com/office/drawing/2014/main" id="{68C24800-9757-C49C-E5AB-BCAA5837518D}"/>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4" name="Freeform 1030">
                <a:extLst>
                  <a:ext uri="{FF2B5EF4-FFF2-40B4-BE49-F238E27FC236}">
                    <a16:creationId xmlns:a16="http://schemas.microsoft.com/office/drawing/2014/main" id="{F9855238-FE89-2DD3-EC91-0EDA4D7DDF9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5" name="Freeform 1031">
                <a:extLst>
                  <a:ext uri="{FF2B5EF4-FFF2-40B4-BE49-F238E27FC236}">
                    <a16:creationId xmlns:a16="http://schemas.microsoft.com/office/drawing/2014/main" id="{BFD41010-BF4E-A3C4-42F4-D0E7AF929D07}"/>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000000"/>
              </a:solidFill>
              <a:ln w="27426" cap="flat">
                <a:noFill/>
                <a:prstDash val="solid"/>
                <a:miter/>
              </a:ln>
            </p:spPr>
            <p:txBody>
              <a:bodyPr rtlCol="0" anchor="ctr"/>
              <a:lstStyle/>
              <a:p>
                <a:endParaRPr lang="en-US"/>
              </a:p>
            </p:txBody>
          </p:sp>
        </p:grpSp>
      </p:grpSp>
      <p:sp>
        <p:nvSpPr>
          <p:cNvPr id="66" name="Textplatzhalter 2">
            <a:extLst>
              <a:ext uri="{FF2B5EF4-FFF2-40B4-BE49-F238E27FC236}">
                <a16:creationId xmlns:a16="http://schemas.microsoft.com/office/drawing/2014/main" id="{214E7FB4-1FD6-625B-65B9-3A63D6032297}"/>
              </a:ext>
            </a:extLst>
          </p:cNvPr>
          <p:cNvSpPr>
            <a:spLocks noGrp="1"/>
          </p:cNvSpPr>
          <p:nvPr>
            <p:ph type="body" sz="quarter" idx="16"/>
          </p:nvPr>
        </p:nvSpPr>
        <p:spPr>
          <a:xfrm>
            <a:off x="1115585" y="163632"/>
            <a:ext cx="5443963" cy="1079131"/>
          </a:xfrm>
          <a:solidFill>
            <a:srgbClr val="85D2E1"/>
          </a:solidFill>
        </p:spPr>
        <p:txBody>
          <a:bodyPr anchor="ctr">
            <a:normAutofit/>
          </a:bodyPr>
          <a:lstStyle/>
          <a:p>
            <a:r>
              <a:rPr lang="en-GB" dirty="0" err="1"/>
              <a:t>Inovatyvi</a:t>
            </a:r>
            <a:r>
              <a:rPr lang="en-GB" dirty="0"/>
              <a:t> </a:t>
            </a:r>
            <a:r>
              <a:rPr lang="en-GB" dirty="0" err="1"/>
              <a:t>rinkodara</a:t>
            </a:r>
            <a:endParaRPr lang="en-GB" dirty="0"/>
          </a:p>
        </p:txBody>
      </p:sp>
      <p:sp>
        <p:nvSpPr>
          <p:cNvPr id="68" name="TextBox 67">
            <a:extLst>
              <a:ext uri="{FF2B5EF4-FFF2-40B4-BE49-F238E27FC236}">
                <a16:creationId xmlns:a16="http://schemas.microsoft.com/office/drawing/2014/main" id="{CB316F07-D054-AF85-1E18-29D6A4D74D5D}"/>
              </a:ext>
            </a:extLst>
          </p:cNvPr>
          <p:cNvSpPr txBox="1"/>
          <p:nvPr/>
        </p:nvSpPr>
        <p:spPr>
          <a:xfrm>
            <a:off x="10008837" y="542841"/>
            <a:ext cx="1320162" cy="367187"/>
          </a:xfrm>
          <a:prstGeom prst="rect">
            <a:avLst/>
          </a:prstGeom>
          <a:noFill/>
        </p:spPr>
        <p:txBody>
          <a:bodyPr wrap="square" rtlCol="0">
            <a:spAutoFit/>
          </a:bodyPr>
          <a:lstStyle/>
          <a:p>
            <a:r>
              <a:rPr lang="en-IE" b="1" dirty="0">
                <a:solidFill>
                  <a:srgbClr val="1188A3"/>
                </a:solidFill>
              </a:rPr>
              <a:t>4P</a:t>
            </a:r>
          </a:p>
        </p:txBody>
      </p:sp>
      <p:sp>
        <p:nvSpPr>
          <p:cNvPr id="69" name="TextBox 68">
            <a:extLst>
              <a:ext uri="{FF2B5EF4-FFF2-40B4-BE49-F238E27FC236}">
                <a16:creationId xmlns:a16="http://schemas.microsoft.com/office/drawing/2014/main" id="{C85145A4-DF8B-F762-87C9-7A32DE3A7D4C}"/>
              </a:ext>
            </a:extLst>
          </p:cNvPr>
          <p:cNvSpPr txBox="1"/>
          <p:nvPr/>
        </p:nvSpPr>
        <p:spPr>
          <a:xfrm>
            <a:off x="8890530" y="1539416"/>
            <a:ext cx="1695651" cy="369332"/>
          </a:xfrm>
          <a:prstGeom prst="rect">
            <a:avLst/>
          </a:prstGeom>
          <a:noFill/>
        </p:spPr>
        <p:txBody>
          <a:bodyPr wrap="square" rtlCol="0">
            <a:spAutoFit/>
          </a:bodyPr>
          <a:lstStyle/>
          <a:p>
            <a:r>
              <a:rPr lang="en-IE" b="1" dirty="0" err="1">
                <a:solidFill>
                  <a:srgbClr val="1188A3"/>
                </a:solidFill>
              </a:rPr>
              <a:t>Vertės</a:t>
            </a:r>
            <a:r>
              <a:rPr lang="en-IE" b="1" dirty="0">
                <a:solidFill>
                  <a:srgbClr val="1188A3"/>
                </a:solidFill>
              </a:rPr>
              <a:t> </a:t>
            </a:r>
            <a:r>
              <a:rPr lang="en-IE" b="1" dirty="0" err="1">
                <a:solidFill>
                  <a:srgbClr val="1188A3"/>
                </a:solidFill>
              </a:rPr>
              <a:t>kūrimas</a:t>
            </a:r>
            <a:endParaRPr lang="en-IE" b="1" dirty="0">
              <a:solidFill>
                <a:srgbClr val="1188A3"/>
              </a:solidFill>
            </a:endParaRPr>
          </a:p>
        </p:txBody>
      </p:sp>
      <p:sp>
        <p:nvSpPr>
          <p:cNvPr id="70" name="TextBox 69">
            <a:extLst>
              <a:ext uri="{FF2B5EF4-FFF2-40B4-BE49-F238E27FC236}">
                <a16:creationId xmlns:a16="http://schemas.microsoft.com/office/drawing/2014/main" id="{B5B96F1E-44D3-B3E4-BF42-F36C5485B9CE}"/>
              </a:ext>
            </a:extLst>
          </p:cNvPr>
          <p:cNvSpPr txBox="1"/>
          <p:nvPr/>
        </p:nvSpPr>
        <p:spPr>
          <a:xfrm>
            <a:off x="8386252" y="2805449"/>
            <a:ext cx="1695651" cy="369332"/>
          </a:xfrm>
          <a:prstGeom prst="rect">
            <a:avLst/>
          </a:prstGeom>
          <a:noFill/>
        </p:spPr>
        <p:txBody>
          <a:bodyPr wrap="square" rtlCol="0">
            <a:spAutoFit/>
          </a:bodyPr>
          <a:lstStyle/>
          <a:p>
            <a:r>
              <a:rPr lang="en-IE" b="1" dirty="0" err="1">
                <a:solidFill>
                  <a:srgbClr val="1188A3"/>
                </a:solidFill>
              </a:rPr>
              <a:t>Komunikacija</a:t>
            </a:r>
            <a:endParaRPr lang="en-IE" b="1" dirty="0">
              <a:solidFill>
                <a:srgbClr val="1188A3"/>
              </a:solidFill>
            </a:endParaRPr>
          </a:p>
        </p:txBody>
      </p:sp>
      <p:sp>
        <p:nvSpPr>
          <p:cNvPr id="71" name="TextBox 70">
            <a:extLst>
              <a:ext uri="{FF2B5EF4-FFF2-40B4-BE49-F238E27FC236}">
                <a16:creationId xmlns:a16="http://schemas.microsoft.com/office/drawing/2014/main" id="{CA902C97-9ADD-DD5C-8EE6-A06F79532BD4}"/>
              </a:ext>
            </a:extLst>
          </p:cNvPr>
          <p:cNvSpPr txBox="1"/>
          <p:nvPr/>
        </p:nvSpPr>
        <p:spPr>
          <a:xfrm>
            <a:off x="9675875" y="5093125"/>
            <a:ext cx="1695651" cy="646331"/>
          </a:xfrm>
          <a:prstGeom prst="rect">
            <a:avLst/>
          </a:prstGeom>
          <a:noFill/>
        </p:spPr>
        <p:txBody>
          <a:bodyPr wrap="square" rtlCol="0">
            <a:spAutoFit/>
          </a:bodyPr>
          <a:lstStyle/>
          <a:p>
            <a:r>
              <a:rPr lang="en-IE" b="1" dirty="0" err="1">
                <a:solidFill>
                  <a:srgbClr val="1188A3"/>
                </a:solidFill>
              </a:rPr>
              <a:t>Bendras</a:t>
            </a:r>
            <a:r>
              <a:rPr lang="en-IE" b="1" dirty="0">
                <a:solidFill>
                  <a:srgbClr val="1188A3"/>
                </a:solidFill>
              </a:rPr>
              <a:t> </a:t>
            </a:r>
            <a:r>
              <a:rPr lang="en-IE" b="1" dirty="0" err="1">
                <a:solidFill>
                  <a:srgbClr val="1188A3"/>
                </a:solidFill>
              </a:rPr>
              <a:t>kūrimas</a:t>
            </a:r>
            <a:endParaRPr lang="en-IE" b="1" dirty="0">
              <a:solidFill>
                <a:srgbClr val="1188A3"/>
              </a:solidFill>
            </a:endParaRPr>
          </a:p>
        </p:txBody>
      </p:sp>
      <p:sp>
        <p:nvSpPr>
          <p:cNvPr id="72" name="TextBox 71">
            <a:extLst>
              <a:ext uri="{FF2B5EF4-FFF2-40B4-BE49-F238E27FC236}">
                <a16:creationId xmlns:a16="http://schemas.microsoft.com/office/drawing/2014/main" id="{402607B0-0ECB-2BBC-7073-9C668CFA567B}"/>
              </a:ext>
            </a:extLst>
          </p:cNvPr>
          <p:cNvSpPr txBox="1"/>
          <p:nvPr/>
        </p:nvSpPr>
        <p:spPr>
          <a:xfrm>
            <a:off x="8880028" y="4052551"/>
            <a:ext cx="1695651" cy="369332"/>
          </a:xfrm>
          <a:prstGeom prst="rect">
            <a:avLst/>
          </a:prstGeom>
          <a:noFill/>
        </p:spPr>
        <p:txBody>
          <a:bodyPr wrap="square" rtlCol="0">
            <a:spAutoFit/>
          </a:bodyPr>
          <a:lstStyle/>
          <a:p>
            <a:r>
              <a:rPr lang="en-IE" b="1" dirty="0" err="1">
                <a:solidFill>
                  <a:srgbClr val="1188A3"/>
                </a:solidFill>
              </a:rPr>
              <a:t>Skaitmeninimas</a:t>
            </a:r>
            <a:endParaRPr lang="en-IE" b="1" dirty="0">
              <a:solidFill>
                <a:srgbClr val="1188A3"/>
              </a:solidFill>
            </a:endParaRPr>
          </a:p>
        </p:txBody>
      </p:sp>
      <p:pic>
        <p:nvPicPr>
          <p:cNvPr id="81" name="Picture 80">
            <a:extLst>
              <a:ext uri="{FF2B5EF4-FFF2-40B4-BE49-F238E27FC236}">
                <a16:creationId xmlns:a16="http://schemas.microsoft.com/office/drawing/2014/main" id="{58C2F0E8-9BB1-FF29-1DEE-0E034643A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885" y="163632"/>
            <a:ext cx="796896" cy="1079131"/>
          </a:xfrm>
          <a:prstGeom prst="rect">
            <a:avLst/>
          </a:prstGeom>
        </p:spPr>
      </p:pic>
      <p:sp>
        <p:nvSpPr>
          <p:cNvPr id="82" name="Textfeld 3">
            <a:extLst>
              <a:ext uri="{FF2B5EF4-FFF2-40B4-BE49-F238E27FC236}">
                <a16:creationId xmlns:a16="http://schemas.microsoft.com/office/drawing/2014/main" id="{C2B56FFE-8784-E3FD-F628-33FD9F9C2853}"/>
              </a:ext>
            </a:extLst>
          </p:cNvPr>
          <p:cNvSpPr txBox="1"/>
          <p:nvPr/>
        </p:nvSpPr>
        <p:spPr>
          <a:xfrm>
            <a:off x="4313387" y="6385632"/>
            <a:ext cx="2615716"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5">
                  <a:extLst>
                    <a:ext uri="{A12FA001-AC4F-418D-AE19-62706E023703}">
                      <ahyp:hlinkClr xmlns:ahyp="http://schemas.microsoft.com/office/drawing/2018/hyperlinkcolor" val="tx"/>
                    </a:ext>
                  </a:extLst>
                </a:hlinkClick>
              </a:rPr>
              <a:t>Purchase &amp; Volery (2020)</a:t>
            </a:r>
            <a:endParaRPr lang="en-GB" sz="1400">
              <a:solidFill>
                <a:srgbClr val="1188A3"/>
              </a:solidFill>
            </a:endParaRPr>
          </a:p>
        </p:txBody>
      </p:sp>
    </p:spTree>
    <p:extLst>
      <p:ext uri="{BB962C8B-B14F-4D97-AF65-F5344CB8AC3E}">
        <p14:creationId xmlns:p14="http://schemas.microsoft.com/office/powerpoint/2010/main" val="3146789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157CD1-DC30-FA74-4D78-F7E96C45C3FB}"/>
              </a:ext>
            </a:extLst>
          </p:cNvPr>
          <p:cNvSpPr>
            <a:spLocks noGrp="1"/>
          </p:cNvSpPr>
          <p:nvPr>
            <p:ph type="body" sz="quarter" idx="14"/>
          </p:nvPr>
        </p:nvSpPr>
        <p:spPr>
          <a:xfrm>
            <a:off x="10951408" y="4069702"/>
            <a:ext cx="785328" cy="1056986"/>
          </a:xfrm>
        </p:spPr>
        <p:txBody>
          <a:bodyPr>
            <a:noAutofit/>
          </a:bodyPr>
          <a:lstStyle/>
          <a:p>
            <a:r>
              <a:rPr lang="en-GB" sz="9600"/>
              <a:t>”</a:t>
            </a:r>
          </a:p>
        </p:txBody>
      </p:sp>
      <p:sp>
        <p:nvSpPr>
          <p:cNvPr id="3" name="Textplatzhalter 2">
            <a:extLst>
              <a:ext uri="{FF2B5EF4-FFF2-40B4-BE49-F238E27FC236}">
                <a16:creationId xmlns:a16="http://schemas.microsoft.com/office/drawing/2014/main" id="{D37A888F-F9E7-CC7C-C4D8-31289332252D}"/>
              </a:ext>
            </a:extLst>
          </p:cNvPr>
          <p:cNvSpPr>
            <a:spLocks noGrp="1"/>
          </p:cNvSpPr>
          <p:nvPr>
            <p:ph type="body" sz="quarter" idx="13"/>
          </p:nvPr>
        </p:nvSpPr>
        <p:spPr>
          <a:xfrm>
            <a:off x="6807397" y="1107350"/>
            <a:ext cx="4265415" cy="4193187"/>
          </a:xfrm>
        </p:spPr>
        <p:txBody>
          <a:bodyPr>
            <a:normAutofit/>
          </a:bodyPr>
          <a:lstStyle/>
          <a:p>
            <a:r>
              <a:rPr lang="lt-LT" sz="2400" dirty="0"/>
              <a:t>Kadangi verslo tikslas yra sukurti klientą, verslo įmonė turi dvi – ir tik dvi – pagrindines funkcijas: rinkodarą ir inovacijas. </a:t>
            </a:r>
            <a:r>
              <a:rPr lang="lt-LT" sz="2400" b="1" dirty="0"/>
              <a:t>Rinkodara ir inovacijos </a:t>
            </a:r>
            <a:r>
              <a:rPr lang="lt-LT" sz="2400" dirty="0"/>
              <a:t>duoda rezultatus, o visa kita yra išlaidos. Rinkodara yra išskirtinė, unikali verslo funkcija.</a:t>
            </a:r>
          </a:p>
        </p:txBody>
      </p:sp>
      <p:sp>
        <p:nvSpPr>
          <p:cNvPr id="4" name="Textplatzhalter 3">
            <a:extLst>
              <a:ext uri="{FF2B5EF4-FFF2-40B4-BE49-F238E27FC236}">
                <a16:creationId xmlns:a16="http://schemas.microsoft.com/office/drawing/2014/main" id="{70465CB2-A3BC-8D56-4A6E-3DCAE570A30B}"/>
              </a:ext>
            </a:extLst>
          </p:cNvPr>
          <p:cNvSpPr>
            <a:spLocks noGrp="1"/>
          </p:cNvSpPr>
          <p:nvPr>
            <p:ph type="body" sz="quarter" idx="15"/>
          </p:nvPr>
        </p:nvSpPr>
        <p:spPr>
          <a:xfrm rot="10800000">
            <a:off x="5782554" y="1431867"/>
            <a:ext cx="1024843" cy="887596"/>
          </a:xfrm>
        </p:spPr>
        <p:txBody>
          <a:bodyPr/>
          <a:lstStyle/>
          <a:p>
            <a:r>
              <a:rPr lang="en-GB" sz="9600" dirty="0"/>
              <a:t>“</a:t>
            </a:r>
          </a:p>
        </p:txBody>
      </p:sp>
      <p:pic>
        <p:nvPicPr>
          <p:cNvPr id="1026" name="Picture 2" descr="Nahaufnahme Von Bierflaschen Auf Holz">
            <a:extLst>
              <a:ext uri="{FF2B5EF4-FFF2-40B4-BE49-F238E27FC236}">
                <a16:creationId xmlns:a16="http://schemas.microsoft.com/office/drawing/2014/main" id="{BC6C8BBE-CB52-D1A1-C636-9CBCC6455D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4226" y="1327150"/>
            <a:ext cx="4752080" cy="3145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965914-2054-F514-5BAD-495075F18842}"/>
              </a:ext>
            </a:extLst>
          </p:cNvPr>
          <p:cNvSpPr txBox="1"/>
          <p:nvPr/>
        </p:nvSpPr>
        <p:spPr>
          <a:xfrm>
            <a:off x="9230264" y="5477774"/>
            <a:ext cx="2506472" cy="369332"/>
          </a:xfrm>
          <a:prstGeom prst="rect">
            <a:avLst/>
          </a:prstGeom>
          <a:noFill/>
        </p:spPr>
        <p:txBody>
          <a:bodyPr wrap="square" rtlCol="0">
            <a:spAutoFit/>
          </a:bodyPr>
          <a:lstStyle/>
          <a:p>
            <a:r>
              <a:rPr lang="en-IE" dirty="0">
                <a:solidFill>
                  <a:srgbClr val="000000"/>
                </a:solidFill>
              </a:rPr>
              <a:t>- Peter Drucker</a:t>
            </a:r>
          </a:p>
        </p:txBody>
      </p:sp>
    </p:spTree>
    <p:extLst>
      <p:ext uri="{BB962C8B-B14F-4D97-AF65-F5344CB8AC3E}">
        <p14:creationId xmlns:p14="http://schemas.microsoft.com/office/powerpoint/2010/main" val="27133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DA578-7C65-A20C-2201-D9AE6569CAEC}"/>
              </a:ext>
            </a:extLst>
          </p:cNvPr>
          <p:cNvSpPr>
            <a:spLocks noGrp="1"/>
          </p:cNvSpPr>
          <p:nvPr>
            <p:ph type="body" sz="quarter" idx="18"/>
          </p:nvPr>
        </p:nvSpPr>
        <p:spPr>
          <a:xfrm>
            <a:off x="1499846" y="1400234"/>
            <a:ext cx="5105121" cy="5315876"/>
          </a:xfrm>
        </p:spPr>
        <p:txBody>
          <a:bodyPr>
            <a:normAutofit lnSpcReduction="10000"/>
          </a:bodyPr>
          <a:lstStyle/>
          <a:p>
            <a:pPr indent="0"/>
            <a:r>
              <a:rPr lang="lt-LT" dirty="0"/>
              <a:t>Po to, kai jūsų koncepcija bus patikrinta ir jūsų įmonė nustatys, kad šiam maisto produktas turi potencialų pirkėją, turite pasirinkti, </a:t>
            </a:r>
            <a:r>
              <a:rPr lang="lt-LT" b="1" dirty="0"/>
              <a:t>kokią žinutę norite perduoti potencialiems klientams. </a:t>
            </a:r>
          </a:p>
          <a:p>
            <a:pPr indent="0"/>
            <a:r>
              <a:rPr lang="lt-LT" dirty="0"/>
              <a:t>Kadangi dauguma žmonių, ypač vyresnio amžiaus, sprendimus pirkti priima remdamiesi produkto išvaizda, pakuotė atlieka svarbų vaidmenį ir ją taip pat reikia laikyti rinkodaros priemone maisto produktui parduoti. 4 modulyje apžvelgėme, kaip pakuoti senjorams skirtus maisto produktus, o dabar daugiausia dėmesio skirsime minėtos pakuotės prekės ženklui. </a:t>
            </a:r>
            <a:endParaRPr lang="en-IE" dirty="0"/>
          </a:p>
        </p:txBody>
      </p:sp>
      <p:sp>
        <p:nvSpPr>
          <p:cNvPr id="4" name="Text Placeholder 3">
            <a:extLst>
              <a:ext uri="{FF2B5EF4-FFF2-40B4-BE49-F238E27FC236}">
                <a16:creationId xmlns:a16="http://schemas.microsoft.com/office/drawing/2014/main" id="{3C99C12B-F9A9-1F3F-F55D-34CE791CDBA8}"/>
              </a:ext>
            </a:extLst>
          </p:cNvPr>
          <p:cNvSpPr>
            <a:spLocks noGrp="1"/>
          </p:cNvSpPr>
          <p:nvPr>
            <p:ph type="body" sz="quarter" idx="16"/>
          </p:nvPr>
        </p:nvSpPr>
        <p:spPr>
          <a:xfrm>
            <a:off x="1746941" y="228600"/>
            <a:ext cx="5105121" cy="1028262"/>
          </a:xfrm>
        </p:spPr>
        <p:txBody>
          <a:bodyPr vert="horz" lIns="91440" tIns="45720" rIns="91440" bIns="45720" rtlCol="0" anchor="t">
            <a:normAutofit/>
          </a:bodyPr>
          <a:lstStyle/>
          <a:p>
            <a:r>
              <a:rPr lang="lt-LT" dirty="0"/>
              <a:t>Žinutės</a:t>
            </a:r>
            <a:r>
              <a:rPr lang="en-IE" dirty="0"/>
              <a:t> </a:t>
            </a:r>
            <a:r>
              <a:rPr lang="en-IE" dirty="0" err="1"/>
              <a:t>perdavimas</a:t>
            </a:r>
            <a:endParaRPr lang="en-IE" dirty="0"/>
          </a:p>
        </p:txBody>
      </p:sp>
      <p:pic>
        <p:nvPicPr>
          <p:cNvPr id="6" name="Picture 5">
            <a:extLst>
              <a:ext uri="{FF2B5EF4-FFF2-40B4-BE49-F238E27FC236}">
                <a16:creationId xmlns:a16="http://schemas.microsoft.com/office/drawing/2014/main" id="{0EAF6E63-F251-A7E8-F77A-D3D3CFB7B45C}"/>
              </a:ext>
            </a:extLst>
          </p:cNvPr>
          <p:cNvPicPr>
            <a:picLocks noChangeAspect="1"/>
          </p:cNvPicPr>
          <p:nvPr/>
        </p:nvPicPr>
        <p:blipFill>
          <a:blip r:embed="rId2"/>
          <a:stretch>
            <a:fillRect/>
          </a:stretch>
        </p:blipFill>
        <p:spPr>
          <a:xfrm>
            <a:off x="7014752" y="228600"/>
            <a:ext cx="1714588" cy="2343270"/>
          </a:xfrm>
          <a:prstGeom prst="rect">
            <a:avLst/>
          </a:prstGeom>
        </p:spPr>
      </p:pic>
      <p:pic>
        <p:nvPicPr>
          <p:cNvPr id="10" name="Picture 9">
            <a:extLst>
              <a:ext uri="{FF2B5EF4-FFF2-40B4-BE49-F238E27FC236}">
                <a16:creationId xmlns:a16="http://schemas.microsoft.com/office/drawing/2014/main" id="{333A51AA-39F5-6359-D5C9-A6126A3A94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674" y="330918"/>
            <a:ext cx="1713284" cy="2429230"/>
          </a:xfrm>
          <a:prstGeom prst="rect">
            <a:avLst/>
          </a:prstGeom>
        </p:spPr>
      </p:pic>
      <p:pic>
        <p:nvPicPr>
          <p:cNvPr id="12" name="Picture 11">
            <a:extLst>
              <a:ext uri="{FF2B5EF4-FFF2-40B4-BE49-F238E27FC236}">
                <a16:creationId xmlns:a16="http://schemas.microsoft.com/office/drawing/2014/main" id="{939FC2BC-BEA7-A97C-2DD1-2EC140ABC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94" y="3383531"/>
            <a:ext cx="2333744" cy="1231963"/>
          </a:xfrm>
          <a:prstGeom prst="rect">
            <a:avLst/>
          </a:prstGeom>
        </p:spPr>
      </p:pic>
      <p:pic>
        <p:nvPicPr>
          <p:cNvPr id="3074" name="Picture 2">
            <a:extLst>
              <a:ext uri="{FF2B5EF4-FFF2-40B4-BE49-F238E27FC236}">
                <a16:creationId xmlns:a16="http://schemas.microsoft.com/office/drawing/2014/main" id="{9B89A59C-497A-3DAF-E3FC-A9568EA408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67043" y="2863294"/>
            <a:ext cx="1946098" cy="19460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C943CAD-A98C-4847-5844-59B472EB89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94" y="4809392"/>
            <a:ext cx="3607148" cy="1717690"/>
          </a:xfrm>
          <a:prstGeom prst="rect">
            <a:avLst/>
          </a:prstGeom>
        </p:spPr>
      </p:pic>
    </p:spTree>
    <p:extLst>
      <p:ext uri="{BB962C8B-B14F-4D97-AF65-F5344CB8AC3E}">
        <p14:creationId xmlns:p14="http://schemas.microsoft.com/office/powerpoint/2010/main" val="1552172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BE69855-E5A1-099E-4210-C6F46A95B528}"/>
              </a:ext>
            </a:extLst>
          </p:cNvPr>
          <p:cNvSpPr>
            <a:spLocks noGrp="1"/>
          </p:cNvSpPr>
          <p:nvPr>
            <p:ph type="body" sz="quarter" idx="14"/>
          </p:nvPr>
        </p:nvSpPr>
        <p:spPr>
          <a:xfrm>
            <a:off x="4521653" y="3676464"/>
            <a:ext cx="770216" cy="679455"/>
          </a:xfrm>
        </p:spPr>
        <p:txBody>
          <a:bodyPr>
            <a:noAutofit/>
          </a:bodyPr>
          <a:lstStyle/>
          <a:p>
            <a:r>
              <a:rPr lang="en-GB" sz="10000"/>
              <a:t>”</a:t>
            </a:r>
          </a:p>
        </p:txBody>
      </p:sp>
      <p:sp>
        <p:nvSpPr>
          <p:cNvPr id="3" name="Textplatzhalter 2">
            <a:extLst>
              <a:ext uri="{FF2B5EF4-FFF2-40B4-BE49-F238E27FC236}">
                <a16:creationId xmlns:a16="http://schemas.microsoft.com/office/drawing/2014/main" id="{0F96FAB9-F73C-9F04-7CD0-AA2285925835}"/>
              </a:ext>
            </a:extLst>
          </p:cNvPr>
          <p:cNvSpPr>
            <a:spLocks noGrp="1"/>
          </p:cNvSpPr>
          <p:nvPr>
            <p:ph type="body" sz="quarter" idx="13"/>
          </p:nvPr>
        </p:nvSpPr>
        <p:spPr>
          <a:xfrm>
            <a:off x="619527" y="1941677"/>
            <a:ext cx="4495398" cy="2304156"/>
          </a:xfrm>
        </p:spPr>
        <p:txBody>
          <a:bodyPr>
            <a:noAutofit/>
          </a:bodyPr>
          <a:lstStyle/>
          <a:p>
            <a:r>
              <a:rPr lang="lt-LT" sz="2400" dirty="0"/>
              <a:t>Inovatyvi rinkodara susijusi ne tik su produktais, naujų produktų kūrimu ir technologine plėtra, bet ir su kitais su rinkodara susijusios veiklos ir sprendimų aspektais, be to, ji labai priklauso nuo MVĮ konteksto ir poreikių.</a:t>
            </a:r>
          </a:p>
          <a:p>
            <a:endParaRPr lang="en-GB" sz="2400" dirty="0"/>
          </a:p>
          <a:p>
            <a:r>
              <a:rPr lang="en-GB" sz="2400" dirty="0">
                <a:hlinkClick r:id="rId2"/>
              </a:rPr>
              <a:t>(O´Dwyer et al., 2009)</a:t>
            </a:r>
            <a:endParaRPr lang="en-GB" sz="2400" dirty="0">
              <a:cs typeface="Calibri"/>
              <a:hlinkClick r:id="rId2"/>
            </a:endParaRPr>
          </a:p>
        </p:txBody>
      </p:sp>
      <p:sp>
        <p:nvSpPr>
          <p:cNvPr id="4" name="Textplatzhalter 3">
            <a:extLst>
              <a:ext uri="{FF2B5EF4-FFF2-40B4-BE49-F238E27FC236}">
                <a16:creationId xmlns:a16="http://schemas.microsoft.com/office/drawing/2014/main" id="{B0F890CF-6F70-8FB1-C3EB-135A231B18DD}"/>
              </a:ext>
            </a:extLst>
          </p:cNvPr>
          <p:cNvSpPr>
            <a:spLocks noGrp="1"/>
          </p:cNvSpPr>
          <p:nvPr>
            <p:ph type="body" sz="quarter" idx="15"/>
          </p:nvPr>
        </p:nvSpPr>
        <p:spPr>
          <a:xfrm rot="10800000">
            <a:off x="-176806" y="1478202"/>
            <a:ext cx="984971" cy="926949"/>
          </a:xfrm>
        </p:spPr>
        <p:txBody>
          <a:bodyPr/>
          <a:lstStyle/>
          <a:p>
            <a:r>
              <a:rPr lang="en-GB" sz="10800" dirty="0"/>
              <a:t>“</a:t>
            </a:r>
          </a:p>
        </p:txBody>
      </p:sp>
      <p:pic>
        <p:nvPicPr>
          <p:cNvPr id="6" name="Picture 5" descr="A toy rocket flying out of the computer">
            <a:extLst>
              <a:ext uri="{FF2B5EF4-FFF2-40B4-BE49-F238E27FC236}">
                <a16:creationId xmlns:a16="http://schemas.microsoft.com/office/drawing/2014/main" id="{91ED18FE-7DE9-5DED-35B4-907CD38F24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620" y="1079863"/>
            <a:ext cx="5760720" cy="3840480"/>
          </a:xfrm>
          <a:prstGeom prst="rect">
            <a:avLst/>
          </a:prstGeom>
        </p:spPr>
      </p:pic>
    </p:spTree>
    <p:extLst>
      <p:ext uri="{BB962C8B-B14F-4D97-AF65-F5344CB8AC3E}">
        <p14:creationId xmlns:p14="http://schemas.microsoft.com/office/powerpoint/2010/main" val="562396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2946740" y="41529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174" name="Freeform 331">
            <a:extLst>
              <a:ext uri="{FF2B5EF4-FFF2-40B4-BE49-F238E27FC236}">
                <a16:creationId xmlns:a16="http://schemas.microsoft.com/office/drawing/2014/main" id="{AA016E39-D5E4-6448-9F73-9CF50B16D42D}"/>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1"/>
          </a:solidFill>
          <a:ln>
            <a:noFill/>
          </a:ln>
          <a:effectLst/>
        </p:spPr>
        <p:txBody>
          <a:bodyPr wrap="none" anchor="ctr"/>
          <a:lstStyle/>
          <a:p>
            <a:endParaRPr lang="en-US" sz="900"/>
          </a:p>
        </p:txBody>
      </p:sp>
      <p:sp>
        <p:nvSpPr>
          <p:cNvPr id="175" name="Freeform 332">
            <a:extLst>
              <a:ext uri="{FF2B5EF4-FFF2-40B4-BE49-F238E27FC236}">
                <a16:creationId xmlns:a16="http://schemas.microsoft.com/office/drawing/2014/main" id="{5AA78FF5-033D-9147-8670-7C9EC327ABC0}"/>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6" name="Freeform 333">
            <a:extLst>
              <a:ext uri="{FF2B5EF4-FFF2-40B4-BE49-F238E27FC236}">
                <a16:creationId xmlns:a16="http://schemas.microsoft.com/office/drawing/2014/main" id="{4C59360E-18A1-1640-BD18-52452336718F}"/>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1"/>
          </a:solidFill>
          <a:ln>
            <a:noFill/>
          </a:ln>
          <a:effectLst/>
        </p:spPr>
        <p:txBody>
          <a:bodyPr wrap="none" anchor="ctr"/>
          <a:lstStyle/>
          <a:p>
            <a:endParaRPr lang="en-US" sz="900"/>
          </a:p>
        </p:txBody>
      </p:sp>
      <p:sp>
        <p:nvSpPr>
          <p:cNvPr id="177" name="Freeform 334">
            <a:extLst>
              <a:ext uri="{FF2B5EF4-FFF2-40B4-BE49-F238E27FC236}">
                <a16:creationId xmlns:a16="http://schemas.microsoft.com/office/drawing/2014/main" id="{AD78B04F-D06B-294D-9543-7E16326319AE}"/>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8" name="Freeform 335">
            <a:extLst>
              <a:ext uri="{FF2B5EF4-FFF2-40B4-BE49-F238E27FC236}">
                <a16:creationId xmlns:a16="http://schemas.microsoft.com/office/drawing/2014/main" id="{D93936C4-3ADD-644F-A829-86B08A740115}"/>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1"/>
          </a:solidFill>
          <a:ln>
            <a:noFill/>
          </a:ln>
          <a:effectLst/>
        </p:spPr>
        <p:txBody>
          <a:bodyPr wrap="none" anchor="ctr"/>
          <a:lstStyle/>
          <a:p>
            <a:endParaRPr lang="en-US" sz="900"/>
          </a:p>
        </p:txBody>
      </p:sp>
      <p:sp>
        <p:nvSpPr>
          <p:cNvPr id="179" name="Freeform 336">
            <a:extLst>
              <a:ext uri="{FF2B5EF4-FFF2-40B4-BE49-F238E27FC236}">
                <a16:creationId xmlns:a16="http://schemas.microsoft.com/office/drawing/2014/main" id="{EAE440DB-78C6-7B4B-9861-80472DDBD456}"/>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0" name="Freeform 337">
            <a:extLst>
              <a:ext uri="{FF2B5EF4-FFF2-40B4-BE49-F238E27FC236}">
                <a16:creationId xmlns:a16="http://schemas.microsoft.com/office/drawing/2014/main" id="{3E4FC09C-D8CA-0C49-B176-B5CBDEA1872E}"/>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solidFill>
            <a:schemeClr val="accent1"/>
          </a:solidFill>
          <a:ln>
            <a:noFill/>
          </a:ln>
          <a:effectLst/>
        </p:spPr>
        <p:txBody>
          <a:bodyPr wrap="none" anchor="ctr"/>
          <a:lstStyle/>
          <a:p>
            <a:endParaRPr lang="en-US" sz="900"/>
          </a:p>
        </p:txBody>
      </p:sp>
      <p:sp>
        <p:nvSpPr>
          <p:cNvPr id="181" name="Freeform 338">
            <a:extLst>
              <a:ext uri="{FF2B5EF4-FFF2-40B4-BE49-F238E27FC236}">
                <a16:creationId xmlns:a16="http://schemas.microsoft.com/office/drawing/2014/main" id="{C266AA28-41F8-C548-B2CE-A84FC8C4D599}"/>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2" name="Freeform 339">
            <a:extLst>
              <a:ext uri="{FF2B5EF4-FFF2-40B4-BE49-F238E27FC236}">
                <a16:creationId xmlns:a16="http://schemas.microsoft.com/office/drawing/2014/main" id="{9B36ECFC-F5D6-7040-BCA3-C9BAC55AE03B}"/>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1"/>
          </a:solidFill>
          <a:ln>
            <a:noFill/>
          </a:ln>
          <a:effectLst/>
        </p:spPr>
        <p:txBody>
          <a:bodyPr wrap="none" anchor="ctr"/>
          <a:lstStyle/>
          <a:p>
            <a:endParaRPr lang="en-US" sz="900"/>
          </a:p>
        </p:txBody>
      </p:sp>
      <p:sp>
        <p:nvSpPr>
          <p:cNvPr id="183" name="Freeform 340">
            <a:extLst>
              <a:ext uri="{FF2B5EF4-FFF2-40B4-BE49-F238E27FC236}">
                <a16:creationId xmlns:a16="http://schemas.microsoft.com/office/drawing/2014/main" id="{721F3CB1-FB6B-CD42-BB8F-2FEA0A483C75}"/>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4" name="Freeform 341">
            <a:extLst>
              <a:ext uri="{FF2B5EF4-FFF2-40B4-BE49-F238E27FC236}">
                <a16:creationId xmlns:a16="http://schemas.microsoft.com/office/drawing/2014/main" id="{B18F985C-DCF5-FD47-98F3-D200EB5C28AA}"/>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5" name="Freeform 342">
            <a:extLst>
              <a:ext uri="{FF2B5EF4-FFF2-40B4-BE49-F238E27FC236}">
                <a16:creationId xmlns:a16="http://schemas.microsoft.com/office/drawing/2014/main" id="{04727D6D-6CF9-A148-998C-D7242F30BEE2}"/>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86" name="Freeform 343">
            <a:extLst>
              <a:ext uri="{FF2B5EF4-FFF2-40B4-BE49-F238E27FC236}">
                <a16:creationId xmlns:a16="http://schemas.microsoft.com/office/drawing/2014/main" id="{B6BEF438-A6BB-DB49-944F-2E4A7671E8B6}"/>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solidFill>
            <a:schemeClr val="accent2"/>
          </a:solidFill>
          <a:ln>
            <a:noFill/>
          </a:ln>
          <a:effectLst/>
        </p:spPr>
        <p:txBody>
          <a:bodyPr wrap="none" anchor="ctr"/>
          <a:lstStyle/>
          <a:p>
            <a:endParaRPr lang="en-US" sz="900"/>
          </a:p>
        </p:txBody>
      </p:sp>
      <p:sp>
        <p:nvSpPr>
          <p:cNvPr id="187" name="Freeform 344">
            <a:extLst>
              <a:ext uri="{FF2B5EF4-FFF2-40B4-BE49-F238E27FC236}">
                <a16:creationId xmlns:a16="http://schemas.microsoft.com/office/drawing/2014/main" id="{55AA6518-5F23-7342-AD16-10CC70CDCDD8}"/>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8" name="Freeform 345">
            <a:extLst>
              <a:ext uri="{FF2B5EF4-FFF2-40B4-BE49-F238E27FC236}">
                <a16:creationId xmlns:a16="http://schemas.microsoft.com/office/drawing/2014/main" id="{030B55AF-DDEA-7741-9AF8-0598E5240817}"/>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2"/>
          </a:solidFill>
          <a:ln>
            <a:noFill/>
          </a:ln>
          <a:effectLst/>
        </p:spPr>
        <p:txBody>
          <a:bodyPr wrap="none" anchor="ctr"/>
          <a:lstStyle/>
          <a:p>
            <a:endParaRPr lang="en-US" sz="900"/>
          </a:p>
        </p:txBody>
      </p:sp>
      <p:sp>
        <p:nvSpPr>
          <p:cNvPr id="189" name="Freeform 346">
            <a:extLst>
              <a:ext uri="{FF2B5EF4-FFF2-40B4-BE49-F238E27FC236}">
                <a16:creationId xmlns:a16="http://schemas.microsoft.com/office/drawing/2014/main" id="{E04F9615-4F58-1B46-B04C-C871C2D0ABFE}"/>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0" name="Freeform 347">
            <a:extLst>
              <a:ext uri="{FF2B5EF4-FFF2-40B4-BE49-F238E27FC236}">
                <a16:creationId xmlns:a16="http://schemas.microsoft.com/office/drawing/2014/main" id="{94812EDE-0B66-BE46-B72A-5D9BD6CA616C}"/>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1" name="Freeform 348">
            <a:extLst>
              <a:ext uri="{FF2B5EF4-FFF2-40B4-BE49-F238E27FC236}">
                <a16:creationId xmlns:a16="http://schemas.microsoft.com/office/drawing/2014/main" id="{85E71B47-05A3-C742-BA32-B12B6014B229}"/>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92" name="Freeform 349">
            <a:extLst>
              <a:ext uri="{FF2B5EF4-FFF2-40B4-BE49-F238E27FC236}">
                <a16:creationId xmlns:a16="http://schemas.microsoft.com/office/drawing/2014/main" id="{F1D98033-6479-C143-87E0-D784887A0FD8}"/>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solidFill>
            <a:schemeClr val="accent2"/>
          </a:solidFill>
          <a:ln>
            <a:noFill/>
          </a:ln>
          <a:effectLst/>
        </p:spPr>
        <p:txBody>
          <a:bodyPr wrap="none" anchor="ctr"/>
          <a:lstStyle/>
          <a:p>
            <a:endParaRPr lang="en-US" sz="900"/>
          </a:p>
        </p:txBody>
      </p:sp>
      <p:sp>
        <p:nvSpPr>
          <p:cNvPr id="193" name="Freeform 350">
            <a:extLst>
              <a:ext uri="{FF2B5EF4-FFF2-40B4-BE49-F238E27FC236}">
                <a16:creationId xmlns:a16="http://schemas.microsoft.com/office/drawing/2014/main" id="{80C7AFAA-048F-F74F-86EF-D8F695E8EC65}"/>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4" name="Freeform 351">
            <a:extLst>
              <a:ext uri="{FF2B5EF4-FFF2-40B4-BE49-F238E27FC236}">
                <a16:creationId xmlns:a16="http://schemas.microsoft.com/office/drawing/2014/main" id="{869034EB-0C64-C343-85E2-EF1EFE2682E9}"/>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002E5E"/>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5" name="Freeform 352">
            <a:extLst>
              <a:ext uri="{FF2B5EF4-FFF2-40B4-BE49-F238E27FC236}">
                <a16:creationId xmlns:a16="http://schemas.microsoft.com/office/drawing/2014/main" id="{852DE350-BBCC-C540-993A-E0F4B379FA34}"/>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3"/>
          </a:solidFill>
          <a:ln w="18360" cap="flat">
            <a:solidFill>
              <a:srgbClr val="FFFFFF"/>
            </a:solidFill>
            <a:round/>
            <a:headEnd/>
            <a:tailEnd/>
          </a:ln>
          <a:effectLst/>
        </p:spPr>
        <p:txBody>
          <a:bodyPr wrap="none" anchor="ctr"/>
          <a:lstStyle/>
          <a:p>
            <a:endParaRPr lang="en-US" sz="900"/>
          </a:p>
        </p:txBody>
      </p:sp>
      <p:sp>
        <p:nvSpPr>
          <p:cNvPr id="196" name="Freeform 353">
            <a:extLst>
              <a:ext uri="{FF2B5EF4-FFF2-40B4-BE49-F238E27FC236}">
                <a16:creationId xmlns:a16="http://schemas.microsoft.com/office/drawing/2014/main" id="{75534A59-B736-9648-BD3F-EB878889E75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3"/>
          </a:solidFill>
          <a:ln>
            <a:noFill/>
          </a:ln>
          <a:effectLst/>
        </p:spPr>
        <p:txBody>
          <a:bodyPr wrap="none" anchor="ctr"/>
          <a:lstStyle/>
          <a:p>
            <a:endParaRPr lang="en-US" sz="900"/>
          </a:p>
        </p:txBody>
      </p:sp>
      <p:sp>
        <p:nvSpPr>
          <p:cNvPr id="197" name="Freeform 354">
            <a:extLst>
              <a:ext uri="{FF2B5EF4-FFF2-40B4-BE49-F238E27FC236}">
                <a16:creationId xmlns:a16="http://schemas.microsoft.com/office/drawing/2014/main" id="{B84986D9-BEEB-D141-9459-836DE329D79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8" name="Freeform 355">
            <a:extLst>
              <a:ext uri="{FF2B5EF4-FFF2-40B4-BE49-F238E27FC236}">
                <a16:creationId xmlns:a16="http://schemas.microsoft.com/office/drawing/2014/main" id="{56A6EB0F-046E-9B4A-9FCD-3E9AB7283BFB}"/>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3"/>
          </a:solidFill>
          <a:ln>
            <a:noFill/>
          </a:ln>
          <a:effectLst/>
        </p:spPr>
        <p:txBody>
          <a:bodyPr wrap="none" anchor="ctr"/>
          <a:lstStyle/>
          <a:p>
            <a:endParaRPr lang="en-US" sz="900"/>
          </a:p>
        </p:txBody>
      </p:sp>
      <p:sp>
        <p:nvSpPr>
          <p:cNvPr id="199" name="Freeform 356">
            <a:extLst>
              <a:ext uri="{FF2B5EF4-FFF2-40B4-BE49-F238E27FC236}">
                <a16:creationId xmlns:a16="http://schemas.microsoft.com/office/drawing/2014/main" id="{FDE68EFA-D627-D341-A9F9-7A7E8174EB55}"/>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0" name="Freeform 357">
            <a:extLst>
              <a:ext uri="{FF2B5EF4-FFF2-40B4-BE49-F238E27FC236}">
                <a16:creationId xmlns:a16="http://schemas.microsoft.com/office/drawing/2014/main" id="{504D9EFC-E33E-8144-8162-48D8A485D675}"/>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3"/>
          </a:solidFill>
          <a:ln>
            <a:noFill/>
          </a:ln>
          <a:effectLst/>
        </p:spPr>
        <p:txBody>
          <a:bodyPr wrap="none" anchor="ctr"/>
          <a:lstStyle/>
          <a:p>
            <a:endParaRPr lang="en-US" sz="900"/>
          </a:p>
        </p:txBody>
      </p:sp>
      <p:sp>
        <p:nvSpPr>
          <p:cNvPr id="201" name="Freeform 358">
            <a:extLst>
              <a:ext uri="{FF2B5EF4-FFF2-40B4-BE49-F238E27FC236}">
                <a16:creationId xmlns:a16="http://schemas.microsoft.com/office/drawing/2014/main" id="{84313EF3-9AEA-0447-8E14-B7C6958BB1FB}"/>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2" name="Freeform 359">
            <a:extLst>
              <a:ext uri="{FF2B5EF4-FFF2-40B4-BE49-F238E27FC236}">
                <a16:creationId xmlns:a16="http://schemas.microsoft.com/office/drawing/2014/main" id="{FF702FBB-30A1-0741-AE74-BCDA3265B80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solidFill>
            <a:schemeClr val="accent3"/>
          </a:solidFill>
          <a:ln>
            <a:noFill/>
          </a:ln>
          <a:effectLst/>
        </p:spPr>
        <p:txBody>
          <a:bodyPr wrap="none" anchor="ctr"/>
          <a:lstStyle/>
          <a:p>
            <a:endParaRPr lang="en-US" sz="900"/>
          </a:p>
        </p:txBody>
      </p:sp>
      <p:sp>
        <p:nvSpPr>
          <p:cNvPr id="203" name="Freeform 360">
            <a:extLst>
              <a:ext uri="{FF2B5EF4-FFF2-40B4-BE49-F238E27FC236}">
                <a16:creationId xmlns:a16="http://schemas.microsoft.com/office/drawing/2014/main" id="{F2ABB143-6071-CC49-8EF9-71BBD465E4D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4" name="Freeform 361">
            <a:extLst>
              <a:ext uri="{FF2B5EF4-FFF2-40B4-BE49-F238E27FC236}">
                <a16:creationId xmlns:a16="http://schemas.microsoft.com/office/drawing/2014/main" id="{75EFDC5E-7667-FC4D-BE4E-E65E7C4F3F0F}"/>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solidFill>
            <a:schemeClr val="accent4"/>
          </a:solidFill>
          <a:ln>
            <a:noFill/>
          </a:ln>
          <a:effectLst/>
        </p:spPr>
        <p:txBody>
          <a:bodyPr wrap="none" anchor="ctr"/>
          <a:lstStyle/>
          <a:p>
            <a:endParaRPr lang="en-US" sz="900"/>
          </a:p>
        </p:txBody>
      </p:sp>
      <p:sp>
        <p:nvSpPr>
          <p:cNvPr id="205" name="Freeform 362">
            <a:extLst>
              <a:ext uri="{FF2B5EF4-FFF2-40B4-BE49-F238E27FC236}">
                <a16:creationId xmlns:a16="http://schemas.microsoft.com/office/drawing/2014/main" id="{CA89E0B7-C78E-F04F-9F51-D2D7420D923B}"/>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6" name="Freeform 363">
            <a:extLst>
              <a:ext uri="{FF2B5EF4-FFF2-40B4-BE49-F238E27FC236}">
                <a16:creationId xmlns:a16="http://schemas.microsoft.com/office/drawing/2014/main" id="{0B98E5B5-924B-AA44-B79A-B2C74FD3746C}"/>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4"/>
          </a:solidFill>
          <a:ln>
            <a:noFill/>
          </a:ln>
          <a:effectLst/>
        </p:spPr>
        <p:txBody>
          <a:bodyPr wrap="none" anchor="ctr"/>
          <a:lstStyle/>
          <a:p>
            <a:endParaRPr lang="en-US" sz="900"/>
          </a:p>
        </p:txBody>
      </p:sp>
      <p:sp>
        <p:nvSpPr>
          <p:cNvPr id="207" name="Freeform 364">
            <a:extLst>
              <a:ext uri="{FF2B5EF4-FFF2-40B4-BE49-F238E27FC236}">
                <a16:creationId xmlns:a16="http://schemas.microsoft.com/office/drawing/2014/main" id="{2FAB0E8C-C287-DB41-BF55-A853DA656440}"/>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8" name="Freeform 365">
            <a:extLst>
              <a:ext uri="{FF2B5EF4-FFF2-40B4-BE49-F238E27FC236}">
                <a16:creationId xmlns:a16="http://schemas.microsoft.com/office/drawing/2014/main" id="{DAC697AE-E699-FD4A-B608-AD843C0865C8}"/>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4"/>
          </a:solidFill>
          <a:ln>
            <a:noFill/>
          </a:ln>
          <a:effectLst/>
        </p:spPr>
        <p:txBody>
          <a:bodyPr wrap="none" anchor="ctr"/>
          <a:lstStyle/>
          <a:p>
            <a:endParaRPr lang="en-US" sz="900"/>
          </a:p>
        </p:txBody>
      </p:sp>
      <p:sp>
        <p:nvSpPr>
          <p:cNvPr id="209" name="Freeform 366">
            <a:extLst>
              <a:ext uri="{FF2B5EF4-FFF2-40B4-BE49-F238E27FC236}">
                <a16:creationId xmlns:a16="http://schemas.microsoft.com/office/drawing/2014/main" id="{2570EECE-7017-014F-80E4-E96F03736AEA}"/>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0" name="Freeform 367">
            <a:extLst>
              <a:ext uri="{FF2B5EF4-FFF2-40B4-BE49-F238E27FC236}">
                <a16:creationId xmlns:a16="http://schemas.microsoft.com/office/drawing/2014/main" id="{B0884400-F255-0948-8569-55741B64876C}"/>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4"/>
          </a:solidFill>
          <a:ln>
            <a:noFill/>
          </a:ln>
          <a:effectLst/>
        </p:spPr>
        <p:txBody>
          <a:bodyPr wrap="none" anchor="ctr"/>
          <a:lstStyle/>
          <a:p>
            <a:endParaRPr lang="en-US" sz="900"/>
          </a:p>
        </p:txBody>
      </p:sp>
      <p:sp>
        <p:nvSpPr>
          <p:cNvPr id="211" name="Freeform 368">
            <a:extLst>
              <a:ext uri="{FF2B5EF4-FFF2-40B4-BE49-F238E27FC236}">
                <a16:creationId xmlns:a16="http://schemas.microsoft.com/office/drawing/2014/main" id="{4D1F230C-8E71-814D-9425-C36E3B17ED3D}"/>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2" name="Freeform 369">
            <a:extLst>
              <a:ext uri="{FF2B5EF4-FFF2-40B4-BE49-F238E27FC236}">
                <a16:creationId xmlns:a16="http://schemas.microsoft.com/office/drawing/2014/main" id="{D50D6C0F-33D4-4A43-8E71-B3EB9AF9FA93}"/>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4"/>
          </a:solidFill>
          <a:ln>
            <a:noFill/>
          </a:ln>
          <a:effectLst/>
        </p:spPr>
        <p:txBody>
          <a:bodyPr wrap="none" anchor="ctr"/>
          <a:lstStyle/>
          <a:p>
            <a:endParaRPr lang="en-US" sz="900"/>
          </a:p>
        </p:txBody>
      </p:sp>
      <p:sp>
        <p:nvSpPr>
          <p:cNvPr id="213" name="Freeform 370">
            <a:extLst>
              <a:ext uri="{FF2B5EF4-FFF2-40B4-BE49-F238E27FC236}">
                <a16:creationId xmlns:a16="http://schemas.microsoft.com/office/drawing/2014/main" id="{A13AD371-805C-A647-97A1-08FC21BC542D}"/>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4" name="Freeform 371">
            <a:extLst>
              <a:ext uri="{FF2B5EF4-FFF2-40B4-BE49-F238E27FC236}">
                <a16:creationId xmlns:a16="http://schemas.microsoft.com/office/drawing/2014/main" id="{52E4F1CE-3464-0845-8436-188B04C62236}"/>
              </a:ext>
            </a:extLst>
          </p:cNvPr>
          <p:cNvSpPr>
            <a:spLocks noChangeArrowheads="1"/>
          </p:cNvSpPr>
          <p:nvPr/>
        </p:nvSpPr>
        <p:spPr bwMode="auto">
          <a:xfrm>
            <a:off x="2146237" y="2899623"/>
            <a:ext cx="2471" cy="1248204"/>
          </a:xfrm>
          <a:custGeom>
            <a:avLst/>
            <a:gdLst>
              <a:gd name="T0" fmla="*/ 0 w 1"/>
              <a:gd name="T1" fmla="*/ 2225 h 2226"/>
              <a:gd name="T2" fmla="*/ 0 w 1"/>
              <a:gd name="T3" fmla="*/ 0 h 2226"/>
              <a:gd name="T4" fmla="*/ 0 w 1"/>
              <a:gd name="T5" fmla="*/ 2225 h 2226"/>
            </a:gdLst>
            <a:ahLst/>
            <a:cxnLst>
              <a:cxn ang="0">
                <a:pos x="T0" y="T1"/>
              </a:cxn>
              <a:cxn ang="0">
                <a:pos x="T2" y="T3"/>
              </a:cxn>
              <a:cxn ang="0">
                <a:pos x="T4" y="T5"/>
              </a:cxn>
            </a:cxnLst>
            <a:rect l="0" t="0" r="r" b="b"/>
            <a:pathLst>
              <a:path w="1" h="2226">
                <a:moveTo>
                  <a:pt x="0" y="2225"/>
                </a:moveTo>
                <a:lnTo>
                  <a:pt x="0" y="0"/>
                </a:lnTo>
                <a:lnTo>
                  <a:pt x="0" y="2225"/>
                </a:lnTo>
              </a:path>
            </a:pathLst>
          </a:custGeom>
          <a:solidFill>
            <a:srgbClr val="FFFFFF"/>
          </a:solidFill>
          <a:ln w="63500"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5" name="Line 372">
            <a:extLst>
              <a:ext uri="{FF2B5EF4-FFF2-40B4-BE49-F238E27FC236}">
                <a16:creationId xmlns:a16="http://schemas.microsoft.com/office/drawing/2014/main" id="{E367182A-CCAA-964A-8B32-80B57386C588}"/>
              </a:ext>
            </a:extLst>
          </p:cNvPr>
          <p:cNvSpPr>
            <a:spLocks noChangeShapeType="1"/>
          </p:cNvSpPr>
          <p:nvPr/>
        </p:nvSpPr>
        <p:spPr bwMode="auto">
          <a:xfrm flipV="1">
            <a:off x="2146237" y="2894680"/>
            <a:ext cx="2471" cy="1253147"/>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6" name="Freeform 373">
            <a:extLst>
              <a:ext uri="{FF2B5EF4-FFF2-40B4-BE49-F238E27FC236}">
                <a16:creationId xmlns:a16="http://schemas.microsoft.com/office/drawing/2014/main" id="{2E40778A-F1A4-3641-AC4D-C8345C9DBAD7}"/>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solidFill>
            <a:srgbClr val="FFFFFF"/>
          </a:solidFill>
          <a:ln w="63500" cap="flat">
            <a:solidFill>
              <a:srgbClr val="FF702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7" name="Freeform 374">
            <a:extLst>
              <a:ext uri="{FF2B5EF4-FFF2-40B4-BE49-F238E27FC236}">
                <a16:creationId xmlns:a16="http://schemas.microsoft.com/office/drawing/2014/main" id="{A81125C4-4328-AA47-B5A2-8658BBDA87F3}"/>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8" name="Line 375">
            <a:extLst>
              <a:ext uri="{FF2B5EF4-FFF2-40B4-BE49-F238E27FC236}">
                <a16:creationId xmlns:a16="http://schemas.microsoft.com/office/drawing/2014/main" id="{B83D75E1-8321-B04E-AB4B-077310E11EDE}"/>
              </a:ext>
            </a:extLst>
          </p:cNvPr>
          <p:cNvSpPr>
            <a:spLocks noChangeShapeType="1"/>
          </p:cNvSpPr>
          <p:nvPr/>
        </p:nvSpPr>
        <p:spPr bwMode="auto">
          <a:xfrm flipV="1">
            <a:off x="4781061" y="2894680"/>
            <a:ext cx="2471" cy="1253147"/>
          </a:xfrm>
          <a:prstGeom prst="line">
            <a:avLst/>
          </a:prstGeom>
          <a:noFill/>
          <a:ln w="635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9" name="Freeform 376">
            <a:extLst>
              <a:ext uri="{FF2B5EF4-FFF2-40B4-BE49-F238E27FC236}">
                <a16:creationId xmlns:a16="http://schemas.microsoft.com/office/drawing/2014/main" id="{A28F1588-3E17-464F-9554-C7EA3BC86795}"/>
              </a:ext>
            </a:extLst>
          </p:cNvPr>
          <p:cNvSpPr>
            <a:spLocks noChangeArrowheads="1"/>
          </p:cNvSpPr>
          <p:nvPr/>
        </p:nvSpPr>
        <p:spPr bwMode="auto">
          <a:xfrm>
            <a:off x="4360873" y="2056775"/>
            <a:ext cx="842846" cy="842848"/>
          </a:xfrm>
          <a:custGeom>
            <a:avLst/>
            <a:gdLst>
              <a:gd name="T0" fmla="*/ 751 w 1502"/>
              <a:gd name="T1" fmla="*/ 0 h 1503"/>
              <a:gd name="T2" fmla="*/ 751 w 1502"/>
              <a:gd name="T3" fmla="*/ 0 h 1503"/>
              <a:gd name="T4" fmla="*/ 1501 w 1502"/>
              <a:gd name="T5" fmla="*/ 751 h 1503"/>
              <a:gd name="T6" fmla="*/ 1501 w 1502"/>
              <a:gd name="T7" fmla="*/ 751 h 1503"/>
              <a:gd name="T8" fmla="*/ 751 w 1502"/>
              <a:gd name="T9" fmla="*/ 1502 h 1503"/>
              <a:gd name="T10" fmla="*/ 751 w 1502"/>
              <a:gd name="T11" fmla="*/ 1502 h 1503"/>
              <a:gd name="T12" fmla="*/ 0 w 1502"/>
              <a:gd name="T13" fmla="*/ 751 h 1503"/>
              <a:gd name="T14" fmla="*/ 0 w 1502"/>
              <a:gd name="T15" fmla="*/ 751 h 1503"/>
              <a:gd name="T16" fmla="*/ 751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1" y="0"/>
                </a:moveTo>
                <a:lnTo>
                  <a:pt x="751" y="0"/>
                </a:lnTo>
                <a:cubicBezTo>
                  <a:pt x="1165" y="0"/>
                  <a:pt x="1501" y="336"/>
                  <a:pt x="1501" y="751"/>
                </a:cubicBezTo>
                <a:lnTo>
                  <a:pt x="1501" y="751"/>
                </a:lnTo>
                <a:cubicBezTo>
                  <a:pt x="1501"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0" name="Line 377">
            <a:extLst>
              <a:ext uri="{FF2B5EF4-FFF2-40B4-BE49-F238E27FC236}">
                <a16:creationId xmlns:a16="http://schemas.microsoft.com/office/drawing/2014/main" id="{7E4E6D8D-ED47-704B-B442-5A71ACF776F3}"/>
              </a:ext>
            </a:extLst>
          </p:cNvPr>
          <p:cNvSpPr>
            <a:spLocks noChangeShapeType="1"/>
          </p:cNvSpPr>
          <p:nvPr/>
        </p:nvSpPr>
        <p:spPr bwMode="auto">
          <a:xfrm flipV="1">
            <a:off x="7415885" y="2894680"/>
            <a:ext cx="2471" cy="1253147"/>
          </a:xfrm>
          <a:prstGeom prst="line">
            <a:avLst/>
          </a:prstGeom>
          <a:noFill/>
          <a:ln w="635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1" name="Freeform 378">
            <a:extLst>
              <a:ext uri="{FF2B5EF4-FFF2-40B4-BE49-F238E27FC236}">
                <a16:creationId xmlns:a16="http://schemas.microsoft.com/office/drawing/2014/main" id="{A9CF508F-7E21-004B-9CEF-01F50038D832}"/>
              </a:ext>
            </a:extLst>
          </p:cNvPr>
          <p:cNvSpPr>
            <a:spLocks noChangeArrowheads="1"/>
          </p:cNvSpPr>
          <p:nvPr/>
        </p:nvSpPr>
        <p:spPr bwMode="auto">
          <a:xfrm>
            <a:off x="6995697"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5" y="0"/>
                  <a:pt x="1502" y="336"/>
                  <a:pt x="1502" y="751"/>
                </a:cubicBezTo>
                <a:lnTo>
                  <a:pt x="1502" y="751"/>
                </a:lnTo>
                <a:cubicBezTo>
                  <a:pt x="1502"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2" name="Line 379">
            <a:extLst>
              <a:ext uri="{FF2B5EF4-FFF2-40B4-BE49-F238E27FC236}">
                <a16:creationId xmlns:a16="http://schemas.microsoft.com/office/drawing/2014/main" id="{DFC344F4-A61A-1448-9E21-9EC6BE6ECF9D}"/>
              </a:ext>
            </a:extLst>
          </p:cNvPr>
          <p:cNvSpPr>
            <a:spLocks noChangeShapeType="1"/>
          </p:cNvSpPr>
          <p:nvPr/>
        </p:nvSpPr>
        <p:spPr bwMode="auto">
          <a:xfrm flipV="1">
            <a:off x="10050708" y="2894680"/>
            <a:ext cx="2471" cy="1253147"/>
          </a:xfrm>
          <a:prstGeom prst="line">
            <a:avLst/>
          </a:prstGeom>
          <a:noFill/>
          <a:ln w="635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3" name="Freeform 380">
            <a:extLst>
              <a:ext uri="{FF2B5EF4-FFF2-40B4-BE49-F238E27FC236}">
                <a16:creationId xmlns:a16="http://schemas.microsoft.com/office/drawing/2014/main" id="{FEA0B770-CFAC-7C42-A2CC-4BD6EA4761D1}"/>
              </a:ext>
            </a:extLst>
          </p:cNvPr>
          <p:cNvSpPr>
            <a:spLocks noChangeArrowheads="1"/>
          </p:cNvSpPr>
          <p:nvPr/>
        </p:nvSpPr>
        <p:spPr bwMode="auto">
          <a:xfrm>
            <a:off x="9630521"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6" y="0"/>
                  <a:pt x="1502" y="336"/>
                  <a:pt x="1502" y="751"/>
                </a:cubicBezTo>
                <a:lnTo>
                  <a:pt x="1502" y="751"/>
                </a:lnTo>
                <a:cubicBezTo>
                  <a:pt x="1502" y="1165"/>
                  <a:pt x="1166" y="1502"/>
                  <a:pt x="751" y="1502"/>
                </a:cubicBezTo>
                <a:lnTo>
                  <a:pt x="751" y="1502"/>
                </a:lnTo>
                <a:cubicBezTo>
                  <a:pt x="337" y="1502"/>
                  <a:pt x="0" y="1165"/>
                  <a:pt x="0" y="751"/>
                </a:cubicBezTo>
                <a:lnTo>
                  <a:pt x="0" y="751"/>
                </a:lnTo>
                <a:cubicBezTo>
                  <a:pt x="0" y="336"/>
                  <a:pt x="337" y="0"/>
                  <a:pt x="751" y="0"/>
                </a:cubicBezTo>
              </a:path>
            </a:pathLst>
          </a:custGeom>
          <a:noFill/>
          <a:ln w="635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nvGrpSpPr>
          <p:cNvPr id="237" name="Group 236">
            <a:extLst>
              <a:ext uri="{FF2B5EF4-FFF2-40B4-BE49-F238E27FC236}">
                <a16:creationId xmlns:a16="http://schemas.microsoft.com/office/drawing/2014/main" id="{58D23F84-8707-8542-9EE4-41641DB8509E}"/>
              </a:ext>
            </a:extLst>
          </p:cNvPr>
          <p:cNvGrpSpPr/>
          <p:nvPr/>
        </p:nvGrpSpPr>
        <p:grpSpPr>
          <a:xfrm>
            <a:off x="9825695" y="2214572"/>
            <a:ext cx="450025" cy="420333"/>
            <a:chOff x="8657130" y="2323034"/>
            <a:chExt cx="1078109" cy="1006982"/>
          </a:xfrm>
          <a:solidFill>
            <a:srgbClr val="ACC199"/>
          </a:solidFill>
        </p:grpSpPr>
        <p:sp>
          <p:nvSpPr>
            <p:cNvPr id="238" name="Freeform 237">
              <a:extLst>
                <a:ext uri="{FF2B5EF4-FFF2-40B4-BE49-F238E27FC236}">
                  <a16:creationId xmlns:a16="http://schemas.microsoft.com/office/drawing/2014/main" id="{4B1FEA7A-17C9-AC4D-A595-088E1937CE91}"/>
                </a:ext>
              </a:extLst>
            </p:cNvPr>
            <p:cNvSpPr>
              <a:spLocks noChangeArrowheads="1"/>
            </p:cNvSpPr>
            <p:nvPr/>
          </p:nvSpPr>
          <p:spPr bwMode="auto">
            <a:xfrm>
              <a:off x="8657130" y="2323034"/>
              <a:ext cx="1078109" cy="1006982"/>
            </a:xfrm>
            <a:custGeom>
              <a:avLst/>
              <a:gdLst>
                <a:gd name="T0" fmla="*/ 228239 w 1268"/>
                <a:gd name="T1" fmla="*/ 347237 h 1188"/>
                <a:gd name="T2" fmla="*/ 228239 w 1268"/>
                <a:gd name="T3" fmla="*/ 347237 h 1188"/>
                <a:gd name="T4" fmla="*/ 198673 w 1268"/>
                <a:gd name="T5" fmla="*/ 345440 h 1188"/>
                <a:gd name="T6" fmla="*/ 198673 w 1268"/>
                <a:gd name="T7" fmla="*/ 345440 h 1188"/>
                <a:gd name="T8" fmla="*/ 183890 w 1268"/>
                <a:gd name="T9" fmla="*/ 350832 h 1188"/>
                <a:gd name="T10" fmla="*/ 183890 w 1268"/>
                <a:gd name="T11" fmla="*/ 350832 h 1188"/>
                <a:gd name="T12" fmla="*/ 119709 w 1268"/>
                <a:gd name="T13" fmla="*/ 389294 h 1188"/>
                <a:gd name="T14" fmla="*/ 119709 w 1268"/>
                <a:gd name="T15" fmla="*/ 389294 h 1188"/>
                <a:gd name="T16" fmla="*/ 72835 w 1268"/>
                <a:gd name="T17" fmla="*/ 398280 h 1188"/>
                <a:gd name="T18" fmla="*/ 72835 w 1268"/>
                <a:gd name="T19" fmla="*/ 398280 h 1188"/>
                <a:gd name="T20" fmla="*/ 90503 w 1268"/>
                <a:gd name="T21" fmla="*/ 380307 h 1188"/>
                <a:gd name="T22" fmla="*/ 90503 w 1268"/>
                <a:gd name="T23" fmla="*/ 380307 h 1188"/>
                <a:gd name="T24" fmla="*/ 107449 w 1268"/>
                <a:gd name="T25" fmla="*/ 333937 h 1188"/>
                <a:gd name="T26" fmla="*/ 107449 w 1268"/>
                <a:gd name="T27" fmla="*/ 333937 h 1188"/>
                <a:gd name="T28" fmla="*/ 106368 w 1268"/>
                <a:gd name="T29" fmla="*/ 322435 h 1188"/>
                <a:gd name="T30" fmla="*/ 106368 w 1268"/>
                <a:gd name="T31" fmla="*/ 322435 h 1188"/>
                <a:gd name="T32" fmla="*/ 98796 w 1268"/>
                <a:gd name="T33" fmla="*/ 309494 h 1188"/>
                <a:gd name="T34" fmla="*/ 98796 w 1268"/>
                <a:gd name="T35" fmla="*/ 309494 h 1188"/>
                <a:gd name="T36" fmla="*/ 26682 w 1268"/>
                <a:gd name="T37" fmla="*/ 186559 h 1188"/>
                <a:gd name="T38" fmla="*/ 26682 w 1268"/>
                <a:gd name="T39" fmla="*/ 186559 h 1188"/>
                <a:gd name="T40" fmla="*/ 228239 w 1268"/>
                <a:gd name="T41" fmla="*/ 26600 h 1188"/>
                <a:gd name="T42" fmla="*/ 228239 w 1268"/>
                <a:gd name="T43" fmla="*/ 26600 h 1188"/>
                <a:gd name="T44" fmla="*/ 429797 w 1268"/>
                <a:gd name="T45" fmla="*/ 186559 h 1188"/>
                <a:gd name="T46" fmla="*/ 429797 w 1268"/>
                <a:gd name="T47" fmla="*/ 186559 h 1188"/>
                <a:gd name="T48" fmla="*/ 228239 w 1268"/>
                <a:gd name="T49" fmla="*/ 347237 h 1188"/>
                <a:gd name="T50" fmla="*/ 388692 w 1268"/>
                <a:gd name="T51" fmla="*/ 53559 h 1188"/>
                <a:gd name="T52" fmla="*/ 388692 w 1268"/>
                <a:gd name="T53" fmla="*/ 53559 h 1188"/>
                <a:gd name="T54" fmla="*/ 228239 w 1268"/>
                <a:gd name="T55" fmla="*/ 0 h 1188"/>
                <a:gd name="T56" fmla="*/ 228239 w 1268"/>
                <a:gd name="T57" fmla="*/ 0 h 1188"/>
                <a:gd name="T58" fmla="*/ 67787 w 1268"/>
                <a:gd name="T59" fmla="*/ 53559 h 1188"/>
                <a:gd name="T60" fmla="*/ 67787 w 1268"/>
                <a:gd name="T61" fmla="*/ 53559 h 1188"/>
                <a:gd name="T62" fmla="*/ 0 w 1268"/>
                <a:gd name="T63" fmla="*/ 186559 h 1188"/>
                <a:gd name="T64" fmla="*/ 0 w 1268"/>
                <a:gd name="T65" fmla="*/ 186559 h 1188"/>
                <a:gd name="T66" fmla="*/ 80046 w 1268"/>
                <a:gd name="T67" fmla="*/ 329264 h 1188"/>
                <a:gd name="T68" fmla="*/ 80046 w 1268"/>
                <a:gd name="T69" fmla="*/ 329264 h 1188"/>
                <a:gd name="T70" fmla="*/ 80407 w 1268"/>
                <a:gd name="T71" fmla="*/ 333937 h 1188"/>
                <a:gd name="T72" fmla="*/ 80407 w 1268"/>
                <a:gd name="T73" fmla="*/ 333937 h 1188"/>
                <a:gd name="T74" fmla="*/ 38941 w 1268"/>
                <a:gd name="T75" fmla="*/ 388934 h 1188"/>
                <a:gd name="T76" fmla="*/ 38941 w 1268"/>
                <a:gd name="T77" fmla="*/ 388934 h 1188"/>
                <a:gd name="T78" fmla="*/ 28485 w 1268"/>
                <a:gd name="T79" fmla="*/ 406548 h 1188"/>
                <a:gd name="T80" fmla="*/ 28485 w 1268"/>
                <a:gd name="T81" fmla="*/ 406548 h 1188"/>
                <a:gd name="T82" fmla="*/ 34615 w 1268"/>
                <a:gd name="T83" fmla="*/ 421286 h 1188"/>
                <a:gd name="T84" fmla="*/ 34615 w 1268"/>
                <a:gd name="T85" fmla="*/ 421286 h 1188"/>
                <a:gd name="T86" fmla="*/ 48677 w 1268"/>
                <a:gd name="T87" fmla="*/ 426678 h 1188"/>
                <a:gd name="T88" fmla="*/ 48677 w 1268"/>
                <a:gd name="T89" fmla="*/ 426678 h 1188"/>
                <a:gd name="T90" fmla="*/ 49758 w 1268"/>
                <a:gd name="T91" fmla="*/ 426678 h 1188"/>
                <a:gd name="T92" fmla="*/ 49758 w 1268"/>
                <a:gd name="T93" fmla="*/ 426678 h 1188"/>
                <a:gd name="T94" fmla="*/ 199755 w 1268"/>
                <a:gd name="T95" fmla="*/ 372399 h 1188"/>
                <a:gd name="T96" fmla="*/ 199755 w 1268"/>
                <a:gd name="T97" fmla="*/ 372399 h 1188"/>
                <a:gd name="T98" fmla="*/ 228239 w 1268"/>
                <a:gd name="T99" fmla="*/ 374197 h 1188"/>
                <a:gd name="T100" fmla="*/ 228239 w 1268"/>
                <a:gd name="T101" fmla="*/ 374197 h 1188"/>
                <a:gd name="T102" fmla="*/ 388692 w 1268"/>
                <a:gd name="T103" fmla="*/ 320278 h 1188"/>
                <a:gd name="T104" fmla="*/ 388692 w 1268"/>
                <a:gd name="T105" fmla="*/ 320278 h 1188"/>
                <a:gd name="T106" fmla="*/ 456839 w 1268"/>
                <a:gd name="T107" fmla="*/ 186559 h 1188"/>
                <a:gd name="T108" fmla="*/ 456839 w 1268"/>
                <a:gd name="T109" fmla="*/ 186559 h 1188"/>
                <a:gd name="T110" fmla="*/ 388692 w 1268"/>
                <a:gd name="T111" fmla="*/ 53559 h 1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8" h="1188">
                  <a:moveTo>
                    <a:pt x="633" y="966"/>
                  </a:moveTo>
                  <a:lnTo>
                    <a:pt x="633" y="966"/>
                  </a:lnTo>
                  <a:cubicBezTo>
                    <a:pt x="606" y="966"/>
                    <a:pt x="577" y="965"/>
                    <a:pt x="551" y="961"/>
                  </a:cubicBezTo>
                  <a:cubicBezTo>
                    <a:pt x="535" y="959"/>
                    <a:pt x="522" y="965"/>
                    <a:pt x="510" y="976"/>
                  </a:cubicBezTo>
                  <a:cubicBezTo>
                    <a:pt x="458" y="1026"/>
                    <a:pt x="400" y="1062"/>
                    <a:pt x="332" y="1083"/>
                  </a:cubicBezTo>
                  <a:cubicBezTo>
                    <a:pt x="293" y="1095"/>
                    <a:pt x="251" y="1104"/>
                    <a:pt x="202" y="1108"/>
                  </a:cubicBezTo>
                  <a:cubicBezTo>
                    <a:pt x="221" y="1094"/>
                    <a:pt x="237" y="1076"/>
                    <a:pt x="251" y="1058"/>
                  </a:cubicBezTo>
                  <a:cubicBezTo>
                    <a:pt x="282" y="1018"/>
                    <a:pt x="298" y="974"/>
                    <a:pt x="298" y="929"/>
                  </a:cubicBezTo>
                  <a:cubicBezTo>
                    <a:pt x="298" y="917"/>
                    <a:pt x="296" y="907"/>
                    <a:pt x="295" y="897"/>
                  </a:cubicBezTo>
                  <a:cubicBezTo>
                    <a:pt x="293" y="882"/>
                    <a:pt x="286" y="870"/>
                    <a:pt x="274" y="861"/>
                  </a:cubicBezTo>
                  <a:cubicBezTo>
                    <a:pt x="146" y="777"/>
                    <a:pt x="74" y="651"/>
                    <a:pt x="74" y="519"/>
                  </a:cubicBezTo>
                  <a:cubicBezTo>
                    <a:pt x="74" y="273"/>
                    <a:pt x="324" y="74"/>
                    <a:pt x="633" y="74"/>
                  </a:cubicBezTo>
                  <a:cubicBezTo>
                    <a:pt x="942" y="74"/>
                    <a:pt x="1192" y="273"/>
                    <a:pt x="1192" y="519"/>
                  </a:cubicBezTo>
                  <a:cubicBezTo>
                    <a:pt x="1192" y="766"/>
                    <a:pt x="942" y="966"/>
                    <a:pt x="633" y="966"/>
                  </a:cubicBezTo>
                  <a:close/>
                  <a:moveTo>
                    <a:pt x="1078" y="149"/>
                  </a:moveTo>
                  <a:lnTo>
                    <a:pt x="1078" y="149"/>
                  </a:lnTo>
                  <a:cubicBezTo>
                    <a:pt x="958" y="53"/>
                    <a:pt x="801" y="0"/>
                    <a:pt x="633" y="0"/>
                  </a:cubicBezTo>
                  <a:cubicBezTo>
                    <a:pt x="465" y="0"/>
                    <a:pt x="307" y="53"/>
                    <a:pt x="188" y="149"/>
                  </a:cubicBezTo>
                  <a:cubicBezTo>
                    <a:pt x="67" y="248"/>
                    <a:pt x="0" y="380"/>
                    <a:pt x="0" y="519"/>
                  </a:cubicBezTo>
                  <a:cubicBezTo>
                    <a:pt x="0" y="673"/>
                    <a:pt x="80" y="817"/>
                    <a:pt x="222" y="916"/>
                  </a:cubicBezTo>
                  <a:cubicBezTo>
                    <a:pt x="223" y="920"/>
                    <a:pt x="223" y="925"/>
                    <a:pt x="223" y="929"/>
                  </a:cubicBezTo>
                  <a:cubicBezTo>
                    <a:pt x="223" y="974"/>
                    <a:pt x="193" y="1038"/>
                    <a:pt x="108" y="1082"/>
                  </a:cubicBezTo>
                  <a:cubicBezTo>
                    <a:pt x="91" y="1092"/>
                    <a:pt x="79" y="1110"/>
                    <a:pt x="79" y="1131"/>
                  </a:cubicBezTo>
                  <a:cubicBezTo>
                    <a:pt x="79" y="1147"/>
                    <a:pt x="85" y="1162"/>
                    <a:pt x="96" y="1172"/>
                  </a:cubicBezTo>
                  <a:cubicBezTo>
                    <a:pt x="107" y="1183"/>
                    <a:pt x="120" y="1187"/>
                    <a:pt x="135" y="1187"/>
                  </a:cubicBezTo>
                  <a:cubicBezTo>
                    <a:pt x="137" y="1187"/>
                    <a:pt x="137" y="1187"/>
                    <a:pt x="138" y="1187"/>
                  </a:cubicBezTo>
                  <a:cubicBezTo>
                    <a:pt x="268" y="1183"/>
                    <a:pt x="419" y="1160"/>
                    <a:pt x="554" y="1036"/>
                  </a:cubicBezTo>
                  <a:cubicBezTo>
                    <a:pt x="579" y="1039"/>
                    <a:pt x="606" y="1041"/>
                    <a:pt x="633" y="1041"/>
                  </a:cubicBezTo>
                  <a:cubicBezTo>
                    <a:pt x="801" y="1041"/>
                    <a:pt x="959" y="987"/>
                    <a:pt x="1078" y="891"/>
                  </a:cubicBezTo>
                  <a:cubicBezTo>
                    <a:pt x="1199" y="792"/>
                    <a:pt x="1267" y="660"/>
                    <a:pt x="1267" y="519"/>
                  </a:cubicBezTo>
                  <a:cubicBezTo>
                    <a:pt x="1267" y="380"/>
                    <a:pt x="1199" y="248"/>
                    <a:pt x="1078" y="14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39" name="Freeform 238">
              <a:extLst>
                <a:ext uri="{FF2B5EF4-FFF2-40B4-BE49-F238E27FC236}">
                  <a16:creationId xmlns:a16="http://schemas.microsoft.com/office/drawing/2014/main" id="{2ABB7FC8-E06B-0940-96C3-D63EFCC90324}"/>
                </a:ext>
              </a:extLst>
            </p:cNvPr>
            <p:cNvSpPr>
              <a:spLocks noChangeArrowheads="1"/>
            </p:cNvSpPr>
            <p:nvPr/>
          </p:nvSpPr>
          <p:spPr bwMode="auto">
            <a:xfrm>
              <a:off x="8877993" y="2629995"/>
              <a:ext cx="640126" cy="325677"/>
            </a:xfrm>
            <a:custGeom>
              <a:avLst/>
              <a:gdLst>
                <a:gd name="T0" fmla="*/ 228144 w 752"/>
                <a:gd name="T1" fmla="*/ 111067 h 383"/>
                <a:gd name="T2" fmla="*/ 244388 w 752"/>
                <a:gd name="T3" fmla="*/ 95200 h 383"/>
                <a:gd name="T4" fmla="*/ 109740 w 752"/>
                <a:gd name="T5" fmla="*/ 111067 h 383"/>
                <a:gd name="T6" fmla="*/ 93857 w 752"/>
                <a:gd name="T7" fmla="*/ 95200 h 383"/>
                <a:gd name="T8" fmla="*/ 109740 w 752"/>
                <a:gd name="T9" fmla="*/ 111067 h 383"/>
                <a:gd name="T10" fmla="*/ 42596 w 752"/>
                <a:gd name="T11" fmla="*/ 27406 h 383"/>
                <a:gd name="T12" fmla="*/ 26352 w 752"/>
                <a:gd name="T13" fmla="*/ 42912 h 383"/>
                <a:gd name="T14" fmla="*/ 162083 w 752"/>
                <a:gd name="T15" fmla="*/ 27406 h 383"/>
                <a:gd name="T16" fmla="*/ 177244 w 752"/>
                <a:gd name="T17" fmla="*/ 42912 h 383"/>
                <a:gd name="T18" fmla="*/ 162083 w 752"/>
                <a:gd name="T19" fmla="*/ 27406 h 383"/>
                <a:gd name="T20" fmla="*/ 225617 w 752"/>
                <a:gd name="T21" fmla="*/ 68515 h 383"/>
                <a:gd name="T22" fmla="*/ 221285 w 752"/>
                <a:gd name="T23" fmla="*/ 68515 h 383"/>
                <a:gd name="T24" fmla="*/ 203597 w 752"/>
                <a:gd name="T25" fmla="*/ 50845 h 383"/>
                <a:gd name="T26" fmla="*/ 204679 w 752"/>
                <a:gd name="T27" fmla="*/ 24882 h 383"/>
                <a:gd name="T28" fmla="*/ 180132 w 752"/>
                <a:gd name="T29" fmla="*/ 0 h 383"/>
                <a:gd name="T30" fmla="*/ 159195 w 752"/>
                <a:gd name="T31" fmla="*/ 0 h 383"/>
                <a:gd name="T32" fmla="*/ 135009 w 752"/>
                <a:gd name="T33" fmla="*/ 45436 h 383"/>
                <a:gd name="T34" fmla="*/ 135731 w 752"/>
                <a:gd name="T35" fmla="*/ 51206 h 383"/>
                <a:gd name="T36" fmla="*/ 118043 w 752"/>
                <a:gd name="T37" fmla="*/ 68876 h 383"/>
                <a:gd name="T38" fmla="*/ 91330 w 752"/>
                <a:gd name="T39" fmla="*/ 68515 h 383"/>
                <a:gd name="T40" fmla="*/ 86637 w 752"/>
                <a:gd name="T41" fmla="*/ 68876 h 383"/>
                <a:gd name="T42" fmla="*/ 68948 w 752"/>
                <a:gd name="T43" fmla="*/ 51206 h 383"/>
                <a:gd name="T44" fmla="*/ 69309 w 752"/>
                <a:gd name="T45" fmla="*/ 24882 h 383"/>
                <a:gd name="T46" fmla="*/ 44762 w 752"/>
                <a:gd name="T47" fmla="*/ 0 h 383"/>
                <a:gd name="T48" fmla="*/ 23825 w 752"/>
                <a:gd name="T49" fmla="*/ 0 h 383"/>
                <a:gd name="T50" fmla="*/ 0 w 752"/>
                <a:gd name="T51" fmla="*/ 45436 h 383"/>
                <a:gd name="T52" fmla="*/ 23825 w 752"/>
                <a:gd name="T53" fmla="*/ 69597 h 383"/>
                <a:gd name="T54" fmla="*/ 44762 w 752"/>
                <a:gd name="T55" fmla="*/ 69597 h 383"/>
                <a:gd name="T56" fmla="*/ 67866 w 752"/>
                <a:gd name="T57" fmla="*/ 87988 h 383"/>
                <a:gd name="T58" fmla="*/ 67144 w 752"/>
                <a:gd name="T59" fmla="*/ 92315 h 383"/>
                <a:gd name="T60" fmla="*/ 67144 w 752"/>
                <a:gd name="T61" fmla="*/ 113230 h 383"/>
                <a:gd name="T62" fmla="*/ 112267 w 752"/>
                <a:gd name="T63" fmla="*/ 137751 h 383"/>
                <a:gd name="T64" fmla="*/ 136814 w 752"/>
                <a:gd name="T65" fmla="*/ 113230 h 383"/>
                <a:gd name="T66" fmla="*/ 136814 w 752"/>
                <a:gd name="T67" fmla="*/ 92315 h 383"/>
                <a:gd name="T68" fmla="*/ 155585 w 752"/>
                <a:gd name="T69" fmla="*/ 69597 h 383"/>
                <a:gd name="T70" fmla="*/ 159195 w 752"/>
                <a:gd name="T71" fmla="*/ 69597 h 383"/>
                <a:gd name="T72" fmla="*/ 180132 w 752"/>
                <a:gd name="T73" fmla="*/ 69597 h 383"/>
                <a:gd name="T74" fmla="*/ 202153 w 752"/>
                <a:gd name="T75" fmla="*/ 87267 h 383"/>
                <a:gd name="T76" fmla="*/ 201431 w 752"/>
                <a:gd name="T77" fmla="*/ 92315 h 383"/>
                <a:gd name="T78" fmla="*/ 201431 w 752"/>
                <a:gd name="T79" fmla="*/ 113230 h 383"/>
                <a:gd name="T80" fmla="*/ 246193 w 752"/>
                <a:gd name="T81" fmla="*/ 137751 h 383"/>
                <a:gd name="T82" fmla="*/ 271101 w 752"/>
                <a:gd name="T83" fmla="*/ 113230 h 383"/>
                <a:gd name="T84" fmla="*/ 271101 w 752"/>
                <a:gd name="T85" fmla="*/ 92315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2" h="383">
                  <a:moveTo>
                    <a:pt x="677" y="308"/>
                  </a:moveTo>
                  <a:lnTo>
                    <a:pt x="632" y="308"/>
                  </a:lnTo>
                  <a:lnTo>
                    <a:pt x="632" y="264"/>
                  </a:lnTo>
                  <a:lnTo>
                    <a:pt x="677" y="264"/>
                  </a:lnTo>
                  <a:lnTo>
                    <a:pt x="677" y="308"/>
                  </a:lnTo>
                  <a:close/>
                  <a:moveTo>
                    <a:pt x="304" y="308"/>
                  </a:moveTo>
                  <a:lnTo>
                    <a:pt x="260" y="308"/>
                  </a:lnTo>
                  <a:lnTo>
                    <a:pt x="260" y="264"/>
                  </a:lnTo>
                  <a:lnTo>
                    <a:pt x="304" y="264"/>
                  </a:lnTo>
                  <a:lnTo>
                    <a:pt x="304" y="308"/>
                  </a:lnTo>
                  <a:close/>
                  <a:moveTo>
                    <a:pt x="73" y="76"/>
                  </a:moveTo>
                  <a:lnTo>
                    <a:pt x="118" y="76"/>
                  </a:lnTo>
                  <a:lnTo>
                    <a:pt x="118" y="119"/>
                  </a:lnTo>
                  <a:lnTo>
                    <a:pt x="73" y="119"/>
                  </a:lnTo>
                  <a:lnTo>
                    <a:pt x="73" y="76"/>
                  </a:lnTo>
                  <a:close/>
                  <a:moveTo>
                    <a:pt x="449" y="76"/>
                  </a:moveTo>
                  <a:lnTo>
                    <a:pt x="491" y="76"/>
                  </a:lnTo>
                  <a:lnTo>
                    <a:pt x="491" y="119"/>
                  </a:lnTo>
                  <a:lnTo>
                    <a:pt x="449" y="119"/>
                  </a:lnTo>
                  <a:lnTo>
                    <a:pt x="449" y="76"/>
                  </a:lnTo>
                  <a:close/>
                  <a:moveTo>
                    <a:pt x="682" y="190"/>
                  </a:moveTo>
                  <a:lnTo>
                    <a:pt x="625" y="190"/>
                  </a:lnTo>
                  <a:cubicBezTo>
                    <a:pt x="622" y="190"/>
                    <a:pt x="617" y="190"/>
                    <a:pt x="613" y="190"/>
                  </a:cubicBezTo>
                  <a:lnTo>
                    <a:pt x="564" y="141"/>
                  </a:lnTo>
                  <a:cubicBezTo>
                    <a:pt x="565" y="137"/>
                    <a:pt x="567" y="132"/>
                    <a:pt x="567" y="126"/>
                  </a:cubicBezTo>
                  <a:lnTo>
                    <a:pt x="567" y="69"/>
                  </a:lnTo>
                  <a:cubicBezTo>
                    <a:pt x="567" y="32"/>
                    <a:pt x="536" y="0"/>
                    <a:pt x="499" y="0"/>
                  </a:cubicBezTo>
                  <a:lnTo>
                    <a:pt x="441" y="0"/>
                  </a:lnTo>
                  <a:cubicBezTo>
                    <a:pt x="404" y="0"/>
                    <a:pt x="374" y="32"/>
                    <a:pt x="374" y="69"/>
                  </a:cubicBezTo>
                  <a:lnTo>
                    <a:pt x="374" y="126"/>
                  </a:lnTo>
                  <a:cubicBezTo>
                    <a:pt x="374" y="132"/>
                    <a:pt x="374" y="137"/>
                    <a:pt x="376" y="142"/>
                  </a:cubicBezTo>
                  <a:lnTo>
                    <a:pt x="327" y="191"/>
                  </a:lnTo>
                  <a:cubicBezTo>
                    <a:pt x="323" y="190"/>
                    <a:pt x="317" y="190"/>
                    <a:pt x="311" y="190"/>
                  </a:cubicBezTo>
                  <a:lnTo>
                    <a:pt x="253" y="190"/>
                  </a:lnTo>
                  <a:cubicBezTo>
                    <a:pt x="248" y="190"/>
                    <a:pt x="244" y="190"/>
                    <a:pt x="240" y="191"/>
                  </a:cubicBezTo>
                  <a:lnTo>
                    <a:pt x="191" y="142"/>
                  </a:lnTo>
                  <a:cubicBezTo>
                    <a:pt x="191" y="137"/>
                    <a:pt x="192" y="132"/>
                    <a:pt x="192" y="126"/>
                  </a:cubicBezTo>
                  <a:lnTo>
                    <a:pt x="192" y="69"/>
                  </a:lnTo>
                  <a:cubicBezTo>
                    <a:pt x="192" y="32"/>
                    <a:pt x="161" y="0"/>
                    <a:pt x="124" y="0"/>
                  </a:cubicBezTo>
                  <a:lnTo>
                    <a:pt x="66" y="0"/>
                  </a:lnTo>
                  <a:cubicBezTo>
                    <a:pt x="29" y="0"/>
                    <a:pt x="0" y="32"/>
                    <a:pt x="0" y="69"/>
                  </a:cubicBezTo>
                  <a:lnTo>
                    <a:pt x="0" y="126"/>
                  </a:lnTo>
                  <a:cubicBezTo>
                    <a:pt x="0" y="163"/>
                    <a:pt x="29" y="193"/>
                    <a:pt x="66" y="193"/>
                  </a:cubicBezTo>
                  <a:lnTo>
                    <a:pt x="124" y="193"/>
                  </a:lnTo>
                  <a:cubicBezTo>
                    <a:pt x="129" y="193"/>
                    <a:pt x="132" y="193"/>
                    <a:pt x="136" y="193"/>
                  </a:cubicBezTo>
                  <a:lnTo>
                    <a:pt x="188" y="244"/>
                  </a:lnTo>
                  <a:cubicBezTo>
                    <a:pt x="186" y="248"/>
                    <a:pt x="186" y="252"/>
                    <a:pt x="186" y="256"/>
                  </a:cubicBezTo>
                  <a:lnTo>
                    <a:pt x="186" y="314"/>
                  </a:lnTo>
                  <a:cubicBezTo>
                    <a:pt x="186" y="351"/>
                    <a:pt x="216" y="382"/>
                    <a:pt x="253" y="382"/>
                  </a:cubicBezTo>
                  <a:lnTo>
                    <a:pt x="311" y="382"/>
                  </a:lnTo>
                  <a:cubicBezTo>
                    <a:pt x="348" y="382"/>
                    <a:pt x="379" y="351"/>
                    <a:pt x="379" y="314"/>
                  </a:cubicBezTo>
                  <a:lnTo>
                    <a:pt x="379" y="256"/>
                  </a:lnTo>
                  <a:cubicBezTo>
                    <a:pt x="379" y="253"/>
                    <a:pt x="377" y="249"/>
                    <a:pt x="377" y="246"/>
                  </a:cubicBezTo>
                  <a:lnTo>
                    <a:pt x="431" y="193"/>
                  </a:lnTo>
                  <a:cubicBezTo>
                    <a:pt x="434" y="193"/>
                    <a:pt x="438" y="193"/>
                    <a:pt x="441" y="193"/>
                  </a:cubicBezTo>
                  <a:lnTo>
                    <a:pt x="499" y="193"/>
                  </a:lnTo>
                  <a:cubicBezTo>
                    <a:pt x="503" y="193"/>
                    <a:pt x="506" y="193"/>
                    <a:pt x="511" y="193"/>
                  </a:cubicBezTo>
                  <a:lnTo>
                    <a:pt x="560" y="242"/>
                  </a:lnTo>
                  <a:cubicBezTo>
                    <a:pt x="558" y="246"/>
                    <a:pt x="558" y="252"/>
                    <a:pt x="558" y="256"/>
                  </a:cubicBezTo>
                  <a:lnTo>
                    <a:pt x="558" y="314"/>
                  </a:lnTo>
                  <a:cubicBezTo>
                    <a:pt x="558" y="351"/>
                    <a:pt x="588" y="382"/>
                    <a:pt x="625" y="382"/>
                  </a:cubicBezTo>
                  <a:lnTo>
                    <a:pt x="682" y="382"/>
                  </a:lnTo>
                  <a:cubicBezTo>
                    <a:pt x="721" y="382"/>
                    <a:pt x="751" y="351"/>
                    <a:pt x="751" y="314"/>
                  </a:cubicBezTo>
                  <a:lnTo>
                    <a:pt x="751" y="256"/>
                  </a:lnTo>
                  <a:cubicBezTo>
                    <a:pt x="751" y="219"/>
                    <a:pt x="721" y="190"/>
                    <a:pt x="682" y="19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0" name="Group 239">
            <a:extLst>
              <a:ext uri="{FF2B5EF4-FFF2-40B4-BE49-F238E27FC236}">
                <a16:creationId xmlns:a16="http://schemas.microsoft.com/office/drawing/2014/main" id="{A87E6296-D153-284D-824E-7339E5FBBC10}"/>
              </a:ext>
            </a:extLst>
          </p:cNvPr>
          <p:cNvGrpSpPr/>
          <p:nvPr/>
        </p:nvGrpSpPr>
        <p:grpSpPr>
          <a:xfrm>
            <a:off x="1921225" y="2245978"/>
            <a:ext cx="450025" cy="450024"/>
            <a:chOff x="5123329" y="2255652"/>
            <a:chExt cx="1078109" cy="1078108"/>
          </a:xfrm>
          <a:solidFill>
            <a:schemeClr val="accent1"/>
          </a:solidFill>
        </p:grpSpPr>
        <p:sp>
          <p:nvSpPr>
            <p:cNvPr id="241" name="Freeform 240">
              <a:extLst>
                <a:ext uri="{FF2B5EF4-FFF2-40B4-BE49-F238E27FC236}">
                  <a16:creationId xmlns:a16="http://schemas.microsoft.com/office/drawing/2014/main" id="{61259E4D-B4E7-2D46-A68D-1D6F749A4EAB}"/>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2" name="Freeform 241">
              <a:extLst>
                <a:ext uri="{FF2B5EF4-FFF2-40B4-BE49-F238E27FC236}">
                  <a16:creationId xmlns:a16="http://schemas.microsoft.com/office/drawing/2014/main" id="{31A68AA9-0BFC-3345-837F-459AF3E8E889}"/>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3" name="Freeform 242">
              <a:extLst>
                <a:ext uri="{FF2B5EF4-FFF2-40B4-BE49-F238E27FC236}">
                  <a16:creationId xmlns:a16="http://schemas.microsoft.com/office/drawing/2014/main" id="{C9082336-524B-6B41-85D9-26C085087A92}"/>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4" name="Group 243">
            <a:extLst>
              <a:ext uri="{FF2B5EF4-FFF2-40B4-BE49-F238E27FC236}">
                <a16:creationId xmlns:a16="http://schemas.microsoft.com/office/drawing/2014/main" id="{0C88333E-26FE-A34E-AF3A-5755704F7088}"/>
              </a:ext>
            </a:extLst>
          </p:cNvPr>
          <p:cNvGrpSpPr/>
          <p:nvPr/>
        </p:nvGrpSpPr>
        <p:grpSpPr>
          <a:xfrm>
            <a:off x="4579563" y="2277994"/>
            <a:ext cx="398049" cy="400812"/>
            <a:chOff x="5231890" y="4370690"/>
            <a:chExt cx="1078109" cy="1085596"/>
          </a:xfrm>
          <a:solidFill>
            <a:srgbClr val="0D9390"/>
          </a:solidFill>
        </p:grpSpPr>
        <p:sp>
          <p:nvSpPr>
            <p:cNvPr id="245" name="Freeform 23">
              <a:extLst>
                <a:ext uri="{FF2B5EF4-FFF2-40B4-BE49-F238E27FC236}">
                  <a16:creationId xmlns:a16="http://schemas.microsoft.com/office/drawing/2014/main" id="{6B165D0C-59A8-4B4C-BFCE-2019B3C2DAD9}"/>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6" name="Freeform 24">
              <a:extLst>
                <a:ext uri="{FF2B5EF4-FFF2-40B4-BE49-F238E27FC236}">
                  <a16:creationId xmlns:a16="http://schemas.microsoft.com/office/drawing/2014/main" id="{35BFF5D4-882B-4544-8454-F8A7A89FE258}"/>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7" name="Freeform 25">
              <a:extLst>
                <a:ext uri="{FF2B5EF4-FFF2-40B4-BE49-F238E27FC236}">
                  <a16:creationId xmlns:a16="http://schemas.microsoft.com/office/drawing/2014/main" id="{406320AF-B524-4841-B1A9-1D2B42442BF4}"/>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8" name="Freeform 26">
              <a:extLst>
                <a:ext uri="{FF2B5EF4-FFF2-40B4-BE49-F238E27FC236}">
                  <a16:creationId xmlns:a16="http://schemas.microsoft.com/office/drawing/2014/main" id="{A81304D8-79D5-AA44-BDDD-7D850186ECD3}"/>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9" name="Freeform 27">
              <a:extLst>
                <a:ext uri="{FF2B5EF4-FFF2-40B4-BE49-F238E27FC236}">
                  <a16:creationId xmlns:a16="http://schemas.microsoft.com/office/drawing/2014/main" id="{C244BEEE-2B3E-1E46-A08E-7FFE95FED10C}"/>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0" name="Freeform 28">
              <a:extLst>
                <a:ext uri="{FF2B5EF4-FFF2-40B4-BE49-F238E27FC236}">
                  <a16:creationId xmlns:a16="http://schemas.microsoft.com/office/drawing/2014/main" id="{773F1639-3C56-474D-A9A7-54F37575D48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1" name="Freeform 29">
              <a:extLst>
                <a:ext uri="{FF2B5EF4-FFF2-40B4-BE49-F238E27FC236}">
                  <a16:creationId xmlns:a16="http://schemas.microsoft.com/office/drawing/2014/main" id="{CFAC86EC-72AF-7743-8745-B63808640AAB}"/>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2" name="Freeform 30">
              <a:extLst>
                <a:ext uri="{FF2B5EF4-FFF2-40B4-BE49-F238E27FC236}">
                  <a16:creationId xmlns:a16="http://schemas.microsoft.com/office/drawing/2014/main" id="{628B910D-5321-E846-8F1A-7F01DBE882F1}"/>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3" name="Freeform 31">
              <a:extLst>
                <a:ext uri="{FF2B5EF4-FFF2-40B4-BE49-F238E27FC236}">
                  <a16:creationId xmlns:a16="http://schemas.microsoft.com/office/drawing/2014/main" id="{6D4B45DB-882E-0B4E-8A63-98E555BE846F}"/>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4" name="Freeform 32">
              <a:extLst>
                <a:ext uri="{FF2B5EF4-FFF2-40B4-BE49-F238E27FC236}">
                  <a16:creationId xmlns:a16="http://schemas.microsoft.com/office/drawing/2014/main" id="{5E56B343-5931-274C-A267-CF347F4658D3}"/>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256" name="CuadroTexto 4">
            <a:extLst>
              <a:ext uri="{FF2B5EF4-FFF2-40B4-BE49-F238E27FC236}">
                <a16:creationId xmlns:a16="http://schemas.microsoft.com/office/drawing/2014/main" id="{5632E376-F475-8F4E-81B2-254CB5B5E87C}"/>
              </a:ext>
            </a:extLst>
          </p:cNvPr>
          <p:cNvSpPr txBox="1"/>
          <p:nvPr/>
        </p:nvSpPr>
        <p:spPr>
          <a:xfrm>
            <a:off x="922749" y="5123925"/>
            <a:ext cx="2408842" cy="707886"/>
          </a:xfrm>
          <a:prstGeom prst="rect">
            <a:avLst/>
          </a:prstGeom>
          <a:noFill/>
        </p:spPr>
        <p:txBody>
          <a:bodyPr wrap="square" rtlCol="0">
            <a:spAutoFit/>
          </a:bodyPr>
          <a:lstStyle/>
          <a:p>
            <a:pPr lvl="0" algn="ctr"/>
            <a:r>
              <a:rPr lang="fi-FI" sz="2000" dirty="0"/>
              <a:t> Tai </a:t>
            </a:r>
            <a:r>
              <a:rPr lang="fi-FI" sz="2000" dirty="0" err="1"/>
              <a:t>leidžia</a:t>
            </a:r>
            <a:r>
              <a:rPr lang="fi-FI" sz="2000" dirty="0"/>
              <a:t> </a:t>
            </a:r>
            <a:r>
              <a:rPr lang="fi-FI" sz="2000" b="1" dirty="0" err="1"/>
              <a:t>tyrinėti</a:t>
            </a:r>
            <a:r>
              <a:rPr lang="fi-FI" sz="2000" b="1" dirty="0"/>
              <a:t> </a:t>
            </a:r>
            <a:r>
              <a:rPr lang="fi-FI" sz="2000" b="1" dirty="0" err="1"/>
              <a:t>naujas</a:t>
            </a:r>
            <a:r>
              <a:rPr lang="fi-FI" sz="2000" b="1" dirty="0"/>
              <a:t> </a:t>
            </a:r>
            <a:r>
              <a:rPr lang="fi-FI" sz="2000" b="1" dirty="0" err="1"/>
              <a:t>rinkas</a:t>
            </a:r>
            <a:r>
              <a:rPr lang="fi-FI" sz="2000" b="1" dirty="0"/>
              <a:t> </a:t>
            </a:r>
            <a:endParaRPr lang="de-DE" sz="2000" b="1" dirty="0"/>
          </a:p>
        </p:txBody>
      </p:sp>
      <p:grpSp>
        <p:nvGrpSpPr>
          <p:cNvPr id="258" name="Group 257">
            <a:extLst>
              <a:ext uri="{FF2B5EF4-FFF2-40B4-BE49-F238E27FC236}">
                <a16:creationId xmlns:a16="http://schemas.microsoft.com/office/drawing/2014/main" id="{00CD174C-EC59-CB40-92C4-E453A12C9049}"/>
              </a:ext>
            </a:extLst>
          </p:cNvPr>
          <p:cNvGrpSpPr/>
          <p:nvPr/>
        </p:nvGrpSpPr>
        <p:grpSpPr>
          <a:xfrm>
            <a:off x="3531320" y="5095329"/>
            <a:ext cx="2482785" cy="1020588"/>
            <a:chOff x="21754456" y="3992541"/>
            <a:chExt cx="4965570" cy="2041176"/>
          </a:xfrm>
        </p:grpSpPr>
        <p:sp>
          <p:nvSpPr>
            <p:cNvPr id="259" name="CuadroTexto 4">
              <a:extLst>
                <a:ext uri="{FF2B5EF4-FFF2-40B4-BE49-F238E27FC236}">
                  <a16:creationId xmlns:a16="http://schemas.microsoft.com/office/drawing/2014/main" id="{7EB1003B-3A1C-4349-9A92-73A87A4AFDBC}"/>
                </a:ext>
              </a:extLst>
            </p:cNvPr>
            <p:cNvSpPr txBox="1"/>
            <p:nvPr/>
          </p:nvSpPr>
          <p:spPr>
            <a:xfrm>
              <a:off x="21902342" y="4002391"/>
              <a:ext cx="4817684" cy="2031326"/>
            </a:xfrm>
            <a:prstGeom prst="rect">
              <a:avLst/>
            </a:prstGeom>
            <a:noFill/>
          </p:spPr>
          <p:txBody>
            <a:bodyPr wrap="square" rtlCol="0">
              <a:spAutoFit/>
            </a:bodyPr>
            <a:lstStyle/>
            <a:p>
              <a:pPr lvl="0" algn="ctr"/>
              <a:r>
                <a:rPr lang="pt-BR" sz="2000" dirty="0" err="1"/>
                <a:t>Dėl</a:t>
              </a:r>
              <a:r>
                <a:rPr lang="pt-BR" sz="2000" dirty="0"/>
                <a:t> </a:t>
              </a:r>
              <a:r>
                <a:rPr lang="pt-BR" sz="2000" dirty="0" err="1"/>
                <a:t>to</a:t>
              </a:r>
              <a:r>
                <a:rPr lang="pt-BR" sz="2000" dirty="0"/>
                <a:t> </a:t>
              </a:r>
              <a:r>
                <a:rPr lang="pt-BR" sz="2000" dirty="0" err="1"/>
                <a:t>padidėja</a:t>
              </a:r>
              <a:r>
                <a:rPr lang="pt-BR" sz="2000" dirty="0"/>
                <a:t> </a:t>
              </a:r>
              <a:r>
                <a:rPr lang="pt-BR" sz="2000" b="1" dirty="0" err="1"/>
                <a:t>pardavimai</a:t>
              </a:r>
              <a:r>
                <a:rPr lang="pt-BR" sz="2000" b="1" dirty="0"/>
                <a:t> ir </a:t>
              </a:r>
              <a:r>
                <a:rPr lang="pt-BR" sz="2000" b="1" dirty="0" err="1"/>
                <a:t>pelningumas</a:t>
              </a:r>
              <a:r>
                <a:rPr lang="pt-BR" sz="2000" b="1" dirty="0"/>
                <a:t> </a:t>
              </a:r>
            </a:p>
          </p:txBody>
        </p:sp>
        <p:sp>
          <p:nvSpPr>
            <p:cNvPr id="260" name="CuadroTexto 4">
              <a:extLst>
                <a:ext uri="{FF2B5EF4-FFF2-40B4-BE49-F238E27FC236}">
                  <a16:creationId xmlns:a16="http://schemas.microsoft.com/office/drawing/2014/main" id="{591E7FFE-7F4D-6B42-B155-F28FDF9D9B3D}"/>
                </a:ext>
              </a:extLst>
            </p:cNvPr>
            <p:cNvSpPr txBox="1"/>
            <p:nvPr/>
          </p:nvSpPr>
          <p:spPr>
            <a:xfrm>
              <a:off x="21754456" y="3992541"/>
              <a:ext cx="4817684" cy="461664"/>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sp>
        <p:nvSpPr>
          <p:cNvPr id="262" name="CuadroTexto 4">
            <a:extLst>
              <a:ext uri="{FF2B5EF4-FFF2-40B4-BE49-F238E27FC236}">
                <a16:creationId xmlns:a16="http://schemas.microsoft.com/office/drawing/2014/main" id="{4BC888AF-3694-234C-AF29-4A99F20798AB}"/>
              </a:ext>
            </a:extLst>
          </p:cNvPr>
          <p:cNvSpPr txBox="1"/>
          <p:nvPr/>
        </p:nvSpPr>
        <p:spPr>
          <a:xfrm>
            <a:off x="6309294" y="5073847"/>
            <a:ext cx="2408842" cy="1323439"/>
          </a:xfrm>
          <a:prstGeom prst="rect">
            <a:avLst/>
          </a:prstGeom>
          <a:noFill/>
        </p:spPr>
        <p:txBody>
          <a:bodyPr wrap="square" rtlCol="0">
            <a:spAutoFit/>
          </a:bodyPr>
          <a:lstStyle/>
          <a:p>
            <a:pPr algn="ctr"/>
            <a:r>
              <a:rPr lang="lt-LT" sz="2000" dirty="0">
                <a:ea typeface="Lato Light" charset="0"/>
                <a:cs typeface="Lato Light" charset="0"/>
              </a:rPr>
              <a:t>Tai leidžia </a:t>
            </a:r>
            <a:r>
              <a:rPr lang="lt-LT" sz="2000" b="1" dirty="0">
                <a:ea typeface="Lato Light" charset="0"/>
                <a:cs typeface="Lato Light" charset="0"/>
              </a:rPr>
              <a:t>neatsilikti nuo nuolatinės verslo ir rinkodaros strategijų raidos</a:t>
            </a:r>
            <a:r>
              <a:rPr lang="lt-LT" sz="2000" dirty="0">
                <a:ea typeface="Lato Light" charset="0"/>
                <a:cs typeface="Lato Light" charset="0"/>
              </a:rPr>
              <a:t>.</a:t>
            </a:r>
          </a:p>
        </p:txBody>
      </p:sp>
      <p:sp>
        <p:nvSpPr>
          <p:cNvPr id="265" name="CuadroTexto 4">
            <a:extLst>
              <a:ext uri="{FF2B5EF4-FFF2-40B4-BE49-F238E27FC236}">
                <a16:creationId xmlns:a16="http://schemas.microsoft.com/office/drawing/2014/main" id="{3A64E80F-61F2-8B48-BA3E-3230FD72F564}"/>
              </a:ext>
            </a:extLst>
          </p:cNvPr>
          <p:cNvSpPr txBox="1"/>
          <p:nvPr/>
        </p:nvSpPr>
        <p:spPr>
          <a:xfrm>
            <a:off x="8636902" y="5029242"/>
            <a:ext cx="3377298" cy="1938992"/>
          </a:xfrm>
          <a:prstGeom prst="rect">
            <a:avLst/>
          </a:prstGeom>
          <a:noFill/>
        </p:spPr>
        <p:txBody>
          <a:bodyPr wrap="square" rtlCol="0">
            <a:spAutoFit/>
          </a:bodyPr>
          <a:lstStyle/>
          <a:p>
            <a:pPr algn="ctr"/>
            <a:r>
              <a:rPr lang="lt-LT" sz="2000" dirty="0"/>
              <a:t>Naudodamiesi skaitmeniniais ištekliais rinkodaros specialistai gali geriau atrasti, </a:t>
            </a:r>
            <a:r>
              <a:rPr lang="lt-LT" sz="2000" b="1" dirty="0"/>
              <a:t>atsekti ir patenkinti klientų poreikius</a:t>
            </a:r>
            <a:r>
              <a:rPr lang="lt-LT" sz="2000" dirty="0"/>
              <a:t>.</a:t>
            </a:r>
          </a:p>
          <a:p>
            <a:pPr algn="ctr"/>
            <a:r>
              <a:rPr lang="en-US" sz="2000" dirty="0">
                <a:latin typeface="Lato Light" charset="0"/>
                <a:ea typeface="Lato Light" charset="0"/>
                <a:cs typeface="Lato Light" charset="0"/>
              </a:rPr>
              <a:t>.</a:t>
            </a:r>
          </a:p>
        </p:txBody>
      </p:sp>
      <p:sp>
        <p:nvSpPr>
          <p:cNvPr id="91" name="Textplatzhalter 2">
            <a:extLst>
              <a:ext uri="{FF2B5EF4-FFF2-40B4-BE49-F238E27FC236}">
                <a16:creationId xmlns:a16="http://schemas.microsoft.com/office/drawing/2014/main" id="{A319988A-D14B-E2A8-61D2-60C14A23662E}"/>
              </a:ext>
            </a:extLst>
          </p:cNvPr>
          <p:cNvSpPr txBox="1">
            <a:spLocks/>
          </p:cNvSpPr>
          <p:nvPr/>
        </p:nvSpPr>
        <p:spPr>
          <a:xfrm>
            <a:off x="0" y="519269"/>
            <a:ext cx="10808102" cy="582221"/>
          </a:xfrm>
          <a:prstGeom prst="rect">
            <a:avLst/>
          </a:prstGeom>
          <a:solidFill>
            <a:srgbClr val="FED100"/>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dirty="0">
                <a:solidFill>
                  <a:srgbClr val="000000"/>
                </a:solidFill>
              </a:rPr>
              <a:t>                 </a:t>
            </a:r>
            <a:r>
              <a:rPr lang="en-GB" sz="3600" dirty="0" err="1">
                <a:solidFill>
                  <a:srgbClr val="000000"/>
                </a:solidFill>
              </a:rPr>
              <a:t>Kodėl</a:t>
            </a:r>
            <a:r>
              <a:rPr lang="en-GB" sz="3600" dirty="0">
                <a:solidFill>
                  <a:srgbClr val="000000"/>
                </a:solidFill>
              </a:rPr>
              <a:t> </a:t>
            </a:r>
            <a:r>
              <a:rPr lang="en-GB" sz="3600" dirty="0" err="1">
                <a:solidFill>
                  <a:srgbClr val="000000"/>
                </a:solidFill>
              </a:rPr>
              <a:t>verta</a:t>
            </a:r>
            <a:r>
              <a:rPr lang="en-GB" sz="3600" dirty="0">
                <a:solidFill>
                  <a:srgbClr val="000000"/>
                </a:solidFill>
              </a:rPr>
              <a:t> </a:t>
            </a:r>
            <a:r>
              <a:rPr lang="en-GB" sz="3600" dirty="0" err="1">
                <a:solidFill>
                  <a:srgbClr val="000000"/>
                </a:solidFill>
              </a:rPr>
              <a:t>naudoti</a:t>
            </a:r>
            <a:r>
              <a:rPr lang="en-GB" sz="3600" dirty="0">
                <a:solidFill>
                  <a:srgbClr val="000000"/>
                </a:solidFill>
              </a:rPr>
              <a:t> </a:t>
            </a:r>
            <a:r>
              <a:rPr lang="en-GB" sz="3600" dirty="0" err="1">
                <a:solidFill>
                  <a:srgbClr val="000000"/>
                </a:solidFill>
              </a:rPr>
              <a:t>inovatyvią</a:t>
            </a:r>
            <a:r>
              <a:rPr lang="en-GB" sz="3600" dirty="0">
                <a:solidFill>
                  <a:srgbClr val="000000"/>
                </a:solidFill>
              </a:rPr>
              <a:t> </a:t>
            </a:r>
            <a:r>
              <a:rPr lang="en-GB" sz="3600" dirty="0" err="1">
                <a:solidFill>
                  <a:srgbClr val="000000"/>
                </a:solidFill>
              </a:rPr>
              <a:t>rinkodarą</a:t>
            </a:r>
            <a:r>
              <a:rPr lang="en-GB" sz="3600" dirty="0">
                <a:solidFill>
                  <a:srgbClr val="000000"/>
                </a:solidFill>
              </a:rPr>
              <a:t>?</a:t>
            </a:r>
          </a:p>
        </p:txBody>
      </p:sp>
      <p:pic>
        <p:nvPicPr>
          <p:cNvPr id="3" name="Graphic 2" descr="Light Bulb and Gear">
            <a:extLst>
              <a:ext uri="{FF2B5EF4-FFF2-40B4-BE49-F238E27FC236}">
                <a16:creationId xmlns:a16="http://schemas.microsoft.com/office/drawing/2014/main" id="{8F73B38C-F59A-D2C0-B81B-5C0DD43FD4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24419" y="2214571"/>
            <a:ext cx="619151" cy="619151"/>
          </a:xfrm>
          <a:prstGeom prst="rect">
            <a:avLst/>
          </a:prstGeom>
        </p:spPr>
      </p:pic>
    </p:spTree>
    <p:extLst>
      <p:ext uri="{BB962C8B-B14F-4D97-AF65-F5344CB8AC3E}">
        <p14:creationId xmlns:p14="http://schemas.microsoft.com/office/powerpoint/2010/main" val="520756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FBA8122-B334-4F88-AB58-0C5254B2788C}"/>
              </a:ext>
            </a:extLst>
          </p:cNvPr>
          <p:cNvSpPr/>
          <p:nvPr/>
        </p:nvSpPr>
        <p:spPr>
          <a:xfrm>
            <a:off x="2591436" y="2490892"/>
            <a:ext cx="2287756"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Socialinės žiniasklaidos rinkodara</a:t>
            </a:r>
          </a:p>
        </p:txBody>
      </p:sp>
      <p:sp>
        <p:nvSpPr>
          <p:cNvPr id="5" name="Hexagon 4">
            <a:extLst>
              <a:ext uri="{FF2B5EF4-FFF2-40B4-BE49-F238E27FC236}">
                <a16:creationId xmlns:a16="http://schemas.microsoft.com/office/drawing/2014/main" id="{F809265A-4735-4D83-9A7E-8BCDEB75F52E}"/>
              </a:ext>
            </a:extLst>
          </p:cNvPr>
          <p:cNvSpPr/>
          <p:nvPr/>
        </p:nvSpPr>
        <p:spPr>
          <a:xfrm>
            <a:off x="4404950" y="3422212"/>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Klientų išlaikymas</a:t>
            </a:r>
            <a:endParaRPr lang="en-IE" sz="2000" b="1" dirty="0">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6081030" y="249089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b="1" dirty="0">
              <a:solidFill>
                <a:schemeClr val="bg1"/>
              </a:solidFill>
            </a:endParaRPr>
          </a:p>
          <a:p>
            <a:pPr algn="ctr"/>
            <a:endParaRPr lang="en-US" sz="2000" b="1" dirty="0">
              <a:solidFill>
                <a:schemeClr val="bg1"/>
              </a:solidFill>
            </a:endParaRPr>
          </a:p>
          <a:p>
            <a:pPr algn="ctr"/>
            <a:r>
              <a:rPr lang="lt-LT" sz="2000" b="1" dirty="0">
                <a:solidFill>
                  <a:schemeClr val="bg1"/>
                </a:solidFill>
              </a:rPr>
              <a:t>Naujų geografinių vietovių</a:t>
            </a:r>
            <a:endParaRPr lang="en-US" sz="2000" b="1" dirty="0">
              <a:solidFill>
                <a:schemeClr val="bg1"/>
              </a:solidFill>
            </a:endParaRPr>
          </a:p>
          <a:p>
            <a:pPr algn="ctr"/>
            <a:r>
              <a:rPr lang="lt-LT" sz="2000" b="1" dirty="0">
                <a:solidFill>
                  <a:schemeClr val="bg1"/>
                </a:solidFill>
              </a:rPr>
              <a:t>Tyrinėjimas  </a:t>
            </a:r>
          </a:p>
          <a:p>
            <a:pPr algn="ctr"/>
            <a:endParaRPr lang="lt-LT" sz="2000" b="1" dirty="0">
              <a:solidFill>
                <a:schemeClr val="bg1"/>
              </a:solidFill>
            </a:endParaRPr>
          </a:p>
          <a:p>
            <a:pPr algn="ctr"/>
            <a:endParaRPr lang="lt-LT" sz="2000" b="1" dirty="0">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796290" y="3326522"/>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50" b="1"/>
          </a:p>
        </p:txBody>
      </p:sp>
      <p:sp>
        <p:nvSpPr>
          <p:cNvPr id="8" name="Hexagon 7">
            <a:extLst>
              <a:ext uri="{FF2B5EF4-FFF2-40B4-BE49-F238E27FC236}">
                <a16:creationId xmlns:a16="http://schemas.microsoft.com/office/drawing/2014/main" id="{5A3A9D83-85D3-4851-AD4E-798EFA1C1A19}"/>
              </a:ext>
            </a:extLst>
          </p:cNvPr>
          <p:cNvSpPr/>
          <p:nvPr/>
        </p:nvSpPr>
        <p:spPr>
          <a:xfrm>
            <a:off x="9498490" y="2426676"/>
            <a:ext cx="2039007" cy="1734207"/>
          </a:xfrm>
          <a:prstGeom prst="hexagon">
            <a:avLst/>
          </a:prstGeom>
          <a:solidFill>
            <a:srgbClr val="87A66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Parodykite</a:t>
            </a:r>
            <a:r>
              <a:rPr lang="en-US" sz="2000" b="1" dirty="0">
                <a:solidFill>
                  <a:schemeClr val="bg1"/>
                </a:solidFill>
              </a:rPr>
              <a:t> </a:t>
            </a:r>
            <a:r>
              <a:rPr lang="en-US" sz="2000" b="1" dirty="0" err="1">
                <a:solidFill>
                  <a:schemeClr val="bg1"/>
                </a:solidFill>
              </a:rPr>
              <a:t>savo</a:t>
            </a:r>
            <a:r>
              <a:rPr lang="en-US" sz="2000" b="1" dirty="0">
                <a:solidFill>
                  <a:schemeClr val="bg1"/>
                </a:solidFill>
              </a:rPr>
              <a:t> </a:t>
            </a:r>
            <a:r>
              <a:rPr lang="en-US" sz="2000" b="1" dirty="0" err="1">
                <a:solidFill>
                  <a:schemeClr val="bg1"/>
                </a:solidFill>
              </a:rPr>
              <a:t>kompetenciją</a:t>
            </a:r>
            <a:endParaRPr lang="en-IE" sz="2000" b="1" dirty="0">
              <a:solidFill>
                <a:schemeClr val="bg1"/>
              </a:solidFill>
            </a:endParaRPr>
          </a:p>
        </p:txBody>
      </p:sp>
      <p:sp>
        <p:nvSpPr>
          <p:cNvPr id="9" name="Hexagon 8">
            <a:extLst>
              <a:ext uri="{FF2B5EF4-FFF2-40B4-BE49-F238E27FC236}">
                <a16:creationId xmlns:a16="http://schemas.microsoft.com/office/drawing/2014/main" id="{3078DDEC-FE9B-4B26-D0AE-364132293049}"/>
              </a:ext>
            </a:extLst>
          </p:cNvPr>
          <p:cNvSpPr/>
          <p:nvPr/>
        </p:nvSpPr>
        <p:spPr>
          <a:xfrm>
            <a:off x="1026670" y="3429000"/>
            <a:ext cx="2039007" cy="1734207"/>
          </a:xfrm>
          <a:prstGeom prst="hexagon">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Rinkodara iš lūpų į lūpas</a:t>
            </a:r>
          </a:p>
        </p:txBody>
      </p:sp>
      <p:sp>
        <p:nvSpPr>
          <p:cNvPr id="10" name="Text Placeholder 8">
            <a:extLst>
              <a:ext uri="{FF2B5EF4-FFF2-40B4-BE49-F238E27FC236}">
                <a16:creationId xmlns:a16="http://schemas.microsoft.com/office/drawing/2014/main" id="{287DF22E-9258-7B6C-D94B-2C7436ACB120}"/>
              </a:ext>
            </a:extLst>
          </p:cNvPr>
          <p:cNvSpPr txBox="1">
            <a:spLocks/>
          </p:cNvSpPr>
          <p:nvPr/>
        </p:nvSpPr>
        <p:spPr>
          <a:xfrm>
            <a:off x="353339" y="1414536"/>
            <a:ext cx="10763604" cy="1107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dirty="0">
                <a:solidFill>
                  <a:srgbClr val="000000"/>
                </a:solidFill>
              </a:rPr>
              <a:t>Toliau pateikiama keletas inovatyvių rinkodaros metodų, kurie gali padėti JUMS ir jūsų verslui pritraukti daugiau klientų, turint ribotą rinkodaros biudžetą.</a:t>
            </a:r>
            <a:endParaRPr lang="en-IE" sz="2400" dirty="0">
              <a:solidFill>
                <a:srgbClr val="000000"/>
              </a:solidFill>
            </a:endParaRPr>
          </a:p>
        </p:txBody>
      </p:sp>
      <p:sp>
        <p:nvSpPr>
          <p:cNvPr id="12" name="Textplatzhalter 2">
            <a:extLst>
              <a:ext uri="{FF2B5EF4-FFF2-40B4-BE49-F238E27FC236}">
                <a16:creationId xmlns:a16="http://schemas.microsoft.com/office/drawing/2014/main" id="{1C5B59C2-C1C7-69B9-A530-DFD40133AFD8}"/>
              </a:ext>
            </a:extLst>
          </p:cNvPr>
          <p:cNvSpPr txBox="1">
            <a:spLocks/>
          </p:cNvSpPr>
          <p:nvPr/>
        </p:nvSpPr>
        <p:spPr>
          <a:xfrm>
            <a:off x="0" y="351861"/>
            <a:ext cx="10808102" cy="582221"/>
          </a:xfrm>
          <a:prstGeom prst="rect">
            <a:avLst/>
          </a:prstGeom>
          <a:solidFill>
            <a:srgbClr val="FE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000000"/>
                </a:solidFill>
              </a:rPr>
              <a:t>	</a:t>
            </a:r>
            <a:r>
              <a:rPr lang="lt-LT" sz="3600" dirty="0">
                <a:solidFill>
                  <a:srgbClr val="000000"/>
                </a:solidFill>
              </a:rPr>
              <a:t>                 </a:t>
            </a:r>
            <a:r>
              <a:rPr lang="en-GB" sz="3600" dirty="0" err="1">
                <a:solidFill>
                  <a:srgbClr val="000000"/>
                </a:solidFill>
              </a:rPr>
              <a:t>Inovatyvūs</a:t>
            </a:r>
            <a:r>
              <a:rPr lang="en-GB" sz="3600" dirty="0">
                <a:solidFill>
                  <a:srgbClr val="000000"/>
                </a:solidFill>
              </a:rPr>
              <a:t> </a:t>
            </a:r>
            <a:r>
              <a:rPr lang="en-GB" sz="3600" dirty="0" err="1">
                <a:solidFill>
                  <a:srgbClr val="000000"/>
                </a:solidFill>
              </a:rPr>
              <a:t>rinkodaros</a:t>
            </a:r>
            <a:r>
              <a:rPr lang="en-GB" sz="3600" dirty="0">
                <a:solidFill>
                  <a:srgbClr val="000000"/>
                </a:solidFill>
              </a:rPr>
              <a:t> </a:t>
            </a:r>
            <a:r>
              <a:rPr lang="en-GB" sz="3600" dirty="0" err="1">
                <a:solidFill>
                  <a:srgbClr val="000000"/>
                </a:solidFill>
              </a:rPr>
              <a:t>metodai</a:t>
            </a:r>
            <a:endParaRPr lang="en-GB" sz="3600" dirty="0">
              <a:solidFill>
                <a:srgbClr val="000000"/>
              </a:solidFill>
            </a:endParaRPr>
          </a:p>
        </p:txBody>
      </p:sp>
      <p:sp>
        <p:nvSpPr>
          <p:cNvPr id="14" name="TextBox 13">
            <a:extLst>
              <a:ext uri="{FF2B5EF4-FFF2-40B4-BE49-F238E27FC236}">
                <a16:creationId xmlns:a16="http://schemas.microsoft.com/office/drawing/2014/main" id="{7390AD6A-55C4-D132-B2F0-AE6B11B9FEBD}"/>
              </a:ext>
            </a:extLst>
          </p:cNvPr>
          <p:cNvSpPr txBox="1"/>
          <p:nvPr/>
        </p:nvSpPr>
        <p:spPr>
          <a:xfrm>
            <a:off x="7874171" y="3751405"/>
            <a:ext cx="1834844" cy="707886"/>
          </a:xfrm>
          <a:prstGeom prst="rect">
            <a:avLst/>
          </a:prstGeom>
          <a:noFill/>
        </p:spPr>
        <p:txBody>
          <a:bodyPr wrap="square" rtlCol="0">
            <a:spAutoFit/>
          </a:bodyPr>
          <a:lstStyle/>
          <a:p>
            <a:pPr algn="ctr"/>
            <a:r>
              <a:rPr lang="lt-LT" sz="2000" b="1" dirty="0">
                <a:solidFill>
                  <a:schemeClr val="bg1"/>
                </a:solidFill>
              </a:rPr>
              <a:t>Prekės ženklo pozicionavimas</a:t>
            </a:r>
            <a:endParaRPr lang="en-IE" sz="2000" dirty="0">
              <a:solidFill>
                <a:schemeClr val="bg1"/>
              </a:solidFill>
            </a:endParaRPr>
          </a:p>
        </p:txBody>
      </p:sp>
      <p:sp>
        <p:nvSpPr>
          <p:cNvPr id="15" name="TextBox 14">
            <a:extLst>
              <a:ext uri="{FF2B5EF4-FFF2-40B4-BE49-F238E27FC236}">
                <a16:creationId xmlns:a16="http://schemas.microsoft.com/office/drawing/2014/main" id="{CE43BEFB-6853-B373-BED2-5ADC8E97EF4B}"/>
              </a:ext>
            </a:extLst>
          </p:cNvPr>
          <p:cNvSpPr txBox="1"/>
          <p:nvPr/>
        </p:nvSpPr>
        <p:spPr>
          <a:xfrm>
            <a:off x="10102362" y="6189785"/>
            <a:ext cx="1503484" cy="369332"/>
          </a:xfrm>
          <a:prstGeom prst="rect">
            <a:avLst/>
          </a:prstGeom>
          <a:noFill/>
        </p:spPr>
        <p:txBody>
          <a:bodyPr wrap="square" rtlCol="0">
            <a:spAutoFit/>
          </a:bodyPr>
          <a:lstStyle/>
          <a:p>
            <a:r>
              <a:rPr lang="lt-LT" dirty="0">
                <a:solidFill>
                  <a:srgbClr val="1188A3"/>
                </a:solidFill>
                <a:hlinkClick r:id="rId2">
                  <a:extLst>
                    <a:ext uri="{A12FA001-AC4F-418D-AE19-62706E023703}">
                      <ahyp:hlinkClr xmlns:ahyp="http://schemas.microsoft.com/office/drawing/2018/hyperlinkcolor" val="tx"/>
                    </a:ext>
                  </a:extLst>
                </a:hlinkClick>
              </a:rPr>
              <a:t>Šaltinis</a:t>
            </a:r>
            <a:endParaRPr lang="en-IE" dirty="0">
              <a:solidFill>
                <a:srgbClr val="1188A3"/>
              </a:solidFill>
            </a:endParaRPr>
          </a:p>
        </p:txBody>
      </p:sp>
      <p:pic>
        <p:nvPicPr>
          <p:cNvPr id="17" name="Graphic 16" descr="Badge 3 outline">
            <a:extLst>
              <a:ext uri="{FF2B5EF4-FFF2-40B4-BE49-F238E27FC236}">
                <a16:creationId xmlns:a16="http://schemas.microsoft.com/office/drawing/2014/main" id="{397DB72E-C4BA-9167-BDE3-A65A633D5E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603" y="4960317"/>
            <a:ext cx="914400" cy="914400"/>
          </a:xfrm>
          <a:prstGeom prst="rect">
            <a:avLst/>
          </a:prstGeom>
        </p:spPr>
      </p:pic>
      <p:pic>
        <p:nvPicPr>
          <p:cNvPr id="19" name="Graphic 18" descr="Badge 4 outline">
            <a:extLst>
              <a:ext uri="{FF2B5EF4-FFF2-40B4-BE49-F238E27FC236}">
                <a16:creationId xmlns:a16="http://schemas.microsoft.com/office/drawing/2014/main" id="{AEF6041B-9C7B-E140-8C24-6EBD4D641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2706" y="4040110"/>
            <a:ext cx="914400" cy="914400"/>
          </a:xfrm>
          <a:prstGeom prst="rect">
            <a:avLst/>
          </a:prstGeom>
        </p:spPr>
      </p:pic>
      <p:pic>
        <p:nvPicPr>
          <p:cNvPr id="21" name="Graphic 20" descr="Badge 5 outline">
            <a:extLst>
              <a:ext uri="{FF2B5EF4-FFF2-40B4-BE49-F238E27FC236}">
                <a16:creationId xmlns:a16="http://schemas.microsoft.com/office/drawing/2014/main" id="{5457B315-5B39-ECE5-84F0-01DF364C20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00883" y="4933969"/>
            <a:ext cx="914400" cy="914400"/>
          </a:xfrm>
          <a:prstGeom prst="rect">
            <a:avLst/>
          </a:prstGeom>
        </p:spPr>
      </p:pic>
      <p:pic>
        <p:nvPicPr>
          <p:cNvPr id="23" name="Graphic 22" descr="Badge 6 outline">
            <a:extLst>
              <a:ext uri="{FF2B5EF4-FFF2-40B4-BE49-F238E27FC236}">
                <a16:creationId xmlns:a16="http://schemas.microsoft.com/office/drawing/2014/main" id="{A1583669-7DFF-891F-DFDC-E11F84781A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2362" y="4002091"/>
            <a:ext cx="914400" cy="914400"/>
          </a:xfrm>
          <a:prstGeom prst="rect">
            <a:avLst/>
          </a:prstGeom>
        </p:spPr>
      </p:pic>
      <p:pic>
        <p:nvPicPr>
          <p:cNvPr id="25" name="Graphic 24" descr="Badge 1 outline">
            <a:extLst>
              <a:ext uri="{FF2B5EF4-FFF2-40B4-BE49-F238E27FC236}">
                <a16:creationId xmlns:a16="http://schemas.microsoft.com/office/drawing/2014/main" id="{64C66306-6C0B-53B4-9BD0-A9A7D64019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8973" y="4986264"/>
            <a:ext cx="914400" cy="914400"/>
          </a:xfrm>
          <a:prstGeom prst="rect">
            <a:avLst/>
          </a:prstGeom>
        </p:spPr>
      </p:pic>
      <p:pic>
        <p:nvPicPr>
          <p:cNvPr id="27" name="Graphic 26" descr="Badge outline">
            <a:extLst>
              <a:ext uri="{FF2B5EF4-FFF2-40B4-BE49-F238E27FC236}">
                <a16:creationId xmlns:a16="http://schemas.microsoft.com/office/drawing/2014/main" id="{2A546D8D-9187-8332-77FD-120564219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97752" y="4071864"/>
            <a:ext cx="914400" cy="914400"/>
          </a:xfrm>
          <a:prstGeom prst="rect">
            <a:avLst/>
          </a:prstGeom>
        </p:spPr>
      </p:pic>
    </p:spTree>
    <p:extLst>
      <p:ext uri="{BB962C8B-B14F-4D97-AF65-F5344CB8AC3E}">
        <p14:creationId xmlns:p14="http://schemas.microsoft.com/office/powerpoint/2010/main" val="260053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50F170-6D3E-4F92-466C-CF07B2FD6883}"/>
              </a:ext>
            </a:extLst>
          </p:cNvPr>
          <p:cNvSpPr>
            <a:spLocks noGrp="1"/>
          </p:cNvSpPr>
          <p:nvPr>
            <p:ph type="body" sz="quarter" idx="16"/>
          </p:nvPr>
        </p:nvSpPr>
        <p:spPr/>
        <p:txBody>
          <a:bodyPr vert="horz" lIns="91440" tIns="45720" rIns="91440" bIns="45720" rtlCol="0" anchor="t">
            <a:normAutofit lnSpcReduction="10000"/>
          </a:bodyPr>
          <a:lstStyle/>
          <a:p>
            <a:r>
              <a:rPr lang="en-GB" dirty="0"/>
              <a:t>1. </a:t>
            </a:r>
            <a:r>
              <a:rPr lang="lt-LT" dirty="0"/>
              <a:t>Rinkodara iš lūpų į lūpas</a:t>
            </a:r>
            <a:endParaRPr lang="en-GB" dirty="0"/>
          </a:p>
        </p:txBody>
      </p:sp>
      <p:sp>
        <p:nvSpPr>
          <p:cNvPr id="4" name="Textfeld 3">
            <a:extLst>
              <a:ext uri="{FF2B5EF4-FFF2-40B4-BE49-F238E27FC236}">
                <a16:creationId xmlns:a16="http://schemas.microsoft.com/office/drawing/2014/main" id="{B7F75B64-502C-D949-685D-8848519D115B}"/>
              </a:ext>
            </a:extLst>
          </p:cNvPr>
          <p:cNvSpPr txBox="1"/>
          <p:nvPr/>
        </p:nvSpPr>
        <p:spPr>
          <a:xfrm>
            <a:off x="242888" y="5478918"/>
            <a:ext cx="3859390" cy="307777"/>
          </a:xfrm>
          <a:prstGeom prst="rect">
            <a:avLst/>
          </a:prstGeom>
          <a:noFill/>
        </p:spPr>
        <p:txBody>
          <a:bodyPr wrap="none" rtlCol="0">
            <a:spAutoFit/>
          </a:bodyPr>
          <a:lstStyle/>
          <a:p>
            <a:r>
              <a:rPr lang="en-GB" sz="1400" dirty="0" err="1">
                <a:solidFill>
                  <a:srgbClr val="1188A3"/>
                </a:solidFill>
              </a:rPr>
              <a:t>Šaltiniai</a:t>
            </a:r>
            <a:r>
              <a:rPr lang="en-GB" sz="1400" dirty="0">
                <a:solidFill>
                  <a:srgbClr val="1188A3"/>
                </a:solidFill>
              </a:rPr>
              <a:t>: </a:t>
            </a:r>
            <a:r>
              <a:rPr lang="en-GB" sz="1400" dirty="0">
                <a:solidFill>
                  <a:srgbClr val="1188A3"/>
                </a:solidFill>
                <a:hlinkClick r:id="rId3">
                  <a:extLst>
                    <a:ext uri="{A12FA001-AC4F-418D-AE19-62706E023703}">
                      <ahyp:hlinkClr xmlns:ahyp="http://schemas.microsoft.com/office/drawing/2018/hyperlinkcolor" val="tx"/>
                    </a:ext>
                  </a:extLst>
                </a:hlinkClick>
              </a:rPr>
              <a:t>Phillips et al. (2013); </a:t>
            </a:r>
            <a:r>
              <a:rPr lang="en-GB" sz="1400" dirty="0">
                <a:solidFill>
                  <a:srgbClr val="1188A3"/>
                </a:solidFill>
                <a:hlinkClick r:id="rId4">
                  <a:extLst>
                    <a:ext uri="{A12FA001-AC4F-418D-AE19-62706E023703}">
                      <ahyp:hlinkClr xmlns:ahyp="http://schemas.microsoft.com/office/drawing/2018/hyperlinkcolor" val="tx"/>
                    </a:ext>
                  </a:extLst>
                </a:hlinkClick>
              </a:rPr>
              <a:t>YoungThrives (2021)</a:t>
            </a:r>
            <a:endParaRPr lang="en-GB" sz="1400" dirty="0">
              <a:solidFill>
                <a:srgbClr val="1188A3"/>
              </a:solidFill>
            </a:endParaRPr>
          </a:p>
        </p:txBody>
      </p:sp>
      <p:graphicFrame>
        <p:nvGraphicFramePr>
          <p:cNvPr id="6" name="Textplatzhalter 1">
            <a:extLst>
              <a:ext uri="{FF2B5EF4-FFF2-40B4-BE49-F238E27FC236}">
                <a16:creationId xmlns:a16="http://schemas.microsoft.com/office/drawing/2014/main" id="{77B79EBE-D00E-A852-527B-A4F44E56DB14}"/>
              </a:ext>
            </a:extLst>
          </p:cNvPr>
          <p:cNvGraphicFramePr/>
          <p:nvPr>
            <p:extLst>
              <p:ext uri="{D42A27DB-BD31-4B8C-83A1-F6EECF244321}">
                <p14:modId xmlns:p14="http://schemas.microsoft.com/office/powerpoint/2010/main" val="3845644727"/>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213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9538E1-8385-548E-9C7D-29207CDF0E6F}"/>
              </a:ext>
            </a:extLst>
          </p:cNvPr>
          <p:cNvSpPr>
            <a:spLocks noGrp="1"/>
          </p:cNvSpPr>
          <p:nvPr>
            <p:ph type="body" sz="quarter" idx="18"/>
          </p:nvPr>
        </p:nvSpPr>
        <p:spPr>
          <a:xfrm>
            <a:off x="624254" y="1495148"/>
            <a:ext cx="5471746" cy="4719880"/>
          </a:xfrm>
        </p:spPr>
        <p:txBody>
          <a:bodyPr vert="horz" lIns="91440" tIns="45720" rIns="91440" bIns="45720" rtlCol="0" anchor="t">
            <a:noAutofit/>
          </a:bodyPr>
          <a:lstStyle/>
          <a:p>
            <a:pPr marL="0" indent="0" fontAlgn="base"/>
            <a:r>
              <a:rPr lang="lt-LT" sz="2000" dirty="0"/>
              <a:t>Socialinės platformos tapo labai svarbios. Jos naudojamos kaip šaltinis kuriant tiltą tarp produktų ir klientų. Rinkodaros specialistai turi:</a:t>
            </a:r>
          </a:p>
          <a:p>
            <a:pPr marL="342900" indent="-342900" fontAlgn="base">
              <a:buFont typeface="Arial" panose="020B0604020202020204" pitchFamily="34" charset="0"/>
              <a:buChar char="•"/>
            </a:pPr>
            <a:r>
              <a:rPr lang="lt-LT" sz="2000" dirty="0"/>
              <a:t>Pasiūlyti autentiškų ir novatoriškų idėjų klientų problemoms spręsti. </a:t>
            </a:r>
          </a:p>
          <a:p>
            <a:pPr marL="342900" indent="-342900" fontAlgn="base">
              <a:buFont typeface="Arial" panose="020B0604020202020204" pitchFamily="34" charset="0"/>
              <a:buChar char="•"/>
            </a:pPr>
            <a:r>
              <a:rPr lang="lt-LT" sz="2000" dirty="0"/>
              <a:t>Stengtis naudotis visomis funkcijomis, kurios yra prieinamos įvairiose socialinėse medijose.</a:t>
            </a:r>
          </a:p>
          <a:p>
            <a:pPr marL="0" indent="0"/>
            <a:r>
              <a:rPr lang="lt-LT" sz="2000" dirty="0"/>
              <a:t>Virusinė rinkodara yra dar vienas rinkodaros būdas, kai žmonės kalba apie produktą. Tai gali būti bet kokio tipo turinys. </a:t>
            </a:r>
          </a:p>
          <a:p>
            <a:pPr marL="0" indent="0"/>
            <a:endParaRPr lang="lt-LT" sz="2000" dirty="0"/>
          </a:p>
          <a:p>
            <a:endParaRPr lang="en-GB" sz="2000" dirty="0"/>
          </a:p>
        </p:txBody>
      </p:sp>
      <p:sp>
        <p:nvSpPr>
          <p:cNvPr id="3" name="Textplatzhalter 2">
            <a:extLst>
              <a:ext uri="{FF2B5EF4-FFF2-40B4-BE49-F238E27FC236}">
                <a16:creationId xmlns:a16="http://schemas.microsoft.com/office/drawing/2014/main" id="{84415E42-E14A-F8AA-46A8-548DF926C6A2}"/>
              </a:ext>
            </a:extLst>
          </p:cNvPr>
          <p:cNvSpPr>
            <a:spLocks noGrp="1"/>
          </p:cNvSpPr>
          <p:nvPr>
            <p:ph type="body" sz="quarter" idx="16"/>
          </p:nvPr>
        </p:nvSpPr>
        <p:spPr/>
        <p:txBody>
          <a:bodyPr>
            <a:normAutofit fontScale="70000" lnSpcReduction="20000"/>
          </a:bodyPr>
          <a:lstStyle/>
          <a:p>
            <a:r>
              <a:rPr lang="en-GB" dirty="0"/>
              <a:t>2. </a:t>
            </a:r>
            <a:r>
              <a:rPr lang="lt-LT" dirty="0"/>
              <a:t>Socialinės žiniasklaidos rinkodara</a:t>
            </a:r>
            <a:endParaRPr lang="en-GB" dirty="0"/>
          </a:p>
        </p:txBody>
      </p:sp>
      <p:pic>
        <p:nvPicPr>
          <p:cNvPr id="4098" name="Picture 2" descr="Nahaufnahme Fotografie Von Smartphone Symbolen">
            <a:extLst>
              <a:ext uri="{FF2B5EF4-FFF2-40B4-BE49-F238E27FC236}">
                <a16:creationId xmlns:a16="http://schemas.microsoft.com/office/drawing/2014/main" id="{C4264BC6-EB4E-0C84-A32D-60480EF51438}"/>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FE3A922-A089-FA59-B43E-60728918DBCC}"/>
              </a:ext>
            </a:extLst>
          </p:cNvPr>
          <p:cNvSpPr txBox="1"/>
          <p:nvPr/>
        </p:nvSpPr>
        <p:spPr>
          <a:xfrm>
            <a:off x="734714" y="5522282"/>
            <a:ext cx="2335191" cy="307777"/>
          </a:xfrm>
          <a:prstGeom prst="rect">
            <a:avLst/>
          </a:prstGeom>
          <a:noFill/>
        </p:spPr>
        <p:txBody>
          <a:bodyPr wrap="none" rtlCol="0">
            <a:spAutoFit/>
          </a:bodyPr>
          <a:lstStyle/>
          <a:p>
            <a:r>
              <a:rPr lang="en-GB" sz="1400" dirty="0" err="1">
                <a:solidFill>
                  <a:srgbClr val="1188A3"/>
                </a:solidFill>
              </a:rPr>
              <a:t>Šaltiniai</a:t>
            </a:r>
            <a:r>
              <a:rPr lang="en-GB" sz="1400" dirty="0">
                <a:solidFill>
                  <a:srgbClr val="1188A3"/>
                </a:solidFill>
              </a:rPr>
              <a:t>: </a:t>
            </a:r>
            <a:r>
              <a:rPr lang="en-GB" sz="1400" dirty="0">
                <a:solidFill>
                  <a:srgbClr val="1188A3"/>
                </a:solidFill>
                <a:hlinkClick r:id="rId4">
                  <a:extLst>
                    <a:ext uri="{A12FA001-AC4F-418D-AE19-62706E023703}">
                      <ahyp:hlinkClr xmlns:ahyp="http://schemas.microsoft.com/office/drawing/2018/hyperlinkcolor" val="tx"/>
                    </a:ext>
                  </a:extLst>
                </a:hlinkClick>
              </a:rPr>
              <a:t>YoungThrives (2021)</a:t>
            </a:r>
            <a:endParaRPr lang="en-GB" sz="1400" dirty="0">
              <a:solidFill>
                <a:srgbClr val="1188A3"/>
              </a:solidFill>
            </a:endParaRPr>
          </a:p>
        </p:txBody>
      </p:sp>
    </p:spTree>
    <p:extLst>
      <p:ext uri="{BB962C8B-B14F-4D97-AF65-F5344CB8AC3E}">
        <p14:creationId xmlns:p14="http://schemas.microsoft.com/office/powerpoint/2010/main" val="2563354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1E248-4B93-7658-9D5F-78FD75B41C41}"/>
              </a:ext>
            </a:extLst>
          </p:cNvPr>
          <p:cNvSpPr>
            <a:spLocks noGrp="1"/>
          </p:cNvSpPr>
          <p:nvPr>
            <p:ph type="body" sz="quarter" idx="14"/>
          </p:nvPr>
        </p:nvSpPr>
        <p:spPr>
          <a:xfrm>
            <a:off x="10391461" y="4053254"/>
            <a:ext cx="1094759" cy="1476759"/>
          </a:xfrm>
        </p:spPr>
        <p:txBody>
          <a:bodyPr>
            <a:normAutofit fontScale="92500" lnSpcReduction="20000"/>
          </a:bodyPr>
          <a:lstStyle/>
          <a:p>
            <a:r>
              <a:rPr lang="en-IE"/>
              <a:t>”</a:t>
            </a:r>
          </a:p>
        </p:txBody>
      </p:sp>
      <p:sp>
        <p:nvSpPr>
          <p:cNvPr id="3" name="Text Placeholder 2">
            <a:extLst>
              <a:ext uri="{FF2B5EF4-FFF2-40B4-BE49-F238E27FC236}">
                <a16:creationId xmlns:a16="http://schemas.microsoft.com/office/drawing/2014/main" id="{DC3691A4-3289-832E-25D8-9CD9B173A910}"/>
              </a:ext>
            </a:extLst>
          </p:cNvPr>
          <p:cNvSpPr>
            <a:spLocks noGrp="1"/>
          </p:cNvSpPr>
          <p:nvPr>
            <p:ph type="body" sz="quarter" idx="13"/>
          </p:nvPr>
        </p:nvSpPr>
        <p:spPr/>
        <p:txBody>
          <a:bodyPr/>
          <a:lstStyle/>
          <a:p>
            <a:r>
              <a:rPr lang="lt-LT" dirty="0"/>
              <a:t>...asmuo, turintis geriausių idėjų ir metodų, kurie padeda užmegzti ryšius su klientais, laimės didelę rinkos dalį, o ne tas, kuris išleidžia didžiulį biudžetą reklamai.</a:t>
            </a:r>
          </a:p>
        </p:txBody>
      </p:sp>
      <p:sp>
        <p:nvSpPr>
          <p:cNvPr id="4" name="Text Placeholder 3">
            <a:extLst>
              <a:ext uri="{FF2B5EF4-FFF2-40B4-BE49-F238E27FC236}">
                <a16:creationId xmlns:a16="http://schemas.microsoft.com/office/drawing/2014/main" id="{2D1D841B-BC08-5542-C09A-9DC8223E0630}"/>
              </a:ext>
            </a:extLst>
          </p:cNvPr>
          <p:cNvSpPr>
            <a:spLocks noGrp="1"/>
          </p:cNvSpPr>
          <p:nvPr>
            <p:ph type="body" sz="quarter" idx="15"/>
          </p:nvPr>
        </p:nvSpPr>
        <p:spPr>
          <a:xfrm rot="10800000">
            <a:off x="4253301" y="1568403"/>
            <a:ext cx="2613204" cy="1221666"/>
          </a:xfrm>
        </p:spPr>
        <p:txBody>
          <a:bodyPr/>
          <a:lstStyle/>
          <a:p>
            <a:r>
              <a:rPr lang="en-IE" dirty="0"/>
              <a:t>“</a:t>
            </a:r>
          </a:p>
        </p:txBody>
      </p:sp>
      <p:pic>
        <p:nvPicPr>
          <p:cNvPr id="10" name="Picture Placeholder 9" descr="One glowing light bulb in sea of unlit bulbs">
            <a:extLst>
              <a:ext uri="{FF2B5EF4-FFF2-40B4-BE49-F238E27FC236}">
                <a16:creationId xmlns:a16="http://schemas.microsoft.com/office/drawing/2014/main" id="{B0B46D0A-3A4E-22C6-EBEA-89C895F698A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648787C7-9656-9086-C068-AA07E55AB579}"/>
              </a:ext>
            </a:extLst>
          </p:cNvPr>
          <p:cNvSpPr txBox="1"/>
          <p:nvPr/>
        </p:nvSpPr>
        <p:spPr>
          <a:xfrm>
            <a:off x="10287000" y="5530013"/>
            <a:ext cx="1450731" cy="369332"/>
          </a:xfrm>
          <a:prstGeom prst="rect">
            <a:avLst/>
          </a:prstGeom>
          <a:noFill/>
        </p:spPr>
        <p:txBody>
          <a:bodyPr wrap="square" rtlCol="0">
            <a:spAutoFit/>
          </a:bodyPr>
          <a:lstStyle/>
          <a:p>
            <a:r>
              <a:rPr lang="en-IE" u="sng" dirty="0" err="1">
                <a:solidFill>
                  <a:srgbClr val="1188A3"/>
                </a:solidFill>
              </a:rPr>
              <a:t>Šaltinis</a:t>
            </a:r>
            <a:endParaRPr lang="en-IE" u="sng" dirty="0">
              <a:solidFill>
                <a:srgbClr val="1188A3"/>
              </a:solidFill>
            </a:endParaRPr>
          </a:p>
        </p:txBody>
      </p:sp>
    </p:spTree>
    <p:extLst>
      <p:ext uri="{BB962C8B-B14F-4D97-AF65-F5344CB8AC3E}">
        <p14:creationId xmlns:p14="http://schemas.microsoft.com/office/powerpoint/2010/main" val="2129358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62D52A3-E6FC-1B1B-CBEA-1A52AD26897C}"/>
              </a:ext>
            </a:extLst>
          </p:cNvPr>
          <p:cNvSpPr>
            <a:spLocks noGrp="1"/>
          </p:cNvSpPr>
          <p:nvPr>
            <p:ph type="body" sz="quarter" idx="18"/>
          </p:nvPr>
        </p:nvSpPr>
        <p:spPr>
          <a:xfrm>
            <a:off x="238508" y="3131282"/>
            <a:ext cx="8210900" cy="2722457"/>
          </a:xfrm>
          <a:solidFill>
            <a:schemeClr val="bg1"/>
          </a:solidFill>
        </p:spPr>
        <p:txBody>
          <a:bodyPr vert="horz" lIns="91440" tIns="45720" rIns="91440" bIns="45720" rtlCol="0" anchor="t">
            <a:noAutofit/>
          </a:bodyPr>
          <a:lstStyle/>
          <a:p>
            <a:pPr marL="342900" indent="-342900" fontAlgn="base">
              <a:buFont typeface="Arial" panose="020B0604020202020204" pitchFamily="34" charset="0"/>
              <a:buChar char="•"/>
            </a:pPr>
            <a:r>
              <a:rPr lang="lt-LT" dirty="0"/>
              <a:t>Instagram galima įgyvendinti naujoviškas rinkodaros kampanijas, kurios pagerina klientų patirtį. Socialinės žiniasklaidos platforma suteikia galimybę giliau pasakoti istorijas ir dalytis sėkmės istorijomis.</a:t>
            </a:r>
          </a:p>
          <a:p>
            <a:pPr marL="342900" indent="-342900" fontAlgn="base">
              <a:buFont typeface="Arial" panose="020B0604020202020204" pitchFamily="34" charset="0"/>
              <a:buChar char="•"/>
            </a:pPr>
            <a:r>
              <a:rPr lang="lt-LT" dirty="0"/>
              <a:t>Naudojant funkciją „Naršyti“, rodomas suasmenintas turinys, o vaizdo įrašų įrašymo funkcija yra puiki priemonė, leidžianti kurti laiko juostų vaizdo įrašus. Šiuo metu šioje platformoje aktyviai veikia 86 % populiariausių tarptautinių prekių ženklų.</a:t>
            </a:r>
          </a:p>
        </p:txBody>
      </p:sp>
      <p:sp>
        <p:nvSpPr>
          <p:cNvPr id="6" name="TextBox 5">
            <a:extLst>
              <a:ext uri="{FF2B5EF4-FFF2-40B4-BE49-F238E27FC236}">
                <a16:creationId xmlns:a16="http://schemas.microsoft.com/office/drawing/2014/main" id="{E7BE0828-E013-A567-9A2C-080133D62430}"/>
              </a:ext>
            </a:extLst>
          </p:cNvPr>
          <p:cNvSpPr txBox="1"/>
          <p:nvPr/>
        </p:nvSpPr>
        <p:spPr>
          <a:xfrm>
            <a:off x="238508" y="755174"/>
            <a:ext cx="7742566" cy="2400657"/>
          </a:xfrm>
          <a:prstGeom prst="rect">
            <a:avLst/>
          </a:prstGeom>
          <a:solidFill>
            <a:schemeClr val="bg1"/>
          </a:solidFill>
        </p:spPr>
        <p:txBody>
          <a:bodyPr wrap="square">
            <a:spAutoFit/>
          </a:bodyPr>
          <a:lstStyle/>
          <a:p>
            <a:pPr marL="288000"/>
            <a:r>
              <a:rPr lang="lt-LT" sz="3000" b="1" dirty="0" err="1">
                <a:solidFill>
                  <a:srgbClr val="1188A3"/>
                </a:solidFill>
              </a:rPr>
              <a:t>Celimli</a:t>
            </a:r>
            <a:r>
              <a:rPr lang="lt-LT" sz="3000" b="1" dirty="0">
                <a:solidFill>
                  <a:srgbClr val="1188A3"/>
                </a:solidFill>
              </a:rPr>
              <a:t> ir </a:t>
            </a:r>
            <a:r>
              <a:rPr lang="lt-LT" sz="3000" b="1" dirty="0" err="1">
                <a:solidFill>
                  <a:srgbClr val="1188A3"/>
                </a:solidFill>
              </a:rPr>
              <a:t>Adanacioglu</a:t>
            </a:r>
            <a:r>
              <a:rPr lang="lt-LT" sz="3000" b="1" dirty="0">
                <a:solidFill>
                  <a:srgbClr val="1188A3"/>
                </a:solidFill>
              </a:rPr>
              <a:t> (2021) teigia, kad Facebook yra labai veiksminga socialinės žiniasklaidos veiklos maisto sektoriuje platforma.  Tačiau galite būti sėkmingi ir Instagram tinkle </a:t>
            </a:r>
          </a:p>
        </p:txBody>
      </p:sp>
      <p:pic>
        <p:nvPicPr>
          <p:cNvPr id="8" name="Picture Placeholder 4">
            <a:extLst>
              <a:ext uri="{FF2B5EF4-FFF2-40B4-BE49-F238E27FC236}">
                <a16:creationId xmlns:a16="http://schemas.microsoft.com/office/drawing/2014/main" id="{4D4930B4-DF85-81DE-EBAC-C40228357D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51685" b="-38537"/>
          <a:stretch/>
        </p:blipFill>
        <p:spPr>
          <a:xfrm>
            <a:off x="8602663" y="1265238"/>
            <a:ext cx="2265362" cy="3978275"/>
          </a:xfrm>
          <a:prstGeom prst="rect">
            <a:avLst/>
          </a:prstGeom>
        </p:spPr>
      </p:pic>
    </p:spTree>
    <p:extLst>
      <p:ext uri="{BB962C8B-B14F-4D97-AF65-F5344CB8AC3E}">
        <p14:creationId xmlns:p14="http://schemas.microsoft.com/office/powerpoint/2010/main" val="2733431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68935F-751F-6423-E93E-828173B4594C}"/>
              </a:ext>
            </a:extLst>
          </p:cNvPr>
          <p:cNvSpPr>
            <a:spLocks noGrp="1"/>
          </p:cNvSpPr>
          <p:nvPr>
            <p:ph type="body" sz="quarter" idx="16"/>
          </p:nvPr>
        </p:nvSpPr>
        <p:spPr>
          <a:xfrm>
            <a:off x="734714" y="636399"/>
            <a:ext cx="6721163" cy="1607179"/>
          </a:xfrm>
          <a:solidFill>
            <a:srgbClr val="FED100"/>
          </a:solidFill>
        </p:spPr>
        <p:txBody>
          <a:bodyPr>
            <a:normAutofit/>
          </a:bodyPr>
          <a:lstStyle/>
          <a:p>
            <a:r>
              <a:rPr lang="lt-LT" dirty="0"/>
              <a:t>Auditorijos arba klientų įtraukimas per socialinę žiniasklaidą</a:t>
            </a:r>
          </a:p>
          <a:p>
            <a:endParaRPr lang="lt-LT" dirty="0"/>
          </a:p>
        </p:txBody>
      </p:sp>
      <p:sp>
        <p:nvSpPr>
          <p:cNvPr id="6" name="TextBox 5">
            <a:extLst>
              <a:ext uri="{FF2B5EF4-FFF2-40B4-BE49-F238E27FC236}">
                <a16:creationId xmlns:a16="http://schemas.microsoft.com/office/drawing/2014/main" id="{0F2B9202-C885-389A-EC51-135579A724F2}"/>
              </a:ext>
            </a:extLst>
          </p:cNvPr>
          <p:cNvSpPr txBox="1"/>
          <p:nvPr/>
        </p:nvSpPr>
        <p:spPr>
          <a:xfrm>
            <a:off x="7536196" y="5998504"/>
            <a:ext cx="4398351" cy="646331"/>
          </a:xfrm>
          <a:prstGeom prst="rect">
            <a:avLst/>
          </a:prstGeom>
          <a:noFill/>
        </p:spPr>
        <p:txBody>
          <a:bodyPr wrap="square">
            <a:spAutoFit/>
          </a:bodyPr>
          <a:lstStyle/>
          <a:p>
            <a:r>
              <a:rPr lang="en-US">
                <a:solidFill>
                  <a:srgbClr val="1188A3"/>
                </a:solidFill>
                <a:hlinkClick r:id="rId2">
                  <a:extLst>
                    <a:ext uri="{A12FA001-AC4F-418D-AE19-62706E023703}">
                      <ahyp:hlinkClr xmlns:ahyp="http://schemas.microsoft.com/office/drawing/2018/hyperlinkcolor" val="tx"/>
                    </a:ext>
                  </a:extLst>
                </a:hlinkClick>
              </a:rPr>
              <a:t>How to use Instagram polls for your business | The Social Journal (zoho.com)</a:t>
            </a:r>
            <a:endParaRPr lang="en-IE">
              <a:solidFill>
                <a:srgbClr val="1188A3"/>
              </a:solidFill>
            </a:endParaRPr>
          </a:p>
        </p:txBody>
      </p:sp>
      <p:pic>
        <p:nvPicPr>
          <p:cNvPr id="9" name="Picture Placeholder 8">
            <a:extLst>
              <a:ext uri="{FF2B5EF4-FFF2-40B4-BE49-F238E27FC236}">
                <a16:creationId xmlns:a16="http://schemas.microsoft.com/office/drawing/2014/main" id="{8E97277D-0762-2BBD-ADD5-25EFF2B787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1" name="Text Placeholder 3">
            <a:extLst>
              <a:ext uri="{FF2B5EF4-FFF2-40B4-BE49-F238E27FC236}">
                <a16:creationId xmlns:a16="http://schemas.microsoft.com/office/drawing/2014/main" id="{E769591B-F28E-16EB-AB25-E627FAA75AF1}"/>
              </a:ext>
            </a:extLst>
          </p:cNvPr>
          <p:cNvSpPr>
            <a:spLocks noGrp="1"/>
          </p:cNvSpPr>
          <p:nvPr>
            <p:ph type="body" sz="quarter" idx="18"/>
          </p:nvPr>
        </p:nvSpPr>
        <p:spPr>
          <a:xfrm>
            <a:off x="734714" y="2484959"/>
            <a:ext cx="6335091" cy="3836710"/>
          </a:xfrm>
          <a:solidFill>
            <a:schemeClr val="bg1"/>
          </a:solidFill>
        </p:spPr>
        <p:txBody>
          <a:bodyPr>
            <a:normAutofit/>
          </a:bodyPr>
          <a:lstStyle/>
          <a:p>
            <a:pPr indent="0"/>
            <a:r>
              <a:rPr lang="lt-LT" b="0" i="0" dirty="0">
                <a:effectLst/>
              </a:rPr>
              <a:t>Instagram istorijas kasdien peržiūri daugiau nei 500 mln. naudotojų. Nuo įtakingųjų iki didelių įmonių – nemažai Instagram vartotojų dabar naudojasi „Story</a:t>
            </a:r>
            <a:r>
              <a:rPr lang="lt-LT" dirty="0"/>
              <a:t>“</a:t>
            </a:r>
            <a:r>
              <a:rPr lang="lt-LT" b="0" i="0" dirty="0">
                <a:effectLst/>
              </a:rPr>
              <a:t> apklausų funkcija ne tik norėdami bendrauti su savo auditorija, bet ir įtraukti ją į sprendimų priėmimą bei panaudoti šią minios surinktą informaciją būsimai prekės ženklo veiklai. Kodėl gi nepasinaudojus šiomis priemonėmis, kad padėtų jums apsispręsti dėl </a:t>
            </a:r>
            <a:r>
              <a:rPr lang="lt-LT" dirty="0"/>
              <a:t>galimų</a:t>
            </a:r>
            <a:r>
              <a:rPr lang="lt-LT" b="0" i="0" dirty="0">
                <a:effectLst/>
              </a:rPr>
              <a:t> variantų?</a:t>
            </a:r>
          </a:p>
        </p:txBody>
      </p:sp>
    </p:spTree>
    <p:extLst>
      <p:ext uri="{BB962C8B-B14F-4D97-AF65-F5344CB8AC3E}">
        <p14:creationId xmlns:p14="http://schemas.microsoft.com/office/powerpoint/2010/main" val="810997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F2849B8-5DF5-D65A-023A-00BEE94F1557}"/>
              </a:ext>
            </a:extLst>
          </p:cNvPr>
          <p:cNvSpPr>
            <a:spLocks noGrp="1"/>
          </p:cNvSpPr>
          <p:nvPr>
            <p:ph type="body" sz="quarter" idx="16"/>
          </p:nvPr>
        </p:nvSpPr>
        <p:spPr/>
        <p:txBody>
          <a:bodyPr>
            <a:normAutofit lnSpcReduction="10000"/>
          </a:bodyPr>
          <a:lstStyle/>
          <a:p>
            <a:r>
              <a:rPr lang="en-GB" dirty="0"/>
              <a:t>3. </a:t>
            </a:r>
            <a:r>
              <a:rPr lang="lt-LT" dirty="0"/>
              <a:t>Esamų klientų išlaikymas</a:t>
            </a:r>
            <a:endParaRPr lang="en-GB" dirty="0"/>
          </a:p>
        </p:txBody>
      </p:sp>
      <p:sp>
        <p:nvSpPr>
          <p:cNvPr id="4" name="Textfeld 3">
            <a:extLst>
              <a:ext uri="{FF2B5EF4-FFF2-40B4-BE49-F238E27FC236}">
                <a16:creationId xmlns:a16="http://schemas.microsoft.com/office/drawing/2014/main" id="{F0DE3EB2-2FF4-D54F-8469-E2CECE3A4439}"/>
              </a:ext>
            </a:extLst>
          </p:cNvPr>
          <p:cNvSpPr txBox="1"/>
          <p:nvPr/>
        </p:nvSpPr>
        <p:spPr>
          <a:xfrm>
            <a:off x="357188" y="5470826"/>
            <a:ext cx="5988178"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3">
                  <a:extLst>
                    <a:ext uri="{A12FA001-AC4F-418D-AE19-62706E023703}">
                      <ahyp:hlinkClr xmlns:ahyp="http://schemas.microsoft.com/office/drawing/2018/hyperlinkcolor" val="tx"/>
                    </a:ext>
                  </a:extLst>
                </a:hlinkClick>
              </a:rPr>
              <a:t>Karani &amp; Fraccastoro (2010); </a:t>
            </a:r>
            <a:r>
              <a:rPr lang="en-GB" sz="1400" dirty="0">
                <a:solidFill>
                  <a:srgbClr val="1188A3"/>
                </a:solidFill>
                <a:hlinkClick r:id="rId4">
                  <a:extLst>
                    <a:ext uri="{A12FA001-AC4F-418D-AE19-62706E023703}">
                      <ahyp:hlinkClr xmlns:ahyp="http://schemas.microsoft.com/office/drawing/2018/hyperlinkcolor" val="tx"/>
                    </a:ext>
                  </a:extLst>
                </a:hlinkClick>
              </a:rPr>
              <a:t>Kaur et al. (2018);  </a:t>
            </a:r>
            <a:r>
              <a:rPr lang="en-GB" sz="1400" dirty="0">
                <a:solidFill>
                  <a:srgbClr val="1188A3"/>
                </a:solidFill>
                <a:hlinkClick r:id="rId5">
                  <a:extLst>
                    <a:ext uri="{A12FA001-AC4F-418D-AE19-62706E023703}">
                      <ahyp:hlinkClr xmlns:ahyp="http://schemas.microsoft.com/office/drawing/2018/hyperlinkcolor" val="tx"/>
                    </a:ext>
                  </a:extLst>
                </a:hlinkClick>
              </a:rPr>
              <a:t>Kumar&amp;Reinartz (2018)</a:t>
            </a:r>
            <a:endParaRPr lang="en-GB" sz="1400" dirty="0">
              <a:solidFill>
                <a:srgbClr val="1188A3"/>
              </a:solidFill>
            </a:endParaRPr>
          </a:p>
        </p:txBody>
      </p:sp>
      <p:graphicFrame>
        <p:nvGraphicFramePr>
          <p:cNvPr id="2052" name="Textplatzhalter 1">
            <a:extLst>
              <a:ext uri="{FF2B5EF4-FFF2-40B4-BE49-F238E27FC236}">
                <a16:creationId xmlns:a16="http://schemas.microsoft.com/office/drawing/2014/main" id="{4BC49DA2-B6C8-90FE-924C-AF8D3DD6C160}"/>
              </a:ext>
            </a:extLst>
          </p:cNvPr>
          <p:cNvGraphicFramePr/>
          <p:nvPr>
            <p:extLst>
              <p:ext uri="{D42A27DB-BD31-4B8C-83A1-F6EECF244321}">
                <p14:modId xmlns:p14="http://schemas.microsoft.com/office/powerpoint/2010/main" val="929500774"/>
              </p:ext>
            </p:extLst>
          </p:nvPr>
        </p:nvGraphicFramePr>
        <p:xfrm>
          <a:off x="458787" y="1225193"/>
          <a:ext cx="11296527" cy="3867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32232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975B1E4-17C1-3027-7027-FD785708A628}"/>
              </a:ext>
            </a:extLst>
          </p:cNvPr>
          <p:cNvSpPr>
            <a:spLocks noGrp="1"/>
          </p:cNvSpPr>
          <p:nvPr>
            <p:ph type="body" sz="quarter" idx="18"/>
          </p:nvPr>
        </p:nvSpPr>
        <p:spPr>
          <a:xfrm>
            <a:off x="632734" y="1493241"/>
            <a:ext cx="5361285" cy="4067729"/>
          </a:xfrm>
        </p:spPr>
        <p:txBody>
          <a:bodyPr vert="horz" lIns="91440" tIns="45720" rIns="91440" bIns="45720" rtlCol="0" anchor="t">
            <a:noAutofit/>
          </a:bodyPr>
          <a:lstStyle/>
          <a:p>
            <a:pPr marL="342900" indent="-342900" fontAlgn="base">
              <a:buFont typeface="Arial" panose="020B0604020202020204" pitchFamily="34" charset="0"/>
              <a:buChar char="•"/>
            </a:pPr>
            <a:r>
              <a:rPr lang="lt-LT" dirty="0"/>
              <a:t>Naujos vietos – tai galimybės įmonėms, kai sunku pritraukti klientų siūlant naują produktą. </a:t>
            </a:r>
          </a:p>
          <a:p>
            <a:pPr marL="342900" indent="-342900" fontAlgn="base">
              <a:buFont typeface="Arial" panose="020B0604020202020204" pitchFamily="34" charset="0"/>
              <a:buChar char="•"/>
            </a:pPr>
            <a:r>
              <a:rPr lang="lt-LT" dirty="0"/>
              <a:t>Naujose rinkose, kuriose maža konkurencija, paprastai mažiau kainuoja įsikūrimas ir jose yra didesnė naujų produktų paklausa. </a:t>
            </a:r>
          </a:p>
          <a:p>
            <a:pPr marL="342900" indent="-342900" fontAlgn="base">
              <a:buFont typeface="Arial" panose="020B0604020202020204" pitchFamily="34" charset="0"/>
              <a:buChar char="•"/>
            </a:pPr>
            <a:r>
              <a:rPr lang="lt-LT" dirty="0"/>
              <a:t>Geografinių rinkos tyrimų atlikimas yra geras metodas, nes jis padeda orientuotis į vietoves, kuriose yra daugiau produkto pirkėjų (pvz., miestuose gali būti daugiau senjorų).</a:t>
            </a:r>
          </a:p>
        </p:txBody>
      </p:sp>
      <p:sp>
        <p:nvSpPr>
          <p:cNvPr id="3" name="Textplatzhalter 2">
            <a:extLst>
              <a:ext uri="{FF2B5EF4-FFF2-40B4-BE49-F238E27FC236}">
                <a16:creationId xmlns:a16="http://schemas.microsoft.com/office/drawing/2014/main" id="{03198666-FBFC-F532-ED19-618076A9FD30}"/>
              </a:ext>
            </a:extLst>
          </p:cNvPr>
          <p:cNvSpPr>
            <a:spLocks noGrp="1"/>
          </p:cNvSpPr>
          <p:nvPr>
            <p:ph type="body" sz="quarter" idx="16"/>
          </p:nvPr>
        </p:nvSpPr>
        <p:spPr>
          <a:xfrm>
            <a:off x="530936" y="386862"/>
            <a:ext cx="5564883" cy="582221"/>
          </a:xfrm>
        </p:spPr>
        <p:txBody>
          <a:bodyPr>
            <a:noAutofit/>
          </a:bodyPr>
          <a:lstStyle/>
          <a:p>
            <a:r>
              <a:rPr lang="lt-LT" dirty="0"/>
              <a:t>I</a:t>
            </a:r>
            <a:r>
              <a:rPr lang="en-GB" dirty="0" err="1"/>
              <a:t>štirti</a:t>
            </a:r>
            <a:r>
              <a:rPr lang="lt-LT" dirty="0" err="1"/>
              <a:t>ke</a:t>
            </a:r>
            <a:r>
              <a:rPr lang="en-GB" dirty="0"/>
              <a:t> </a:t>
            </a:r>
            <a:r>
              <a:rPr lang="en-GB" dirty="0" err="1"/>
              <a:t>naujas</a:t>
            </a:r>
            <a:r>
              <a:rPr lang="en-GB" dirty="0"/>
              <a:t> </a:t>
            </a:r>
            <a:r>
              <a:rPr lang="en-GB" dirty="0" err="1"/>
              <a:t>geografines</a:t>
            </a:r>
            <a:r>
              <a:rPr lang="en-GB" dirty="0"/>
              <a:t> </a:t>
            </a:r>
            <a:r>
              <a:rPr lang="en-GB" dirty="0" err="1"/>
              <a:t>vietoves</a:t>
            </a:r>
            <a:endParaRPr lang="en-GB" dirty="0"/>
          </a:p>
          <a:p>
            <a:endParaRPr lang="en-GB" dirty="0"/>
          </a:p>
        </p:txBody>
      </p:sp>
      <p:pic>
        <p:nvPicPr>
          <p:cNvPr id="1028" name="Picture 4" descr="Person, Die World Globe Facing Mountain Hält">
            <a:extLst>
              <a:ext uri="{FF2B5EF4-FFF2-40B4-BE49-F238E27FC236}">
                <a16:creationId xmlns:a16="http://schemas.microsoft.com/office/drawing/2014/main" id="{E679E90D-5DC4-1048-B368-CBB13D68A6B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6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8AFA7-82B6-4C17-6CAE-9D41E62F49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416" b="416"/>
          <a:stretch/>
        </p:blipFill>
        <p:spPr/>
      </p:pic>
      <p:sp>
        <p:nvSpPr>
          <p:cNvPr id="3" name="Text Placeholder 2">
            <a:extLst>
              <a:ext uri="{FF2B5EF4-FFF2-40B4-BE49-F238E27FC236}">
                <a16:creationId xmlns:a16="http://schemas.microsoft.com/office/drawing/2014/main" id="{0FAD6E66-ED6A-6288-A565-C271968BEE9E}"/>
              </a:ext>
            </a:extLst>
          </p:cNvPr>
          <p:cNvSpPr>
            <a:spLocks noGrp="1"/>
          </p:cNvSpPr>
          <p:nvPr>
            <p:ph type="body" sz="quarter" idx="18"/>
          </p:nvPr>
        </p:nvSpPr>
        <p:spPr>
          <a:xfrm>
            <a:off x="1450732" y="1529862"/>
            <a:ext cx="4973820" cy="5266592"/>
          </a:xfrm>
        </p:spPr>
        <p:txBody>
          <a:bodyPr vert="horz" lIns="91440" tIns="45720" rIns="91440" bIns="45720" rtlCol="0" anchor="t">
            <a:normAutofit fontScale="92500" lnSpcReduction="10000"/>
          </a:bodyPr>
          <a:lstStyle/>
          <a:p>
            <a:pPr indent="0"/>
            <a:r>
              <a:rPr lang="lt-LT" dirty="0"/>
              <a:t>Tokios populiarios savybės, kaip: </a:t>
            </a:r>
            <a:r>
              <a:rPr lang="lt-LT" b="1" dirty="0"/>
              <a:t>ekologiškas, vegetariškas, </a:t>
            </a:r>
            <a:r>
              <a:rPr lang="lt-LT" b="1" dirty="0" err="1"/>
              <a:t>barbekiu</a:t>
            </a:r>
            <a:r>
              <a:rPr lang="lt-LT" b="1" dirty="0"/>
              <a:t>, be glitimo, su sumažintu riebalų, druskos ar cukraus kiekiu, augalinės kilmės </a:t>
            </a:r>
            <a:r>
              <a:rPr lang="lt-LT" dirty="0"/>
              <a:t>– tai tik kelios maisto produktų tendencijos, galinčios turėti įtakos tam, kuo maisto produktas tampa. </a:t>
            </a:r>
          </a:p>
          <a:p>
            <a:pPr indent="0"/>
            <a:r>
              <a:rPr lang="lt-LT" dirty="0"/>
              <a:t>Maisto produktų rinkodaros tendencijos gali turėti didelį poveikį dizainui. </a:t>
            </a:r>
          </a:p>
          <a:p>
            <a:pPr indent="0"/>
            <a:r>
              <a:rPr lang="lt-LT" dirty="0"/>
              <a:t>Taip pat matėme, kad maisto produktų bendrovės naudojasi savo prekių ženklų stiprumu, kad pristatytų naujas prekes, kurios nėra įprastos jų asortimento dalis. Anksčiau „</a:t>
            </a:r>
            <a:r>
              <a:rPr lang="lt-LT" dirty="0" err="1"/>
              <a:t>Heinz</a:t>
            </a:r>
            <a:r>
              <a:rPr lang="lt-LT" dirty="0"/>
              <a:t>“ buvo žinoma daugiausia dėl </a:t>
            </a:r>
            <a:r>
              <a:rPr lang="lt-LT" dirty="0" err="1"/>
              <a:t>kečupo</a:t>
            </a:r>
            <a:r>
              <a:rPr lang="lt-LT" dirty="0"/>
              <a:t>, tačiau dabar jų asortimente atsirado ir augalinės kilmės produktų. </a:t>
            </a:r>
          </a:p>
        </p:txBody>
      </p:sp>
      <p:sp>
        <p:nvSpPr>
          <p:cNvPr id="4" name="Text Placeholder 3">
            <a:extLst>
              <a:ext uri="{FF2B5EF4-FFF2-40B4-BE49-F238E27FC236}">
                <a16:creationId xmlns:a16="http://schemas.microsoft.com/office/drawing/2014/main" id="{4481C0F9-06A3-3611-4A5F-5DB8017CC87C}"/>
              </a:ext>
            </a:extLst>
          </p:cNvPr>
          <p:cNvSpPr>
            <a:spLocks noGrp="1"/>
          </p:cNvSpPr>
          <p:nvPr>
            <p:ph type="body" sz="quarter" idx="16"/>
          </p:nvPr>
        </p:nvSpPr>
        <p:spPr>
          <a:xfrm>
            <a:off x="1718561" y="595510"/>
            <a:ext cx="5105121" cy="582221"/>
          </a:xfrm>
        </p:spPr>
        <p:txBody>
          <a:bodyPr>
            <a:normAutofit fontScale="92500"/>
          </a:bodyPr>
          <a:lstStyle/>
          <a:p>
            <a:r>
              <a:rPr lang="lt-LT" sz="2400" dirty="0"/>
              <a:t>Maisto produktų rinkodaros tendencijos</a:t>
            </a:r>
          </a:p>
        </p:txBody>
      </p:sp>
    </p:spTree>
    <p:extLst>
      <p:ext uri="{BB962C8B-B14F-4D97-AF65-F5344CB8AC3E}">
        <p14:creationId xmlns:p14="http://schemas.microsoft.com/office/powerpoint/2010/main" val="3895299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CBEDE-A6BC-A744-D6E2-0C67B2861C1B}"/>
              </a:ext>
            </a:extLst>
          </p:cNvPr>
          <p:cNvSpPr>
            <a:spLocks noGrp="1"/>
          </p:cNvSpPr>
          <p:nvPr>
            <p:ph type="body" sz="quarter" idx="18"/>
          </p:nvPr>
        </p:nvSpPr>
        <p:spPr>
          <a:xfrm>
            <a:off x="734714" y="1503485"/>
            <a:ext cx="5361285" cy="4360984"/>
          </a:xfrm>
        </p:spPr>
        <p:txBody>
          <a:bodyPr>
            <a:normAutofit lnSpcReduction="10000"/>
          </a:bodyPr>
          <a:lstStyle/>
          <a:p>
            <a:pPr marL="0" indent="0"/>
            <a:r>
              <a:rPr lang="lt-LT" dirty="0"/>
              <a:t>Kai jūsų verslui nesiseka – tinkamas metas priimti tai kaip iššūkį ir permąstyti savo strategiją.  </a:t>
            </a:r>
          </a:p>
          <a:p>
            <a:pPr marL="0" indent="0"/>
            <a:r>
              <a:rPr lang="lt-LT" dirty="0"/>
              <a:t>Atlikite </a:t>
            </a:r>
            <a:r>
              <a:rPr lang="lt-LT" b="1" dirty="0"/>
              <a:t>SSGG analizę</a:t>
            </a:r>
            <a:r>
              <a:rPr lang="lt-LT" dirty="0"/>
              <a:t>, kad išsiaiškintumėte savo verslo stipriąsias ir silpnąsias puses.</a:t>
            </a:r>
          </a:p>
          <a:p>
            <a:pPr marL="0" indent="0"/>
            <a:r>
              <a:rPr lang="lt-LT" dirty="0"/>
              <a:t>Nustatykite, koks yra jūsų įmonės konkurencinis pranašumas prieš konkurentus? </a:t>
            </a:r>
          </a:p>
          <a:p>
            <a:pPr marL="0" indent="0"/>
            <a:r>
              <a:rPr lang="lt-LT" dirty="0"/>
              <a:t>Sugebėję atsakyti į šiuos klausimus, tobulinkite tai, ką darote, ir sužinokite, kaip galėtumėte geriau aptarnauti savo klientus.</a:t>
            </a:r>
          </a:p>
        </p:txBody>
      </p:sp>
      <p:sp>
        <p:nvSpPr>
          <p:cNvPr id="3" name="Text Placeholder 2">
            <a:extLst>
              <a:ext uri="{FF2B5EF4-FFF2-40B4-BE49-F238E27FC236}">
                <a16:creationId xmlns:a16="http://schemas.microsoft.com/office/drawing/2014/main" id="{6DE57BE3-224F-249F-DA8B-61C9CB47C9D4}"/>
              </a:ext>
            </a:extLst>
          </p:cNvPr>
          <p:cNvSpPr>
            <a:spLocks noGrp="1"/>
          </p:cNvSpPr>
          <p:nvPr>
            <p:ph type="body" sz="quarter" idx="16"/>
          </p:nvPr>
        </p:nvSpPr>
        <p:spPr>
          <a:xfrm>
            <a:off x="734714" y="482717"/>
            <a:ext cx="5085159" cy="582221"/>
          </a:xfrm>
        </p:spPr>
        <p:txBody>
          <a:bodyPr>
            <a:normAutofit/>
          </a:bodyPr>
          <a:lstStyle/>
          <a:p>
            <a:r>
              <a:rPr lang="lt-LT" sz="2800" dirty="0"/>
              <a:t>    Prekės ženklo pozicionavimas</a:t>
            </a:r>
            <a:endParaRPr lang="en-IE" sz="2800" dirty="0"/>
          </a:p>
        </p:txBody>
      </p:sp>
      <p:pic>
        <p:nvPicPr>
          <p:cNvPr id="6" name="Picture Placeholder 5" descr="One red balloon flying away from other white balloons">
            <a:extLst>
              <a:ext uri="{FF2B5EF4-FFF2-40B4-BE49-F238E27FC236}">
                <a16:creationId xmlns:a16="http://schemas.microsoft.com/office/drawing/2014/main" id="{4A1B4734-6338-F6D6-8E6C-0B3543BAB8E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7" name="TextBox 6">
            <a:extLst>
              <a:ext uri="{FF2B5EF4-FFF2-40B4-BE49-F238E27FC236}">
                <a16:creationId xmlns:a16="http://schemas.microsoft.com/office/drawing/2014/main" id="{8E50F0F7-E873-6585-1E78-C4EF798A6EA8}"/>
              </a:ext>
            </a:extLst>
          </p:cNvPr>
          <p:cNvSpPr txBox="1"/>
          <p:nvPr/>
        </p:nvSpPr>
        <p:spPr>
          <a:xfrm>
            <a:off x="10102362" y="6189785"/>
            <a:ext cx="1503484" cy="369332"/>
          </a:xfrm>
          <a:prstGeom prst="rect">
            <a:avLst/>
          </a:prstGeom>
          <a:noFill/>
        </p:spPr>
        <p:txBody>
          <a:bodyPr wrap="square" rtlCol="0">
            <a:spAutoFit/>
          </a:bodyPr>
          <a:lstStyle/>
          <a:p>
            <a:r>
              <a:rPr lang="en-IE" u="sng" dirty="0" err="1">
                <a:solidFill>
                  <a:srgbClr val="1188A3"/>
                </a:solidFill>
              </a:rPr>
              <a:t>Šaltinis</a:t>
            </a:r>
            <a:endParaRPr lang="en-IE" u="sng" dirty="0">
              <a:solidFill>
                <a:srgbClr val="1188A3"/>
              </a:solidFill>
            </a:endParaRPr>
          </a:p>
        </p:txBody>
      </p:sp>
    </p:spTree>
    <p:extLst>
      <p:ext uri="{BB962C8B-B14F-4D97-AF65-F5344CB8AC3E}">
        <p14:creationId xmlns:p14="http://schemas.microsoft.com/office/powerpoint/2010/main" val="2385276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769E2-3A3B-3501-C96F-59FC21CC8507}"/>
              </a:ext>
            </a:extLst>
          </p:cNvPr>
          <p:cNvSpPr>
            <a:spLocks noGrp="1"/>
          </p:cNvSpPr>
          <p:nvPr>
            <p:ph type="body" sz="quarter" idx="18"/>
          </p:nvPr>
        </p:nvSpPr>
        <p:spPr>
          <a:xfrm>
            <a:off x="734714" y="1757011"/>
            <a:ext cx="7464827" cy="3867704"/>
          </a:xfrm>
        </p:spPr>
        <p:txBody>
          <a:bodyPr vert="horz" lIns="91440" tIns="45720" rIns="91440" bIns="45720" rtlCol="0" anchor="t">
            <a:normAutofit/>
          </a:bodyPr>
          <a:lstStyle/>
          <a:p>
            <a:pPr fontAlgn="base"/>
            <a:r>
              <a:rPr lang="lt-LT" dirty="0">
                <a:ea typeface="+mn-lt"/>
                <a:cs typeface="+mn-lt"/>
              </a:rPr>
              <a:t>Kaip minėta anksčiau, naudinga save pristatyti kaip srities ekspertą. Ne tik dėl ilgametės jūsų ar jūsų įmonės patirties, bet galbūt pabandykite:</a:t>
            </a:r>
          </a:p>
          <a:p>
            <a:pPr marL="342900" indent="-342900" fontAlgn="base">
              <a:buFont typeface="Arial" panose="020B0604020202020204" pitchFamily="34" charset="0"/>
              <a:buChar char="•"/>
            </a:pPr>
            <a:r>
              <a:rPr lang="lt-LT" dirty="0"/>
              <a:t>Rašyti tinklaraštį, išbandyti socialinę žiniasklaidą, pasisakyti konferencijose;</a:t>
            </a:r>
          </a:p>
          <a:p>
            <a:pPr marL="342900" indent="-342900" fontAlgn="base">
              <a:buFont typeface="Arial" panose="020B0604020202020204" pitchFamily="34" charset="0"/>
              <a:buChar char="•"/>
            </a:pPr>
            <a:r>
              <a:rPr lang="lt-LT" dirty="0"/>
              <a:t>Naudoti </a:t>
            </a:r>
            <a:r>
              <a:rPr lang="lt-LT" dirty="0" err="1"/>
              <a:t>tinklalaides</a:t>
            </a:r>
            <a:r>
              <a:rPr lang="lt-LT" dirty="0"/>
              <a:t> savo verslui. Tai naujoviškas pasyvus būdas informuoti klientus apie savo prekės ženklą;</a:t>
            </a:r>
          </a:p>
          <a:p>
            <a:pPr marL="342900" indent="-342900" fontAlgn="base">
              <a:buFont typeface="Arial" panose="020B0604020202020204" pitchFamily="34" charset="0"/>
              <a:buChar char="•"/>
            </a:pPr>
            <a:r>
              <a:rPr lang="lt-LT" dirty="0"/>
              <a:t>Surengti internetinį seminarą, kad apie prekės ženklą sužinotų platesnė auditorija. </a:t>
            </a:r>
            <a:endParaRPr lang="en-GB" dirty="0"/>
          </a:p>
          <a:p>
            <a:pPr fontAlgn="base"/>
            <a:endParaRPr lang="en-GB" dirty="0"/>
          </a:p>
          <a:p>
            <a:pPr fontAlgn="base"/>
            <a:endParaRPr lang="en-GB" dirty="0"/>
          </a:p>
        </p:txBody>
      </p:sp>
      <p:sp>
        <p:nvSpPr>
          <p:cNvPr id="3" name="Textplatzhalter 2">
            <a:extLst>
              <a:ext uri="{FF2B5EF4-FFF2-40B4-BE49-F238E27FC236}">
                <a16:creationId xmlns:a16="http://schemas.microsoft.com/office/drawing/2014/main" id="{B0149B94-1B54-B5C0-7008-D4671BEBAFD6}"/>
              </a:ext>
            </a:extLst>
          </p:cNvPr>
          <p:cNvSpPr>
            <a:spLocks noGrp="1"/>
          </p:cNvSpPr>
          <p:nvPr>
            <p:ph type="body" sz="quarter" idx="16"/>
          </p:nvPr>
        </p:nvSpPr>
        <p:spPr/>
        <p:txBody>
          <a:bodyPr>
            <a:normAutofit lnSpcReduction="10000"/>
          </a:bodyPr>
          <a:lstStyle/>
          <a:p>
            <a:r>
              <a:rPr lang="lt-LT" dirty="0"/>
              <a:t>    </a:t>
            </a:r>
            <a:r>
              <a:rPr lang="en-GB" dirty="0" err="1"/>
              <a:t>Parodykite</a:t>
            </a:r>
            <a:r>
              <a:rPr lang="en-GB" dirty="0"/>
              <a:t> </a:t>
            </a:r>
            <a:r>
              <a:rPr lang="en-GB" dirty="0" err="1"/>
              <a:t>savo</a:t>
            </a:r>
            <a:r>
              <a:rPr lang="en-GB" dirty="0"/>
              <a:t> </a:t>
            </a:r>
            <a:r>
              <a:rPr lang="en-GB" dirty="0" err="1"/>
              <a:t>kompetenciją</a:t>
            </a:r>
            <a:endParaRPr lang="en-GB" dirty="0"/>
          </a:p>
        </p:txBody>
      </p:sp>
      <p:pic>
        <p:nvPicPr>
          <p:cNvPr id="5" name="Picture 4" descr="Studio microphone">
            <a:extLst>
              <a:ext uri="{FF2B5EF4-FFF2-40B4-BE49-F238E27FC236}">
                <a16:creationId xmlns:a16="http://schemas.microsoft.com/office/drawing/2014/main" id="{26577408-B224-D048-F015-14367DE35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9541" y="1061883"/>
            <a:ext cx="3435010" cy="4404853"/>
          </a:xfrm>
          <a:prstGeom prst="rect">
            <a:avLst/>
          </a:prstGeom>
        </p:spPr>
      </p:pic>
      <p:sp>
        <p:nvSpPr>
          <p:cNvPr id="7" name="TextBox 6">
            <a:extLst>
              <a:ext uri="{FF2B5EF4-FFF2-40B4-BE49-F238E27FC236}">
                <a16:creationId xmlns:a16="http://schemas.microsoft.com/office/drawing/2014/main" id="{AA1B747F-DF51-E42F-4B0B-8954134DC53A}"/>
              </a:ext>
            </a:extLst>
          </p:cNvPr>
          <p:cNvSpPr txBox="1"/>
          <p:nvPr/>
        </p:nvSpPr>
        <p:spPr>
          <a:xfrm>
            <a:off x="10102362" y="6189785"/>
            <a:ext cx="1503484" cy="369332"/>
          </a:xfrm>
          <a:prstGeom prst="rect">
            <a:avLst/>
          </a:prstGeom>
          <a:noFill/>
        </p:spPr>
        <p:txBody>
          <a:bodyPr wrap="square" rtlCol="0">
            <a:spAutoFit/>
          </a:bodyPr>
          <a:lstStyle/>
          <a:p>
            <a:r>
              <a:rPr lang="en-IE" u="sng" dirty="0" err="1">
                <a:solidFill>
                  <a:srgbClr val="1188A3"/>
                </a:solidFill>
              </a:rPr>
              <a:t>Šaltinis</a:t>
            </a:r>
            <a:endParaRPr lang="en-IE" u="sng" dirty="0">
              <a:solidFill>
                <a:srgbClr val="1188A3"/>
              </a:solidFill>
            </a:endParaRPr>
          </a:p>
        </p:txBody>
      </p:sp>
    </p:spTree>
    <p:extLst>
      <p:ext uri="{BB962C8B-B14F-4D97-AF65-F5344CB8AC3E}">
        <p14:creationId xmlns:p14="http://schemas.microsoft.com/office/powerpoint/2010/main" val="4233848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7C4B58-7B21-887D-66C7-99C3590EA792}"/>
              </a:ext>
            </a:extLst>
          </p:cNvPr>
          <p:cNvSpPr>
            <a:spLocks noGrp="1"/>
          </p:cNvSpPr>
          <p:nvPr>
            <p:ph type="body" sz="quarter" idx="18"/>
          </p:nvPr>
        </p:nvSpPr>
        <p:spPr>
          <a:xfrm>
            <a:off x="611622" y="2713907"/>
            <a:ext cx="5691486" cy="3159354"/>
          </a:xfrm>
        </p:spPr>
        <p:txBody>
          <a:bodyPr/>
          <a:lstStyle/>
          <a:p>
            <a:pPr fontAlgn="base"/>
            <a:r>
              <a:rPr lang="lt-LT" dirty="0"/>
              <a:t>„Senes“ teikia mokymus, konsultacijas ir bendravimo sprendimus sveikatos priežiūros specialistams. Jie taip pat padeda sekti maisto tendencijas, pritaikyti produktus senjorams ir kurti vaizdo įrašus. </a:t>
            </a:r>
          </a:p>
          <a:p>
            <a:pPr fontAlgn="base"/>
            <a:r>
              <a:rPr lang="lt-LT" dirty="0"/>
              <a:t>Savo kompetenciją jie pristato įvairiose socialinės žiniasklaidos platformose ir profesiniuose tinkluose. </a:t>
            </a:r>
          </a:p>
        </p:txBody>
      </p:sp>
      <p:sp>
        <p:nvSpPr>
          <p:cNvPr id="3" name="Textplatzhalter 2">
            <a:extLst>
              <a:ext uri="{FF2B5EF4-FFF2-40B4-BE49-F238E27FC236}">
                <a16:creationId xmlns:a16="http://schemas.microsoft.com/office/drawing/2014/main" id="{ACE0A0A9-2C74-4EF2-8042-0EF51CD9A5EE}"/>
              </a:ext>
            </a:extLst>
          </p:cNvPr>
          <p:cNvSpPr>
            <a:spLocks noGrp="1"/>
          </p:cNvSpPr>
          <p:nvPr>
            <p:ph type="body" sz="quarter" idx="16"/>
          </p:nvPr>
        </p:nvSpPr>
        <p:spPr>
          <a:xfrm>
            <a:off x="611622" y="1553197"/>
            <a:ext cx="6211209" cy="1160710"/>
          </a:xfrm>
        </p:spPr>
        <p:txBody>
          <a:bodyPr>
            <a:normAutofit/>
          </a:bodyPr>
          <a:lstStyle/>
          <a:p>
            <a:r>
              <a:rPr lang="lt-LT" sz="3200" dirty="0"/>
              <a:t>„</a:t>
            </a:r>
            <a:r>
              <a:rPr lang="en-GB" sz="3200" dirty="0" err="1"/>
              <a:t>Senes</a:t>
            </a:r>
            <a:r>
              <a:rPr lang="en-GB" sz="3200" dirty="0"/>
              <a:t>” – </a:t>
            </a:r>
            <a:r>
              <a:rPr lang="en-GB" sz="3200" dirty="0" err="1"/>
              <a:t>parama</a:t>
            </a:r>
            <a:r>
              <a:rPr lang="en-GB" sz="3200" dirty="0"/>
              <a:t> </a:t>
            </a:r>
            <a:r>
              <a:rPr lang="en-GB" sz="3200" dirty="0" err="1"/>
              <a:t>sveikatos</a:t>
            </a:r>
            <a:r>
              <a:rPr lang="en-GB" sz="3200" dirty="0"/>
              <a:t> </a:t>
            </a:r>
            <a:r>
              <a:rPr lang="en-GB" sz="3200" dirty="0" err="1"/>
              <a:t>priežiūros</a:t>
            </a:r>
            <a:r>
              <a:rPr lang="en-GB" sz="3200" dirty="0"/>
              <a:t> </a:t>
            </a:r>
            <a:r>
              <a:rPr lang="en-GB" sz="3200" dirty="0" err="1"/>
              <a:t>specialistams</a:t>
            </a:r>
            <a:r>
              <a:rPr lang="en-GB" sz="3200" dirty="0"/>
              <a:t> </a:t>
            </a:r>
            <a:r>
              <a:rPr lang="en-GB" sz="3200" dirty="0" err="1"/>
              <a:t>Prancūzijoje</a:t>
            </a:r>
            <a:endParaRPr lang="en-GB" sz="3200" dirty="0"/>
          </a:p>
        </p:txBody>
      </p:sp>
      <p:pic>
        <p:nvPicPr>
          <p:cNvPr id="1026" name="Picture 2" descr="page36image27811552">
            <a:extLst>
              <a:ext uri="{FF2B5EF4-FFF2-40B4-BE49-F238E27FC236}">
                <a16:creationId xmlns:a16="http://schemas.microsoft.com/office/drawing/2014/main" id="{BCCBAAEA-E7E2-DE4D-B185-4B0B5EF57A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3446" y="448297"/>
            <a:ext cx="3048000" cy="1104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3B1AC156-1323-7E3A-C3C0-E8EFB0AD0962}"/>
              </a:ext>
            </a:extLst>
          </p:cNvPr>
          <p:cNvSpPr txBox="1">
            <a:spLocks/>
          </p:cNvSpPr>
          <p:nvPr/>
        </p:nvSpPr>
        <p:spPr>
          <a:xfrm>
            <a:off x="672873" y="448297"/>
            <a:ext cx="3044353" cy="793376"/>
          </a:xfrm>
          <a:prstGeom prst="rect">
            <a:avLst/>
          </a:prstGeom>
          <a:solidFill>
            <a:srgbClr val="FFD100"/>
          </a:solidFill>
        </p:spPr>
        <p:txBody>
          <a:bodyPr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pic>
        <p:nvPicPr>
          <p:cNvPr id="8" name="Picture 7">
            <a:hlinkClick r:id="rId4"/>
            <a:extLst>
              <a:ext uri="{FF2B5EF4-FFF2-40B4-BE49-F238E27FC236}">
                <a16:creationId xmlns:a16="http://schemas.microsoft.com/office/drawing/2014/main" id="{E4704409-9F08-5889-55A9-F6A53B6B0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7364" y="1789249"/>
            <a:ext cx="2742286" cy="3786464"/>
          </a:xfrm>
          <a:prstGeom prst="rect">
            <a:avLst/>
          </a:prstGeom>
          <a:ln>
            <a:solidFill>
              <a:srgbClr val="000000"/>
            </a:solidFill>
          </a:ln>
        </p:spPr>
      </p:pic>
      <p:sp>
        <p:nvSpPr>
          <p:cNvPr id="9" name="Arrow: Right 8">
            <a:extLst>
              <a:ext uri="{FF2B5EF4-FFF2-40B4-BE49-F238E27FC236}">
                <a16:creationId xmlns:a16="http://schemas.microsoft.com/office/drawing/2014/main" id="{13D4472D-A968-C66C-C3CA-5E415F592500}"/>
              </a:ext>
            </a:extLst>
          </p:cNvPr>
          <p:cNvSpPr/>
          <p:nvPr/>
        </p:nvSpPr>
        <p:spPr>
          <a:xfrm>
            <a:off x="6822832" y="2535811"/>
            <a:ext cx="1619402" cy="780152"/>
          </a:xfrm>
          <a:prstGeom prst="rightArrow">
            <a:avLst/>
          </a:prstGeom>
          <a:solidFill>
            <a:schemeClr val="bg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solidFill>
                  <a:srgbClr val="000000"/>
                </a:solidFill>
              </a:rPr>
              <a:t>Spauskite</a:t>
            </a:r>
            <a:r>
              <a:rPr lang="en-IE" b="1" dirty="0">
                <a:solidFill>
                  <a:srgbClr val="000000"/>
                </a:solidFill>
              </a:rPr>
              <a:t> </a:t>
            </a:r>
            <a:r>
              <a:rPr lang="en-IE" b="1" dirty="0" err="1">
                <a:solidFill>
                  <a:srgbClr val="000000"/>
                </a:solidFill>
              </a:rPr>
              <a:t>čia</a:t>
            </a:r>
            <a:r>
              <a:rPr lang="en-IE" b="1" dirty="0">
                <a:solidFill>
                  <a:srgbClr val="000000"/>
                </a:solidFill>
              </a:rPr>
              <a:t> </a:t>
            </a:r>
          </a:p>
        </p:txBody>
      </p:sp>
    </p:spTree>
    <p:extLst>
      <p:ext uri="{BB962C8B-B14F-4D97-AF65-F5344CB8AC3E}">
        <p14:creationId xmlns:p14="http://schemas.microsoft.com/office/powerpoint/2010/main" val="3521266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E998E7-E5E9-21D7-DB2B-36200F1DF1A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6056" r="16056"/>
          <a:stretch/>
        </p:blipFill>
        <p:spPr/>
      </p:pic>
      <p:sp>
        <p:nvSpPr>
          <p:cNvPr id="3" name="Text Placeholder 2">
            <a:extLst>
              <a:ext uri="{FF2B5EF4-FFF2-40B4-BE49-F238E27FC236}">
                <a16:creationId xmlns:a16="http://schemas.microsoft.com/office/drawing/2014/main" id="{5F3AEDFA-3135-5A52-FD42-0A8FA90E1AD6}"/>
              </a:ext>
            </a:extLst>
          </p:cNvPr>
          <p:cNvSpPr>
            <a:spLocks noGrp="1"/>
          </p:cNvSpPr>
          <p:nvPr>
            <p:ph type="body" sz="quarter" idx="18"/>
          </p:nvPr>
        </p:nvSpPr>
        <p:spPr>
          <a:xfrm>
            <a:off x="734715" y="2444262"/>
            <a:ext cx="4983180" cy="3588676"/>
          </a:xfrm>
          <a:solidFill>
            <a:schemeClr val="bg1"/>
          </a:solidFill>
        </p:spPr>
        <p:txBody>
          <a:bodyPr>
            <a:normAutofit fontScale="85000" lnSpcReduction="10000"/>
          </a:bodyPr>
          <a:lstStyle/>
          <a:p>
            <a:pPr marL="0" indent="0">
              <a:lnSpc>
                <a:spcPct val="110000"/>
              </a:lnSpc>
            </a:pPr>
            <a:r>
              <a:rPr lang="en-US" b="0" i="0" dirty="0" err="1">
                <a:solidFill>
                  <a:srgbClr val="1188A3"/>
                </a:solidFill>
                <a:effectLst/>
                <a:hlinkClick r:id="rId3">
                  <a:extLst>
                    <a:ext uri="{A12FA001-AC4F-418D-AE19-62706E023703}">
                      <ahyp:hlinkClr xmlns:ahyp="http://schemas.microsoft.com/office/drawing/2018/hyperlinkcolor" val="tx"/>
                    </a:ext>
                  </a:extLst>
                </a:hlinkClick>
              </a:rPr>
              <a:t>Juspy</a:t>
            </a:r>
            <a:r>
              <a:rPr lang="en-US" b="0" i="0" dirty="0">
                <a:solidFill>
                  <a:srgbClr val="292A2B"/>
                </a:solidFill>
                <a:effectLst/>
              </a:rPr>
              <a:t> </a:t>
            </a:r>
            <a:r>
              <a:rPr lang="lt-LT" b="0" i="0" dirty="0">
                <a:solidFill>
                  <a:srgbClr val="292A2B"/>
                </a:solidFill>
                <a:effectLst/>
              </a:rPr>
              <a:t>yra Airijos funkcinio maisto įmonė, kurianti sveikus maisto produktus. „</a:t>
            </a:r>
            <a:r>
              <a:rPr lang="lt-LT" b="0" i="0" dirty="0" err="1">
                <a:solidFill>
                  <a:srgbClr val="292A2B"/>
                </a:solidFill>
                <a:effectLst/>
              </a:rPr>
              <a:t>Juspy</a:t>
            </a:r>
            <a:r>
              <a:rPr lang="lt-LT" b="0" i="0" dirty="0">
                <a:solidFill>
                  <a:srgbClr val="292A2B"/>
                </a:solidFill>
                <a:effectLst/>
              </a:rPr>
              <a:t> </a:t>
            </a:r>
            <a:r>
              <a:rPr lang="lt-LT" b="0" i="0" dirty="0" err="1">
                <a:solidFill>
                  <a:srgbClr val="292A2B"/>
                </a:solidFill>
                <a:effectLst/>
              </a:rPr>
              <a:t>Protein</a:t>
            </a:r>
            <a:r>
              <a:rPr lang="lt-LT" b="0" i="0" dirty="0">
                <a:solidFill>
                  <a:srgbClr val="292A2B"/>
                </a:solidFill>
                <a:effectLst/>
              </a:rPr>
              <a:t> </a:t>
            </a:r>
            <a:r>
              <a:rPr lang="lt-LT" b="0" i="0" dirty="0" err="1">
                <a:solidFill>
                  <a:srgbClr val="292A2B"/>
                </a:solidFill>
                <a:effectLst/>
              </a:rPr>
              <a:t>Blend</a:t>
            </a:r>
            <a:r>
              <a:rPr lang="lt-LT" dirty="0">
                <a:solidFill>
                  <a:srgbClr val="292A2B"/>
                </a:solidFill>
              </a:rPr>
              <a:t>“</a:t>
            </a:r>
            <a:r>
              <a:rPr lang="lt-LT" b="0" i="0" dirty="0">
                <a:solidFill>
                  <a:srgbClr val="292A2B"/>
                </a:solidFill>
                <a:effectLst/>
              </a:rPr>
              <a:t> yra kolageno miltelių mišinys, pagamintas iš 12 natūralių ingredientų.</a:t>
            </a:r>
          </a:p>
          <a:p>
            <a:pPr marL="0" indent="0">
              <a:lnSpc>
                <a:spcPct val="110000"/>
              </a:lnSpc>
            </a:pPr>
            <a:r>
              <a:rPr lang="lt-LT" b="0" i="0" dirty="0">
                <a:solidFill>
                  <a:srgbClr val="292A2B"/>
                </a:solidFill>
                <a:effectLst/>
              </a:rPr>
              <a:t>Jų įkūrėja ir generalinė direktorė </a:t>
            </a:r>
            <a:r>
              <a:rPr lang="lt-LT" b="0" i="0" dirty="0" err="1">
                <a:solidFill>
                  <a:srgbClr val="292A2B"/>
                </a:solidFill>
                <a:effectLst/>
              </a:rPr>
              <a:t>Leonie</a:t>
            </a:r>
            <a:r>
              <a:rPr lang="lt-LT" b="0" i="0" dirty="0">
                <a:solidFill>
                  <a:srgbClr val="292A2B"/>
                </a:solidFill>
                <a:effectLst/>
              </a:rPr>
              <a:t> </a:t>
            </a:r>
            <a:r>
              <a:rPr lang="lt-LT" b="0" i="0" dirty="0" err="1">
                <a:solidFill>
                  <a:srgbClr val="292A2B"/>
                </a:solidFill>
                <a:effectLst/>
              </a:rPr>
              <a:t>Lynch</a:t>
            </a:r>
            <a:r>
              <a:rPr lang="lt-LT" b="0" i="0" dirty="0">
                <a:solidFill>
                  <a:srgbClr val="292A2B"/>
                </a:solidFill>
                <a:effectLst/>
              </a:rPr>
              <a:t> tapo savo produktų ir žinių demonstravimo eksperte visose jai prieinamose platformose ar scenose, vietiniuose ir nacionaliniuose laikraščiuose, </a:t>
            </a:r>
            <a:r>
              <a:rPr lang="lt-LT" b="0" i="0" dirty="0" err="1">
                <a:solidFill>
                  <a:srgbClr val="292A2B"/>
                </a:solidFill>
                <a:effectLst/>
              </a:rPr>
              <a:t>tinklalaidėse</a:t>
            </a:r>
            <a:r>
              <a:rPr lang="lt-LT" b="0" i="0" dirty="0">
                <a:solidFill>
                  <a:srgbClr val="292A2B"/>
                </a:solidFill>
                <a:effectLst/>
              </a:rPr>
              <a:t>, </a:t>
            </a:r>
            <a:r>
              <a:rPr lang="lt-LT" b="0" i="0" dirty="0" err="1">
                <a:solidFill>
                  <a:srgbClr val="292A2B"/>
                </a:solidFill>
                <a:effectLst/>
              </a:rPr>
              <a:t>TikTok</a:t>
            </a:r>
            <a:r>
              <a:rPr lang="lt-LT" b="0" i="0" dirty="0">
                <a:solidFill>
                  <a:srgbClr val="292A2B"/>
                </a:solidFill>
                <a:effectLst/>
              </a:rPr>
              <a:t> ir Instagram platformose.</a:t>
            </a:r>
            <a:endParaRPr lang="en-IE" dirty="0"/>
          </a:p>
        </p:txBody>
      </p:sp>
      <p:sp>
        <p:nvSpPr>
          <p:cNvPr id="6" name="TextBox 5">
            <a:extLst>
              <a:ext uri="{FF2B5EF4-FFF2-40B4-BE49-F238E27FC236}">
                <a16:creationId xmlns:a16="http://schemas.microsoft.com/office/drawing/2014/main" id="{42A500B8-6F5C-9CAA-408E-0B66FD3B198F}"/>
              </a:ext>
            </a:extLst>
          </p:cNvPr>
          <p:cNvSpPr txBox="1"/>
          <p:nvPr/>
        </p:nvSpPr>
        <p:spPr>
          <a:xfrm>
            <a:off x="7128364" y="6295264"/>
            <a:ext cx="6097464" cy="369332"/>
          </a:xfrm>
          <a:prstGeom prst="rect">
            <a:avLst/>
          </a:prstGeom>
          <a:noFill/>
        </p:spPr>
        <p:txBody>
          <a:bodyPr wrap="square">
            <a:spAutoFit/>
          </a:bodyPr>
          <a:lstStyle/>
          <a:p>
            <a:r>
              <a:rPr lang="en-IE"/>
              <a:t>https://www.instagram.com/p/CdgCM78jtIe/</a:t>
            </a:r>
          </a:p>
        </p:txBody>
      </p:sp>
      <p:sp>
        <p:nvSpPr>
          <p:cNvPr id="9" name="Text Placeholder 2">
            <a:extLst>
              <a:ext uri="{FF2B5EF4-FFF2-40B4-BE49-F238E27FC236}">
                <a16:creationId xmlns:a16="http://schemas.microsoft.com/office/drawing/2014/main" id="{0FC0E51B-1899-84C5-AE8D-581CBF18165D}"/>
              </a:ext>
            </a:extLst>
          </p:cNvPr>
          <p:cNvSpPr txBox="1">
            <a:spLocks noGrp="1"/>
          </p:cNvSpPr>
          <p:nvPr>
            <p:ph type="body" sz="quarter" idx="16"/>
          </p:nvPr>
        </p:nvSpPr>
        <p:spPr>
          <a:xfrm>
            <a:off x="735013" y="642938"/>
            <a:ext cx="5084762" cy="582612"/>
          </a:xfrm>
          <a:prstGeom prst="rect">
            <a:avLst/>
          </a:prstGeom>
          <a:solidFill>
            <a:srgbClr val="FFD100"/>
          </a:solidFill>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b="1" dirty="0">
                <a:solidFill>
                  <a:srgbClr val="000000"/>
                </a:solidFill>
              </a:rPr>
              <a:t>Pasisemkite įkvėpimo</a:t>
            </a:r>
            <a:endParaRPr lang="en-IE" sz="3600" b="1" dirty="0">
              <a:solidFill>
                <a:srgbClr val="000000"/>
              </a:solidFill>
            </a:endParaRPr>
          </a:p>
        </p:txBody>
      </p:sp>
      <p:pic>
        <p:nvPicPr>
          <p:cNvPr id="11" name="Picture 10">
            <a:extLst>
              <a:ext uri="{FF2B5EF4-FFF2-40B4-BE49-F238E27FC236}">
                <a16:creationId xmlns:a16="http://schemas.microsoft.com/office/drawing/2014/main" id="{5B985823-E9F6-4EA3-C6FC-E716AE06FBE8}"/>
              </a:ext>
            </a:extLst>
          </p:cNvPr>
          <p:cNvPicPr>
            <a:picLocks noChangeAspect="1"/>
          </p:cNvPicPr>
          <p:nvPr/>
        </p:nvPicPr>
        <p:blipFill>
          <a:blip r:embed="rId4"/>
          <a:stretch>
            <a:fillRect/>
          </a:stretch>
        </p:blipFill>
        <p:spPr>
          <a:xfrm>
            <a:off x="5963079" y="2847879"/>
            <a:ext cx="2330570" cy="1390721"/>
          </a:xfrm>
          <a:prstGeom prst="rect">
            <a:avLst/>
          </a:prstGeom>
        </p:spPr>
      </p:pic>
    </p:spTree>
    <p:extLst>
      <p:ext uri="{BB962C8B-B14F-4D97-AF65-F5344CB8AC3E}">
        <p14:creationId xmlns:p14="http://schemas.microsoft.com/office/powerpoint/2010/main" val="3915793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6155860" cy="2758685"/>
          </a:xfrm>
        </p:spPr>
        <p:txBody>
          <a:bodyPr>
            <a:normAutofit/>
          </a:bodyPr>
          <a:lstStyle/>
          <a:p>
            <a:r>
              <a:rPr lang="lt-LT" dirty="0"/>
              <a:t>Prekės ženklo žinomumo didinimas</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04</a:t>
            </a:r>
          </a:p>
        </p:txBody>
      </p:sp>
    </p:spTree>
    <p:extLst>
      <p:ext uri="{BB962C8B-B14F-4D97-AF65-F5344CB8AC3E}">
        <p14:creationId xmlns:p14="http://schemas.microsoft.com/office/powerpoint/2010/main" val="351956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BAF3BA-8E3A-ECBA-3B6C-9767468A634E}"/>
              </a:ext>
            </a:extLst>
          </p:cNvPr>
          <p:cNvSpPr>
            <a:spLocks noGrp="1"/>
          </p:cNvSpPr>
          <p:nvPr>
            <p:ph type="body" sz="quarter" idx="14"/>
          </p:nvPr>
        </p:nvSpPr>
        <p:spPr>
          <a:xfrm>
            <a:off x="10988054" y="4473027"/>
            <a:ext cx="785328" cy="1056986"/>
          </a:xfrm>
        </p:spPr>
        <p:txBody>
          <a:bodyPr>
            <a:noAutofit/>
          </a:bodyPr>
          <a:lstStyle/>
          <a:p>
            <a:r>
              <a:rPr lang="en-GB"/>
              <a:t>”</a:t>
            </a:r>
          </a:p>
        </p:txBody>
      </p:sp>
      <p:sp>
        <p:nvSpPr>
          <p:cNvPr id="3" name="Textplatzhalter 2">
            <a:extLst>
              <a:ext uri="{FF2B5EF4-FFF2-40B4-BE49-F238E27FC236}">
                <a16:creationId xmlns:a16="http://schemas.microsoft.com/office/drawing/2014/main" id="{770C9A52-7152-E6A4-4969-FD8CAF845029}"/>
              </a:ext>
            </a:extLst>
          </p:cNvPr>
          <p:cNvSpPr>
            <a:spLocks noGrp="1"/>
          </p:cNvSpPr>
          <p:nvPr>
            <p:ph type="body" sz="quarter" idx="13"/>
          </p:nvPr>
        </p:nvSpPr>
        <p:spPr>
          <a:xfrm>
            <a:off x="6912017" y="1182012"/>
            <a:ext cx="4369392" cy="4493975"/>
          </a:xfrm>
        </p:spPr>
        <p:txBody>
          <a:bodyPr>
            <a:normAutofit/>
          </a:bodyPr>
          <a:lstStyle/>
          <a:p>
            <a:r>
              <a:rPr lang="lt-LT" sz="2400" dirty="0"/>
              <a:t>Prekės ženklo žinomumas yra dažnai pamirštama priemonė.</a:t>
            </a:r>
          </a:p>
          <a:p>
            <a:r>
              <a:rPr lang="lt-LT" sz="2400" b="1" dirty="0"/>
              <a:t>Atnaujinta apibrėžtis:</a:t>
            </a:r>
          </a:p>
          <a:p>
            <a:r>
              <a:rPr lang="lt-LT" sz="2400" dirty="0"/>
              <a:t>Prekės ženklo žinomumas – tai tikimybė, kad asmuo prisimins prekės ženklo identifikatorių ir produkto kategoriją arba kategorijos poreikį su prekės ženklu susijusiose situacijose. </a:t>
            </a:r>
            <a:endParaRPr lang="en-GB" sz="2400" dirty="0"/>
          </a:p>
        </p:txBody>
      </p:sp>
      <p:sp>
        <p:nvSpPr>
          <p:cNvPr id="4" name="Textplatzhalter 3">
            <a:extLst>
              <a:ext uri="{FF2B5EF4-FFF2-40B4-BE49-F238E27FC236}">
                <a16:creationId xmlns:a16="http://schemas.microsoft.com/office/drawing/2014/main" id="{B88FFA19-0AFE-3B3B-CC49-C1DE34EC3545}"/>
              </a:ext>
            </a:extLst>
          </p:cNvPr>
          <p:cNvSpPr>
            <a:spLocks noGrp="1"/>
          </p:cNvSpPr>
          <p:nvPr>
            <p:ph type="body" sz="quarter" idx="15"/>
          </p:nvPr>
        </p:nvSpPr>
        <p:spPr>
          <a:xfrm rot="10800000">
            <a:off x="4445682" y="2008004"/>
            <a:ext cx="2613204" cy="1221666"/>
          </a:xfrm>
        </p:spPr>
        <p:txBody>
          <a:bodyPr/>
          <a:lstStyle/>
          <a:p>
            <a:r>
              <a:rPr lang="en-GB" dirty="0"/>
              <a:t>“</a:t>
            </a:r>
          </a:p>
        </p:txBody>
      </p:sp>
      <p:sp>
        <p:nvSpPr>
          <p:cNvPr id="7" name="Textfeld 6">
            <a:extLst>
              <a:ext uri="{FF2B5EF4-FFF2-40B4-BE49-F238E27FC236}">
                <a16:creationId xmlns:a16="http://schemas.microsoft.com/office/drawing/2014/main" id="{7B66EF62-01C9-0E02-FF7A-D73F21C6EEBB}"/>
              </a:ext>
            </a:extLst>
          </p:cNvPr>
          <p:cNvSpPr txBox="1"/>
          <p:nvPr/>
        </p:nvSpPr>
        <p:spPr>
          <a:xfrm>
            <a:off x="9017156" y="5522098"/>
            <a:ext cx="2533707"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Bergkvist&amp;Taylor (2022)</a:t>
            </a:r>
            <a:endParaRPr lang="en-GB" sz="1400" dirty="0">
              <a:solidFill>
                <a:srgbClr val="1188A3"/>
              </a:solidFill>
            </a:endParaRPr>
          </a:p>
        </p:txBody>
      </p:sp>
      <p:pic>
        <p:nvPicPr>
          <p:cNvPr id="8" name="Picture Placeholder 7" descr="Paper head with rainbow gears">
            <a:extLst>
              <a:ext uri="{FF2B5EF4-FFF2-40B4-BE49-F238E27FC236}">
                <a16:creationId xmlns:a16="http://schemas.microsoft.com/office/drawing/2014/main" id="{0E0227B3-4E3B-8F20-4B39-8E09E0B3A5D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26862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E73148-C56F-9D73-C7D0-65A8F2089FD4}"/>
              </a:ext>
            </a:extLst>
          </p:cNvPr>
          <p:cNvSpPr>
            <a:spLocks noGrp="1"/>
          </p:cNvSpPr>
          <p:nvPr>
            <p:ph type="body" sz="quarter" idx="16"/>
          </p:nvPr>
        </p:nvSpPr>
        <p:spPr>
          <a:xfrm>
            <a:off x="-1" y="288667"/>
            <a:ext cx="11373854" cy="582221"/>
          </a:xfrm>
          <a:solidFill>
            <a:srgbClr val="85D2E1"/>
          </a:solidFill>
        </p:spPr>
        <p:txBody>
          <a:bodyPr vert="horz" lIns="91440" tIns="45720" rIns="91440" bIns="45720" rtlCol="0" anchor="t">
            <a:noAutofit/>
          </a:bodyPr>
          <a:lstStyle/>
          <a:p>
            <a:r>
              <a:rPr lang="lt-LT" dirty="0"/>
              <a:t>	Kas yra prekės ženklo žinomumas ir kodėl jis svarbus?</a:t>
            </a:r>
          </a:p>
        </p:txBody>
      </p:sp>
      <p:sp>
        <p:nvSpPr>
          <p:cNvPr id="3" name="Textplatzhalter 2">
            <a:extLst>
              <a:ext uri="{FF2B5EF4-FFF2-40B4-BE49-F238E27FC236}">
                <a16:creationId xmlns:a16="http://schemas.microsoft.com/office/drawing/2014/main" id="{097BF9FA-3DEC-98F4-7D7A-96B6A01B5665}"/>
              </a:ext>
            </a:extLst>
          </p:cNvPr>
          <p:cNvSpPr>
            <a:spLocks noGrp="1"/>
          </p:cNvSpPr>
          <p:nvPr>
            <p:ph type="body" sz="quarter" idx="19"/>
          </p:nvPr>
        </p:nvSpPr>
        <p:spPr>
          <a:xfrm>
            <a:off x="4842887" y="3844439"/>
            <a:ext cx="2506226" cy="1237497"/>
          </a:xfrm>
        </p:spPr>
        <p:txBody>
          <a:bodyPr>
            <a:noAutofit/>
          </a:bodyPr>
          <a:lstStyle/>
          <a:p>
            <a:pPr marL="0" indent="0"/>
            <a:r>
              <a:rPr lang="lt-LT" sz="2400" dirty="0"/>
              <a:t>klientų mieliau perka iš jau žinomų prekių ženklų.</a:t>
            </a:r>
            <a:endParaRPr lang="en-GB" sz="2400" dirty="0"/>
          </a:p>
        </p:txBody>
      </p:sp>
      <p:sp>
        <p:nvSpPr>
          <p:cNvPr id="4" name="Textplatzhalter 3">
            <a:extLst>
              <a:ext uri="{FF2B5EF4-FFF2-40B4-BE49-F238E27FC236}">
                <a16:creationId xmlns:a16="http://schemas.microsoft.com/office/drawing/2014/main" id="{DEE50CE2-A562-0A56-B645-344D6737028A}"/>
              </a:ext>
            </a:extLst>
          </p:cNvPr>
          <p:cNvSpPr>
            <a:spLocks noGrp="1"/>
          </p:cNvSpPr>
          <p:nvPr>
            <p:ph type="body" sz="quarter" idx="20"/>
          </p:nvPr>
        </p:nvSpPr>
        <p:spPr>
          <a:xfrm>
            <a:off x="8216766" y="1738915"/>
            <a:ext cx="2506226" cy="1237497"/>
          </a:xfrm>
        </p:spPr>
        <p:txBody>
          <a:bodyPr>
            <a:noAutofit/>
          </a:bodyPr>
          <a:lstStyle/>
          <a:p>
            <a:pPr marL="0" indent="0"/>
            <a:r>
              <a:rPr lang="lt-LT" sz="2400" dirty="0"/>
              <a:t>pirkėjų lieka ištikimi prekių ženklams, su kuriais juos sieja bendros vertybės.</a:t>
            </a:r>
            <a:endParaRPr lang="en-GB" sz="2400" dirty="0"/>
          </a:p>
        </p:txBody>
      </p:sp>
      <p:sp>
        <p:nvSpPr>
          <p:cNvPr id="6" name="Textplatzhalter 5">
            <a:extLst>
              <a:ext uri="{FF2B5EF4-FFF2-40B4-BE49-F238E27FC236}">
                <a16:creationId xmlns:a16="http://schemas.microsoft.com/office/drawing/2014/main" id="{32D066DA-CF37-0BE5-F6C7-A320BAA606DE}"/>
              </a:ext>
            </a:extLst>
          </p:cNvPr>
          <p:cNvSpPr>
            <a:spLocks noGrp="1"/>
          </p:cNvSpPr>
          <p:nvPr>
            <p:ph type="body" sz="quarter" idx="22"/>
          </p:nvPr>
        </p:nvSpPr>
        <p:spPr>
          <a:xfrm>
            <a:off x="4842887" y="1968873"/>
            <a:ext cx="2506226" cy="1212215"/>
          </a:xfrm>
        </p:spPr>
        <p:txBody>
          <a:bodyPr>
            <a:normAutofit/>
          </a:bodyPr>
          <a:lstStyle/>
          <a:p>
            <a:r>
              <a:rPr lang="en-GB" sz="6000" b="1" dirty="0"/>
              <a:t>59%</a:t>
            </a:r>
          </a:p>
        </p:txBody>
      </p:sp>
      <p:sp>
        <p:nvSpPr>
          <p:cNvPr id="7" name="Textplatzhalter 6">
            <a:extLst>
              <a:ext uri="{FF2B5EF4-FFF2-40B4-BE49-F238E27FC236}">
                <a16:creationId xmlns:a16="http://schemas.microsoft.com/office/drawing/2014/main" id="{B66C6B1A-DCDA-D561-C6C9-CF26F5481708}"/>
              </a:ext>
            </a:extLst>
          </p:cNvPr>
          <p:cNvSpPr>
            <a:spLocks noGrp="1"/>
          </p:cNvSpPr>
          <p:nvPr>
            <p:ph type="body" sz="quarter" idx="23"/>
          </p:nvPr>
        </p:nvSpPr>
        <p:spPr>
          <a:xfrm>
            <a:off x="8216766" y="3844439"/>
            <a:ext cx="2506226" cy="1661626"/>
          </a:xfrm>
        </p:spPr>
        <p:txBody>
          <a:bodyPr>
            <a:normAutofit/>
          </a:bodyPr>
          <a:lstStyle/>
          <a:p>
            <a:r>
              <a:rPr lang="en-GB" sz="6000" b="1"/>
              <a:t>89%</a:t>
            </a:r>
          </a:p>
        </p:txBody>
      </p:sp>
      <p:sp>
        <p:nvSpPr>
          <p:cNvPr id="8" name="TextBox 7">
            <a:extLst>
              <a:ext uri="{FF2B5EF4-FFF2-40B4-BE49-F238E27FC236}">
                <a16:creationId xmlns:a16="http://schemas.microsoft.com/office/drawing/2014/main" id="{F0514FB7-E5FB-6626-5622-6D80AE20BECD}"/>
              </a:ext>
            </a:extLst>
          </p:cNvPr>
          <p:cNvSpPr txBox="1"/>
          <p:nvPr/>
        </p:nvSpPr>
        <p:spPr>
          <a:xfrm>
            <a:off x="349045" y="1408434"/>
            <a:ext cx="4242620" cy="4601260"/>
          </a:xfrm>
          <a:prstGeom prst="rect">
            <a:avLst/>
          </a:prstGeom>
          <a:solidFill>
            <a:srgbClr val="85D2E1"/>
          </a:solidFill>
        </p:spPr>
        <p:txBody>
          <a:bodyPr wrap="square">
            <a:spAutoFit/>
          </a:bodyPr>
          <a:lstStyle/>
          <a:p>
            <a:pPr algn="ctr" fontAlgn="t"/>
            <a:endParaRPr lang="en-US" sz="500" b="1" dirty="0">
              <a:solidFill>
                <a:srgbClr val="000000"/>
              </a:solidFill>
            </a:endParaRPr>
          </a:p>
          <a:p>
            <a:pPr algn="ctr" fontAlgn="t"/>
            <a:r>
              <a:rPr lang="lt-LT" sz="2400" b="1" dirty="0">
                <a:solidFill>
                  <a:srgbClr val="000000"/>
                </a:solidFill>
              </a:rPr>
              <a:t>PREKĖS ŽENKLAS </a:t>
            </a:r>
            <a:r>
              <a:rPr lang="lt-LT" sz="2400" dirty="0">
                <a:solidFill>
                  <a:srgbClr val="000000"/>
                </a:solidFill>
              </a:rPr>
              <a:t>apima ne tik įmonės pavadinimą, bet ir bendrą įspūdį apie įmonę, informaciją apie jos produktus ir paslaugas bei kitas patirtines detales. </a:t>
            </a:r>
          </a:p>
          <a:p>
            <a:pPr algn="ctr" fontAlgn="t"/>
            <a:endParaRPr lang="lt-LT" sz="2400" dirty="0">
              <a:solidFill>
                <a:srgbClr val="000000"/>
              </a:solidFill>
            </a:endParaRPr>
          </a:p>
          <a:p>
            <a:pPr algn="ctr" fontAlgn="t"/>
            <a:r>
              <a:rPr lang="lt-LT" sz="2400" dirty="0">
                <a:solidFill>
                  <a:srgbClr val="000000"/>
                </a:solidFill>
              </a:rPr>
              <a:t>Kai įmonė turi tam tikrą prekės ženklo žinomumo lygį, jos rinkodaros ir reklamos kampanijos turi reikšmę auditorijai.</a:t>
            </a:r>
            <a:endParaRPr lang="en-US" sz="500" i="0" dirty="0">
              <a:solidFill>
                <a:srgbClr val="000000"/>
              </a:solidFill>
              <a:effectLst/>
            </a:endParaRPr>
          </a:p>
        </p:txBody>
      </p:sp>
      <p:cxnSp>
        <p:nvCxnSpPr>
          <p:cNvPr id="10" name="Straight Arrow Connector 9">
            <a:extLst>
              <a:ext uri="{FF2B5EF4-FFF2-40B4-BE49-F238E27FC236}">
                <a16:creationId xmlns:a16="http://schemas.microsoft.com/office/drawing/2014/main" id="{F05F020E-EF1F-3AB9-BC87-CBB032430A72}"/>
              </a:ext>
            </a:extLst>
          </p:cNvPr>
          <p:cNvCxnSpPr>
            <a:cxnSpLocks/>
          </p:cNvCxnSpPr>
          <p:nvPr/>
        </p:nvCxnSpPr>
        <p:spPr>
          <a:xfrm>
            <a:off x="6079726" y="3429000"/>
            <a:ext cx="0" cy="415439"/>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285DAC-19C6-EBFA-A55D-FC0C3D01DC99}"/>
              </a:ext>
            </a:extLst>
          </p:cNvPr>
          <p:cNvCxnSpPr>
            <a:cxnSpLocks/>
          </p:cNvCxnSpPr>
          <p:nvPr/>
        </p:nvCxnSpPr>
        <p:spPr>
          <a:xfrm flipV="1">
            <a:off x="9469879" y="3103319"/>
            <a:ext cx="0" cy="325681"/>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3C6046-7FD1-9453-5F60-4AD45792A0AD}"/>
              </a:ext>
            </a:extLst>
          </p:cNvPr>
          <p:cNvSpPr txBox="1"/>
          <p:nvPr/>
        </p:nvSpPr>
        <p:spPr>
          <a:xfrm>
            <a:off x="5284381" y="5837274"/>
            <a:ext cx="1892596" cy="369332"/>
          </a:xfrm>
          <a:prstGeom prst="rect">
            <a:avLst/>
          </a:prstGeom>
          <a:noFill/>
        </p:spPr>
        <p:txBody>
          <a:bodyPr wrap="square" rtlCol="0">
            <a:spAutoFit/>
          </a:bodyPr>
          <a:lstStyle/>
          <a:p>
            <a:r>
              <a:rPr lang="lt-LT" dirty="0">
                <a:solidFill>
                  <a:srgbClr val="1188A3"/>
                </a:solidFill>
                <a:hlinkClick r:id="rId3">
                  <a:extLst>
                    <a:ext uri="{A12FA001-AC4F-418D-AE19-62706E023703}">
                      <ahyp:hlinkClr xmlns:ahyp="http://schemas.microsoft.com/office/drawing/2018/hyperlinkcolor" val="tx"/>
                    </a:ext>
                  </a:extLst>
                </a:hlinkClick>
              </a:rPr>
              <a:t>Šaltinis</a:t>
            </a:r>
            <a:endParaRPr lang="en-IE" dirty="0">
              <a:solidFill>
                <a:srgbClr val="1188A3"/>
              </a:solidFill>
            </a:endParaRPr>
          </a:p>
        </p:txBody>
      </p:sp>
      <p:sp>
        <p:nvSpPr>
          <p:cNvPr id="9" name="TextBox 8">
            <a:extLst>
              <a:ext uri="{FF2B5EF4-FFF2-40B4-BE49-F238E27FC236}">
                <a16:creationId xmlns:a16="http://schemas.microsoft.com/office/drawing/2014/main" id="{8EAD49DB-8CB2-D279-1EE7-AE2C1147E8FC}"/>
              </a:ext>
            </a:extLst>
          </p:cNvPr>
          <p:cNvSpPr txBox="1"/>
          <p:nvPr/>
        </p:nvSpPr>
        <p:spPr>
          <a:xfrm>
            <a:off x="8845616" y="5837274"/>
            <a:ext cx="1674796" cy="369332"/>
          </a:xfrm>
          <a:prstGeom prst="rect">
            <a:avLst/>
          </a:prstGeom>
          <a:noFill/>
        </p:spPr>
        <p:txBody>
          <a:bodyPr wrap="square" rtlCol="0">
            <a:spAutoFit/>
          </a:bodyPr>
          <a:lstStyle/>
          <a:p>
            <a:r>
              <a:rPr lang="lt-LT" dirty="0">
                <a:solidFill>
                  <a:srgbClr val="1188A3"/>
                </a:solidFill>
                <a:hlinkClick r:id="rId4">
                  <a:extLst>
                    <a:ext uri="{A12FA001-AC4F-418D-AE19-62706E023703}">
                      <ahyp:hlinkClr xmlns:ahyp="http://schemas.microsoft.com/office/drawing/2018/hyperlinkcolor" val="tx"/>
                    </a:ext>
                  </a:extLst>
                </a:hlinkClick>
              </a:rPr>
              <a:t>Šaltinis</a:t>
            </a:r>
            <a:endParaRPr lang="en-IE" dirty="0">
              <a:solidFill>
                <a:srgbClr val="1188A3"/>
              </a:solidFill>
            </a:endParaRPr>
          </a:p>
        </p:txBody>
      </p:sp>
    </p:spTree>
    <p:extLst>
      <p:ext uri="{BB962C8B-B14F-4D97-AF65-F5344CB8AC3E}">
        <p14:creationId xmlns:p14="http://schemas.microsoft.com/office/powerpoint/2010/main" val="1899281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sorted desserts">
            <a:extLst>
              <a:ext uri="{FF2B5EF4-FFF2-40B4-BE49-F238E27FC236}">
                <a16:creationId xmlns:a16="http://schemas.microsoft.com/office/drawing/2014/main" id="{5931786F-017B-3D3A-3F10-53685AF7CCC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DBAF4864-80A9-25EB-5564-3E27F46068AD}"/>
              </a:ext>
            </a:extLst>
          </p:cNvPr>
          <p:cNvSpPr>
            <a:spLocks noGrp="1"/>
          </p:cNvSpPr>
          <p:nvPr>
            <p:ph type="body" sz="quarter" idx="18"/>
          </p:nvPr>
        </p:nvSpPr>
        <p:spPr>
          <a:xfrm>
            <a:off x="1802710" y="1773241"/>
            <a:ext cx="4800313" cy="4525954"/>
          </a:xfrm>
        </p:spPr>
        <p:txBody>
          <a:bodyPr>
            <a:normAutofit lnSpcReduction="10000"/>
          </a:bodyPr>
          <a:lstStyle/>
          <a:p>
            <a:pPr marL="0" indent="0"/>
            <a:r>
              <a:rPr lang="lt-LT" dirty="0"/>
              <a:t>Klientų pasitikėjimas prekės ženklu daro didelę įtaką jų sprendimui pirkti. </a:t>
            </a:r>
            <a:r>
              <a:rPr lang="lt-LT" b="1" dirty="0"/>
              <a:t>Kai klientas pradeda pasitikėti jūsų prekės ženklu ir užmezga su jumis ryšį, tikėtina, kad jis taps pakartotiniu pirkėju</a:t>
            </a:r>
            <a:r>
              <a:rPr lang="lt-LT" dirty="0"/>
              <a:t>.</a:t>
            </a:r>
          </a:p>
          <a:p>
            <a:pPr marL="0" indent="0"/>
            <a:r>
              <a:rPr lang="lt-LT" dirty="0"/>
              <a:t>Prekės ženklo žinomumas mažina atotrūkį tarp pasitikėjimo prekės ženklu ir klientų lojalumo. Jis suteikia jūsų prekės ženklui formą , kuri padeda klientams jaustis pažįstamiems su prekės ženklu. Senjorai mėgsta įgyti šį pasitikėjimą prieš tapdami lojaliais klientais.</a:t>
            </a:r>
          </a:p>
        </p:txBody>
      </p:sp>
      <p:sp>
        <p:nvSpPr>
          <p:cNvPr id="4" name="Text Placeholder 3">
            <a:extLst>
              <a:ext uri="{FF2B5EF4-FFF2-40B4-BE49-F238E27FC236}">
                <a16:creationId xmlns:a16="http://schemas.microsoft.com/office/drawing/2014/main" id="{628A05D8-AAFC-5366-D43E-8A7A917502F7}"/>
              </a:ext>
            </a:extLst>
          </p:cNvPr>
          <p:cNvSpPr>
            <a:spLocks noGrp="1"/>
          </p:cNvSpPr>
          <p:nvPr>
            <p:ph type="body" sz="quarter" idx="16"/>
          </p:nvPr>
        </p:nvSpPr>
        <p:spPr>
          <a:xfrm>
            <a:off x="1802710" y="193847"/>
            <a:ext cx="4716425" cy="582221"/>
          </a:xfrm>
        </p:spPr>
        <p:txBody>
          <a:bodyPr>
            <a:noAutofit/>
          </a:bodyPr>
          <a:lstStyle/>
          <a:p>
            <a:r>
              <a:rPr lang="lt-LT" sz="3200" dirty="0"/>
              <a:t>Prekės ženklo pasitikėjimo kūrimas</a:t>
            </a:r>
            <a:endParaRPr lang="en-IE" sz="3200" dirty="0"/>
          </a:p>
        </p:txBody>
      </p:sp>
    </p:spTree>
    <p:extLst>
      <p:ext uri="{BB962C8B-B14F-4D97-AF65-F5344CB8AC3E}">
        <p14:creationId xmlns:p14="http://schemas.microsoft.com/office/powerpoint/2010/main" val="4090381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ggy bank collection top view">
            <a:extLst>
              <a:ext uri="{FF2B5EF4-FFF2-40B4-BE49-F238E27FC236}">
                <a16:creationId xmlns:a16="http://schemas.microsoft.com/office/drawing/2014/main" id="{5B8E7E03-C459-A935-12EB-30B713D0C3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1C91B13-24A9-3D97-1F86-915568707F4E}"/>
              </a:ext>
            </a:extLst>
          </p:cNvPr>
          <p:cNvSpPr>
            <a:spLocks noGrp="1"/>
          </p:cNvSpPr>
          <p:nvPr>
            <p:ph type="body" sz="quarter" idx="18"/>
          </p:nvPr>
        </p:nvSpPr>
        <p:spPr>
          <a:xfrm>
            <a:off x="1718561" y="1736536"/>
            <a:ext cx="5049352" cy="4525954"/>
          </a:xfrm>
        </p:spPr>
        <p:txBody>
          <a:bodyPr>
            <a:normAutofit/>
          </a:bodyPr>
          <a:lstStyle/>
          <a:p>
            <a:pPr marL="0" indent="0"/>
            <a:r>
              <a:rPr lang="lt-LT" dirty="0"/>
              <a:t>Prekės ženklo žinomumas gali padėti užtikrinti teigiamą klientų patirtį. Kai klientai pradeda atpažinti prekės ženklą ir pirkti iš jo, jie ima jį labiau vertinti nei kitas galimas alternatyvas. Taip sukuriamas pasitikėjimas ir stiprus ryšys tarp klientų ir prekės ženklo. Tai lemia teigiamą patirtį ir galiausiai kuria lojalumą prekės </a:t>
            </a:r>
            <a:r>
              <a:rPr lang="lt-LT" b="1" dirty="0"/>
              <a:t>ženklui</a:t>
            </a:r>
            <a:r>
              <a:rPr lang="lt-LT" dirty="0"/>
              <a:t>.</a:t>
            </a:r>
          </a:p>
          <a:p>
            <a:pPr marL="0" indent="0"/>
            <a:r>
              <a:rPr lang="lt-LT" dirty="0"/>
              <a:t>Lojalumas prekės ženklui lemia didesnę akcijų kainą, didžiulį socialinį poveikį ir verslo plėtrą.</a:t>
            </a:r>
          </a:p>
        </p:txBody>
      </p:sp>
      <p:sp>
        <p:nvSpPr>
          <p:cNvPr id="4" name="Text Placeholder 3">
            <a:extLst>
              <a:ext uri="{FF2B5EF4-FFF2-40B4-BE49-F238E27FC236}">
                <a16:creationId xmlns:a16="http://schemas.microsoft.com/office/drawing/2014/main" id="{88875FDE-A2E4-8BAC-5CC4-1F988696ED62}"/>
              </a:ext>
            </a:extLst>
          </p:cNvPr>
          <p:cNvSpPr>
            <a:spLocks noGrp="1"/>
          </p:cNvSpPr>
          <p:nvPr>
            <p:ph type="body" sz="quarter" idx="16"/>
          </p:nvPr>
        </p:nvSpPr>
        <p:spPr>
          <a:xfrm>
            <a:off x="1551507" y="433973"/>
            <a:ext cx="5133501" cy="582221"/>
          </a:xfrm>
        </p:spPr>
        <p:txBody>
          <a:bodyPr>
            <a:noAutofit/>
          </a:bodyPr>
          <a:lstStyle/>
          <a:p>
            <a:r>
              <a:rPr lang="lt-LT" sz="2800" dirty="0"/>
              <a:t>    Nuo pasitikėjimo iki lojalumo</a:t>
            </a:r>
          </a:p>
        </p:txBody>
      </p:sp>
    </p:spTree>
    <p:extLst>
      <p:ext uri="{BB962C8B-B14F-4D97-AF65-F5344CB8AC3E}">
        <p14:creationId xmlns:p14="http://schemas.microsoft.com/office/powerpoint/2010/main" val="4261824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1AC6B-0CA4-2F9F-E8D1-BB3FC002D7DF}"/>
              </a:ext>
            </a:extLst>
          </p:cNvPr>
          <p:cNvSpPr>
            <a:spLocks noGrp="1"/>
          </p:cNvSpPr>
          <p:nvPr>
            <p:ph type="body" sz="quarter" idx="16"/>
          </p:nvPr>
        </p:nvSpPr>
        <p:spPr>
          <a:xfrm>
            <a:off x="0" y="275615"/>
            <a:ext cx="10925666" cy="734798"/>
          </a:xfrm>
          <a:solidFill>
            <a:srgbClr val="FED100"/>
          </a:solidFill>
        </p:spPr>
        <p:txBody>
          <a:bodyPr anchor="ctr">
            <a:normAutofit/>
          </a:bodyPr>
          <a:lstStyle/>
          <a:p>
            <a:r>
              <a:rPr lang="lt-LT" dirty="0"/>
              <a:t>	Prekės ženklo žinomumo tipai</a:t>
            </a:r>
            <a:endParaRPr lang="en-IE" dirty="0"/>
          </a:p>
        </p:txBody>
      </p:sp>
      <p:sp>
        <p:nvSpPr>
          <p:cNvPr id="3" name="Text Placeholder 2">
            <a:extLst>
              <a:ext uri="{FF2B5EF4-FFF2-40B4-BE49-F238E27FC236}">
                <a16:creationId xmlns:a16="http://schemas.microsoft.com/office/drawing/2014/main" id="{1ED621D0-B86B-C412-1C2F-037C3ED70DE7}"/>
              </a:ext>
            </a:extLst>
          </p:cNvPr>
          <p:cNvSpPr>
            <a:spLocks noGrp="1"/>
          </p:cNvSpPr>
          <p:nvPr>
            <p:ph type="body" sz="quarter" idx="21"/>
          </p:nvPr>
        </p:nvSpPr>
        <p:spPr>
          <a:xfrm>
            <a:off x="2291885" y="3309122"/>
            <a:ext cx="2093228" cy="1202080"/>
          </a:xfrm>
        </p:spPr>
        <p:txBody>
          <a:bodyPr>
            <a:normAutofit/>
          </a:bodyPr>
          <a:lstStyle/>
          <a:p>
            <a:r>
              <a:rPr lang="lt-LT" sz="2400" b="1" dirty="0"/>
              <a:t>Prekės ženklo priminimas</a:t>
            </a:r>
          </a:p>
        </p:txBody>
      </p:sp>
      <p:sp>
        <p:nvSpPr>
          <p:cNvPr id="7" name="Text Placeholder 6">
            <a:extLst>
              <a:ext uri="{FF2B5EF4-FFF2-40B4-BE49-F238E27FC236}">
                <a16:creationId xmlns:a16="http://schemas.microsoft.com/office/drawing/2014/main" id="{B72A4E01-BE5E-B6C2-7DDB-0FE313C0E911}"/>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D389EB95-4E73-7919-0C2F-7E0F0A06DE32}"/>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053B06D4-1486-6E20-2F0C-22D285367969}"/>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7449B85D-8C51-3546-552B-151EDBD81588}"/>
              </a:ext>
            </a:extLst>
          </p:cNvPr>
          <p:cNvSpPr>
            <a:spLocks noGrp="1"/>
          </p:cNvSpPr>
          <p:nvPr>
            <p:ph type="body" sz="quarter" idx="37"/>
          </p:nvPr>
        </p:nvSpPr>
        <p:spPr/>
        <p:txBody>
          <a:bodyPr>
            <a:normAutofit lnSpcReduction="10000"/>
          </a:bodyPr>
          <a:lstStyle/>
          <a:p>
            <a:r>
              <a:rPr lang="en-IE"/>
              <a:t>4</a:t>
            </a:r>
          </a:p>
        </p:txBody>
      </p:sp>
      <p:sp>
        <p:nvSpPr>
          <p:cNvPr id="11" name="Text Placeholder 2">
            <a:extLst>
              <a:ext uri="{FF2B5EF4-FFF2-40B4-BE49-F238E27FC236}">
                <a16:creationId xmlns:a16="http://schemas.microsoft.com/office/drawing/2014/main" id="{3F20447D-CEDF-F382-6F97-41EE2B86A6FE}"/>
              </a:ext>
            </a:extLst>
          </p:cNvPr>
          <p:cNvSpPr txBox="1">
            <a:spLocks/>
          </p:cNvSpPr>
          <p:nvPr/>
        </p:nvSpPr>
        <p:spPr>
          <a:xfrm>
            <a:off x="9165279" y="3114230"/>
            <a:ext cx="2263275"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b="1" dirty="0"/>
              <a:t>Prekės ženklo dominavimas</a:t>
            </a:r>
            <a:endParaRPr lang="en-IE" sz="2400" b="1" dirty="0"/>
          </a:p>
        </p:txBody>
      </p:sp>
      <p:sp>
        <p:nvSpPr>
          <p:cNvPr id="12" name="Text Placeholder 2">
            <a:extLst>
              <a:ext uri="{FF2B5EF4-FFF2-40B4-BE49-F238E27FC236}">
                <a16:creationId xmlns:a16="http://schemas.microsoft.com/office/drawing/2014/main" id="{67D6DACF-FD57-849C-E55A-9CFE12D6D79B}"/>
              </a:ext>
            </a:extLst>
          </p:cNvPr>
          <p:cNvSpPr txBox="1">
            <a:spLocks/>
          </p:cNvSpPr>
          <p:nvPr/>
        </p:nvSpPr>
        <p:spPr>
          <a:xfrm>
            <a:off x="4470136" y="3106573"/>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b="1" dirty="0"/>
              <a:t>Prekės ženklo atpažinimas</a:t>
            </a:r>
            <a:endParaRPr lang="en-IE" sz="2400" b="1" dirty="0"/>
          </a:p>
        </p:txBody>
      </p:sp>
      <p:sp>
        <p:nvSpPr>
          <p:cNvPr id="13" name="Text Placeholder 2">
            <a:extLst>
              <a:ext uri="{FF2B5EF4-FFF2-40B4-BE49-F238E27FC236}">
                <a16:creationId xmlns:a16="http://schemas.microsoft.com/office/drawing/2014/main" id="{B8D87360-D919-AED8-D4B1-F6F2200F6C0E}"/>
              </a:ext>
            </a:extLst>
          </p:cNvPr>
          <p:cNvSpPr txBox="1">
            <a:spLocks/>
          </p:cNvSpPr>
          <p:nvPr/>
        </p:nvSpPr>
        <p:spPr>
          <a:xfrm>
            <a:off x="6648388" y="3114230"/>
            <a:ext cx="2516892"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err="1"/>
              <a:t>Sąmoningumo</a:t>
            </a:r>
            <a:r>
              <a:rPr lang="en-IE" sz="2400" b="1" dirty="0"/>
              <a:t> </a:t>
            </a:r>
            <a:r>
              <a:rPr lang="en-IE" sz="2400" b="1" dirty="0" err="1"/>
              <a:t>įsisąmoninimas</a:t>
            </a:r>
            <a:endParaRPr lang="en-IE" sz="2400" b="1" dirty="0"/>
          </a:p>
        </p:txBody>
      </p:sp>
      <p:sp>
        <p:nvSpPr>
          <p:cNvPr id="14" name="TextBox 13">
            <a:hlinkClick r:id="rId2"/>
            <a:extLst>
              <a:ext uri="{FF2B5EF4-FFF2-40B4-BE49-F238E27FC236}">
                <a16:creationId xmlns:a16="http://schemas.microsoft.com/office/drawing/2014/main" id="{F67EE976-13D5-8CFF-6A32-D0CCA2CBB274}"/>
              </a:ext>
            </a:extLst>
          </p:cNvPr>
          <p:cNvSpPr txBox="1"/>
          <p:nvPr/>
        </p:nvSpPr>
        <p:spPr>
          <a:xfrm>
            <a:off x="650630" y="6075485"/>
            <a:ext cx="1802423" cy="378070"/>
          </a:xfrm>
          <a:prstGeom prst="rect">
            <a:avLst/>
          </a:prstGeom>
          <a:noFill/>
        </p:spPr>
        <p:txBody>
          <a:bodyPr wrap="square" lIns="91440" tIns="45720" rIns="91440" bIns="45720" rtlCol="0" anchor="t">
            <a:spAutoFit/>
          </a:bodyPr>
          <a:lstStyle/>
          <a:p>
            <a:r>
              <a:rPr lang="en-IE">
                <a:hlinkClick r:id="rId3"/>
              </a:rPr>
              <a:t>Spacy (2017)</a:t>
            </a:r>
            <a:endParaRPr lang="en-IE"/>
          </a:p>
        </p:txBody>
      </p:sp>
    </p:spTree>
    <p:extLst>
      <p:ext uri="{BB962C8B-B14F-4D97-AF65-F5344CB8AC3E}">
        <p14:creationId xmlns:p14="http://schemas.microsoft.com/office/powerpoint/2010/main" val="11089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C66856-F132-3C30-4355-64BCE83531D7}"/>
              </a:ext>
            </a:extLst>
          </p:cNvPr>
          <p:cNvSpPr>
            <a:spLocks noGrp="1"/>
          </p:cNvSpPr>
          <p:nvPr>
            <p:ph type="body" sz="quarter" idx="18"/>
          </p:nvPr>
        </p:nvSpPr>
        <p:spPr>
          <a:xfrm>
            <a:off x="1480008" y="1773241"/>
            <a:ext cx="4944543" cy="4525954"/>
          </a:xfrm>
        </p:spPr>
        <p:txBody>
          <a:bodyPr/>
          <a:lstStyle/>
          <a:p>
            <a:pPr indent="0"/>
            <a:r>
              <a:rPr lang="lt-LT" dirty="0"/>
              <a:t>Manoma, kad tokios spalvos kaip </a:t>
            </a:r>
            <a:r>
              <a:rPr lang="lt-LT" b="1" dirty="0"/>
              <a:t>raudona ir geltona </a:t>
            </a:r>
            <a:r>
              <a:rPr lang="lt-LT" dirty="0"/>
              <a:t>daro teigiamą psichologinį poveikį žmonių apetitui. </a:t>
            </a:r>
          </a:p>
          <a:p>
            <a:pPr indent="0"/>
            <a:endParaRPr lang="en-US" dirty="0"/>
          </a:p>
          <a:p>
            <a:pPr indent="0"/>
            <a:r>
              <a:rPr lang="lt-LT" dirty="0"/>
              <a:t>Kita vertus, ekologiškam maisto produktui gali būti naudojama daugiau „žemės“ atspalvių, o ne ryškių spalvų, kurios gali reikšti, kad naudojami dirbtiniai dažikliai.</a:t>
            </a:r>
          </a:p>
        </p:txBody>
      </p:sp>
      <p:sp>
        <p:nvSpPr>
          <p:cNvPr id="4" name="Text Placeholder 3">
            <a:extLst>
              <a:ext uri="{FF2B5EF4-FFF2-40B4-BE49-F238E27FC236}">
                <a16:creationId xmlns:a16="http://schemas.microsoft.com/office/drawing/2014/main" id="{227796C4-C167-3E33-B87B-29A49773575D}"/>
              </a:ext>
            </a:extLst>
          </p:cNvPr>
          <p:cNvSpPr>
            <a:spLocks noGrp="1"/>
          </p:cNvSpPr>
          <p:nvPr>
            <p:ph type="body" sz="quarter" idx="16"/>
          </p:nvPr>
        </p:nvSpPr>
        <p:spPr/>
        <p:txBody>
          <a:bodyPr vert="horz" lIns="91440" tIns="45720" rIns="91440" bIns="45720" rtlCol="0" anchor="t">
            <a:normAutofit lnSpcReduction="10000"/>
          </a:bodyPr>
          <a:lstStyle/>
          <a:p>
            <a:r>
              <a:rPr lang="en-IE" dirty="0" err="1"/>
              <a:t>Įdomus</a:t>
            </a:r>
            <a:r>
              <a:rPr lang="en-IE" dirty="0"/>
              <a:t> </a:t>
            </a:r>
            <a:r>
              <a:rPr lang="en-IE" dirty="0" err="1"/>
              <a:t>fakta</a:t>
            </a:r>
            <a:r>
              <a:rPr lang="lt-LT" dirty="0"/>
              <a:t>s</a:t>
            </a:r>
            <a:endParaRPr lang="en-IE" dirty="0"/>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998" b="1998"/>
          <a:stretch>
            <a:fillRect/>
          </a:stretch>
        </p:blipFill>
        <p:spPr>
          <a:xfrm>
            <a:off x="6851650" y="228600"/>
            <a:ext cx="5105400" cy="6362700"/>
          </a:xfrm>
          <a:prstGeom prst="rect">
            <a:avLst/>
          </a:prstGeom>
        </p:spPr>
      </p:pic>
      <p:sp>
        <p:nvSpPr>
          <p:cNvPr id="6" name="TextBox 5">
            <a:extLst>
              <a:ext uri="{FF2B5EF4-FFF2-40B4-BE49-F238E27FC236}">
                <a16:creationId xmlns:a16="http://schemas.microsoft.com/office/drawing/2014/main" id="{7D2B36D5-B091-C87E-2DC3-54AC04D2759A}"/>
              </a:ext>
            </a:extLst>
          </p:cNvPr>
          <p:cNvSpPr txBox="1"/>
          <p:nvPr/>
        </p:nvSpPr>
        <p:spPr>
          <a:xfrm>
            <a:off x="5086351" y="6136976"/>
            <a:ext cx="1360854" cy="369332"/>
          </a:xfrm>
          <a:prstGeom prst="rect">
            <a:avLst/>
          </a:prstGeom>
          <a:noFill/>
        </p:spPr>
        <p:txBody>
          <a:bodyPr wrap="square" lIns="91440" tIns="45720" rIns="91440" bIns="45720" rtlCol="0" anchor="t">
            <a:spAutoFit/>
          </a:bodyPr>
          <a:lstStyle/>
          <a:p>
            <a:r>
              <a:rPr lang="en-IE">
                <a:solidFill>
                  <a:srgbClr val="1188A3"/>
                </a:solidFill>
                <a:hlinkClick r:id="rId3">
                  <a:extLst>
                    <a:ext uri="{A12FA001-AC4F-418D-AE19-62706E023703}">
                      <ahyp:hlinkClr xmlns:ahyp="http://schemas.microsoft.com/office/drawing/2018/hyperlinkcolor" val="tx"/>
                    </a:ext>
                  </a:extLst>
                </a:hlinkClick>
              </a:rPr>
              <a:t>Rathi, 2022</a:t>
            </a:r>
            <a:endParaRPr lang="en-IE">
              <a:solidFill>
                <a:srgbClr val="1188A3"/>
              </a:solidFill>
            </a:endParaRPr>
          </a:p>
        </p:txBody>
      </p:sp>
    </p:spTree>
    <p:extLst>
      <p:ext uri="{BB962C8B-B14F-4D97-AF65-F5344CB8AC3E}">
        <p14:creationId xmlns:p14="http://schemas.microsoft.com/office/powerpoint/2010/main" val="1088513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5C3DE-2A4E-F8AE-61C3-7C01C49667A1}"/>
              </a:ext>
            </a:extLst>
          </p:cNvPr>
          <p:cNvSpPr>
            <a:spLocks noGrp="1"/>
          </p:cNvSpPr>
          <p:nvPr>
            <p:ph type="body" sz="quarter" idx="18"/>
          </p:nvPr>
        </p:nvSpPr>
        <p:spPr>
          <a:xfrm>
            <a:off x="734714" y="1520792"/>
            <a:ext cx="5564883" cy="4312117"/>
          </a:xfrm>
        </p:spPr>
        <p:txBody>
          <a:bodyPr>
            <a:normAutofit lnSpcReduction="10000"/>
          </a:bodyPr>
          <a:lstStyle/>
          <a:p>
            <a:pPr marL="0" indent="0"/>
            <a:r>
              <a:rPr lang="lt-LT" dirty="0"/>
              <a:t>Tai apibrėžia kliento gebėjimą įsiminti prekės ženklą, siejamą su produkto kategorija. Tai rodo stiprų prekės ženklo ir produkto kategorijos ryšį. Paprastai klientas gali prisiminti nuo 3 iki 7 prekės ženklų pavadinimų.</a:t>
            </a:r>
          </a:p>
          <a:p>
            <a:pPr marL="0" indent="0"/>
            <a:r>
              <a:rPr lang="lt-LT" dirty="0"/>
              <a:t>Gebėjimas įsiminti prekės ženklo pavadinimą, susijusį su produkto kategorija, priklauso nuo naudojimo, lojalumo prekės ženklui ir kitų situacinių veiksnių. Jei galvojate apie arbatą, labiau tikėtina, kad prisiminsite dažnai naudojamo prekės ženklo pavadinimą.</a:t>
            </a:r>
            <a:endParaRPr lang="en-IE" dirty="0"/>
          </a:p>
        </p:txBody>
      </p:sp>
      <p:sp>
        <p:nvSpPr>
          <p:cNvPr id="3" name="Text Placeholder 2">
            <a:extLst>
              <a:ext uri="{FF2B5EF4-FFF2-40B4-BE49-F238E27FC236}">
                <a16:creationId xmlns:a16="http://schemas.microsoft.com/office/drawing/2014/main" id="{F8BDEB46-1C37-8AE2-7ED0-4F8AB2EDC9D6}"/>
              </a:ext>
            </a:extLst>
          </p:cNvPr>
          <p:cNvSpPr>
            <a:spLocks noGrp="1"/>
          </p:cNvSpPr>
          <p:nvPr>
            <p:ph type="body" sz="quarter" idx="16"/>
          </p:nvPr>
        </p:nvSpPr>
        <p:spPr/>
        <p:txBody>
          <a:bodyPr>
            <a:normAutofit lnSpcReduction="10000"/>
          </a:bodyPr>
          <a:lstStyle/>
          <a:p>
            <a:r>
              <a:rPr lang="lt-LT" dirty="0"/>
              <a:t>Prekės ženklo priminimas</a:t>
            </a:r>
            <a:endParaRPr lang="en-IE" dirty="0"/>
          </a:p>
        </p:txBody>
      </p:sp>
      <p:pic>
        <p:nvPicPr>
          <p:cNvPr id="6" name="Picture Placeholder 5">
            <a:extLst>
              <a:ext uri="{FF2B5EF4-FFF2-40B4-BE49-F238E27FC236}">
                <a16:creationId xmlns:a16="http://schemas.microsoft.com/office/drawing/2014/main" id="{BAE31A8D-E31D-092C-203F-8BFCB5FEE21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3380" r="3380"/>
          <a:stretch/>
        </p:blipFill>
        <p:spPr/>
      </p:pic>
    </p:spTree>
    <p:extLst>
      <p:ext uri="{BB962C8B-B14F-4D97-AF65-F5344CB8AC3E}">
        <p14:creationId xmlns:p14="http://schemas.microsoft.com/office/powerpoint/2010/main" val="3860728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0D3CC-1502-DB75-AED5-021EFD631AD0}"/>
              </a:ext>
            </a:extLst>
          </p:cNvPr>
          <p:cNvSpPr>
            <a:spLocks noGrp="1"/>
          </p:cNvSpPr>
          <p:nvPr>
            <p:ph type="body" sz="quarter" idx="18"/>
          </p:nvPr>
        </p:nvSpPr>
        <p:spPr>
          <a:xfrm>
            <a:off x="734714" y="1757011"/>
            <a:ext cx="5473581" cy="3867704"/>
          </a:xfrm>
        </p:spPr>
        <p:txBody>
          <a:bodyPr>
            <a:normAutofit/>
          </a:bodyPr>
          <a:lstStyle/>
          <a:p>
            <a:pPr marL="0" indent="0"/>
            <a:r>
              <a:rPr lang="lt-LT" dirty="0"/>
              <a:t>Tai padeda klientams atskirti du prekės ženklus. Klientai, galvodami apie jūsų siūlomą produktų kategoriją, turėtų prisiminti būtent jūsų prekės ženklą.</a:t>
            </a:r>
          </a:p>
          <a:p>
            <a:pPr marL="0" indent="0"/>
            <a:endParaRPr lang="lt-LT" dirty="0"/>
          </a:p>
          <a:p>
            <a:pPr marL="0" indent="0"/>
            <a:r>
              <a:rPr lang="lt-LT" dirty="0"/>
              <a:t>Prekės ženklo logotipas, šūkis, pakuotė ir kitos vizualinės savybės gali padėti nustatyti prekės ženklo atpažinimą. Didelis prekės ženklo atpažinimas rodo, kad jūsų prekės ženklas pasiekia tikslinę rinką.</a:t>
            </a:r>
            <a:endParaRPr lang="en-IE" dirty="0"/>
          </a:p>
        </p:txBody>
      </p:sp>
      <p:sp>
        <p:nvSpPr>
          <p:cNvPr id="3" name="Text Placeholder 2">
            <a:extLst>
              <a:ext uri="{FF2B5EF4-FFF2-40B4-BE49-F238E27FC236}">
                <a16:creationId xmlns:a16="http://schemas.microsoft.com/office/drawing/2014/main" id="{2B78FD55-92AC-65D5-0461-F2A390164EBB}"/>
              </a:ext>
            </a:extLst>
          </p:cNvPr>
          <p:cNvSpPr>
            <a:spLocks noGrp="1"/>
          </p:cNvSpPr>
          <p:nvPr>
            <p:ph type="body" sz="quarter" idx="16"/>
          </p:nvPr>
        </p:nvSpPr>
        <p:spPr/>
        <p:txBody>
          <a:bodyPr>
            <a:normAutofit lnSpcReduction="10000"/>
          </a:bodyPr>
          <a:lstStyle/>
          <a:p>
            <a:r>
              <a:rPr lang="lt-LT" dirty="0"/>
              <a:t>Prekės ženklo atpažinimas</a:t>
            </a:r>
            <a:endParaRPr lang="en-IE" dirty="0"/>
          </a:p>
        </p:txBody>
      </p:sp>
      <p:pic>
        <p:nvPicPr>
          <p:cNvPr id="9" name="Picture Placeholder 5">
            <a:extLst>
              <a:ext uri="{FF2B5EF4-FFF2-40B4-BE49-F238E27FC236}">
                <a16:creationId xmlns:a16="http://schemas.microsoft.com/office/drawing/2014/main" id="{5744413F-A14F-8828-40BA-81F2479EA8F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690684" y="258448"/>
            <a:ext cx="2597696" cy="2542935"/>
          </a:xfrm>
        </p:spPr>
      </p:pic>
      <p:pic>
        <p:nvPicPr>
          <p:cNvPr id="11" name="Picture 10">
            <a:extLst>
              <a:ext uri="{FF2B5EF4-FFF2-40B4-BE49-F238E27FC236}">
                <a16:creationId xmlns:a16="http://schemas.microsoft.com/office/drawing/2014/main" id="{7A9ED346-FEBD-837F-9BA3-374FE2265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9997" y="3319914"/>
            <a:ext cx="2813762" cy="2489097"/>
          </a:xfrm>
          <a:prstGeom prst="rect">
            <a:avLst/>
          </a:prstGeom>
        </p:spPr>
      </p:pic>
      <p:sp>
        <p:nvSpPr>
          <p:cNvPr id="12" name="TextBox 11">
            <a:extLst>
              <a:ext uri="{FF2B5EF4-FFF2-40B4-BE49-F238E27FC236}">
                <a16:creationId xmlns:a16="http://schemas.microsoft.com/office/drawing/2014/main" id="{67F63972-F593-22E1-44E0-D535A435A25F}"/>
              </a:ext>
            </a:extLst>
          </p:cNvPr>
          <p:cNvSpPr txBox="1"/>
          <p:nvPr/>
        </p:nvSpPr>
        <p:spPr>
          <a:xfrm>
            <a:off x="7921592" y="2868328"/>
            <a:ext cx="2464067" cy="523220"/>
          </a:xfrm>
          <a:prstGeom prst="rect">
            <a:avLst/>
          </a:prstGeom>
          <a:noFill/>
        </p:spPr>
        <p:txBody>
          <a:bodyPr wrap="square" rtlCol="0">
            <a:spAutoFit/>
          </a:bodyPr>
          <a:lstStyle/>
          <a:p>
            <a:pPr algn="ctr"/>
            <a:r>
              <a:rPr lang="en-IE" sz="2800" b="1" dirty="0">
                <a:solidFill>
                  <a:srgbClr val="000000"/>
                </a:solidFill>
              </a:rPr>
              <a:t>PRIEŠ</a:t>
            </a:r>
          </a:p>
        </p:txBody>
      </p:sp>
    </p:spTree>
    <p:extLst>
      <p:ext uri="{BB962C8B-B14F-4D97-AF65-F5344CB8AC3E}">
        <p14:creationId xmlns:p14="http://schemas.microsoft.com/office/powerpoint/2010/main" val="2658134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AB7D3-6F90-296D-0BDC-4E98EB5D8DB3}"/>
              </a:ext>
            </a:extLst>
          </p:cNvPr>
          <p:cNvSpPr>
            <a:spLocks noGrp="1"/>
          </p:cNvSpPr>
          <p:nvPr>
            <p:ph type="body" sz="quarter" idx="18"/>
          </p:nvPr>
        </p:nvSpPr>
        <p:spPr>
          <a:xfrm>
            <a:off x="442762" y="1757011"/>
            <a:ext cx="5653238" cy="3867704"/>
          </a:xfrm>
        </p:spPr>
        <p:txBody>
          <a:bodyPr/>
          <a:lstStyle/>
          <a:p>
            <a:pPr indent="0"/>
            <a:r>
              <a:rPr lang="lt-LT" dirty="0"/>
              <a:t>Kai klientui užduodamas klausimas apie tam tikros kategorijos gaminį, o pirmasis prekės ženklas, kurį jis prisimena, yra jūsų prekės ženklas, tai vadinama žinomumu iš pirmo žvilgsnio.</a:t>
            </a:r>
          </a:p>
          <a:p>
            <a:pPr indent="0"/>
            <a:r>
              <a:rPr lang="lt-LT" dirty="0"/>
              <a:t>Žinomumas iš pirmo žvilgsnio turi didelę įtaką </a:t>
            </a:r>
            <a:r>
              <a:rPr lang="lt-LT" dirty="0" err="1"/>
              <a:t>sprendimuio</a:t>
            </a:r>
            <a:r>
              <a:rPr lang="lt-LT" dirty="0"/>
              <a:t> pirkti. Kai klientai gali rinktis iš daugybės konkuruojančių prekių ženklų, šis veiksnys daro įtaką jų sprendimui.</a:t>
            </a:r>
            <a:endParaRPr lang="en-IE" dirty="0"/>
          </a:p>
        </p:txBody>
      </p:sp>
      <p:sp>
        <p:nvSpPr>
          <p:cNvPr id="3" name="Text Placeholder 2">
            <a:extLst>
              <a:ext uri="{FF2B5EF4-FFF2-40B4-BE49-F238E27FC236}">
                <a16:creationId xmlns:a16="http://schemas.microsoft.com/office/drawing/2014/main" id="{118DAC20-F5AC-71C0-87DB-75B9B110782D}"/>
              </a:ext>
            </a:extLst>
          </p:cNvPr>
          <p:cNvSpPr>
            <a:spLocks noGrp="1"/>
          </p:cNvSpPr>
          <p:nvPr>
            <p:ph type="body" sz="quarter" idx="16"/>
          </p:nvPr>
        </p:nvSpPr>
        <p:spPr/>
        <p:txBody>
          <a:bodyPr>
            <a:normAutofit fontScale="85000" lnSpcReduction="10000"/>
          </a:bodyPr>
          <a:lstStyle/>
          <a:p>
            <a:r>
              <a:rPr lang="lt-LT" dirty="0"/>
              <a:t>„</a:t>
            </a:r>
            <a:r>
              <a:rPr lang="en-IE" dirty="0"/>
              <a:t>Top-of-Mind” </a:t>
            </a:r>
            <a:r>
              <a:rPr lang="en-IE" dirty="0" err="1"/>
              <a:t>sąmoningumas</a:t>
            </a:r>
            <a:endParaRPr lang="en-IE" dirty="0"/>
          </a:p>
        </p:txBody>
      </p:sp>
      <p:pic>
        <p:nvPicPr>
          <p:cNvPr id="6" name="Picture Placeholder 5" descr="Paper head with rainbow">
            <a:extLst>
              <a:ext uri="{FF2B5EF4-FFF2-40B4-BE49-F238E27FC236}">
                <a16:creationId xmlns:a16="http://schemas.microsoft.com/office/drawing/2014/main" id="{C4F1B7A9-FDD7-9481-DB02-636C1C9D81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4528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6C1F2-0351-215F-8FED-60230FF32741}"/>
              </a:ext>
            </a:extLst>
          </p:cNvPr>
          <p:cNvSpPr>
            <a:spLocks noGrp="1"/>
          </p:cNvSpPr>
          <p:nvPr>
            <p:ph type="body" sz="quarter" idx="18"/>
          </p:nvPr>
        </p:nvSpPr>
        <p:spPr>
          <a:xfrm>
            <a:off x="734715" y="1757011"/>
            <a:ext cx="5232948" cy="3867704"/>
          </a:xfrm>
        </p:spPr>
        <p:txBody>
          <a:bodyPr>
            <a:normAutofit/>
          </a:bodyPr>
          <a:lstStyle/>
          <a:p>
            <a:pPr marL="0" indent="0"/>
            <a:r>
              <a:rPr lang="lt-LT" dirty="0"/>
              <a:t>Kai klientas prisimena tik vieną prekės kategorijos prekės ženklą, tai rodo, kad įmonės prekės ženklo dominavimą.</a:t>
            </a:r>
          </a:p>
          <a:p>
            <a:pPr marL="0" indent="0"/>
            <a:r>
              <a:rPr lang="lt-LT" dirty="0"/>
              <a:t>Kai didelė klientų dalis prisimena tik vieną prekės ženklą, šis prekės ženklas tampa įprastu. Tai rodo įmonės sėkmę ir dominavimą visoje rinkoje.</a:t>
            </a:r>
          </a:p>
        </p:txBody>
      </p:sp>
      <p:sp>
        <p:nvSpPr>
          <p:cNvPr id="3" name="Text Placeholder 2">
            <a:extLst>
              <a:ext uri="{FF2B5EF4-FFF2-40B4-BE49-F238E27FC236}">
                <a16:creationId xmlns:a16="http://schemas.microsoft.com/office/drawing/2014/main" id="{19061B31-CA8C-2A92-D362-08767262B341}"/>
              </a:ext>
            </a:extLst>
          </p:cNvPr>
          <p:cNvSpPr>
            <a:spLocks noGrp="1"/>
          </p:cNvSpPr>
          <p:nvPr>
            <p:ph type="body" sz="quarter" idx="16"/>
          </p:nvPr>
        </p:nvSpPr>
        <p:spPr/>
        <p:txBody>
          <a:bodyPr>
            <a:normAutofit fontScale="92500"/>
          </a:bodyPr>
          <a:lstStyle/>
          <a:p>
            <a:r>
              <a:rPr lang="lt-LT" dirty="0"/>
              <a:t>Prekės ženklo dominavimas</a:t>
            </a:r>
          </a:p>
        </p:txBody>
      </p:sp>
      <p:pic>
        <p:nvPicPr>
          <p:cNvPr id="6" name="Picture Placeholder 5" descr="aerial view of gold trophy">
            <a:extLst>
              <a:ext uri="{FF2B5EF4-FFF2-40B4-BE49-F238E27FC236}">
                <a16:creationId xmlns:a16="http://schemas.microsoft.com/office/drawing/2014/main" id="{DF0D8452-0E8B-EDC8-F204-86639B407F0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54"/>
          <a:stretch/>
        </p:blipFill>
        <p:spPr>
          <a:xfrm>
            <a:off x="6392300" y="-54204"/>
            <a:ext cx="5800553" cy="5950333"/>
          </a:xfrm>
        </p:spPr>
      </p:pic>
    </p:spTree>
    <p:extLst>
      <p:ext uri="{BB962C8B-B14F-4D97-AF65-F5344CB8AC3E}">
        <p14:creationId xmlns:p14="http://schemas.microsoft.com/office/powerpoint/2010/main" val="2374664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F0D2E53C-ADDD-3FA6-6C58-ED97D451AB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E22FC4C-152A-9F67-02BC-3594257377B4}"/>
              </a:ext>
            </a:extLst>
          </p:cNvPr>
          <p:cNvSpPr>
            <a:spLocks noGrp="1"/>
          </p:cNvSpPr>
          <p:nvPr>
            <p:ph type="body" sz="quarter" idx="18"/>
          </p:nvPr>
        </p:nvSpPr>
        <p:spPr>
          <a:xfrm>
            <a:off x="1450731" y="1538654"/>
            <a:ext cx="5298861" cy="5052646"/>
          </a:xfrm>
        </p:spPr>
        <p:txBody>
          <a:bodyPr>
            <a:normAutofit fontScale="92500" lnSpcReduction="10000"/>
          </a:bodyPr>
          <a:lstStyle/>
          <a:p>
            <a:pPr indent="0"/>
            <a:r>
              <a:rPr lang="lt-LT" dirty="0"/>
              <a:t>Šiuo metu žinoma, kad socialinė žiniasklaida yra esminis šiuolaikinio verslo valdymo aspektas. </a:t>
            </a:r>
            <a:r>
              <a:rPr lang="lt-LT" b="1" dirty="0"/>
              <a:t>Ji padeda plėtoti vartotojų bazę ir paversti pirmą kartą apsilankiusius vartotojus nuolatiniais lankytojais. </a:t>
            </a:r>
            <a:endParaRPr lang="en-US" sz="800" b="1" dirty="0"/>
          </a:p>
          <a:p>
            <a:pPr indent="0"/>
            <a:r>
              <a:rPr lang="lt-LT" dirty="0"/>
              <a:t>Todėl maisto pramonės įmonėms socialinės žiniasklaidos strategija yra svarbus bet kurios maisto produktų rinkodaros kampanijos aspektas, tačiau turime atkreipti „</a:t>
            </a:r>
            <a:r>
              <a:rPr lang="lt-LT" b="1" dirty="0"/>
              <a:t>sidabrinių interneto naudotojų“</a:t>
            </a:r>
            <a:r>
              <a:rPr lang="lt-LT" dirty="0"/>
              <a:t> dėmesį ir juos išlaikyti, kad padidintume prekės ženklo žinomumą ir paskatintume pirkti. Nepamirškite, kad internetu naudojasi vidutiniškai 45 % vyresnių nei 65 metų žmonių, ir šis skaičius kasmet didėja.</a:t>
            </a:r>
            <a:endParaRPr lang="en-IE" dirty="0"/>
          </a:p>
        </p:txBody>
      </p:sp>
      <p:sp>
        <p:nvSpPr>
          <p:cNvPr id="4" name="Text Placeholder 3">
            <a:extLst>
              <a:ext uri="{FF2B5EF4-FFF2-40B4-BE49-F238E27FC236}">
                <a16:creationId xmlns:a16="http://schemas.microsoft.com/office/drawing/2014/main" id="{6197B76B-CA59-8FE8-E1BC-88A91D39BBDF}"/>
              </a:ext>
            </a:extLst>
          </p:cNvPr>
          <p:cNvSpPr>
            <a:spLocks noGrp="1"/>
          </p:cNvSpPr>
          <p:nvPr>
            <p:ph type="body" sz="quarter" idx="16"/>
          </p:nvPr>
        </p:nvSpPr>
        <p:spPr/>
        <p:txBody>
          <a:bodyPr>
            <a:normAutofit lnSpcReduction="10000"/>
          </a:bodyPr>
          <a:lstStyle/>
          <a:p>
            <a:r>
              <a:rPr lang="en-IE" dirty="0" err="1"/>
              <a:t>Sąmoningumo</a:t>
            </a:r>
            <a:r>
              <a:rPr lang="en-IE" dirty="0"/>
              <a:t> </a:t>
            </a:r>
            <a:r>
              <a:rPr lang="en-IE" dirty="0" err="1"/>
              <a:t>ugdymas</a:t>
            </a:r>
            <a:endParaRPr lang="en-IE" dirty="0"/>
          </a:p>
        </p:txBody>
      </p:sp>
    </p:spTree>
    <p:extLst>
      <p:ext uri="{BB962C8B-B14F-4D97-AF65-F5344CB8AC3E}">
        <p14:creationId xmlns:p14="http://schemas.microsoft.com/office/powerpoint/2010/main" val="1828698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45BAA-DF32-EA72-7950-DFAB3D5E6023}"/>
              </a:ext>
            </a:extLst>
          </p:cNvPr>
          <p:cNvSpPr>
            <a:spLocks noGrp="1"/>
          </p:cNvSpPr>
          <p:nvPr>
            <p:ph type="body" sz="quarter" idx="18"/>
          </p:nvPr>
        </p:nvSpPr>
        <p:spPr>
          <a:xfrm>
            <a:off x="1718561" y="1533349"/>
            <a:ext cx="4632276" cy="3925789"/>
          </a:xfrm>
        </p:spPr>
        <p:txBody>
          <a:bodyPr>
            <a:normAutofit lnSpcReduction="10000"/>
          </a:bodyPr>
          <a:lstStyle/>
          <a:p>
            <a:pPr marL="0" indent="0"/>
            <a:r>
              <a:rPr lang="lt-LT" dirty="0"/>
              <a:t>Socialinė žiniasklaida iš esmės pakeitė mūsų tarpusavio bendravimo būdus ir maisto pramonės įmonių verslo ir </a:t>
            </a:r>
            <a:r>
              <a:rPr lang="lt-LT" b="1" dirty="0"/>
              <a:t>bendravimo su klientais būdus naujais ir įdomiais</a:t>
            </a:r>
            <a:r>
              <a:rPr lang="lt-LT" dirty="0"/>
              <a:t>.</a:t>
            </a:r>
          </a:p>
          <a:p>
            <a:pPr marL="0" indent="0"/>
            <a:r>
              <a:rPr lang="lt-LT" dirty="0"/>
              <a:t>Pateikiame keletą pavyzdžių, kaip maisto pramonės įmonės naudojasi socialinės žiniasklaidos platformomis, tokiomis kaip Facebook, Instagram, </a:t>
            </a:r>
            <a:r>
              <a:rPr lang="lt-LT" dirty="0" err="1"/>
              <a:t>TikTok</a:t>
            </a:r>
            <a:r>
              <a:rPr lang="lt-LT" dirty="0"/>
              <a:t>, Twitter ir kitomis: </a:t>
            </a:r>
          </a:p>
        </p:txBody>
      </p:sp>
      <p:sp>
        <p:nvSpPr>
          <p:cNvPr id="4" name="Text Placeholder 3">
            <a:extLst>
              <a:ext uri="{FF2B5EF4-FFF2-40B4-BE49-F238E27FC236}">
                <a16:creationId xmlns:a16="http://schemas.microsoft.com/office/drawing/2014/main" id="{A32A26E6-50D9-FF46-3E67-149642082683}"/>
              </a:ext>
            </a:extLst>
          </p:cNvPr>
          <p:cNvSpPr>
            <a:spLocks noGrp="1"/>
          </p:cNvSpPr>
          <p:nvPr>
            <p:ph type="body" sz="quarter" idx="16"/>
          </p:nvPr>
        </p:nvSpPr>
        <p:spPr/>
        <p:txBody>
          <a:bodyPr>
            <a:normAutofit fontScale="70000" lnSpcReduction="20000"/>
          </a:bodyPr>
          <a:lstStyle/>
          <a:p>
            <a:r>
              <a:rPr lang="lt-LT" dirty="0"/>
              <a:t>Socialinės žiniasklaidos vaidmuo</a:t>
            </a:r>
            <a:endParaRPr lang="en-IE" dirty="0"/>
          </a:p>
        </p:txBody>
      </p:sp>
      <p:sp>
        <p:nvSpPr>
          <p:cNvPr id="6" name="TextBox 5">
            <a:extLst>
              <a:ext uri="{FF2B5EF4-FFF2-40B4-BE49-F238E27FC236}">
                <a16:creationId xmlns:a16="http://schemas.microsoft.com/office/drawing/2014/main" id="{9E97027E-9128-B911-3FA0-2B3CC2A7DEB8}"/>
              </a:ext>
            </a:extLst>
          </p:cNvPr>
          <p:cNvSpPr txBox="1"/>
          <p:nvPr/>
        </p:nvSpPr>
        <p:spPr>
          <a:xfrm>
            <a:off x="7385535" y="197346"/>
            <a:ext cx="2525590" cy="2031325"/>
          </a:xfrm>
          <a:prstGeom prst="rect">
            <a:avLst/>
          </a:prstGeom>
          <a:solidFill>
            <a:srgbClr val="FED100"/>
          </a:solidFill>
        </p:spPr>
        <p:txBody>
          <a:bodyPr wrap="square">
            <a:spAutoFit/>
          </a:bodyPr>
          <a:lstStyle/>
          <a:p>
            <a:pPr algn="ctr"/>
            <a:r>
              <a:rPr lang="lt-LT" b="0" i="0" dirty="0">
                <a:solidFill>
                  <a:srgbClr val="393939"/>
                </a:solidFill>
                <a:effectLst/>
                <a:latin typeface="Open Sans" panose="020B0606030504020204" pitchFamily="34" charset="0"/>
              </a:rPr>
              <a:t>Tai leidžia jiems skelbti aukštos kokybės maisto produktų ir naujų produktų vaizdus – maistas yra vizualus dalykas!</a:t>
            </a:r>
          </a:p>
        </p:txBody>
      </p:sp>
      <p:sp>
        <p:nvSpPr>
          <p:cNvPr id="8" name="TextBox 7">
            <a:extLst>
              <a:ext uri="{FF2B5EF4-FFF2-40B4-BE49-F238E27FC236}">
                <a16:creationId xmlns:a16="http://schemas.microsoft.com/office/drawing/2014/main" id="{579E3050-19E2-0FF0-85F4-F6BBA3ECB92B}"/>
              </a:ext>
            </a:extLst>
          </p:cNvPr>
          <p:cNvSpPr txBox="1"/>
          <p:nvPr/>
        </p:nvSpPr>
        <p:spPr>
          <a:xfrm>
            <a:off x="7708901" y="2356722"/>
            <a:ext cx="1969230" cy="923330"/>
          </a:xfrm>
          <a:prstGeom prst="rect">
            <a:avLst/>
          </a:prstGeom>
          <a:solidFill>
            <a:srgbClr val="1188A3"/>
          </a:solidFill>
        </p:spPr>
        <p:txBody>
          <a:bodyPr wrap="square">
            <a:spAutoFit/>
          </a:bodyPr>
          <a:lstStyle/>
          <a:p>
            <a:pPr algn="ctr"/>
            <a:r>
              <a:rPr lang="lt-LT" b="0" i="0" dirty="0">
                <a:solidFill>
                  <a:srgbClr val="393939"/>
                </a:solidFill>
                <a:effectLst/>
                <a:latin typeface="Open Sans" panose="020B0606030504020204" pitchFamily="34" charset="0"/>
              </a:rPr>
              <a:t>Demonstruokite klientų sukurtą turinį.</a:t>
            </a:r>
          </a:p>
        </p:txBody>
      </p:sp>
      <p:sp>
        <p:nvSpPr>
          <p:cNvPr id="10" name="TextBox 9">
            <a:extLst>
              <a:ext uri="{FF2B5EF4-FFF2-40B4-BE49-F238E27FC236}">
                <a16:creationId xmlns:a16="http://schemas.microsoft.com/office/drawing/2014/main" id="{3AA1822D-16C5-A421-693D-3EAC1468E982}"/>
              </a:ext>
            </a:extLst>
          </p:cNvPr>
          <p:cNvSpPr txBox="1"/>
          <p:nvPr/>
        </p:nvSpPr>
        <p:spPr>
          <a:xfrm>
            <a:off x="10060597" y="3031822"/>
            <a:ext cx="1756266" cy="1754326"/>
          </a:xfrm>
          <a:prstGeom prst="rect">
            <a:avLst/>
          </a:prstGeom>
          <a:solidFill>
            <a:srgbClr val="85D2E1"/>
          </a:solidFill>
        </p:spPr>
        <p:txBody>
          <a:bodyPr wrap="square">
            <a:spAutoFit/>
          </a:bodyPr>
          <a:lstStyle/>
          <a:p>
            <a:pPr algn="ctr"/>
            <a:r>
              <a:rPr lang="lt-LT" b="0" i="0" dirty="0">
                <a:solidFill>
                  <a:srgbClr val="393939"/>
                </a:solidFill>
                <a:effectLst/>
                <a:latin typeface="Open Sans" panose="020B0606030504020204" pitchFamily="34" charset="0"/>
              </a:rPr>
              <a:t>Galima dalytis receptų idėjomis arba naujų produktų pristatymu</a:t>
            </a:r>
          </a:p>
        </p:txBody>
      </p:sp>
      <p:sp>
        <p:nvSpPr>
          <p:cNvPr id="12" name="TextBox 11">
            <a:extLst>
              <a:ext uri="{FF2B5EF4-FFF2-40B4-BE49-F238E27FC236}">
                <a16:creationId xmlns:a16="http://schemas.microsoft.com/office/drawing/2014/main" id="{A7884E97-01FA-E371-9A5D-AADA12EF6B76}"/>
              </a:ext>
            </a:extLst>
          </p:cNvPr>
          <p:cNvSpPr txBox="1"/>
          <p:nvPr/>
        </p:nvSpPr>
        <p:spPr>
          <a:xfrm>
            <a:off x="9955088" y="4821867"/>
            <a:ext cx="1756267" cy="1200329"/>
          </a:xfrm>
          <a:prstGeom prst="rect">
            <a:avLst/>
          </a:prstGeom>
          <a:solidFill>
            <a:srgbClr val="ACC199"/>
          </a:solidFill>
        </p:spPr>
        <p:txBody>
          <a:bodyPr wrap="square">
            <a:spAutoFit/>
          </a:bodyPr>
          <a:lstStyle/>
          <a:p>
            <a:pPr algn="ctr"/>
            <a:r>
              <a:rPr lang="lt-LT" dirty="0">
                <a:solidFill>
                  <a:srgbClr val="393939"/>
                </a:solidFill>
                <a:latin typeface="Open Sans" panose="020B0606030504020204" pitchFamily="34" charset="0"/>
              </a:rPr>
              <a:t>Jie gali rodyti nuotraukas ir vaizdo įrašus iš užkulisių.</a:t>
            </a:r>
          </a:p>
        </p:txBody>
      </p:sp>
      <p:sp>
        <p:nvSpPr>
          <p:cNvPr id="14" name="TextBox 13">
            <a:extLst>
              <a:ext uri="{FF2B5EF4-FFF2-40B4-BE49-F238E27FC236}">
                <a16:creationId xmlns:a16="http://schemas.microsoft.com/office/drawing/2014/main" id="{3B4493C4-8A36-4D82-A55E-10178CB658FD}"/>
              </a:ext>
            </a:extLst>
          </p:cNvPr>
          <p:cNvSpPr txBox="1"/>
          <p:nvPr/>
        </p:nvSpPr>
        <p:spPr>
          <a:xfrm>
            <a:off x="7618532" y="3944704"/>
            <a:ext cx="2059597" cy="1477328"/>
          </a:xfrm>
          <a:prstGeom prst="rect">
            <a:avLst/>
          </a:prstGeom>
          <a:solidFill>
            <a:schemeClr val="accent6"/>
          </a:solidFill>
        </p:spPr>
        <p:txBody>
          <a:bodyPr wrap="square">
            <a:spAutoFit/>
          </a:bodyPr>
          <a:lstStyle/>
          <a:p>
            <a:pPr algn="ctr"/>
            <a:r>
              <a:rPr lang="en-IE" b="0" i="0" dirty="0" err="1">
                <a:solidFill>
                  <a:srgbClr val="393939"/>
                </a:solidFill>
                <a:effectLst/>
                <a:latin typeface="Open Sans" panose="020B0606030504020204" pitchFamily="34" charset="0"/>
              </a:rPr>
              <a:t>Galima</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išryškinti</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pagrindinius</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darbuotojus</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taip</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sukuriant</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emocinį</a:t>
            </a:r>
            <a:r>
              <a:rPr lang="en-IE" b="0" i="0" dirty="0">
                <a:solidFill>
                  <a:srgbClr val="393939"/>
                </a:solidFill>
                <a:effectLst/>
                <a:latin typeface="Open Sans" panose="020B0606030504020204" pitchFamily="34" charset="0"/>
              </a:rPr>
              <a:t> </a:t>
            </a:r>
            <a:r>
              <a:rPr lang="en-IE" b="0" i="0" dirty="0" err="1">
                <a:solidFill>
                  <a:srgbClr val="393939"/>
                </a:solidFill>
                <a:effectLst/>
                <a:latin typeface="Open Sans" panose="020B0606030504020204" pitchFamily="34" charset="0"/>
              </a:rPr>
              <a:t>ryšį</a:t>
            </a:r>
            <a:r>
              <a:rPr lang="en-IE" b="0" i="0" dirty="0">
                <a:solidFill>
                  <a:srgbClr val="393939"/>
                </a:solidFill>
                <a:effectLst/>
                <a:latin typeface="Open Sans" panose="020B0606030504020204" pitchFamily="34" charset="0"/>
              </a:rPr>
              <a:t>.</a:t>
            </a:r>
          </a:p>
        </p:txBody>
      </p:sp>
      <p:sp>
        <p:nvSpPr>
          <p:cNvPr id="16" name="TextBox 15">
            <a:extLst>
              <a:ext uri="{FF2B5EF4-FFF2-40B4-BE49-F238E27FC236}">
                <a16:creationId xmlns:a16="http://schemas.microsoft.com/office/drawing/2014/main" id="{ADF165AD-DAA4-DD0D-CD45-3F1D69075051}"/>
              </a:ext>
            </a:extLst>
          </p:cNvPr>
          <p:cNvSpPr txBox="1"/>
          <p:nvPr/>
        </p:nvSpPr>
        <p:spPr>
          <a:xfrm>
            <a:off x="10465042" y="197346"/>
            <a:ext cx="1619982" cy="2554545"/>
          </a:xfrm>
          <a:prstGeom prst="rect">
            <a:avLst/>
          </a:prstGeom>
          <a:solidFill>
            <a:schemeClr val="accent6"/>
          </a:solidFill>
        </p:spPr>
        <p:txBody>
          <a:bodyPr wrap="square">
            <a:spAutoFit/>
          </a:bodyPr>
          <a:lstStyle/>
          <a:p>
            <a:pPr algn="ctr"/>
            <a:r>
              <a:rPr lang="lt-LT" sz="1600" b="0" i="0" dirty="0">
                <a:solidFill>
                  <a:srgbClr val="393939"/>
                </a:solidFill>
                <a:effectLst/>
                <a:latin typeface="Open Sans" panose="020B0606030504020204" pitchFamily="34" charset="0"/>
              </a:rPr>
              <a:t>Jie gali dalytis reklaminėmis naujienomis ir pasiūlymais, taip sukeldami naują susidomėjimą ir (arba) lojalumą prekės ženklui.</a:t>
            </a:r>
          </a:p>
        </p:txBody>
      </p:sp>
      <p:sp>
        <p:nvSpPr>
          <p:cNvPr id="17" name="Arrow: Right 16">
            <a:extLst>
              <a:ext uri="{FF2B5EF4-FFF2-40B4-BE49-F238E27FC236}">
                <a16:creationId xmlns:a16="http://schemas.microsoft.com/office/drawing/2014/main" id="{83975D5F-735B-7132-9BE6-7BD74212F9E2}"/>
              </a:ext>
            </a:extLst>
          </p:cNvPr>
          <p:cNvSpPr/>
          <p:nvPr/>
        </p:nvSpPr>
        <p:spPr>
          <a:xfrm>
            <a:off x="3630422" y="5084759"/>
            <a:ext cx="3578467" cy="479784"/>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hlinkClick r:id="rId2"/>
            <a:extLst>
              <a:ext uri="{FF2B5EF4-FFF2-40B4-BE49-F238E27FC236}">
                <a16:creationId xmlns:a16="http://schemas.microsoft.com/office/drawing/2014/main" id="{838D2073-5C6C-1141-CEB9-C8C55CE21F4B}"/>
              </a:ext>
            </a:extLst>
          </p:cNvPr>
          <p:cNvSpPr txBox="1"/>
          <p:nvPr/>
        </p:nvSpPr>
        <p:spPr>
          <a:xfrm>
            <a:off x="1608993" y="6040315"/>
            <a:ext cx="5152292" cy="923330"/>
          </a:xfrm>
          <a:prstGeom prst="rect">
            <a:avLst/>
          </a:prstGeom>
          <a:solidFill>
            <a:srgbClr val="FED100"/>
          </a:solidFill>
        </p:spPr>
        <p:txBody>
          <a:bodyPr wrap="square">
            <a:spAutoFit/>
          </a:bodyPr>
          <a:lstStyle/>
          <a:p>
            <a:pPr algn="ctr"/>
            <a:r>
              <a:rPr lang="lt-LT" b="1" i="0" dirty="0">
                <a:solidFill>
                  <a:srgbClr val="393939"/>
                </a:solidFill>
                <a:effectLst/>
                <a:latin typeface="Open Sans" panose="020B0606030504020204" pitchFamily="34" charset="0"/>
              </a:rPr>
              <a:t>14 patarimų, kaip naudoti socialinę žiniasklaidą maisto produktų rinkodarai 2022 m., rasite čia.</a:t>
            </a:r>
          </a:p>
        </p:txBody>
      </p:sp>
    </p:spTree>
    <p:extLst>
      <p:ext uri="{BB962C8B-B14F-4D97-AF65-F5344CB8AC3E}">
        <p14:creationId xmlns:p14="http://schemas.microsoft.com/office/powerpoint/2010/main" val="905762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396FCE1-E893-B772-FBAB-0401DC9F39AF}"/>
              </a:ext>
            </a:extLst>
          </p:cNvPr>
          <p:cNvSpPr>
            <a:spLocks noGrp="1"/>
          </p:cNvSpPr>
          <p:nvPr>
            <p:ph type="body" sz="quarter" idx="18"/>
          </p:nvPr>
        </p:nvSpPr>
        <p:spPr>
          <a:xfrm>
            <a:off x="1687376" y="1736536"/>
            <a:ext cx="5018223" cy="4525954"/>
          </a:xfrm>
        </p:spPr>
        <p:txBody>
          <a:bodyPr>
            <a:normAutofit lnSpcReduction="10000"/>
          </a:bodyPr>
          <a:lstStyle/>
          <a:p>
            <a:pPr marL="0" indent="0"/>
            <a:r>
              <a:rPr lang="lt-LT" dirty="0"/>
              <a:t>Kalbant apie maisto pramonės įmonių prekės ženklo žinomumą, </a:t>
            </a:r>
            <a:r>
              <a:rPr lang="lt-LT" b="1" dirty="0"/>
              <a:t>Facebook</a:t>
            </a:r>
            <a:r>
              <a:rPr lang="lt-LT" dirty="0"/>
              <a:t> yra veiksmingiausia socialinės žiniasklaidos platforma, po jos seka </a:t>
            </a:r>
            <a:r>
              <a:rPr lang="lt-LT" b="1" dirty="0"/>
              <a:t>Instagram</a:t>
            </a:r>
            <a:r>
              <a:rPr lang="lt-LT" dirty="0"/>
              <a:t> ir </a:t>
            </a:r>
            <a:r>
              <a:rPr lang="lt-LT" b="1" dirty="0"/>
              <a:t>Twitter</a:t>
            </a:r>
            <a:r>
              <a:rPr lang="lt-LT" dirty="0"/>
              <a:t>.</a:t>
            </a:r>
          </a:p>
          <a:p>
            <a:pPr marL="0" indent="0"/>
            <a:r>
              <a:rPr lang="lt-LT" dirty="0"/>
              <a:t>Produktų pardavimai ir rinkodaros išlaidos turi įtakos maisto pramonės įmonių požiūriui į socialinės žiniasklaidos platformas, tačiau dar vienas socialinės žiniasklaidos kampanijų privalumas yra tas, kad jų sėkmės lygį galima kiekybiškai įvertinti naudojant integruotą duomenų analizę.</a:t>
            </a:r>
          </a:p>
          <a:p>
            <a:pPr marL="0" indent="0"/>
            <a:endParaRPr lang="en-GB" dirty="0"/>
          </a:p>
        </p:txBody>
      </p:sp>
      <p:sp>
        <p:nvSpPr>
          <p:cNvPr id="4" name="Textplatzhalter 3">
            <a:extLst>
              <a:ext uri="{FF2B5EF4-FFF2-40B4-BE49-F238E27FC236}">
                <a16:creationId xmlns:a16="http://schemas.microsoft.com/office/drawing/2014/main" id="{F3520572-1FC6-F302-5028-2AACF94B2A24}"/>
              </a:ext>
            </a:extLst>
          </p:cNvPr>
          <p:cNvSpPr>
            <a:spLocks noGrp="1"/>
          </p:cNvSpPr>
          <p:nvPr>
            <p:ph type="body" sz="quarter" idx="16"/>
          </p:nvPr>
        </p:nvSpPr>
        <p:spPr/>
        <p:txBody>
          <a:bodyPr>
            <a:normAutofit fontScale="92500"/>
          </a:bodyPr>
          <a:lstStyle/>
          <a:p>
            <a:r>
              <a:rPr lang="lt-LT" dirty="0"/>
              <a:t>Prekės ženklo žinomumas</a:t>
            </a:r>
            <a:endParaRPr lang="en-GB" dirty="0"/>
          </a:p>
        </p:txBody>
      </p:sp>
      <p:sp>
        <p:nvSpPr>
          <p:cNvPr id="5" name="Textfeld 4">
            <a:extLst>
              <a:ext uri="{FF2B5EF4-FFF2-40B4-BE49-F238E27FC236}">
                <a16:creationId xmlns:a16="http://schemas.microsoft.com/office/drawing/2014/main" id="{0BA5509A-037E-00EA-DCA1-CBAF90858AF2}"/>
              </a:ext>
            </a:extLst>
          </p:cNvPr>
          <p:cNvSpPr txBox="1"/>
          <p:nvPr/>
        </p:nvSpPr>
        <p:spPr>
          <a:xfrm>
            <a:off x="1367377" y="6488668"/>
            <a:ext cx="2903359" cy="307777"/>
          </a:xfrm>
          <a:prstGeom prst="rect">
            <a:avLst/>
          </a:prstGeom>
          <a:noFill/>
        </p:spPr>
        <p:txBody>
          <a:bodyPr wrap="none" lIns="91440" tIns="45720" rIns="91440" bIns="45720" rtlCol="0" anchor="t">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rPr>
              <a:t>Celimli &amp; Adanacioglu (2021)</a:t>
            </a:r>
          </a:p>
        </p:txBody>
      </p:sp>
      <p:pic>
        <p:nvPicPr>
          <p:cNvPr id="2050" name="Picture 2" descr="Kostenloses Stock Foto zu facebook, gadget, gerät">
            <a:extLst>
              <a:ext uri="{FF2B5EF4-FFF2-40B4-BE49-F238E27FC236}">
                <a16:creationId xmlns:a16="http://schemas.microsoft.com/office/drawing/2014/main" id="{293791E3-0859-1AF1-0E11-4A68291194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43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479769" y="951703"/>
            <a:ext cx="5775109" cy="4391579"/>
          </a:xfrm>
        </p:spPr>
        <p:txBody>
          <a:bodyPr vert="horz" lIns="91440" tIns="45720" rIns="91440" bIns="45720" rtlCol="0" anchor="t">
            <a:noAutofit/>
          </a:bodyPr>
          <a:lstStyle/>
          <a:p>
            <a:pPr marL="0" indent="0"/>
            <a:r>
              <a:rPr lang="en-GB" dirty="0">
                <a:solidFill>
                  <a:srgbClr val="1188A3"/>
                </a:solidFill>
                <a:hlinkClick r:id="rId2">
                  <a:extLst>
                    <a:ext uri="{A12FA001-AC4F-418D-AE19-62706E023703}">
                      <ahyp:hlinkClr xmlns:ahyp="http://schemas.microsoft.com/office/drawing/2018/hyperlinkcolor" val="tx"/>
                    </a:ext>
                  </a:extLst>
                </a:hlinkClick>
              </a:rPr>
              <a:t>Innocent</a:t>
            </a:r>
            <a:r>
              <a:rPr lang="en-GB" dirty="0"/>
              <a:t> </a:t>
            </a:r>
            <a:r>
              <a:rPr lang="lt-LT" dirty="0"/>
              <a:t>išleido receptų knygas, kurios turėjo įtakos jų prekės ženklo augimui. Jie suvokiami ne tik kaip įmonė, siekianti uždirbti pinigų, bet ir kaip įmonė, kurios tikslas – padėti žmonėms gyventi ilgiau ir sveikiau. </a:t>
            </a:r>
          </a:p>
          <a:p>
            <a:pPr marL="0" indent="0"/>
            <a:r>
              <a:rPr lang="lt-LT" dirty="0"/>
              <a:t>Tačiau receptų knyga nėra vienintelis dalykas. Jie vykdo keletą tvarumo projektų, o „</a:t>
            </a:r>
            <a:r>
              <a:rPr lang="lt-LT" dirty="0" err="1"/>
              <a:t>Innocent</a:t>
            </a:r>
            <a:r>
              <a:rPr lang="lt-LT" dirty="0"/>
              <a:t>“ turi labai populiarią svetainę-blogą ir jų auditorija labai aktyviai naudojasi itin vertingu turiniu. </a:t>
            </a:r>
          </a:p>
          <a:p>
            <a:pPr marL="0" indent="0"/>
            <a:r>
              <a:rPr lang="lt-LT" dirty="0"/>
              <a:t>Tradiciškesniems senjorams jie siūlo bendravimą el. paštu arba telefonu. </a:t>
            </a:r>
            <a:r>
              <a:rPr lang="en-GB" dirty="0">
                <a:solidFill>
                  <a:srgbClr val="1188A3"/>
                </a:solidFill>
                <a:hlinkClick r:id="rId3">
                  <a:extLst>
                    <a:ext uri="{A12FA001-AC4F-418D-AE19-62706E023703}">
                      <ahyp:hlinkClr xmlns:ahyp="http://schemas.microsoft.com/office/drawing/2018/hyperlinkcolor" val="tx"/>
                    </a:ext>
                  </a:extLst>
                </a:hlinkClick>
              </a:rPr>
              <a:t>#getintouch </a:t>
            </a:r>
            <a:endParaRPr lang="en-GB" dirty="0">
              <a:solidFill>
                <a:srgbClr val="1188A3"/>
              </a:solidFill>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3600" b="1" dirty="0">
                <a:solidFill>
                  <a:srgbClr val="000000"/>
                </a:solidFill>
              </a:rPr>
              <a:t>Pasisemkite įkvėpimo</a:t>
            </a:r>
            <a:endParaRPr lang="en-IE" sz="3600" b="1" dirty="0">
              <a:solidFill>
                <a:srgbClr val="000000"/>
              </a:solidFill>
            </a:endParaRPr>
          </a:p>
        </p:txBody>
      </p:sp>
      <p:pic>
        <p:nvPicPr>
          <p:cNvPr id="9" name="Picture 8">
            <a:extLst>
              <a:ext uri="{FF2B5EF4-FFF2-40B4-BE49-F238E27FC236}">
                <a16:creationId xmlns:a16="http://schemas.microsoft.com/office/drawing/2014/main" id="{FED2323C-9A84-59D4-B84F-23CE2D5ED199}"/>
              </a:ext>
            </a:extLst>
          </p:cNvPr>
          <p:cNvPicPr>
            <a:picLocks noChangeAspect="1"/>
          </p:cNvPicPr>
          <p:nvPr/>
        </p:nvPicPr>
        <p:blipFill>
          <a:blip r:embed="rId4"/>
          <a:stretch>
            <a:fillRect/>
          </a:stretch>
        </p:blipFill>
        <p:spPr>
          <a:xfrm>
            <a:off x="6383214" y="599290"/>
            <a:ext cx="4517416" cy="5659419"/>
          </a:xfrm>
          <a:prstGeom prst="rect">
            <a:avLst/>
          </a:prstGeom>
        </p:spPr>
      </p:pic>
    </p:spTree>
    <p:extLst>
      <p:ext uri="{BB962C8B-B14F-4D97-AF65-F5344CB8AC3E}">
        <p14:creationId xmlns:p14="http://schemas.microsoft.com/office/powerpoint/2010/main" val="390215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369277" y="1495148"/>
            <a:ext cx="6013937" cy="4391579"/>
          </a:xfrm>
        </p:spPr>
        <p:txBody>
          <a:bodyPr vert="horz" lIns="91440" tIns="45720" rIns="91440" bIns="45720" rtlCol="0" anchor="t">
            <a:noAutofit/>
          </a:bodyPr>
          <a:lstStyle/>
          <a:p>
            <a:pPr indent="0" algn="l" rtl="0" fontAlgn="base"/>
            <a:r>
              <a:rPr lang="lt-LT" dirty="0">
                <a:latin typeface="Calibri" panose="020F0502020204030204" pitchFamily="34" charset="0"/>
              </a:rPr>
              <a:t>P</a:t>
            </a:r>
            <a:r>
              <a:rPr lang="lt-LT" b="0" i="0" u="none" strike="noStrike" dirty="0">
                <a:solidFill>
                  <a:srgbClr val="000000"/>
                </a:solidFill>
                <a:effectLst/>
                <a:latin typeface="Calibri" panose="020F0502020204030204" pitchFamily="34" charset="0"/>
              </a:rPr>
              <a:t>asak „</a:t>
            </a:r>
            <a:r>
              <a:rPr lang="lt-LT" b="0" i="0" u="none" strike="noStrike" dirty="0" err="1">
                <a:solidFill>
                  <a:srgbClr val="000000"/>
                </a:solidFill>
                <a:effectLst/>
                <a:latin typeface="Calibri" panose="020F0502020204030204" pitchFamily="34" charset="0"/>
              </a:rPr>
              <a:t>Innocent</a:t>
            </a:r>
            <a:r>
              <a:rPr lang="lt-LT" dirty="0">
                <a:latin typeface="Calibri" panose="020F0502020204030204" pitchFamily="34" charset="0"/>
              </a:rPr>
              <a:t>“</a:t>
            </a:r>
            <a:r>
              <a:rPr lang="lt-LT" b="0" i="0" u="none" strike="noStrike" dirty="0">
                <a:solidFill>
                  <a:srgbClr val="000000"/>
                </a:solidFill>
                <a:effectLst/>
                <a:latin typeface="Calibri" panose="020F0502020204030204" pitchFamily="34" charset="0"/>
              </a:rPr>
              <a:t> bendruomenės vadovo, labai svarbu rasti </a:t>
            </a:r>
            <a:r>
              <a:rPr lang="lt-LT" b="1" i="0" u="none" strike="noStrike" dirty="0">
                <a:solidFill>
                  <a:srgbClr val="000000"/>
                </a:solidFill>
                <a:effectLst/>
                <a:latin typeface="Calibri" panose="020F0502020204030204" pitchFamily="34" charset="0"/>
              </a:rPr>
              <a:t>tinkamą balso toną</a:t>
            </a:r>
            <a:r>
              <a:rPr lang="lt-LT" b="0" i="0" u="none" strike="noStrike" dirty="0">
                <a:solidFill>
                  <a:srgbClr val="000000"/>
                </a:solidFill>
                <a:effectLst/>
                <a:latin typeface="Calibri" panose="020F0502020204030204" pitchFamily="34" charset="0"/>
              </a:rPr>
              <a:t>. </a:t>
            </a:r>
          </a:p>
          <a:p>
            <a:pPr indent="0" algn="l" rtl="0" fontAlgn="base"/>
            <a:r>
              <a:rPr lang="lt-LT" b="0" i="0" u="none" strike="noStrike" dirty="0">
                <a:solidFill>
                  <a:srgbClr val="000000"/>
                </a:solidFill>
                <a:effectLst/>
                <a:latin typeface="Calibri" panose="020F0502020204030204" pitchFamily="34" charset="0"/>
              </a:rPr>
              <a:t>Šis balsas turi būti „natūralus, išlavintas ir patrauklus“. Rinkodaros specialistai turi nepamiršti, kad jie „kreipiasi į žmones, į asmenis, o ne į kažkokius robotus“. Taigi reikia nustatyti klientų poreikius, tikslus ir iššūkius. </a:t>
            </a:r>
          </a:p>
          <a:p>
            <a:pPr indent="0" algn="l" rtl="0" fontAlgn="base"/>
            <a:r>
              <a:rPr lang="lt-LT" b="0" i="0" u="none" strike="noStrike" dirty="0">
                <a:solidFill>
                  <a:srgbClr val="000000"/>
                </a:solidFill>
                <a:effectLst/>
                <a:latin typeface="Calibri" panose="020F0502020204030204" pitchFamily="34" charset="0"/>
              </a:rPr>
              <a:t>Vyresnio amžiaus klientai ypač vertina tokį požiūrį ir nusiteikimą.</a:t>
            </a:r>
          </a:p>
          <a:p>
            <a:pPr indent="0" algn="l" rtl="0" fontAlgn="base"/>
            <a:r>
              <a:rPr lang="en-GB" b="0" i="0" dirty="0">
                <a:solidFill>
                  <a:srgbClr val="086D6E"/>
                </a:solidFill>
                <a:effectLst/>
                <a:latin typeface="Calibri" panose="020F0502020204030204" pitchFamily="34" charset="0"/>
              </a:rPr>
              <a:t>​</a:t>
            </a:r>
            <a:endParaRPr lang="en-GB" b="0" i="0" dirty="0">
              <a:solidFill>
                <a:srgbClr val="086D6E"/>
              </a:solidFill>
              <a:effectLst/>
              <a:latin typeface="Segoe UI" panose="020B0502040204020203" pitchFamily="34" charset="0"/>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3600" b="1" dirty="0">
                <a:solidFill>
                  <a:srgbClr val="000000"/>
                </a:solidFill>
              </a:rPr>
              <a:t>Pasisemkite įkvėpimo</a:t>
            </a:r>
            <a:endParaRPr lang="en-IE" sz="3600" b="1" dirty="0">
              <a:solidFill>
                <a:srgbClr val="000000"/>
              </a:solidFill>
            </a:endParaRPr>
          </a:p>
        </p:txBody>
      </p:sp>
      <p:pic>
        <p:nvPicPr>
          <p:cNvPr id="4" name="Picture 3">
            <a:extLst>
              <a:ext uri="{FF2B5EF4-FFF2-40B4-BE49-F238E27FC236}">
                <a16:creationId xmlns:a16="http://schemas.microsoft.com/office/drawing/2014/main" id="{BC5F9B8E-2731-885E-A5FE-19ECF25B565E}"/>
              </a:ext>
            </a:extLst>
          </p:cNvPr>
          <p:cNvPicPr>
            <a:picLocks noChangeAspect="1"/>
          </p:cNvPicPr>
          <p:nvPr/>
        </p:nvPicPr>
        <p:blipFill>
          <a:blip r:embed="rId2"/>
          <a:stretch>
            <a:fillRect/>
          </a:stretch>
        </p:blipFill>
        <p:spPr>
          <a:xfrm>
            <a:off x="6383214" y="443828"/>
            <a:ext cx="5084762" cy="5724956"/>
          </a:xfrm>
          <a:prstGeom prst="rect">
            <a:avLst/>
          </a:prstGeom>
        </p:spPr>
      </p:pic>
    </p:spTree>
    <p:extLst>
      <p:ext uri="{BB962C8B-B14F-4D97-AF65-F5344CB8AC3E}">
        <p14:creationId xmlns:p14="http://schemas.microsoft.com/office/powerpoint/2010/main" val="2798589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omment Heart outline">
            <a:extLst>
              <a:ext uri="{FF2B5EF4-FFF2-40B4-BE49-F238E27FC236}">
                <a16:creationId xmlns:a16="http://schemas.microsoft.com/office/drawing/2014/main" id="{B0ACD968-C541-391E-5764-355A7595D459}"/>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a:fillRect/>
          </a:stretch>
        </p:blipFill>
        <p:spPr/>
      </p:pic>
      <p:pic>
        <p:nvPicPr>
          <p:cNvPr id="19" name="Picture Placeholder 18" descr="Shopping cart outline">
            <a:extLst>
              <a:ext uri="{FF2B5EF4-FFF2-40B4-BE49-F238E27FC236}">
                <a16:creationId xmlns:a16="http://schemas.microsoft.com/office/drawing/2014/main" id="{65791B1A-9B21-1D08-7291-2F9931C8756A}"/>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a:fillRect/>
          </a:stretch>
        </p:blipFill>
        <p:spPr/>
      </p:pic>
      <p:pic>
        <p:nvPicPr>
          <p:cNvPr id="27" name="Picture Placeholder 26" descr="Kiosk outline">
            <a:extLst>
              <a:ext uri="{FF2B5EF4-FFF2-40B4-BE49-F238E27FC236}">
                <a16:creationId xmlns:a16="http://schemas.microsoft.com/office/drawing/2014/main" id="{30D43B13-DED7-5169-959B-F9A804716659}"/>
              </a:ext>
            </a:extLst>
          </p:cNvPr>
          <p:cNvPicPr>
            <a:picLocks noGrp="1" noChangeAspect="1"/>
          </p:cNvPicPr>
          <p:nvPr>
            <p:ph type="pic" sz="quarter" idx="13"/>
          </p:nvPr>
        </p:nvPicPr>
        <p:blipFill>
          <a:blip r:embed="rId6">
            <a:extLst>
              <a:ext uri="{96DAC541-7B7A-43D3-8B79-37D633B846F1}">
                <asvg:svgBlip xmlns:asvg="http://schemas.microsoft.com/office/drawing/2016/SVG/main" r:embed="rId7"/>
              </a:ext>
            </a:extLst>
          </a:blip>
          <a:srcRect/>
          <a:stretch>
            <a:fillRect/>
          </a:stretch>
        </p:blipFill>
        <p:spPr/>
      </p:pic>
      <p:sp>
        <p:nvSpPr>
          <p:cNvPr id="6" name="Text Placeholder 5">
            <a:extLst>
              <a:ext uri="{FF2B5EF4-FFF2-40B4-BE49-F238E27FC236}">
                <a16:creationId xmlns:a16="http://schemas.microsoft.com/office/drawing/2014/main" id="{0F983331-46D8-5733-43D1-542F59D88ED9}"/>
              </a:ext>
            </a:extLst>
          </p:cNvPr>
          <p:cNvSpPr>
            <a:spLocks noGrp="1"/>
          </p:cNvSpPr>
          <p:nvPr>
            <p:ph type="body" sz="quarter" idx="18"/>
          </p:nvPr>
        </p:nvSpPr>
        <p:spPr>
          <a:xfrm>
            <a:off x="635267" y="3776442"/>
            <a:ext cx="2563246" cy="2085343"/>
          </a:xfrm>
        </p:spPr>
        <p:txBody>
          <a:bodyPr>
            <a:normAutofit/>
          </a:bodyPr>
          <a:lstStyle/>
          <a:p>
            <a:pPr marL="0" indent="0"/>
            <a:r>
              <a:rPr lang="lt-LT" sz="2000" dirty="0"/>
              <a:t>Literatūra rodo teigiamą ryšį tarp prekės ženklo žinomumo ir vartotojų pirmenybės prekės ženklui</a:t>
            </a:r>
          </a:p>
        </p:txBody>
      </p:sp>
      <p:sp>
        <p:nvSpPr>
          <p:cNvPr id="8" name="Text Placeholder 7">
            <a:extLst>
              <a:ext uri="{FF2B5EF4-FFF2-40B4-BE49-F238E27FC236}">
                <a16:creationId xmlns:a16="http://schemas.microsoft.com/office/drawing/2014/main" id="{5D8AA445-1E13-20FB-1A17-A3AE7D5F9A76}"/>
              </a:ext>
            </a:extLst>
          </p:cNvPr>
          <p:cNvSpPr>
            <a:spLocks noGrp="1"/>
          </p:cNvSpPr>
          <p:nvPr>
            <p:ph type="body" sz="quarter" idx="19"/>
          </p:nvPr>
        </p:nvSpPr>
        <p:spPr>
          <a:xfrm>
            <a:off x="3603613" y="3776443"/>
            <a:ext cx="2289837" cy="1941452"/>
          </a:xfrm>
        </p:spPr>
        <p:txBody>
          <a:bodyPr>
            <a:normAutofit/>
          </a:bodyPr>
          <a:lstStyle/>
          <a:p>
            <a:pPr marL="0" indent="0"/>
            <a:r>
              <a:rPr lang="lt-LT" sz="2000" dirty="0"/>
              <a:t>Prekės ženklo žinomumas yra svarbus vartotojams priimant sprendimus </a:t>
            </a:r>
          </a:p>
          <a:p>
            <a:pPr marL="0" indent="0"/>
            <a:endParaRPr lang="lt-LT" sz="2000" dirty="0"/>
          </a:p>
        </p:txBody>
      </p:sp>
      <p:sp>
        <p:nvSpPr>
          <p:cNvPr id="10" name="Text Placeholder 9">
            <a:extLst>
              <a:ext uri="{FF2B5EF4-FFF2-40B4-BE49-F238E27FC236}">
                <a16:creationId xmlns:a16="http://schemas.microsoft.com/office/drawing/2014/main" id="{4252CD98-FE36-8E5A-24D5-7AE06BAC4544}"/>
              </a:ext>
            </a:extLst>
          </p:cNvPr>
          <p:cNvSpPr>
            <a:spLocks noGrp="1"/>
          </p:cNvSpPr>
          <p:nvPr>
            <p:ph type="body" sz="quarter" idx="21"/>
          </p:nvPr>
        </p:nvSpPr>
        <p:spPr>
          <a:xfrm>
            <a:off x="6298550" y="3776443"/>
            <a:ext cx="2289837" cy="1912004"/>
          </a:xfrm>
        </p:spPr>
        <p:txBody>
          <a:bodyPr>
            <a:normAutofit/>
          </a:bodyPr>
          <a:lstStyle/>
          <a:p>
            <a:pPr marL="0" indent="0"/>
            <a:r>
              <a:rPr lang="lt-LT" sz="2000" dirty="0"/>
              <a:t>Produkto naudojimo patirtis didina prekės ženklo žinomumą</a:t>
            </a:r>
          </a:p>
          <a:p>
            <a:pPr marL="0" indent="0"/>
            <a:endParaRPr lang="lt-LT" sz="2000" dirty="0"/>
          </a:p>
        </p:txBody>
      </p:sp>
      <p:sp>
        <p:nvSpPr>
          <p:cNvPr id="12" name="Text Placeholder 11">
            <a:extLst>
              <a:ext uri="{FF2B5EF4-FFF2-40B4-BE49-F238E27FC236}">
                <a16:creationId xmlns:a16="http://schemas.microsoft.com/office/drawing/2014/main" id="{577CD197-5E17-79AE-8E82-55EE03E70633}"/>
              </a:ext>
            </a:extLst>
          </p:cNvPr>
          <p:cNvSpPr>
            <a:spLocks noGrp="1"/>
          </p:cNvSpPr>
          <p:nvPr>
            <p:ph type="body" sz="quarter" idx="23"/>
          </p:nvPr>
        </p:nvSpPr>
        <p:spPr>
          <a:xfrm>
            <a:off x="8758989" y="3776442"/>
            <a:ext cx="3022333" cy="2287474"/>
          </a:xfrm>
        </p:spPr>
        <p:txBody>
          <a:bodyPr>
            <a:normAutofit/>
          </a:bodyPr>
          <a:lstStyle/>
          <a:p>
            <a:pPr marL="0" indent="0"/>
            <a:r>
              <a:rPr lang="lt-LT" sz="2000" dirty="0"/>
              <a:t>Rinkodaros veikla, pavyzdžiui, platinimas, skatinimas ir asmeninis pardavimas, turėtų būti vykdoma siekiant tiesiogiai skatinti teigiamą pirkimo elgseną</a:t>
            </a:r>
            <a:endParaRPr lang="en-IE" sz="2000" dirty="0"/>
          </a:p>
        </p:txBody>
      </p:sp>
      <p:sp>
        <p:nvSpPr>
          <p:cNvPr id="15" name="Textplatzhalter 2">
            <a:extLst>
              <a:ext uri="{FF2B5EF4-FFF2-40B4-BE49-F238E27FC236}">
                <a16:creationId xmlns:a16="http://schemas.microsoft.com/office/drawing/2014/main" id="{10CF1CE7-114E-D071-77E8-C4BF944C7FFA}"/>
              </a:ext>
            </a:extLst>
          </p:cNvPr>
          <p:cNvSpPr>
            <a:spLocks noGrp="1"/>
          </p:cNvSpPr>
          <p:nvPr>
            <p:ph type="body" sz="quarter" idx="25"/>
          </p:nvPr>
        </p:nvSpPr>
        <p:spPr>
          <a:xfrm>
            <a:off x="254000" y="590550"/>
            <a:ext cx="11696700" cy="582613"/>
          </a:xfrm>
        </p:spPr>
        <p:txBody>
          <a:bodyPr>
            <a:normAutofit lnSpcReduction="10000"/>
          </a:bodyPr>
          <a:lstStyle/>
          <a:p>
            <a:pPr algn="l"/>
            <a:r>
              <a:rPr lang="lt-LT" dirty="0"/>
              <a:t>	Keletas faktų: Prekės ženklo žinomumas</a:t>
            </a:r>
            <a:endParaRPr lang="en-GB" dirty="0"/>
          </a:p>
        </p:txBody>
      </p:sp>
      <p:pic>
        <p:nvPicPr>
          <p:cNvPr id="25" name="Picture Placeholder 24" descr="Smiling face outline outline">
            <a:extLst>
              <a:ext uri="{FF2B5EF4-FFF2-40B4-BE49-F238E27FC236}">
                <a16:creationId xmlns:a16="http://schemas.microsoft.com/office/drawing/2014/main" id="{DA3B85C6-856F-656B-C78F-D71B1802D3A7}"/>
              </a:ext>
            </a:extLst>
          </p:cNvPr>
          <p:cNvPicPr>
            <a:picLocks noGrp="1" noChangeAspect="1"/>
          </p:cNvPicPr>
          <p:nvPr>
            <p:ph type="pic" sz="quarter" idx="12"/>
          </p:nvPr>
        </p:nvPicPr>
        <p:blipFill>
          <a:blip r:embed="rId8">
            <a:extLst>
              <a:ext uri="{96DAC541-7B7A-43D3-8B79-37D633B846F1}">
                <asvg:svgBlip xmlns:asvg="http://schemas.microsoft.com/office/drawing/2016/SVG/main" r:embed="rId9"/>
              </a:ext>
            </a:extLst>
          </a:blip>
          <a:srcRect/>
          <a:stretch>
            <a:fillRect/>
          </a:stretch>
        </p:blipFill>
        <p:spPr/>
      </p:pic>
      <p:sp>
        <p:nvSpPr>
          <p:cNvPr id="28" name="Textfeld 3">
            <a:extLst>
              <a:ext uri="{FF2B5EF4-FFF2-40B4-BE49-F238E27FC236}">
                <a16:creationId xmlns:a16="http://schemas.microsoft.com/office/drawing/2014/main" id="{F6696489-9692-48F4-2E7F-6674DC8F45D3}"/>
              </a:ext>
            </a:extLst>
          </p:cNvPr>
          <p:cNvSpPr txBox="1"/>
          <p:nvPr/>
        </p:nvSpPr>
        <p:spPr>
          <a:xfrm>
            <a:off x="254000" y="6267450"/>
            <a:ext cx="2610395" cy="523220"/>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10">
                  <a:extLst>
                    <a:ext uri="{A12FA001-AC4F-418D-AE19-62706E023703}">
                      <ahyp:hlinkClr xmlns:ahyp="http://schemas.microsoft.com/office/drawing/2018/hyperlinkcolor" val="tx"/>
                    </a:ext>
                  </a:extLst>
                </a:hlinkClick>
              </a:rPr>
              <a:t>Huang &amp; Sarigöllü (2014)</a:t>
            </a:r>
            <a:endParaRPr lang="en-GB" sz="1400" dirty="0">
              <a:solidFill>
                <a:srgbClr val="1188A3"/>
              </a:solidFill>
            </a:endParaRPr>
          </a:p>
          <a:p>
            <a:endParaRPr lang="en-GB" sz="1400" dirty="0">
              <a:solidFill>
                <a:srgbClr val="1188A3"/>
              </a:solidFill>
            </a:endParaRPr>
          </a:p>
        </p:txBody>
      </p:sp>
    </p:spTree>
    <p:extLst>
      <p:ext uri="{BB962C8B-B14F-4D97-AF65-F5344CB8AC3E}">
        <p14:creationId xmlns:p14="http://schemas.microsoft.com/office/powerpoint/2010/main" val="385352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C8EE1-FD3C-4530-7129-7C47E72C60C0}"/>
              </a:ext>
            </a:extLst>
          </p:cNvPr>
          <p:cNvSpPr>
            <a:spLocks noGrp="1"/>
          </p:cNvSpPr>
          <p:nvPr>
            <p:ph type="body" sz="quarter" idx="18"/>
          </p:nvPr>
        </p:nvSpPr>
        <p:spPr>
          <a:xfrm>
            <a:off x="438416" y="1716655"/>
            <a:ext cx="5361285" cy="3867704"/>
          </a:xfrm>
        </p:spPr>
        <p:txBody>
          <a:bodyPr>
            <a:normAutofit fontScale="92500"/>
          </a:bodyPr>
          <a:lstStyle/>
          <a:p>
            <a:pPr marL="342900" indent="-342900">
              <a:buFont typeface="Arial" panose="020B0604020202020204" pitchFamily="34" charset="0"/>
              <a:buChar char="•"/>
            </a:pPr>
            <a:r>
              <a:rPr lang="lt-LT" dirty="0"/>
              <a:t>Vyresnio amžiaus žmonių rinkos marketingas dažnai patenka į spąstus, kai vyresnio amžiaus klientai vaizduojami kaip silpni, bejėgiai ar neaktyvūs;</a:t>
            </a:r>
          </a:p>
          <a:p>
            <a:pPr marL="342900" indent="-342900">
              <a:buFont typeface="Arial" panose="020B0604020202020204" pitchFamily="34" charset="0"/>
              <a:buChar char="•"/>
            </a:pPr>
            <a:r>
              <a:rPr lang="lt-LT" dirty="0"/>
              <a:t>Pavyzdžiui, atlikus rinkodaros </a:t>
            </a:r>
            <a:r>
              <a:rPr lang="lt-LT" u="sng" dirty="0">
                <a:solidFill>
                  <a:srgbClr val="1188A3"/>
                </a:solidFill>
              </a:rPr>
              <a:t>tyrimą (2018 m.) </a:t>
            </a:r>
            <a:r>
              <a:rPr lang="lt-LT" dirty="0"/>
              <a:t>apie 65 metų ir vyresnius žmones Japonijoje, Vokietijoje ir Prancūzijoje nustatyta, kad 73 proc. respondentų mano, jog reklamoje jie dažnai </a:t>
            </a:r>
            <a:r>
              <a:rPr lang="lt-LT" b="1" dirty="0" err="1"/>
              <a:t>stereotipizuojami</a:t>
            </a:r>
            <a:r>
              <a:rPr lang="lt-LT" b="1" dirty="0"/>
              <a:t> (pvz., vaizduojami kaip mažiau savarankiški).</a:t>
            </a:r>
            <a:endParaRPr lang="en-IE" b="1" dirty="0"/>
          </a:p>
        </p:txBody>
      </p:sp>
      <p:pic>
        <p:nvPicPr>
          <p:cNvPr id="7" name="Picture Placeholder 6" descr="A yellow sign on the side of a road&#10;&#10;Description automatically generated with medium confidence">
            <a:extLst>
              <a:ext uri="{FF2B5EF4-FFF2-40B4-BE49-F238E27FC236}">
                <a16:creationId xmlns:a16="http://schemas.microsoft.com/office/drawing/2014/main" id="{0BE5B23A-3EB3-BFBF-E047-51A7E0A386B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954"/>
          <a:stretch/>
        </p:blipFill>
        <p:spPr>
          <a:xfrm>
            <a:off x="6392300" y="-22781"/>
            <a:ext cx="5800552" cy="5903199"/>
          </a:xfrm>
        </p:spPr>
      </p:pic>
      <p:sp>
        <p:nvSpPr>
          <p:cNvPr id="5" name="Text Placeholder 7">
            <a:extLst>
              <a:ext uri="{FF2B5EF4-FFF2-40B4-BE49-F238E27FC236}">
                <a16:creationId xmlns:a16="http://schemas.microsoft.com/office/drawing/2014/main" id="{235EE04D-13E4-FFFA-B81C-F436F7312734}"/>
              </a:ext>
            </a:extLst>
          </p:cNvPr>
          <p:cNvSpPr>
            <a:spLocks noGrp="1"/>
          </p:cNvSpPr>
          <p:nvPr>
            <p:ph type="body" sz="quarter" idx="16"/>
          </p:nvPr>
        </p:nvSpPr>
        <p:spPr>
          <a:xfrm>
            <a:off x="414069" y="228600"/>
            <a:ext cx="5978231" cy="1279689"/>
          </a:xfrm>
        </p:spPr>
        <p:txBody>
          <a:bodyPr>
            <a:normAutofit/>
          </a:bodyPr>
          <a:lstStyle/>
          <a:p>
            <a:r>
              <a:rPr lang="lt-LT" dirty="0"/>
              <a:t>Rinkodaros ir prekės ženklo kūrimo senjorų rinkoje spąstai</a:t>
            </a:r>
          </a:p>
        </p:txBody>
      </p:sp>
    </p:spTree>
    <p:extLst>
      <p:ext uri="{BB962C8B-B14F-4D97-AF65-F5344CB8AC3E}">
        <p14:creationId xmlns:p14="http://schemas.microsoft.com/office/powerpoint/2010/main" val="120200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52CCE1-C806-F27E-BED9-2C91233EEE4B}"/>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lt-LT" dirty="0"/>
              <a:t>Didėjantis platinimo intensyvumas, ypač tinkamose geografinėse vietovėse </a:t>
            </a:r>
          </a:p>
          <a:p>
            <a:pPr marL="342900" indent="-342900">
              <a:buFont typeface="Arial" panose="020B0604020202020204" pitchFamily="34" charset="0"/>
              <a:buChar char="•"/>
            </a:pPr>
            <a:r>
              <a:rPr lang="lt-LT" dirty="0"/>
              <a:t>Produktų išdėstymo mažmeninės prekybos vietose kokybės gerinimas </a:t>
            </a:r>
          </a:p>
          <a:p>
            <a:pPr marL="342900" indent="-342900">
              <a:buFont typeface="Arial" panose="020B0604020202020204" pitchFamily="34" charset="0"/>
              <a:buChar char="•"/>
            </a:pPr>
            <a:r>
              <a:rPr lang="lt-LT" dirty="0"/>
              <a:t>Patraukli prekės ženklo pakuotė (tinkamas šrifto dydis ir pakuotės dydis) </a:t>
            </a:r>
          </a:p>
          <a:p>
            <a:pPr marL="342900" indent="-342900">
              <a:buFont typeface="Arial" panose="020B0604020202020204" pitchFamily="34" charset="0"/>
              <a:buChar char="•"/>
            </a:pPr>
            <a:r>
              <a:rPr lang="lt-LT" dirty="0"/>
              <a:t>Aiškios ir lengvai skaitomos produkto instrukcijos ir paaiškinimai </a:t>
            </a:r>
          </a:p>
          <a:p>
            <a:pPr marL="342900" indent="-342900">
              <a:buFont typeface="Arial" panose="020B0604020202020204" pitchFamily="34" charset="0"/>
              <a:buChar char="•"/>
            </a:pPr>
            <a:r>
              <a:rPr lang="lt-LT" dirty="0"/>
              <a:t>Kainų ir kitos akcijos </a:t>
            </a:r>
          </a:p>
          <a:p>
            <a:pPr marL="342900" indent="-342900">
              <a:buFont typeface="Arial" panose="020B0604020202020204" pitchFamily="34" charset="0"/>
              <a:buChar char="•"/>
            </a:pPr>
            <a:r>
              <a:rPr lang="lt-LT" dirty="0"/>
              <a:t>Skirtingai traktuojamas prekės ženklo kūrimo procesas atsižvelgiant į skirtingas produktų kategorijas</a:t>
            </a:r>
            <a:endParaRPr lang="en-GB" dirty="0"/>
          </a:p>
        </p:txBody>
      </p:sp>
      <p:sp>
        <p:nvSpPr>
          <p:cNvPr id="3" name="Textplatzhalter 2">
            <a:extLst>
              <a:ext uri="{FF2B5EF4-FFF2-40B4-BE49-F238E27FC236}">
                <a16:creationId xmlns:a16="http://schemas.microsoft.com/office/drawing/2014/main" id="{5C001919-BB5F-CC13-0B35-42A863B55EA9}"/>
              </a:ext>
            </a:extLst>
          </p:cNvPr>
          <p:cNvSpPr>
            <a:spLocks noGrp="1"/>
          </p:cNvSpPr>
          <p:nvPr>
            <p:ph type="body" sz="quarter" idx="16"/>
          </p:nvPr>
        </p:nvSpPr>
        <p:spPr/>
        <p:txBody>
          <a:bodyPr>
            <a:normAutofit lnSpcReduction="10000"/>
          </a:bodyPr>
          <a:lstStyle/>
          <a:p>
            <a:r>
              <a:rPr lang="lt-LT" dirty="0"/>
              <a:t>Senjorams skirto prekės ženklo žinomumo didinimas</a:t>
            </a:r>
          </a:p>
        </p:txBody>
      </p:sp>
      <p:sp>
        <p:nvSpPr>
          <p:cNvPr id="4" name="Textfeld 3">
            <a:extLst>
              <a:ext uri="{FF2B5EF4-FFF2-40B4-BE49-F238E27FC236}">
                <a16:creationId xmlns:a16="http://schemas.microsoft.com/office/drawing/2014/main" id="{8C453239-F054-590A-9B59-A49EE5F42E9C}"/>
              </a:ext>
            </a:extLst>
          </p:cNvPr>
          <p:cNvSpPr txBox="1"/>
          <p:nvPr/>
        </p:nvSpPr>
        <p:spPr>
          <a:xfrm>
            <a:off x="395287" y="5363105"/>
            <a:ext cx="2610395" cy="523220"/>
          </a:xfrm>
          <a:prstGeom prst="rect">
            <a:avLst/>
          </a:prstGeom>
          <a:noFill/>
        </p:spPr>
        <p:txBody>
          <a:bodyPr wrap="none" lIns="91440" tIns="45720" rIns="91440" bIns="45720" rtlCol="0" anchor="t">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Huang &amp; Sarigöllü</a:t>
            </a:r>
            <a:r>
              <a:rPr lang="en-GB" sz="1400" dirty="0">
                <a:solidFill>
                  <a:srgbClr val="1188A3"/>
                </a:solidFill>
                <a:hlinkClick r:id="rId2"/>
              </a:rPr>
              <a:t> (2014)</a:t>
            </a:r>
          </a:p>
          <a:p>
            <a:endParaRPr lang="en-GB" sz="1400" dirty="0">
              <a:solidFill>
                <a:srgbClr val="1188A3"/>
              </a:solidFill>
            </a:endParaRPr>
          </a:p>
        </p:txBody>
      </p:sp>
    </p:spTree>
    <p:extLst>
      <p:ext uri="{BB962C8B-B14F-4D97-AF65-F5344CB8AC3E}">
        <p14:creationId xmlns:p14="http://schemas.microsoft.com/office/powerpoint/2010/main" val="1834265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0E9FD-FB24-85CC-4D24-0E386EDC7972}"/>
              </a:ext>
            </a:extLst>
          </p:cNvPr>
          <p:cNvSpPr>
            <a:spLocks noGrp="1"/>
          </p:cNvSpPr>
          <p:nvPr>
            <p:ph type="body" sz="quarter" idx="16"/>
          </p:nvPr>
        </p:nvSpPr>
        <p:spPr>
          <a:xfrm>
            <a:off x="714542" y="527953"/>
            <a:ext cx="5085159" cy="582221"/>
          </a:xfrm>
        </p:spPr>
        <p:txBody>
          <a:bodyPr>
            <a:normAutofit fontScale="77500" lnSpcReduction="20000"/>
          </a:bodyPr>
          <a:lstStyle/>
          <a:p>
            <a:r>
              <a:rPr lang="lt-LT" dirty="0"/>
              <a:t>Prekės ženklo žinomumo planas</a:t>
            </a:r>
            <a:endParaRPr lang="en-IE" dirty="0"/>
          </a:p>
        </p:txBody>
      </p:sp>
      <p:pic>
        <p:nvPicPr>
          <p:cNvPr id="8" name="Picture Placeholder 7" descr="A person reaching for a paper on a table full of paper and sticky notes">
            <a:extLst>
              <a:ext uri="{FF2B5EF4-FFF2-40B4-BE49-F238E27FC236}">
                <a16:creationId xmlns:a16="http://schemas.microsoft.com/office/drawing/2014/main" id="{6E2C24DE-88C5-3846-B07A-C1E97AD84A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platzhalter 1">
            <a:extLst>
              <a:ext uri="{FF2B5EF4-FFF2-40B4-BE49-F238E27FC236}">
                <a16:creationId xmlns:a16="http://schemas.microsoft.com/office/drawing/2014/main" id="{49B32547-1931-9926-6844-83535564374D}"/>
              </a:ext>
            </a:extLst>
          </p:cNvPr>
          <p:cNvSpPr>
            <a:spLocks noGrp="1"/>
          </p:cNvSpPr>
          <p:nvPr>
            <p:ph type="body" sz="quarter" idx="18"/>
          </p:nvPr>
        </p:nvSpPr>
        <p:spPr>
          <a:xfrm>
            <a:off x="483577" y="1495425"/>
            <a:ext cx="5697415" cy="3867150"/>
          </a:xfrm>
        </p:spPr>
        <p:txBody>
          <a:bodyPr vert="horz" lIns="91440" tIns="45720" rIns="91440" bIns="45720" rtlCol="0" anchor="t">
            <a:normAutofit fontScale="92500" lnSpcReduction="10000"/>
          </a:bodyPr>
          <a:lstStyle/>
          <a:p>
            <a:pPr indent="0"/>
            <a:r>
              <a:rPr lang="lt-LT" b="1" dirty="0"/>
              <a:t>Pagrindinės prekės ženklo žinomumo didinimo plano sudedamosios dalys yra šios: </a:t>
            </a:r>
          </a:p>
          <a:p>
            <a:pPr marL="571500" indent="-342900">
              <a:buFont typeface="Arial" panose="020B0604020202020204" pitchFamily="34" charset="0"/>
              <a:buChar char="•"/>
            </a:pPr>
            <a:r>
              <a:rPr lang="lt-LT" dirty="0"/>
              <a:t>Tikslinių klientų nustatymas ir supratimas</a:t>
            </a:r>
          </a:p>
          <a:p>
            <a:pPr marL="571500" indent="-342900">
              <a:buFont typeface="Arial" panose="020B0604020202020204" pitchFamily="34" charset="0"/>
              <a:buChar char="•"/>
            </a:pPr>
            <a:r>
              <a:rPr lang="lt-LT" dirty="0"/>
              <a:t>Įmonės pavadinimo, logotipo ir šūkių kūrimas</a:t>
            </a:r>
          </a:p>
          <a:p>
            <a:pPr marL="571500" indent="-342900">
              <a:buFont typeface="Arial" panose="020B0604020202020204" pitchFamily="34" charset="0"/>
              <a:buChar char="•"/>
            </a:pPr>
            <a:r>
              <a:rPr lang="lt-LT" dirty="0"/>
              <a:t>Pridėtinės vertės kūrimas naudojant pakuotę, vietą, paslaugas, specialius renginius ir kt. </a:t>
            </a:r>
          </a:p>
          <a:p>
            <a:pPr marL="571500" indent="-342900">
              <a:buFont typeface="Arial" panose="020B0604020202020204" pitchFamily="34" charset="0"/>
              <a:buChar char="•"/>
            </a:pPr>
            <a:r>
              <a:rPr lang="lt-LT" dirty="0"/>
              <a:t>Reklama</a:t>
            </a:r>
          </a:p>
          <a:p>
            <a:pPr marL="571500" indent="-342900">
              <a:buFont typeface="Arial" panose="020B0604020202020204" pitchFamily="34" charset="0"/>
              <a:buChar char="•"/>
            </a:pPr>
            <a:r>
              <a:rPr lang="lt-LT" b="1" dirty="0"/>
              <a:t>Po pardavimo atliekami tolesni veiksmai ir ryšių su klientais valdymas </a:t>
            </a:r>
          </a:p>
          <a:p>
            <a:pPr indent="0"/>
            <a:endParaRPr lang="en-GB" dirty="0"/>
          </a:p>
        </p:txBody>
      </p:sp>
      <p:sp>
        <p:nvSpPr>
          <p:cNvPr id="6" name="Textfeld 3">
            <a:extLst>
              <a:ext uri="{FF2B5EF4-FFF2-40B4-BE49-F238E27FC236}">
                <a16:creationId xmlns:a16="http://schemas.microsoft.com/office/drawing/2014/main" id="{EBB7B249-62E7-4E19-FA1E-3BE7B4DCBB49}"/>
              </a:ext>
            </a:extLst>
          </p:cNvPr>
          <p:cNvSpPr txBox="1"/>
          <p:nvPr/>
        </p:nvSpPr>
        <p:spPr>
          <a:xfrm>
            <a:off x="341527" y="5440049"/>
            <a:ext cx="2769156" cy="307777"/>
          </a:xfrm>
          <a:prstGeom prst="rect">
            <a:avLst/>
          </a:prstGeom>
          <a:noFill/>
        </p:spPr>
        <p:txBody>
          <a:bodyPr wrap="none" lIns="91440" tIns="45720" rIns="91440" bIns="45720" rtlCol="0" anchor="t">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3"/>
              </a:rPr>
              <a:t>Gustafson &amp; Chabot (2007)</a:t>
            </a:r>
          </a:p>
        </p:txBody>
      </p:sp>
    </p:spTree>
    <p:extLst>
      <p:ext uri="{BB962C8B-B14F-4D97-AF65-F5344CB8AC3E}">
        <p14:creationId xmlns:p14="http://schemas.microsoft.com/office/powerpoint/2010/main" val="3579036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ople working on ideas">
            <a:extLst>
              <a:ext uri="{FF2B5EF4-FFF2-40B4-BE49-F238E27FC236}">
                <a16:creationId xmlns:a16="http://schemas.microsoft.com/office/drawing/2014/main" id="{7BD22287-C258-9975-51AA-9CC3D498641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69A48F-7952-4070-EB82-9F2863C367CC}"/>
              </a:ext>
            </a:extLst>
          </p:cNvPr>
          <p:cNvSpPr>
            <a:spLocks noGrp="1"/>
          </p:cNvSpPr>
          <p:nvPr>
            <p:ph type="body" sz="quarter" idx="18"/>
          </p:nvPr>
        </p:nvSpPr>
        <p:spPr/>
        <p:txBody>
          <a:bodyPr/>
          <a:lstStyle/>
          <a:p>
            <a:r>
              <a:rPr lang="lt-LT" dirty="0"/>
              <a:t>Štai keletas strategijų, kaip padidinti prekės ženklo žinomumą</a:t>
            </a:r>
          </a:p>
        </p:txBody>
      </p:sp>
      <p:sp>
        <p:nvSpPr>
          <p:cNvPr id="4" name="Text Placeholder 3">
            <a:extLst>
              <a:ext uri="{FF2B5EF4-FFF2-40B4-BE49-F238E27FC236}">
                <a16:creationId xmlns:a16="http://schemas.microsoft.com/office/drawing/2014/main" id="{EF9D3DAC-41C5-E9B8-B22D-910168F2511B}"/>
              </a:ext>
            </a:extLst>
          </p:cNvPr>
          <p:cNvSpPr>
            <a:spLocks noGrp="1"/>
          </p:cNvSpPr>
          <p:nvPr>
            <p:ph type="body" sz="quarter" idx="16"/>
          </p:nvPr>
        </p:nvSpPr>
        <p:spPr>
          <a:xfrm>
            <a:off x="464195" y="444299"/>
            <a:ext cx="11145603" cy="582221"/>
          </a:xfrm>
        </p:spPr>
        <p:txBody>
          <a:bodyPr vert="horz" lIns="91440" tIns="45720" rIns="91440" bIns="45720" rtlCol="0" anchor="t">
            <a:normAutofit lnSpcReduction="10000"/>
          </a:bodyPr>
          <a:lstStyle/>
          <a:p>
            <a:r>
              <a:rPr lang="lt-LT" dirty="0"/>
              <a:t>                Keletas idėjų ir patarimų</a:t>
            </a:r>
            <a:endParaRPr lang="en-IE" dirty="0"/>
          </a:p>
        </p:txBody>
      </p:sp>
    </p:spTree>
    <p:extLst>
      <p:ext uri="{BB962C8B-B14F-4D97-AF65-F5344CB8AC3E}">
        <p14:creationId xmlns:p14="http://schemas.microsoft.com/office/powerpoint/2010/main" val="358682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31692FE6-0E90-6F7B-2B6D-6FFEBA5F158C}"/>
              </a:ext>
            </a:extLst>
          </p:cNvPr>
          <p:cNvSpPr>
            <a:spLocks noGrp="1"/>
          </p:cNvSpPr>
          <p:nvPr>
            <p:ph type="body" sz="quarter" idx="29"/>
          </p:nvPr>
        </p:nvSpPr>
        <p:spPr>
          <a:xfrm>
            <a:off x="11113" y="182761"/>
            <a:ext cx="12180887" cy="845939"/>
          </a:xfrm>
          <a:solidFill>
            <a:srgbClr val="FED100"/>
          </a:solidFill>
        </p:spPr>
        <p:txBody>
          <a:bodyPr anchor="ctr">
            <a:normAutofit/>
          </a:bodyPr>
          <a:lstStyle/>
          <a:p>
            <a:r>
              <a:rPr lang="lt-LT" dirty="0"/>
              <a:t>Padidinkite savo įmonės prekės ženklo žinomumą</a:t>
            </a:r>
          </a:p>
        </p:txBody>
      </p:sp>
      <p:sp>
        <p:nvSpPr>
          <p:cNvPr id="10" name="Textplatzhalter 4">
            <a:extLst>
              <a:ext uri="{FF2B5EF4-FFF2-40B4-BE49-F238E27FC236}">
                <a16:creationId xmlns:a16="http://schemas.microsoft.com/office/drawing/2014/main" id="{BEEF0978-9A0B-2882-7866-8CE08BDCBF71}"/>
              </a:ext>
            </a:extLst>
          </p:cNvPr>
          <p:cNvSpPr>
            <a:spLocks noGrp="1"/>
          </p:cNvSpPr>
          <p:nvPr>
            <p:ph type="body" sz="quarter" idx="39"/>
          </p:nvPr>
        </p:nvSpPr>
        <p:spPr>
          <a:xfrm>
            <a:off x="2214563" y="2007852"/>
            <a:ext cx="2106613" cy="1236662"/>
          </a:xfrm>
        </p:spPr>
        <p:txBody>
          <a:bodyPr>
            <a:noAutofit/>
          </a:bodyPr>
          <a:lstStyle/>
          <a:p>
            <a:pPr marL="0" indent="0"/>
            <a:r>
              <a:rPr lang="lt-LT" sz="2800" dirty="0">
                <a:solidFill>
                  <a:srgbClr val="1188A3"/>
                </a:solidFill>
              </a:rPr>
              <a:t>Suteikite savo prekės ženklui tapatybę</a:t>
            </a:r>
          </a:p>
          <a:p>
            <a:pPr marL="0" indent="0"/>
            <a:endParaRPr lang="lt-LT" sz="2800" dirty="0">
              <a:solidFill>
                <a:srgbClr val="1188A3"/>
              </a:solidFill>
            </a:endParaRPr>
          </a:p>
        </p:txBody>
      </p:sp>
      <p:sp>
        <p:nvSpPr>
          <p:cNvPr id="11" name="Textplatzhalter 1">
            <a:extLst>
              <a:ext uri="{FF2B5EF4-FFF2-40B4-BE49-F238E27FC236}">
                <a16:creationId xmlns:a16="http://schemas.microsoft.com/office/drawing/2014/main" id="{F80E4CA0-A752-0B37-4733-D2E3D1308D1F}"/>
              </a:ext>
            </a:extLst>
          </p:cNvPr>
          <p:cNvSpPr>
            <a:spLocks noGrp="1"/>
          </p:cNvSpPr>
          <p:nvPr>
            <p:ph type="body" sz="quarter" idx="35"/>
          </p:nvPr>
        </p:nvSpPr>
        <p:spPr>
          <a:xfrm>
            <a:off x="1733908" y="3727373"/>
            <a:ext cx="2829465" cy="2500897"/>
          </a:xfrm>
          <a:ln w="19050">
            <a:solidFill>
              <a:srgbClr val="FED100"/>
            </a:solidFill>
          </a:ln>
        </p:spPr>
        <p:txBody>
          <a:bodyPr>
            <a:noAutofit/>
          </a:bodyPr>
          <a:lstStyle/>
          <a:p>
            <a:pPr marL="0" indent="0"/>
            <a:r>
              <a:rPr lang="lt-LT" sz="2000" dirty="0"/>
              <a:t>Senjorai nori turėti </a:t>
            </a:r>
            <a:r>
              <a:rPr lang="lt-LT" sz="2000" b="1" dirty="0"/>
              <a:t>asmeninį ryšį </a:t>
            </a:r>
            <a:r>
              <a:rPr lang="lt-LT" sz="2000" dirty="0"/>
              <a:t>su įmone ir žinoti, kokia yra jų vertė. </a:t>
            </a:r>
          </a:p>
          <a:p>
            <a:pPr marL="0" indent="0"/>
            <a:r>
              <a:rPr lang="lt-LT" sz="2000" dirty="0"/>
              <a:t>Kurkite rekomendavimo programas: senjorai pasitiki šeima ir draugais ir yra lojalūs.</a:t>
            </a:r>
          </a:p>
          <a:p>
            <a:pPr marL="0" indent="0"/>
            <a:endParaRPr lang="lt-LT" sz="2000" dirty="0"/>
          </a:p>
        </p:txBody>
      </p:sp>
      <p:sp>
        <p:nvSpPr>
          <p:cNvPr id="12" name="Textplatzhalter 5">
            <a:extLst>
              <a:ext uri="{FF2B5EF4-FFF2-40B4-BE49-F238E27FC236}">
                <a16:creationId xmlns:a16="http://schemas.microsoft.com/office/drawing/2014/main" id="{D5198A65-2E8D-399B-D58E-48BC6E6B2E7F}"/>
              </a:ext>
            </a:extLst>
          </p:cNvPr>
          <p:cNvSpPr>
            <a:spLocks noGrp="1"/>
          </p:cNvSpPr>
          <p:nvPr>
            <p:ph type="body" sz="quarter" idx="40"/>
          </p:nvPr>
        </p:nvSpPr>
        <p:spPr>
          <a:xfrm>
            <a:off x="4981575" y="1979838"/>
            <a:ext cx="2105025" cy="1236662"/>
          </a:xfrm>
        </p:spPr>
        <p:txBody>
          <a:bodyPr>
            <a:noAutofit/>
          </a:bodyPr>
          <a:lstStyle/>
          <a:p>
            <a:pPr marL="0" indent="0"/>
            <a:r>
              <a:rPr lang="lt-LT" sz="2400" dirty="0">
                <a:solidFill>
                  <a:srgbClr val="1188A3"/>
                </a:solidFill>
              </a:rPr>
              <a:t>Naudokite įtaką turinčių asmenų rinkodarą</a:t>
            </a:r>
            <a:endParaRPr lang="en-GB" sz="2400" dirty="0">
              <a:solidFill>
                <a:srgbClr val="1188A3"/>
              </a:solidFill>
            </a:endParaRPr>
          </a:p>
        </p:txBody>
      </p:sp>
      <p:sp>
        <p:nvSpPr>
          <p:cNvPr id="13" name="Textplatzhalter 2">
            <a:extLst>
              <a:ext uri="{FF2B5EF4-FFF2-40B4-BE49-F238E27FC236}">
                <a16:creationId xmlns:a16="http://schemas.microsoft.com/office/drawing/2014/main" id="{3EA110C0-C368-33EB-81BD-E5D4172E20DB}"/>
              </a:ext>
            </a:extLst>
          </p:cNvPr>
          <p:cNvSpPr>
            <a:spLocks noGrp="1"/>
          </p:cNvSpPr>
          <p:nvPr>
            <p:ph type="body" sz="quarter" idx="36"/>
          </p:nvPr>
        </p:nvSpPr>
        <p:spPr>
          <a:xfrm>
            <a:off x="4671112" y="3727373"/>
            <a:ext cx="2725947" cy="2500897"/>
          </a:xfrm>
          <a:ln w="19050">
            <a:solidFill>
              <a:srgbClr val="FED100"/>
            </a:solidFill>
          </a:ln>
        </p:spPr>
        <p:txBody>
          <a:bodyPr>
            <a:noAutofit/>
          </a:bodyPr>
          <a:lstStyle/>
          <a:p>
            <a:pPr marL="0"/>
            <a:r>
              <a:rPr lang="lt-LT" sz="1800" dirty="0"/>
              <a:t>Senjorams taip pat galima naudoti įtaką darančių asmenų rinkodarą, pavyzdžiui, tinklaraščiuose arba socialinėje žiniasklaidoje, tačiau „</a:t>
            </a:r>
            <a:r>
              <a:rPr lang="lt-LT" sz="1800" b="1" dirty="0"/>
              <a:t>nuomonės formuotojai</a:t>
            </a:r>
            <a:r>
              <a:rPr lang="lt-LT" sz="1800" dirty="0"/>
              <a:t>“ turi būti žmonės, su kuriais senjorai bendrauja. Kurkite daugiau vaizdo įrašų turinio</a:t>
            </a:r>
          </a:p>
          <a:p>
            <a:pPr marL="0"/>
            <a:endParaRPr lang="en-GB" sz="1800" dirty="0"/>
          </a:p>
        </p:txBody>
      </p:sp>
      <p:sp>
        <p:nvSpPr>
          <p:cNvPr id="14" name="Textplatzhalter 6">
            <a:extLst>
              <a:ext uri="{FF2B5EF4-FFF2-40B4-BE49-F238E27FC236}">
                <a16:creationId xmlns:a16="http://schemas.microsoft.com/office/drawing/2014/main" id="{3F23EF6A-62C8-252B-5184-DB395A74E6B4}"/>
              </a:ext>
            </a:extLst>
          </p:cNvPr>
          <p:cNvSpPr>
            <a:spLocks noGrp="1"/>
          </p:cNvSpPr>
          <p:nvPr>
            <p:ph type="body" sz="quarter" idx="41"/>
          </p:nvPr>
        </p:nvSpPr>
        <p:spPr>
          <a:xfrm>
            <a:off x="7870825" y="2007017"/>
            <a:ext cx="1936333" cy="1237497"/>
          </a:xfrm>
        </p:spPr>
        <p:txBody>
          <a:bodyPr>
            <a:noAutofit/>
          </a:bodyPr>
          <a:lstStyle/>
          <a:p>
            <a:pPr marL="0"/>
            <a:r>
              <a:rPr lang="de-DE" sz="2800" dirty="0" err="1">
                <a:solidFill>
                  <a:srgbClr val="1188A3"/>
                </a:solidFill>
              </a:rPr>
              <a:t>Naudokite</a:t>
            </a:r>
            <a:r>
              <a:rPr lang="de-DE" sz="2800" dirty="0">
                <a:solidFill>
                  <a:srgbClr val="1188A3"/>
                </a:solidFill>
              </a:rPr>
              <a:t> </a:t>
            </a:r>
            <a:r>
              <a:rPr lang="de-DE" sz="2800" dirty="0" err="1">
                <a:solidFill>
                  <a:srgbClr val="1188A3"/>
                </a:solidFill>
              </a:rPr>
              <a:t>turinio</a:t>
            </a:r>
            <a:r>
              <a:rPr lang="de-DE" sz="2800" dirty="0">
                <a:solidFill>
                  <a:srgbClr val="1188A3"/>
                </a:solidFill>
              </a:rPr>
              <a:t> </a:t>
            </a:r>
            <a:r>
              <a:rPr lang="de-DE" sz="2800" dirty="0" err="1">
                <a:solidFill>
                  <a:srgbClr val="1188A3"/>
                </a:solidFill>
              </a:rPr>
              <a:t>rinkodarą</a:t>
            </a:r>
            <a:endParaRPr lang="de-DE" sz="2800" dirty="0">
              <a:solidFill>
                <a:srgbClr val="1188A3"/>
              </a:solidFill>
            </a:endParaRPr>
          </a:p>
          <a:p>
            <a:pPr marL="0"/>
            <a:endParaRPr lang="de-DE" sz="2800" dirty="0">
              <a:solidFill>
                <a:srgbClr val="1188A3"/>
              </a:solidFill>
            </a:endParaRPr>
          </a:p>
        </p:txBody>
      </p:sp>
      <p:sp>
        <p:nvSpPr>
          <p:cNvPr id="15" name="Textplatzhalter 3">
            <a:extLst>
              <a:ext uri="{FF2B5EF4-FFF2-40B4-BE49-F238E27FC236}">
                <a16:creationId xmlns:a16="http://schemas.microsoft.com/office/drawing/2014/main" id="{EFAE7E87-8616-D974-6D41-A28CD8406D0C}"/>
              </a:ext>
            </a:extLst>
          </p:cNvPr>
          <p:cNvSpPr>
            <a:spLocks noGrp="1"/>
          </p:cNvSpPr>
          <p:nvPr>
            <p:ph type="body" sz="quarter" idx="37"/>
          </p:nvPr>
        </p:nvSpPr>
        <p:spPr>
          <a:xfrm>
            <a:off x="7504798" y="3727373"/>
            <a:ext cx="2725947" cy="2500897"/>
          </a:xfrm>
          <a:ln w="19050">
            <a:solidFill>
              <a:srgbClr val="FED100"/>
            </a:solidFill>
          </a:ln>
        </p:spPr>
        <p:txBody>
          <a:bodyPr>
            <a:noAutofit/>
          </a:bodyPr>
          <a:lstStyle/>
          <a:p>
            <a:pPr marL="0" indent="0"/>
            <a:r>
              <a:rPr lang="lt-LT" sz="1800" dirty="0"/>
              <a:t>Nepamirškite sutelkti dėmesio ir į neprisijungus prie </a:t>
            </a:r>
            <a:r>
              <a:rPr lang="lt-LT" sz="1800" b="1" dirty="0"/>
              <a:t>interneto vykdomas kampanijas.</a:t>
            </a:r>
          </a:p>
          <a:p>
            <a:pPr marL="0" indent="0"/>
            <a:r>
              <a:rPr lang="lt-LT" sz="1800" dirty="0"/>
              <a:t>Ypač senjorams vis dar labai svarbu atsižvelgti į asmeninį pasaulį</a:t>
            </a:r>
          </a:p>
        </p:txBody>
      </p:sp>
      <p:sp>
        <p:nvSpPr>
          <p:cNvPr id="16" name="Textfeld 8">
            <a:extLst>
              <a:ext uri="{FF2B5EF4-FFF2-40B4-BE49-F238E27FC236}">
                <a16:creationId xmlns:a16="http://schemas.microsoft.com/office/drawing/2014/main" id="{63A5BD83-3953-18AE-4BEF-EA2813440C74}"/>
              </a:ext>
            </a:extLst>
          </p:cNvPr>
          <p:cNvSpPr txBox="1"/>
          <p:nvPr/>
        </p:nvSpPr>
        <p:spPr>
          <a:xfrm>
            <a:off x="102478" y="6460896"/>
            <a:ext cx="3076099" cy="307777"/>
          </a:xfrm>
          <a:prstGeom prst="rect">
            <a:avLst/>
          </a:prstGeom>
          <a:noFill/>
        </p:spPr>
        <p:txBody>
          <a:bodyPr wrap="none" rtlCol="0">
            <a:spAutoFit/>
          </a:bodyPr>
          <a:lstStyle/>
          <a:p>
            <a:r>
              <a:rPr lang="en-GB" sz="1400">
                <a:solidFill>
                  <a:srgbClr val="1188A3"/>
                </a:solidFill>
              </a:rPr>
              <a:t>Sources: </a:t>
            </a:r>
            <a:r>
              <a:rPr lang="en-GB" sz="1400" err="1">
                <a:solidFill>
                  <a:srgbClr val="1188A3"/>
                </a:solidFill>
                <a:hlinkClick r:id="rId2">
                  <a:extLst>
                    <a:ext uri="{A12FA001-AC4F-418D-AE19-62706E023703}">
                      <ahyp:hlinkClr xmlns:ahyp="http://schemas.microsoft.com/office/drawing/2018/hyperlinkcolor" val="tx"/>
                    </a:ext>
                  </a:extLst>
                </a:hlinkClick>
              </a:rPr>
              <a:t>Voxco</a:t>
            </a:r>
            <a:r>
              <a:rPr lang="en-GB" sz="1400">
                <a:solidFill>
                  <a:srgbClr val="1188A3"/>
                </a:solidFill>
                <a:hlinkClick r:id="rId2">
                  <a:extLst>
                    <a:ext uri="{A12FA001-AC4F-418D-AE19-62706E023703}">
                      <ahyp:hlinkClr xmlns:ahyp="http://schemas.microsoft.com/office/drawing/2018/hyperlinkcolor" val="tx"/>
                    </a:ext>
                  </a:extLst>
                </a:hlinkClick>
              </a:rPr>
              <a:t> (2021); </a:t>
            </a:r>
            <a:r>
              <a:rPr lang="en-GB" sz="1400" err="1">
                <a:solidFill>
                  <a:srgbClr val="1188A3"/>
                </a:solidFill>
                <a:hlinkClick r:id="rId3">
                  <a:extLst>
                    <a:ext uri="{A12FA001-AC4F-418D-AE19-62706E023703}">
                      <ahyp:hlinkClr xmlns:ahyp="http://schemas.microsoft.com/office/drawing/2018/hyperlinkcolor" val="tx"/>
                    </a:ext>
                  </a:extLst>
                </a:hlinkClick>
              </a:rPr>
              <a:t>Walgrove</a:t>
            </a:r>
            <a:r>
              <a:rPr lang="en-GB" sz="1400">
                <a:solidFill>
                  <a:srgbClr val="1188A3"/>
                </a:solidFill>
                <a:hlinkClick r:id="rId3">
                  <a:extLst>
                    <a:ext uri="{A12FA001-AC4F-418D-AE19-62706E023703}">
                      <ahyp:hlinkClr xmlns:ahyp="http://schemas.microsoft.com/office/drawing/2018/hyperlinkcolor" val="tx"/>
                    </a:ext>
                  </a:extLst>
                </a:hlinkClick>
              </a:rPr>
              <a:t> (2020)</a:t>
            </a:r>
            <a:endParaRPr lang="en-GB" sz="1400">
              <a:solidFill>
                <a:srgbClr val="1188A3"/>
              </a:solidFill>
            </a:endParaRPr>
          </a:p>
        </p:txBody>
      </p:sp>
      <p:sp>
        <p:nvSpPr>
          <p:cNvPr id="17" name="TextBox 16">
            <a:extLst>
              <a:ext uri="{FF2B5EF4-FFF2-40B4-BE49-F238E27FC236}">
                <a16:creationId xmlns:a16="http://schemas.microsoft.com/office/drawing/2014/main" id="{D87714CE-EE18-BD17-BE50-984D74D138C3}"/>
              </a:ext>
            </a:extLst>
          </p:cNvPr>
          <p:cNvSpPr txBox="1"/>
          <p:nvPr/>
        </p:nvSpPr>
        <p:spPr>
          <a:xfrm>
            <a:off x="4889208" y="6305907"/>
            <a:ext cx="2289756" cy="369332"/>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224922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45377F-A13B-E8D1-6469-8965600681E0}"/>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lt-LT" dirty="0"/>
              <a:t>Duomenys rodo, kad trumpesnės nei 10 sek. trukmės garso reklamos yra tinkama galimybė didinti žinomumą apie prekės ženklą, produkto pavadinimą ir įmonės vietą.</a:t>
            </a:r>
          </a:p>
          <a:p>
            <a:pPr marL="342900" indent="-342900">
              <a:buFont typeface="Arial" panose="020B0604020202020204" pitchFamily="34" charset="0"/>
              <a:buChar char="•"/>
            </a:pPr>
            <a:r>
              <a:rPr lang="lt-LT" dirty="0"/>
              <a:t>Garso skelbimai gali palikti įspūdį net tada, kai klausytojas užsiima kitomis užduotimis, pavyzdžiui, vairuoja, gamina maistą ir pan.</a:t>
            </a:r>
          </a:p>
        </p:txBody>
      </p:sp>
      <p:sp>
        <p:nvSpPr>
          <p:cNvPr id="3" name="Textplatzhalter 2">
            <a:extLst>
              <a:ext uri="{FF2B5EF4-FFF2-40B4-BE49-F238E27FC236}">
                <a16:creationId xmlns:a16="http://schemas.microsoft.com/office/drawing/2014/main" id="{626AF096-8E53-6133-B301-8E2CE6F6AB6D}"/>
              </a:ext>
            </a:extLst>
          </p:cNvPr>
          <p:cNvSpPr>
            <a:spLocks noGrp="1"/>
          </p:cNvSpPr>
          <p:nvPr>
            <p:ph type="body" sz="quarter" idx="16"/>
          </p:nvPr>
        </p:nvSpPr>
        <p:spPr>
          <a:xfrm>
            <a:off x="734715" y="236692"/>
            <a:ext cx="5085159" cy="996593"/>
          </a:xfrm>
        </p:spPr>
        <p:txBody>
          <a:bodyPr vert="horz" lIns="91440" tIns="45720" rIns="91440" bIns="45720" rtlCol="0" anchor="t">
            <a:normAutofit fontScale="92500" lnSpcReduction="10000"/>
          </a:bodyPr>
          <a:lstStyle/>
          <a:p>
            <a:r>
              <a:rPr lang="en-GB" dirty="0" err="1"/>
              <a:t>Garso</a:t>
            </a:r>
            <a:r>
              <a:rPr lang="en-GB" dirty="0"/>
              <a:t> </a:t>
            </a:r>
            <a:r>
              <a:rPr lang="en-GB" dirty="0" err="1"/>
              <a:t>skelbimai</a:t>
            </a:r>
            <a:r>
              <a:rPr lang="en-GB" dirty="0"/>
              <a:t> – </a:t>
            </a:r>
            <a:r>
              <a:rPr lang="en-GB" dirty="0" err="1"/>
              <a:t>turinio</a:t>
            </a:r>
            <a:r>
              <a:rPr lang="en-GB" dirty="0"/>
              <a:t> </a:t>
            </a:r>
            <a:r>
              <a:rPr lang="en-GB" dirty="0" err="1"/>
              <a:t>rinkodaros</a:t>
            </a:r>
            <a:r>
              <a:rPr lang="en-GB" dirty="0"/>
              <a:t> </a:t>
            </a:r>
            <a:r>
              <a:rPr lang="en-GB" dirty="0" err="1"/>
              <a:t>pavyzdys</a:t>
            </a:r>
            <a:endParaRPr lang="en-GB" dirty="0"/>
          </a:p>
        </p:txBody>
      </p:sp>
      <p:sp>
        <p:nvSpPr>
          <p:cNvPr id="5" name="Textfeld 4">
            <a:extLst>
              <a:ext uri="{FF2B5EF4-FFF2-40B4-BE49-F238E27FC236}">
                <a16:creationId xmlns:a16="http://schemas.microsoft.com/office/drawing/2014/main" id="{79C63AD8-523E-853A-3913-2B6174A5B2C1}"/>
              </a:ext>
            </a:extLst>
          </p:cNvPr>
          <p:cNvSpPr txBox="1"/>
          <p:nvPr/>
        </p:nvSpPr>
        <p:spPr>
          <a:xfrm>
            <a:off x="342900" y="5440049"/>
            <a:ext cx="2310889" cy="307777"/>
          </a:xfrm>
          <a:prstGeom prst="rect">
            <a:avLst/>
          </a:prstGeom>
          <a:noFill/>
        </p:spPr>
        <p:txBody>
          <a:bodyPr wrap="none" rtlCol="0">
            <a:spAutoFit/>
          </a:bodyPr>
          <a:lstStyle/>
          <a:p>
            <a:r>
              <a:rPr lang="en-GB" sz="1400" dirty="0" err="1">
                <a:solidFill>
                  <a:srgbClr val="1188A3"/>
                </a:solidFill>
              </a:rPr>
              <a:t>Šaltinis</a:t>
            </a:r>
            <a:r>
              <a:rPr lang="en-GB" sz="1400" dirty="0">
                <a:solidFill>
                  <a:srgbClr val="1188A3"/>
                </a:solidFill>
              </a:rPr>
              <a:t>: </a:t>
            </a:r>
            <a:r>
              <a:rPr lang="en-GB" sz="1400" dirty="0">
                <a:solidFill>
                  <a:srgbClr val="1188A3"/>
                </a:solidFill>
                <a:hlinkClick r:id="rId2">
                  <a:extLst>
                    <a:ext uri="{A12FA001-AC4F-418D-AE19-62706E023703}">
                      <ahyp:hlinkClr xmlns:ahyp="http://schemas.microsoft.com/office/drawing/2018/hyperlinkcolor" val="tx"/>
                    </a:ext>
                  </a:extLst>
                </a:hlinkClick>
              </a:rPr>
              <a:t>Johnson et al. (2021)</a:t>
            </a:r>
            <a:endParaRPr lang="en-GB" sz="1400" dirty="0">
              <a:solidFill>
                <a:srgbClr val="1188A3"/>
              </a:solidFill>
            </a:endParaRPr>
          </a:p>
        </p:txBody>
      </p:sp>
      <p:pic>
        <p:nvPicPr>
          <p:cNvPr id="5122" name="Picture 2" descr="Eingeschaltetes Schwarzes Samsung Smartphone Zwischen Kopfhörern">
            <a:extLst>
              <a:ext uri="{FF2B5EF4-FFF2-40B4-BE49-F238E27FC236}">
                <a16:creationId xmlns:a16="http://schemas.microsoft.com/office/drawing/2014/main" id="{C8A66CB2-EDE0-4F65-6C65-54F43C2F31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18311B-22CA-C76D-8128-B9D8F966A850}"/>
              </a:ext>
            </a:extLst>
          </p:cNvPr>
          <p:cNvSpPr txBox="1"/>
          <p:nvPr/>
        </p:nvSpPr>
        <p:spPr>
          <a:xfrm>
            <a:off x="4393324" y="5265568"/>
            <a:ext cx="7563859" cy="1569660"/>
          </a:xfrm>
          <a:prstGeom prst="rect">
            <a:avLst/>
          </a:prstGeom>
          <a:solidFill>
            <a:srgbClr val="FED100"/>
          </a:solidFill>
        </p:spPr>
        <p:txBody>
          <a:bodyPr wrap="square" lIns="91440" tIns="45720" rIns="91440" bIns="45720" rtlCol="0" anchor="t">
            <a:spAutoFit/>
          </a:bodyPr>
          <a:lstStyle/>
          <a:p>
            <a:r>
              <a:rPr lang="lt-LT" sz="2400" dirty="0">
                <a:solidFill>
                  <a:srgbClr val="000000"/>
                </a:solidFill>
              </a:rPr>
              <a:t>„</a:t>
            </a:r>
            <a:r>
              <a:rPr lang="lt-LT" sz="2400" dirty="0" err="1">
                <a:solidFill>
                  <a:srgbClr val="000000"/>
                </a:solidFill>
              </a:rPr>
              <a:t>Deloitte</a:t>
            </a:r>
            <a:r>
              <a:rPr lang="lt-LT" sz="2400" dirty="0">
                <a:solidFill>
                  <a:srgbClr val="000000"/>
                </a:solidFill>
              </a:rPr>
              <a:t>“ ataskaitos duomenimis, 66 % 55-75 metų amžiaus žmonių klausosi radijo, nes tai nemokama, lengva, patinka bendrauti (ypač tiems, kurie gyvena vieni, nes kitame eteryje paprastai būna tikri žmonės).</a:t>
            </a:r>
          </a:p>
        </p:txBody>
      </p:sp>
    </p:spTree>
    <p:extLst>
      <p:ext uri="{BB962C8B-B14F-4D97-AF65-F5344CB8AC3E}">
        <p14:creationId xmlns:p14="http://schemas.microsoft.com/office/powerpoint/2010/main" val="843127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9BDDD-6EBC-1D31-2D23-60A56FAEF333}"/>
              </a:ext>
            </a:extLst>
          </p:cNvPr>
          <p:cNvSpPr>
            <a:spLocks noGrp="1"/>
          </p:cNvSpPr>
          <p:nvPr>
            <p:ph type="body" sz="quarter" idx="16"/>
          </p:nvPr>
        </p:nvSpPr>
        <p:spPr>
          <a:xfrm>
            <a:off x="2149154" y="934084"/>
            <a:ext cx="4235894" cy="2829024"/>
          </a:xfrm>
        </p:spPr>
        <p:txBody>
          <a:bodyPr vert="horz" lIns="91440" tIns="45720" rIns="91440" bIns="45720" rtlCol="0" anchor="t">
            <a:normAutofit/>
          </a:bodyPr>
          <a:lstStyle/>
          <a:p>
            <a:r>
              <a:rPr lang="lt-LT" dirty="0"/>
              <a:t>Apibendrinimas / Pagrindinės žinutės</a:t>
            </a:r>
          </a:p>
        </p:txBody>
      </p:sp>
      <p:sp>
        <p:nvSpPr>
          <p:cNvPr id="3" name="Text Placeholder 2">
            <a:extLst>
              <a:ext uri="{FF2B5EF4-FFF2-40B4-BE49-F238E27FC236}">
                <a16:creationId xmlns:a16="http://schemas.microsoft.com/office/drawing/2014/main" id="{753C5C44-6378-B293-545B-70CC0D146774}"/>
              </a:ext>
            </a:extLst>
          </p:cNvPr>
          <p:cNvSpPr>
            <a:spLocks noGrp="1"/>
          </p:cNvSpPr>
          <p:nvPr>
            <p:ph type="body" sz="quarter" idx="17"/>
          </p:nvPr>
        </p:nvSpPr>
        <p:spPr/>
        <p:txBody>
          <a:bodyPr>
            <a:normAutofit fontScale="85000" lnSpcReduction="20000"/>
          </a:bodyPr>
          <a:lstStyle/>
          <a:p>
            <a:r>
              <a:rPr lang="en-IE"/>
              <a:t> 5</a:t>
            </a:r>
          </a:p>
        </p:txBody>
      </p:sp>
    </p:spTree>
    <p:extLst>
      <p:ext uri="{BB962C8B-B14F-4D97-AF65-F5344CB8AC3E}">
        <p14:creationId xmlns:p14="http://schemas.microsoft.com/office/powerpoint/2010/main" val="81730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11788" y="453441"/>
            <a:ext cx="10946921" cy="582221"/>
          </a:xfrm>
          <a:solidFill>
            <a:srgbClr val="85D2E1"/>
          </a:solidFill>
        </p:spPr>
        <p:txBody>
          <a:bodyPr vert="horz" lIns="91440" tIns="45720" rIns="91440" bIns="45720" rtlCol="0" anchor="t">
            <a:noAutofit/>
          </a:bodyPr>
          <a:lstStyle/>
          <a:p>
            <a:r>
              <a:rPr lang="lt-LT" sz="3200" dirty="0">
                <a:latin typeface="Calibri"/>
                <a:cs typeface="Calibri"/>
              </a:rPr>
              <a:t>	Rinkodaros sidabrinių maisto produktų rinkoje pasiūlymai</a:t>
            </a:r>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fr-FR" sz="1800" dirty="0" err="1"/>
              <a:t>Propaguokite</a:t>
            </a:r>
            <a:r>
              <a:rPr lang="fr-FR" sz="1800" dirty="0"/>
              <a:t> </a:t>
            </a:r>
            <a:r>
              <a:rPr lang="fr-FR" sz="1800" dirty="0" err="1"/>
              <a:t>savo</a:t>
            </a:r>
            <a:r>
              <a:rPr lang="fr-FR" sz="1800" dirty="0"/>
              <a:t> </a:t>
            </a:r>
            <a:r>
              <a:rPr lang="fr-FR" sz="1800" b="1" dirty="0" err="1"/>
              <a:t>įmonės</a:t>
            </a:r>
            <a:r>
              <a:rPr lang="fr-FR" sz="1800" b="1" dirty="0"/>
              <a:t> </a:t>
            </a:r>
            <a:r>
              <a:rPr lang="fr-FR" sz="1800" b="1" dirty="0" err="1"/>
              <a:t>vertybes</a:t>
            </a:r>
            <a:r>
              <a:rPr lang="fr-FR" sz="1800" dirty="0"/>
              <a:t>, </a:t>
            </a:r>
            <a:r>
              <a:rPr lang="fr-FR" sz="1800" dirty="0" err="1"/>
              <a:t>kad</a:t>
            </a:r>
            <a:r>
              <a:rPr lang="fr-FR" sz="1800" dirty="0"/>
              <a:t> </a:t>
            </a:r>
            <a:r>
              <a:rPr lang="fr-FR" sz="1800" dirty="0" err="1"/>
              <a:t>klientai</a:t>
            </a:r>
            <a:r>
              <a:rPr lang="fr-FR" sz="1800" dirty="0"/>
              <a:t> </a:t>
            </a:r>
            <a:r>
              <a:rPr lang="fr-FR" sz="1800" dirty="0" err="1"/>
              <a:t>galėtų</a:t>
            </a:r>
            <a:r>
              <a:rPr lang="fr-FR" sz="1800" dirty="0"/>
              <a:t> su </a:t>
            </a:r>
            <a:r>
              <a:rPr lang="fr-FR" sz="1800" dirty="0" err="1"/>
              <a:t>jomis</a:t>
            </a:r>
            <a:r>
              <a:rPr lang="fr-FR" sz="1800" dirty="0"/>
              <a:t> </a:t>
            </a:r>
            <a:r>
              <a:rPr lang="fr-FR" sz="1800" dirty="0" err="1"/>
              <a:t>susitapatinti</a:t>
            </a:r>
            <a:r>
              <a:rPr lang="fr-FR" sz="1800" dirty="0"/>
              <a:t>.</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lt-LT" sz="1800" dirty="0"/>
              <a:t>Pasinaudokite nemokamais </a:t>
            </a:r>
            <a:r>
              <a:rPr lang="lt-LT" sz="1800" b="1" dirty="0"/>
              <a:t>vietiniais renginiais</a:t>
            </a:r>
            <a:r>
              <a:rPr lang="lt-LT" sz="1800" dirty="0"/>
              <a:t>, kurie sukels tam tikrą susidomėjimą.</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778597" y="2954989"/>
            <a:ext cx="2287292" cy="1202080"/>
          </a:xfrm>
        </p:spPr>
        <p:txBody>
          <a:bodyPr>
            <a:noAutofit/>
          </a:bodyPr>
          <a:lstStyle/>
          <a:p>
            <a:pPr marL="0" indent="0"/>
            <a:r>
              <a:rPr lang="lt-LT" sz="1800" dirty="0"/>
              <a:t>Turėkite </a:t>
            </a:r>
            <a:r>
              <a:rPr lang="lt-LT" sz="1800" b="1" dirty="0"/>
              <a:t>stiprų klientų aptarnavimo skyrių</a:t>
            </a:r>
            <a:r>
              <a:rPr lang="lt-LT" sz="1800" dirty="0"/>
              <a:t>, į kurį kreipdamiesi vyresnio amžiaus klientai jaustųsi patogiai.</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a:bodyPr>
          <a:lstStyle/>
          <a:p>
            <a:pPr marL="0" indent="0"/>
            <a:r>
              <a:rPr lang="en-GB" sz="1800" dirty="0" err="1"/>
              <a:t>Pasiūlykite</a:t>
            </a:r>
            <a:r>
              <a:rPr lang="en-GB" sz="1800" dirty="0"/>
              <a:t> </a:t>
            </a:r>
            <a:r>
              <a:rPr lang="en-GB" sz="1800" b="1" dirty="0" err="1"/>
              <a:t>palyginimą</a:t>
            </a:r>
            <a:r>
              <a:rPr lang="en-GB" sz="1800" dirty="0"/>
              <a:t> </a:t>
            </a:r>
            <a:r>
              <a:rPr lang="en-GB" sz="1800" dirty="0" err="1"/>
              <a:t>su</a:t>
            </a:r>
            <a:r>
              <a:rPr lang="en-GB" sz="1800" dirty="0"/>
              <a:t> </a:t>
            </a:r>
            <a:r>
              <a:rPr lang="en-GB" sz="1800" dirty="0" err="1"/>
              <a:t>senesniu</a:t>
            </a:r>
            <a:r>
              <a:rPr lang="en-GB" sz="1800" dirty="0"/>
              <a:t> </a:t>
            </a:r>
            <a:r>
              <a:rPr lang="en-GB" sz="1800" dirty="0" err="1"/>
              <a:t>gaminiu</a:t>
            </a:r>
            <a:r>
              <a:rPr lang="en-GB" sz="1800" dirty="0"/>
              <a:t>, </a:t>
            </a:r>
            <a:r>
              <a:rPr lang="en-GB" sz="1800" dirty="0" err="1"/>
              <a:t>kuris</a:t>
            </a:r>
            <a:r>
              <a:rPr lang="en-GB" sz="1800" dirty="0"/>
              <a:t> </a:t>
            </a:r>
            <a:r>
              <a:rPr lang="en-GB" sz="1800" dirty="0" err="1"/>
              <a:t>jau</a:t>
            </a:r>
            <a:r>
              <a:rPr lang="en-GB" sz="1800" dirty="0"/>
              <a:t> </a:t>
            </a:r>
            <a:r>
              <a:rPr lang="en-GB" sz="1800" dirty="0" err="1"/>
              <a:t>yra</a:t>
            </a:r>
            <a:r>
              <a:rPr lang="en-GB" sz="1800" dirty="0"/>
              <a:t> </a:t>
            </a:r>
            <a:r>
              <a:rPr lang="en-GB" sz="1800" dirty="0" err="1"/>
              <a:t>rinkoje</a:t>
            </a:r>
            <a:r>
              <a:rPr lang="en-GB" sz="1800" dirty="0"/>
              <a:t>.</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B37128F3-C1FB-E789-706B-4B011E3C5A76}"/>
              </a:ext>
            </a:extLst>
          </p:cNvPr>
          <p:cNvSpPr txBox="1"/>
          <p:nvPr/>
        </p:nvSpPr>
        <p:spPr>
          <a:xfrm>
            <a:off x="284672" y="0"/>
            <a:ext cx="3388970" cy="461665"/>
          </a:xfrm>
          <a:prstGeom prst="rect">
            <a:avLst/>
          </a:prstGeom>
          <a:solidFill>
            <a:srgbClr val="85D2E1"/>
          </a:solidFill>
        </p:spPr>
        <p:txBody>
          <a:bodyPr wrap="square" rtlCol="0">
            <a:spAutoFit/>
          </a:bodyPr>
          <a:lstStyle/>
          <a:p>
            <a:r>
              <a:rPr lang="lt-LT" sz="2400" b="1" dirty="0">
                <a:solidFill>
                  <a:srgbClr val="000000"/>
                </a:solidFill>
              </a:rPr>
              <a:t>Apibendrinimas</a:t>
            </a:r>
            <a:r>
              <a:rPr lang="en-IE" sz="2400" b="1" dirty="0">
                <a:solidFill>
                  <a:srgbClr val="000000"/>
                </a:solidFill>
              </a:rPr>
              <a:t>:</a:t>
            </a:r>
          </a:p>
        </p:txBody>
      </p:sp>
    </p:spTree>
    <p:extLst>
      <p:ext uri="{BB962C8B-B14F-4D97-AF65-F5344CB8AC3E}">
        <p14:creationId xmlns:p14="http://schemas.microsoft.com/office/powerpoint/2010/main" val="3596528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73049" y="2876400"/>
            <a:ext cx="2020241" cy="1021879"/>
          </a:xfrm>
        </p:spPr>
        <p:txBody>
          <a:bodyPr>
            <a:noAutofit/>
          </a:bodyPr>
          <a:lstStyle/>
          <a:p>
            <a:pPr marL="0" indent="0"/>
            <a:r>
              <a:rPr lang="en-GB" sz="1800" dirty="0" err="1"/>
              <a:t>Suteikite</a:t>
            </a:r>
            <a:r>
              <a:rPr lang="en-GB" sz="1800" dirty="0"/>
              <a:t> </a:t>
            </a:r>
            <a:r>
              <a:rPr lang="en-GB" sz="1800" dirty="0" err="1"/>
              <a:t>jiems</a:t>
            </a:r>
            <a:r>
              <a:rPr lang="en-GB" sz="1800" dirty="0"/>
              <a:t> </a:t>
            </a:r>
            <a:r>
              <a:rPr lang="en-GB" sz="1800" dirty="0" err="1"/>
              <a:t>ką</a:t>
            </a:r>
            <a:r>
              <a:rPr lang="en-GB" sz="1800" dirty="0"/>
              <a:t> </a:t>
            </a:r>
            <a:r>
              <a:rPr lang="en-GB" sz="1800" dirty="0" err="1"/>
              <a:t>nors</a:t>
            </a:r>
            <a:r>
              <a:rPr lang="en-GB" sz="1800" dirty="0"/>
              <a:t> </a:t>
            </a:r>
            <a:r>
              <a:rPr lang="en-GB" sz="1800" dirty="0" err="1"/>
              <a:t>nemokamai</a:t>
            </a:r>
            <a:r>
              <a:rPr lang="en-GB" sz="1800" dirty="0"/>
              <a:t> </a:t>
            </a:r>
            <a:r>
              <a:rPr lang="en-GB" sz="1800" b="1" dirty="0"/>
              <a:t>(</a:t>
            </a:r>
            <a:r>
              <a:rPr lang="en-GB" sz="1800" b="1" dirty="0" err="1"/>
              <a:t>nemokami</a:t>
            </a:r>
            <a:r>
              <a:rPr lang="en-GB" sz="1800" b="1" dirty="0"/>
              <a:t> </a:t>
            </a:r>
            <a:r>
              <a:rPr lang="en-GB" sz="1800" b="1" dirty="0" err="1"/>
              <a:t>pavyzdžiai</a:t>
            </a:r>
            <a:r>
              <a:rPr lang="en-GB" sz="1800" b="1" dirty="0"/>
              <a:t>, </a:t>
            </a:r>
            <a:r>
              <a:rPr lang="en-GB" sz="1800" b="1" dirty="0" err="1"/>
              <a:t>kuponai</a:t>
            </a:r>
            <a:r>
              <a:rPr lang="en-GB" sz="1800" b="1" dirty="0"/>
              <a:t>, </a:t>
            </a:r>
            <a:r>
              <a:rPr lang="en-GB" sz="1800" b="1" dirty="0" err="1"/>
              <a:t>apdovanojimai</a:t>
            </a:r>
            <a:r>
              <a:rPr lang="en-GB" sz="1800" b="1" dirty="0"/>
              <a:t>)</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lt-LT" sz="1800" dirty="0"/>
              <a:t>Sveikas senėjimas turėtų būti skatinamas kaip </a:t>
            </a:r>
            <a:r>
              <a:rPr lang="lt-LT" sz="1800" b="1" dirty="0"/>
              <a:t>teigiamas</a:t>
            </a:r>
            <a:r>
              <a:rPr lang="lt-LT" sz="1800" dirty="0"/>
              <a:t> dalykas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lt-LT" sz="1800" dirty="0"/>
              <a:t>Naudokite </a:t>
            </a:r>
            <a:r>
              <a:rPr lang="lt-LT" sz="1800" b="1" dirty="0"/>
              <a:t>klientų sėkmės istorijas</a:t>
            </a:r>
            <a:r>
              <a:rPr lang="lt-LT" sz="1800" dirty="0"/>
              <a:t> (pvz., atsiliepimus)</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lt-LT" sz="1800" b="1" dirty="0"/>
              <a:t>Spręskite sveiko senėjimo klausimus </a:t>
            </a:r>
            <a:r>
              <a:rPr lang="lt-LT" sz="1800" dirty="0"/>
              <a:t>kaip natūralų gyvenimo etapą, supraskite, kad žmonės nelaiko savęs „senais“.</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0946921"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200" dirty="0">
                <a:latin typeface="Calibri"/>
                <a:cs typeface="Calibri"/>
              </a:rPr>
              <a:t>	Rinkodaros sidabrinių maisto produktų rinkoje pasiūlymai</a:t>
            </a:r>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982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4BF6686-5E9E-8B2C-8809-DAAF79FEBEEA}"/>
              </a:ext>
            </a:extLst>
          </p:cNvPr>
          <p:cNvSpPr>
            <a:spLocks noGrp="1"/>
          </p:cNvSpPr>
          <p:nvPr>
            <p:ph type="body" sz="quarter" idx="16"/>
          </p:nvPr>
        </p:nvSpPr>
        <p:spPr/>
        <p:txBody>
          <a:bodyPr>
            <a:normAutofit lnSpcReduction="10000"/>
          </a:bodyPr>
          <a:lstStyle/>
          <a:p>
            <a:r>
              <a:rPr lang="en-GB" dirty="0" err="1"/>
              <a:t>Išvados</a:t>
            </a:r>
            <a:endParaRPr lang="en-GB" dirty="0"/>
          </a:p>
        </p:txBody>
      </p:sp>
      <p:sp>
        <p:nvSpPr>
          <p:cNvPr id="4" name="Textfeld 3">
            <a:extLst>
              <a:ext uri="{FF2B5EF4-FFF2-40B4-BE49-F238E27FC236}">
                <a16:creationId xmlns:a16="http://schemas.microsoft.com/office/drawing/2014/main" id="{2DEF881C-360B-3B5E-F2BF-A96F306C4CD4}"/>
              </a:ext>
            </a:extLst>
          </p:cNvPr>
          <p:cNvSpPr txBox="1"/>
          <p:nvPr/>
        </p:nvSpPr>
        <p:spPr>
          <a:xfrm>
            <a:off x="228600" y="5440049"/>
            <a:ext cx="205671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Sorrentino (2022)</a:t>
            </a:r>
            <a:endParaRPr lang="en-GB" sz="1400">
              <a:solidFill>
                <a:srgbClr val="1188A3"/>
              </a:solidFill>
            </a:endParaRPr>
          </a:p>
        </p:txBody>
      </p:sp>
      <p:graphicFrame>
        <p:nvGraphicFramePr>
          <p:cNvPr id="8" name="Textplatzhalter 1">
            <a:extLst>
              <a:ext uri="{FF2B5EF4-FFF2-40B4-BE49-F238E27FC236}">
                <a16:creationId xmlns:a16="http://schemas.microsoft.com/office/drawing/2014/main" id="{D8467B7A-4BA5-0B98-3FB3-1309F282795A}"/>
              </a:ext>
            </a:extLst>
          </p:cNvPr>
          <p:cNvGraphicFramePr/>
          <p:nvPr>
            <p:extLst>
              <p:ext uri="{D42A27DB-BD31-4B8C-83A1-F6EECF244321}">
                <p14:modId xmlns:p14="http://schemas.microsoft.com/office/powerpoint/2010/main" val="3545364298"/>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131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26A0D1C-F0DF-B4DA-FC8A-DF604E87FFC7}"/>
              </a:ext>
            </a:extLst>
          </p:cNvPr>
          <p:cNvSpPr>
            <a:spLocks noGrp="1"/>
          </p:cNvSpPr>
          <p:nvPr>
            <p:ph type="body" sz="quarter" idx="27"/>
          </p:nvPr>
        </p:nvSpPr>
        <p:spPr>
          <a:xfrm>
            <a:off x="2568891" y="5874588"/>
            <a:ext cx="3704362" cy="361924"/>
          </a:xfrm>
        </p:spPr>
        <p:txBody>
          <a:bodyPr/>
          <a:lstStyle/>
          <a:p>
            <a:r>
              <a:rPr lang="en-GB">
                <a:solidFill>
                  <a:srgbClr val="1188A3"/>
                </a:solidFill>
                <a:hlinkClick r:id="rId2">
                  <a:extLst>
                    <a:ext uri="{A12FA001-AC4F-418D-AE19-62706E023703}">
                      <ahyp:hlinkClr xmlns:ahyp="http://schemas.microsoft.com/office/drawing/2018/hyperlinkcolor" val="tx"/>
                    </a:ext>
                  </a:extLst>
                </a:hlinkClick>
              </a:rPr>
              <a:t>www.innovatingfoodforsenior.eu</a:t>
            </a:r>
            <a:endParaRPr lang="en-GB">
              <a:solidFill>
                <a:srgbClr val="1188A3"/>
              </a:solidFill>
            </a:endParaRPr>
          </a:p>
          <a:p>
            <a:endParaRPr lang="en-GB">
              <a:solidFill>
                <a:srgbClr val="1188A3"/>
              </a:solidFill>
            </a:endParaRPr>
          </a:p>
        </p:txBody>
      </p:sp>
      <p:sp>
        <p:nvSpPr>
          <p:cNvPr id="5" name="Textplatzhalter 4">
            <a:extLst>
              <a:ext uri="{FF2B5EF4-FFF2-40B4-BE49-F238E27FC236}">
                <a16:creationId xmlns:a16="http://schemas.microsoft.com/office/drawing/2014/main" id="{0D773AA1-D58C-3680-DCA1-AAE589C012E4}"/>
              </a:ext>
            </a:extLst>
          </p:cNvPr>
          <p:cNvSpPr>
            <a:spLocks noGrp="1"/>
          </p:cNvSpPr>
          <p:nvPr>
            <p:ph type="body" sz="quarter" idx="19"/>
          </p:nvPr>
        </p:nvSpPr>
        <p:spPr>
          <a:xfrm>
            <a:off x="7513163" y="1515711"/>
            <a:ext cx="4449451" cy="4272613"/>
          </a:xfrm>
        </p:spPr>
        <p:txBody>
          <a:bodyPr>
            <a:normAutofit/>
          </a:bodyPr>
          <a:lstStyle/>
          <a:p>
            <a:pPr algn="ctr"/>
            <a:r>
              <a:rPr lang="lt-LT" dirty="0"/>
              <a:t>Ką tik baigėte visą kursą „Inovatyvus maistas senjorams“. Tikimės, kad susipažinote su šio senjorų rinkos segmento galimybėmis, įkvėpėme jus imtis veiksmų ir galėsite įgyvendinti kai kurias iš siūlomų strategijų savo versle. </a:t>
            </a:r>
          </a:p>
        </p:txBody>
      </p:sp>
      <p:sp>
        <p:nvSpPr>
          <p:cNvPr id="6" name="Textplatzhalter 5">
            <a:extLst>
              <a:ext uri="{FF2B5EF4-FFF2-40B4-BE49-F238E27FC236}">
                <a16:creationId xmlns:a16="http://schemas.microsoft.com/office/drawing/2014/main" id="{434C233E-1FD4-1CF9-7B92-6924959815F2}"/>
              </a:ext>
            </a:extLst>
          </p:cNvPr>
          <p:cNvSpPr>
            <a:spLocks noGrp="1"/>
          </p:cNvSpPr>
          <p:nvPr>
            <p:ph type="body" sz="quarter" idx="20"/>
          </p:nvPr>
        </p:nvSpPr>
        <p:spPr>
          <a:xfrm>
            <a:off x="8213620" y="676828"/>
            <a:ext cx="3195485" cy="837258"/>
          </a:xfrm>
        </p:spPr>
        <p:txBody>
          <a:bodyPr>
            <a:normAutofit fontScale="77500" lnSpcReduction="20000"/>
          </a:bodyPr>
          <a:lstStyle/>
          <a:p>
            <a:r>
              <a:rPr lang="en-GB" dirty="0" err="1"/>
              <a:t>Puikiai</a:t>
            </a:r>
            <a:r>
              <a:rPr lang="en-GB" dirty="0"/>
              <a:t> </a:t>
            </a:r>
            <a:r>
              <a:rPr lang="en-GB" dirty="0" err="1"/>
              <a:t>atlikta</a:t>
            </a:r>
            <a:r>
              <a:rPr lang="en-GB" dirty="0"/>
              <a:t>!!</a:t>
            </a:r>
          </a:p>
        </p:txBody>
      </p:sp>
    </p:spTree>
    <p:extLst>
      <p:ext uri="{BB962C8B-B14F-4D97-AF65-F5344CB8AC3E}">
        <p14:creationId xmlns:p14="http://schemas.microsoft.com/office/powerpoint/2010/main" val="213588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466491" y="1568289"/>
            <a:ext cx="5149970" cy="4525954"/>
          </a:xfrm>
        </p:spPr>
        <p:txBody>
          <a:bodyPr>
            <a:normAutofit lnSpcReduction="10000"/>
          </a:bodyPr>
          <a:lstStyle/>
          <a:p>
            <a:pPr indent="0"/>
            <a:r>
              <a:rPr lang="lt-LT" dirty="0">
                <a:solidFill>
                  <a:srgbClr val="1188A3"/>
                </a:solidFill>
              </a:rPr>
              <a:t>„</a:t>
            </a:r>
            <a:r>
              <a:rPr lang="lt-LT" dirty="0" err="1">
                <a:solidFill>
                  <a:srgbClr val="1188A3"/>
                </a:solidFill>
              </a:rPr>
              <a:t>Foodnavigator</a:t>
            </a:r>
            <a:r>
              <a:rPr lang="lt-LT" dirty="0">
                <a:solidFill>
                  <a:srgbClr val="1188A3"/>
                </a:solidFill>
              </a:rPr>
              <a:t>“ </a:t>
            </a:r>
            <a:r>
              <a:rPr lang="lt-LT" dirty="0"/>
              <a:t>pateikia įdomų požiūrį į būsimą rinkodaros senjorams maisto produktų rinkoje kryptį.</a:t>
            </a:r>
          </a:p>
          <a:p>
            <a:pPr indent="0"/>
            <a:r>
              <a:rPr lang="lt-LT" dirty="0"/>
              <a:t>Jie mano, kad, kalbant apie sėkmingas rinkodaros kampanijas, </a:t>
            </a:r>
            <a:r>
              <a:rPr lang="lt-LT" b="1" dirty="0"/>
              <a:t>maisto pramonei vertėtų pasidomėti, kaip tai daro mados ir kosmetikos pramonė</a:t>
            </a:r>
            <a:r>
              <a:rPr lang="lt-LT" dirty="0"/>
              <a:t>, ir galbūt imituoti jų rinkodaros taktiką.</a:t>
            </a:r>
          </a:p>
          <a:p>
            <a:pPr indent="0"/>
            <a:r>
              <a:rPr lang="en-GB" dirty="0"/>
              <a:t>Į </a:t>
            </a:r>
            <a:r>
              <a:rPr lang="en-GB" dirty="0" err="1"/>
              <a:t>reklamą</a:t>
            </a:r>
            <a:r>
              <a:rPr lang="en-GB" dirty="0"/>
              <a:t> </a:t>
            </a:r>
            <a:r>
              <a:rPr lang="en-GB" dirty="0" err="1"/>
              <a:t>įtraukdami</a:t>
            </a:r>
            <a:r>
              <a:rPr lang="en-GB" dirty="0"/>
              <a:t> </a:t>
            </a:r>
            <a:r>
              <a:rPr lang="lt-LT" dirty="0"/>
              <a:t>aktyviai </a:t>
            </a:r>
            <a:r>
              <a:rPr lang="en-GB" dirty="0" err="1"/>
              <a:t>gyvenančius</a:t>
            </a:r>
            <a:r>
              <a:rPr lang="en-GB" dirty="0"/>
              <a:t> </a:t>
            </a:r>
            <a:r>
              <a:rPr lang="en-GB" dirty="0" err="1"/>
              <a:t>ir</a:t>
            </a:r>
            <a:r>
              <a:rPr lang="en-GB" dirty="0"/>
              <a:t> </a:t>
            </a:r>
            <a:r>
              <a:rPr lang="en-GB" dirty="0" err="1"/>
              <a:t>gyvenimu</a:t>
            </a:r>
            <a:r>
              <a:rPr lang="en-GB" dirty="0"/>
              <a:t> </a:t>
            </a:r>
            <a:r>
              <a:rPr lang="en-GB" dirty="0" err="1"/>
              <a:t>besidžiaugiančius</a:t>
            </a:r>
            <a:r>
              <a:rPr lang="en-GB" dirty="0"/>
              <a:t> </a:t>
            </a:r>
            <a:r>
              <a:rPr lang="en-GB" dirty="0" err="1"/>
              <a:t>vyresnio</a:t>
            </a:r>
            <a:r>
              <a:rPr lang="en-GB" dirty="0"/>
              <a:t> </a:t>
            </a:r>
            <a:r>
              <a:rPr lang="en-GB" dirty="0" err="1"/>
              <a:t>amžiaus</a:t>
            </a:r>
            <a:r>
              <a:rPr lang="en-GB" dirty="0"/>
              <a:t> </a:t>
            </a:r>
            <a:r>
              <a:rPr lang="en-GB" dirty="0" err="1"/>
              <a:t>žmones</a:t>
            </a:r>
            <a:r>
              <a:rPr lang="en-GB" dirty="0"/>
              <a:t>, </a:t>
            </a:r>
            <a:r>
              <a:rPr lang="en-GB" dirty="0" err="1"/>
              <a:t>jie</a:t>
            </a:r>
            <a:r>
              <a:rPr lang="en-GB" dirty="0"/>
              <a:t> </a:t>
            </a:r>
            <a:r>
              <a:rPr lang="en-GB" dirty="0" err="1"/>
              <a:t>labiau</a:t>
            </a:r>
            <a:r>
              <a:rPr lang="en-GB" dirty="0"/>
              <a:t> </a:t>
            </a:r>
            <a:r>
              <a:rPr lang="en-GB" dirty="0" err="1"/>
              <a:t>pritraukia</a:t>
            </a:r>
            <a:r>
              <a:rPr lang="en-GB" dirty="0"/>
              <a:t> </a:t>
            </a:r>
            <a:r>
              <a:rPr lang="en-GB" dirty="0" err="1"/>
              <a:t>vyresnio</a:t>
            </a:r>
            <a:r>
              <a:rPr lang="en-GB" dirty="0"/>
              <a:t> </a:t>
            </a:r>
            <a:r>
              <a:rPr lang="en-GB" dirty="0" err="1"/>
              <a:t>amžiaus</a:t>
            </a:r>
            <a:r>
              <a:rPr lang="en-GB" dirty="0"/>
              <a:t> </a:t>
            </a:r>
            <a:r>
              <a:rPr lang="en-GB" dirty="0" err="1"/>
              <a:t>vartotojus</a:t>
            </a:r>
            <a:r>
              <a:rPr lang="en-GB" dirty="0"/>
              <a:t>.</a:t>
            </a: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1718561" y="258418"/>
            <a:ext cx="4716425" cy="1113182"/>
          </a:xfrm>
        </p:spPr>
        <p:txBody>
          <a:bodyPr vert="horz" lIns="91440" tIns="45720" rIns="91440" bIns="45720" rtlCol="0" anchor="t">
            <a:normAutofit/>
          </a:bodyPr>
          <a:lstStyle/>
          <a:p>
            <a:r>
              <a:rPr lang="en-IE" dirty="0" err="1"/>
              <a:t>Rinkodara</a:t>
            </a:r>
            <a:r>
              <a:rPr lang="en-IE" dirty="0"/>
              <a:t> </a:t>
            </a:r>
            <a:r>
              <a:rPr lang="en-IE" dirty="0" err="1"/>
              <a:t>senjorams</a:t>
            </a:r>
            <a:r>
              <a:rPr lang="en-IE" dirty="0"/>
              <a:t> </a:t>
            </a:r>
          </a:p>
        </p:txBody>
      </p:sp>
      <p:sp>
        <p:nvSpPr>
          <p:cNvPr id="2" name="Speech Bubble: Rectangle with Corners Rounded 1">
            <a:extLst>
              <a:ext uri="{FF2B5EF4-FFF2-40B4-BE49-F238E27FC236}">
                <a16:creationId xmlns:a16="http://schemas.microsoft.com/office/drawing/2014/main" id="{9BE33E49-AA12-D559-C2BF-DD75E7D6D86F}"/>
              </a:ext>
            </a:extLst>
          </p:cNvPr>
          <p:cNvSpPr/>
          <p:nvPr/>
        </p:nvSpPr>
        <p:spPr>
          <a:xfrm>
            <a:off x="7261306" y="706873"/>
            <a:ext cx="4399471" cy="2104845"/>
          </a:xfrm>
          <a:prstGeom prst="wedgeRoundRectCallout">
            <a:avLst>
              <a:gd name="adj1" fmla="val -35931"/>
              <a:gd name="adj2" fmla="val 73156"/>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p>
          <a:p>
            <a:pPr algn="ctr"/>
            <a:endParaRPr lang="en-IE" sz="2400" b="1" dirty="0"/>
          </a:p>
          <a:p>
            <a:pPr algn="ctr"/>
            <a:endParaRPr lang="en-IE" sz="2400" b="1" dirty="0">
              <a:solidFill>
                <a:srgbClr val="000000"/>
              </a:solidFill>
            </a:endParaRPr>
          </a:p>
          <a:p>
            <a:pPr algn="ctr"/>
            <a:r>
              <a:rPr lang="lt-LT" sz="2400" b="1" i="1" dirty="0">
                <a:solidFill>
                  <a:srgbClr val="000000"/>
                </a:solidFill>
              </a:rPr>
              <a:t>„maisto pramonės sektorius turi vengti rinkodaros spąstų ir  banalios, globėjiškos rinkodaros“</a:t>
            </a:r>
            <a:endParaRPr lang="en-IE" sz="2400" b="1" dirty="0"/>
          </a:p>
          <a:p>
            <a:pPr algn="ctr"/>
            <a:endParaRPr lang="en-IE" sz="2400" b="1" dirty="0"/>
          </a:p>
          <a:p>
            <a:pPr algn="ctr"/>
            <a:endParaRPr lang="en-IE" sz="2400" b="1" dirty="0"/>
          </a:p>
          <a:p>
            <a:pPr algn="ctr"/>
            <a:endParaRPr lang="en-IE" sz="2400" b="1" dirty="0"/>
          </a:p>
        </p:txBody>
      </p:sp>
      <p:pic>
        <p:nvPicPr>
          <p:cNvPr id="10" name="Picture 9">
            <a:extLst>
              <a:ext uri="{FF2B5EF4-FFF2-40B4-BE49-F238E27FC236}">
                <a16:creationId xmlns:a16="http://schemas.microsoft.com/office/drawing/2014/main" id="{E4EB419E-C575-9DD8-F595-89A416595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7095" y="3429000"/>
            <a:ext cx="4999888" cy="3045824"/>
          </a:xfrm>
          <a:prstGeom prst="rect">
            <a:avLst/>
          </a:prstGeom>
        </p:spPr>
      </p:pic>
    </p:spTree>
    <p:extLst>
      <p:ext uri="{BB962C8B-B14F-4D97-AF65-F5344CB8AC3E}">
        <p14:creationId xmlns:p14="http://schemas.microsoft.com/office/powerpoint/2010/main" val="411787751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A228D7-AA4A-4AFA-AE1B-B22E23FC20C4}"/>
</file>

<file path=customXml/itemProps2.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3.xml><?xml version="1.0" encoding="utf-8"?>
<ds:datastoreItem xmlns:ds="http://schemas.openxmlformats.org/officeDocument/2006/customXml" ds:itemID="{423B237A-44E2-41A0-8C94-647EAD871804}">
  <ds:schemaRefs>
    <ds:schemaRef ds:uri="http://www.w3.org/XML/1998/namespace"/>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1f5c9df-7cea-428a-8452-da6b62a57c0f"/>
    <ds:schemaRef ds:uri="539e4a8c-7e7c-4ea1-8c2e-f9bf51a8ca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242</TotalTime>
  <Words>6484</Words>
  <Application>Microsoft Office PowerPoint</Application>
  <PresentationFormat>Plačiaekranė</PresentationFormat>
  <Paragraphs>608</Paragraphs>
  <Slides>89</Slides>
  <Notes>19</Notes>
  <HiddenSlides>0</HiddenSlides>
  <MMClips>5</MMClips>
  <ScaleCrop>false</ScaleCrop>
  <HeadingPairs>
    <vt:vector size="6" baseType="variant">
      <vt:variant>
        <vt:lpstr>Naudojami šriftai</vt:lpstr>
      </vt:variant>
      <vt:variant>
        <vt:i4>16</vt:i4>
      </vt:variant>
      <vt:variant>
        <vt:lpstr>Tema</vt:lpstr>
      </vt:variant>
      <vt:variant>
        <vt:i4>1</vt:i4>
      </vt:variant>
      <vt:variant>
        <vt:lpstr>Skaidrių pavadinimai</vt:lpstr>
      </vt:variant>
      <vt:variant>
        <vt:i4>89</vt:i4>
      </vt:variant>
    </vt:vector>
  </HeadingPairs>
  <TitlesOfParts>
    <vt:vector size="106" baseType="lpstr">
      <vt:lpstr>Arial</vt:lpstr>
      <vt:lpstr>Calibri</vt:lpstr>
      <vt:lpstr>Calibri Light</vt:lpstr>
      <vt:lpstr>Inter</vt:lpstr>
      <vt:lpstr>Lato Heavy</vt:lpstr>
      <vt:lpstr>Lato Light</vt:lpstr>
      <vt:lpstr>Lato Regular</vt:lpstr>
      <vt:lpstr>Lato Semibold</vt:lpstr>
      <vt:lpstr>Montserrat</vt:lpstr>
      <vt:lpstr>Montserrat Light</vt:lpstr>
      <vt:lpstr>Montserrat Medium</vt:lpstr>
      <vt:lpstr>Open Sans</vt:lpstr>
      <vt:lpstr>Quattrocento Sans</vt:lpstr>
      <vt:lpstr>Raleway</vt:lpstr>
      <vt:lpstr>Segoe UI</vt:lpstr>
      <vt:lpstr>Times New Roman</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Ingrida Krogertė</cp:lastModifiedBy>
  <cp:revision>4</cp:revision>
  <dcterms:created xsi:type="dcterms:W3CDTF">2020-10-14T13:32:04Z</dcterms:created>
  <dcterms:modified xsi:type="dcterms:W3CDTF">2022-07-12T10:37:55Z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