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117"/>
  </p:notesMasterIdLst>
  <p:sldIdLst>
    <p:sldId id="4682" r:id="rId5"/>
    <p:sldId id="4683" r:id="rId6"/>
    <p:sldId id="4608" r:id="rId7"/>
    <p:sldId id="4610" r:id="rId8"/>
    <p:sldId id="4611" r:id="rId9"/>
    <p:sldId id="4613" r:id="rId10"/>
    <p:sldId id="4614" r:id="rId11"/>
    <p:sldId id="4615" r:id="rId12"/>
    <p:sldId id="4616" r:id="rId13"/>
    <p:sldId id="4619" r:id="rId14"/>
    <p:sldId id="4626" r:id="rId15"/>
    <p:sldId id="4620" r:id="rId16"/>
    <p:sldId id="4624" r:id="rId17"/>
    <p:sldId id="4625" r:id="rId18"/>
    <p:sldId id="4629" r:id="rId19"/>
    <p:sldId id="4684" r:id="rId20"/>
    <p:sldId id="4618" r:id="rId21"/>
    <p:sldId id="4621" r:id="rId22"/>
    <p:sldId id="4679" r:id="rId23"/>
    <p:sldId id="4370" r:id="rId24"/>
    <p:sldId id="4569" r:id="rId25"/>
    <p:sldId id="4603" r:id="rId26"/>
    <p:sldId id="4685" r:id="rId27"/>
    <p:sldId id="4571" r:id="rId28"/>
    <p:sldId id="4570" r:id="rId29"/>
    <p:sldId id="4574" r:id="rId30"/>
    <p:sldId id="4573" r:id="rId31"/>
    <p:sldId id="4575" r:id="rId32"/>
    <p:sldId id="4576" r:id="rId33"/>
    <p:sldId id="4577" r:id="rId34"/>
    <p:sldId id="4579" r:id="rId35"/>
    <p:sldId id="4582" r:id="rId36"/>
    <p:sldId id="4605" r:id="rId37"/>
    <p:sldId id="4581" r:id="rId38"/>
    <p:sldId id="4583" r:id="rId39"/>
    <p:sldId id="4352" r:id="rId40"/>
    <p:sldId id="4578" r:id="rId41"/>
    <p:sldId id="4585" r:id="rId42"/>
    <p:sldId id="4586" r:id="rId43"/>
    <p:sldId id="4587" r:id="rId44"/>
    <p:sldId id="4588" r:id="rId45"/>
    <p:sldId id="4686" r:id="rId46"/>
    <p:sldId id="4590" r:id="rId47"/>
    <p:sldId id="4591" r:id="rId48"/>
    <p:sldId id="4592" r:id="rId49"/>
    <p:sldId id="4600" r:id="rId50"/>
    <p:sldId id="4596" r:id="rId51"/>
    <p:sldId id="4597" r:id="rId52"/>
    <p:sldId id="4598" r:id="rId53"/>
    <p:sldId id="4593" r:id="rId54"/>
    <p:sldId id="4599" r:id="rId55"/>
    <p:sldId id="4602" r:id="rId56"/>
    <p:sldId id="4680" r:id="rId57"/>
    <p:sldId id="4601" r:id="rId58"/>
    <p:sldId id="4607" r:id="rId59"/>
    <p:sldId id="4687" r:id="rId60"/>
    <p:sldId id="4681" r:id="rId61"/>
    <p:sldId id="4631" r:id="rId62"/>
    <p:sldId id="4652" r:id="rId63"/>
    <p:sldId id="4653" r:id="rId64"/>
    <p:sldId id="4656" r:id="rId65"/>
    <p:sldId id="4655" r:id="rId66"/>
    <p:sldId id="4657" r:id="rId67"/>
    <p:sldId id="4659" r:id="rId68"/>
    <p:sldId id="4654" r:id="rId69"/>
    <p:sldId id="4658" r:id="rId70"/>
    <p:sldId id="4630" r:id="rId71"/>
    <p:sldId id="4632" r:id="rId72"/>
    <p:sldId id="4633" r:id="rId73"/>
    <p:sldId id="4634" r:id="rId74"/>
    <p:sldId id="4627" r:id="rId75"/>
    <p:sldId id="4622" r:id="rId76"/>
    <p:sldId id="4635" r:id="rId77"/>
    <p:sldId id="4636" r:id="rId78"/>
    <p:sldId id="4628" r:id="rId79"/>
    <p:sldId id="4637" r:id="rId80"/>
    <p:sldId id="4688" r:id="rId81"/>
    <p:sldId id="4639" r:id="rId82"/>
    <p:sldId id="4640" r:id="rId83"/>
    <p:sldId id="4644" r:id="rId84"/>
    <p:sldId id="4645" r:id="rId85"/>
    <p:sldId id="4646" r:id="rId86"/>
    <p:sldId id="4643" r:id="rId87"/>
    <p:sldId id="4647" r:id="rId88"/>
    <p:sldId id="4641" r:id="rId89"/>
    <p:sldId id="4648" r:id="rId90"/>
    <p:sldId id="4649" r:id="rId91"/>
    <p:sldId id="4568" r:id="rId92"/>
    <p:sldId id="4662" r:id="rId93"/>
    <p:sldId id="268" r:id="rId94"/>
    <p:sldId id="4663" r:id="rId95"/>
    <p:sldId id="4664" r:id="rId96"/>
    <p:sldId id="4665" r:id="rId97"/>
    <p:sldId id="4666" r:id="rId98"/>
    <p:sldId id="4667" r:id="rId99"/>
    <p:sldId id="4668" r:id="rId100"/>
    <p:sldId id="4669" r:id="rId101"/>
    <p:sldId id="4673" r:id="rId102"/>
    <p:sldId id="4670" r:id="rId103"/>
    <p:sldId id="4671" r:id="rId104"/>
    <p:sldId id="4674" r:id="rId105"/>
    <p:sldId id="4672" r:id="rId106"/>
    <p:sldId id="4675" r:id="rId107"/>
    <p:sldId id="4676" r:id="rId108"/>
    <p:sldId id="4677" r:id="rId109"/>
    <p:sldId id="4660" r:id="rId110"/>
    <p:sldId id="4661" r:id="rId111"/>
    <p:sldId id="4650" r:id="rId112"/>
    <p:sldId id="4651" r:id="rId113"/>
    <p:sldId id="4678" r:id="rId114"/>
    <p:sldId id="4567" r:id="rId115"/>
    <p:sldId id="4263" r:id="rId1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 id="{A6E311D4-25E8-F2DD-AF9A-C3A73481D750}" name="Paula Whyte" initials="PW" userId="d5c41e6a024c80ca"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88A3"/>
    <a:srgbClr val="FED100"/>
    <a:srgbClr val="086D6E"/>
    <a:srgbClr val="13B7B3"/>
    <a:srgbClr val="FFD100"/>
    <a:srgbClr val="85D2E1"/>
    <a:srgbClr val="000000"/>
    <a:srgbClr val="70B2BE"/>
    <a:srgbClr val="28AF95"/>
    <a:srgbClr val="0056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371C18-026E-4495-8FA2-EF428B326BBA}" v="16" dt="2022-07-01T07:01:54.7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05"/>
  </p:normalViewPr>
  <p:slideViewPr>
    <p:cSldViewPr snapToGrid="0">
      <p:cViewPr varScale="1">
        <p:scale>
          <a:sx n="58" d="100"/>
          <a:sy n="58" d="100"/>
        </p:scale>
        <p:origin x="108"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notesMaster" Target="notesMasters/notes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microsoft.com/office/2018/10/relationships/authors" Targe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presProps" Target="pres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viewProps" Target="view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618020-3E36-D245-962B-AB4ECD9A6A3C}"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GB"/>
        </a:p>
      </dgm:t>
    </dgm:pt>
    <dgm:pt modelId="{7ABF91A2-85BC-C843-8E77-EB54E2806DD9}">
      <dgm:prSet custT="1"/>
      <dgm:spPr>
        <a:xfrm>
          <a:off x="4494319" y="48610"/>
          <a:ext cx="2333291" cy="2333291"/>
        </a:xfrm>
        <a:prstGeom prst="ellipse">
          <a:avLst/>
        </a:prstGeom>
        <a:solidFill>
          <a:srgbClr val="B32C76">
            <a:alpha val="5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endParaRPr lang="en-GB" sz="1600" b="1">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gm:t>
    </dgm:pt>
    <dgm:pt modelId="{2D89E989-747D-5642-A732-01D2A1AAAC42}" type="parTrans" cxnId="{221E8A39-8770-3942-A0EA-7C031769596C}">
      <dgm:prSet/>
      <dgm:spPr/>
      <dgm:t>
        <a:bodyPr/>
        <a:lstStyle/>
        <a:p>
          <a:endParaRPr lang="en-GB"/>
        </a:p>
      </dgm:t>
    </dgm:pt>
    <dgm:pt modelId="{6A628E09-4A5C-324E-9F7B-584A4A79822A}" type="sibTrans" cxnId="{221E8A39-8770-3942-A0EA-7C031769596C}">
      <dgm:prSet/>
      <dgm:spPr/>
      <dgm:t>
        <a:bodyPr/>
        <a:lstStyle/>
        <a:p>
          <a:endParaRPr lang="en-GB"/>
        </a:p>
      </dgm:t>
    </dgm:pt>
    <dgm:pt modelId="{A85E2446-4730-8F4D-A04F-97AAEB5C2EC9}">
      <dgm:prSet custT="1"/>
      <dgm:spPr>
        <a:xfrm>
          <a:off x="5336248" y="1506917"/>
          <a:ext cx="2333291" cy="2333291"/>
        </a:xfrm>
        <a:prstGeom prst="ellipse">
          <a:avLst/>
        </a:prstGeom>
        <a:solidFill>
          <a:srgbClr val="007DA8">
            <a:alpha val="5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endParaRPr lang="en-GB" sz="1600" b="1">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gm:t>
    </dgm:pt>
    <dgm:pt modelId="{E7591A7A-B94C-954E-9EAA-E1A5EE4AE3FC}" type="parTrans" cxnId="{3641A418-EA24-2C44-BF75-1DC9FB2BFAC4}">
      <dgm:prSet/>
      <dgm:spPr/>
      <dgm:t>
        <a:bodyPr/>
        <a:lstStyle/>
        <a:p>
          <a:endParaRPr lang="en-GB"/>
        </a:p>
      </dgm:t>
    </dgm:pt>
    <dgm:pt modelId="{79495E25-3C84-FA42-B55F-442599C0AAC8}" type="sibTrans" cxnId="{3641A418-EA24-2C44-BF75-1DC9FB2BFAC4}">
      <dgm:prSet/>
      <dgm:spPr/>
      <dgm:t>
        <a:bodyPr/>
        <a:lstStyle/>
        <a:p>
          <a:endParaRPr lang="en-GB"/>
        </a:p>
      </dgm:t>
    </dgm:pt>
    <dgm:pt modelId="{6C330A9D-0DE1-9C49-8B1A-CBDBA9AEFAF2}">
      <dgm:prSet custT="1"/>
      <dgm:spPr>
        <a:xfrm>
          <a:off x="3652389" y="1506917"/>
          <a:ext cx="2333291" cy="2333291"/>
        </a:xfrm>
        <a:prstGeom prst="ellipse">
          <a:avLst/>
        </a:prstGeom>
        <a:solidFill>
          <a:srgbClr val="D27826">
            <a:alpha val="50000"/>
          </a:srgbClr>
        </a:solidFill>
        <a:ln w="12700" cap="flat" cmpd="sng" algn="ctr">
          <a:solidFill>
            <a:sysClr val="window" lastClr="FFFFFF">
              <a:hueOff val="0"/>
              <a:satOff val="0"/>
              <a:lumOff val="0"/>
              <a:alphaOff val="0"/>
            </a:sysClr>
          </a:solidFill>
          <a:prstDash val="solid"/>
          <a:miter lim="800000"/>
        </a:ln>
        <a:effectLst/>
      </dgm:spPr>
      <dgm:t>
        <a:bodyPr/>
        <a:lstStyle/>
        <a:p>
          <a:pPr>
            <a:spcAft>
              <a:spcPts val="0"/>
            </a:spcAft>
            <a:buNone/>
          </a:pPr>
          <a:endParaRPr lang="en-GB" sz="1600" b="1">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gm:t>
    </dgm:pt>
    <dgm:pt modelId="{86B3E093-03DC-9641-BA39-5663E81D1AD0}" type="parTrans" cxnId="{DD7DB299-0A97-8747-B1B4-B74B25E9B366}">
      <dgm:prSet/>
      <dgm:spPr/>
      <dgm:t>
        <a:bodyPr/>
        <a:lstStyle/>
        <a:p>
          <a:endParaRPr lang="en-GB"/>
        </a:p>
      </dgm:t>
    </dgm:pt>
    <dgm:pt modelId="{FB29904B-C756-8745-95C8-1CF2812FCE12}" type="sibTrans" cxnId="{DD7DB299-0A97-8747-B1B4-B74B25E9B366}">
      <dgm:prSet/>
      <dgm:spPr/>
      <dgm:t>
        <a:bodyPr/>
        <a:lstStyle/>
        <a:p>
          <a:endParaRPr lang="en-GB"/>
        </a:p>
      </dgm:t>
    </dgm:pt>
    <dgm:pt modelId="{78C19AAD-6FA7-3F46-8760-D39C7E7BF071}" type="pres">
      <dgm:prSet presAssocID="{43618020-3E36-D245-962B-AB4ECD9A6A3C}" presName="compositeShape" presStyleCnt="0">
        <dgm:presLayoutVars>
          <dgm:chMax val="7"/>
          <dgm:dir/>
          <dgm:resizeHandles val="exact"/>
        </dgm:presLayoutVars>
      </dgm:prSet>
      <dgm:spPr/>
    </dgm:pt>
    <dgm:pt modelId="{AA7064AC-D49C-684F-BC37-F7A6FD8C5784}" type="pres">
      <dgm:prSet presAssocID="{7ABF91A2-85BC-C843-8E77-EB54E2806DD9}" presName="circ1" presStyleLbl="vennNode1" presStyleIdx="0" presStyleCnt="3" custLinFactNeighborX="723" custLinFactNeighborY="-2251"/>
      <dgm:spPr/>
    </dgm:pt>
    <dgm:pt modelId="{E1D9E6F4-8E18-CA4C-A600-41FB0FDCB4B3}" type="pres">
      <dgm:prSet presAssocID="{7ABF91A2-85BC-C843-8E77-EB54E2806DD9}" presName="circ1Tx" presStyleLbl="revTx" presStyleIdx="0" presStyleCnt="0">
        <dgm:presLayoutVars>
          <dgm:chMax val="0"/>
          <dgm:chPref val="0"/>
          <dgm:bulletEnabled val="1"/>
        </dgm:presLayoutVars>
      </dgm:prSet>
      <dgm:spPr/>
    </dgm:pt>
    <dgm:pt modelId="{2E9DF4D5-3EFB-EE48-BFDA-78F3F70CA632}" type="pres">
      <dgm:prSet presAssocID="{A85E2446-4730-8F4D-A04F-97AAEB5C2EC9}" presName="circ2" presStyleLbl="vennNode1" presStyleIdx="1" presStyleCnt="3"/>
      <dgm:spPr/>
    </dgm:pt>
    <dgm:pt modelId="{E7B47944-5C98-2B4E-9866-10CB058681B2}" type="pres">
      <dgm:prSet presAssocID="{A85E2446-4730-8F4D-A04F-97AAEB5C2EC9}" presName="circ2Tx" presStyleLbl="revTx" presStyleIdx="0" presStyleCnt="0">
        <dgm:presLayoutVars>
          <dgm:chMax val="0"/>
          <dgm:chPref val="0"/>
          <dgm:bulletEnabled val="1"/>
        </dgm:presLayoutVars>
      </dgm:prSet>
      <dgm:spPr/>
    </dgm:pt>
    <dgm:pt modelId="{CF99BF2F-9287-9A46-9119-CB5E20A04F78}" type="pres">
      <dgm:prSet presAssocID="{6C330A9D-0DE1-9C49-8B1A-CBDBA9AEFAF2}" presName="circ3" presStyleLbl="vennNode1" presStyleIdx="2" presStyleCnt="3"/>
      <dgm:spPr/>
    </dgm:pt>
    <dgm:pt modelId="{E1408C6B-A6A1-C240-B62A-E7C000D24856}" type="pres">
      <dgm:prSet presAssocID="{6C330A9D-0DE1-9C49-8B1A-CBDBA9AEFAF2}" presName="circ3Tx" presStyleLbl="revTx" presStyleIdx="0" presStyleCnt="0">
        <dgm:presLayoutVars>
          <dgm:chMax val="0"/>
          <dgm:chPref val="0"/>
          <dgm:bulletEnabled val="1"/>
        </dgm:presLayoutVars>
      </dgm:prSet>
      <dgm:spPr/>
    </dgm:pt>
  </dgm:ptLst>
  <dgm:cxnLst>
    <dgm:cxn modelId="{3641A418-EA24-2C44-BF75-1DC9FB2BFAC4}" srcId="{43618020-3E36-D245-962B-AB4ECD9A6A3C}" destId="{A85E2446-4730-8F4D-A04F-97AAEB5C2EC9}" srcOrd="1" destOrd="0" parTransId="{E7591A7A-B94C-954E-9EAA-E1A5EE4AE3FC}" sibTransId="{79495E25-3C84-FA42-B55F-442599C0AAC8}"/>
    <dgm:cxn modelId="{221E8A39-8770-3942-A0EA-7C031769596C}" srcId="{43618020-3E36-D245-962B-AB4ECD9A6A3C}" destId="{7ABF91A2-85BC-C843-8E77-EB54E2806DD9}" srcOrd="0" destOrd="0" parTransId="{2D89E989-747D-5642-A732-01D2A1AAAC42}" sibTransId="{6A628E09-4A5C-324E-9F7B-584A4A79822A}"/>
    <dgm:cxn modelId="{6469B342-A4B2-0341-A8DC-867D5DC30C15}" type="presOf" srcId="{43618020-3E36-D245-962B-AB4ECD9A6A3C}" destId="{78C19AAD-6FA7-3F46-8760-D39C7E7BF071}" srcOrd="0" destOrd="0" presId="urn:microsoft.com/office/officeart/2005/8/layout/venn1"/>
    <dgm:cxn modelId="{044C9648-5CBB-8A4D-92F7-CC66E682803E}" type="presOf" srcId="{A85E2446-4730-8F4D-A04F-97AAEB5C2EC9}" destId="{E7B47944-5C98-2B4E-9866-10CB058681B2}" srcOrd="1" destOrd="0" presId="urn:microsoft.com/office/officeart/2005/8/layout/venn1"/>
    <dgm:cxn modelId="{DDC17669-1235-2B40-9F83-ED30EDBE6AE5}" type="presOf" srcId="{6C330A9D-0DE1-9C49-8B1A-CBDBA9AEFAF2}" destId="{CF99BF2F-9287-9A46-9119-CB5E20A04F78}" srcOrd="0" destOrd="0" presId="urn:microsoft.com/office/officeart/2005/8/layout/venn1"/>
    <dgm:cxn modelId="{DD7DB299-0A97-8747-B1B4-B74B25E9B366}" srcId="{43618020-3E36-D245-962B-AB4ECD9A6A3C}" destId="{6C330A9D-0DE1-9C49-8B1A-CBDBA9AEFAF2}" srcOrd="2" destOrd="0" parTransId="{86B3E093-03DC-9641-BA39-5663E81D1AD0}" sibTransId="{FB29904B-C756-8745-95C8-1CF2812FCE12}"/>
    <dgm:cxn modelId="{88D2CE99-7BB4-D74A-8D89-9B243CD6785C}" type="presOf" srcId="{A85E2446-4730-8F4D-A04F-97AAEB5C2EC9}" destId="{2E9DF4D5-3EFB-EE48-BFDA-78F3F70CA632}" srcOrd="0" destOrd="0" presId="urn:microsoft.com/office/officeart/2005/8/layout/venn1"/>
    <dgm:cxn modelId="{BC7942D6-E311-1443-935D-EC6F60472E76}" type="presOf" srcId="{7ABF91A2-85BC-C843-8E77-EB54E2806DD9}" destId="{E1D9E6F4-8E18-CA4C-A600-41FB0FDCB4B3}" srcOrd="1" destOrd="0" presId="urn:microsoft.com/office/officeart/2005/8/layout/venn1"/>
    <dgm:cxn modelId="{E90384DB-F537-1540-97A8-296DDF848662}" type="presOf" srcId="{6C330A9D-0DE1-9C49-8B1A-CBDBA9AEFAF2}" destId="{E1408C6B-A6A1-C240-B62A-E7C000D24856}" srcOrd="1" destOrd="0" presId="urn:microsoft.com/office/officeart/2005/8/layout/venn1"/>
    <dgm:cxn modelId="{313ED7F6-B34A-7748-944B-A816C6819158}" type="presOf" srcId="{7ABF91A2-85BC-C843-8E77-EB54E2806DD9}" destId="{AA7064AC-D49C-684F-BC37-F7A6FD8C5784}" srcOrd="0" destOrd="0" presId="urn:microsoft.com/office/officeart/2005/8/layout/venn1"/>
    <dgm:cxn modelId="{0DC3EFFC-AD30-D740-B42A-FEE0A0F1511B}" type="presParOf" srcId="{78C19AAD-6FA7-3F46-8760-D39C7E7BF071}" destId="{AA7064AC-D49C-684F-BC37-F7A6FD8C5784}" srcOrd="0" destOrd="0" presId="urn:microsoft.com/office/officeart/2005/8/layout/venn1"/>
    <dgm:cxn modelId="{F59BF759-724B-4641-AA0F-D722F20A0724}" type="presParOf" srcId="{78C19AAD-6FA7-3F46-8760-D39C7E7BF071}" destId="{E1D9E6F4-8E18-CA4C-A600-41FB0FDCB4B3}" srcOrd="1" destOrd="0" presId="urn:microsoft.com/office/officeart/2005/8/layout/venn1"/>
    <dgm:cxn modelId="{D336A779-398E-4442-8A3E-42DDC59B5526}" type="presParOf" srcId="{78C19AAD-6FA7-3F46-8760-D39C7E7BF071}" destId="{2E9DF4D5-3EFB-EE48-BFDA-78F3F70CA632}" srcOrd="2" destOrd="0" presId="urn:microsoft.com/office/officeart/2005/8/layout/venn1"/>
    <dgm:cxn modelId="{9557BDD8-DF05-374D-97B5-8CE3AF3B068E}" type="presParOf" srcId="{78C19AAD-6FA7-3F46-8760-D39C7E7BF071}" destId="{E7B47944-5C98-2B4E-9866-10CB058681B2}" srcOrd="3" destOrd="0" presId="urn:microsoft.com/office/officeart/2005/8/layout/venn1"/>
    <dgm:cxn modelId="{4D1F2F36-7A11-1A41-8DA2-CC531D48EF81}" type="presParOf" srcId="{78C19AAD-6FA7-3F46-8760-D39C7E7BF071}" destId="{CF99BF2F-9287-9A46-9119-CB5E20A04F78}" srcOrd="4" destOrd="0" presId="urn:microsoft.com/office/officeart/2005/8/layout/venn1"/>
    <dgm:cxn modelId="{1E493A58-A861-FD42-BD0F-3B49FB740F35}" type="presParOf" srcId="{78C19AAD-6FA7-3F46-8760-D39C7E7BF071}" destId="{E1408C6B-A6A1-C240-B62A-E7C000D24856}"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C06AE5-C0EB-8849-BE8F-48AB493A1CA4}" type="doc">
      <dgm:prSet loTypeId="urn:microsoft.com/office/officeart/2005/8/layout/chevron2" loCatId="" qsTypeId="urn:microsoft.com/office/officeart/2005/8/quickstyle/simple2" qsCatId="simple" csTypeId="urn:microsoft.com/office/officeart/2005/8/colors/colorful5" csCatId="colorful" phldr="1"/>
      <dgm:spPr/>
      <dgm:t>
        <a:bodyPr/>
        <a:lstStyle/>
        <a:p>
          <a:endParaRPr lang="en-GB"/>
        </a:p>
      </dgm:t>
    </dgm:pt>
    <dgm:pt modelId="{A7ED4057-FB99-C94A-8BEE-8A49DCF3A2A7}">
      <dgm:prSet phldrT="[Text]"/>
      <dgm:spPr>
        <a:xfrm rot="5400000">
          <a:off x="-161088" y="162847"/>
          <a:ext cx="1073923" cy="751746"/>
        </a:xfrm>
        <a:prstGeom prst="chevron">
          <a:avLst/>
        </a:prstGeom>
        <a:solidFill>
          <a:schemeClr val="accent5">
            <a:lumMod val="75000"/>
          </a:schemeClr>
        </a:solidFill>
        <a:ln w="12700" cap="flat" cmpd="sng" algn="ctr">
          <a:solidFill>
            <a:schemeClr val="accent5">
              <a:lumMod val="75000"/>
            </a:schemeClr>
          </a:solidFill>
          <a:prstDash val="solid"/>
          <a:miter lim="800000"/>
        </a:ln>
        <a:effectLst/>
      </dgm:spPr>
      <dgm:t>
        <a:bodyPr/>
        <a:lstStyle/>
        <a:p>
          <a:pPr>
            <a:buNone/>
          </a:pPr>
          <a:r>
            <a:rPr lang="en-GB" b="1">
              <a:solidFill>
                <a:sysClr val="window" lastClr="FFFFFF"/>
              </a:solidFill>
              <a:latin typeface="Arial" panose="020B0604020202020204" pitchFamily="34" charset="0"/>
              <a:ea typeface="+mn-ea"/>
              <a:cs typeface="Arial" panose="020B0604020202020204" pitchFamily="34" charset="0"/>
            </a:rPr>
            <a:t>Phase</a:t>
          </a:r>
          <a:r>
            <a:rPr lang="en-GB" b="1">
              <a:solidFill>
                <a:sysClr val="window" lastClr="FFFFFF"/>
              </a:solidFill>
              <a:latin typeface="Georgia"/>
              <a:ea typeface="+mn-ea"/>
              <a:cs typeface="+mn-cs"/>
            </a:rPr>
            <a:t> </a:t>
          </a:r>
          <a:r>
            <a:rPr lang="en-GB" b="1">
              <a:solidFill>
                <a:sysClr val="window" lastClr="FFFFFF"/>
              </a:solidFill>
              <a:latin typeface="Arial" panose="020B0604020202020204" pitchFamily="34" charset="0"/>
              <a:ea typeface="+mn-ea"/>
              <a:cs typeface="Arial" panose="020B0604020202020204" pitchFamily="34" charset="0"/>
            </a:rPr>
            <a:t>1</a:t>
          </a:r>
        </a:p>
      </dgm:t>
    </dgm:pt>
    <dgm:pt modelId="{1E032628-B333-1143-B958-AB3E329177ED}" type="parTrans" cxnId="{DCCF57EF-DC8E-904D-B719-3ED18A048997}">
      <dgm:prSet/>
      <dgm:spPr/>
      <dgm:t>
        <a:bodyPr/>
        <a:lstStyle/>
        <a:p>
          <a:endParaRPr lang="en-GB"/>
        </a:p>
      </dgm:t>
    </dgm:pt>
    <dgm:pt modelId="{4D4B1CE8-4A33-9445-A136-2863D0ABBD4E}" type="sibTrans" cxnId="{DCCF57EF-DC8E-904D-B719-3ED18A048997}">
      <dgm:prSet/>
      <dgm:spPr/>
      <dgm:t>
        <a:bodyPr/>
        <a:lstStyle/>
        <a:p>
          <a:endParaRPr lang="en-GB"/>
        </a:p>
      </dgm:t>
    </dgm:pt>
    <dgm:pt modelId="{92374502-EAD2-144B-B57B-18A8BFE55D75}">
      <dgm:prSet phldrT="[Text]" custT="1"/>
      <dgm:spPr>
        <a:xfrm rot="5400000">
          <a:off x="2567286" y="-1813781"/>
          <a:ext cx="698050" cy="4329130"/>
        </a:xfrm>
        <a:prstGeom prst="round2SameRect">
          <a:avLst/>
        </a:prstGeom>
        <a:solidFill>
          <a:sysClr val="window" lastClr="FFFFFF">
            <a:alpha val="90000"/>
            <a:hueOff val="0"/>
            <a:satOff val="0"/>
            <a:lumOff val="0"/>
            <a:alphaOff val="0"/>
          </a:sysClr>
        </a:solidFill>
        <a:ln w="12700" cap="flat" cmpd="sng" algn="ctr">
          <a:solidFill>
            <a:schemeClr val="accent5">
              <a:lumMod val="75000"/>
            </a:schemeClr>
          </a:solidFill>
          <a:prstDash val="solid"/>
          <a:miter lim="800000"/>
        </a:ln>
        <a:effectLst/>
      </dgm:spPr>
      <dgm:t>
        <a:bodyPr/>
        <a:lstStyle/>
        <a:p>
          <a:pPr>
            <a:buChar char="•"/>
          </a:pPr>
          <a:r>
            <a:rPr lang="lt-LT" sz="20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Idėjų generavimas</a:t>
          </a:r>
          <a:endParaRPr lang="en-GB" sz="20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gm:t>
    </dgm:pt>
    <dgm:pt modelId="{4BF9FD09-8684-2242-BD73-88C3AB4C4EE0}" type="parTrans" cxnId="{E189D7A1-FE2C-7141-8F0C-F1470BEB5A91}">
      <dgm:prSet/>
      <dgm:spPr/>
      <dgm:t>
        <a:bodyPr/>
        <a:lstStyle/>
        <a:p>
          <a:endParaRPr lang="en-GB"/>
        </a:p>
      </dgm:t>
    </dgm:pt>
    <dgm:pt modelId="{D89D27D2-E139-F54B-BA9A-3E6177FE8DD9}" type="sibTrans" cxnId="{E189D7A1-FE2C-7141-8F0C-F1470BEB5A91}">
      <dgm:prSet/>
      <dgm:spPr/>
      <dgm:t>
        <a:bodyPr/>
        <a:lstStyle/>
        <a:p>
          <a:endParaRPr lang="en-GB"/>
        </a:p>
      </dgm:t>
    </dgm:pt>
    <dgm:pt modelId="{669A2354-319A-B145-A5AD-A80AAEB21F90}">
      <dgm:prSet phldrT="[Text]"/>
      <dgm:spPr>
        <a:xfrm rot="5400000">
          <a:off x="-161088" y="1119460"/>
          <a:ext cx="1073923" cy="751746"/>
        </a:xfrm>
        <a:prstGeom prst="chevron">
          <a:avLst/>
        </a:prstGeom>
        <a:solidFill>
          <a:srgbClr val="FFC000"/>
        </a:solidFill>
        <a:ln w="12700" cap="flat" cmpd="sng" algn="ctr">
          <a:solidFill>
            <a:srgbClr val="FFC000"/>
          </a:solidFill>
          <a:prstDash val="solid"/>
          <a:miter lim="800000"/>
        </a:ln>
        <a:effectLst/>
      </dgm:spPr>
      <dgm:t>
        <a:bodyPr/>
        <a:lstStyle/>
        <a:p>
          <a:pPr>
            <a:buNone/>
          </a:pPr>
          <a:r>
            <a:rPr lang="en-GB" b="1">
              <a:solidFill>
                <a:sysClr val="window" lastClr="FFFFFF"/>
              </a:solidFill>
              <a:latin typeface="Arial" panose="020B0604020202020204" pitchFamily="34" charset="0"/>
              <a:ea typeface="+mn-ea"/>
              <a:cs typeface="Arial" panose="020B0604020202020204" pitchFamily="34" charset="0"/>
            </a:rPr>
            <a:t>Phase</a:t>
          </a:r>
          <a:r>
            <a:rPr lang="en-GB" b="1">
              <a:solidFill>
                <a:sysClr val="window" lastClr="FFFFFF"/>
              </a:solidFill>
              <a:latin typeface="Georgia"/>
              <a:ea typeface="+mn-ea"/>
              <a:cs typeface="+mn-cs"/>
            </a:rPr>
            <a:t> </a:t>
          </a:r>
          <a:r>
            <a:rPr lang="en-GB" b="1">
              <a:solidFill>
                <a:sysClr val="window" lastClr="FFFFFF"/>
              </a:solidFill>
              <a:latin typeface="Arial" panose="020B0604020202020204" pitchFamily="34" charset="0"/>
              <a:ea typeface="+mn-ea"/>
              <a:cs typeface="Arial" panose="020B0604020202020204" pitchFamily="34" charset="0"/>
            </a:rPr>
            <a:t>2</a:t>
          </a:r>
        </a:p>
      </dgm:t>
    </dgm:pt>
    <dgm:pt modelId="{82AE7E47-288A-184D-8458-F956CFB87B9E}" type="parTrans" cxnId="{867222B7-6111-B147-AEBC-53E9F98DE413}">
      <dgm:prSet/>
      <dgm:spPr/>
      <dgm:t>
        <a:bodyPr/>
        <a:lstStyle/>
        <a:p>
          <a:endParaRPr lang="en-GB"/>
        </a:p>
      </dgm:t>
    </dgm:pt>
    <dgm:pt modelId="{81D19BF4-B1C0-F848-BCF6-6E2A6DAF7D32}" type="sibTrans" cxnId="{867222B7-6111-B147-AEBC-53E9F98DE413}">
      <dgm:prSet/>
      <dgm:spPr/>
      <dgm:t>
        <a:bodyPr/>
        <a:lstStyle/>
        <a:p>
          <a:endParaRPr lang="en-GB"/>
        </a:p>
      </dgm:t>
    </dgm:pt>
    <dgm:pt modelId="{880777F6-342C-D040-ACCC-2C0689461B17}">
      <dgm:prSet phldrT="[Text]" custT="1"/>
      <dgm:spPr>
        <a:xfrm rot="5400000">
          <a:off x="2567286" y="-857168"/>
          <a:ext cx="698050" cy="4329130"/>
        </a:xfrm>
        <a:prstGeom prst="round2SameRect">
          <a:avLst/>
        </a:prstGeom>
        <a:solidFill>
          <a:sysClr val="window" lastClr="FFFFFF">
            <a:alpha val="90000"/>
            <a:hueOff val="0"/>
            <a:satOff val="0"/>
            <a:lumOff val="0"/>
            <a:alphaOff val="0"/>
          </a:sysClr>
        </a:solidFill>
        <a:ln w="12700" cap="flat" cmpd="sng" algn="ctr">
          <a:solidFill>
            <a:srgbClr val="FFC000"/>
          </a:solidFill>
          <a:prstDash val="solid"/>
          <a:miter lim="800000"/>
        </a:ln>
        <a:effectLst/>
      </dgm:spPr>
      <dgm:t>
        <a:bodyPr/>
        <a:lstStyle/>
        <a:p>
          <a:pPr>
            <a:buChar char="•"/>
          </a:pPr>
          <a:r>
            <a:rPr lang="lt-LT" sz="20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Idėjų atranka ir įgyvendinamumas</a:t>
          </a:r>
          <a:endParaRPr lang="en-GB" sz="20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gm:t>
    </dgm:pt>
    <dgm:pt modelId="{8B9F4429-5E7F-BB44-89D0-4A31F8DAD635}" type="parTrans" cxnId="{A88F4C2F-5ACD-754A-8EAF-90820F7A05F6}">
      <dgm:prSet/>
      <dgm:spPr/>
      <dgm:t>
        <a:bodyPr/>
        <a:lstStyle/>
        <a:p>
          <a:endParaRPr lang="en-GB"/>
        </a:p>
      </dgm:t>
    </dgm:pt>
    <dgm:pt modelId="{561293B1-73DC-5940-B83C-45B70E16A505}" type="sibTrans" cxnId="{A88F4C2F-5ACD-754A-8EAF-90820F7A05F6}">
      <dgm:prSet/>
      <dgm:spPr/>
      <dgm:t>
        <a:bodyPr/>
        <a:lstStyle/>
        <a:p>
          <a:endParaRPr lang="en-GB"/>
        </a:p>
      </dgm:t>
    </dgm:pt>
    <dgm:pt modelId="{E057CADC-EE2B-294C-B865-E5D9A20DCE2D}">
      <dgm:prSet phldrT="[Text]"/>
      <dgm:spPr>
        <a:xfrm rot="5400000">
          <a:off x="-161088" y="2076073"/>
          <a:ext cx="1073923" cy="751746"/>
        </a:xfrm>
        <a:prstGeom prst="chevron">
          <a:avLst/>
        </a:prstGeom>
        <a:solidFill>
          <a:schemeClr val="accent6">
            <a:lumMod val="75000"/>
          </a:schemeClr>
        </a:solidFill>
        <a:ln w="12700" cap="flat" cmpd="sng" algn="ctr">
          <a:solidFill>
            <a:schemeClr val="accent6">
              <a:lumMod val="75000"/>
            </a:schemeClr>
          </a:solidFill>
          <a:prstDash val="solid"/>
          <a:miter lim="800000"/>
        </a:ln>
        <a:effectLst/>
      </dgm:spPr>
      <dgm:t>
        <a:bodyPr/>
        <a:lstStyle/>
        <a:p>
          <a:pPr>
            <a:buNone/>
          </a:pPr>
          <a:r>
            <a:rPr lang="en-GB" b="1">
              <a:solidFill>
                <a:sysClr val="window" lastClr="FFFFFF"/>
              </a:solidFill>
              <a:latin typeface="Arial" panose="020B0604020202020204" pitchFamily="34" charset="0"/>
              <a:ea typeface="+mn-ea"/>
              <a:cs typeface="Arial" panose="020B0604020202020204" pitchFamily="34" charset="0"/>
            </a:rPr>
            <a:t>Phase</a:t>
          </a:r>
          <a:r>
            <a:rPr lang="en-GB" b="1">
              <a:solidFill>
                <a:sysClr val="window" lastClr="FFFFFF"/>
              </a:solidFill>
              <a:latin typeface="Georgia"/>
              <a:ea typeface="+mn-ea"/>
              <a:cs typeface="+mn-cs"/>
            </a:rPr>
            <a:t> </a:t>
          </a:r>
          <a:r>
            <a:rPr lang="en-GB" b="1">
              <a:solidFill>
                <a:sysClr val="window" lastClr="FFFFFF"/>
              </a:solidFill>
              <a:latin typeface="Arial" panose="020B0604020202020204" pitchFamily="34" charset="0"/>
              <a:ea typeface="+mn-ea"/>
              <a:cs typeface="Arial" panose="020B0604020202020204" pitchFamily="34" charset="0"/>
            </a:rPr>
            <a:t>3</a:t>
          </a:r>
        </a:p>
      </dgm:t>
    </dgm:pt>
    <dgm:pt modelId="{F9D3B641-9341-AB4D-8BAD-9B6912A748FA}" type="parTrans" cxnId="{339A0FDB-FAA3-F84D-AB5C-802003B0DD38}">
      <dgm:prSet/>
      <dgm:spPr/>
      <dgm:t>
        <a:bodyPr/>
        <a:lstStyle/>
        <a:p>
          <a:endParaRPr lang="en-GB"/>
        </a:p>
      </dgm:t>
    </dgm:pt>
    <dgm:pt modelId="{DDD9B2C0-A985-5644-A9FD-CEB56D79BD41}" type="sibTrans" cxnId="{339A0FDB-FAA3-F84D-AB5C-802003B0DD38}">
      <dgm:prSet/>
      <dgm:spPr/>
      <dgm:t>
        <a:bodyPr/>
        <a:lstStyle/>
        <a:p>
          <a:endParaRPr lang="en-GB"/>
        </a:p>
      </dgm:t>
    </dgm:pt>
    <dgm:pt modelId="{C69DD675-0428-8C4F-9084-05B7C3B3ACCC}">
      <dgm:prSet phldrT="[Text]" custT="1"/>
      <dgm:spPr>
        <a:xfrm rot="5400000">
          <a:off x="2567286" y="99444"/>
          <a:ext cx="698050" cy="4329130"/>
        </a:xfrm>
        <a:prstGeom prst="round2SameRect">
          <a:avLst/>
        </a:prstGeom>
        <a:solidFill>
          <a:sysClr val="window" lastClr="FFFFFF">
            <a:alpha val="90000"/>
            <a:hueOff val="0"/>
            <a:satOff val="0"/>
            <a:lumOff val="0"/>
            <a:alphaOff val="0"/>
          </a:sysClr>
        </a:solidFill>
        <a:ln w="12700" cap="flat" cmpd="sng" algn="ctr">
          <a:solidFill>
            <a:schemeClr val="accent6">
              <a:lumMod val="75000"/>
            </a:schemeClr>
          </a:solidFill>
          <a:prstDash val="solid"/>
          <a:miter lim="800000"/>
        </a:ln>
        <a:effectLst/>
      </dgm:spPr>
      <dgm:t>
        <a:bodyPr/>
        <a:lstStyle/>
        <a:p>
          <a:pPr>
            <a:buChar char="•"/>
          </a:pPr>
          <a:r>
            <a:rPr lang="lt-LT" sz="20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Produktų kūrimas ir bandymai </a:t>
          </a:r>
          <a:endParaRPr lang="en-GB" sz="20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gm:t>
    </dgm:pt>
    <dgm:pt modelId="{FA697EE8-4567-D943-BD95-A8625B871EAC}" type="parTrans" cxnId="{10FB4374-3781-2448-BF85-470C8AEBF96F}">
      <dgm:prSet/>
      <dgm:spPr/>
      <dgm:t>
        <a:bodyPr/>
        <a:lstStyle/>
        <a:p>
          <a:endParaRPr lang="en-GB"/>
        </a:p>
      </dgm:t>
    </dgm:pt>
    <dgm:pt modelId="{4F7A4AC2-719A-7C45-AA83-0F2591463072}" type="sibTrans" cxnId="{10FB4374-3781-2448-BF85-470C8AEBF96F}">
      <dgm:prSet/>
      <dgm:spPr/>
      <dgm:t>
        <a:bodyPr/>
        <a:lstStyle/>
        <a:p>
          <a:endParaRPr lang="en-GB"/>
        </a:p>
      </dgm:t>
    </dgm:pt>
    <dgm:pt modelId="{C4D4EF56-F788-DE4C-A061-DDCA9B96378F}">
      <dgm:prSet/>
      <dgm:spPr>
        <a:xfrm rot="5400000">
          <a:off x="-161088" y="3032686"/>
          <a:ext cx="1073923" cy="751746"/>
        </a:xfrm>
        <a:prstGeom prst="chevron">
          <a:avLst/>
        </a:prstGeom>
        <a:solidFill>
          <a:srgbClr val="85D2E1"/>
        </a:solidFill>
        <a:ln w="12700" cap="flat" cmpd="sng" algn="ctr">
          <a:solidFill>
            <a:srgbClr val="85D2E1"/>
          </a:solidFill>
          <a:prstDash val="solid"/>
          <a:miter lim="800000"/>
        </a:ln>
        <a:effectLst/>
      </dgm:spPr>
      <dgm:t>
        <a:bodyPr/>
        <a:lstStyle/>
        <a:p>
          <a:pPr>
            <a:buNone/>
          </a:pPr>
          <a:r>
            <a:rPr lang="en-GB" b="1">
              <a:solidFill>
                <a:sysClr val="window" lastClr="FFFFFF"/>
              </a:solidFill>
              <a:latin typeface="Arial" panose="020B0604020202020204" pitchFamily="34" charset="0"/>
              <a:ea typeface="+mn-ea"/>
              <a:cs typeface="Arial" panose="020B0604020202020204" pitchFamily="34" charset="0"/>
            </a:rPr>
            <a:t>Phase 4</a:t>
          </a:r>
        </a:p>
      </dgm:t>
    </dgm:pt>
    <dgm:pt modelId="{9352E54A-D547-1643-B270-A4405389CA2F}" type="parTrans" cxnId="{33541C42-9572-064A-9A19-2B9B6688495D}">
      <dgm:prSet/>
      <dgm:spPr/>
      <dgm:t>
        <a:bodyPr/>
        <a:lstStyle/>
        <a:p>
          <a:endParaRPr lang="en-GB"/>
        </a:p>
      </dgm:t>
    </dgm:pt>
    <dgm:pt modelId="{3681731B-1FAE-6649-BA97-728804F6D2ED}" type="sibTrans" cxnId="{33541C42-9572-064A-9A19-2B9B6688495D}">
      <dgm:prSet/>
      <dgm:spPr/>
      <dgm:t>
        <a:bodyPr/>
        <a:lstStyle/>
        <a:p>
          <a:endParaRPr lang="en-GB"/>
        </a:p>
      </dgm:t>
    </dgm:pt>
    <dgm:pt modelId="{BA8FBE03-0DDC-554C-9B82-B97DF416D2BD}">
      <dgm:prSet/>
      <dgm:spPr>
        <a:xfrm rot="5400000">
          <a:off x="-161088" y="3989299"/>
          <a:ext cx="1073923" cy="751746"/>
        </a:xfrm>
        <a:prstGeom prst="chevron">
          <a:avLst/>
        </a:prstGeom>
        <a:solidFill>
          <a:srgbClr val="70B2BE"/>
        </a:solidFill>
        <a:ln w="12700" cap="flat" cmpd="sng" algn="ctr">
          <a:solidFill>
            <a:srgbClr val="70B2BE"/>
          </a:solidFill>
          <a:prstDash val="solid"/>
          <a:miter lim="800000"/>
        </a:ln>
        <a:effectLst/>
      </dgm:spPr>
      <dgm:t>
        <a:bodyPr/>
        <a:lstStyle/>
        <a:p>
          <a:pPr>
            <a:buNone/>
          </a:pPr>
          <a:r>
            <a:rPr lang="en-GB" b="1">
              <a:solidFill>
                <a:sysClr val="window" lastClr="FFFFFF"/>
              </a:solidFill>
              <a:latin typeface="Arial" panose="020B0604020202020204" pitchFamily="34" charset="0"/>
              <a:ea typeface="+mn-ea"/>
              <a:cs typeface="Arial" panose="020B0604020202020204" pitchFamily="34" charset="0"/>
            </a:rPr>
            <a:t>Phase 5</a:t>
          </a:r>
        </a:p>
      </dgm:t>
    </dgm:pt>
    <dgm:pt modelId="{B2CF2C3A-5956-0E47-87AE-8DD3F43987A8}" type="parTrans" cxnId="{20988FA6-0E93-BD4C-830E-B2A3C8F8A120}">
      <dgm:prSet/>
      <dgm:spPr/>
      <dgm:t>
        <a:bodyPr/>
        <a:lstStyle/>
        <a:p>
          <a:endParaRPr lang="en-GB"/>
        </a:p>
      </dgm:t>
    </dgm:pt>
    <dgm:pt modelId="{75137347-9C1D-B445-B171-50A607A9F7CE}" type="sibTrans" cxnId="{20988FA6-0E93-BD4C-830E-B2A3C8F8A120}">
      <dgm:prSet/>
      <dgm:spPr/>
      <dgm:t>
        <a:bodyPr/>
        <a:lstStyle/>
        <a:p>
          <a:endParaRPr lang="en-GB"/>
        </a:p>
      </dgm:t>
    </dgm:pt>
    <dgm:pt modelId="{93312847-347F-F44B-918C-E1D4259AC544}">
      <dgm:prSet custT="1"/>
      <dgm:spPr>
        <a:xfrm rot="5400000">
          <a:off x="2567286" y="1056057"/>
          <a:ext cx="698050" cy="4329130"/>
        </a:xfrm>
        <a:prstGeom prst="round2SameRect">
          <a:avLst/>
        </a:prstGeom>
        <a:solidFill>
          <a:sysClr val="window" lastClr="FFFFFF">
            <a:alpha val="90000"/>
            <a:hueOff val="0"/>
            <a:satOff val="0"/>
            <a:lumOff val="0"/>
            <a:alphaOff val="0"/>
          </a:sysClr>
        </a:solidFill>
        <a:ln w="12700" cap="flat" cmpd="sng" algn="ctr">
          <a:solidFill>
            <a:srgbClr val="85D2E1"/>
          </a:solidFill>
          <a:prstDash val="solid"/>
          <a:miter lim="800000"/>
        </a:ln>
        <a:effectLst/>
      </dgm:spPr>
      <dgm:t>
        <a:bodyPr/>
        <a:lstStyle/>
        <a:p>
          <a:pPr>
            <a:buChar char="•"/>
          </a:pPr>
          <a:r>
            <a:rPr lang="en-US" sz="20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Gamyba</a:t>
          </a:r>
          <a:r>
            <a:rPr lang="en-US" sz="20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0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ir</a:t>
          </a:r>
          <a:r>
            <a:rPr lang="en-US" sz="20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0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paleidimas</a:t>
          </a:r>
          <a:r>
            <a:rPr lang="en-US" sz="20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endParaRPr lang="en-GB" sz="20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gm:t>
    </dgm:pt>
    <dgm:pt modelId="{1607134F-1C0C-0E45-A570-3B3010373CBA}" type="parTrans" cxnId="{62484C5B-933B-1346-93D4-B957DF5EF399}">
      <dgm:prSet/>
      <dgm:spPr/>
      <dgm:t>
        <a:bodyPr/>
        <a:lstStyle/>
        <a:p>
          <a:endParaRPr lang="en-GB"/>
        </a:p>
      </dgm:t>
    </dgm:pt>
    <dgm:pt modelId="{EA80F5B5-07BD-1141-928A-BEBFFB69E4CD}" type="sibTrans" cxnId="{62484C5B-933B-1346-93D4-B957DF5EF399}">
      <dgm:prSet/>
      <dgm:spPr/>
      <dgm:t>
        <a:bodyPr/>
        <a:lstStyle/>
        <a:p>
          <a:endParaRPr lang="en-GB"/>
        </a:p>
      </dgm:t>
    </dgm:pt>
    <dgm:pt modelId="{E58BC72C-9D49-414F-8467-2871449CDCC6}">
      <dgm:prSet custT="1"/>
      <dgm:spPr>
        <a:xfrm rot="5400000">
          <a:off x="2567286" y="2012670"/>
          <a:ext cx="698050" cy="4329130"/>
        </a:xfrm>
        <a:prstGeom prst="round2SameRect">
          <a:avLst/>
        </a:prstGeom>
        <a:solidFill>
          <a:sysClr val="window" lastClr="FFFFFF">
            <a:alpha val="90000"/>
            <a:hueOff val="0"/>
            <a:satOff val="0"/>
            <a:lumOff val="0"/>
            <a:alphaOff val="0"/>
          </a:sysClr>
        </a:solidFill>
        <a:ln w="12700" cap="flat" cmpd="sng" algn="ctr">
          <a:solidFill>
            <a:srgbClr val="70B2BE"/>
          </a:solidFill>
          <a:prstDash val="solid"/>
          <a:miter lim="800000"/>
        </a:ln>
        <a:effectLst/>
      </dgm:spPr>
      <dgm:t>
        <a:bodyPr/>
        <a:lstStyle/>
        <a:p>
          <a:pPr>
            <a:buChar char="•"/>
          </a:pPr>
          <a:r>
            <a:rPr lang="en-US" sz="20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Paleidimas</a:t>
          </a:r>
          <a:r>
            <a:rPr lang="en-US" sz="20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lt-LT" sz="20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į gamybą</a:t>
          </a:r>
          <a:endParaRPr lang="en-GB" sz="20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gm:t>
    </dgm:pt>
    <dgm:pt modelId="{7EE7CDDC-BADE-4442-86C6-B3FF51C95535}" type="parTrans" cxnId="{5E59668A-362D-AE4E-844A-5A9116A46F5B}">
      <dgm:prSet/>
      <dgm:spPr/>
      <dgm:t>
        <a:bodyPr/>
        <a:lstStyle/>
        <a:p>
          <a:endParaRPr lang="en-GB"/>
        </a:p>
      </dgm:t>
    </dgm:pt>
    <dgm:pt modelId="{5249EC33-E43A-4140-9307-C11D1913DEE1}" type="sibTrans" cxnId="{5E59668A-362D-AE4E-844A-5A9116A46F5B}">
      <dgm:prSet/>
      <dgm:spPr/>
      <dgm:t>
        <a:bodyPr/>
        <a:lstStyle/>
        <a:p>
          <a:endParaRPr lang="en-GB"/>
        </a:p>
      </dgm:t>
    </dgm:pt>
    <dgm:pt modelId="{5C2B4F58-C059-F549-A41B-FF56DDC661F2}" type="pres">
      <dgm:prSet presAssocID="{A0C06AE5-C0EB-8849-BE8F-48AB493A1CA4}" presName="linearFlow" presStyleCnt="0">
        <dgm:presLayoutVars>
          <dgm:dir/>
          <dgm:animLvl val="lvl"/>
          <dgm:resizeHandles val="exact"/>
        </dgm:presLayoutVars>
      </dgm:prSet>
      <dgm:spPr/>
    </dgm:pt>
    <dgm:pt modelId="{06BB62C8-5372-ED45-820D-F92B5F09B7DB}" type="pres">
      <dgm:prSet presAssocID="{A7ED4057-FB99-C94A-8BEE-8A49DCF3A2A7}" presName="composite" presStyleCnt="0"/>
      <dgm:spPr/>
    </dgm:pt>
    <dgm:pt modelId="{B21FB3B6-AA77-A84D-ACEE-BF397686E3A0}" type="pres">
      <dgm:prSet presAssocID="{A7ED4057-FB99-C94A-8BEE-8A49DCF3A2A7}" presName="parentText" presStyleLbl="alignNode1" presStyleIdx="0" presStyleCnt="5" custLinFactNeighborY="0">
        <dgm:presLayoutVars>
          <dgm:chMax val="1"/>
          <dgm:bulletEnabled val="1"/>
        </dgm:presLayoutVars>
      </dgm:prSet>
      <dgm:spPr/>
    </dgm:pt>
    <dgm:pt modelId="{8B85E9DF-E0BE-B841-9040-25E03C4BC5B8}" type="pres">
      <dgm:prSet presAssocID="{A7ED4057-FB99-C94A-8BEE-8A49DCF3A2A7}" presName="descendantText" presStyleLbl="alignAcc1" presStyleIdx="0" presStyleCnt="5">
        <dgm:presLayoutVars>
          <dgm:bulletEnabled val="1"/>
        </dgm:presLayoutVars>
      </dgm:prSet>
      <dgm:spPr/>
    </dgm:pt>
    <dgm:pt modelId="{3C1AFC1D-36D0-CC47-8A56-8CFE62B6615B}" type="pres">
      <dgm:prSet presAssocID="{4D4B1CE8-4A33-9445-A136-2863D0ABBD4E}" presName="sp" presStyleCnt="0"/>
      <dgm:spPr/>
    </dgm:pt>
    <dgm:pt modelId="{677752CF-B8E9-AF44-A063-287B5FC9EF75}" type="pres">
      <dgm:prSet presAssocID="{669A2354-319A-B145-A5AD-A80AAEB21F90}" presName="composite" presStyleCnt="0"/>
      <dgm:spPr/>
    </dgm:pt>
    <dgm:pt modelId="{0F312CBC-97CB-074E-8397-899850EAF1D6}" type="pres">
      <dgm:prSet presAssocID="{669A2354-319A-B145-A5AD-A80AAEB21F90}" presName="parentText" presStyleLbl="alignNode1" presStyleIdx="1" presStyleCnt="5">
        <dgm:presLayoutVars>
          <dgm:chMax val="1"/>
          <dgm:bulletEnabled val="1"/>
        </dgm:presLayoutVars>
      </dgm:prSet>
      <dgm:spPr/>
    </dgm:pt>
    <dgm:pt modelId="{7E96C00A-CEEA-004A-B3F3-76C4BBD0BD44}" type="pres">
      <dgm:prSet presAssocID="{669A2354-319A-B145-A5AD-A80AAEB21F90}" presName="descendantText" presStyleLbl="alignAcc1" presStyleIdx="1" presStyleCnt="5" custLinFactNeighborX="0" custLinFactNeighborY="-4596">
        <dgm:presLayoutVars>
          <dgm:bulletEnabled val="1"/>
        </dgm:presLayoutVars>
      </dgm:prSet>
      <dgm:spPr/>
    </dgm:pt>
    <dgm:pt modelId="{F339B1CB-3889-D44B-87C2-ADF672466A3E}" type="pres">
      <dgm:prSet presAssocID="{81D19BF4-B1C0-F848-BCF6-6E2A6DAF7D32}" presName="sp" presStyleCnt="0"/>
      <dgm:spPr/>
    </dgm:pt>
    <dgm:pt modelId="{B78B05D9-6013-7C4C-88A2-4DA924E309AB}" type="pres">
      <dgm:prSet presAssocID="{E057CADC-EE2B-294C-B865-E5D9A20DCE2D}" presName="composite" presStyleCnt="0"/>
      <dgm:spPr/>
    </dgm:pt>
    <dgm:pt modelId="{F9D6CB84-AEF2-754C-BC0B-3442F0714617}" type="pres">
      <dgm:prSet presAssocID="{E057CADC-EE2B-294C-B865-E5D9A20DCE2D}" presName="parentText" presStyleLbl="alignNode1" presStyleIdx="2" presStyleCnt="5">
        <dgm:presLayoutVars>
          <dgm:chMax val="1"/>
          <dgm:bulletEnabled val="1"/>
        </dgm:presLayoutVars>
      </dgm:prSet>
      <dgm:spPr/>
    </dgm:pt>
    <dgm:pt modelId="{0D9D0431-178B-6540-9D0A-66017C7E51B1}" type="pres">
      <dgm:prSet presAssocID="{E057CADC-EE2B-294C-B865-E5D9A20DCE2D}" presName="descendantText" presStyleLbl="alignAcc1" presStyleIdx="2" presStyleCnt="5">
        <dgm:presLayoutVars>
          <dgm:bulletEnabled val="1"/>
        </dgm:presLayoutVars>
      </dgm:prSet>
      <dgm:spPr/>
    </dgm:pt>
    <dgm:pt modelId="{2A073058-18E8-D049-9AC2-6E856D6DD4F2}" type="pres">
      <dgm:prSet presAssocID="{DDD9B2C0-A985-5644-A9FD-CEB56D79BD41}" presName="sp" presStyleCnt="0"/>
      <dgm:spPr/>
    </dgm:pt>
    <dgm:pt modelId="{613D6616-6B23-1349-89F0-1BBF4104EE5D}" type="pres">
      <dgm:prSet presAssocID="{C4D4EF56-F788-DE4C-A061-DDCA9B96378F}" presName="composite" presStyleCnt="0"/>
      <dgm:spPr/>
    </dgm:pt>
    <dgm:pt modelId="{E0FF4792-221D-804A-A2B2-DDC561AE309F}" type="pres">
      <dgm:prSet presAssocID="{C4D4EF56-F788-DE4C-A061-DDCA9B96378F}" presName="parentText" presStyleLbl="alignNode1" presStyleIdx="3" presStyleCnt="5">
        <dgm:presLayoutVars>
          <dgm:chMax val="1"/>
          <dgm:bulletEnabled val="1"/>
        </dgm:presLayoutVars>
      </dgm:prSet>
      <dgm:spPr/>
    </dgm:pt>
    <dgm:pt modelId="{D510EA3B-DE9A-9A4A-A286-BDBF8FA1D7A2}" type="pres">
      <dgm:prSet presAssocID="{C4D4EF56-F788-DE4C-A061-DDCA9B96378F}" presName="descendantText" presStyleLbl="alignAcc1" presStyleIdx="3" presStyleCnt="5">
        <dgm:presLayoutVars>
          <dgm:bulletEnabled val="1"/>
        </dgm:presLayoutVars>
      </dgm:prSet>
      <dgm:spPr/>
    </dgm:pt>
    <dgm:pt modelId="{0F92A2CE-D7B6-664F-9E2F-96D88549FF55}" type="pres">
      <dgm:prSet presAssocID="{3681731B-1FAE-6649-BA97-728804F6D2ED}" presName="sp" presStyleCnt="0"/>
      <dgm:spPr/>
    </dgm:pt>
    <dgm:pt modelId="{4B0D2990-0B9C-CD40-8A36-593A6F68FB54}" type="pres">
      <dgm:prSet presAssocID="{BA8FBE03-0DDC-554C-9B82-B97DF416D2BD}" presName="composite" presStyleCnt="0"/>
      <dgm:spPr/>
    </dgm:pt>
    <dgm:pt modelId="{C438879D-4462-0449-B983-94C1307D8213}" type="pres">
      <dgm:prSet presAssocID="{BA8FBE03-0DDC-554C-9B82-B97DF416D2BD}" presName="parentText" presStyleLbl="alignNode1" presStyleIdx="4" presStyleCnt="5">
        <dgm:presLayoutVars>
          <dgm:chMax val="1"/>
          <dgm:bulletEnabled val="1"/>
        </dgm:presLayoutVars>
      </dgm:prSet>
      <dgm:spPr/>
    </dgm:pt>
    <dgm:pt modelId="{8B783787-6537-8B41-AE0F-DB00A7A137B5}" type="pres">
      <dgm:prSet presAssocID="{BA8FBE03-0DDC-554C-9B82-B97DF416D2BD}" presName="descendantText" presStyleLbl="alignAcc1" presStyleIdx="4" presStyleCnt="5">
        <dgm:presLayoutVars>
          <dgm:bulletEnabled val="1"/>
        </dgm:presLayoutVars>
      </dgm:prSet>
      <dgm:spPr/>
    </dgm:pt>
  </dgm:ptLst>
  <dgm:cxnLst>
    <dgm:cxn modelId="{94582F29-E97C-8041-A64C-84CDECE75778}" type="presOf" srcId="{C4D4EF56-F788-DE4C-A061-DDCA9B96378F}" destId="{E0FF4792-221D-804A-A2B2-DDC561AE309F}" srcOrd="0" destOrd="0" presId="urn:microsoft.com/office/officeart/2005/8/layout/chevron2"/>
    <dgm:cxn modelId="{A88F4C2F-5ACD-754A-8EAF-90820F7A05F6}" srcId="{669A2354-319A-B145-A5AD-A80AAEB21F90}" destId="{880777F6-342C-D040-ACCC-2C0689461B17}" srcOrd="0" destOrd="0" parTransId="{8B9F4429-5E7F-BB44-89D0-4A31F8DAD635}" sibTransId="{561293B1-73DC-5940-B83C-45B70E16A505}"/>
    <dgm:cxn modelId="{62858B30-5BB7-1C45-A5DE-5DB9D6A82030}" type="presOf" srcId="{BA8FBE03-0DDC-554C-9B82-B97DF416D2BD}" destId="{C438879D-4462-0449-B983-94C1307D8213}" srcOrd="0" destOrd="0" presId="urn:microsoft.com/office/officeart/2005/8/layout/chevron2"/>
    <dgm:cxn modelId="{7E1A1933-2D02-B742-B8E8-FE5D7827AEE6}" type="presOf" srcId="{E58BC72C-9D49-414F-8467-2871449CDCC6}" destId="{8B783787-6537-8B41-AE0F-DB00A7A137B5}" srcOrd="0" destOrd="0" presId="urn:microsoft.com/office/officeart/2005/8/layout/chevron2"/>
    <dgm:cxn modelId="{D0CEE13C-A387-6540-A496-9418AAE842C1}" type="presOf" srcId="{C69DD675-0428-8C4F-9084-05B7C3B3ACCC}" destId="{0D9D0431-178B-6540-9D0A-66017C7E51B1}" srcOrd="0" destOrd="0" presId="urn:microsoft.com/office/officeart/2005/8/layout/chevron2"/>
    <dgm:cxn modelId="{D1A5683E-2D26-0144-B92B-CFCA48ECC3A4}" type="presOf" srcId="{880777F6-342C-D040-ACCC-2C0689461B17}" destId="{7E96C00A-CEEA-004A-B3F3-76C4BBD0BD44}" srcOrd="0" destOrd="0" presId="urn:microsoft.com/office/officeart/2005/8/layout/chevron2"/>
    <dgm:cxn modelId="{62484C5B-933B-1346-93D4-B957DF5EF399}" srcId="{C4D4EF56-F788-DE4C-A061-DDCA9B96378F}" destId="{93312847-347F-F44B-918C-E1D4259AC544}" srcOrd="0" destOrd="0" parTransId="{1607134F-1C0C-0E45-A570-3B3010373CBA}" sibTransId="{EA80F5B5-07BD-1141-928A-BEBFFB69E4CD}"/>
    <dgm:cxn modelId="{33541C42-9572-064A-9A19-2B9B6688495D}" srcId="{A0C06AE5-C0EB-8849-BE8F-48AB493A1CA4}" destId="{C4D4EF56-F788-DE4C-A061-DDCA9B96378F}" srcOrd="3" destOrd="0" parTransId="{9352E54A-D547-1643-B270-A4405389CA2F}" sibTransId="{3681731B-1FAE-6649-BA97-728804F6D2ED}"/>
    <dgm:cxn modelId="{6FA09F45-CFBE-FB46-ABD0-3E5C2D34D61D}" type="presOf" srcId="{A0C06AE5-C0EB-8849-BE8F-48AB493A1CA4}" destId="{5C2B4F58-C059-F549-A41B-FF56DDC661F2}" srcOrd="0" destOrd="0" presId="urn:microsoft.com/office/officeart/2005/8/layout/chevron2"/>
    <dgm:cxn modelId="{6106384F-A9A3-0D49-93E7-C4CDB2B8CA4A}" type="presOf" srcId="{92374502-EAD2-144B-B57B-18A8BFE55D75}" destId="{8B85E9DF-E0BE-B841-9040-25E03C4BC5B8}" srcOrd="0" destOrd="0" presId="urn:microsoft.com/office/officeart/2005/8/layout/chevron2"/>
    <dgm:cxn modelId="{10FB4374-3781-2448-BF85-470C8AEBF96F}" srcId="{E057CADC-EE2B-294C-B865-E5D9A20DCE2D}" destId="{C69DD675-0428-8C4F-9084-05B7C3B3ACCC}" srcOrd="0" destOrd="0" parTransId="{FA697EE8-4567-D943-BD95-A8625B871EAC}" sibTransId="{4F7A4AC2-719A-7C45-AA83-0F2591463072}"/>
    <dgm:cxn modelId="{26801C7E-1547-4E47-B03E-834BCA9234F2}" type="presOf" srcId="{A7ED4057-FB99-C94A-8BEE-8A49DCF3A2A7}" destId="{B21FB3B6-AA77-A84D-ACEE-BF397686E3A0}" srcOrd="0" destOrd="0" presId="urn:microsoft.com/office/officeart/2005/8/layout/chevron2"/>
    <dgm:cxn modelId="{5E59668A-362D-AE4E-844A-5A9116A46F5B}" srcId="{BA8FBE03-0DDC-554C-9B82-B97DF416D2BD}" destId="{E58BC72C-9D49-414F-8467-2871449CDCC6}" srcOrd="0" destOrd="0" parTransId="{7EE7CDDC-BADE-4442-86C6-B3FF51C95535}" sibTransId="{5249EC33-E43A-4140-9307-C11D1913DEE1}"/>
    <dgm:cxn modelId="{E189D7A1-FE2C-7141-8F0C-F1470BEB5A91}" srcId="{A7ED4057-FB99-C94A-8BEE-8A49DCF3A2A7}" destId="{92374502-EAD2-144B-B57B-18A8BFE55D75}" srcOrd="0" destOrd="0" parTransId="{4BF9FD09-8684-2242-BD73-88C3AB4C4EE0}" sibTransId="{D89D27D2-E139-F54B-BA9A-3E6177FE8DD9}"/>
    <dgm:cxn modelId="{20988FA6-0E93-BD4C-830E-B2A3C8F8A120}" srcId="{A0C06AE5-C0EB-8849-BE8F-48AB493A1CA4}" destId="{BA8FBE03-0DDC-554C-9B82-B97DF416D2BD}" srcOrd="4" destOrd="0" parTransId="{B2CF2C3A-5956-0E47-87AE-8DD3F43987A8}" sibTransId="{75137347-9C1D-B445-B171-50A607A9F7CE}"/>
    <dgm:cxn modelId="{867222B7-6111-B147-AEBC-53E9F98DE413}" srcId="{A0C06AE5-C0EB-8849-BE8F-48AB493A1CA4}" destId="{669A2354-319A-B145-A5AD-A80AAEB21F90}" srcOrd="1" destOrd="0" parTransId="{82AE7E47-288A-184D-8458-F956CFB87B9E}" sibTransId="{81D19BF4-B1C0-F848-BCF6-6E2A6DAF7D32}"/>
    <dgm:cxn modelId="{339A0FDB-FAA3-F84D-AB5C-802003B0DD38}" srcId="{A0C06AE5-C0EB-8849-BE8F-48AB493A1CA4}" destId="{E057CADC-EE2B-294C-B865-E5D9A20DCE2D}" srcOrd="2" destOrd="0" parTransId="{F9D3B641-9341-AB4D-8BAD-9B6912A748FA}" sibTransId="{DDD9B2C0-A985-5644-A9FD-CEB56D79BD41}"/>
    <dgm:cxn modelId="{7F1734EE-45FF-7943-A74C-6A1DFA8A0733}" type="presOf" srcId="{93312847-347F-F44B-918C-E1D4259AC544}" destId="{D510EA3B-DE9A-9A4A-A286-BDBF8FA1D7A2}" srcOrd="0" destOrd="0" presId="urn:microsoft.com/office/officeart/2005/8/layout/chevron2"/>
    <dgm:cxn modelId="{905B4FEE-9414-FF48-8D39-637EB2302B5E}" type="presOf" srcId="{E057CADC-EE2B-294C-B865-E5D9A20DCE2D}" destId="{F9D6CB84-AEF2-754C-BC0B-3442F0714617}" srcOrd="0" destOrd="0" presId="urn:microsoft.com/office/officeart/2005/8/layout/chevron2"/>
    <dgm:cxn modelId="{DCCF57EF-DC8E-904D-B719-3ED18A048997}" srcId="{A0C06AE5-C0EB-8849-BE8F-48AB493A1CA4}" destId="{A7ED4057-FB99-C94A-8BEE-8A49DCF3A2A7}" srcOrd="0" destOrd="0" parTransId="{1E032628-B333-1143-B958-AB3E329177ED}" sibTransId="{4D4B1CE8-4A33-9445-A136-2863D0ABBD4E}"/>
    <dgm:cxn modelId="{C9FB94FA-95BF-4849-9ADE-F5F4512082D2}" type="presOf" srcId="{669A2354-319A-B145-A5AD-A80AAEB21F90}" destId="{0F312CBC-97CB-074E-8397-899850EAF1D6}" srcOrd="0" destOrd="0" presId="urn:microsoft.com/office/officeart/2005/8/layout/chevron2"/>
    <dgm:cxn modelId="{96357A10-8D39-7946-B6F2-4F2016BBAAE9}" type="presParOf" srcId="{5C2B4F58-C059-F549-A41B-FF56DDC661F2}" destId="{06BB62C8-5372-ED45-820D-F92B5F09B7DB}" srcOrd="0" destOrd="0" presId="urn:microsoft.com/office/officeart/2005/8/layout/chevron2"/>
    <dgm:cxn modelId="{71EDB551-F8B4-8C4A-AD18-04EAF1A2661B}" type="presParOf" srcId="{06BB62C8-5372-ED45-820D-F92B5F09B7DB}" destId="{B21FB3B6-AA77-A84D-ACEE-BF397686E3A0}" srcOrd="0" destOrd="0" presId="urn:microsoft.com/office/officeart/2005/8/layout/chevron2"/>
    <dgm:cxn modelId="{EB927D83-9576-3942-B4A8-7745CFA02B75}" type="presParOf" srcId="{06BB62C8-5372-ED45-820D-F92B5F09B7DB}" destId="{8B85E9DF-E0BE-B841-9040-25E03C4BC5B8}" srcOrd="1" destOrd="0" presId="urn:microsoft.com/office/officeart/2005/8/layout/chevron2"/>
    <dgm:cxn modelId="{296997BD-B353-2143-8E3C-86FBBECEB0AD}" type="presParOf" srcId="{5C2B4F58-C059-F549-A41B-FF56DDC661F2}" destId="{3C1AFC1D-36D0-CC47-8A56-8CFE62B6615B}" srcOrd="1" destOrd="0" presId="urn:microsoft.com/office/officeart/2005/8/layout/chevron2"/>
    <dgm:cxn modelId="{9D750110-1DB7-7C4E-A8B2-921809BCC8AE}" type="presParOf" srcId="{5C2B4F58-C059-F549-A41B-FF56DDC661F2}" destId="{677752CF-B8E9-AF44-A063-287B5FC9EF75}" srcOrd="2" destOrd="0" presId="urn:microsoft.com/office/officeart/2005/8/layout/chevron2"/>
    <dgm:cxn modelId="{DD234ADC-E765-AB4E-8A1A-DB66C91ACE61}" type="presParOf" srcId="{677752CF-B8E9-AF44-A063-287B5FC9EF75}" destId="{0F312CBC-97CB-074E-8397-899850EAF1D6}" srcOrd="0" destOrd="0" presId="urn:microsoft.com/office/officeart/2005/8/layout/chevron2"/>
    <dgm:cxn modelId="{D5D06B89-F8B5-D848-9E23-EF886ADDE062}" type="presParOf" srcId="{677752CF-B8E9-AF44-A063-287B5FC9EF75}" destId="{7E96C00A-CEEA-004A-B3F3-76C4BBD0BD44}" srcOrd="1" destOrd="0" presId="urn:microsoft.com/office/officeart/2005/8/layout/chevron2"/>
    <dgm:cxn modelId="{C85A1D52-08D0-F94D-8578-0FA3A993A791}" type="presParOf" srcId="{5C2B4F58-C059-F549-A41B-FF56DDC661F2}" destId="{F339B1CB-3889-D44B-87C2-ADF672466A3E}" srcOrd="3" destOrd="0" presId="urn:microsoft.com/office/officeart/2005/8/layout/chevron2"/>
    <dgm:cxn modelId="{35AA8E71-7E42-E04B-969F-6CA7C1801339}" type="presParOf" srcId="{5C2B4F58-C059-F549-A41B-FF56DDC661F2}" destId="{B78B05D9-6013-7C4C-88A2-4DA924E309AB}" srcOrd="4" destOrd="0" presId="urn:microsoft.com/office/officeart/2005/8/layout/chevron2"/>
    <dgm:cxn modelId="{EF682877-F60E-FB44-9ECF-244FA55D7904}" type="presParOf" srcId="{B78B05D9-6013-7C4C-88A2-4DA924E309AB}" destId="{F9D6CB84-AEF2-754C-BC0B-3442F0714617}" srcOrd="0" destOrd="0" presId="urn:microsoft.com/office/officeart/2005/8/layout/chevron2"/>
    <dgm:cxn modelId="{414FDB63-684A-9245-9BB7-A3FC3C8E2514}" type="presParOf" srcId="{B78B05D9-6013-7C4C-88A2-4DA924E309AB}" destId="{0D9D0431-178B-6540-9D0A-66017C7E51B1}" srcOrd="1" destOrd="0" presId="urn:microsoft.com/office/officeart/2005/8/layout/chevron2"/>
    <dgm:cxn modelId="{25062694-7F50-7D49-A11D-D9EAA1B7BEF8}" type="presParOf" srcId="{5C2B4F58-C059-F549-A41B-FF56DDC661F2}" destId="{2A073058-18E8-D049-9AC2-6E856D6DD4F2}" srcOrd="5" destOrd="0" presId="urn:microsoft.com/office/officeart/2005/8/layout/chevron2"/>
    <dgm:cxn modelId="{4FCCC4C2-B459-3E45-9828-40A7CAA1EE57}" type="presParOf" srcId="{5C2B4F58-C059-F549-A41B-FF56DDC661F2}" destId="{613D6616-6B23-1349-89F0-1BBF4104EE5D}" srcOrd="6" destOrd="0" presId="urn:microsoft.com/office/officeart/2005/8/layout/chevron2"/>
    <dgm:cxn modelId="{5BAE27DA-A313-124F-9AEE-BB99DE0D4825}" type="presParOf" srcId="{613D6616-6B23-1349-89F0-1BBF4104EE5D}" destId="{E0FF4792-221D-804A-A2B2-DDC561AE309F}" srcOrd="0" destOrd="0" presId="urn:microsoft.com/office/officeart/2005/8/layout/chevron2"/>
    <dgm:cxn modelId="{464CDB77-AEF2-3C45-B227-DA36DF878F6C}" type="presParOf" srcId="{613D6616-6B23-1349-89F0-1BBF4104EE5D}" destId="{D510EA3B-DE9A-9A4A-A286-BDBF8FA1D7A2}" srcOrd="1" destOrd="0" presId="urn:microsoft.com/office/officeart/2005/8/layout/chevron2"/>
    <dgm:cxn modelId="{362555BE-E31B-8849-8765-F6CF64532BFD}" type="presParOf" srcId="{5C2B4F58-C059-F549-A41B-FF56DDC661F2}" destId="{0F92A2CE-D7B6-664F-9E2F-96D88549FF55}" srcOrd="7" destOrd="0" presId="urn:microsoft.com/office/officeart/2005/8/layout/chevron2"/>
    <dgm:cxn modelId="{0D9701C2-FBEE-4F4E-A760-427F36DC8045}" type="presParOf" srcId="{5C2B4F58-C059-F549-A41B-FF56DDC661F2}" destId="{4B0D2990-0B9C-CD40-8A36-593A6F68FB54}" srcOrd="8" destOrd="0" presId="urn:microsoft.com/office/officeart/2005/8/layout/chevron2"/>
    <dgm:cxn modelId="{8E65E59E-2FD2-0C47-86B7-9AD6B2925AFC}" type="presParOf" srcId="{4B0D2990-0B9C-CD40-8A36-593A6F68FB54}" destId="{C438879D-4462-0449-B983-94C1307D8213}" srcOrd="0" destOrd="0" presId="urn:microsoft.com/office/officeart/2005/8/layout/chevron2"/>
    <dgm:cxn modelId="{1C59EAC9-EB77-1943-8463-6A46E67A6DF9}" type="presParOf" srcId="{4B0D2990-0B9C-CD40-8A36-593A6F68FB54}" destId="{8B783787-6537-8B41-AE0F-DB00A7A137B5}" srcOrd="1" destOrd="0" presId="urn:microsoft.com/office/officeart/2005/8/layout/chevron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F31B72-0F86-7A45-BF6F-412E1A887AAA}" type="doc">
      <dgm:prSet loTypeId="urn:microsoft.com/office/officeart/2005/8/layout/funnel1" loCatId="" qsTypeId="urn:microsoft.com/office/officeart/2005/8/quickstyle/simple1" qsCatId="simple" csTypeId="urn:microsoft.com/office/officeart/2005/8/colors/accent1_2" csCatId="accent1" phldr="1"/>
      <dgm:spPr/>
      <dgm:t>
        <a:bodyPr/>
        <a:lstStyle/>
        <a:p>
          <a:endParaRPr lang="en-GB"/>
        </a:p>
      </dgm:t>
    </dgm:pt>
    <dgm:pt modelId="{5E65006E-05E7-EA4A-BA12-FD364EA49D49}">
      <dgm:prSet phldrT="[Text]"/>
      <dgm:spPr>
        <a:xfrm>
          <a:off x="1763114" y="847062"/>
          <a:ext cx="826459" cy="826459"/>
        </a:xfrm>
        <a:prstGeom prst="ellipse">
          <a:avLst/>
        </a:prstGeom>
        <a:solidFill>
          <a:srgbClr val="00569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a:solidFill>
                <a:sysClr val="window" lastClr="FFFFFF"/>
              </a:solidFill>
              <a:latin typeface="Georgia"/>
              <a:ea typeface="+mn-ea"/>
              <a:cs typeface="+mn-cs"/>
            </a:rPr>
            <a:t>ideas</a:t>
          </a:r>
        </a:p>
      </dgm:t>
    </dgm:pt>
    <dgm:pt modelId="{6F43A6F2-DBD0-014F-AD6A-41013A5D4778}" type="parTrans" cxnId="{B07536A5-7AAD-764D-ABBC-6B4671DD7912}">
      <dgm:prSet/>
      <dgm:spPr/>
      <dgm:t>
        <a:bodyPr/>
        <a:lstStyle/>
        <a:p>
          <a:endParaRPr lang="en-GB"/>
        </a:p>
      </dgm:t>
    </dgm:pt>
    <dgm:pt modelId="{E758AC20-2309-CA44-A995-85BD621A33A6}" type="sibTrans" cxnId="{B07536A5-7AAD-764D-ABBC-6B4671DD7912}">
      <dgm:prSet/>
      <dgm:spPr/>
      <dgm:t>
        <a:bodyPr/>
        <a:lstStyle/>
        <a:p>
          <a:endParaRPr lang="en-GB"/>
        </a:p>
      </dgm:t>
    </dgm:pt>
    <dgm:pt modelId="{EECA6691-F40B-F540-8D67-AB04D54ABA97}">
      <dgm:prSet phldrT="[Text]"/>
      <dgm:spPr>
        <a:xfrm>
          <a:off x="918288" y="1046881"/>
          <a:ext cx="826459" cy="826459"/>
        </a:xfrm>
        <a:prstGeom prst="ellipse">
          <a:avLst/>
        </a:prstGeom>
        <a:solidFill>
          <a:srgbClr val="00569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a:solidFill>
                <a:sysClr val="window" lastClr="FFFFFF"/>
              </a:solidFill>
              <a:latin typeface="Georgia"/>
              <a:ea typeface="+mn-ea"/>
              <a:cs typeface="+mn-cs"/>
            </a:rPr>
            <a:t>ideas</a:t>
          </a:r>
        </a:p>
      </dgm:t>
    </dgm:pt>
    <dgm:pt modelId="{D5853872-80DC-3F4A-9162-28FCE35F748F}" type="parTrans" cxnId="{FAB128BA-FAB3-2746-93BA-AEF7A36D6602}">
      <dgm:prSet/>
      <dgm:spPr/>
      <dgm:t>
        <a:bodyPr/>
        <a:lstStyle/>
        <a:p>
          <a:endParaRPr lang="en-GB"/>
        </a:p>
      </dgm:t>
    </dgm:pt>
    <dgm:pt modelId="{EDD50338-8761-984B-A622-4255A119C849}" type="sibTrans" cxnId="{FAB128BA-FAB3-2746-93BA-AEF7A36D6602}">
      <dgm:prSet/>
      <dgm:spPr/>
      <dgm:t>
        <a:bodyPr/>
        <a:lstStyle/>
        <a:p>
          <a:endParaRPr lang="en-GB"/>
        </a:p>
      </dgm:t>
    </dgm:pt>
    <dgm:pt modelId="{1BB25332-E5E3-BE46-AD0A-9443FABA501A}">
      <dgm:prSet phldrT="[Text]"/>
      <dgm:spPr>
        <a:xfrm>
          <a:off x="1509666" y="1666910"/>
          <a:ext cx="826459" cy="826459"/>
        </a:xfrm>
        <a:prstGeom prst="ellipse">
          <a:avLst/>
        </a:prstGeom>
        <a:solidFill>
          <a:srgbClr val="00569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a:solidFill>
                <a:sysClr val="window" lastClr="FFFFFF"/>
              </a:solidFill>
              <a:latin typeface="Georgia"/>
              <a:ea typeface="+mn-ea"/>
              <a:cs typeface="+mn-cs"/>
            </a:rPr>
            <a:t>ideas</a:t>
          </a:r>
        </a:p>
      </dgm:t>
    </dgm:pt>
    <dgm:pt modelId="{9749B271-80E4-284F-8863-B55CC55B7C15}" type="parTrans" cxnId="{EE5F1580-ECA9-EC4B-915A-8F8EAFBDA9AF}">
      <dgm:prSet/>
      <dgm:spPr/>
      <dgm:t>
        <a:bodyPr/>
        <a:lstStyle/>
        <a:p>
          <a:endParaRPr lang="en-GB"/>
        </a:p>
      </dgm:t>
    </dgm:pt>
    <dgm:pt modelId="{3288AA4D-E156-A84D-93A3-62B2BD670EC3}" type="sibTrans" cxnId="{EE5F1580-ECA9-EC4B-915A-8F8EAFBDA9AF}">
      <dgm:prSet/>
      <dgm:spPr/>
      <dgm:t>
        <a:bodyPr/>
        <a:lstStyle/>
        <a:p>
          <a:endParaRPr lang="en-GB"/>
        </a:p>
      </dgm:t>
    </dgm:pt>
    <dgm:pt modelId="{23EC99F4-07D3-FA4E-A985-47FCF972A904}">
      <dgm:prSet phldrT="[Text]"/>
      <dgm:spPr>
        <a:xfrm>
          <a:off x="814676" y="3056088"/>
          <a:ext cx="2203893" cy="550973"/>
        </a:xfrm>
        <a:prstGeom prst="rect">
          <a:avLst/>
        </a:prstGeom>
        <a:noFill/>
        <a:ln>
          <a:noFill/>
        </a:ln>
        <a:effectLst/>
      </dgm:spPr>
      <dgm:t>
        <a:bodyPr/>
        <a:lstStyle/>
        <a:p>
          <a:pPr>
            <a:buNone/>
          </a:pPr>
          <a:r>
            <a:rPr lang="pt-BR" b="1" dirty="0">
              <a:solidFill>
                <a:srgbClr val="005697"/>
              </a:solidFill>
              <a:latin typeface="+mn-lt"/>
              <a:ea typeface="+mn-ea"/>
              <a:cs typeface="+mn-cs"/>
            </a:rPr>
            <a:t>Įgyvendinamos ir perspektyvios idėjos ar sprendimai</a:t>
          </a:r>
          <a:endParaRPr lang="en-US" b="1" dirty="0">
            <a:solidFill>
              <a:srgbClr val="005697"/>
            </a:solidFill>
            <a:latin typeface="+mn-lt"/>
            <a:ea typeface="+mn-ea"/>
            <a:cs typeface="+mn-cs"/>
          </a:endParaRPr>
        </a:p>
      </dgm:t>
    </dgm:pt>
    <dgm:pt modelId="{7B4803DD-D5D9-E34C-9975-528FC983E8C8}" type="parTrans" cxnId="{DAD44099-474F-BC4C-932A-F655FF4816A5}">
      <dgm:prSet/>
      <dgm:spPr/>
      <dgm:t>
        <a:bodyPr/>
        <a:lstStyle/>
        <a:p>
          <a:endParaRPr lang="en-GB"/>
        </a:p>
      </dgm:t>
    </dgm:pt>
    <dgm:pt modelId="{AEAF4985-499A-ED41-90AC-DE705A40E543}" type="sibTrans" cxnId="{DAD44099-474F-BC4C-932A-F655FF4816A5}">
      <dgm:prSet/>
      <dgm:spPr/>
      <dgm:t>
        <a:bodyPr/>
        <a:lstStyle/>
        <a:p>
          <a:endParaRPr lang="en-GB"/>
        </a:p>
      </dgm:t>
    </dgm:pt>
    <dgm:pt modelId="{E524AA15-C46A-914D-8D16-ACED8A282BA1}" type="pres">
      <dgm:prSet presAssocID="{78F31B72-0F86-7A45-BF6F-412E1A887AAA}" presName="Name0" presStyleCnt="0">
        <dgm:presLayoutVars>
          <dgm:chMax val="4"/>
          <dgm:resizeHandles val="exact"/>
        </dgm:presLayoutVars>
      </dgm:prSet>
      <dgm:spPr/>
    </dgm:pt>
    <dgm:pt modelId="{E288937E-21EE-324A-ADFB-01755E9532B2}" type="pres">
      <dgm:prSet presAssocID="{78F31B72-0F86-7A45-BF6F-412E1A887AAA}" presName="ellipse" presStyleLbl="trBgShp" presStyleIdx="0" presStyleCnt="1"/>
      <dgm:spPr>
        <a:xfrm>
          <a:off x="648311" y="780578"/>
          <a:ext cx="2369184" cy="822786"/>
        </a:xfrm>
        <a:prstGeom prst="ellipse">
          <a:avLst/>
        </a:prstGeom>
        <a:solidFill>
          <a:srgbClr val="005697">
            <a:tint val="50000"/>
            <a:alpha val="40000"/>
            <a:hueOff val="0"/>
            <a:satOff val="0"/>
            <a:lumOff val="0"/>
            <a:alphaOff val="0"/>
          </a:srgbClr>
        </a:solidFill>
        <a:ln>
          <a:noFill/>
        </a:ln>
        <a:effectLst/>
      </dgm:spPr>
    </dgm:pt>
    <dgm:pt modelId="{9FCE2A42-00B2-5B4F-8C32-7EF560835CEE}" type="pres">
      <dgm:prSet presAssocID="{78F31B72-0F86-7A45-BF6F-412E1A887AAA}" presName="arrow1" presStyleLbl="fgShp" presStyleIdx="0" presStyleCnt="1" custScaleY="243038"/>
      <dgm:spPr>
        <a:xfrm>
          <a:off x="1607005" y="2795303"/>
          <a:ext cx="459144" cy="293852"/>
        </a:xfrm>
        <a:prstGeom prst="downArrow">
          <a:avLst/>
        </a:prstGeom>
        <a:solidFill>
          <a:srgbClr val="005697">
            <a:tint val="6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4B657DE1-E22D-8C4B-ACD9-F0F60CCFBD6B}" type="pres">
      <dgm:prSet presAssocID="{78F31B72-0F86-7A45-BF6F-412E1A887AAA}" presName="rectangle" presStyleLbl="revTx" presStyleIdx="0" presStyleCnt="1" custScaleY="154634" custLinFactNeighborX="3278" custLinFactNeighborY="62612">
        <dgm:presLayoutVars>
          <dgm:bulletEnabled val="1"/>
        </dgm:presLayoutVars>
      </dgm:prSet>
      <dgm:spPr/>
    </dgm:pt>
    <dgm:pt modelId="{86F846DF-5616-904C-B6C4-BC629A7F9E6D}" type="pres">
      <dgm:prSet presAssocID="{EECA6691-F40B-F540-8D67-AB04D54ABA97}" presName="item1" presStyleLbl="node1" presStyleIdx="0" presStyleCnt="3">
        <dgm:presLayoutVars>
          <dgm:bulletEnabled val="1"/>
        </dgm:presLayoutVars>
      </dgm:prSet>
      <dgm:spPr/>
    </dgm:pt>
    <dgm:pt modelId="{4221386A-6C62-504E-9D3A-056E921FEF29}" type="pres">
      <dgm:prSet presAssocID="{1BB25332-E5E3-BE46-AD0A-9443FABA501A}" presName="item2" presStyleLbl="node1" presStyleIdx="1" presStyleCnt="3">
        <dgm:presLayoutVars>
          <dgm:bulletEnabled val="1"/>
        </dgm:presLayoutVars>
      </dgm:prSet>
      <dgm:spPr/>
    </dgm:pt>
    <dgm:pt modelId="{BE4D8382-4B5C-514C-A51B-D6690D647C6D}" type="pres">
      <dgm:prSet presAssocID="{23EC99F4-07D3-FA4E-A985-47FCF972A904}" presName="item3" presStyleLbl="node1" presStyleIdx="2" presStyleCnt="3">
        <dgm:presLayoutVars>
          <dgm:bulletEnabled val="1"/>
        </dgm:presLayoutVars>
      </dgm:prSet>
      <dgm:spPr/>
    </dgm:pt>
    <dgm:pt modelId="{4CA1BC4C-DB5F-494E-A1A4-2803BDEDF52C}" type="pres">
      <dgm:prSet presAssocID="{78F31B72-0F86-7A45-BF6F-412E1A887AAA}" presName="funnel" presStyleLbl="trAlignAcc1" presStyleIdx="0" presStyleCnt="1" custLinFactNeighborX="-2493" custLinFactNeighborY="389"/>
      <dgm:spPr>
        <a:xfrm>
          <a:off x="486873" y="687567"/>
          <a:ext cx="2571208" cy="2056966"/>
        </a:xfrm>
        <a:prstGeom prst="funnel">
          <a:avLst/>
        </a:prstGeom>
        <a:solidFill>
          <a:sysClr val="window" lastClr="FFFFFF">
            <a:alpha val="40000"/>
            <a:hueOff val="0"/>
            <a:satOff val="0"/>
            <a:lumOff val="0"/>
            <a:alphaOff val="0"/>
          </a:sysClr>
        </a:solidFill>
        <a:ln w="6350" cap="flat" cmpd="sng" algn="ctr">
          <a:solidFill>
            <a:srgbClr val="005697">
              <a:hueOff val="0"/>
              <a:satOff val="0"/>
              <a:lumOff val="0"/>
              <a:alphaOff val="0"/>
            </a:srgbClr>
          </a:solidFill>
          <a:prstDash val="solid"/>
          <a:miter lim="800000"/>
        </a:ln>
        <a:effectLst/>
      </dgm:spPr>
    </dgm:pt>
  </dgm:ptLst>
  <dgm:cxnLst>
    <dgm:cxn modelId="{69D4B61E-7979-2749-97A2-9510912237AE}" type="presOf" srcId="{23EC99F4-07D3-FA4E-A985-47FCF972A904}" destId="{4B657DE1-E22D-8C4B-ACD9-F0F60CCFBD6B}" srcOrd="0" destOrd="0" presId="urn:microsoft.com/office/officeart/2005/8/layout/funnel1"/>
    <dgm:cxn modelId="{A7853175-1B97-294C-A20B-54B13BDDAE16}" type="presOf" srcId="{EECA6691-F40B-F540-8D67-AB04D54ABA97}" destId="{4221386A-6C62-504E-9D3A-056E921FEF29}" srcOrd="0" destOrd="0" presId="urn:microsoft.com/office/officeart/2005/8/layout/funnel1"/>
    <dgm:cxn modelId="{EE5F1580-ECA9-EC4B-915A-8F8EAFBDA9AF}" srcId="{78F31B72-0F86-7A45-BF6F-412E1A887AAA}" destId="{1BB25332-E5E3-BE46-AD0A-9443FABA501A}" srcOrd="2" destOrd="0" parTransId="{9749B271-80E4-284F-8863-B55CC55B7C15}" sibTransId="{3288AA4D-E156-A84D-93A3-62B2BD670EC3}"/>
    <dgm:cxn modelId="{73950681-CC99-0648-9930-2701D16DBB0B}" type="presOf" srcId="{78F31B72-0F86-7A45-BF6F-412E1A887AAA}" destId="{E524AA15-C46A-914D-8D16-ACED8A282BA1}" srcOrd="0" destOrd="0" presId="urn:microsoft.com/office/officeart/2005/8/layout/funnel1"/>
    <dgm:cxn modelId="{DAD44099-474F-BC4C-932A-F655FF4816A5}" srcId="{78F31B72-0F86-7A45-BF6F-412E1A887AAA}" destId="{23EC99F4-07D3-FA4E-A985-47FCF972A904}" srcOrd="3" destOrd="0" parTransId="{7B4803DD-D5D9-E34C-9975-528FC983E8C8}" sibTransId="{AEAF4985-499A-ED41-90AC-DE705A40E543}"/>
    <dgm:cxn modelId="{B07536A5-7AAD-764D-ABBC-6B4671DD7912}" srcId="{78F31B72-0F86-7A45-BF6F-412E1A887AAA}" destId="{5E65006E-05E7-EA4A-BA12-FD364EA49D49}" srcOrd="0" destOrd="0" parTransId="{6F43A6F2-DBD0-014F-AD6A-41013A5D4778}" sibTransId="{E758AC20-2309-CA44-A995-85BD621A33A6}"/>
    <dgm:cxn modelId="{AD0037AA-1960-3B46-8DCA-29898C04C474}" type="presOf" srcId="{5E65006E-05E7-EA4A-BA12-FD364EA49D49}" destId="{BE4D8382-4B5C-514C-A51B-D6690D647C6D}" srcOrd="0" destOrd="0" presId="urn:microsoft.com/office/officeart/2005/8/layout/funnel1"/>
    <dgm:cxn modelId="{FAB128BA-FAB3-2746-93BA-AEF7A36D6602}" srcId="{78F31B72-0F86-7A45-BF6F-412E1A887AAA}" destId="{EECA6691-F40B-F540-8D67-AB04D54ABA97}" srcOrd="1" destOrd="0" parTransId="{D5853872-80DC-3F4A-9162-28FCE35F748F}" sibTransId="{EDD50338-8761-984B-A622-4255A119C849}"/>
    <dgm:cxn modelId="{47D52ACE-28EB-9942-9811-0B877995CFCC}" type="presOf" srcId="{1BB25332-E5E3-BE46-AD0A-9443FABA501A}" destId="{86F846DF-5616-904C-B6C4-BC629A7F9E6D}" srcOrd="0" destOrd="0" presId="urn:microsoft.com/office/officeart/2005/8/layout/funnel1"/>
    <dgm:cxn modelId="{518B4294-BF64-EA4B-8AB5-89837775BFDF}" type="presParOf" srcId="{E524AA15-C46A-914D-8D16-ACED8A282BA1}" destId="{E288937E-21EE-324A-ADFB-01755E9532B2}" srcOrd="0" destOrd="0" presId="urn:microsoft.com/office/officeart/2005/8/layout/funnel1"/>
    <dgm:cxn modelId="{1428E2BF-C643-3F4D-A21E-9E4B3608456B}" type="presParOf" srcId="{E524AA15-C46A-914D-8D16-ACED8A282BA1}" destId="{9FCE2A42-00B2-5B4F-8C32-7EF560835CEE}" srcOrd="1" destOrd="0" presId="urn:microsoft.com/office/officeart/2005/8/layout/funnel1"/>
    <dgm:cxn modelId="{FAA0D5B0-D5D9-1B4A-A5AA-AB5C1DA01F2C}" type="presParOf" srcId="{E524AA15-C46A-914D-8D16-ACED8A282BA1}" destId="{4B657DE1-E22D-8C4B-ACD9-F0F60CCFBD6B}" srcOrd="2" destOrd="0" presId="urn:microsoft.com/office/officeart/2005/8/layout/funnel1"/>
    <dgm:cxn modelId="{CDCB05BF-7773-734A-BAFB-326CFD78292D}" type="presParOf" srcId="{E524AA15-C46A-914D-8D16-ACED8A282BA1}" destId="{86F846DF-5616-904C-B6C4-BC629A7F9E6D}" srcOrd="3" destOrd="0" presId="urn:microsoft.com/office/officeart/2005/8/layout/funnel1"/>
    <dgm:cxn modelId="{D88C693D-9E4F-7F48-B521-D4C34FFE482A}" type="presParOf" srcId="{E524AA15-C46A-914D-8D16-ACED8A282BA1}" destId="{4221386A-6C62-504E-9D3A-056E921FEF29}" srcOrd="4" destOrd="0" presId="urn:microsoft.com/office/officeart/2005/8/layout/funnel1"/>
    <dgm:cxn modelId="{E6E5F7BD-F98B-4C4B-BAE9-DC0FE51024CF}" type="presParOf" srcId="{E524AA15-C46A-914D-8D16-ACED8A282BA1}" destId="{BE4D8382-4B5C-514C-A51B-D6690D647C6D}" srcOrd="5" destOrd="0" presId="urn:microsoft.com/office/officeart/2005/8/layout/funnel1"/>
    <dgm:cxn modelId="{935214A0-65B0-DA4C-A774-4BEFAC4A6B95}" type="presParOf" srcId="{E524AA15-C46A-914D-8D16-ACED8A282BA1}" destId="{4CA1BC4C-DB5F-494E-A1A4-2803BDEDF52C}"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47092F-C7AF-F44F-BB7C-79DEF94C0B8B}" type="doc">
      <dgm:prSet loTypeId="urn:microsoft.com/office/officeart/2005/8/layout/hierarchy3" loCatId="" qsTypeId="urn:microsoft.com/office/officeart/2005/8/quickstyle/simple1" qsCatId="simple" csTypeId="urn:microsoft.com/office/officeart/2005/8/colors/accent1_2" csCatId="accent1" phldr="1"/>
      <dgm:spPr/>
      <dgm:t>
        <a:bodyPr/>
        <a:lstStyle/>
        <a:p>
          <a:endParaRPr lang="en-GB"/>
        </a:p>
      </dgm:t>
    </dgm:pt>
    <dgm:pt modelId="{CC37C46E-15DC-2748-AAFB-BE87628FA5B8}">
      <dgm:prSet phldrT="[Text]"/>
      <dgm:spPr>
        <a:solidFill>
          <a:srgbClr val="70B2BE"/>
        </a:solidFill>
      </dgm:spPr>
      <dgm:t>
        <a:bodyPr/>
        <a:lstStyle/>
        <a:p>
          <a:r>
            <a:rPr lang="en-US" b="1" dirty="0"/>
            <a:t>1. </a:t>
          </a:r>
          <a:r>
            <a:rPr lang="en-US" b="1" dirty="0" err="1"/>
            <a:t>Analitiniai</a:t>
          </a:r>
          <a:r>
            <a:rPr lang="en-US" b="1" dirty="0"/>
            <a:t> </a:t>
          </a:r>
          <a:r>
            <a:rPr lang="en-US" b="1" dirty="0" err="1"/>
            <a:t>metodai</a:t>
          </a:r>
          <a:endParaRPr lang="en-US" b="1" dirty="0"/>
        </a:p>
        <a:p>
          <a:r>
            <a:rPr lang="en-US" b="1" dirty="0"/>
            <a:t>(</a:t>
          </a:r>
          <a:r>
            <a:rPr lang="en-US" b="1" dirty="0" err="1"/>
            <a:t>Tikslas</a:t>
          </a:r>
          <a:r>
            <a:rPr lang="en-US" b="1" dirty="0"/>
            <a:t>)</a:t>
          </a:r>
        </a:p>
        <a:p>
          <a:endParaRPr lang="en-GB" dirty="0"/>
        </a:p>
      </dgm:t>
    </dgm:pt>
    <dgm:pt modelId="{DE21AFFF-0D7D-5A4E-84C9-C5AF26191423}" type="parTrans" cxnId="{DCBE5CFC-2256-E047-9DFC-2D91DE8675A8}">
      <dgm:prSet/>
      <dgm:spPr/>
      <dgm:t>
        <a:bodyPr/>
        <a:lstStyle/>
        <a:p>
          <a:endParaRPr lang="en-GB"/>
        </a:p>
      </dgm:t>
    </dgm:pt>
    <dgm:pt modelId="{B337F5F1-7DD7-914A-82ED-0F88685413AA}" type="sibTrans" cxnId="{DCBE5CFC-2256-E047-9DFC-2D91DE8675A8}">
      <dgm:prSet/>
      <dgm:spPr/>
      <dgm:t>
        <a:bodyPr/>
        <a:lstStyle/>
        <a:p>
          <a:endParaRPr lang="en-GB"/>
        </a:p>
      </dgm:t>
    </dgm:pt>
    <dgm:pt modelId="{9B87B787-71FA-B340-B09E-AA2BB3096324}">
      <dgm:prSet phldrT="[Text]"/>
      <dgm:spPr>
        <a:ln>
          <a:solidFill>
            <a:schemeClr val="bg1"/>
          </a:solidFill>
        </a:ln>
      </dgm:spPr>
      <dgm:t>
        <a:bodyPr/>
        <a:lstStyle/>
        <a:p>
          <a:r>
            <a:rPr lang="en-US" dirty="0" err="1">
              <a:solidFill>
                <a:srgbClr val="1188A3"/>
              </a:solidFill>
            </a:rPr>
            <a:t>Diskriminacijos</a:t>
          </a:r>
          <a:r>
            <a:rPr lang="en-US" dirty="0">
              <a:solidFill>
                <a:srgbClr val="1188A3"/>
              </a:solidFill>
            </a:rPr>
            <a:t> </a:t>
          </a:r>
          <a:r>
            <a:rPr lang="en-US" dirty="0" err="1">
              <a:solidFill>
                <a:srgbClr val="1188A3"/>
              </a:solidFill>
            </a:rPr>
            <a:t>testai</a:t>
          </a:r>
          <a:endParaRPr lang="en-US" dirty="0">
            <a:solidFill>
              <a:srgbClr val="1188A3"/>
            </a:solidFill>
          </a:endParaRPr>
        </a:p>
      </dgm:t>
    </dgm:pt>
    <dgm:pt modelId="{DF324809-55B6-6B4B-A152-5ECC5DB567AA}" type="parTrans" cxnId="{B99E9C29-7707-7142-94B9-6E45C83829CB}">
      <dgm:prSet/>
      <dgm:spPr>
        <a:ln>
          <a:solidFill>
            <a:schemeClr val="bg1"/>
          </a:solidFill>
        </a:ln>
      </dgm:spPr>
      <dgm:t>
        <a:bodyPr/>
        <a:lstStyle/>
        <a:p>
          <a:endParaRPr lang="en-GB"/>
        </a:p>
      </dgm:t>
    </dgm:pt>
    <dgm:pt modelId="{81562981-6668-E04F-B0F9-7EE6585E5127}" type="sibTrans" cxnId="{B99E9C29-7707-7142-94B9-6E45C83829CB}">
      <dgm:prSet/>
      <dgm:spPr/>
      <dgm:t>
        <a:bodyPr/>
        <a:lstStyle/>
        <a:p>
          <a:endParaRPr lang="en-GB"/>
        </a:p>
      </dgm:t>
    </dgm:pt>
    <dgm:pt modelId="{D37CC231-6BE8-C743-AF23-3225B0360DB8}">
      <dgm:prSet phldrT="[Text]"/>
      <dgm:spPr>
        <a:ln>
          <a:solidFill>
            <a:schemeClr val="bg1"/>
          </a:solidFill>
        </a:ln>
      </dgm:spPr>
      <dgm:t>
        <a:bodyPr/>
        <a:lstStyle/>
        <a:p>
          <a:r>
            <a:rPr lang="en-US" dirty="0" err="1">
              <a:solidFill>
                <a:srgbClr val="1188A3"/>
              </a:solidFill>
            </a:rPr>
            <a:t>Aprašomieji</a:t>
          </a:r>
          <a:r>
            <a:rPr lang="en-US" dirty="0">
              <a:solidFill>
                <a:srgbClr val="1188A3"/>
              </a:solidFill>
            </a:rPr>
            <a:t> </a:t>
          </a:r>
          <a:r>
            <a:rPr lang="en-US" dirty="0" err="1">
              <a:solidFill>
                <a:srgbClr val="1188A3"/>
              </a:solidFill>
            </a:rPr>
            <a:t>testai</a:t>
          </a:r>
          <a:r>
            <a:rPr lang="en-US" dirty="0">
              <a:solidFill>
                <a:srgbClr val="1188A3"/>
              </a:solidFill>
            </a:rPr>
            <a:t> (</a:t>
          </a:r>
          <a:r>
            <a:rPr lang="en-US" dirty="0" err="1">
              <a:solidFill>
                <a:srgbClr val="1188A3"/>
              </a:solidFill>
            </a:rPr>
            <a:t>profiliavimas</a:t>
          </a:r>
          <a:r>
            <a:rPr lang="en-US" dirty="0">
              <a:solidFill>
                <a:srgbClr val="1188A3"/>
              </a:solidFill>
            </a:rPr>
            <a:t>) </a:t>
          </a:r>
          <a:endParaRPr lang="en-GB" dirty="0">
            <a:solidFill>
              <a:srgbClr val="1188A3"/>
            </a:solidFill>
          </a:endParaRPr>
        </a:p>
      </dgm:t>
    </dgm:pt>
    <dgm:pt modelId="{EAD2C92E-03EA-8A4A-B687-FB2594688BF3}" type="parTrans" cxnId="{F122B073-142F-0C47-9F73-90AA97803A0A}">
      <dgm:prSet/>
      <dgm:spPr>
        <a:solidFill>
          <a:srgbClr val="70B2BE"/>
        </a:solidFill>
        <a:ln>
          <a:solidFill>
            <a:schemeClr val="bg1"/>
          </a:solidFill>
        </a:ln>
      </dgm:spPr>
      <dgm:t>
        <a:bodyPr/>
        <a:lstStyle/>
        <a:p>
          <a:endParaRPr lang="en-GB"/>
        </a:p>
      </dgm:t>
    </dgm:pt>
    <dgm:pt modelId="{106532B3-17F8-164A-9E81-98FCDC927A11}" type="sibTrans" cxnId="{F122B073-142F-0C47-9F73-90AA97803A0A}">
      <dgm:prSet/>
      <dgm:spPr/>
      <dgm:t>
        <a:bodyPr/>
        <a:lstStyle/>
        <a:p>
          <a:endParaRPr lang="en-GB"/>
        </a:p>
      </dgm:t>
    </dgm:pt>
    <dgm:pt modelId="{405C431B-E56F-774E-B111-DD5D93174BE7}">
      <dgm:prSet phldrT="[Text]"/>
      <dgm:spPr>
        <a:solidFill>
          <a:srgbClr val="70B2BE"/>
        </a:solidFill>
      </dgm:spPr>
      <dgm:t>
        <a:bodyPr/>
        <a:lstStyle/>
        <a:p>
          <a:r>
            <a:rPr lang="en-US" b="1" dirty="0"/>
            <a:t>2. </a:t>
          </a:r>
          <a:r>
            <a:rPr lang="en-US" b="1" dirty="0" err="1"/>
            <a:t>Afektiniai</a:t>
          </a:r>
          <a:r>
            <a:rPr lang="en-US" b="1" dirty="0"/>
            <a:t> </a:t>
          </a:r>
          <a:r>
            <a:rPr lang="en-US" b="1" dirty="0" err="1"/>
            <a:t>metodai</a:t>
          </a:r>
          <a:r>
            <a:rPr lang="en-US" b="1" dirty="0"/>
            <a:t> </a:t>
          </a:r>
        </a:p>
        <a:p>
          <a:r>
            <a:rPr lang="en-US" b="1" dirty="0"/>
            <a:t>(</a:t>
          </a:r>
          <a:r>
            <a:rPr lang="en-US" b="1" dirty="0" err="1"/>
            <a:t>Subjektyvūs</a:t>
          </a:r>
          <a:r>
            <a:rPr lang="en-US" b="1" dirty="0"/>
            <a:t>)</a:t>
          </a:r>
        </a:p>
        <a:p>
          <a:endParaRPr lang="en-GB" dirty="0"/>
        </a:p>
      </dgm:t>
    </dgm:pt>
    <dgm:pt modelId="{17752626-3DD0-AE40-86AD-6FA7ABB2FC36}" type="parTrans" cxnId="{DC87B98A-26BC-A041-9F0C-8F9ED8F34014}">
      <dgm:prSet/>
      <dgm:spPr/>
      <dgm:t>
        <a:bodyPr/>
        <a:lstStyle/>
        <a:p>
          <a:endParaRPr lang="en-GB"/>
        </a:p>
      </dgm:t>
    </dgm:pt>
    <dgm:pt modelId="{12E6E3D3-D2F5-7B4C-B506-50379BC471D1}" type="sibTrans" cxnId="{DC87B98A-26BC-A041-9F0C-8F9ED8F34014}">
      <dgm:prSet/>
      <dgm:spPr/>
      <dgm:t>
        <a:bodyPr/>
        <a:lstStyle/>
        <a:p>
          <a:endParaRPr lang="en-GB"/>
        </a:p>
      </dgm:t>
    </dgm:pt>
    <dgm:pt modelId="{03640C50-6FD3-5748-92B7-1E967C60294C}">
      <dgm:prSet phldrT="[Text]"/>
      <dgm:spPr>
        <a:ln>
          <a:solidFill>
            <a:schemeClr val="bg1"/>
          </a:solidFill>
        </a:ln>
      </dgm:spPr>
      <dgm:t>
        <a:bodyPr/>
        <a:lstStyle/>
        <a:p>
          <a:r>
            <a:rPr lang="lt-LT" dirty="0">
              <a:solidFill>
                <a:srgbClr val="1188A3"/>
              </a:solidFill>
            </a:rPr>
            <a:t>Pirmenybės testai</a:t>
          </a:r>
          <a:endParaRPr lang="en-GB" dirty="0">
            <a:solidFill>
              <a:srgbClr val="1188A3"/>
            </a:solidFill>
          </a:endParaRPr>
        </a:p>
      </dgm:t>
    </dgm:pt>
    <dgm:pt modelId="{2AF9DCEE-52F0-D641-B957-F95F9FC96347}" type="parTrans" cxnId="{226F3A11-67C9-F74A-83A5-CC5EB4931F5E}">
      <dgm:prSet/>
      <dgm:spPr>
        <a:ln>
          <a:solidFill>
            <a:schemeClr val="bg1"/>
          </a:solidFill>
        </a:ln>
      </dgm:spPr>
      <dgm:t>
        <a:bodyPr/>
        <a:lstStyle/>
        <a:p>
          <a:endParaRPr lang="en-GB"/>
        </a:p>
      </dgm:t>
    </dgm:pt>
    <dgm:pt modelId="{B384D447-6FC1-A14D-A7FD-3F9AF3EAAABA}" type="sibTrans" cxnId="{226F3A11-67C9-F74A-83A5-CC5EB4931F5E}">
      <dgm:prSet/>
      <dgm:spPr/>
      <dgm:t>
        <a:bodyPr/>
        <a:lstStyle/>
        <a:p>
          <a:endParaRPr lang="en-GB"/>
        </a:p>
      </dgm:t>
    </dgm:pt>
    <dgm:pt modelId="{11E8AB47-0246-4548-9588-DFF7427B72D4}">
      <dgm:prSet phldrT="[Text]"/>
      <dgm:spPr>
        <a:ln>
          <a:solidFill>
            <a:schemeClr val="bg1"/>
          </a:solidFill>
        </a:ln>
      </dgm:spPr>
      <dgm:t>
        <a:bodyPr/>
        <a:lstStyle/>
        <a:p>
          <a:r>
            <a:rPr lang="lt-LT" dirty="0">
              <a:solidFill>
                <a:srgbClr val="1188A3"/>
              </a:solidFill>
            </a:rPr>
            <a:t>Priėmimo bandymai </a:t>
          </a:r>
          <a:endParaRPr lang="en-GB" dirty="0">
            <a:solidFill>
              <a:srgbClr val="1188A3"/>
            </a:solidFill>
          </a:endParaRPr>
        </a:p>
      </dgm:t>
    </dgm:pt>
    <dgm:pt modelId="{1C1E51A8-1967-1541-B0D8-F8AB4FA9980C}" type="parTrans" cxnId="{66EA08D2-AB0A-9242-9763-E477463A29D7}">
      <dgm:prSet/>
      <dgm:spPr>
        <a:ln>
          <a:solidFill>
            <a:schemeClr val="bg1"/>
          </a:solidFill>
        </a:ln>
      </dgm:spPr>
      <dgm:t>
        <a:bodyPr/>
        <a:lstStyle/>
        <a:p>
          <a:endParaRPr lang="en-GB"/>
        </a:p>
      </dgm:t>
    </dgm:pt>
    <dgm:pt modelId="{0EAFBD6D-738F-244A-AC50-F8C05F8E9E2C}" type="sibTrans" cxnId="{66EA08D2-AB0A-9242-9763-E477463A29D7}">
      <dgm:prSet/>
      <dgm:spPr/>
      <dgm:t>
        <a:bodyPr/>
        <a:lstStyle/>
        <a:p>
          <a:endParaRPr lang="en-GB"/>
        </a:p>
      </dgm:t>
    </dgm:pt>
    <dgm:pt modelId="{6624E245-B6B4-B74B-9B54-EA2A5C6E093C}" type="pres">
      <dgm:prSet presAssocID="{BD47092F-C7AF-F44F-BB7C-79DEF94C0B8B}" presName="diagram" presStyleCnt="0">
        <dgm:presLayoutVars>
          <dgm:chPref val="1"/>
          <dgm:dir/>
          <dgm:animOne val="branch"/>
          <dgm:animLvl val="lvl"/>
          <dgm:resizeHandles/>
        </dgm:presLayoutVars>
      </dgm:prSet>
      <dgm:spPr/>
    </dgm:pt>
    <dgm:pt modelId="{793CFB15-EBCB-E64C-B979-6DDF2163B8BA}" type="pres">
      <dgm:prSet presAssocID="{CC37C46E-15DC-2748-AAFB-BE87628FA5B8}" presName="root" presStyleCnt="0"/>
      <dgm:spPr/>
    </dgm:pt>
    <dgm:pt modelId="{0F2ADC48-0843-0B4B-9876-6986B31828CA}" type="pres">
      <dgm:prSet presAssocID="{CC37C46E-15DC-2748-AAFB-BE87628FA5B8}" presName="rootComposite" presStyleCnt="0"/>
      <dgm:spPr/>
    </dgm:pt>
    <dgm:pt modelId="{0D775627-1C9E-864C-9A03-2D6908F58947}" type="pres">
      <dgm:prSet presAssocID="{CC37C46E-15DC-2748-AAFB-BE87628FA5B8}" presName="rootText" presStyleLbl="node1" presStyleIdx="0" presStyleCnt="2"/>
      <dgm:spPr/>
    </dgm:pt>
    <dgm:pt modelId="{FEA8C386-A333-7D4B-B223-549C47ADC88D}" type="pres">
      <dgm:prSet presAssocID="{CC37C46E-15DC-2748-AAFB-BE87628FA5B8}" presName="rootConnector" presStyleLbl="node1" presStyleIdx="0" presStyleCnt="2"/>
      <dgm:spPr/>
    </dgm:pt>
    <dgm:pt modelId="{86A09818-44B8-CD4F-9614-536287C92802}" type="pres">
      <dgm:prSet presAssocID="{CC37C46E-15DC-2748-AAFB-BE87628FA5B8}" presName="childShape" presStyleCnt="0"/>
      <dgm:spPr/>
    </dgm:pt>
    <dgm:pt modelId="{EA19937C-A11E-4149-BABA-1F1A9F948212}" type="pres">
      <dgm:prSet presAssocID="{DF324809-55B6-6B4B-A152-5ECC5DB567AA}" presName="Name13" presStyleLbl="parChTrans1D2" presStyleIdx="0" presStyleCnt="4"/>
      <dgm:spPr/>
    </dgm:pt>
    <dgm:pt modelId="{E7047E00-EF66-D940-9313-1E1A7077958F}" type="pres">
      <dgm:prSet presAssocID="{9B87B787-71FA-B340-B09E-AA2BB3096324}" presName="childText" presStyleLbl="bgAcc1" presStyleIdx="0" presStyleCnt="4">
        <dgm:presLayoutVars>
          <dgm:bulletEnabled val="1"/>
        </dgm:presLayoutVars>
      </dgm:prSet>
      <dgm:spPr/>
    </dgm:pt>
    <dgm:pt modelId="{FF2E987D-07F6-054A-8218-DA71AC1C71FE}" type="pres">
      <dgm:prSet presAssocID="{EAD2C92E-03EA-8A4A-B687-FB2594688BF3}" presName="Name13" presStyleLbl="parChTrans1D2" presStyleIdx="1" presStyleCnt="4"/>
      <dgm:spPr/>
    </dgm:pt>
    <dgm:pt modelId="{078E4EF9-9D8C-4B4C-8B1D-264EE42C9D99}" type="pres">
      <dgm:prSet presAssocID="{D37CC231-6BE8-C743-AF23-3225B0360DB8}" presName="childText" presStyleLbl="bgAcc1" presStyleIdx="1" presStyleCnt="4">
        <dgm:presLayoutVars>
          <dgm:bulletEnabled val="1"/>
        </dgm:presLayoutVars>
      </dgm:prSet>
      <dgm:spPr/>
    </dgm:pt>
    <dgm:pt modelId="{240C4699-DBF9-9142-AF1B-8B2F4376705A}" type="pres">
      <dgm:prSet presAssocID="{405C431B-E56F-774E-B111-DD5D93174BE7}" presName="root" presStyleCnt="0"/>
      <dgm:spPr/>
    </dgm:pt>
    <dgm:pt modelId="{67E8B603-C367-234B-9E9F-5D0DB461886E}" type="pres">
      <dgm:prSet presAssocID="{405C431B-E56F-774E-B111-DD5D93174BE7}" presName="rootComposite" presStyleCnt="0"/>
      <dgm:spPr/>
    </dgm:pt>
    <dgm:pt modelId="{B38823DD-6BBA-884E-8CB9-F9D1F96507FA}" type="pres">
      <dgm:prSet presAssocID="{405C431B-E56F-774E-B111-DD5D93174BE7}" presName="rootText" presStyleLbl="node1" presStyleIdx="1" presStyleCnt="2"/>
      <dgm:spPr/>
    </dgm:pt>
    <dgm:pt modelId="{73AE8113-E061-0041-BC25-27B9585A8B35}" type="pres">
      <dgm:prSet presAssocID="{405C431B-E56F-774E-B111-DD5D93174BE7}" presName="rootConnector" presStyleLbl="node1" presStyleIdx="1" presStyleCnt="2"/>
      <dgm:spPr/>
    </dgm:pt>
    <dgm:pt modelId="{A6F9F800-A890-AA45-8FB5-D1D93B85590F}" type="pres">
      <dgm:prSet presAssocID="{405C431B-E56F-774E-B111-DD5D93174BE7}" presName="childShape" presStyleCnt="0"/>
      <dgm:spPr/>
    </dgm:pt>
    <dgm:pt modelId="{DE9C4F89-3C1A-D84C-B1E6-1B379DC20838}" type="pres">
      <dgm:prSet presAssocID="{2AF9DCEE-52F0-D641-B957-F95F9FC96347}" presName="Name13" presStyleLbl="parChTrans1D2" presStyleIdx="2" presStyleCnt="4"/>
      <dgm:spPr/>
    </dgm:pt>
    <dgm:pt modelId="{764563DA-2E64-C748-BF35-B3A0B960507B}" type="pres">
      <dgm:prSet presAssocID="{03640C50-6FD3-5748-92B7-1E967C60294C}" presName="childText" presStyleLbl="bgAcc1" presStyleIdx="2" presStyleCnt="4">
        <dgm:presLayoutVars>
          <dgm:bulletEnabled val="1"/>
        </dgm:presLayoutVars>
      </dgm:prSet>
      <dgm:spPr/>
    </dgm:pt>
    <dgm:pt modelId="{757666B8-9FBB-9241-9A2E-5E464C9B83C0}" type="pres">
      <dgm:prSet presAssocID="{1C1E51A8-1967-1541-B0D8-F8AB4FA9980C}" presName="Name13" presStyleLbl="parChTrans1D2" presStyleIdx="3" presStyleCnt="4"/>
      <dgm:spPr/>
    </dgm:pt>
    <dgm:pt modelId="{23F5844C-4FCF-3B46-B33C-1305AF4A3FB6}" type="pres">
      <dgm:prSet presAssocID="{11E8AB47-0246-4548-9588-DFF7427B72D4}" presName="childText" presStyleLbl="bgAcc1" presStyleIdx="3" presStyleCnt="4" custLinFactNeighborX="-1209" custLinFactNeighborY="139">
        <dgm:presLayoutVars>
          <dgm:bulletEnabled val="1"/>
        </dgm:presLayoutVars>
      </dgm:prSet>
      <dgm:spPr/>
    </dgm:pt>
  </dgm:ptLst>
  <dgm:cxnLst>
    <dgm:cxn modelId="{DE6A7809-4C35-BE4C-B238-C6CCB22A4406}" type="presOf" srcId="{EAD2C92E-03EA-8A4A-B687-FB2594688BF3}" destId="{FF2E987D-07F6-054A-8218-DA71AC1C71FE}" srcOrd="0" destOrd="0" presId="urn:microsoft.com/office/officeart/2005/8/layout/hierarchy3"/>
    <dgm:cxn modelId="{226F3A11-67C9-F74A-83A5-CC5EB4931F5E}" srcId="{405C431B-E56F-774E-B111-DD5D93174BE7}" destId="{03640C50-6FD3-5748-92B7-1E967C60294C}" srcOrd="0" destOrd="0" parTransId="{2AF9DCEE-52F0-D641-B957-F95F9FC96347}" sibTransId="{B384D447-6FC1-A14D-A7FD-3F9AF3EAAABA}"/>
    <dgm:cxn modelId="{B99E9C29-7707-7142-94B9-6E45C83829CB}" srcId="{CC37C46E-15DC-2748-AAFB-BE87628FA5B8}" destId="{9B87B787-71FA-B340-B09E-AA2BB3096324}" srcOrd="0" destOrd="0" parTransId="{DF324809-55B6-6B4B-A152-5ECC5DB567AA}" sibTransId="{81562981-6668-E04F-B0F9-7EE6585E5127}"/>
    <dgm:cxn modelId="{70E72640-1B0F-5F40-A36B-208A79B153F3}" type="presOf" srcId="{DF324809-55B6-6B4B-A152-5ECC5DB567AA}" destId="{EA19937C-A11E-4149-BABA-1F1A9F948212}" srcOrd="0" destOrd="0" presId="urn:microsoft.com/office/officeart/2005/8/layout/hierarchy3"/>
    <dgm:cxn modelId="{8ED44C46-6051-CD43-A2B2-BDAD13996EE7}" type="presOf" srcId="{1C1E51A8-1967-1541-B0D8-F8AB4FA9980C}" destId="{757666B8-9FBB-9241-9A2E-5E464C9B83C0}" srcOrd="0" destOrd="0" presId="urn:microsoft.com/office/officeart/2005/8/layout/hierarchy3"/>
    <dgm:cxn modelId="{B382176E-C661-8A44-8318-DBC1CDF333D8}" type="presOf" srcId="{CC37C46E-15DC-2748-AAFB-BE87628FA5B8}" destId="{0D775627-1C9E-864C-9A03-2D6908F58947}" srcOrd="0" destOrd="0" presId="urn:microsoft.com/office/officeart/2005/8/layout/hierarchy3"/>
    <dgm:cxn modelId="{F122B073-142F-0C47-9F73-90AA97803A0A}" srcId="{CC37C46E-15DC-2748-AAFB-BE87628FA5B8}" destId="{D37CC231-6BE8-C743-AF23-3225B0360DB8}" srcOrd="1" destOrd="0" parTransId="{EAD2C92E-03EA-8A4A-B687-FB2594688BF3}" sibTransId="{106532B3-17F8-164A-9E81-98FCDC927A11}"/>
    <dgm:cxn modelId="{DC87B98A-26BC-A041-9F0C-8F9ED8F34014}" srcId="{BD47092F-C7AF-F44F-BB7C-79DEF94C0B8B}" destId="{405C431B-E56F-774E-B111-DD5D93174BE7}" srcOrd="1" destOrd="0" parTransId="{17752626-3DD0-AE40-86AD-6FA7ABB2FC36}" sibTransId="{12E6E3D3-D2F5-7B4C-B506-50379BC471D1}"/>
    <dgm:cxn modelId="{56F4BD8F-C59E-6840-A7D2-01093E813371}" type="presOf" srcId="{2AF9DCEE-52F0-D641-B957-F95F9FC96347}" destId="{DE9C4F89-3C1A-D84C-B1E6-1B379DC20838}" srcOrd="0" destOrd="0" presId="urn:microsoft.com/office/officeart/2005/8/layout/hierarchy3"/>
    <dgm:cxn modelId="{3BEF0C99-319F-784B-BB96-C98265A55E27}" type="presOf" srcId="{405C431B-E56F-774E-B111-DD5D93174BE7}" destId="{B38823DD-6BBA-884E-8CB9-F9D1F96507FA}" srcOrd="0" destOrd="0" presId="urn:microsoft.com/office/officeart/2005/8/layout/hierarchy3"/>
    <dgm:cxn modelId="{60A1669B-0888-B940-BABA-0EB9A40778AB}" type="presOf" srcId="{405C431B-E56F-774E-B111-DD5D93174BE7}" destId="{73AE8113-E061-0041-BC25-27B9585A8B35}" srcOrd="1" destOrd="0" presId="urn:microsoft.com/office/officeart/2005/8/layout/hierarchy3"/>
    <dgm:cxn modelId="{CDF4DBA8-D5E7-0843-86E9-06637C77F66A}" type="presOf" srcId="{9B87B787-71FA-B340-B09E-AA2BB3096324}" destId="{E7047E00-EF66-D940-9313-1E1A7077958F}" srcOrd="0" destOrd="0" presId="urn:microsoft.com/office/officeart/2005/8/layout/hierarchy3"/>
    <dgm:cxn modelId="{29676BAC-734D-6C4C-84A3-3DCB02D6811B}" type="presOf" srcId="{03640C50-6FD3-5748-92B7-1E967C60294C}" destId="{764563DA-2E64-C748-BF35-B3A0B960507B}" srcOrd="0" destOrd="0" presId="urn:microsoft.com/office/officeart/2005/8/layout/hierarchy3"/>
    <dgm:cxn modelId="{3140FEB5-7A1F-4C47-98E4-C156929C1C11}" type="presOf" srcId="{D37CC231-6BE8-C743-AF23-3225B0360DB8}" destId="{078E4EF9-9D8C-4B4C-8B1D-264EE42C9D99}" srcOrd="0" destOrd="0" presId="urn:microsoft.com/office/officeart/2005/8/layout/hierarchy3"/>
    <dgm:cxn modelId="{DC1939C5-116A-5F4F-9294-3DEA022C66B5}" type="presOf" srcId="{CC37C46E-15DC-2748-AAFB-BE87628FA5B8}" destId="{FEA8C386-A333-7D4B-B223-549C47ADC88D}" srcOrd="1" destOrd="0" presId="urn:microsoft.com/office/officeart/2005/8/layout/hierarchy3"/>
    <dgm:cxn modelId="{66EA08D2-AB0A-9242-9763-E477463A29D7}" srcId="{405C431B-E56F-774E-B111-DD5D93174BE7}" destId="{11E8AB47-0246-4548-9588-DFF7427B72D4}" srcOrd="1" destOrd="0" parTransId="{1C1E51A8-1967-1541-B0D8-F8AB4FA9980C}" sibTransId="{0EAFBD6D-738F-244A-AC50-F8C05F8E9E2C}"/>
    <dgm:cxn modelId="{0F14ADD3-F13E-AC4C-9843-D42F8CC5493C}" type="presOf" srcId="{11E8AB47-0246-4548-9588-DFF7427B72D4}" destId="{23F5844C-4FCF-3B46-B33C-1305AF4A3FB6}" srcOrd="0" destOrd="0" presId="urn:microsoft.com/office/officeart/2005/8/layout/hierarchy3"/>
    <dgm:cxn modelId="{ED3519E3-5625-B64B-B1D2-B468535A319E}" type="presOf" srcId="{BD47092F-C7AF-F44F-BB7C-79DEF94C0B8B}" destId="{6624E245-B6B4-B74B-9B54-EA2A5C6E093C}" srcOrd="0" destOrd="0" presId="urn:microsoft.com/office/officeart/2005/8/layout/hierarchy3"/>
    <dgm:cxn modelId="{DCBE5CFC-2256-E047-9DFC-2D91DE8675A8}" srcId="{BD47092F-C7AF-F44F-BB7C-79DEF94C0B8B}" destId="{CC37C46E-15DC-2748-AAFB-BE87628FA5B8}" srcOrd="0" destOrd="0" parTransId="{DE21AFFF-0D7D-5A4E-84C9-C5AF26191423}" sibTransId="{B337F5F1-7DD7-914A-82ED-0F88685413AA}"/>
    <dgm:cxn modelId="{A00D1016-C4F3-0241-9F81-38F7EDA665A0}" type="presParOf" srcId="{6624E245-B6B4-B74B-9B54-EA2A5C6E093C}" destId="{793CFB15-EBCB-E64C-B979-6DDF2163B8BA}" srcOrd="0" destOrd="0" presId="urn:microsoft.com/office/officeart/2005/8/layout/hierarchy3"/>
    <dgm:cxn modelId="{41B9B76A-1960-7C46-BE67-475A5623BBFE}" type="presParOf" srcId="{793CFB15-EBCB-E64C-B979-6DDF2163B8BA}" destId="{0F2ADC48-0843-0B4B-9876-6986B31828CA}" srcOrd="0" destOrd="0" presId="urn:microsoft.com/office/officeart/2005/8/layout/hierarchy3"/>
    <dgm:cxn modelId="{8980B09B-C00E-C24C-9728-4462F872D9EC}" type="presParOf" srcId="{0F2ADC48-0843-0B4B-9876-6986B31828CA}" destId="{0D775627-1C9E-864C-9A03-2D6908F58947}" srcOrd="0" destOrd="0" presId="urn:microsoft.com/office/officeart/2005/8/layout/hierarchy3"/>
    <dgm:cxn modelId="{BDFEBB43-79D1-B84A-95FF-77D65B728EED}" type="presParOf" srcId="{0F2ADC48-0843-0B4B-9876-6986B31828CA}" destId="{FEA8C386-A333-7D4B-B223-549C47ADC88D}" srcOrd="1" destOrd="0" presId="urn:microsoft.com/office/officeart/2005/8/layout/hierarchy3"/>
    <dgm:cxn modelId="{7EA1E3A2-56D7-AE44-91CE-192A93FF3E4C}" type="presParOf" srcId="{793CFB15-EBCB-E64C-B979-6DDF2163B8BA}" destId="{86A09818-44B8-CD4F-9614-536287C92802}" srcOrd="1" destOrd="0" presId="urn:microsoft.com/office/officeart/2005/8/layout/hierarchy3"/>
    <dgm:cxn modelId="{4BA6959A-2027-3742-828C-6C1F4C3E40A5}" type="presParOf" srcId="{86A09818-44B8-CD4F-9614-536287C92802}" destId="{EA19937C-A11E-4149-BABA-1F1A9F948212}" srcOrd="0" destOrd="0" presId="urn:microsoft.com/office/officeart/2005/8/layout/hierarchy3"/>
    <dgm:cxn modelId="{90CD84C9-CF97-6441-8132-C8A346BEA6B5}" type="presParOf" srcId="{86A09818-44B8-CD4F-9614-536287C92802}" destId="{E7047E00-EF66-D940-9313-1E1A7077958F}" srcOrd="1" destOrd="0" presId="urn:microsoft.com/office/officeart/2005/8/layout/hierarchy3"/>
    <dgm:cxn modelId="{10A8E905-BA90-A447-B318-B302ADECEB1A}" type="presParOf" srcId="{86A09818-44B8-CD4F-9614-536287C92802}" destId="{FF2E987D-07F6-054A-8218-DA71AC1C71FE}" srcOrd="2" destOrd="0" presId="urn:microsoft.com/office/officeart/2005/8/layout/hierarchy3"/>
    <dgm:cxn modelId="{D2961444-DE4E-CC44-8026-76BC19ACD32B}" type="presParOf" srcId="{86A09818-44B8-CD4F-9614-536287C92802}" destId="{078E4EF9-9D8C-4B4C-8B1D-264EE42C9D99}" srcOrd="3" destOrd="0" presId="urn:microsoft.com/office/officeart/2005/8/layout/hierarchy3"/>
    <dgm:cxn modelId="{318C2417-506E-C640-BD2A-86883CC3B34E}" type="presParOf" srcId="{6624E245-B6B4-B74B-9B54-EA2A5C6E093C}" destId="{240C4699-DBF9-9142-AF1B-8B2F4376705A}" srcOrd="1" destOrd="0" presId="urn:microsoft.com/office/officeart/2005/8/layout/hierarchy3"/>
    <dgm:cxn modelId="{37239AE6-143A-DA4B-9EA4-77B4F948BF57}" type="presParOf" srcId="{240C4699-DBF9-9142-AF1B-8B2F4376705A}" destId="{67E8B603-C367-234B-9E9F-5D0DB461886E}" srcOrd="0" destOrd="0" presId="urn:microsoft.com/office/officeart/2005/8/layout/hierarchy3"/>
    <dgm:cxn modelId="{43277B60-3CD9-E946-8EBE-3196AE0135C7}" type="presParOf" srcId="{67E8B603-C367-234B-9E9F-5D0DB461886E}" destId="{B38823DD-6BBA-884E-8CB9-F9D1F96507FA}" srcOrd="0" destOrd="0" presId="urn:microsoft.com/office/officeart/2005/8/layout/hierarchy3"/>
    <dgm:cxn modelId="{5D5D67E3-AD6D-5A47-8D17-DC87041F145F}" type="presParOf" srcId="{67E8B603-C367-234B-9E9F-5D0DB461886E}" destId="{73AE8113-E061-0041-BC25-27B9585A8B35}" srcOrd="1" destOrd="0" presId="urn:microsoft.com/office/officeart/2005/8/layout/hierarchy3"/>
    <dgm:cxn modelId="{3DFF1ACD-4340-5246-B4E6-B3DC205617EC}" type="presParOf" srcId="{240C4699-DBF9-9142-AF1B-8B2F4376705A}" destId="{A6F9F800-A890-AA45-8FB5-D1D93B85590F}" srcOrd="1" destOrd="0" presId="urn:microsoft.com/office/officeart/2005/8/layout/hierarchy3"/>
    <dgm:cxn modelId="{AB977493-313C-7848-8550-E079B8014FB1}" type="presParOf" srcId="{A6F9F800-A890-AA45-8FB5-D1D93B85590F}" destId="{DE9C4F89-3C1A-D84C-B1E6-1B379DC20838}" srcOrd="0" destOrd="0" presId="urn:microsoft.com/office/officeart/2005/8/layout/hierarchy3"/>
    <dgm:cxn modelId="{47D6CD11-080F-4044-BA95-B991C56965CE}" type="presParOf" srcId="{A6F9F800-A890-AA45-8FB5-D1D93B85590F}" destId="{764563DA-2E64-C748-BF35-B3A0B960507B}" srcOrd="1" destOrd="0" presId="urn:microsoft.com/office/officeart/2005/8/layout/hierarchy3"/>
    <dgm:cxn modelId="{DE660215-7ED4-1A40-BD9B-D681F8F36357}" type="presParOf" srcId="{A6F9F800-A890-AA45-8FB5-D1D93B85590F}" destId="{757666B8-9FBB-9241-9A2E-5E464C9B83C0}" srcOrd="2" destOrd="0" presId="urn:microsoft.com/office/officeart/2005/8/layout/hierarchy3"/>
    <dgm:cxn modelId="{2E92FCC4-2461-304E-A3B1-70EDBAF8C7FE}" type="presParOf" srcId="{A6F9F800-A890-AA45-8FB5-D1D93B85590F}" destId="{23F5844C-4FCF-3B46-B33C-1305AF4A3FB6}" srcOrd="3" destOrd="0" presId="urn:microsoft.com/office/officeart/2005/8/layout/hierarchy3"/>
  </dgm:cxnLst>
  <dgm:bg>
    <a:solidFill>
      <a:srgbClr val="FFD100"/>
    </a:solidFill>
  </dgm:bg>
  <dgm:whole>
    <a:ln>
      <a:solidFill>
        <a:srgbClr val="FFD10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A5E8D38-5498-7E4F-B608-1F97CE776A91}" type="doc">
      <dgm:prSet loTypeId="urn:microsoft.com/office/officeart/2005/8/layout/cycle5" loCatId="" qsTypeId="urn:microsoft.com/office/officeart/2005/8/quickstyle/simple1" qsCatId="simple" csTypeId="urn:microsoft.com/office/officeart/2005/8/colors/accent1_2" csCatId="accent1" phldr="1"/>
      <dgm:spPr/>
      <dgm:t>
        <a:bodyPr/>
        <a:lstStyle/>
        <a:p>
          <a:endParaRPr lang="en-GB"/>
        </a:p>
      </dgm:t>
    </dgm:pt>
    <dgm:pt modelId="{96C73EF6-89CE-3846-BA32-B7A497AA6B83}">
      <dgm:prSet phldrT="[Text]">
        <dgm:style>
          <a:lnRef idx="1">
            <a:schemeClr val="accent4"/>
          </a:lnRef>
          <a:fillRef idx="2">
            <a:schemeClr val="accent4"/>
          </a:fillRef>
          <a:effectRef idx="1">
            <a:schemeClr val="accent4"/>
          </a:effectRef>
          <a:fontRef idx="minor">
            <a:schemeClr val="dk1"/>
          </a:fontRef>
        </dgm:style>
      </dgm:prSet>
      <dgm:spPr/>
      <dgm:t>
        <a:bodyPr/>
        <a:lstStyle/>
        <a:p>
          <a:r>
            <a:rPr lang="lt-LT" b="1" dirty="0">
              <a:solidFill>
                <a:srgbClr val="002060"/>
              </a:solidFill>
            </a:rPr>
            <a:t>Juslinių savybių apibrėžimas </a:t>
          </a:r>
          <a:endParaRPr lang="en-GB" b="1" dirty="0">
            <a:solidFill>
              <a:srgbClr val="002060"/>
            </a:solidFill>
          </a:endParaRPr>
        </a:p>
      </dgm:t>
    </dgm:pt>
    <dgm:pt modelId="{BC7767B5-E541-874B-8F6B-620173D585B2}" type="parTrans" cxnId="{8B36FD40-E3F3-D148-BAE7-9CCDD48E2BE8}">
      <dgm:prSet/>
      <dgm:spPr/>
      <dgm:t>
        <a:bodyPr/>
        <a:lstStyle/>
        <a:p>
          <a:endParaRPr lang="en-GB" b="1">
            <a:solidFill>
              <a:srgbClr val="002060"/>
            </a:solidFill>
          </a:endParaRPr>
        </a:p>
      </dgm:t>
    </dgm:pt>
    <dgm:pt modelId="{6D63A9DA-3857-4C4F-838A-7DBD139C20B0}" type="sibTrans" cxnId="{8B36FD40-E3F3-D148-BAE7-9CCDD48E2BE8}">
      <dgm:prSet>
        <dgm:style>
          <a:lnRef idx="3">
            <a:schemeClr val="accent4"/>
          </a:lnRef>
          <a:fillRef idx="0">
            <a:schemeClr val="accent4"/>
          </a:fillRef>
          <a:effectRef idx="2">
            <a:schemeClr val="accent4"/>
          </a:effectRef>
          <a:fontRef idx="minor">
            <a:schemeClr val="tx1"/>
          </a:fontRef>
        </dgm:style>
      </dgm:prSet>
      <dgm:spPr/>
      <dgm:t>
        <a:bodyPr/>
        <a:lstStyle/>
        <a:p>
          <a:endParaRPr lang="en-GB" b="1">
            <a:solidFill>
              <a:srgbClr val="002060"/>
            </a:solidFill>
          </a:endParaRPr>
        </a:p>
      </dgm:t>
    </dgm:pt>
    <dgm:pt modelId="{62EA243D-3A18-E54E-BC7B-769C45F063DE}">
      <dgm:prSet phldrT="[Text]">
        <dgm:style>
          <a:lnRef idx="1">
            <a:schemeClr val="accent4"/>
          </a:lnRef>
          <a:fillRef idx="2">
            <a:schemeClr val="accent4"/>
          </a:fillRef>
          <a:effectRef idx="1">
            <a:schemeClr val="accent4"/>
          </a:effectRef>
          <a:fontRef idx="minor">
            <a:schemeClr val="dk1"/>
          </a:fontRef>
        </dgm:style>
      </dgm:prSet>
      <dgm:spPr/>
      <dgm:t>
        <a:bodyPr/>
        <a:lstStyle/>
        <a:p>
          <a:r>
            <a:rPr lang="it-IT" b="1" dirty="0">
              <a:solidFill>
                <a:srgbClr val="002060"/>
              </a:solidFill>
            </a:rPr>
            <a:t>Nuo bandomojo iki gamybinio etapo </a:t>
          </a:r>
          <a:endParaRPr lang="en-GB" b="1" dirty="0">
            <a:solidFill>
              <a:srgbClr val="002060"/>
            </a:solidFill>
          </a:endParaRPr>
        </a:p>
      </dgm:t>
    </dgm:pt>
    <dgm:pt modelId="{E4B532F8-AC8B-B04A-AB78-632D1FA1824A}" type="parTrans" cxnId="{5EEF6C55-D02D-9B46-B288-BFDADC5D33D8}">
      <dgm:prSet/>
      <dgm:spPr/>
      <dgm:t>
        <a:bodyPr/>
        <a:lstStyle/>
        <a:p>
          <a:endParaRPr lang="en-GB" b="1">
            <a:solidFill>
              <a:srgbClr val="002060"/>
            </a:solidFill>
          </a:endParaRPr>
        </a:p>
      </dgm:t>
    </dgm:pt>
    <dgm:pt modelId="{DD2ED3FB-24BB-2348-9E04-920113F0AFEF}" type="sibTrans" cxnId="{5EEF6C55-D02D-9B46-B288-BFDADC5D33D8}">
      <dgm:prSet>
        <dgm:style>
          <a:lnRef idx="3">
            <a:schemeClr val="accent4"/>
          </a:lnRef>
          <a:fillRef idx="0">
            <a:schemeClr val="accent4"/>
          </a:fillRef>
          <a:effectRef idx="2">
            <a:schemeClr val="accent4"/>
          </a:effectRef>
          <a:fontRef idx="minor">
            <a:schemeClr val="tx1"/>
          </a:fontRef>
        </dgm:style>
      </dgm:prSet>
      <dgm:spPr/>
      <dgm:t>
        <a:bodyPr/>
        <a:lstStyle/>
        <a:p>
          <a:endParaRPr lang="en-GB" b="1">
            <a:solidFill>
              <a:srgbClr val="002060"/>
            </a:solidFill>
          </a:endParaRPr>
        </a:p>
      </dgm:t>
    </dgm:pt>
    <dgm:pt modelId="{6E3DD07B-F745-744C-8966-5DECA223CEA5}">
      <dgm:prSet phldrT="[Text]">
        <dgm:style>
          <a:lnRef idx="1">
            <a:schemeClr val="accent4"/>
          </a:lnRef>
          <a:fillRef idx="2">
            <a:schemeClr val="accent4"/>
          </a:fillRef>
          <a:effectRef idx="1">
            <a:schemeClr val="accent4"/>
          </a:effectRef>
          <a:fontRef idx="minor">
            <a:schemeClr val="dk1"/>
          </a:fontRef>
        </dgm:style>
      </dgm:prSet>
      <dgm:spPr/>
      <dgm:t>
        <a:bodyPr/>
        <a:lstStyle/>
        <a:p>
          <a:r>
            <a:rPr lang="pt-BR" b="1" dirty="0">
              <a:solidFill>
                <a:srgbClr val="002060"/>
              </a:solidFill>
            </a:rPr>
            <a:t>Jutiminiais pojūčiais pagrįstas galiojimo laikas </a:t>
          </a:r>
          <a:endParaRPr lang="en-US" b="1" dirty="0">
            <a:solidFill>
              <a:srgbClr val="002060"/>
            </a:solidFill>
          </a:endParaRPr>
        </a:p>
        <a:p>
          <a:endParaRPr lang="en-GB" b="1" dirty="0">
            <a:solidFill>
              <a:srgbClr val="002060"/>
            </a:solidFill>
          </a:endParaRPr>
        </a:p>
      </dgm:t>
    </dgm:pt>
    <dgm:pt modelId="{824063DA-7B56-204E-875F-8535A6A4DE36}" type="parTrans" cxnId="{973F8377-2E81-4F46-988A-98C6AB50BCA5}">
      <dgm:prSet/>
      <dgm:spPr/>
      <dgm:t>
        <a:bodyPr/>
        <a:lstStyle/>
        <a:p>
          <a:endParaRPr lang="en-GB" b="1">
            <a:solidFill>
              <a:srgbClr val="002060"/>
            </a:solidFill>
          </a:endParaRPr>
        </a:p>
      </dgm:t>
    </dgm:pt>
    <dgm:pt modelId="{A0E30B10-7F09-AC44-9443-A779EF239F88}" type="sibTrans" cxnId="{973F8377-2E81-4F46-988A-98C6AB50BCA5}">
      <dgm:prSet>
        <dgm:style>
          <a:lnRef idx="3">
            <a:schemeClr val="accent4"/>
          </a:lnRef>
          <a:fillRef idx="0">
            <a:schemeClr val="accent4"/>
          </a:fillRef>
          <a:effectRef idx="2">
            <a:schemeClr val="accent4"/>
          </a:effectRef>
          <a:fontRef idx="minor">
            <a:schemeClr val="tx1"/>
          </a:fontRef>
        </dgm:style>
      </dgm:prSet>
      <dgm:spPr/>
      <dgm:t>
        <a:bodyPr/>
        <a:lstStyle/>
        <a:p>
          <a:endParaRPr lang="en-GB" b="1">
            <a:solidFill>
              <a:srgbClr val="002060"/>
            </a:solidFill>
          </a:endParaRPr>
        </a:p>
      </dgm:t>
    </dgm:pt>
    <dgm:pt modelId="{E5545B07-531C-B34D-A667-D61ED4B7F138}">
      <dgm:prSet phldrT="[Text]">
        <dgm:style>
          <a:lnRef idx="1">
            <a:schemeClr val="accent4"/>
          </a:lnRef>
          <a:fillRef idx="2">
            <a:schemeClr val="accent4"/>
          </a:fillRef>
          <a:effectRef idx="1">
            <a:schemeClr val="accent4"/>
          </a:effectRef>
          <a:fontRef idx="minor">
            <a:schemeClr val="dk1"/>
          </a:fontRef>
        </dgm:style>
      </dgm:prSet>
      <dgm:spPr/>
      <dgm:t>
        <a:bodyPr/>
        <a:lstStyle/>
        <a:p>
          <a:r>
            <a:rPr lang="lt-LT" b="1" dirty="0">
              <a:solidFill>
                <a:srgbClr val="002060"/>
              </a:solidFill>
            </a:rPr>
            <a:t>Jutiminės specifikacijos </a:t>
          </a:r>
          <a:endParaRPr lang="en-GB" b="1" dirty="0">
            <a:solidFill>
              <a:srgbClr val="002060"/>
            </a:solidFill>
          </a:endParaRPr>
        </a:p>
      </dgm:t>
    </dgm:pt>
    <dgm:pt modelId="{79BC5B2D-DAC2-2749-BE31-F4FA44D5FE84}" type="parTrans" cxnId="{06B2EAD9-7598-D14A-8C04-5B84748A10FA}">
      <dgm:prSet/>
      <dgm:spPr/>
      <dgm:t>
        <a:bodyPr/>
        <a:lstStyle/>
        <a:p>
          <a:endParaRPr lang="en-GB" b="1">
            <a:solidFill>
              <a:srgbClr val="002060"/>
            </a:solidFill>
          </a:endParaRPr>
        </a:p>
      </dgm:t>
    </dgm:pt>
    <dgm:pt modelId="{ED4F827D-D998-F34E-B239-FEDE6FD6AB1C}" type="sibTrans" cxnId="{06B2EAD9-7598-D14A-8C04-5B84748A10FA}">
      <dgm:prSet>
        <dgm:style>
          <a:lnRef idx="3">
            <a:schemeClr val="accent4"/>
          </a:lnRef>
          <a:fillRef idx="0">
            <a:schemeClr val="accent4"/>
          </a:fillRef>
          <a:effectRef idx="2">
            <a:schemeClr val="accent4"/>
          </a:effectRef>
          <a:fontRef idx="minor">
            <a:schemeClr val="tx1"/>
          </a:fontRef>
        </dgm:style>
      </dgm:prSet>
      <dgm:spPr/>
      <dgm:t>
        <a:bodyPr/>
        <a:lstStyle/>
        <a:p>
          <a:endParaRPr lang="en-GB" b="1">
            <a:solidFill>
              <a:srgbClr val="002060"/>
            </a:solidFill>
          </a:endParaRPr>
        </a:p>
      </dgm:t>
    </dgm:pt>
    <dgm:pt modelId="{8F6AD323-237B-0149-A57B-D72549DA119D}">
      <dgm:prSet phldrT="[Text]">
        <dgm:style>
          <a:lnRef idx="1">
            <a:schemeClr val="accent4"/>
          </a:lnRef>
          <a:fillRef idx="2">
            <a:schemeClr val="accent4"/>
          </a:fillRef>
          <a:effectRef idx="1">
            <a:schemeClr val="accent4"/>
          </a:effectRef>
          <a:fontRef idx="minor">
            <a:schemeClr val="dk1"/>
          </a:fontRef>
        </dgm:style>
      </dgm:prSet>
      <dgm:spPr/>
      <dgm:t>
        <a:bodyPr/>
        <a:lstStyle/>
        <a:p>
          <a:r>
            <a:rPr lang="lt-LT" b="1" dirty="0">
              <a:solidFill>
                <a:srgbClr val="002060"/>
              </a:solidFill>
            </a:rPr>
            <a:t>Nuolatinis kokybės užtikrinimas (QA)</a:t>
          </a:r>
          <a:endParaRPr lang="en-GB" b="1" dirty="0">
            <a:solidFill>
              <a:srgbClr val="002060"/>
            </a:solidFill>
          </a:endParaRPr>
        </a:p>
      </dgm:t>
    </dgm:pt>
    <dgm:pt modelId="{7FB2C75A-6AAD-B740-82F0-929535124BE4}" type="parTrans" cxnId="{0A627F20-4571-E747-BFCD-33F1DFB6CBD7}">
      <dgm:prSet/>
      <dgm:spPr/>
      <dgm:t>
        <a:bodyPr/>
        <a:lstStyle/>
        <a:p>
          <a:endParaRPr lang="en-GB" b="1">
            <a:solidFill>
              <a:srgbClr val="002060"/>
            </a:solidFill>
          </a:endParaRPr>
        </a:p>
      </dgm:t>
    </dgm:pt>
    <dgm:pt modelId="{D0F5B8C8-6ACC-794B-ABB1-3B69D4CEC7DD}" type="sibTrans" cxnId="{0A627F20-4571-E747-BFCD-33F1DFB6CBD7}">
      <dgm:prSet>
        <dgm:style>
          <a:lnRef idx="3">
            <a:schemeClr val="accent4"/>
          </a:lnRef>
          <a:fillRef idx="0">
            <a:schemeClr val="accent4"/>
          </a:fillRef>
          <a:effectRef idx="2">
            <a:schemeClr val="accent4"/>
          </a:effectRef>
          <a:fontRef idx="minor">
            <a:schemeClr val="tx1"/>
          </a:fontRef>
        </dgm:style>
      </dgm:prSet>
      <dgm:spPr/>
      <dgm:t>
        <a:bodyPr/>
        <a:lstStyle/>
        <a:p>
          <a:endParaRPr lang="en-GB" b="1">
            <a:solidFill>
              <a:srgbClr val="002060"/>
            </a:solidFill>
          </a:endParaRPr>
        </a:p>
      </dgm:t>
    </dgm:pt>
    <dgm:pt modelId="{3B18C54D-BBBF-6541-AC3F-7F28EF631E05}">
      <dgm:prSet>
        <dgm:style>
          <a:lnRef idx="1">
            <a:schemeClr val="accent4"/>
          </a:lnRef>
          <a:fillRef idx="2">
            <a:schemeClr val="accent4"/>
          </a:fillRef>
          <a:effectRef idx="1">
            <a:schemeClr val="accent4"/>
          </a:effectRef>
          <a:fontRef idx="minor">
            <a:schemeClr val="dk1"/>
          </a:fontRef>
        </dgm:style>
      </dgm:prSet>
      <dgm:spPr/>
      <dgm:t>
        <a:bodyPr/>
        <a:lstStyle/>
        <a:p>
          <a:r>
            <a:rPr lang="it-IT" b="1" dirty="0">
              <a:solidFill>
                <a:srgbClr val="002060"/>
              </a:solidFill>
            </a:rPr>
            <a:t>Nuo virtuvės masto iki bandomojo</a:t>
          </a:r>
          <a:endParaRPr lang="en-GB" b="1" dirty="0">
            <a:solidFill>
              <a:srgbClr val="002060"/>
            </a:solidFill>
          </a:endParaRPr>
        </a:p>
      </dgm:t>
    </dgm:pt>
    <dgm:pt modelId="{7C9FC3F4-A2BD-EC40-8B87-1536D710A1AC}" type="parTrans" cxnId="{59E9190A-04F7-7C41-B1D0-1D4E2B1F2B4D}">
      <dgm:prSet/>
      <dgm:spPr/>
      <dgm:t>
        <a:bodyPr/>
        <a:lstStyle/>
        <a:p>
          <a:endParaRPr lang="en-GB" b="1">
            <a:solidFill>
              <a:srgbClr val="002060"/>
            </a:solidFill>
          </a:endParaRPr>
        </a:p>
      </dgm:t>
    </dgm:pt>
    <dgm:pt modelId="{8A1CDD94-6EC9-984A-B3FC-FD37A1CAA783}" type="sibTrans" cxnId="{59E9190A-04F7-7C41-B1D0-1D4E2B1F2B4D}">
      <dgm:prSet>
        <dgm:style>
          <a:lnRef idx="3">
            <a:schemeClr val="accent4"/>
          </a:lnRef>
          <a:fillRef idx="0">
            <a:schemeClr val="accent4"/>
          </a:fillRef>
          <a:effectRef idx="2">
            <a:schemeClr val="accent4"/>
          </a:effectRef>
          <a:fontRef idx="minor">
            <a:schemeClr val="tx1"/>
          </a:fontRef>
        </dgm:style>
      </dgm:prSet>
      <dgm:spPr/>
      <dgm:t>
        <a:bodyPr/>
        <a:lstStyle/>
        <a:p>
          <a:endParaRPr lang="en-GB" b="1">
            <a:solidFill>
              <a:srgbClr val="002060"/>
            </a:solidFill>
          </a:endParaRPr>
        </a:p>
      </dgm:t>
    </dgm:pt>
    <dgm:pt modelId="{A3A94E00-77CA-F249-9658-49472CC9D9E9}" type="pres">
      <dgm:prSet presAssocID="{EA5E8D38-5498-7E4F-B608-1F97CE776A91}" presName="cycle" presStyleCnt="0">
        <dgm:presLayoutVars>
          <dgm:dir/>
          <dgm:resizeHandles val="exact"/>
        </dgm:presLayoutVars>
      </dgm:prSet>
      <dgm:spPr/>
    </dgm:pt>
    <dgm:pt modelId="{85EFE9BC-3057-C04A-906C-8D70F50673C0}" type="pres">
      <dgm:prSet presAssocID="{96C73EF6-89CE-3846-BA32-B7A497AA6B83}" presName="node" presStyleLbl="node1" presStyleIdx="0" presStyleCnt="6">
        <dgm:presLayoutVars>
          <dgm:bulletEnabled val="1"/>
        </dgm:presLayoutVars>
      </dgm:prSet>
      <dgm:spPr/>
    </dgm:pt>
    <dgm:pt modelId="{F6D8D876-5635-CE40-99EC-A0735F498A6E}" type="pres">
      <dgm:prSet presAssocID="{96C73EF6-89CE-3846-BA32-B7A497AA6B83}" presName="spNode" presStyleCnt="0"/>
      <dgm:spPr/>
    </dgm:pt>
    <dgm:pt modelId="{3E55BE95-3151-9040-BB00-C25483CB7CE9}" type="pres">
      <dgm:prSet presAssocID="{6D63A9DA-3857-4C4F-838A-7DBD139C20B0}" presName="sibTrans" presStyleLbl="sibTrans1D1" presStyleIdx="0" presStyleCnt="6"/>
      <dgm:spPr/>
    </dgm:pt>
    <dgm:pt modelId="{F88944C0-8E28-874C-93B4-F73E9BFA2613}" type="pres">
      <dgm:prSet presAssocID="{3B18C54D-BBBF-6541-AC3F-7F28EF631E05}" presName="node" presStyleLbl="node1" presStyleIdx="1" presStyleCnt="6">
        <dgm:presLayoutVars>
          <dgm:bulletEnabled val="1"/>
        </dgm:presLayoutVars>
      </dgm:prSet>
      <dgm:spPr/>
    </dgm:pt>
    <dgm:pt modelId="{F8CECC30-E1BB-7642-9166-A0E75A33CCD8}" type="pres">
      <dgm:prSet presAssocID="{3B18C54D-BBBF-6541-AC3F-7F28EF631E05}" presName="spNode" presStyleCnt="0"/>
      <dgm:spPr/>
    </dgm:pt>
    <dgm:pt modelId="{06415173-344B-454C-841F-175C8F773A45}" type="pres">
      <dgm:prSet presAssocID="{8A1CDD94-6EC9-984A-B3FC-FD37A1CAA783}" presName="sibTrans" presStyleLbl="sibTrans1D1" presStyleIdx="1" presStyleCnt="6"/>
      <dgm:spPr/>
    </dgm:pt>
    <dgm:pt modelId="{4655D273-22A7-1A4C-889A-F787DC6BAF0C}" type="pres">
      <dgm:prSet presAssocID="{62EA243D-3A18-E54E-BC7B-769C45F063DE}" presName="node" presStyleLbl="node1" presStyleIdx="2" presStyleCnt="6">
        <dgm:presLayoutVars>
          <dgm:bulletEnabled val="1"/>
        </dgm:presLayoutVars>
      </dgm:prSet>
      <dgm:spPr/>
    </dgm:pt>
    <dgm:pt modelId="{5CF601AB-FC30-8D4D-8C3B-079AF872CD24}" type="pres">
      <dgm:prSet presAssocID="{62EA243D-3A18-E54E-BC7B-769C45F063DE}" presName="spNode" presStyleCnt="0"/>
      <dgm:spPr/>
    </dgm:pt>
    <dgm:pt modelId="{9F309819-1FE2-B646-8A59-E523210A1A1B}" type="pres">
      <dgm:prSet presAssocID="{DD2ED3FB-24BB-2348-9E04-920113F0AFEF}" presName="sibTrans" presStyleLbl="sibTrans1D1" presStyleIdx="2" presStyleCnt="6"/>
      <dgm:spPr/>
    </dgm:pt>
    <dgm:pt modelId="{CF1E9E9E-D050-0549-905C-80DF349AC799}" type="pres">
      <dgm:prSet presAssocID="{6E3DD07B-F745-744C-8966-5DECA223CEA5}" presName="node" presStyleLbl="node1" presStyleIdx="3" presStyleCnt="6">
        <dgm:presLayoutVars>
          <dgm:bulletEnabled val="1"/>
        </dgm:presLayoutVars>
      </dgm:prSet>
      <dgm:spPr/>
    </dgm:pt>
    <dgm:pt modelId="{3EFF67A4-D5A7-644B-87B4-A7CE152A3CF7}" type="pres">
      <dgm:prSet presAssocID="{6E3DD07B-F745-744C-8966-5DECA223CEA5}" presName="spNode" presStyleCnt="0"/>
      <dgm:spPr/>
    </dgm:pt>
    <dgm:pt modelId="{F6E7CBBB-226B-6D43-9196-B8663FCC093F}" type="pres">
      <dgm:prSet presAssocID="{A0E30B10-7F09-AC44-9443-A779EF239F88}" presName="sibTrans" presStyleLbl="sibTrans1D1" presStyleIdx="3" presStyleCnt="6"/>
      <dgm:spPr/>
    </dgm:pt>
    <dgm:pt modelId="{8DD88442-BA6C-F846-898A-27A02838B48A}" type="pres">
      <dgm:prSet presAssocID="{E5545B07-531C-B34D-A667-D61ED4B7F138}" presName="node" presStyleLbl="node1" presStyleIdx="4" presStyleCnt="6">
        <dgm:presLayoutVars>
          <dgm:bulletEnabled val="1"/>
        </dgm:presLayoutVars>
      </dgm:prSet>
      <dgm:spPr/>
    </dgm:pt>
    <dgm:pt modelId="{1950C775-C17E-7744-90C8-B52591D9FB6A}" type="pres">
      <dgm:prSet presAssocID="{E5545B07-531C-B34D-A667-D61ED4B7F138}" presName="spNode" presStyleCnt="0"/>
      <dgm:spPr/>
    </dgm:pt>
    <dgm:pt modelId="{E9AFC248-FE5A-964E-8B09-D7B6F5DE442F}" type="pres">
      <dgm:prSet presAssocID="{ED4F827D-D998-F34E-B239-FEDE6FD6AB1C}" presName="sibTrans" presStyleLbl="sibTrans1D1" presStyleIdx="4" presStyleCnt="6"/>
      <dgm:spPr/>
    </dgm:pt>
    <dgm:pt modelId="{68F362C0-89EF-A545-AAC5-7266BD3DBD3A}" type="pres">
      <dgm:prSet presAssocID="{8F6AD323-237B-0149-A57B-D72549DA119D}" presName="node" presStyleLbl="node1" presStyleIdx="5" presStyleCnt="6">
        <dgm:presLayoutVars>
          <dgm:bulletEnabled val="1"/>
        </dgm:presLayoutVars>
      </dgm:prSet>
      <dgm:spPr/>
    </dgm:pt>
    <dgm:pt modelId="{DC7C556A-D3F9-A54B-AEF5-CAE104D1804A}" type="pres">
      <dgm:prSet presAssocID="{8F6AD323-237B-0149-A57B-D72549DA119D}" presName="spNode" presStyleCnt="0"/>
      <dgm:spPr/>
    </dgm:pt>
    <dgm:pt modelId="{B794E12F-F718-FE49-984C-3223FE0F93B4}" type="pres">
      <dgm:prSet presAssocID="{D0F5B8C8-6ACC-794B-ABB1-3B69D4CEC7DD}" presName="sibTrans" presStyleLbl="sibTrans1D1" presStyleIdx="5" presStyleCnt="6"/>
      <dgm:spPr/>
    </dgm:pt>
  </dgm:ptLst>
  <dgm:cxnLst>
    <dgm:cxn modelId="{59E9190A-04F7-7C41-B1D0-1D4E2B1F2B4D}" srcId="{EA5E8D38-5498-7E4F-B608-1F97CE776A91}" destId="{3B18C54D-BBBF-6541-AC3F-7F28EF631E05}" srcOrd="1" destOrd="0" parTransId="{7C9FC3F4-A2BD-EC40-8B87-1536D710A1AC}" sibTransId="{8A1CDD94-6EC9-984A-B3FC-FD37A1CAA783}"/>
    <dgm:cxn modelId="{45625D0A-8C66-B444-B7BC-CED5FD69426C}" type="presOf" srcId="{8A1CDD94-6EC9-984A-B3FC-FD37A1CAA783}" destId="{06415173-344B-454C-841F-175C8F773A45}" srcOrd="0" destOrd="0" presId="urn:microsoft.com/office/officeart/2005/8/layout/cycle5"/>
    <dgm:cxn modelId="{C79A4C10-8B59-7547-A582-60F5A73955D3}" type="presOf" srcId="{D0F5B8C8-6ACC-794B-ABB1-3B69D4CEC7DD}" destId="{B794E12F-F718-FE49-984C-3223FE0F93B4}" srcOrd="0" destOrd="0" presId="urn:microsoft.com/office/officeart/2005/8/layout/cycle5"/>
    <dgm:cxn modelId="{76E1C61B-83FD-1240-85F1-A225D0044298}" type="presOf" srcId="{8F6AD323-237B-0149-A57B-D72549DA119D}" destId="{68F362C0-89EF-A545-AAC5-7266BD3DBD3A}" srcOrd="0" destOrd="0" presId="urn:microsoft.com/office/officeart/2005/8/layout/cycle5"/>
    <dgm:cxn modelId="{0A627F20-4571-E747-BFCD-33F1DFB6CBD7}" srcId="{EA5E8D38-5498-7E4F-B608-1F97CE776A91}" destId="{8F6AD323-237B-0149-A57B-D72549DA119D}" srcOrd="5" destOrd="0" parTransId="{7FB2C75A-6AAD-B740-82F0-929535124BE4}" sibTransId="{D0F5B8C8-6ACC-794B-ABB1-3B69D4CEC7DD}"/>
    <dgm:cxn modelId="{8767E734-D108-E544-B9CE-B0E77526758A}" type="presOf" srcId="{E5545B07-531C-B34D-A667-D61ED4B7F138}" destId="{8DD88442-BA6C-F846-898A-27A02838B48A}" srcOrd="0" destOrd="0" presId="urn:microsoft.com/office/officeart/2005/8/layout/cycle5"/>
    <dgm:cxn modelId="{8B36FD40-E3F3-D148-BAE7-9CCDD48E2BE8}" srcId="{EA5E8D38-5498-7E4F-B608-1F97CE776A91}" destId="{96C73EF6-89CE-3846-BA32-B7A497AA6B83}" srcOrd="0" destOrd="0" parTransId="{BC7767B5-E541-874B-8F6B-620173D585B2}" sibTransId="{6D63A9DA-3857-4C4F-838A-7DBD139C20B0}"/>
    <dgm:cxn modelId="{5EEF6C55-D02D-9B46-B288-BFDADC5D33D8}" srcId="{EA5E8D38-5498-7E4F-B608-1F97CE776A91}" destId="{62EA243D-3A18-E54E-BC7B-769C45F063DE}" srcOrd="2" destOrd="0" parTransId="{E4B532F8-AC8B-B04A-AB78-632D1FA1824A}" sibTransId="{DD2ED3FB-24BB-2348-9E04-920113F0AFEF}"/>
    <dgm:cxn modelId="{973F8377-2E81-4F46-988A-98C6AB50BCA5}" srcId="{EA5E8D38-5498-7E4F-B608-1F97CE776A91}" destId="{6E3DD07B-F745-744C-8966-5DECA223CEA5}" srcOrd="3" destOrd="0" parTransId="{824063DA-7B56-204E-875F-8535A6A4DE36}" sibTransId="{A0E30B10-7F09-AC44-9443-A779EF239F88}"/>
    <dgm:cxn modelId="{867F877C-503F-DE48-B1B7-F95EF6AEA739}" type="presOf" srcId="{62EA243D-3A18-E54E-BC7B-769C45F063DE}" destId="{4655D273-22A7-1A4C-889A-F787DC6BAF0C}" srcOrd="0" destOrd="0" presId="urn:microsoft.com/office/officeart/2005/8/layout/cycle5"/>
    <dgm:cxn modelId="{B3713089-66B0-7741-AA59-582007273771}" type="presOf" srcId="{3B18C54D-BBBF-6541-AC3F-7F28EF631E05}" destId="{F88944C0-8E28-874C-93B4-F73E9BFA2613}" srcOrd="0" destOrd="0" presId="urn:microsoft.com/office/officeart/2005/8/layout/cycle5"/>
    <dgm:cxn modelId="{8F6E4F8B-572E-5844-9AF7-46D57814A019}" type="presOf" srcId="{EA5E8D38-5498-7E4F-B608-1F97CE776A91}" destId="{A3A94E00-77CA-F249-9658-49472CC9D9E9}" srcOrd="0" destOrd="0" presId="urn:microsoft.com/office/officeart/2005/8/layout/cycle5"/>
    <dgm:cxn modelId="{5BBDF599-D957-7E4D-9C2C-08DEC22AAAF9}" type="presOf" srcId="{6D63A9DA-3857-4C4F-838A-7DBD139C20B0}" destId="{3E55BE95-3151-9040-BB00-C25483CB7CE9}" srcOrd="0" destOrd="0" presId="urn:microsoft.com/office/officeart/2005/8/layout/cycle5"/>
    <dgm:cxn modelId="{67BA51B8-AA48-9643-AC0D-6EFCD88FAA1D}" type="presOf" srcId="{ED4F827D-D998-F34E-B239-FEDE6FD6AB1C}" destId="{E9AFC248-FE5A-964E-8B09-D7B6F5DE442F}" srcOrd="0" destOrd="0" presId="urn:microsoft.com/office/officeart/2005/8/layout/cycle5"/>
    <dgm:cxn modelId="{06B2EAD9-7598-D14A-8C04-5B84748A10FA}" srcId="{EA5E8D38-5498-7E4F-B608-1F97CE776A91}" destId="{E5545B07-531C-B34D-A667-D61ED4B7F138}" srcOrd="4" destOrd="0" parTransId="{79BC5B2D-DAC2-2749-BE31-F4FA44D5FE84}" sibTransId="{ED4F827D-D998-F34E-B239-FEDE6FD6AB1C}"/>
    <dgm:cxn modelId="{4C8927DD-D1F6-2045-8C04-76BB81CBC5A1}" type="presOf" srcId="{A0E30B10-7F09-AC44-9443-A779EF239F88}" destId="{F6E7CBBB-226B-6D43-9196-B8663FCC093F}" srcOrd="0" destOrd="0" presId="urn:microsoft.com/office/officeart/2005/8/layout/cycle5"/>
    <dgm:cxn modelId="{947495E8-47C0-1B43-959B-4D5C13C5D16A}" type="presOf" srcId="{96C73EF6-89CE-3846-BA32-B7A497AA6B83}" destId="{85EFE9BC-3057-C04A-906C-8D70F50673C0}" srcOrd="0" destOrd="0" presId="urn:microsoft.com/office/officeart/2005/8/layout/cycle5"/>
    <dgm:cxn modelId="{278AA1EA-BEAA-834A-9FB4-A7503F8ABC83}" type="presOf" srcId="{DD2ED3FB-24BB-2348-9E04-920113F0AFEF}" destId="{9F309819-1FE2-B646-8A59-E523210A1A1B}" srcOrd="0" destOrd="0" presId="urn:microsoft.com/office/officeart/2005/8/layout/cycle5"/>
    <dgm:cxn modelId="{2DAFE4FD-20E7-2243-92F9-3F7483EFA7F4}" type="presOf" srcId="{6E3DD07B-F745-744C-8966-5DECA223CEA5}" destId="{CF1E9E9E-D050-0549-905C-80DF349AC799}" srcOrd="0" destOrd="0" presId="urn:microsoft.com/office/officeart/2005/8/layout/cycle5"/>
    <dgm:cxn modelId="{96368798-63FE-BE49-90F6-72583E76B45D}" type="presParOf" srcId="{A3A94E00-77CA-F249-9658-49472CC9D9E9}" destId="{85EFE9BC-3057-C04A-906C-8D70F50673C0}" srcOrd="0" destOrd="0" presId="urn:microsoft.com/office/officeart/2005/8/layout/cycle5"/>
    <dgm:cxn modelId="{4CF8D57F-534D-C147-BA7F-DF72899731F7}" type="presParOf" srcId="{A3A94E00-77CA-F249-9658-49472CC9D9E9}" destId="{F6D8D876-5635-CE40-99EC-A0735F498A6E}" srcOrd="1" destOrd="0" presId="urn:microsoft.com/office/officeart/2005/8/layout/cycle5"/>
    <dgm:cxn modelId="{DBB34BA1-B8C0-5E43-9415-C7DF387233D0}" type="presParOf" srcId="{A3A94E00-77CA-F249-9658-49472CC9D9E9}" destId="{3E55BE95-3151-9040-BB00-C25483CB7CE9}" srcOrd="2" destOrd="0" presId="urn:microsoft.com/office/officeart/2005/8/layout/cycle5"/>
    <dgm:cxn modelId="{0EC4D6B3-D6A6-654D-8FD8-9F7632FE1EC4}" type="presParOf" srcId="{A3A94E00-77CA-F249-9658-49472CC9D9E9}" destId="{F88944C0-8E28-874C-93B4-F73E9BFA2613}" srcOrd="3" destOrd="0" presId="urn:microsoft.com/office/officeart/2005/8/layout/cycle5"/>
    <dgm:cxn modelId="{4802D82A-C980-964C-B19B-6A31525AB432}" type="presParOf" srcId="{A3A94E00-77CA-F249-9658-49472CC9D9E9}" destId="{F8CECC30-E1BB-7642-9166-A0E75A33CCD8}" srcOrd="4" destOrd="0" presId="urn:microsoft.com/office/officeart/2005/8/layout/cycle5"/>
    <dgm:cxn modelId="{A7CF7FBE-9447-F54E-992C-E8339FB26B6F}" type="presParOf" srcId="{A3A94E00-77CA-F249-9658-49472CC9D9E9}" destId="{06415173-344B-454C-841F-175C8F773A45}" srcOrd="5" destOrd="0" presId="urn:microsoft.com/office/officeart/2005/8/layout/cycle5"/>
    <dgm:cxn modelId="{74A045A6-FD6B-CC4E-ACC6-53FB405F94A1}" type="presParOf" srcId="{A3A94E00-77CA-F249-9658-49472CC9D9E9}" destId="{4655D273-22A7-1A4C-889A-F787DC6BAF0C}" srcOrd="6" destOrd="0" presId="urn:microsoft.com/office/officeart/2005/8/layout/cycle5"/>
    <dgm:cxn modelId="{C744A3A2-EAFF-9C4E-91F7-DE293AED9A8D}" type="presParOf" srcId="{A3A94E00-77CA-F249-9658-49472CC9D9E9}" destId="{5CF601AB-FC30-8D4D-8C3B-079AF872CD24}" srcOrd="7" destOrd="0" presId="urn:microsoft.com/office/officeart/2005/8/layout/cycle5"/>
    <dgm:cxn modelId="{ED844544-F3B1-D040-B763-BF1EBCD00F3D}" type="presParOf" srcId="{A3A94E00-77CA-F249-9658-49472CC9D9E9}" destId="{9F309819-1FE2-B646-8A59-E523210A1A1B}" srcOrd="8" destOrd="0" presId="urn:microsoft.com/office/officeart/2005/8/layout/cycle5"/>
    <dgm:cxn modelId="{F5610C22-5967-2343-8B85-94A89D518238}" type="presParOf" srcId="{A3A94E00-77CA-F249-9658-49472CC9D9E9}" destId="{CF1E9E9E-D050-0549-905C-80DF349AC799}" srcOrd="9" destOrd="0" presId="urn:microsoft.com/office/officeart/2005/8/layout/cycle5"/>
    <dgm:cxn modelId="{9578540B-88C7-394E-8133-3B4A5F2B1D46}" type="presParOf" srcId="{A3A94E00-77CA-F249-9658-49472CC9D9E9}" destId="{3EFF67A4-D5A7-644B-87B4-A7CE152A3CF7}" srcOrd="10" destOrd="0" presId="urn:microsoft.com/office/officeart/2005/8/layout/cycle5"/>
    <dgm:cxn modelId="{B75FC44B-27B0-084D-99F7-27494AFE8FBC}" type="presParOf" srcId="{A3A94E00-77CA-F249-9658-49472CC9D9E9}" destId="{F6E7CBBB-226B-6D43-9196-B8663FCC093F}" srcOrd="11" destOrd="0" presId="urn:microsoft.com/office/officeart/2005/8/layout/cycle5"/>
    <dgm:cxn modelId="{E2F7ABDE-89BF-3545-B779-2D6F86AE2036}" type="presParOf" srcId="{A3A94E00-77CA-F249-9658-49472CC9D9E9}" destId="{8DD88442-BA6C-F846-898A-27A02838B48A}" srcOrd="12" destOrd="0" presId="urn:microsoft.com/office/officeart/2005/8/layout/cycle5"/>
    <dgm:cxn modelId="{5A42B9C6-66D8-514C-81E5-CF3F40EBAF90}" type="presParOf" srcId="{A3A94E00-77CA-F249-9658-49472CC9D9E9}" destId="{1950C775-C17E-7744-90C8-B52591D9FB6A}" srcOrd="13" destOrd="0" presId="urn:microsoft.com/office/officeart/2005/8/layout/cycle5"/>
    <dgm:cxn modelId="{235EA68C-9188-B446-90FB-FCBA1F395B60}" type="presParOf" srcId="{A3A94E00-77CA-F249-9658-49472CC9D9E9}" destId="{E9AFC248-FE5A-964E-8B09-D7B6F5DE442F}" srcOrd="14" destOrd="0" presId="urn:microsoft.com/office/officeart/2005/8/layout/cycle5"/>
    <dgm:cxn modelId="{F9E58B4D-6E91-0341-B2C9-6DBB397228FB}" type="presParOf" srcId="{A3A94E00-77CA-F249-9658-49472CC9D9E9}" destId="{68F362C0-89EF-A545-AAC5-7266BD3DBD3A}" srcOrd="15" destOrd="0" presId="urn:microsoft.com/office/officeart/2005/8/layout/cycle5"/>
    <dgm:cxn modelId="{130B936D-E328-4945-8973-15E4749A25E2}" type="presParOf" srcId="{A3A94E00-77CA-F249-9658-49472CC9D9E9}" destId="{DC7C556A-D3F9-A54B-AEF5-CAE104D1804A}" srcOrd="16" destOrd="0" presId="urn:microsoft.com/office/officeart/2005/8/layout/cycle5"/>
    <dgm:cxn modelId="{37F0E3BB-6F4C-854C-940F-B0D4DFCAC432}" type="presParOf" srcId="{A3A94E00-77CA-F249-9658-49472CC9D9E9}" destId="{B794E12F-F718-FE49-984C-3223FE0F93B4}" srcOrd="17"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064AC-D49C-684F-BC37-F7A6FD8C5784}">
      <dsp:nvSpPr>
        <dsp:cNvPr id="0" name=""/>
        <dsp:cNvSpPr/>
      </dsp:nvSpPr>
      <dsp:spPr>
        <a:xfrm>
          <a:off x="4511188" y="0"/>
          <a:ext cx="2333291" cy="2333291"/>
        </a:xfrm>
        <a:prstGeom prst="ellipse">
          <a:avLst/>
        </a:prstGeom>
        <a:solidFill>
          <a:srgbClr val="B32C76">
            <a:alpha val="5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b="1"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sp:txBody>
      <dsp:txXfrm>
        <a:off x="5072876" y="562091"/>
        <a:ext cx="1209916" cy="742449"/>
      </dsp:txXfrm>
    </dsp:sp>
    <dsp:sp modelId="{2E9DF4D5-3EFB-EE48-BFDA-78F3F70CA632}">
      <dsp:nvSpPr>
        <dsp:cNvPr id="0" name=""/>
        <dsp:cNvSpPr/>
      </dsp:nvSpPr>
      <dsp:spPr>
        <a:xfrm>
          <a:off x="5336248" y="1506917"/>
          <a:ext cx="2333291" cy="2333291"/>
        </a:xfrm>
        <a:prstGeom prst="ellipse">
          <a:avLst/>
        </a:prstGeom>
        <a:solidFill>
          <a:srgbClr val="007DA8">
            <a:alpha val="5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b="1"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sp:txBody>
      <dsp:txXfrm>
        <a:off x="6254867" y="2297620"/>
        <a:ext cx="989932" cy="907438"/>
      </dsp:txXfrm>
    </dsp:sp>
    <dsp:sp modelId="{CF99BF2F-9287-9A46-9119-CB5E20A04F78}">
      <dsp:nvSpPr>
        <dsp:cNvPr id="0" name=""/>
        <dsp:cNvSpPr/>
      </dsp:nvSpPr>
      <dsp:spPr>
        <a:xfrm>
          <a:off x="3652389" y="1506917"/>
          <a:ext cx="2333291" cy="2333291"/>
        </a:xfrm>
        <a:prstGeom prst="ellipse">
          <a:avLst/>
        </a:prstGeom>
        <a:solidFill>
          <a:srgbClr val="D27826">
            <a:alpha val="5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ts val="0"/>
            </a:spcAft>
            <a:buNone/>
          </a:pPr>
          <a:endParaRPr lang="en-GB" sz="1600" b="1"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sp:txBody>
      <dsp:txXfrm>
        <a:off x="4077129" y="2297620"/>
        <a:ext cx="989932" cy="9074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FB3B6-AA77-A84D-ACEE-BF397686E3A0}">
      <dsp:nvSpPr>
        <dsp:cNvPr id="0" name=""/>
        <dsp:cNvSpPr/>
      </dsp:nvSpPr>
      <dsp:spPr>
        <a:xfrm rot="5400000">
          <a:off x="-161088" y="162847"/>
          <a:ext cx="1073923" cy="751746"/>
        </a:xfrm>
        <a:prstGeom prst="chevron">
          <a:avLst/>
        </a:prstGeom>
        <a:solidFill>
          <a:schemeClr val="accent5">
            <a:lumMod val="75000"/>
          </a:schemeClr>
        </a:solidFill>
        <a:ln w="12700" cap="flat" cmpd="sng" algn="ctr">
          <a:solidFill>
            <a:schemeClr val="accent5">
              <a:lumMod val="7500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b="1" kern="1200">
              <a:solidFill>
                <a:sysClr val="window" lastClr="FFFFFF"/>
              </a:solidFill>
              <a:latin typeface="Arial" panose="020B0604020202020204" pitchFamily="34" charset="0"/>
              <a:ea typeface="+mn-ea"/>
              <a:cs typeface="Arial" panose="020B0604020202020204" pitchFamily="34" charset="0"/>
            </a:rPr>
            <a:t>Phase</a:t>
          </a:r>
          <a:r>
            <a:rPr lang="en-GB" sz="1500" b="1" kern="1200">
              <a:solidFill>
                <a:sysClr val="window" lastClr="FFFFFF"/>
              </a:solidFill>
              <a:latin typeface="Georgia"/>
              <a:ea typeface="+mn-ea"/>
              <a:cs typeface="+mn-cs"/>
            </a:rPr>
            <a:t> </a:t>
          </a:r>
          <a:r>
            <a:rPr lang="en-GB" sz="1500" b="1" kern="1200">
              <a:solidFill>
                <a:sysClr val="window" lastClr="FFFFFF"/>
              </a:solidFill>
              <a:latin typeface="Arial" panose="020B0604020202020204" pitchFamily="34" charset="0"/>
              <a:ea typeface="+mn-ea"/>
              <a:cs typeface="Arial" panose="020B0604020202020204" pitchFamily="34" charset="0"/>
            </a:rPr>
            <a:t>1</a:t>
          </a:r>
        </a:p>
      </dsp:txBody>
      <dsp:txXfrm rot="-5400000">
        <a:off x="1" y="377631"/>
        <a:ext cx="751746" cy="322177"/>
      </dsp:txXfrm>
    </dsp:sp>
    <dsp:sp modelId="{8B85E9DF-E0BE-B841-9040-25E03C4BC5B8}">
      <dsp:nvSpPr>
        <dsp:cNvPr id="0" name=""/>
        <dsp:cNvSpPr/>
      </dsp:nvSpPr>
      <dsp:spPr>
        <a:xfrm rot="5400000">
          <a:off x="2567286" y="-1813781"/>
          <a:ext cx="698050" cy="4329130"/>
        </a:xfrm>
        <a:prstGeom prst="round2SameRect">
          <a:avLst/>
        </a:prstGeom>
        <a:solidFill>
          <a:sysClr val="window" lastClr="FFFFFF">
            <a:alpha val="90000"/>
            <a:hueOff val="0"/>
            <a:satOff val="0"/>
            <a:lumOff val="0"/>
            <a:alphaOff val="0"/>
          </a:sysClr>
        </a:solidFill>
        <a:ln w="12700" cap="flat" cmpd="sng" algn="ctr">
          <a:solidFill>
            <a:schemeClr val="accent5">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lt-LT" sz="2000" b="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Idėjų generavimas</a:t>
          </a:r>
          <a:endParaRPr lang="en-GB" sz="2000" b="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sp:txBody>
      <dsp:txXfrm rot="-5400000">
        <a:off x="751746" y="35835"/>
        <a:ext cx="4295054" cy="629898"/>
      </dsp:txXfrm>
    </dsp:sp>
    <dsp:sp modelId="{0F312CBC-97CB-074E-8397-899850EAF1D6}">
      <dsp:nvSpPr>
        <dsp:cNvPr id="0" name=""/>
        <dsp:cNvSpPr/>
      </dsp:nvSpPr>
      <dsp:spPr>
        <a:xfrm rot="5400000">
          <a:off x="-161088" y="1119460"/>
          <a:ext cx="1073923" cy="751746"/>
        </a:xfrm>
        <a:prstGeom prst="chevron">
          <a:avLst/>
        </a:prstGeom>
        <a:solidFill>
          <a:srgbClr val="FFC000"/>
        </a:solidFill>
        <a:ln w="12700" cap="flat" cmpd="sng" algn="ctr">
          <a:solidFill>
            <a:srgbClr val="FFC000"/>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b="1" kern="1200">
              <a:solidFill>
                <a:sysClr val="window" lastClr="FFFFFF"/>
              </a:solidFill>
              <a:latin typeface="Arial" panose="020B0604020202020204" pitchFamily="34" charset="0"/>
              <a:ea typeface="+mn-ea"/>
              <a:cs typeface="Arial" panose="020B0604020202020204" pitchFamily="34" charset="0"/>
            </a:rPr>
            <a:t>Phase</a:t>
          </a:r>
          <a:r>
            <a:rPr lang="en-GB" sz="1500" b="1" kern="1200">
              <a:solidFill>
                <a:sysClr val="window" lastClr="FFFFFF"/>
              </a:solidFill>
              <a:latin typeface="Georgia"/>
              <a:ea typeface="+mn-ea"/>
              <a:cs typeface="+mn-cs"/>
            </a:rPr>
            <a:t> </a:t>
          </a:r>
          <a:r>
            <a:rPr lang="en-GB" sz="1500" b="1" kern="1200">
              <a:solidFill>
                <a:sysClr val="window" lastClr="FFFFFF"/>
              </a:solidFill>
              <a:latin typeface="Arial" panose="020B0604020202020204" pitchFamily="34" charset="0"/>
              <a:ea typeface="+mn-ea"/>
              <a:cs typeface="Arial" panose="020B0604020202020204" pitchFamily="34" charset="0"/>
            </a:rPr>
            <a:t>2</a:t>
          </a:r>
        </a:p>
      </dsp:txBody>
      <dsp:txXfrm rot="-5400000">
        <a:off x="1" y="1334244"/>
        <a:ext cx="751746" cy="322177"/>
      </dsp:txXfrm>
    </dsp:sp>
    <dsp:sp modelId="{7E96C00A-CEEA-004A-B3F3-76C4BBD0BD44}">
      <dsp:nvSpPr>
        <dsp:cNvPr id="0" name=""/>
        <dsp:cNvSpPr/>
      </dsp:nvSpPr>
      <dsp:spPr>
        <a:xfrm rot="5400000">
          <a:off x="2567286" y="-889250"/>
          <a:ext cx="698050" cy="4329130"/>
        </a:xfrm>
        <a:prstGeom prst="round2SameRect">
          <a:avLst/>
        </a:prstGeom>
        <a:solidFill>
          <a:sysClr val="window" lastClr="FFFFFF">
            <a:alpha val="90000"/>
            <a:hueOff val="0"/>
            <a:satOff val="0"/>
            <a:lumOff val="0"/>
            <a:alphaOff val="0"/>
          </a:sysClr>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lt-LT" sz="20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Idėjų atranka ir įgyvendinamumas</a:t>
          </a:r>
          <a:endParaRPr lang="en-GB" sz="20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sp:txBody>
      <dsp:txXfrm rot="-5400000">
        <a:off x="751746" y="960366"/>
        <a:ext cx="4295054" cy="629898"/>
      </dsp:txXfrm>
    </dsp:sp>
    <dsp:sp modelId="{F9D6CB84-AEF2-754C-BC0B-3442F0714617}">
      <dsp:nvSpPr>
        <dsp:cNvPr id="0" name=""/>
        <dsp:cNvSpPr/>
      </dsp:nvSpPr>
      <dsp:spPr>
        <a:xfrm rot="5400000">
          <a:off x="-161088" y="2076073"/>
          <a:ext cx="1073923" cy="751746"/>
        </a:xfrm>
        <a:prstGeom prst="chevron">
          <a:avLst/>
        </a:prstGeom>
        <a:solidFill>
          <a:schemeClr val="accent6">
            <a:lumMod val="75000"/>
          </a:scheme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b="1" kern="1200">
              <a:solidFill>
                <a:sysClr val="window" lastClr="FFFFFF"/>
              </a:solidFill>
              <a:latin typeface="Arial" panose="020B0604020202020204" pitchFamily="34" charset="0"/>
              <a:ea typeface="+mn-ea"/>
              <a:cs typeface="Arial" panose="020B0604020202020204" pitchFamily="34" charset="0"/>
            </a:rPr>
            <a:t>Phase</a:t>
          </a:r>
          <a:r>
            <a:rPr lang="en-GB" sz="1500" b="1" kern="1200">
              <a:solidFill>
                <a:sysClr val="window" lastClr="FFFFFF"/>
              </a:solidFill>
              <a:latin typeface="Georgia"/>
              <a:ea typeface="+mn-ea"/>
              <a:cs typeface="+mn-cs"/>
            </a:rPr>
            <a:t> </a:t>
          </a:r>
          <a:r>
            <a:rPr lang="en-GB" sz="1500" b="1" kern="1200">
              <a:solidFill>
                <a:sysClr val="window" lastClr="FFFFFF"/>
              </a:solidFill>
              <a:latin typeface="Arial" panose="020B0604020202020204" pitchFamily="34" charset="0"/>
              <a:ea typeface="+mn-ea"/>
              <a:cs typeface="Arial" panose="020B0604020202020204" pitchFamily="34" charset="0"/>
            </a:rPr>
            <a:t>3</a:t>
          </a:r>
        </a:p>
      </dsp:txBody>
      <dsp:txXfrm rot="-5400000">
        <a:off x="1" y="2290857"/>
        <a:ext cx="751746" cy="322177"/>
      </dsp:txXfrm>
    </dsp:sp>
    <dsp:sp modelId="{0D9D0431-178B-6540-9D0A-66017C7E51B1}">
      <dsp:nvSpPr>
        <dsp:cNvPr id="0" name=""/>
        <dsp:cNvSpPr/>
      </dsp:nvSpPr>
      <dsp:spPr>
        <a:xfrm rot="5400000">
          <a:off x="2567286" y="99444"/>
          <a:ext cx="698050" cy="4329130"/>
        </a:xfrm>
        <a:prstGeom prst="round2SameRect">
          <a:avLst/>
        </a:prstGeom>
        <a:solidFill>
          <a:sysClr val="window" lastClr="FFFFFF">
            <a:alpha val="90000"/>
            <a:hueOff val="0"/>
            <a:satOff val="0"/>
            <a:lumOff val="0"/>
            <a:alphaOff val="0"/>
          </a:sys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lt-LT" sz="20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Produktų kūrimas ir bandymai </a:t>
          </a:r>
          <a:endParaRPr lang="en-GB" sz="20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sp:txBody>
      <dsp:txXfrm rot="-5400000">
        <a:off x="751746" y="1949060"/>
        <a:ext cx="4295054" cy="629898"/>
      </dsp:txXfrm>
    </dsp:sp>
    <dsp:sp modelId="{E0FF4792-221D-804A-A2B2-DDC561AE309F}">
      <dsp:nvSpPr>
        <dsp:cNvPr id="0" name=""/>
        <dsp:cNvSpPr/>
      </dsp:nvSpPr>
      <dsp:spPr>
        <a:xfrm rot="5400000">
          <a:off x="-161088" y="3032686"/>
          <a:ext cx="1073923" cy="751746"/>
        </a:xfrm>
        <a:prstGeom prst="chevron">
          <a:avLst/>
        </a:prstGeom>
        <a:solidFill>
          <a:srgbClr val="85D2E1"/>
        </a:solidFill>
        <a:ln w="12700" cap="flat" cmpd="sng" algn="ctr">
          <a:solidFill>
            <a:srgbClr val="85D2E1"/>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b="1" kern="1200">
              <a:solidFill>
                <a:sysClr val="window" lastClr="FFFFFF"/>
              </a:solidFill>
              <a:latin typeface="Arial" panose="020B0604020202020204" pitchFamily="34" charset="0"/>
              <a:ea typeface="+mn-ea"/>
              <a:cs typeface="Arial" panose="020B0604020202020204" pitchFamily="34" charset="0"/>
            </a:rPr>
            <a:t>Phase 4</a:t>
          </a:r>
        </a:p>
      </dsp:txBody>
      <dsp:txXfrm rot="-5400000">
        <a:off x="1" y="3247470"/>
        <a:ext cx="751746" cy="322177"/>
      </dsp:txXfrm>
    </dsp:sp>
    <dsp:sp modelId="{D510EA3B-DE9A-9A4A-A286-BDBF8FA1D7A2}">
      <dsp:nvSpPr>
        <dsp:cNvPr id="0" name=""/>
        <dsp:cNvSpPr/>
      </dsp:nvSpPr>
      <dsp:spPr>
        <a:xfrm rot="5400000">
          <a:off x="2567286" y="1056057"/>
          <a:ext cx="698050" cy="4329130"/>
        </a:xfrm>
        <a:prstGeom prst="round2SameRect">
          <a:avLst/>
        </a:prstGeom>
        <a:solidFill>
          <a:sysClr val="window" lastClr="FFFFFF">
            <a:alpha val="90000"/>
            <a:hueOff val="0"/>
            <a:satOff val="0"/>
            <a:lumOff val="0"/>
            <a:alphaOff val="0"/>
          </a:sysClr>
        </a:solidFill>
        <a:ln w="12700" cap="flat" cmpd="sng" algn="ctr">
          <a:solidFill>
            <a:srgbClr val="85D2E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Gamyba</a:t>
          </a:r>
          <a:r>
            <a:rPr lang="en-US" sz="20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000"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ir</a:t>
          </a:r>
          <a:r>
            <a:rPr lang="en-US" sz="20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2000"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paleidimas</a:t>
          </a:r>
          <a:r>
            <a:rPr lang="en-US" sz="20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endParaRPr lang="en-GB" sz="20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sp:txBody>
      <dsp:txXfrm rot="-5400000">
        <a:off x="751746" y="2905673"/>
        <a:ext cx="4295054" cy="629898"/>
      </dsp:txXfrm>
    </dsp:sp>
    <dsp:sp modelId="{C438879D-4462-0449-B983-94C1307D8213}">
      <dsp:nvSpPr>
        <dsp:cNvPr id="0" name=""/>
        <dsp:cNvSpPr/>
      </dsp:nvSpPr>
      <dsp:spPr>
        <a:xfrm rot="5400000">
          <a:off x="-161088" y="3989299"/>
          <a:ext cx="1073923" cy="751746"/>
        </a:xfrm>
        <a:prstGeom prst="chevron">
          <a:avLst/>
        </a:prstGeom>
        <a:solidFill>
          <a:srgbClr val="70B2BE"/>
        </a:solidFill>
        <a:ln w="12700" cap="flat" cmpd="sng" algn="ctr">
          <a:solidFill>
            <a:srgbClr val="70B2BE"/>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b="1" kern="1200">
              <a:solidFill>
                <a:sysClr val="window" lastClr="FFFFFF"/>
              </a:solidFill>
              <a:latin typeface="Arial" panose="020B0604020202020204" pitchFamily="34" charset="0"/>
              <a:ea typeface="+mn-ea"/>
              <a:cs typeface="Arial" panose="020B0604020202020204" pitchFamily="34" charset="0"/>
            </a:rPr>
            <a:t>Phase 5</a:t>
          </a:r>
        </a:p>
      </dsp:txBody>
      <dsp:txXfrm rot="-5400000">
        <a:off x="1" y="4204083"/>
        <a:ext cx="751746" cy="322177"/>
      </dsp:txXfrm>
    </dsp:sp>
    <dsp:sp modelId="{8B783787-6537-8B41-AE0F-DB00A7A137B5}">
      <dsp:nvSpPr>
        <dsp:cNvPr id="0" name=""/>
        <dsp:cNvSpPr/>
      </dsp:nvSpPr>
      <dsp:spPr>
        <a:xfrm rot="5400000">
          <a:off x="2567286" y="2012670"/>
          <a:ext cx="698050" cy="4329130"/>
        </a:xfrm>
        <a:prstGeom prst="round2SameRect">
          <a:avLst/>
        </a:prstGeom>
        <a:solidFill>
          <a:sysClr val="window" lastClr="FFFFFF">
            <a:alpha val="90000"/>
            <a:hueOff val="0"/>
            <a:satOff val="0"/>
            <a:lumOff val="0"/>
            <a:alphaOff val="0"/>
          </a:sysClr>
        </a:solidFill>
        <a:ln w="12700" cap="flat" cmpd="sng" algn="ctr">
          <a:solidFill>
            <a:srgbClr val="70B2B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Paleidimas</a:t>
          </a:r>
          <a:r>
            <a:rPr lang="en-US" sz="20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lt-LT" sz="20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į gamybą</a:t>
          </a:r>
          <a:endParaRPr lang="en-GB" sz="20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sp:txBody>
      <dsp:txXfrm rot="-5400000">
        <a:off x="751746" y="3862286"/>
        <a:ext cx="4295054" cy="6298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88937E-21EE-324A-ADFB-01755E9532B2}">
      <dsp:nvSpPr>
        <dsp:cNvPr id="0" name=""/>
        <dsp:cNvSpPr/>
      </dsp:nvSpPr>
      <dsp:spPr>
        <a:xfrm>
          <a:off x="648311" y="705323"/>
          <a:ext cx="2369184" cy="822786"/>
        </a:xfrm>
        <a:prstGeom prst="ellipse">
          <a:avLst/>
        </a:prstGeom>
        <a:solidFill>
          <a:srgbClr val="005697">
            <a:tint val="50000"/>
            <a:alpha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9FCE2A42-00B2-5B4F-8C32-7EF560835CEE}">
      <dsp:nvSpPr>
        <dsp:cNvPr id="0" name=""/>
        <dsp:cNvSpPr/>
      </dsp:nvSpPr>
      <dsp:spPr>
        <a:xfrm>
          <a:off x="1607005" y="2509888"/>
          <a:ext cx="459144" cy="714172"/>
        </a:xfrm>
        <a:prstGeom prst="downArrow">
          <a:avLst/>
        </a:prstGeom>
        <a:solidFill>
          <a:srgbClr val="005697">
            <a:tint val="6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4B657DE1-E22D-8C4B-ACD9-F0F60CCFBD6B}">
      <dsp:nvSpPr>
        <dsp:cNvPr id="0" name=""/>
        <dsp:cNvSpPr/>
      </dsp:nvSpPr>
      <dsp:spPr>
        <a:xfrm>
          <a:off x="806874" y="3149596"/>
          <a:ext cx="2203893" cy="851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pt-BR" sz="1500" b="1" kern="1200" dirty="0">
              <a:solidFill>
                <a:srgbClr val="005697"/>
              </a:solidFill>
              <a:latin typeface="+mn-lt"/>
              <a:ea typeface="+mn-ea"/>
              <a:cs typeface="+mn-cs"/>
            </a:rPr>
            <a:t>Įgyvendinamos ir perspektyvios idėjos ar sprendimai</a:t>
          </a:r>
          <a:endParaRPr lang="en-US" sz="1500" b="1" kern="1200" dirty="0">
            <a:solidFill>
              <a:srgbClr val="005697"/>
            </a:solidFill>
            <a:latin typeface="+mn-lt"/>
            <a:ea typeface="+mn-ea"/>
            <a:cs typeface="+mn-cs"/>
          </a:endParaRPr>
        </a:p>
      </dsp:txBody>
      <dsp:txXfrm>
        <a:off x="806874" y="3149596"/>
        <a:ext cx="2203893" cy="851991"/>
      </dsp:txXfrm>
    </dsp:sp>
    <dsp:sp modelId="{86F846DF-5616-904C-B6C4-BC629A7F9E6D}">
      <dsp:nvSpPr>
        <dsp:cNvPr id="0" name=""/>
        <dsp:cNvSpPr/>
      </dsp:nvSpPr>
      <dsp:spPr>
        <a:xfrm>
          <a:off x="1509666" y="1591655"/>
          <a:ext cx="826459" cy="826459"/>
        </a:xfrm>
        <a:prstGeom prst="ellipse">
          <a:avLst/>
        </a:prstGeom>
        <a:solidFill>
          <a:srgbClr val="00569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solidFill>
                <a:sysClr val="window" lastClr="FFFFFF"/>
              </a:solidFill>
              <a:latin typeface="Georgia"/>
              <a:ea typeface="+mn-ea"/>
              <a:cs typeface="+mn-cs"/>
            </a:rPr>
            <a:t>ideas</a:t>
          </a:r>
        </a:p>
      </dsp:txBody>
      <dsp:txXfrm>
        <a:off x="1630698" y="1712687"/>
        <a:ext cx="584395" cy="584395"/>
      </dsp:txXfrm>
    </dsp:sp>
    <dsp:sp modelId="{4221386A-6C62-504E-9D3A-056E921FEF29}">
      <dsp:nvSpPr>
        <dsp:cNvPr id="0" name=""/>
        <dsp:cNvSpPr/>
      </dsp:nvSpPr>
      <dsp:spPr>
        <a:xfrm>
          <a:off x="918288" y="971627"/>
          <a:ext cx="826459" cy="826459"/>
        </a:xfrm>
        <a:prstGeom prst="ellipse">
          <a:avLst/>
        </a:prstGeom>
        <a:solidFill>
          <a:srgbClr val="00569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solidFill>
                <a:sysClr val="window" lastClr="FFFFFF"/>
              </a:solidFill>
              <a:latin typeface="Georgia"/>
              <a:ea typeface="+mn-ea"/>
              <a:cs typeface="+mn-cs"/>
            </a:rPr>
            <a:t>ideas</a:t>
          </a:r>
        </a:p>
      </dsp:txBody>
      <dsp:txXfrm>
        <a:off x="1039320" y="1092659"/>
        <a:ext cx="584395" cy="584395"/>
      </dsp:txXfrm>
    </dsp:sp>
    <dsp:sp modelId="{BE4D8382-4B5C-514C-A51B-D6690D647C6D}">
      <dsp:nvSpPr>
        <dsp:cNvPr id="0" name=""/>
        <dsp:cNvSpPr/>
      </dsp:nvSpPr>
      <dsp:spPr>
        <a:xfrm>
          <a:off x="1763114" y="771807"/>
          <a:ext cx="826459" cy="826459"/>
        </a:xfrm>
        <a:prstGeom prst="ellipse">
          <a:avLst/>
        </a:prstGeom>
        <a:solidFill>
          <a:srgbClr val="00569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solidFill>
                <a:sysClr val="window" lastClr="FFFFFF"/>
              </a:solidFill>
              <a:latin typeface="Georgia"/>
              <a:ea typeface="+mn-ea"/>
              <a:cs typeface="+mn-cs"/>
            </a:rPr>
            <a:t>ideas</a:t>
          </a:r>
        </a:p>
      </dsp:txBody>
      <dsp:txXfrm>
        <a:off x="1884146" y="892839"/>
        <a:ext cx="584395" cy="584395"/>
      </dsp:txXfrm>
    </dsp:sp>
    <dsp:sp modelId="{4CA1BC4C-DB5F-494E-A1A4-2803BDEDF52C}">
      <dsp:nvSpPr>
        <dsp:cNvPr id="0" name=""/>
        <dsp:cNvSpPr/>
      </dsp:nvSpPr>
      <dsp:spPr>
        <a:xfrm>
          <a:off x="486873" y="612313"/>
          <a:ext cx="2571208" cy="2056966"/>
        </a:xfrm>
        <a:prstGeom prst="funnel">
          <a:avLst/>
        </a:prstGeom>
        <a:solidFill>
          <a:sysClr val="window" lastClr="FFFFFF">
            <a:alpha val="40000"/>
            <a:hueOff val="0"/>
            <a:satOff val="0"/>
            <a:lumOff val="0"/>
            <a:alphaOff val="0"/>
          </a:sysClr>
        </a:solidFill>
        <a:ln w="6350" cap="flat" cmpd="sng" algn="ctr">
          <a:solidFill>
            <a:srgbClr val="005697">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775627-1C9E-864C-9A03-2D6908F58947}">
      <dsp:nvSpPr>
        <dsp:cNvPr id="0" name=""/>
        <dsp:cNvSpPr/>
      </dsp:nvSpPr>
      <dsp:spPr>
        <a:xfrm>
          <a:off x="819723" y="1726"/>
          <a:ext cx="2487436" cy="1243718"/>
        </a:xfrm>
        <a:prstGeom prst="roundRect">
          <a:avLst>
            <a:gd name="adj" fmla="val 10000"/>
          </a:avLst>
        </a:prstGeom>
        <a:solidFill>
          <a:srgbClr val="70B2B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1. </a:t>
          </a:r>
          <a:r>
            <a:rPr lang="en-US" sz="2000" b="1" kern="1200" dirty="0" err="1"/>
            <a:t>Analitiniai</a:t>
          </a:r>
          <a:r>
            <a:rPr lang="en-US" sz="2000" b="1" kern="1200" dirty="0"/>
            <a:t> </a:t>
          </a:r>
          <a:r>
            <a:rPr lang="en-US" sz="2000" b="1" kern="1200" dirty="0" err="1"/>
            <a:t>metodai</a:t>
          </a:r>
          <a:endParaRPr lang="en-US" sz="2000" b="1" kern="1200" dirty="0"/>
        </a:p>
        <a:p>
          <a:pPr marL="0" lvl="0" indent="0" algn="ctr" defTabSz="889000">
            <a:lnSpc>
              <a:spcPct val="90000"/>
            </a:lnSpc>
            <a:spcBef>
              <a:spcPct val="0"/>
            </a:spcBef>
            <a:spcAft>
              <a:spcPct val="35000"/>
            </a:spcAft>
            <a:buNone/>
          </a:pPr>
          <a:r>
            <a:rPr lang="en-US" sz="2000" b="1" kern="1200" dirty="0"/>
            <a:t>(</a:t>
          </a:r>
          <a:r>
            <a:rPr lang="en-US" sz="2000" b="1" kern="1200" dirty="0" err="1"/>
            <a:t>Tikslas</a:t>
          </a:r>
          <a:r>
            <a:rPr lang="en-US" sz="2000" b="1" kern="1200" dirty="0"/>
            <a:t>)</a:t>
          </a:r>
        </a:p>
        <a:p>
          <a:pPr marL="0" lvl="0" indent="0" algn="ctr" defTabSz="889000">
            <a:lnSpc>
              <a:spcPct val="90000"/>
            </a:lnSpc>
            <a:spcBef>
              <a:spcPct val="0"/>
            </a:spcBef>
            <a:spcAft>
              <a:spcPct val="35000"/>
            </a:spcAft>
            <a:buNone/>
          </a:pPr>
          <a:endParaRPr lang="en-GB" sz="2000" kern="1200" dirty="0"/>
        </a:p>
      </dsp:txBody>
      <dsp:txXfrm>
        <a:off x="856150" y="38153"/>
        <a:ext cx="2414582" cy="1170864"/>
      </dsp:txXfrm>
    </dsp:sp>
    <dsp:sp modelId="{EA19937C-A11E-4149-BABA-1F1A9F948212}">
      <dsp:nvSpPr>
        <dsp:cNvPr id="0" name=""/>
        <dsp:cNvSpPr/>
      </dsp:nvSpPr>
      <dsp:spPr>
        <a:xfrm>
          <a:off x="1068466" y="1245444"/>
          <a:ext cx="248743" cy="932788"/>
        </a:xfrm>
        <a:custGeom>
          <a:avLst/>
          <a:gdLst/>
          <a:ahLst/>
          <a:cxnLst/>
          <a:rect l="0" t="0" r="0" b="0"/>
          <a:pathLst>
            <a:path>
              <a:moveTo>
                <a:pt x="0" y="0"/>
              </a:moveTo>
              <a:lnTo>
                <a:pt x="0" y="932788"/>
              </a:lnTo>
              <a:lnTo>
                <a:pt x="248743" y="932788"/>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E7047E00-EF66-D940-9313-1E1A7077958F}">
      <dsp:nvSpPr>
        <dsp:cNvPr id="0" name=""/>
        <dsp:cNvSpPr/>
      </dsp:nvSpPr>
      <dsp:spPr>
        <a:xfrm>
          <a:off x="1317210" y="1556373"/>
          <a:ext cx="1989948" cy="1243718"/>
        </a:xfrm>
        <a:prstGeom prst="roundRect">
          <a:avLst>
            <a:gd name="adj" fmla="val 10000"/>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err="1">
              <a:solidFill>
                <a:srgbClr val="1188A3"/>
              </a:solidFill>
            </a:rPr>
            <a:t>Diskriminacijos</a:t>
          </a:r>
          <a:r>
            <a:rPr lang="en-US" sz="2300" kern="1200" dirty="0">
              <a:solidFill>
                <a:srgbClr val="1188A3"/>
              </a:solidFill>
            </a:rPr>
            <a:t> </a:t>
          </a:r>
          <a:r>
            <a:rPr lang="en-US" sz="2300" kern="1200" dirty="0" err="1">
              <a:solidFill>
                <a:srgbClr val="1188A3"/>
              </a:solidFill>
            </a:rPr>
            <a:t>testai</a:t>
          </a:r>
          <a:endParaRPr lang="en-US" sz="2300" kern="1200" dirty="0">
            <a:solidFill>
              <a:srgbClr val="1188A3"/>
            </a:solidFill>
          </a:endParaRPr>
        </a:p>
      </dsp:txBody>
      <dsp:txXfrm>
        <a:off x="1353637" y="1592800"/>
        <a:ext cx="1917094" cy="1170864"/>
      </dsp:txXfrm>
    </dsp:sp>
    <dsp:sp modelId="{FF2E987D-07F6-054A-8218-DA71AC1C71FE}">
      <dsp:nvSpPr>
        <dsp:cNvPr id="0" name=""/>
        <dsp:cNvSpPr/>
      </dsp:nvSpPr>
      <dsp:spPr>
        <a:xfrm>
          <a:off x="1068466" y="1245444"/>
          <a:ext cx="248743" cy="2487436"/>
        </a:xfrm>
        <a:custGeom>
          <a:avLst/>
          <a:gdLst/>
          <a:ahLst/>
          <a:cxnLst/>
          <a:rect l="0" t="0" r="0" b="0"/>
          <a:pathLst>
            <a:path>
              <a:moveTo>
                <a:pt x="0" y="0"/>
              </a:moveTo>
              <a:lnTo>
                <a:pt x="0" y="2487436"/>
              </a:lnTo>
              <a:lnTo>
                <a:pt x="248743" y="2487436"/>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078E4EF9-9D8C-4B4C-8B1D-264EE42C9D99}">
      <dsp:nvSpPr>
        <dsp:cNvPr id="0" name=""/>
        <dsp:cNvSpPr/>
      </dsp:nvSpPr>
      <dsp:spPr>
        <a:xfrm>
          <a:off x="1317210" y="3111021"/>
          <a:ext cx="1989948" cy="1243718"/>
        </a:xfrm>
        <a:prstGeom prst="roundRect">
          <a:avLst>
            <a:gd name="adj" fmla="val 10000"/>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err="1">
              <a:solidFill>
                <a:srgbClr val="1188A3"/>
              </a:solidFill>
            </a:rPr>
            <a:t>Aprašomieji</a:t>
          </a:r>
          <a:r>
            <a:rPr lang="en-US" sz="2300" kern="1200" dirty="0">
              <a:solidFill>
                <a:srgbClr val="1188A3"/>
              </a:solidFill>
            </a:rPr>
            <a:t> </a:t>
          </a:r>
          <a:r>
            <a:rPr lang="en-US" sz="2300" kern="1200" dirty="0" err="1">
              <a:solidFill>
                <a:srgbClr val="1188A3"/>
              </a:solidFill>
            </a:rPr>
            <a:t>testai</a:t>
          </a:r>
          <a:r>
            <a:rPr lang="en-US" sz="2300" kern="1200" dirty="0">
              <a:solidFill>
                <a:srgbClr val="1188A3"/>
              </a:solidFill>
            </a:rPr>
            <a:t> (</a:t>
          </a:r>
          <a:r>
            <a:rPr lang="en-US" sz="2300" kern="1200" dirty="0" err="1">
              <a:solidFill>
                <a:srgbClr val="1188A3"/>
              </a:solidFill>
            </a:rPr>
            <a:t>profiliavimas</a:t>
          </a:r>
          <a:r>
            <a:rPr lang="en-US" sz="2300" kern="1200" dirty="0">
              <a:solidFill>
                <a:srgbClr val="1188A3"/>
              </a:solidFill>
            </a:rPr>
            <a:t>) </a:t>
          </a:r>
          <a:endParaRPr lang="en-GB" sz="2300" kern="1200" dirty="0">
            <a:solidFill>
              <a:srgbClr val="1188A3"/>
            </a:solidFill>
          </a:endParaRPr>
        </a:p>
      </dsp:txBody>
      <dsp:txXfrm>
        <a:off x="1353637" y="3147448"/>
        <a:ext cx="1917094" cy="1170864"/>
      </dsp:txXfrm>
    </dsp:sp>
    <dsp:sp modelId="{B38823DD-6BBA-884E-8CB9-F9D1F96507FA}">
      <dsp:nvSpPr>
        <dsp:cNvPr id="0" name=""/>
        <dsp:cNvSpPr/>
      </dsp:nvSpPr>
      <dsp:spPr>
        <a:xfrm>
          <a:off x="3929018" y="1726"/>
          <a:ext cx="2487436" cy="1243718"/>
        </a:xfrm>
        <a:prstGeom prst="roundRect">
          <a:avLst>
            <a:gd name="adj" fmla="val 10000"/>
          </a:avLst>
        </a:prstGeom>
        <a:solidFill>
          <a:srgbClr val="70B2B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2. </a:t>
          </a:r>
          <a:r>
            <a:rPr lang="en-US" sz="2000" b="1" kern="1200" dirty="0" err="1"/>
            <a:t>Afektiniai</a:t>
          </a:r>
          <a:r>
            <a:rPr lang="en-US" sz="2000" b="1" kern="1200" dirty="0"/>
            <a:t> </a:t>
          </a:r>
          <a:r>
            <a:rPr lang="en-US" sz="2000" b="1" kern="1200" dirty="0" err="1"/>
            <a:t>metodai</a:t>
          </a:r>
          <a:r>
            <a:rPr lang="en-US" sz="2000" b="1" kern="1200" dirty="0"/>
            <a:t> </a:t>
          </a:r>
        </a:p>
        <a:p>
          <a:pPr marL="0" lvl="0" indent="0" algn="ctr" defTabSz="889000">
            <a:lnSpc>
              <a:spcPct val="90000"/>
            </a:lnSpc>
            <a:spcBef>
              <a:spcPct val="0"/>
            </a:spcBef>
            <a:spcAft>
              <a:spcPct val="35000"/>
            </a:spcAft>
            <a:buNone/>
          </a:pPr>
          <a:r>
            <a:rPr lang="en-US" sz="2000" b="1" kern="1200" dirty="0"/>
            <a:t>(</a:t>
          </a:r>
          <a:r>
            <a:rPr lang="en-US" sz="2000" b="1" kern="1200" dirty="0" err="1"/>
            <a:t>Subjektyvūs</a:t>
          </a:r>
          <a:r>
            <a:rPr lang="en-US" sz="2000" b="1" kern="1200" dirty="0"/>
            <a:t>)</a:t>
          </a:r>
        </a:p>
        <a:p>
          <a:pPr marL="0" lvl="0" indent="0" algn="ctr" defTabSz="889000">
            <a:lnSpc>
              <a:spcPct val="90000"/>
            </a:lnSpc>
            <a:spcBef>
              <a:spcPct val="0"/>
            </a:spcBef>
            <a:spcAft>
              <a:spcPct val="35000"/>
            </a:spcAft>
            <a:buNone/>
          </a:pPr>
          <a:endParaRPr lang="en-GB" sz="2000" kern="1200" dirty="0"/>
        </a:p>
      </dsp:txBody>
      <dsp:txXfrm>
        <a:off x="3965445" y="38153"/>
        <a:ext cx="2414582" cy="1170864"/>
      </dsp:txXfrm>
    </dsp:sp>
    <dsp:sp modelId="{DE9C4F89-3C1A-D84C-B1E6-1B379DC20838}">
      <dsp:nvSpPr>
        <dsp:cNvPr id="0" name=""/>
        <dsp:cNvSpPr/>
      </dsp:nvSpPr>
      <dsp:spPr>
        <a:xfrm>
          <a:off x="4177762" y="1245444"/>
          <a:ext cx="248743" cy="932788"/>
        </a:xfrm>
        <a:custGeom>
          <a:avLst/>
          <a:gdLst/>
          <a:ahLst/>
          <a:cxnLst/>
          <a:rect l="0" t="0" r="0" b="0"/>
          <a:pathLst>
            <a:path>
              <a:moveTo>
                <a:pt x="0" y="0"/>
              </a:moveTo>
              <a:lnTo>
                <a:pt x="0" y="932788"/>
              </a:lnTo>
              <a:lnTo>
                <a:pt x="248743" y="932788"/>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764563DA-2E64-C748-BF35-B3A0B960507B}">
      <dsp:nvSpPr>
        <dsp:cNvPr id="0" name=""/>
        <dsp:cNvSpPr/>
      </dsp:nvSpPr>
      <dsp:spPr>
        <a:xfrm>
          <a:off x="4426505" y="1556373"/>
          <a:ext cx="1989948" cy="1243718"/>
        </a:xfrm>
        <a:prstGeom prst="roundRect">
          <a:avLst>
            <a:gd name="adj" fmla="val 10000"/>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lt-LT" sz="2300" kern="1200" dirty="0">
              <a:solidFill>
                <a:srgbClr val="1188A3"/>
              </a:solidFill>
            </a:rPr>
            <a:t>Pirmenybės testai</a:t>
          </a:r>
          <a:endParaRPr lang="en-GB" sz="2300" kern="1200" dirty="0">
            <a:solidFill>
              <a:srgbClr val="1188A3"/>
            </a:solidFill>
          </a:endParaRPr>
        </a:p>
      </dsp:txBody>
      <dsp:txXfrm>
        <a:off x="4462932" y="1592800"/>
        <a:ext cx="1917094" cy="1170864"/>
      </dsp:txXfrm>
    </dsp:sp>
    <dsp:sp modelId="{757666B8-9FBB-9241-9A2E-5E464C9B83C0}">
      <dsp:nvSpPr>
        <dsp:cNvPr id="0" name=""/>
        <dsp:cNvSpPr/>
      </dsp:nvSpPr>
      <dsp:spPr>
        <a:xfrm>
          <a:off x="4177762" y="1245444"/>
          <a:ext cx="224685" cy="2489162"/>
        </a:xfrm>
        <a:custGeom>
          <a:avLst/>
          <a:gdLst/>
          <a:ahLst/>
          <a:cxnLst/>
          <a:rect l="0" t="0" r="0" b="0"/>
          <a:pathLst>
            <a:path>
              <a:moveTo>
                <a:pt x="0" y="0"/>
              </a:moveTo>
              <a:lnTo>
                <a:pt x="0" y="2489162"/>
              </a:lnTo>
              <a:lnTo>
                <a:pt x="224685" y="2489162"/>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23F5844C-4FCF-3B46-B33C-1305AF4A3FB6}">
      <dsp:nvSpPr>
        <dsp:cNvPr id="0" name=""/>
        <dsp:cNvSpPr/>
      </dsp:nvSpPr>
      <dsp:spPr>
        <a:xfrm>
          <a:off x="4402447" y="3112747"/>
          <a:ext cx="1989948" cy="1243718"/>
        </a:xfrm>
        <a:prstGeom prst="roundRect">
          <a:avLst>
            <a:gd name="adj" fmla="val 10000"/>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lt-LT" sz="2300" kern="1200" dirty="0">
              <a:solidFill>
                <a:srgbClr val="1188A3"/>
              </a:solidFill>
            </a:rPr>
            <a:t>Priėmimo bandymai </a:t>
          </a:r>
          <a:endParaRPr lang="en-GB" sz="2300" kern="1200" dirty="0">
            <a:solidFill>
              <a:srgbClr val="1188A3"/>
            </a:solidFill>
          </a:endParaRPr>
        </a:p>
      </dsp:txBody>
      <dsp:txXfrm>
        <a:off x="4438874" y="3149174"/>
        <a:ext cx="1917094" cy="11708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EFE9BC-3057-C04A-906C-8D70F50673C0}">
      <dsp:nvSpPr>
        <dsp:cNvPr id="0" name=""/>
        <dsp:cNvSpPr/>
      </dsp:nvSpPr>
      <dsp:spPr>
        <a:xfrm>
          <a:off x="2978690" y="1817"/>
          <a:ext cx="1244930" cy="809204"/>
        </a:xfrm>
        <a:prstGeom prst="round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lt-LT" sz="1000" b="1" kern="1200" dirty="0">
              <a:solidFill>
                <a:srgbClr val="002060"/>
              </a:solidFill>
            </a:rPr>
            <a:t>Juslinių savybių apibrėžimas </a:t>
          </a:r>
          <a:endParaRPr lang="en-GB" sz="1000" b="1" kern="1200" dirty="0">
            <a:solidFill>
              <a:srgbClr val="002060"/>
            </a:solidFill>
          </a:endParaRPr>
        </a:p>
      </dsp:txBody>
      <dsp:txXfrm>
        <a:off x="3018192" y="41319"/>
        <a:ext cx="1165926" cy="730200"/>
      </dsp:txXfrm>
    </dsp:sp>
    <dsp:sp modelId="{3E55BE95-3151-9040-BB00-C25483CB7CE9}">
      <dsp:nvSpPr>
        <dsp:cNvPr id="0" name=""/>
        <dsp:cNvSpPr/>
      </dsp:nvSpPr>
      <dsp:spPr>
        <a:xfrm>
          <a:off x="1694764" y="406420"/>
          <a:ext cx="3812781" cy="3812781"/>
        </a:xfrm>
        <a:custGeom>
          <a:avLst/>
          <a:gdLst/>
          <a:ahLst/>
          <a:cxnLst/>
          <a:rect l="0" t="0" r="0" b="0"/>
          <a:pathLst>
            <a:path>
              <a:moveTo>
                <a:pt x="2685447" y="166449"/>
              </a:moveTo>
              <a:arcTo wR="1906390" hR="1906390" stAng="17647223" swAng="923974"/>
            </a:path>
          </a:pathLst>
        </a:custGeom>
        <a:noFill/>
        <a:ln w="19050" cap="flat" cmpd="sng" algn="ctr">
          <a:solidFill>
            <a:schemeClr val="accent4"/>
          </a:solidFill>
          <a:prstDash val="solid"/>
          <a:miter lim="800000"/>
          <a:tailEnd type="arrow"/>
        </a:ln>
        <a:effectLst/>
      </dsp:spPr>
      <dsp:style>
        <a:lnRef idx="3">
          <a:schemeClr val="accent4"/>
        </a:lnRef>
        <a:fillRef idx="0">
          <a:schemeClr val="accent4"/>
        </a:fillRef>
        <a:effectRef idx="2">
          <a:schemeClr val="accent4"/>
        </a:effectRef>
        <a:fontRef idx="minor">
          <a:schemeClr val="tx1"/>
        </a:fontRef>
      </dsp:style>
    </dsp:sp>
    <dsp:sp modelId="{F88944C0-8E28-874C-93B4-F73E9BFA2613}">
      <dsp:nvSpPr>
        <dsp:cNvPr id="0" name=""/>
        <dsp:cNvSpPr/>
      </dsp:nvSpPr>
      <dsp:spPr>
        <a:xfrm>
          <a:off x="4629673" y="955013"/>
          <a:ext cx="1244930" cy="809204"/>
        </a:xfrm>
        <a:prstGeom prst="round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it-IT" sz="1000" b="1" kern="1200" dirty="0">
              <a:solidFill>
                <a:srgbClr val="002060"/>
              </a:solidFill>
            </a:rPr>
            <a:t>Nuo virtuvės masto iki bandomojo</a:t>
          </a:r>
          <a:endParaRPr lang="en-GB" sz="1000" b="1" kern="1200" dirty="0">
            <a:solidFill>
              <a:srgbClr val="002060"/>
            </a:solidFill>
          </a:endParaRPr>
        </a:p>
      </dsp:txBody>
      <dsp:txXfrm>
        <a:off x="4669175" y="994515"/>
        <a:ext cx="1165926" cy="730200"/>
      </dsp:txXfrm>
    </dsp:sp>
    <dsp:sp modelId="{06415173-344B-454C-841F-175C8F773A45}">
      <dsp:nvSpPr>
        <dsp:cNvPr id="0" name=""/>
        <dsp:cNvSpPr/>
      </dsp:nvSpPr>
      <dsp:spPr>
        <a:xfrm>
          <a:off x="1694764" y="406420"/>
          <a:ext cx="3812781" cy="3812781"/>
        </a:xfrm>
        <a:custGeom>
          <a:avLst/>
          <a:gdLst/>
          <a:ahLst/>
          <a:cxnLst/>
          <a:rect l="0" t="0" r="0" b="0"/>
          <a:pathLst>
            <a:path>
              <a:moveTo>
                <a:pt x="3783068" y="1571119"/>
              </a:moveTo>
              <a:arcTo wR="1906390" hR="1906390" stAng="20992253" swAng="1215494"/>
            </a:path>
          </a:pathLst>
        </a:custGeom>
        <a:noFill/>
        <a:ln w="19050" cap="flat" cmpd="sng" algn="ctr">
          <a:solidFill>
            <a:schemeClr val="accent4"/>
          </a:solidFill>
          <a:prstDash val="solid"/>
          <a:miter lim="800000"/>
          <a:tailEnd type="arrow"/>
        </a:ln>
        <a:effectLst/>
      </dsp:spPr>
      <dsp:style>
        <a:lnRef idx="3">
          <a:schemeClr val="accent4"/>
        </a:lnRef>
        <a:fillRef idx="0">
          <a:schemeClr val="accent4"/>
        </a:fillRef>
        <a:effectRef idx="2">
          <a:schemeClr val="accent4"/>
        </a:effectRef>
        <a:fontRef idx="minor">
          <a:schemeClr val="tx1"/>
        </a:fontRef>
      </dsp:style>
    </dsp:sp>
    <dsp:sp modelId="{4655D273-22A7-1A4C-889A-F787DC6BAF0C}">
      <dsp:nvSpPr>
        <dsp:cNvPr id="0" name=""/>
        <dsp:cNvSpPr/>
      </dsp:nvSpPr>
      <dsp:spPr>
        <a:xfrm>
          <a:off x="4629673" y="2861403"/>
          <a:ext cx="1244930" cy="809204"/>
        </a:xfrm>
        <a:prstGeom prst="round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it-IT" sz="1000" b="1" kern="1200" dirty="0">
              <a:solidFill>
                <a:srgbClr val="002060"/>
              </a:solidFill>
            </a:rPr>
            <a:t>Nuo bandomojo iki gamybinio etapo </a:t>
          </a:r>
          <a:endParaRPr lang="en-GB" sz="1000" b="1" kern="1200" dirty="0">
            <a:solidFill>
              <a:srgbClr val="002060"/>
            </a:solidFill>
          </a:endParaRPr>
        </a:p>
      </dsp:txBody>
      <dsp:txXfrm>
        <a:off x="4669175" y="2900905"/>
        <a:ext cx="1165926" cy="730200"/>
      </dsp:txXfrm>
    </dsp:sp>
    <dsp:sp modelId="{9F309819-1FE2-B646-8A59-E523210A1A1B}">
      <dsp:nvSpPr>
        <dsp:cNvPr id="0" name=""/>
        <dsp:cNvSpPr/>
      </dsp:nvSpPr>
      <dsp:spPr>
        <a:xfrm>
          <a:off x="1694764" y="406420"/>
          <a:ext cx="3812781" cy="3812781"/>
        </a:xfrm>
        <a:custGeom>
          <a:avLst/>
          <a:gdLst/>
          <a:ahLst/>
          <a:cxnLst/>
          <a:rect l="0" t="0" r="0" b="0"/>
          <a:pathLst>
            <a:path>
              <a:moveTo>
                <a:pt x="3119517" y="3376986"/>
              </a:moveTo>
              <a:arcTo wR="1906390" hR="1906390" stAng="3028802" swAng="923974"/>
            </a:path>
          </a:pathLst>
        </a:custGeom>
        <a:noFill/>
        <a:ln w="19050" cap="flat" cmpd="sng" algn="ctr">
          <a:solidFill>
            <a:schemeClr val="accent4"/>
          </a:solidFill>
          <a:prstDash val="solid"/>
          <a:miter lim="800000"/>
          <a:tailEnd type="arrow"/>
        </a:ln>
        <a:effectLst/>
      </dsp:spPr>
      <dsp:style>
        <a:lnRef idx="3">
          <a:schemeClr val="accent4"/>
        </a:lnRef>
        <a:fillRef idx="0">
          <a:schemeClr val="accent4"/>
        </a:fillRef>
        <a:effectRef idx="2">
          <a:schemeClr val="accent4"/>
        </a:effectRef>
        <a:fontRef idx="minor">
          <a:schemeClr val="tx1"/>
        </a:fontRef>
      </dsp:style>
    </dsp:sp>
    <dsp:sp modelId="{CF1E9E9E-D050-0549-905C-80DF349AC799}">
      <dsp:nvSpPr>
        <dsp:cNvPr id="0" name=""/>
        <dsp:cNvSpPr/>
      </dsp:nvSpPr>
      <dsp:spPr>
        <a:xfrm>
          <a:off x="2978690" y="3814599"/>
          <a:ext cx="1244930" cy="809204"/>
        </a:xfrm>
        <a:prstGeom prst="round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BR" sz="1000" b="1" kern="1200" dirty="0">
              <a:solidFill>
                <a:srgbClr val="002060"/>
              </a:solidFill>
            </a:rPr>
            <a:t>Jutiminiais pojūčiais pagrįstas galiojimo laikas </a:t>
          </a:r>
          <a:endParaRPr lang="en-US" sz="1000" b="1" kern="1200" dirty="0">
            <a:solidFill>
              <a:srgbClr val="002060"/>
            </a:solidFill>
          </a:endParaRPr>
        </a:p>
        <a:p>
          <a:pPr marL="0" lvl="0" indent="0" algn="ctr" defTabSz="444500">
            <a:lnSpc>
              <a:spcPct val="90000"/>
            </a:lnSpc>
            <a:spcBef>
              <a:spcPct val="0"/>
            </a:spcBef>
            <a:spcAft>
              <a:spcPct val="35000"/>
            </a:spcAft>
            <a:buNone/>
          </a:pPr>
          <a:endParaRPr lang="en-GB" sz="1000" b="1" kern="1200" dirty="0">
            <a:solidFill>
              <a:srgbClr val="002060"/>
            </a:solidFill>
          </a:endParaRPr>
        </a:p>
      </dsp:txBody>
      <dsp:txXfrm>
        <a:off x="3018192" y="3854101"/>
        <a:ext cx="1165926" cy="730200"/>
      </dsp:txXfrm>
    </dsp:sp>
    <dsp:sp modelId="{F6E7CBBB-226B-6D43-9196-B8663FCC093F}">
      <dsp:nvSpPr>
        <dsp:cNvPr id="0" name=""/>
        <dsp:cNvSpPr/>
      </dsp:nvSpPr>
      <dsp:spPr>
        <a:xfrm>
          <a:off x="1694764" y="406420"/>
          <a:ext cx="3812781" cy="3812781"/>
        </a:xfrm>
        <a:custGeom>
          <a:avLst/>
          <a:gdLst/>
          <a:ahLst/>
          <a:cxnLst/>
          <a:rect l="0" t="0" r="0" b="0"/>
          <a:pathLst>
            <a:path>
              <a:moveTo>
                <a:pt x="1127334" y="3646332"/>
              </a:moveTo>
              <a:arcTo wR="1906390" hR="1906390" stAng="6847223" swAng="923974"/>
            </a:path>
          </a:pathLst>
        </a:custGeom>
        <a:noFill/>
        <a:ln w="19050" cap="flat" cmpd="sng" algn="ctr">
          <a:solidFill>
            <a:schemeClr val="accent4"/>
          </a:solidFill>
          <a:prstDash val="solid"/>
          <a:miter lim="800000"/>
          <a:tailEnd type="arrow"/>
        </a:ln>
        <a:effectLst/>
      </dsp:spPr>
      <dsp:style>
        <a:lnRef idx="3">
          <a:schemeClr val="accent4"/>
        </a:lnRef>
        <a:fillRef idx="0">
          <a:schemeClr val="accent4"/>
        </a:fillRef>
        <a:effectRef idx="2">
          <a:schemeClr val="accent4"/>
        </a:effectRef>
        <a:fontRef idx="minor">
          <a:schemeClr val="tx1"/>
        </a:fontRef>
      </dsp:style>
    </dsp:sp>
    <dsp:sp modelId="{8DD88442-BA6C-F846-898A-27A02838B48A}">
      <dsp:nvSpPr>
        <dsp:cNvPr id="0" name=""/>
        <dsp:cNvSpPr/>
      </dsp:nvSpPr>
      <dsp:spPr>
        <a:xfrm>
          <a:off x="1327707" y="2861403"/>
          <a:ext cx="1244930" cy="809204"/>
        </a:xfrm>
        <a:prstGeom prst="round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lt-LT" sz="1000" b="1" kern="1200" dirty="0">
              <a:solidFill>
                <a:srgbClr val="002060"/>
              </a:solidFill>
            </a:rPr>
            <a:t>Jutiminės specifikacijos </a:t>
          </a:r>
          <a:endParaRPr lang="en-GB" sz="1000" b="1" kern="1200" dirty="0">
            <a:solidFill>
              <a:srgbClr val="002060"/>
            </a:solidFill>
          </a:endParaRPr>
        </a:p>
      </dsp:txBody>
      <dsp:txXfrm>
        <a:off x="1367209" y="2900905"/>
        <a:ext cx="1165926" cy="730200"/>
      </dsp:txXfrm>
    </dsp:sp>
    <dsp:sp modelId="{E9AFC248-FE5A-964E-8B09-D7B6F5DE442F}">
      <dsp:nvSpPr>
        <dsp:cNvPr id="0" name=""/>
        <dsp:cNvSpPr/>
      </dsp:nvSpPr>
      <dsp:spPr>
        <a:xfrm>
          <a:off x="1694764" y="406420"/>
          <a:ext cx="3812781" cy="3812781"/>
        </a:xfrm>
        <a:custGeom>
          <a:avLst/>
          <a:gdLst/>
          <a:ahLst/>
          <a:cxnLst/>
          <a:rect l="0" t="0" r="0" b="0"/>
          <a:pathLst>
            <a:path>
              <a:moveTo>
                <a:pt x="29713" y="2241662"/>
              </a:moveTo>
              <a:arcTo wR="1906390" hR="1906390" stAng="10192253" swAng="1215494"/>
            </a:path>
          </a:pathLst>
        </a:custGeom>
        <a:noFill/>
        <a:ln w="19050" cap="flat" cmpd="sng" algn="ctr">
          <a:solidFill>
            <a:schemeClr val="accent4"/>
          </a:solidFill>
          <a:prstDash val="solid"/>
          <a:miter lim="800000"/>
          <a:tailEnd type="arrow"/>
        </a:ln>
        <a:effectLst/>
      </dsp:spPr>
      <dsp:style>
        <a:lnRef idx="3">
          <a:schemeClr val="accent4"/>
        </a:lnRef>
        <a:fillRef idx="0">
          <a:schemeClr val="accent4"/>
        </a:fillRef>
        <a:effectRef idx="2">
          <a:schemeClr val="accent4"/>
        </a:effectRef>
        <a:fontRef idx="minor">
          <a:schemeClr val="tx1"/>
        </a:fontRef>
      </dsp:style>
    </dsp:sp>
    <dsp:sp modelId="{68F362C0-89EF-A545-AAC5-7266BD3DBD3A}">
      <dsp:nvSpPr>
        <dsp:cNvPr id="0" name=""/>
        <dsp:cNvSpPr/>
      </dsp:nvSpPr>
      <dsp:spPr>
        <a:xfrm>
          <a:off x="1327707" y="955013"/>
          <a:ext cx="1244930" cy="809204"/>
        </a:xfrm>
        <a:prstGeom prst="round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lt-LT" sz="1000" b="1" kern="1200" dirty="0">
              <a:solidFill>
                <a:srgbClr val="002060"/>
              </a:solidFill>
            </a:rPr>
            <a:t>Nuolatinis kokybės užtikrinimas (QA)</a:t>
          </a:r>
          <a:endParaRPr lang="en-GB" sz="1000" b="1" kern="1200" dirty="0">
            <a:solidFill>
              <a:srgbClr val="002060"/>
            </a:solidFill>
          </a:endParaRPr>
        </a:p>
      </dsp:txBody>
      <dsp:txXfrm>
        <a:off x="1367209" y="994515"/>
        <a:ext cx="1165926" cy="730200"/>
      </dsp:txXfrm>
    </dsp:sp>
    <dsp:sp modelId="{B794E12F-F718-FE49-984C-3223FE0F93B4}">
      <dsp:nvSpPr>
        <dsp:cNvPr id="0" name=""/>
        <dsp:cNvSpPr/>
      </dsp:nvSpPr>
      <dsp:spPr>
        <a:xfrm>
          <a:off x="1694764" y="406420"/>
          <a:ext cx="3812781" cy="3812781"/>
        </a:xfrm>
        <a:custGeom>
          <a:avLst/>
          <a:gdLst/>
          <a:ahLst/>
          <a:cxnLst/>
          <a:rect l="0" t="0" r="0" b="0"/>
          <a:pathLst>
            <a:path>
              <a:moveTo>
                <a:pt x="693264" y="435795"/>
              </a:moveTo>
              <a:arcTo wR="1906390" hR="1906390" stAng="13828802" swAng="923974"/>
            </a:path>
          </a:pathLst>
        </a:custGeom>
        <a:noFill/>
        <a:ln w="19050" cap="flat" cmpd="sng" algn="ctr">
          <a:solidFill>
            <a:schemeClr val="accent4"/>
          </a:solidFill>
          <a:prstDash val="solid"/>
          <a:miter lim="800000"/>
          <a:tailEnd type="arrow"/>
        </a:ln>
        <a:effectLst/>
      </dsp:spPr>
      <dsp:style>
        <a:lnRef idx="3">
          <a:schemeClr val="accent4"/>
        </a:lnRef>
        <a:fillRef idx="0">
          <a:schemeClr val="accent4"/>
        </a:fillRef>
        <a:effectRef idx="2">
          <a:schemeClr val="accent4"/>
        </a:effectRef>
        <a:fontRef idx="minor">
          <a:schemeClr val="tx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1BF8FD-66BC-4F8D-AC9D-0E166D9B6B62}" type="datetimeFigureOut">
              <a:rPr lang="en-IE" smtClean="0"/>
              <a:t>15/09/2022</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885117-0ADB-49E4-94EF-4562A9E7D648}" type="slidenum">
              <a:rPr lang="en-IE" smtClean="0"/>
              <a:t>‹#›</a:t>
            </a:fld>
            <a:endParaRPr lang="en-IE"/>
          </a:p>
        </p:txBody>
      </p:sp>
    </p:spTree>
    <p:extLst>
      <p:ext uri="{BB962C8B-B14F-4D97-AF65-F5344CB8AC3E}">
        <p14:creationId xmlns:p14="http://schemas.microsoft.com/office/powerpoint/2010/main" val="461195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03885117-0ADB-49E4-94EF-4562A9E7D648}" type="slidenum">
              <a:rPr lang="en-IE" smtClean="0"/>
              <a:t>13</a:t>
            </a:fld>
            <a:endParaRPr lang="en-IE"/>
          </a:p>
        </p:txBody>
      </p:sp>
    </p:spTree>
    <p:extLst>
      <p:ext uri="{BB962C8B-B14F-4D97-AF65-F5344CB8AC3E}">
        <p14:creationId xmlns:p14="http://schemas.microsoft.com/office/powerpoint/2010/main" val="2415427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03885117-0ADB-49E4-94EF-4562A9E7D648}" type="slidenum">
              <a:rPr lang="en-IE" smtClean="0"/>
              <a:t>14</a:t>
            </a:fld>
            <a:endParaRPr lang="en-IE"/>
          </a:p>
        </p:txBody>
      </p:sp>
    </p:spTree>
    <p:extLst>
      <p:ext uri="{BB962C8B-B14F-4D97-AF65-F5344CB8AC3E}">
        <p14:creationId xmlns:p14="http://schemas.microsoft.com/office/powerpoint/2010/main" val="1775418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pPr/>
              <a:t>90</a:t>
            </a:fld>
            <a:endParaRPr lang="en-US" altLang="en-US">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456445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0528C90-8FB6-F54E-876D-66758057196D}"/>
              </a:ext>
            </a:extLst>
          </p:cNvPr>
          <p:cNvSpPr/>
          <p:nvPr userDrawn="1"/>
        </p:nvSpPr>
        <p:spPr>
          <a:xfrm>
            <a:off x="0" y="0"/>
            <a:ext cx="12192000" cy="6858001"/>
          </a:xfrm>
          <a:prstGeom prst="rect">
            <a:avLst/>
          </a:prstGeom>
          <a:solidFill>
            <a:srgbClr val="85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93FAD45-FEC6-9B49-BB64-104A34D479C8}"/>
              </a:ext>
            </a:extLst>
          </p:cNvPr>
          <p:cNvSpPr/>
          <p:nvPr userDrawn="1"/>
        </p:nvSpPr>
        <p:spPr>
          <a:xfrm>
            <a:off x="424670" y="528535"/>
            <a:ext cx="6181082" cy="2123658"/>
          </a:xfrm>
          <a:prstGeom prst="rect">
            <a:avLst/>
          </a:prstGeom>
        </p:spPr>
        <p:txBody>
          <a:bodyPr wrap="square">
            <a:spAutoFit/>
          </a:bodyPr>
          <a:lstStyle/>
          <a:p>
            <a:pPr fontAlgn="base"/>
            <a:r>
              <a:rPr lang="en-IE" sz="4400" b="1" i="0" u="none" strike="noStrike" kern="1200" baseline="0">
                <a:solidFill>
                  <a:srgbClr val="000000"/>
                </a:solidFill>
                <a:effectLst/>
                <a:latin typeface="+mn-lt"/>
                <a:ea typeface="+mn-ea"/>
                <a:cs typeface="+mn-cs"/>
                <a:sym typeface="Quattrocento Sans"/>
              </a:rPr>
              <a:t>INNOVATING FOOD </a:t>
            </a:r>
          </a:p>
          <a:p>
            <a:pPr fontAlgn="base"/>
            <a:r>
              <a:rPr lang="en-IE" sz="4400" b="1" i="0" u="none" strike="noStrike" kern="1200" baseline="0">
                <a:solidFill>
                  <a:srgbClr val="000000"/>
                </a:solidFill>
                <a:effectLst/>
                <a:latin typeface="+mn-lt"/>
                <a:ea typeface="+mn-ea"/>
                <a:cs typeface="+mn-cs"/>
                <a:sym typeface="Quattrocento Sans"/>
              </a:rPr>
              <a:t>FOR SENIORS </a:t>
            </a:r>
          </a:p>
          <a:p>
            <a:pPr fontAlgn="base"/>
            <a:r>
              <a:rPr lang="en-IE" sz="4400" b="0" i="0" u="none" strike="noStrike" kern="1200" baseline="0">
                <a:solidFill>
                  <a:srgbClr val="000000"/>
                </a:solidFill>
                <a:effectLst/>
                <a:latin typeface="+mn-lt"/>
                <a:ea typeface="+mn-ea"/>
                <a:cs typeface="+mn-cs"/>
                <a:sym typeface="Quattrocento Sans"/>
              </a:rPr>
              <a:t>FONT TYPEFACE &amp; SIZE</a:t>
            </a:r>
            <a:endParaRPr lang="en-IE" sz="3600" baseline="0">
              <a:solidFill>
                <a:srgbClr val="000000"/>
              </a:solidFill>
              <a:latin typeface="+mn-lt"/>
              <a:ea typeface="Quattrocento Sans"/>
              <a:cs typeface="Quattrocento Sans"/>
              <a:sym typeface="Quattrocento Sans"/>
            </a:endParaRPr>
          </a:p>
        </p:txBody>
      </p:sp>
      <p:sp>
        <p:nvSpPr>
          <p:cNvPr id="16" name="Rectangle 15">
            <a:extLst>
              <a:ext uri="{FF2B5EF4-FFF2-40B4-BE49-F238E27FC236}">
                <a16:creationId xmlns:a16="http://schemas.microsoft.com/office/drawing/2014/main" id="{EEA0D91F-9AAA-0042-B178-C546D9741BAA}"/>
              </a:ext>
            </a:extLst>
          </p:cNvPr>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rgbClr val="000000"/>
                </a:solidFill>
                <a:effectLst/>
                <a:latin typeface="+mn-lt"/>
                <a:ea typeface="+mn-ea"/>
                <a:cs typeface="+mn-cs"/>
              </a:rPr>
              <a:t>PLEASE</a:t>
            </a:r>
            <a:r>
              <a:rPr lang="en-IE" sz="3000" b="0" i="0" u="none" strike="noStrike" kern="1200" baseline="0">
                <a:solidFill>
                  <a:srgbClr val="000000"/>
                </a:solidFill>
                <a:effectLst/>
                <a:latin typeface="+mn-lt"/>
                <a:ea typeface="+mn-ea"/>
                <a:cs typeface="+mn-cs"/>
              </a:rPr>
              <a:t> ENSURE TO KEEP FONTS AS PER THE LAYOUT</a:t>
            </a:r>
            <a:endParaRPr lang="en-IE" sz="3000" b="0" i="0" u="none" strike="noStrike" kern="1200">
              <a:solidFill>
                <a:srgbClr val="000000"/>
              </a:solidFill>
              <a:effectLst/>
              <a:latin typeface="+mn-lt"/>
              <a:ea typeface="+mn-ea"/>
              <a:cs typeface="+mn-cs"/>
            </a:endParaRPr>
          </a:p>
          <a:p>
            <a:pPr fontAlgn="base"/>
            <a:endParaRPr lang="en-IE" sz="3000" b="0" i="0" u="none" strike="noStrike" kern="1200">
              <a:solidFill>
                <a:srgbClr val="000000"/>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rgbClr val="000000"/>
                </a:solidFill>
                <a:effectLst/>
                <a:latin typeface="+mn-lt"/>
                <a:ea typeface="+mn-ea"/>
                <a:cs typeface="+mn-cs"/>
              </a:rPr>
              <a:t>48 point </a:t>
            </a:r>
            <a:r>
              <a:rPr lang="en-IE" sz="3000" b="0" i="0" u="none" strike="noStrike" kern="1200" baseline="0">
                <a:solidFill>
                  <a:srgbClr val="000000"/>
                </a:solidFill>
                <a:effectLst/>
                <a:latin typeface="+mn-lt"/>
                <a:ea typeface="+mn-ea"/>
                <a:cs typeface="+mn-cs"/>
              </a:rPr>
              <a:t> -  </a:t>
            </a:r>
            <a:r>
              <a:rPr lang="en-IE" sz="3000" b="0" i="0" u="none" strike="noStrike" kern="1200">
                <a:solidFill>
                  <a:srgbClr val="000000"/>
                </a:solidFill>
                <a:effectLst/>
                <a:latin typeface="+mn-lt"/>
                <a:ea typeface="+mn-ea"/>
                <a:cs typeface="+mn-cs"/>
              </a:rPr>
              <a:t>Divider</a:t>
            </a:r>
            <a:r>
              <a:rPr lang="en-IE" sz="3000" b="0" i="0" u="none" strike="noStrike" kern="1200" baseline="0">
                <a:solidFill>
                  <a:srgbClr val="000000"/>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rgbClr val="000000"/>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000000"/>
                </a:solidFill>
                <a:effectLst/>
                <a:latin typeface="+mn-lt"/>
                <a:ea typeface="+mn-ea"/>
                <a:cs typeface="+mn-cs"/>
              </a:rPr>
              <a:t>36 point</a:t>
            </a:r>
            <a:r>
              <a:rPr lang="en-IE" sz="3000" b="0" i="0" u="none" strike="noStrike" kern="1200" baseline="0">
                <a:solidFill>
                  <a:srgbClr val="000000"/>
                </a:solidFill>
                <a:effectLst/>
                <a:latin typeface="+mn-lt"/>
                <a:ea typeface="+mn-ea"/>
                <a:cs typeface="+mn-cs"/>
              </a:rPr>
              <a:t>  -  </a:t>
            </a:r>
            <a:r>
              <a:rPr lang="en-IE" sz="3000" b="0" i="0" u="none" strike="noStrike" kern="1200">
                <a:solidFill>
                  <a:srgbClr val="000000"/>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000000"/>
                </a:solidFill>
                <a:effectLst/>
                <a:latin typeface="+mn-lt"/>
                <a:ea typeface="+mn-ea"/>
                <a:cs typeface="+mn-cs"/>
              </a:rPr>
              <a:t>30 point</a:t>
            </a:r>
            <a:r>
              <a:rPr lang="en-IE" sz="3000" b="0" i="0" u="none" strike="noStrike" kern="1200" baseline="0">
                <a:solidFill>
                  <a:srgbClr val="000000"/>
                </a:solidFill>
                <a:effectLst/>
                <a:latin typeface="+mn-lt"/>
                <a:ea typeface="+mn-ea"/>
                <a:cs typeface="+mn-cs"/>
              </a:rPr>
              <a:t>  -  </a:t>
            </a:r>
            <a:r>
              <a:rPr lang="en-IE" sz="3000" b="0" i="0" u="none" strike="noStrike" kern="1200">
                <a:solidFill>
                  <a:srgbClr val="000000"/>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000000"/>
                </a:solidFill>
                <a:effectLst/>
                <a:latin typeface="+mn-lt"/>
                <a:ea typeface="+mn-ea"/>
                <a:cs typeface="+mn-cs"/>
              </a:rPr>
              <a:t>	</a:t>
            </a:r>
            <a:r>
              <a:rPr lang="en-IE" sz="3000" b="0" i="0" u="none" strike="noStrike" kern="1200" baseline="0">
                <a:solidFill>
                  <a:srgbClr val="000000"/>
                </a:solidFill>
                <a:effectLst/>
                <a:latin typeface="+mn-lt"/>
                <a:ea typeface="+mn-ea"/>
                <a:cs typeface="+mn-cs"/>
              </a:rPr>
              <a:t>       </a:t>
            </a:r>
            <a:r>
              <a:rPr lang="en-IE" sz="3000" b="0" i="0" u="none" strike="noStrike" kern="1200">
                <a:solidFill>
                  <a:srgbClr val="000000"/>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000000"/>
                </a:solidFill>
                <a:effectLst/>
                <a:latin typeface="+mn-lt"/>
                <a:ea typeface="+mn-ea"/>
                <a:cs typeface="+mn-cs"/>
              </a:rPr>
              <a:t>24 point</a:t>
            </a:r>
            <a:r>
              <a:rPr lang="en-IE" sz="3000" b="0" i="0" u="none" strike="noStrike" kern="1200" baseline="0">
                <a:solidFill>
                  <a:srgbClr val="000000"/>
                </a:solidFill>
                <a:effectLst/>
                <a:latin typeface="+mn-lt"/>
                <a:ea typeface="+mn-ea"/>
                <a:cs typeface="+mn-cs"/>
              </a:rPr>
              <a:t>  -  </a:t>
            </a:r>
            <a:r>
              <a:rPr lang="en-IE" sz="3000" b="0" i="0" u="none" strike="noStrike" kern="1200" baseline="0">
                <a:solidFill>
                  <a:srgbClr val="000000"/>
                </a:solidFill>
                <a:effectLst/>
                <a:latin typeface="+mn-lt"/>
                <a:ea typeface="Quattrocento Sans"/>
                <a:cs typeface="Quattrocento Sans"/>
                <a:sym typeface="Quattrocento Sans"/>
              </a:rPr>
              <a:t>Main </a:t>
            </a:r>
            <a:r>
              <a:rPr lang="en-IE" sz="3000" b="0" i="0" u="none" strike="noStrike" kern="1200">
                <a:solidFill>
                  <a:srgbClr val="000000"/>
                </a:solidFill>
                <a:effectLst/>
                <a:latin typeface="+mn-lt"/>
                <a:ea typeface="+mn-ea"/>
                <a:cs typeface="+mn-cs"/>
              </a:rPr>
              <a:t>Text Body </a:t>
            </a:r>
            <a:endParaRPr lang="en-US" sz="3000">
              <a:solidFill>
                <a:srgbClr val="000000"/>
              </a:solidFill>
            </a:endParaRPr>
          </a:p>
          <a:p>
            <a:pPr fontAlgn="base"/>
            <a:endParaRPr lang="en-IE" sz="3000" b="0" i="0" u="none" strike="noStrike" kern="1200">
              <a:solidFill>
                <a:srgbClr val="000000"/>
              </a:solidFill>
              <a:effectLst/>
              <a:latin typeface="+mn-lt"/>
              <a:ea typeface="+mn-ea"/>
              <a:cs typeface="+mn-cs"/>
            </a:endParaRPr>
          </a:p>
        </p:txBody>
      </p:sp>
      <p:sp>
        <p:nvSpPr>
          <p:cNvPr id="17" name="Rectangle 16">
            <a:extLst>
              <a:ext uri="{FF2B5EF4-FFF2-40B4-BE49-F238E27FC236}">
                <a16:creationId xmlns:a16="http://schemas.microsoft.com/office/drawing/2014/main" id="{E45BD91F-BFF7-9F43-A600-A65624CBC8F8}"/>
              </a:ext>
            </a:extLst>
          </p:cNvPr>
          <p:cNvSpPr/>
          <p:nvPr userDrawn="1"/>
        </p:nvSpPr>
        <p:spPr>
          <a:xfrm>
            <a:off x="424668" y="2883583"/>
            <a:ext cx="6419232" cy="2123658"/>
          </a:xfrm>
          <a:prstGeom prst="rect">
            <a:avLst/>
          </a:prstGeom>
        </p:spPr>
        <p:txBody>
          <a:bodyPr wrap="square">
            <a:spAutoFit/>
          </a:bodyPr>
          <a:lstStyle/>
          <a:p>
            <a:pPr fontAlgn="base"/>
            <a:r>
              <a:rPr lang="en-IE" sz="2400" b="0" i="0" u="none" strike="noStrike" kern="1200" baseline="0">
                <a:solidFill>
                  <a:srgbClr val="000000"/>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rgbClr val="000000"/>
                </a:solidFill>
                <a:effectLst/>
                <a:latin typeface="+mn-lt"/>
                <a:ea typeface="+mn-ea"/>
                <a:cs typeface="+mn-cs"/>
                <a:sym typeface="Quattrocento Sans"/>
              </a:rPr>
              <a:t>INNOVATING FOOD FOR SENIORS </a:t>
            </a:r>
            <a:r>
              <a:rPr lang="en-IE" sz="2400" b="0" i="0" u="none" strike="noStrike" kern="1200" baseline="0">
                <a:solidFill>
                  <a:srgbClr val="000000"/>
                </a:solidFill>
                <a:effectLst/>
                <a:latin typeface="+mn-lt"/>
                <a:ea typeface="+mn-ea"/>
                <a:cs typeface="+mn-cs"/>
                <a:sym typeface="Quattrocento Sans"/>
              </a:rPr>
              <a:t>PowerPoint is</a:t>
            </a:r>
            <a:r>
              <a:rPr lang="is-IS" sz="2400" b="0" i="0" u="none" strike="noStrike" kern="1200" baseline="0">
                <a:solidFill>
                  <a:srgbClr val="000000"/>
                </a:solidFill>
                <a:effectLst/>
                <a:latin typeface="+mn-lt"/>
                <a:ea typeface="+mn-ea"/>
                <a:cs typeface="+mn-cs"/>
                <a:sym typeface="Quattrocento Sans"/>
              </a:rPr>
              <a:t>….</a:t>
            </a:r>
            <a:endParaRPr lang="en-IE" sz="2400" b="0" i="0" u="none" strike="noStrike" kern="1200" baseline="0">
              <a:solidFill>
                <a:srgbClr val="000000"/>
              </a:solidFill>
              <a:effectLst/>
              <a:latin typeface="+mn-lt"/>
              <a:ea typeface="+mn-ea"/>
              <a:cs typeface="+mn-cs"/>
              <a:sym typeface="Quattrocento Sans"/>
            </a:endParaRPr>
          </a:p>
          <a:p>
            <a:pPr fontAlgn="base"/>
            <a:endParaRPr lang="en-IE" sz="2400" b="0" i="0" u="none" strike="noStrike" kern="1200" baseline="0">
              <a:solidFill>
                <a:srgbClr val="000000"/>
              </a:solidFill>
              <a:effectLst/>
              <a:latin typeface="+mn-lt"/>
              <a:ea typeface="+mn-ea"/>
              <a:cs typeface="+mn-cs"/>
              <a:sym typeface="Quattrocento Sans"/>
            </a:endParaRPr>
          </a:p>
          <a:p>
            <a:pPr fontAlgn="base"/>
            <a:r>
              <a:rPr lang="en-IE" sz="3600" b="1" i="1" baseline="0">
                <a:solidFill>
                  <a:srgbClr val="000000"/>
                </a:solidFill>
                <a:latin typeface="+mn-lt"/>
                <a:ea typeface="Quattrocento Sans"/>
                <a:cs typeface="Quattrocento Sans"/>
                <a:sym typeface="Quattrocento Sans"/>
              </a:rPr>
              <a:t>Calibri</a:t>
            </a:r>
            <a:endParaRPr lang="en-IE" sz="3600" baseline="0">
              <a:solidFill>
                <a:srgbClr val="000000"/>
              </a:solidFill>
              <a:latin typeface="+mn-lt"/>
              <a:ea typeface="Quattrocento Sans"/>
              <a:cs typeface="Quattrocento Sans"/>
              <a:sym typeface="Quattrocento Sans"/>
            </a:endParaRPr>
          </a:p>
        </p:txBody>
      </p:sp>
      <p:cxnSp>
        <p:nvCxnSpPr>
          <p:cNvPr id="18" name="Straight Connector 17">
            <a:extLst>
              <a:ext uri="{FF2B5EF4-FFF2-40B4-BE49-F238E27FC236}">
                <a16:creationId xmlns:a16="http://schemas.microsoft.com/office/drawing/2014/main" id="{6E1401F6-C867-FF4E-87E1-B8E8D08D90B0}"/>
              </a:ext>
            </a:extLst>
          </p:cNvPr>
          <p:cNvCxnSpPr/>
          <p:nvPr userDrawn="1"/>
        </p:nvCxnSpPr>
        <p:spPr>
          <a:xfrm>
            <a:off x="7098716" y="-1"/>
            <a:ext cx="0" cy="55404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4B2F022-2514-6E40-833E-C1FA2AF4AA82}"/>
              </a:ext>
            </a:extLst>
          </p:cNvPr>
          <p:cNvCxnSpPr/>
          <p:nvPr userDrawn="1"/>
        </p:nvCxnSpPr>
        <p:spPr>
          <a:xfrm flipH="1">
            <a:off x="1" y="2864720"/>
            <a:ext cx="709871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178C5C5-CBFD-7149-B94A-32501F585BC9}"/>
              </a:ext>
            </a:extLst>
          </p:cNvPr>
          <p:cNvSpPr/>
          <p:nvPr userDrawn="1"/>
        </p:nvSpPr>
        <p:spPr>
          <a:xfrm>
            <a:off x="0" y="5968370"/>
            <a:ext cx="12192000" cy="461665"/>
          </a:xfrm>
          <a:prstGeom prst="rect">
            <a:avLst/>
          </a:prstGeom>
        </p:spPr>
        <p:txBody>
          <a:bodyPr wrap="square">
            <a:spAutoFit/>
          </a:bodyPr>
          <a:lstStyle/>
          <a:p>
            <a:pPr algn="ctr"/>
            <a:r>
              <a:rPr lang="en-IE" sz="2400" kern="1200">
                <a:solidFill>
                  <a:srgbClr val="000000"/>
                </a:solidFill>
                <a:effectLst/>
                <a:latin typeface="+mn-lt"/>
                <a:ea typeface="+mn-ea"/>
                <a:cs typeface="+mn-cs"/>
              </a:rPr>
              <a:t>*** </a:t>
            </a:r>
            <a:r>
              <a:rPr lang="en-IE" sz="2400" b="1" kern="1200">
                <a:solidFill>
                  <a:srgbClr val="000000"/>
                </a:solidFill>
                <a:effectLst/>
                <a:latin typeface="+mn-lt"/>
                <a:ea typeface="+mn-ea"/>
                <a:cs typeface="+mn-cs"/>
              </a:rPr>
              <a:t>PLEASE DELETE THIS INSTRUCTION SLIDE BEFORE PRESENTING FINAL PRESENTATION </a:t>
            </a:r>
            <a:r>
              <a:rPr lang="en-IE" sz="2400" kern="1200">
                <a:solidFill>
                  <a:srgbClr val="000000"/>
                </a:solidFill>
                <a:effectLst/>
                <a:latin typeface="+mn-lt"/>
                <a:ea typeface="+mn-ea"/>
                <a:cs typeface="+mn-cs"/>
              </a:rPr>
              <a:t>*** </a:t>
            </a:r>
            <a:endParaRPr lang="en-US" sz="2400" kern="1200">
              <a:solidFill>
                <a:srgbClr val="000000"/>
              </a:solidFill>
              <a:effectLst/>
              <a:latin typeface="+mn-lt"/>
              <a:ea typeface="+mn-ea"/>
              <a:cs typeface="+mn-cs"/>
            </a:endParaRPr>
          </a:p>
        </p:txBody>
      </p:sp>
      <p:cxnSp>
        <p:nvCxnSpPr>
          <p:cNvPr id="21" name="Straight Connector 20">
            <a:extLst>
              <a:ext uri="{FF2B5EF4-FFF2-40B4-BE49-F238E27FC236}">
                <a16:creationId xmlns:a16="http://schemas.microsoft.com/office/drawing/2014/main" id="{AD8ABF36-234A-9D43-948C-5242E9FB8B60}"/>
              </a:ext>
            </a:extLst>
          </p:cNvPr>
          <p:cNvCxnSpPr/>
          <p:nvPr userDrawn="1"/>
        </p:nvCxnSpPr>
        <p:spPr>
          <a:xfrm flipH="1">
            <a:off x="2" y="5808420"/>
            <a:ext cx="1219199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with Photo -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B9C9E11-D7A0-D14F-9240-B81BF8424F91}"/>
              </a:ext>
            </a:extLst>
          </p:cNvPr>
          <p:cNvSpPr/>
          <p:nvPr userDrawn="1"/>
        </p:nvSpPr>
        <p:spPr>
          <a:xfrm flipV="1">
            <a:off x="1356632" y="-2"/>
            <a:ext cx="5495430" cy="6892757"/>
          </a:xfrm>
          <a:prstGeom prst="rect">
            <a:avLst/>
          </a:prstGeom>
          <a:solidFill>
            <a:srgbClr val="FFD1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ontserrat Light" charset="0"/>
            </a:endParaRPr>
          </a:p>
        </p:txBody>
      </p:sp>
      <p:sp>
        <p:nvSpPr>
          <p:cNvPr id="11" name="Rectangle 10">
            <a:extLst>
              <a:ext uri="{FF2B5EF4-FFF2-40B4-BE49-F238E27FC236}">
                <a16:creationId xmlns:a16="http://schemas.microsoft.com/office/drawing/2014/main" id="{4E585817-372F-5F45-807C-3F480679EC4B}"/>
              </a:ext>
            </a:extLst>
          </p:cNvPr>
          <p:cNvSpPr/>
          <p:nvPr userDrawn="1"/>
        </p:nvSpPr>
        <p:spPr>
          <a:xfrm flipV="1">
            <a:off x="10087" y="6555301"/>
            <a:ext cx="79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3" name="Picture Placeholder 17">
            <a:extLst>
              <a:ext uri="{FF2B5EF4-FFF2-40B4-BE49-F238E27FC236}">
                <a16:creationId xmlns:a16="http://schemas.microsoft.com/office/drawing/2014/main" id="{073F117C-ACDF-B74C-97E8-CAE9AEF32E41}"/>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to add photo</a:t>
            </a:r>
          </a:p>
        </p:txBody>
      </p:sp>
      <p:sp>
        <p:nvSpPr>
          <p:cNvPr id="15" name="Text Placeholder 17">
            <a:extLst>
              <a:ext uri="{FF2B5EF4-FFF2-40B4-BE49-F238E27FC236}">
                <a16:creationId xmlns:a16="http://schemas.microsoft.com/office/drawing/2014/main" id="{57BC4A55-72C2-1D4D-A63F-67A32FF81592}"/>
              </a:ext>
            </a:extLst>
          </p:cNvPr>
          <p:cNvSpPr>
            <a:spLocks noGrp="1"/>
          </p:cNvSpPr>
          <p:nvPr>
            <p:ph type="body" sz="quarter" idx="18" hasCustomPrompt="1"/>
          </p:nvPr>
        </p:nvSpPr>
        <p:spPr>
          <a:xfrm>
            <a:off x="1802710" y="1773241"/>
            <a:ext cx="4621841" cy="452595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6" name="Rectangle 15">
            <a:extLst>
              <a:ext uri="{FF2B5EF4-FFF2-40B4-BE49-F238E27FC236}">
                <a16:creationId xmlns:a16="http://schemas.microsoft.com/office/drawing/2014/main" id="{37CCFAFC-F1E8-0449-B779-878024054E6C}"/>
              </a:ext>
            </a:extLst>
          </p:cNvPr>
          <p:cNvSpPr/>
          <p:nvPr userDrawn="1"/>
        </p:nvSpPr>
        <p:spPr>
          <a:xfrm>
            <a:off x="1802710" y="1292864"/>
            <a:ext cx="792000" cy="2141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7" name="Text Placeholder 23">
            <a:extLst>
              <a:ext uri="{FF2B5EF4-FFF2-40B4-BE49-F238E27FC236}">
                <a16:creationId xmlns:a16="http://schemas.microsoft.com/office/drawing/2014/main" id="{35518029-19B8-DF4A-A8E3-BA3D92CD7B88}"/>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rgbClr val="000000"/>
                </a:solidFill>
                <a:latin typeface="+mn-lt"/>
              </a:defRPr>
            </a:lvl1pPr>
          </a:lstStyle>
          <a:p>
            <a:pPr lvl="0"/>
            <a:r>
              <a:rPr lang="en-US"/>
              <a:t>Heading</a:t>
            </a:r>
          </a:p>
        </p:txBody>
      </p:sp>
      <p:sp>
        <p:nvSpPr>
          <p:cNvPr id="21" name="TextBox 20">
            <a:extLst>
              <a:ext uri="{FF2B5EF4-FFF2-40B4-BE49-F238E27FC236}">
                <a16:creationId xmlns:a16="http://schemas.microsoft.com/office/drawing/2014/main" id="{4DD35E4D-190C-6042-9B94-DDCF67E8C77C}"/>
              </a:ext>
            </a:extLst>
          </p:cNvPr>
          <p:cNvSpPr txBox="1"/>
          <p:nvPr userDrawn="1"/>
        </p:nvSpPr>
        <p:spPr>
          <a:xfrm rot="16200000">
            <a:off x="-3040291" y="2832024"/>
            <a:ext cx="6892756" cy="307777"/>
          </a:xfrm>
          <a:prstGeom prst="rect">
            <a:avLst/>
          </a:prstGeom>
          <a:noFill/>
        </p:spPr>
        <p:txBody>
          <a:bodyPr wrap="square" rtlCol="0">
            <a:spAutoFit/>
          </a:bodyPr>
          <a:lstStyle/>
          <a:p>
            <a:pPr algn="l"/>
            <a:r>
              <a:rPr lang="en-US" sz="14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400" kern="1000" spc="110" baseline="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3135426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a:solidFill>
                  <a:schemeClr val="bg1"/>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277100" y="3086101"/>
            <a:ext cx="4914900" cy="1472928"/>
          </a:xfrm>
          <a:prstGeom prst="rect">
            <a:avLst/>
          </a:prstGeom>
          <a:solidFill>
            <a:srgbClr val="85D2E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23" name="Rectangle 22">
            <a:extLst>
              <a:ext uri="{FF2B5EF4-FFF2-40B4-BE49-F238E27FC236}">
                <a16:creationId xmlns:a16="http://schemas.microsoft.com/office/drawing/2014/main" id="{1379D8CF-5187-5A40-90C4-720D4B6776D8}"/>
              </a:ext>
            </a:extLst>
          </p:cNvPr>
          <p:cNvSpPr/>
          <p:nvPr userDrawn="1"/>
        </p:nvSpPr>
        <p:spPr>
          <a:xfrm>
            <a:off x="548344" y="1141653"/>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000000"/>
                </a:solidFill>
                <a:latin typeface="+mn-lt"/>
              </a:defRPr>
            </a:lvl1pPr>
          </a:lstStyle>
          <a:p>
            <a:pPr lvl="0"/>
            <a:r>
              <a:rPr lang="en-US"/>
              <a:t>Heading</a:t>
            </a:r>
          </a:p>
        </p:txBody>
      </p:sp>
      <p:sp>
        <p:nvSpPr>
          <p:cNvPr id="10" name="TextBox 9">
            <a:extLst>
              <a:ext uri="{FF2B5EF4-FFF2-40B4-BE49-F238E27FC236}">
                <a16:creationId xmlns:a16="http://schemas.microsoft.com/office/drawing/2014/main" id="{D9AFEFDE-FAC8-AB4F-9957-3BABBF6BF2C8}"/>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n-lt"/>
                <a:ea typeface="Lato Medium" panose="020F0502020204030203" pitchFamily="34" charset="0"/>
                <a:cs typeface="Calibri" panose="020F0502020204030204" pitchFamily="34" charset="0"/>
              </a:rPr>
              <a:t>for seniors</a:t>
            </a:r>
          </a:p>
        </p:txBody>
      </p:sp>
      <p:sp>
        <p:nvSpPr>
          <p:cNvPr id="15" name="Rectangle 14">
            <a:extLst>
              <a:ext uri="{FF2B5EF4-FFF2-40B4-BE49-F238E27FC236}">
                <a16:creationId xmlns:a16="http://schemas.microsoft.com/office/drawing/2014/main" id="{73FC6CBC-8DC5-6644-9D36-9FC466DD6727}"/>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Tree>
    <p:extLst>
      <p:ext uri="{BB962C8B-B14F-4D97-AF65-F5344CB8AC3E}">
        <p14:creationId xmlns:p14="http://schemas.microsoft.com/office/powerpoint/2010/main" val="1660567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a:t>     </a:t>
            </a:r>
          </a:p>
          <a:p>
            <a:endParaRPr lang="en-US"/>
          </a:p>
          <a:p>
            <a:endParaRPr lang="en-US"/>
          </a:p>
          <a:p>
            <a:endParaRPr lang="en-US"/>
          </a:p>
          <a:p>
            <a:endParaRPr lang="en-US"/>
          </a:p>
          <a:p>
            <a:r>
              <a:rPr lang="en-US"/>
              <a:t>         </a:t>
            </a:r>
          </a:p>
          <a:p>
            <a:endParaRPr lang="en-US"/>
          </a:p>
          <a:p>
            <a:r>
              <a:rPr lang="en-US"/>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a:p>
        </p:txBody>
      </p:sp>
      <p:sp>
        <p:nvSpPr>
          <p:cNvPr id="33" name="Rectangle 32">
            <a:extLst>
              <a:ext uri="{FF2B5EF4-FFF2-40B4-BE49-F238E27FC236}">
                <a16:creationId xmlns:a16="http://schemas.microsoft.com/office/drawing/2014/main" id="{6D0117BF-7B8F-804D-9B62-BFDC2DE5B730}"/>
              </a:ext>
            </a:extLst>
          </p:cNvPr>
          <p:cNvSpPr/>
          <p:nvPr userDrawn="1"/>
        </p:nvSpPr>
        <p:spPr>
          <a:xfrm>
            <a:off x="6504644" y="2026088"/>
            <a:ext cx="792000" cy="2141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rgbClr val="000000"/>
                </a:solidFill>
                <a:latin typeface="+mn-lt"/>
              </a:defRPr>
            </a:lvl1pPr>
          </a:lstStyle>
          <a:p>
            <a:pPr lvl="0"/>
            <a:r>
              <a:rPr lang="en-US"/>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0" name="TextBox 9">
            <a:extLst>
              <a:ext uri="{FF2B5EF4-FFF2-40B4-BE49-F238E27FC236}">
                <a16:creationId xmlns:a16="http://schemas.microsoft.com/office/drawing/2014/main" id="{2943F897-78A4-0B4B-8573-94D145B62A08}"/>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n-lt"/>
                <a:ea typeface="Lato Medium" panose="020F0502020204030203" pitchFamily="34" charset="0"/>
                <a:cs typeface="Calibri" panose="020F0502020204030204" pitchFamily="34" charset="0"/>
              </a:rPr>
              <a:t>for seniors</a:t>
            </a:r>
          </a:p>
        </p:txBody>
      </p:sp>
      <p:sp>
        <p:nvSpPr>
          <p:cNvPr id="12" name="Rectangle 11">
            <a:extLst>
              <a:ext uri="{FF2B5EF4-FFF2-40B4-BE49-F238E27FC236}">
                <a16:creationId xmlns:a16="http://schemas.microsoft.com/office/drawing/2014/main" id="{4F6C0A3D-C15F-7940-B357-97E643E480E1}"/>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Tree>
    <p:extLst>
      <p:ext uri="{BB962C8B-B14F-4D97-AF65-F5344CB8AC3E}">
        <p14:creationId xmlns:p14="http://schemas.microsoft.com/office/powerpoint/2010/main" val="2563063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Photo Slide -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85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0" name="Rectangle 9">
            <a:extLst>
              <a:ext uri="{FF2B5EF4-FFF2-40B4-BE49-F238E27FC236}">
                <a16:creationId xmlns:a16="http://schemas.microsoft.com/office/drawing/2014/main" id="{670CC3DF-08FC-104A-96EE-39401CA6BF0E}"/>
              </a:ext>
            </a:extLst>
          </p:cNvPr>
          <p:cNvSpPr/>
          <p:nvPr userDrawn="1"/>
        </p:nvSpPr>
        <p:spPr>
          <a:xfrm>
            <a:off x="818862" y="1340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rgbClr val="000000"/>
                </a:solidFill>
                <a:latin typeface="+mn-lt"/>
              </a:defRPr>
            </a:lvl1pPr>
          </a:lstStyle>
          <a:p>
            <a:pPr lvl="0"/>
            <a:r>
              <a:rPr lang="en-US"/>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r>
              <a:rPr lang="en-US"/>
              <a:t>Click to add photo</a:t>
            </a:r>
          </a:p>
        </p:txBody>
      </p:sp>
      <p:sp>
        <p:nvSpPr>
          <p:cNvPr id="12" name="TextBox 11">
            <a:extLst>
              <a:ext uri="{FF2B5EF4-FFF2-40B4-BE49-F238E27FC236}">
                <a16:creationId xmlns:a16="http://schemas.microsoft.com/office/drawing/2014/main" id="{C2FBC500-C4C9-D84E-8F6E-A42A850108C5}"/>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n-lt"/>
                <a:ea typeface="Lato Medium" panose="020F0502020204030203" pitchFamily="34" charset="0"/>
                <a:cs typeface="Calibri" panose="020F0502020204030204" pitchFamily="34" charset="0"/>
              </a:rPr>
              <a:t>for seniors</a:t>
            </a:r>
          </a:p>
        </p:txBody>
      </p:sp>
      <p:sp>
        <p:nvSpPr>
          <p:cNvPr id="16" name="Rectangle 15">
            <a:extLst>
              <a:ext uri="{FF2B5EF4-FFF2-40B4-BE49-F238E27FC236}">
                <a16:creationId xmlns:a16="http://schemas.microsoft.com/office/drawing/2014/main" id="{54A2A4D1-C2F9-7246-A6D4-B8E78FBB3B85}"/>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Tree>
    <p:extLst>
      <p:ext uri="{BB962C8B-B14F-4D97-AF65-F5344CB8AC3E}">
        <p14:creationId xmlns:p14="http://schemas.microsoft.com/office/powerpoint/2010/main" val="3900466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Photo Slid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0" name="Rectangle 9">
            <a:extLst>
              <a:ext uri="{FF2B5EF4-FFF2-40B4-BE49-F238E27FC236}">
                <a16:creationId xmlns:a16="http://schemas.microsoft.com/office/drawing/2014/main" id="{670CC3DF-08FC-104A-96EE-39401CA6BF0E}"/>
              </a:ext>
            </a:extLst>
          </p:cNvPr>
          <p:cNvSpPr/>
          <p:nvPr userDrawn="1"/>
        </p:nvSpPr>
        <p:spPr>
          <a:xfrm>
            <a:off x="818862" y="1340326"/>
            <a:ext cx="792000" cy="2141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rgbClr val="000000"/>
                </a:solidFill>
                <a:latin typeface="+mn-lt"/>
              </a:defRPr>
            </a:lvl1pPr>
          </a:lstStyle>
          <a:p>
            <a:pPr lvl="0"/>
            <a:r>
              <a:rPr lang="en-US"/>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r>
              <a:rPr lang="en-US"/>
              <a:t>Click to add photo</a:t>
            </a:r>
          </a:p>
        </p:txBody>
      </p:sp>
      <p:sp>
        <p:nvSpPr>
          <p:cNvPr id="12" name="TextBox 11">
            <a:extLst>
              <a:ext uri="{FF2B5EF4-FFF2-40B4-BE49-F238E27FC236}">
                <a16:creationId xmlns:a16="http://schemas.microsoft.com/office/drawing/2014/main" id="{67B058E9-0FDE-DA4E-BF5B-474E1E98B113}"/>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n-lt"/>
                <a:ea typeface="Lato Medium" panose="020F0502020204030203" pitchFamily="34" charset="0"/>
                <a:cs typeface="Calibri" panose="020F0502020204030204" pitchFamily="34" charset="0"/>
              </a:rPr>
              <a:t>for seniors</a:t>
            </a:r>
          </a:p>
        </p:txBody>
      </p:sp>
      <p:sp>
        <p:nvSpPr>
          <p:cNvPr id="16" name="Rectangle 15">
            <a:extLst>
              <a:ext uri="{FF2B5EF4-FFF2-40B4-BE49-F238E27FC236}">
                <a16:creationId xmlns:a16="http://schemas.microsoft.com/office/drawing/2014/main" id="{1E9D4803-1384-0040-B823-EB6E174D03FA}"/>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Tree>
    <p:extLst>
      <p:ext uri="{BB962C8B-B14F-4D97-AF65-F5344CB8AC3E}">
        <p14:creationId xmlns:p14="http://schemas.microsoft.com/office/powerpoint/2010/main" val="3920791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eet Our Team">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BE0517-C9C1-5E4E-BC03-C7E36B3D33D3}"/>
              </a:ext>
            </a:extLst>
          </p:cNvPr>
          <p:cNvSpPr/>
          <p:nvPr userDrawn="1"/>
        </p:nvSpPr>
        <p:spPr>
          <a:xfrm>
            <a:off x="241300" y="228600"/>
            <a:ext cx="11696700" cy="27178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80054DF-81C6-D345-BE64-D6FEB13B6C91}"/>
              </a:ext>
            </a:extLst>
          </p:cNvPr>
          <p:cNvSpPr/>
          <p:nvPr userDrawn="1"/>
        </p:nvSpPr>
        <p:spPr>
          <a:xfrm>
            <a:off x="5571778" y="1314450"/>
            <a:ext cx="792000" cy="2141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30" name="Picture Placeholder 23">
            <a:extLst>
              <a:ext uri="{FF2B5EF4-FFF2-40B4-BE49-F238E27FC236}">
                <a16:creationId xmlns:a16="http://schemas.microsoft.com/office/drawing/2014/main" id="{F70575B2-ECB2-3B4B-8C90-3CB13894D8CB}"/>
              </a:ext>
            </a:extLst>
          </p:cNvPr>
          <p:cNvSpPr>
            <a:spLocks noGrp="1"/>
          </p:cNvSpPr>
          <p:nvPr>
            <p:ph type="pic" sz="quarter" idx="10"/>
          </p:nvPr>
        </p:nvSpPr>
        <p:spPr>
          <a:xfrm>
            <a:off x="1179684" y="2043172"/>
            <a:ext cx="1723877" cy="1723877"/>
          </a:xfrm>
          <a:prstGeom prst="ellipse">
            <a:avLst/>
          </a:prstGeom>
          <a:solidFill>
            <a:schemeClr val="bg1"/>
          </a:solidFill>
        </p:spPr>
        <p:txBody>
          <a:bodyPr/>
          <a:lstStyle>
            <a:lvl1pPr>
              <a:buNone/>
              <a:defRPr sz="1400">
                <a:solidFill>
                  <a:srgbClr val="7F7F7F"/>
                </a:solidFill>
              </a:defRPr>
            </a:lvl1pPr>
          </a:lstStyle>
          <a:p>
            <a:endParaRPr lang="en-US"/>
          </a:p>
          <a:p>
            <a:endParaRPr lang="en-US"/>
          </a:p>
          <a:p>
            <a:r>
              <a:rPr lang="en-US"/>
              <a:t>  Click to add   photo</a:t>
            </a:r>
          </a:p>
        </p:txBody>
      </p:sp>
      <p:sp>
        <p:nvSpPr>
          <p:cNvPr id="31" name="Picture Placeholder 23">
            <a:extLst>
              <a:ext uri="{FF2B5EF4-FFF2-40B4-BE49-F238E27FC236}">
                <a16:creationId xmlns:a16="http://schemas.microsoft.com/office/drawing/2014/main" id="{597B8BAB-AD5C-574C-8BBB-7F077692D340}"/>
              </a:ext>
            </a:extLst>
          </p:cNvPr>
          <p:cNvSpPr>
            <a:spLocks noGrp="1"/>
          </p:cNvSpPr>
          <p:nvPr>
            <p:ph type="pic" sz="quarter" idx="11"/>
          </p:nvPr>
        </p:nvSpPr>
        <p:spPr>
          <a:xfrm>
            <a:off x="3867471" y="2052565"/>
            <a:ext cx="1723877" cy="1723877"/>
          </a:xfrm>
          <a:prstGeom prst="ellipse">
            <a:avLst/>
          </a:prstGeom>
          <a:solidFill>
            <a:schemeClr val="bg1"/>
          </a:solidFill>
        </p:spPr>
        <p:txBody>
          <a:bodyPr/>
          <a:lstStyle>
            <a:lvl1pPr>
              <a:buNone/>
              <a:defRPr sz="1400">
                <a:solidFill>
                  <a:srgbClr val="7F7F7F"/>
                </a:solidFill>
              </a:defRPr>
            </a:lvl1pPr>
          </a:lstStyle>
          <a:p>
            <a:endParaRPr lang="en-US"/>
          </a:p>
          <a:p>
            <a:endParaRPr lang="en-US"/>
          </a:p>
          <a:p>
            <a:r>
              <a:rPr lang="en-US"/>
              <a:t>  Click to add   photo</a:t>
            </a:r>
          </a:p>
        </p:txBody>
      </p:sp>
      <p:sp>
        <p:nvSpPr>
          <p:cNvPr id="32" name="Picture Placeholder 23">
            <a:extLst>
              <a:ext uri="{FF2B5EF4-FFF2-40B4-BE49-F238E27FC236}">
                <a16:creationId xmlns:a16="http://schemas.microsoft.com/office/drawing/2014/main" id="{8CBF548A-8484-5248-B085-F53D405FB036}"/>
              </a:ext>
            </a:extLst>
          </p:cNvPr>
          <p:cNvSpPr>
            <a:spLocks noGrp="1"/>
          </p:cNvSpPr>
          <p:nvPr>
            <p:ph type="pic" sz="quarter" idx="12"/>
          </p:nvPr>
        </p:nvSpPr>
        <p:spPr>
          <a:xfrm>
            <a:off x="6543647" y="2048263"/>
            <a:ext cx="1723877" cy="1723877"/>
          </a:xfrm>
          <a:prstGeom prst="ellipse">
            <a:avLst/>
          </a:prstGeom>
          <a:solidFill>
            <a:schemeClr val="bg1"/>
          </a:solidFill>
        </p:spPr>
        <p:txBody>
          <a:bodyPr/>
          <a:lstStyle>
            <a:lvl1pPr>
              <a:buNone/>
              <a:defRPr sz="1400">
                <a:solidFill>
                  <a:srgbClr val="7F7F7F"/>
                </a:solidFill>
              </a:defRPr>
            </a:lvl1pPr>
          </a:lstStyle>
          <a:p>
            <a:endParaRPr lang="en-US"/>
          </a:p>
          <a:p>
            <a:endParaRPr lang="en-US"/>
          </a:p>
          <a:p>
            <a:r>
              <a:rPr lang="en-US"/>
              <a:t>  Click to add   photo</a:t>
            </a:r>
          </a:p>
        </p:txBody>
      </p:sp>
      <p:sp>
        <p:nvSpPr>
          <p:cNvPr id="33" name="Picture Placeholder 23">
            <a:extLst>
              <a:ext uri="{FF2B5EF4-FFF2-40B4-BE49-F238E27FC236}">
                <a16:creationId xmlns:a16="http://schemas.microsoft.com/office/drawing/2014/main" id="{39A13ABC-6CD4-9246-A71F-B0D3E19169DA}"/>
              </a:ext>
            </a:extLst>
          </p:cNvPr>
          <p:cNvSpPr>
            <a:spLocks noGrp="1"/>
          </p:cNvSpPr>
          <p:nvPr>
            <p:ph type="pic" sz="quarter" idx="13"/>
          </p:nvPr>
        </p:nvSpPr>
        <p:spPr>
          <a:xfrm>
            <a:off x="9231434" y="2057654"/>
            <a:ext cx="1723877" cy="1723877"/>
          </a:xfrm>
          <a:prstGeom prst="ellipse">
            <a:avLst/>
          </a:prstGeom>
          <a:solidFill>
            <a:schemeClr val="bg1"/>
          </a:solidFill>
        </p:spPr>
        <p:txBody>
          <a:bodyPr/>
          <a:lstStyle>
            <a:lvl1pPr>
              <a:buNone/>
              <a:defRPr sz="1400">
                <a:solidFill>
                  <a:srgbClr val="7F7F7F"/>
                </a:solidFill>
              </a:defRPr>
            </a:lvl1pPr>
          </a:lstStyle>
          <a:p>
            <a:endParaRPr lang="en-US"/>
          </a:p>
          <a:p>
            <a:endParaRPr lang="en-US"/>
          </a:p>
          <a:p>
            <a:r>
              <a:rPr lang="en-US"/>
              <a:t>  Click to add   photo</a:t>
            </a:r>
          </a:p>
        </p:txBody>
      </p:sp>
      <p:sp>
        <p:nvSpPr>
          <p:cNvPr id="42" name="Text Placeholder 17">
            <a:extLst>
              <a:ext uri="{FF2B5EF4-FFF2-40B4-BE49-F238E27FC236}">
                <a16:creationId xmlns:a16="http://schemas.microsoft.com/office/drawing/2014/main" id="{87A5D6E2-FCB8-A749-81EA-BC7F9A176ABB}"/>
              </a:ext>
            </a:extLst>
          </p:cNvPr>
          <p:cNvSpPr>
            <a:spLocks noGrp="1"/>
          </p:cNvSpPr>
          <p:nvPr>
            <p:ph type="body" sz="quarter" idx="18" hasCustomPrompt="1"/>
          </p:nvPr>
        </p:nvSpPr>
        <p:spPr>
          <a:xfrm>
            <a:off x="864405" y="4462702"/>
            <a:ext cx="2289837" cy="1237497"/>
          </a:xfrm>
        </p:spPr>
        <p:txBody>
          <a:bodyPr/>
          <a:lstStyle>
            <a:lvl1pPr algn="ctr">
              <a:buNone/>
              <a:defRPr sz="18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43" name="Text Placeholder 23">
            <a:extLst>
              <a:ext uri="{FF2B5EF4-FFF2-40B4-BE49-F238E27FC236}">
                <a16:creationId xmlns:a16="http://schemas.microsoft.com/office/drawing/2014/main" id="{AB58A5CB-AB27-844F-B28D-2E3D2232E353}"/>
              </a:ext>
            </a:extLst>
          </p:cNvPr>
          <p:cNvSpPr>
            <a:spLocks noGrp="1"/>
          </p:cNvSpPr>
          <p:nvPr>
            <p:ph type="body" sz="quarter" idx="16" hasCustomPrompt="1"/>
          </p:nvPr>
        </p:nvSpPr>
        <p:spPr>
          <a:xfrm>
            <a:off x="864404" y="3931189"/>
            <a:ext cx="2289838" cy="344705"/>
          </a:xfrm>
        </p:spPr>
        <p:txBody>
          <a:bodyPr>
            <a:normAutofit/>
          </a:bodyPr>
          <a:lstStyle>
            <a:lvl1pPr marL="0" indent="0" algn="ctr">
              <a:buNone/>
              <a:defRPr sz="2000" b="0" i="0">
                <a:solidFill>
                  <a:srgbClr val="000000"/>
                </a:solidFill>
                <a:latin typeface="+mn-lt"/>
              </a:defRPr>
            </a:lvl1pPr>
          </a:lstStyle>
          <a:p>
            <a:pPr lvl="0"/>
            <a:r>
              <a:rPr lang="en-US"/>
              <a:t>Name</a:t>
            </a:r>
          </a:p>
        </p:txBody>
      </p:sp>
      <p:sp>
        <p:nvSpPr>
          <p:cNvPr id="44" name="Text Placeholder 17">
            <a:extLst>
              <a:ext uri="{FF2B5EF4-FFF2-40B4-BE49-F238E27FC236}">
                <a16:creationId xmlns:a16="http://schemas.microsoft.com/office/drawing/2014/main" id="{4B2C2646-153F-D446-A6C4-E96058A5C0FE}"/>
              </a:ext>
            </a:extLst>
          </p:cNvPr>
          <p:cNvSpPr>
            <a:spLocks noGrp="1"/>
          </p:cNvSpPr>
          <p:nvPr>
            <p:ph type="body" sz="quarter" idx="19" hasCustomPrompt="1"/>
          </p:nvPr>
        </p:nvSpPr>
        <p:spPr>
          <a:xfrm>
            <a:off x="3603613" y="4480397"/>
            <a:ext cx="2289837" cy="1237497"/>
          </a:xfrm>
        </p:spPr>
        <p:txBody>
          <a:bodyPr/>
          <a:lstStyle>
            <a:lvl1pPr algn="ctr">
              <a:buNone/>
              <a:defRPr sz="18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45" name="Text Placeholder 23">
            <a:extLst>
              <a:ext uri="{FF2B5EF4-FFF2-40B4-BE49-F238E27FC236}">
                <a16:creationId xmlns:a16="http://schemas.microsoft.com/office/drawing/2014/main" id="{35687AA8-029A-4A4F-B7FF-65AD20471261}"/>
              </a:ext>
            </a:extLst>
          </p:cNvPr>
          <p:cNvSpPr>
            <a:spLocks noGrp="1"/>
          </p:cNvSpPr>
          <p:nvPr>
            <p:ph type="body" sz="quarter" idx="20" hasCustomPrompt="1"/>
          </p:nvPr>
        </p:nvSpPr>
        <p:spPr>
          <a:xfrm>
            <a:off x="3603612" y="3948884"/>
            <a:ext cx="2289838" cy="344705"/>
          </a:xfrm>
        </p:spPr>
        <p:txBody>
          <a:bodyPr>
            <a:normAutofit/>
          </a:bodyPr>
          <a:lstStyle>
            <a:lvl1pPr marL="0" indent="0" algn="ctr">
              <a:buNone/>
              <a:defRPr sz="2000" b="0" i="0">
                <a:solidFill>
                  <a:srgbClr val="000000"/>
                </a:solidFill>
                <a:latin typeface="+mn-lt"/>
              </a:defRPr>
            </a:lvl1pPr>
          </a:lstStyle>
          <a:p>
            <a:pPr lvl="0"/>
            <a:r>
              <a:rPr lang="en-US"/>
              <a:t>Name</a:t>
            </a:r>
          </a:p>
        </p:txBody>
      </p:sp>
      <p:sp>
        <p:nvSpPr>
          <p:cNvPr id="46" name="Text Placeholder 17">
            <a:extLst>
              <a:ext uri="{FF2B5EF4-FFF2-40B4-BE49-F238E27FC236}">
                <a16:creationId xmlns:a16="http://schemas.microsoft.com/office/drawing/2014/main" id="{60085004-ECA1-184B-A4C3-081718D98C21}"/>
              </a:ext>
            </a:extLst>
          </p:cNvPr>
          <p:cNvSpPr>
            <a:spLocks noGrp="1"/>
          </p:cNvSpPr>
          <p:nvPr>
            <p:ph type="body" sz="quarter" idx="21" hasCustomPrompt="1"/>
          </p:nvPr>
        </p:nvSpPr>
        <p:spPr>
          <a:xfrm>
            <a:off x="6298550" y="4450949"/>
            <a:ext cx="2289837" cy="1237497"/>
          </a:xfrm>
        </p:spPr>
        <p:txBody>
          <a:bodyPr/>
          <a:lstStyle>
            <a:lvl1pPr algn="ctr">
              <a:buNone/>
              <a:defRPr sz="18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47" name="Text Placeholder 23">
            <a:extLst>
              <a:ext uri="{FF2B5EF4-FFF2-40B4-BE49-F238E27FC236}">
                <a16:creationId xmlns:a16="http://schemas.microsoft.com/office/drawing/2014/main" id="{8A39FB91-3EAB-8D46-823F-121EE6218956}"/>
              </a:ext>
            </a:extLst>
          </p:cNvPr>
          <p:cNvSpPr>
            <a:spLocks noGrp="1"/>
          </p:cNvSpPr>
          <p:nvPr>
            <p:ph type="body" sz="quarter" idx="22" hasCustomPrompt="1"/>
          </p:nvPr>
        </p:nvSpPr>
        <p:spPr>
          <a:xfrm>
            <a:off x="6298549" y="3919436"/>
            <a:ext cx="2289838" cy="344705"/>
          </a:xfrm>
        </p:spPr>
        <p:txBody>
          <a:bodyPr>
            <a:normAutofit/>
          </a:bodyPr>
          <a:lstStyle>
            <a:lvl1pPr marL="0" indent="0" algn="ctr">
              <a:buNone/>
              <a:defRPr sz="2000" b="0" i="0">
                <a:solidFill>
                  <a:srgbClr val="000000"/>
                </a:solidFill>
                <a:latin typeface="+mn-lt"/>
              </a:defRPr>
            </a:lvl1pPr>
          </a:lstStyle>
          <a:p>
            <a:pPr lvl="0"/>
            <a:r>
              <a:rPr lang="en-US"/>
              <a:t>Name</a:t>
            </a:r>
          </a:p>
        </p:txBody>
      </p:sp>
      <p:sp>
        <p:nvSpPr>
          <p:cNvPr id="48" name="Text Placeholder 17">
            <a:extLst>
              <a:ext uri="{FF2B5EF4-FFF2-40B4-BE49-F238E27FC236}">
                <a16:creationId xmlns:a16="http://schemas.microsoft.com/office/drawing/2014/main" id="{732096D6-82F4-EF4D-B0DE-F90EE786C97A}"/>
              </a:ext>
            </a:extLst>
          </p:cNvPr>
          <p:cNvSpPr>
            <a:spLocks noGrp="1"/>
          </p:cNvSpPr>
          <p:nvPr>
            <p:ph type="body" sz="quarter" idx="23" hasCustomPrompt="1"/>
          </p:nvPr>
        </p:nvSpPr>
        <p:spPr>
          <a:xfrm>
            <a:off x="9037758" y="4468644"/>
            <a:ext cx="2289837" cy="1237497"/>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Title</a:t>
            </a:r>
            <a:endParaRPr lang="en-US"/>
          </a:p>
          <a:p>
            <a:pPr lvl="0"/>
            <a:endParaRPr lang="en-US"/>
          </a:p>
        </p:txBody>
      </p:sp>
      <p:sp>
        <p:nvSpPr>
          <p:cNvPr id="49" name="Text Placeholder 23">
            <a:extLst>
              <a:ext uri="{FF2B5EF4-FFF2-40B4-BE49-F238E27FC236}">
                <a16:creationId xmlns:a16="http://schemas.microsoft.com/office/drawing/2014/main" id="{1159E417-4740-EB49-8F54-BE28E9673052}"/>
              </a:ext>
            </a:extLst>
          </p:cNvPr>
          <p:cNvSpPr>
            <a:spLocks noGrp="1"/>
          </p:cNvSpPr>
          <p:nvPr>
            <p:ph type="body" sz="quarter" idx="24" hasCustomPrompt="1"/>
          </p:nvPr>
        </p:nvSpPr>
        <p:spPr>
          <a:xfrm>
            <a:off x="9037757" y="3937131"/>
            <a:ext cx="2289838" cy="344705"/>
          </a:xfrm>
        </p:spPr>
        <p:txBody>
          <a:bodyPr>
            <a:normAutofit/>
          </a:bodyPr>
          <a:lstStyle>
            <a:lvl1pPr marL="0" indent="0" algn="ctr">
              <a:buNone/>
              <a:defRPr sz="2000" b="0" i="0">
                <a:solidFill>
                  <a:srgbClr val="000000"/>
                </a:solidFill>
                <a:latin typeface="+mn-lt"/>
              </a:defRPr>
            </a:lvl1pPr>
          </a:lstStyle>
          <a:p>
            <a:pPr lvl="0"/>
            <a:r>
              <a:rPr lang="en-US"/>
              <a:t>Name</a:t>
            </a:r>
          </a:p>
        </p:txBody>
      </p:sp>
      <p:sp>
        <p:nvSpPr>
          <p:cNvPr id="51" name="Text Placeholder 23">
            <a:extLst>
              <a:ext uri="{FF2B5EF4-FFF2-40B4-BE49-F238E27FC236}">
                <a16:creationId xmlns:a16="http://schemas.microsoft.com/office/drawing/2014/main" id="{34C31F06-6858-834A-95DF-B38410393984}"/>
              </a:ext>
            </a:extLst>
          </p:cNvPr>
          <p:cNvSpPr>
            <a:spLocks noGrp="1"/>
          </p:cNvSpPr>
          <p:nvPr>
            <p:ph type="body" sz="quarter" idx="25" hasCustomPrompt="1"/>
          </p:nvPr>
        </p:nvSpPr>
        <p:spPr>
          <a:xfrm>
            <a:off x="254000" y="590455"/>
            <a:ext cx="11696700" cy="582221"/>
          </a:xfrm>
        </p:spPr>
        <p:txBody>
          <a:bodyPr>
            <a:normAutofit/>
          </a:bodyPr>
          <a:lstStyle>
            <a:lvl1pPr marL="0" indent="0" algn="ctr">
              <a:buNone/>
              <a:defRPr sz="3600" b="0" i="0">
                <a:solidFill>
                  <a:srgbClr val="000000"/>
                </a:solidFill>
                <a:latin typeface="Calibri" panose="020F0502020204030204" pitchFamily="34" charset="0"/>
                <a:cs typeface="Calibri" panose="020F0502020204030204" pitchFamily="34" charset="0"/>
              </a:defRPr>
            </a:lvl1pPr>
          </a:lstStyle>
          <a:p>
            <a:pPr lvl="0"/>
            <a:r>
              <a:rPr lang="en-US"/>
              <a:t>Meet Our Team</a:t>
            </a:r>
          </a:p>
        </p:txBody>
      </p:sp>
      <p:sp>
        <p:nvSpPr>
          <p:cNvPr id="20" name="Rectangle 19">
            <a:extLst>
              <a:ext uri="{FF2B5EF4-FFF2-40B4-BE49-F238E27FC236}">
                <a16:creationId xmlns:a16="http://schemas.microsoft.com/office/drawing/2014/main" id="{D64AD41C-3661-F040-90A1-EC23C041ED4E}"/>
              </a:ext>
            </a:extLst>
          </p:cNvPr>
          <p:cNvSpPr/>
          <p:nvPr userDrawn="1"/>
        </p:nvSpPr>
        <p:spPr>
          <a:xfrm rot="16200000" flipV="1">
            <a:off x="11591456" y="6622960"/>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1" name="TextBox 20">
            <a:extLst>
              <a:ext uri="{FF2B5EF4-FFF2-40B4-BE49-F238E27FC236}">
                <a16:creationId xmlns:a16="http://schemas.microsoft.com/office/drawing/2014/main" id="{81CCB233-79D4-BF49-8A14-B41B68CEBFD1}"/>
              </a:ext>
            </a:extLst>
          </p:cNvPr>
          <p:cNvSpPr txBox="1"/>
          <p:nvPr userDrawn="1"/>
        </p:nvSpPr>
        <p:spPr>
          <a:xfrm>
            <a:off x="363851" y="6461565"/>
            <a:ext cx="11425605" cy="261610"/>
          </a:xfrm>
          <a:prstGeom prst="rect">
            <a:avLst/>
          </a:prstGeom>
          <a:noFill/>
        </p:spPr>
        <p:txBody>
          <a:bodyPr wrap="square" rtlCol="0">
            <a:spAutoFit/>
          </a:bodyPr>
          <a:lstStyle/>
          <a:p>
            <a:pPr algn="r"/>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j-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996481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box -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85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rgbClr val="000000"/>
                </a:solidFill>
                <a:latin typeface="+mn-lt"/>
              </a:defRPr>
            </a:lvl1pPr>
          </a:lstStyle>
          <a:p>
            <a:pPr lvl="0"/>
            <a:r>
              <a:rPr lang="en-US"/>
              <a:t>Heading</a:t>
            </a:r>
          </a:p>
        </p:txBody>
      </p:sp>
      <p:sp>
        <p:nvSpPr>
          <p:cNvPr id="8" name="TextBox 7">
            <a:extLst>
              <a:ext uri="{FF2B5EF4-FFF2-40B4-BE49-F238E27FC236}">
                <a16:creationId xmlns:a16="http://schemas.microsoft.com/office/drawing/2014/main" id="{004002AF-64BD-CD41-A435-AEB60B75F245}"/>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n-lt"/>
                <a:ea typeface="Lato Medium" panose="020F0502020204030203" pitchFamily="34" charset="0"/>
                <a:cs typeface="Calibri" panose="020F0502020204030204" pitchFamily="34" charset="0"/>
              </a:rPr>
              <a:t>for seniors</a:t>
            </a:r>
          </a:p>
        </p:txBody>
      </p:sp>
      <p:sp>
        <p:nvSpPr>
          <p:cNvPr id="14" name="Rectangle 13">
            <a:extLst>
              <a:ext uri="{FF2B5EF4-FFF2-40B4-BE49-F238E27FC236}">
                <a16:creationId xmlns:a16="http://schemas.microsoft.com/office/drawing/2014/main" id="{DBC05CB0-6500-A84A-BB2B-4EB8B4FCD445}"/>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7" name="Rectangle 6">
            <a:extLst>
              <a:ext uri="{FF2B5EF4-FFF2-40B4-BE49-F238E27FC236}">
                <a16:creationId xmlns:a16="http://schemas.microsoft.com/office/drawing/2014/main" id="{22A7E4F5-7013-4E43-15BA-70D267B32AE8}"/>
              </a:ext>
            </a:extLst>
          </p:cNvPr>
          <p:cNvSpPr/>
          <p:nvPr userDrawn="1"/>
        </p:nvSpPr>
        <p:spPr>
          <a:xfrm>
            <a:off x="818862" y="1340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Tree>
    <p:extLst>
      <p:ext uri="{BB962C8B-B14F-4D97-AF65-F5344CB8AC3E}">
        <p14:creationId xmlns:p14="http://schemas.microsoft.com/office/powerpoint/2010/main" val="3284701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box -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rgbClr val="000000"/>
                </a:solidFill>
                <a:latin typeface="+mn-lt"/>
              </a:defRPr>
            </a:lvl1pPr>
          </a:lstStyle>
          <a:p>
            <a:pPr lvl="0"/>
            <a:r>
              <a:rPr lang="en-US"/>
              <a:t>Heading</a:t>
            </a:r>
          </a:p>
        </p:txBody>
      </p:sp>
      <p:sp>
        <p:nvSpPr>
          <p:cNvPr id="8" name="TextBox 7">
            <a:extLst>
              <a:ext uri="{FF2B5EF4-FFF2-40B4-BE49-F238E27FC236}">
                <a16:creationId xmlns:a16="http://schemas.microsoft.com/office/drawing/2014/main" id="{D9F5C685-035F-D041-9D04-C86F332F6C3A}"/>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n-lt"/>
                <a:ea typeface="Lato Medium" panose="020F0502020204030203" pitchFamily="34" charset="0"/>
                <a:cs typeface="Calibri" panose="020F0502020204030204" pitchFamily="34" charset="0"/>
              </a:rPr>
              <a:t>for seniors</a:t>
            </a:r>
          </a:p>
        </p:txBody>
      </p:sp>
      <p:sp>
        <p:nvSpPr>
          <p:cNvPr id="14" name="Rectangle 13">
            <a:extLst>
              <a:ext uri="{FF2B5EF4-FFF2-40B4-BE49-F238E27FC236}">
                <a16:creationId xmlns:a16="http://schemas.microsoft.com/office/drawing/2014/main" id="{50854967-F50B-DA42-BB7D-5265DB15FE01}"/>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Tree>
    <p:extLst>
      <p:ext uri="{BB962C8B-B14F-4D97-AF65-F5344CB8AC3E}">
        <p14:creationId xmlns:p14="http://schemas.microsoft.com/office/powerpoint/2010/main" val="1092935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00000"/>
                </a:solidFill>
                <a:latin typeface="+mn-lt"/>
              </a:defRPr>
            </a:lvl1pPr>
          </a:lstStyle>
          <a:p>
            <a:pPr lvl="0"/>
            <a:r>
              <a:rPr lang="en-US"/>
              <a:t>Heading</a:t>
            </a:r>
          </a:p>
        </p:txBody>
      </p:sp>
      <p:sp>
        <p:nvSpPr>
          <p:cNvPr id="7" name="TextBox 6">
            <a:extLst>
              <a:ext uri="{FF2B5EF4-FFF2-40B4-BE49-F238E27FC236}">
                <a16:creationId xmlns:a16="http://schemas.microsoft.com/office/drawing/2014/main" id="{17108906-42A7-E148-9BB7-CC17F5321A0F}"/>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n-lt"/>
                <a:ea typeface="Lato Medium" panose="020F0502020204030203" pitchFamily="34" charset="0"/>
                <a:cs typeface="Calibri" panose="020F0502020204030204" pitchFamily="34" charset="0"/>
              </a:rPr>
              <a:t>for seniors</a:t>
            </a:r>
          </a:p>
        </p:txBody>
      </p:sp>
      <p:sp>
        <p:nvSpPr>
          <p:cNvPr id="8" name="Rectangle 7">
            <a:extLst>
              <a:ext uri="{FF2B5EF4-FFF2-40B4-BE49-F238E27FC236}">
                <a16:creationId xmlns:a16="http://schemas.microsoft.com/office/drawing/2014/main" id="{290BAE96-0814-3E40-B9F4-107E0EE7446B}"/>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Tree>
    <p:extLst>
      <p:ext uri="{BB962C8B-B14F-4D97-AF65-F5344CB8AC3E}">
        <p14:creationId xmlns:p14="http://schemas.microsoft.com/office/powerpoint/2010/main" val="2983720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5B56A7-C850-004E-A218-494C6390142F}"/>
              </a:ext>
            </a:extLst>
          </p:cNvPr>
          <p:cNvSpPr/>
          <p:nvPr userDrawn="1"/>
        </p:nvSpPr>
        <p:spPr>
          <a:xfrm>
            <a:off x="241300" y="228600"/>
            <a:ext cx="11696700" cy="3035300"/>
          </a:xfrm>
          <a:prstGeom prst="rect">
            <a:avLst/>
          </a:prstGeom>
          <a:solidFill>
            <a:srgbClr val="85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22" name="Rectangle 21">
            <a:extLst>
              <a:ext uri="{FF2B5EF4-FFF2-40B4-BE49-F238E27FC236}">
                <a16:creationId xmlns:a16="http://schemas.microsoft.com/office/drawing/2014/main" id="{BE4C5354-097E-9047-BF0C-BF358C2BBAC7}"/>
              </a:ext>
            </a:extLst>
          </p:cNvPr>
          <p:cNvSpPr/>
          <p:nvPr userDrawn="1"/>
        </p:nvSpPr>
        <p:spPr>
          <a:xfrm>
            <a:off x="831350" y="1502804"/>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3" name="Text Placeholder 23">
            <a:extLst>
              <a:ext uri="{FF2B5EF4-FFF2-40B4-BE49-F238E27FC236}">
                <a16:creationId xmlns:a16="http://schemas.microsoft.com/office/drawing/2014/main"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rgbClr val="000000"/>
                </a:solidFill>
                <a:latin typeface="+mn-lt"/>
              </a:defRPr>
            </a:lvl1pPr>
          </a:lstStyle>
          <a:p>
            <a:pPr lvl="0"/>
            <a:r>
              <a:rPr lang="en-US"/>
              <a:t>Heading</a:t>
            </a:r>
          </a:p>
        </p:txBody>
      </p:sp>
      <p:sp>
        <p:nvSpPr>
          <p:cNvPr id="14" name="TextBox 13">
            <a:extLst>
              <a:ext uri="{FF2B5EF4-FFF2-40B4-BE49-F238E27FC236}">
                <a16:creationId xmlns:a16="http://schemas.microsoft.com/office/drawing/2014/main" id="{A49303A5-D1EB-C442-9E2A-6A8EC00F0AF9}"/>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n-lt"/>
                <a:ea typeface="Lato Medium" panose="020F0502020204030203" pitchFamily="34" charset="0"/>
                <a:cs typeface="Calibri" panose="020F0502020204030204" pitchFamily="34" charset="0"/>
              </a:rPr>
              <a:t>for seniors</a:t>
            </a:r>
          </a:p>
        </p:txBody>
      </p:sp>
      <p:sp>
        <p:nvSpPr>
          <p:cNvPr id="15" name="Rectangle 14">
            <a:extLst>
              <a:ext uri="{FF2B5EF4-FFF2-40B4-BE49-F238E27FC236}">
                <a16:creationId xmlns:a16="http://schemas.microsoft.com/office/drawing/2014/main" id="{A3A5A6C8-69EF-E842-8837-B1A42CF4CED9}"/>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85EF887-6C4A-6C45-9223-72AC0A02DE77}"/>
              </a:ext>
            </a:extLst>
          </p:cNvPr>
          <p:cNvSpPr/>
          <p:nvPr userDrawn="1"/>
        </p:nvSpPr>
        <p:spPr>
          <a:xfrm>
            <a:off x="0" y="-1"/>
            <a:ext cx="12192000" cy="6858001"/>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51E469D-3F5C-A04D-A9C2-78BABD88DEC9}"/>
              </a:ext>
            </a:extLst>
          </p:cNvPr>
          <p:cNvSpPr/>
          <p:nvPr userDrawn="1"/>
        </p:nvSpPr>
        <p:spPr>
          <a:xfrm>
            <a:off x="391177" y="248191"/>
            <a:ext cx="4363465" cy="5262979"/>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a:solidFill>
                  <a:srgbClr val="000000"/>
                </a:solidFill>
                <a:latin typeface="+mn-lt"/>
                <a:ea typeface="Quattrocento Sans"/>
                <a:cs typeface="Quattrocento Sans"/>
                <a:sym typeface="Quattrocento Sans"/>
              </a:rPr>
              <a:t>ICONS</a:t>
            </a:r>
            <a:r>
              <a:rPr lang="en-IE" sz="3600" baseline="0">
                <a:solidFill>
                  <a:srgbClr val="000000"/>
                </a:solidFill>
                <a:latin typeface="+mn-lt"/>
                <a:ea typeface="Quattrocento Sans"/>
                <a:cs typeface="Quattrocento Sans"/>
                <a:sym typeface="Quattrocento Sans"/>
              </a:rPr>
              <a:t> WHICH CAN BE USED WITHIN THE </a:t>
            </a:r>
            <a:r>
              <a:rPr lang="en-IE" sz="3600" b="1" baseline="0">
                <a:solidFill>
                  <a:srgbClr val="000000"/>
                </a:solidFill>
                <a:latin typeface="+mn-lt"/>
                <a:ea typeface="Quattrocento Sans"/>
                <a:cs typeface="Quattrocento Sans"/>
                <a:sym typeface="Quattrocento Sans"/>
              </a:rPr>
              <a:t>INNOVATING FOOD FOR SENIORS</a:t>
            </a:r>
          </a:p>
          <a:p>
            <a:pPr marL="0" lvl="0" indent="0" algn="l" rtl="0">
              <a:spcBef>
                <a:spcPts val="0"/>
              </a:spcBef>
              <a:spcAft>
                <a:spcPts val="0"/>
              </a:spcAft>
              <a:buClr>
                <a:schemeClr val="dk1"/>
              </a:buClr>
              <a:buSzPts val="1100"/>
              <a:buFont typeface="Arial"/>
              <a:buNone/>
            </a:pPr>
            <a:r>
              <a:rPr lang="en-IE" sz="3600" baseline="0">
                <a:solidFill>
                  <a:srgbClr val="000000"/>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a:solidFill>
                <a:srgbClr val="000000"/>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a:solidFill>
                  <a:srgbClr val="000000"/>
                </a:solidFill>
                <a:latin typeface="+mn-lt"/>
                <a:ea typeface="Quattrocento Sans"/>
                <a:cs typeface="Quattrocento Sans"/>
                <a:sym typeface="Quattrocento Sans"/>
              </a:rPr>
              <a:t>Resize them without losing quality.</a:t>
            </a:r>
            <a:r>
              <a:rPr lang="en-IE" sz="2400" i="1" baseline="0">
                <a:solidFill>
                  <a:srgbClr val="000000"/>
                </a:solidFill>
                <a:latin typeface="+mn-lt"/>
                <a:ea typeface="Quattrocento Sans"/>
                <a:cs typeface="Quattrocento Sans"/>
                <a:sym typeface="Quattrocento Sans"/>
              </a:rPr>
              <a:t> </a:t>
            </a:r>
            <a:r>
              <a:rPr lang="en-IE" sz="2400" i="1">
                <a:solidFill>
                  <a:srgbClr val="000000"/>
                </a:solidFill>
                <a:latin typeface="+mn-lt"/>
                <a:ea typeface="Quattrocento Sans"/>
                <a:cs typeface="Quattrocento Sans"/>
                <a:sym typeface="Quattrocento Sans"/>
              </a:rPr>
              <a:t> Change line colour, width and style.</a:t>
            </a:r>
            <a:r>
              <a:rPr lang="en-IE" sz="2400" i="1" baseline="0">
                <a:solidFill>
                  <a:srgbClr val="000000"/>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a:solidFill>
                <a:srgbClr val="000000"/>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a:solidFill>
                  <a:srgbClr val="000000"/>
                </a:solidFill>
                <a:latin typeface="+mn-lt"/>
                <a:ea typeface="Quattrocento Sans"/>
                <a:cs typeface="Quattrocento Sans"/>
                <a:sym typeface="Quattrocento Sans"/>
              </a:rPr>
              <a:t>Isn’t that nice? :)</a:t>
            </a:r>
          </a:p>
        </p:txBody>
      </p:sp>
      <p:sp>
        <p:nvSpPr>
          <p:cNvPr id="12" name="Rectangle 11">
            <a:extLst>
              <a:ext uri="{FF2B5EF4-FFF2-40B4-BE49-F238E27FC236}">
                <a16:creationId xmlns:a16="http://schemas.microsoft.com/office/drawing/2014/main" id="{38AA4A83-B7D5-A14E-B458-86954DB983B8}"/>
              </a:ext>
            </a:extLst>
          </p:cNvPr>
          <p:cNvSpPr/>
          <p:nvPr userDrawn="1"/>
        </p:nvSpPr>
        <p:spPr>
          <a:xfrm>
            <a:off x="0" y="5968370"/>
            <a:ext cx="12192000" cy="461665"/>
          </a:xfrm>
          <a:prstGeom prst="rect">
            <a:avLst/>
          </a:prstGeom>
        </p:spPr>
        <p:txBody>
          <a:bodyPr wrap="square">
            <a:spAutoFit/>
          </a:bodyPr>
          <a:lstStyle/>
          <a:p>
            <a:pPr algn="ctr"/>
            <a:r>
              <a:rPr lang="en-IE" sz="2400" kern="1200">
                <a:solidFill>
                  <a:srgbClr val="000000"/>
                </a:solidFill>
                <a:effectLst/>
                <a:latin typeface="+mn-lt"/>
                <a:ea typeface="+mn-ea"/>
                <a:cs typeface="+mn-cs"/>
              </a:rPr>
              <a:t>*** </a:t>
            </a:r>
            <a:r>
              <a:rPr lang="en-IE" sz="2400" b="1" kern="1200">
                <a:solidFill>
                  <a:srgbClr val="000000"/>
                </a:solidFill>
                <a:effectLst/>
                <a:latin typeface="+mn-lt"/>
                <a:ea typeface="+mn-ea"/>
                <a:cs typeface="+mn-cs"/>
              </a:rPr>
              <a:t>PLEASE DELETE THIS INSTRUCTION SLIDE BEFORE PRESENTING FINAL PRESENTATION </a:t>
            </a:r>
            <a:r>
              <a:rPr lang="en-IE" sz="2400" kern="1200">
                <a:solidFill>
                  <a:srgbClr val="000000"/>
                </a:solidFill>
                <a:effectLst/>
                <a:latin typeface="+mn-lt"/>
                <a:ea typeface="+mn-ea"/>
                <a:cs typeface="+mn-cs"/>
              </a:rPr>
              <a:t>*** </a:t>
            </a:r>
            <a:endParaRPr lang="en-US" sz="2400" kern="1200">
              <a:solidFill>
                <a:srgbClr val="000000"/>
              </a:solidFill>
              <a:effectLst/>
              <a:latin typeface="+mn-lt"/>
              <a:ea typeface="+mn-ea"/>
              <a:cs typeface="+mn-cs"/>
            </a:endParaRPr>
          </a:p>
        </p:txBody>
      </p:sp>
      <p:cxnSp>
        <p:nvCxnSpPr>
          <p:cNvPr id="13" name="Straight Connector 12">
            <a:extLst>
              <a:ext uri="{FF2B5EF4-FFF2-40B4-BE49-F238E27FC236}">
                <a16:creationId xmlns:a16="http://schemas.microsoft.com/office/drawing/2014/main" id="{79EE4BE0-47F6-1145-83C0-FC05478AA3C0}"/>
              </a:ext>
            </a:extLst>
          </p:cNvPr>
          <p:cNvCxnSpPr/>
          <p:nvPr userDrawn="1"/>
        </p:nvCxnSpPr>
        <p:spPr>
          <a:xfrm flipH="1">
            <a:off x="2" y="5808420"/>
            <a:ext cx="1219199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74CE0F0-878D-BF47-92A6-182E26DD430D}"/>
              </a:ext>
            </a:extLst>
          </p:cNvPr>
          <p:cNvCxnSpPr/>
          <p:nvPr userDrawn="1"/>
        </p:nvCxnSpPr>
        <p:spPr>
          <a:xfrm>
            <a:off x="5145818" y="0"/>
            <a:ext cx="0" cy="55404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5B56A7-C850-004E-A218-494C6390142F}"/>
              </a:ext>
            </a:extLst>
          </p:cNvPr>
          <p:cNvSpPr/>
          <p:nvPr userDrawn="1"/>
        </p:nvSpPr>
        <p:spPr>
          <a:xfrm>
            <a:off x="241300" y="228600"/>
            <a:ext cx="11696700" cy="3035300"/>
          </a:xfrm>
          <a:prstGeom prst="rect">
            <a:avLst/>
          </a:prstGeom>
          <a:solidFill>
            <a:srgbClr val="85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22" name="Rectangle 21">
            <a:extLst>
              <a:ext uri="{FF2B5EF4-FFF2-40B4-BE49-F238E27FC236}">
                <a16:creationId xmlns:a16="http://schemas.microsoft.com/office/drawing/2014/main" id="{BE4C5354-097E-9047-BF0C-BF358C2BBAC7}"/>
              </a:ext>
            </a:extLst>
          </p:cNvPr>
          <p:cNvSpPr/>
          <p:nvPr userDrawn="1"/>
        </p:nvSpPr>
        <p:spPr>
          <a:xfrm>
            <a:off x="831350" y="1502804"/>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3" name="Text Placeholder 23">
            <a:extLst>
              <a:ext uri="{FF2B5EF4-FFF2-40B4-BE49-F238E27FC236}">
                <a16:creationId xmlns:a16="http://schemas.microsoft.com/office/drawing/2014/main"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rgbClr val="000000"/>
                </a:solidFill>
                <a:latin typeface="+mn-lt"/>
              </a:defRPr>
            </a:lvl1pPr>
          </a:lstStyle>
          <a:p>
            <a:pPr lvl="0"/>
            <a:r>
              <a:rPr lang="en-US"/>
              <a:t>Heading</a:t>
            </a:r>
          </a:p>
        </p:txBody>
      </p:sp>
      <p:sp>
        <p:nvSpPr>
          <p:cNvPr id="14" name="TextBox 13">
            <a:extLst>
              <a:ext uri="{FF2B5EF4-FFF2-40B4-BE49-F238E27FC236}">
                <a16:creationId xmlns:a16="http://schemas.microsoft.com/office/drawing/2014/main" id="{A49303A5-D1EB-C442-9E2A-6A8EC00F0AF9}"/>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n-lt"/>
                <a:ea typeface="Lato Medium" panose="020F0502020204030203" pitchFamily="34" charset="0"/>
                <a:cs typeface="Calibri" panose="020F0502020204030204" pitchFamily="34" charset="0"/>
              </a:rPr>
              <a:t>for seniors</a:t>
            </a:r>
          </a:p>
        </p:txBody>
      </p:sp>
      <p:sp>
        <p:nvSpPr>
          <p:cNvPr id="15" name="Rectangle 14">
            <a:extLst>
              <a:ext uri="{FF2B5EF4-FFF2-40B4-BE49-F238E27FC236}">
                <a16:creationId xmlns:a16="http://schemas.microsoft.com/office/drawing/2014/main" id="{A3A5A6C8-69EF-E842-8837-B1A42CF4CED9}"/>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Tree>
    <p:extLst>
      <p:ext uri="{BB962C8B-B14F-4D97-AF65-F5344CB8AC3E}">
        <p14:creationId xmlns:p14="http://schemas.microsoft.com/office/powerpoint/2010/main" val="1462498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D8B85E0-90B8-664A-BD1F-A9AD778E0147}"/>
              </a:ext>
            </a:extLst>
          </p:cNvPr>
          <p:cNvSpPr/>
          <p:nvPr userDrawn="1"/>
        </p:nvSpPr>
        <p:spPr>
          <a:xfrm>
            <a:off x="241300" y="228600"/>
            <a:ext cx="11696700" cy="30353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3B98100-E25F-DD4B-AB20-A31F0F0B548B}"/>
              </a:ext>
            </a:extLst>
          </p:cNvPr>
          <p:cNvSpPr/>
          <p:nvPr userDrawn="1"/>
        </p:nvSpPr>
        <p:spPr>
          <a:xfrm>
            <a:off x="831350" y="1502804"/>
            <a:ext cx="792000" cy="2141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grpSp>
        <p:nvGrpSpPr>
          <p:cNvPr id="3" name="Group 2">
            <a:extLst>
              <a:ext uri="{FF2B5EF4-FFF2-40B4-BE49-F238E27FC236}">
                <a16:creationId xmlns:a16="http://schemas.microsoft.com/office/drawing/2014/main" id="{78B2A2B2-F2DF-8F49-B350-611FE13388E1}"/>
              </a:ext>
            </a:extLst>
          </p:cNvPr>
          <p:cNvGrpSpPr/>
          <p:nvPr userDrawn="1"/>
        </p:nvGrpSpPr>
        <p:grpSpPr>
          <a:xfrm>
            <a:off x="2530564" y="336687"/>
            <a:ext cx="9078210" cy="5854425"/>
            <a:chOff x="3152299" y="635855"/>
            <a:chExt cx="19296834" cy="12444290"/>
          </a:xfrm>
        </p:grpSpPr>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93359" y="635855"/>
              <a:ext cx="7955774" cy="12444290"/>
            </a:xfrm>
            <a:prstGeom prst="rect">
              <a:avLst/>
            </a:prstGeom>
          </p:spPr>
        </p:pic>
        <p:sp>
          <p:nvSpPr>
            <p:cNvPr id="5" name="TextBox 4">
              <a:extLst>
                <a:ext uri="{FF2B5EF4-FFF2-40B4-BE49-F238E27FC236}">
                  <a16:creationId xmlns:a16="http://schemas.microsoft.com/office/drawing/2014/main" id="{D21E791A-E387-3F4F-AFE7-F887E52C4AFD}"/>
                </a:ext>
              </a:extLst>
            </p:cNvPr>
            <p:cNvSpPr txBox="1"/>
            <p:nvPr/>
          </p:nvSpPr>
          <p:spPr>
            <a:xfrm>
              <a:off x="3152299" y="9384825"/>
              <a:ext cx="2262158" cy="646331"/>
            </a:xfrm>
            <a:prstGeom prst="rect">
              <a:avLst/>
            </a:prstGeom>
            <a:noFill/>
          </p:spPr>
          <p:txBody>
            <a:bodyPr wrap="none" rtlCol="0">
              <a:spAutoFit/>
            </a:bodyPr>
            <a:lstStyle/>
            <a:p>
              <a:r>
                <a:rPr lang="en-US">
                  <a:solidFill>
                    <a:schemeClr val="tx2"/>
                  </a:solidFill>
                  <a:latin typeface="Montserrat" pitchFamily="2" charset="77"/>
                  <a:ea typeface="Montserrat" charset="0"/>
                  <a:cs typeface="Montserrat" charset="0"/>
                </a:rPr>
                <a:t>Title One</a:t>
              </a:r>
            </a:p>
          </p:txBody>
        </p:sp>
        <p:sp>
          <p:nvSpPr>
            <p:cNvPr id="6" name="TextBox 5">
              <a:extLst>
                <a:ext uri="{FF2B5EF4-FFF2-40B4-BE49-F238E27FC236}">
                  <a16:creationId xmlns:a16="http://schemas.microsoft.com/office/drawing/2014/main" id="{E7E49ED8-2282-8C44-B0B1-7EA16E4F64F7}"/>
                </a:ext>
              </a:extLst>
            </p:cNvPr>
            <p:cNvSpPr txBox="1"/>
            <p:nvPr/>
          </p:nvSpPr>
          <p:spPr>
            <a:xfrm>
              <a:off x="9842014" y="9384825"/>
              <a:ext cx="2242922" cy="646331"/>
            </a:xfrm>
            <a:prstGeom prst="rect">
              <a:avLst/>
            </a:prstGeom>
            <a:noFill/>
          </p:spPr>
          <p:txBody>
            <a:bodyPr wrap="none" rtlCol="0">
              <a:spAutoFit/>
            </a:bodyPr>
            <a:lstStyle/>
            <a:p>
              <a:r>
                <a:rPr lang="en-US">
                  <a:solidFill>
                    <a:schemeClr val="tx2"/>
                  </a:solidFill>
                  <a:latin typeface="Montserrat" pitchFamily="2" charset="77"/>
                  <a:ea typeface="Montserrat" charset="0"/>
                  <a:cs typeface="Montserrat" charset="0"/>
                </a:rPr>
                <a:t>Title Two</a:t>
              </a:r>
            </a:p>
          </p:txBody>
        </p:sp>
      </p:grpSp>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602116" y="1265033"/>
            <a:ext cx="2266512" cy="3978298"/>
          </a:xfrm>
          <a:solidFill>
            <a:schemeClr val="bg1"/>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13" name="Text Placeholder 17">
            <a:extLst>
              <a:ext uri="{FF2B5EF4-FFF2-40B4-BE49-F238E27FC236}">
                <a16:creationId xmlns:a16="http://schemas.microsoft.com/office/drawing/2014/main" id="{44BBFAB6-D383-334C-9E99-388F133C90DA}"/>
              </a:ext>
            </a:extLst>
          </p:cNvPr>
          <p:cNvSpPr>
            <a:spLocks noGrp="1"/>
          </p:cNvSpPr>
          <p:nvPr>
            <p:ph type="body" sz="quarter" idx="18" hasCustomPrompt="1"/>
          </p:nvPr>
        </p:nvSpPr>
        <p:spPr>
          <a:xfrm>
            <a:off x="734715" y="3594101"/>
            <a:ext cx="4983180" cy="203061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5" name="Text Placeholder 23">
            <a:extLst>
              <a:ext uri="{FF2B5EF4-FFF2-40B4-BE49-F238E27FC236}">
                <a16:creationId xmlns:a16="http://schemas.microsoft.com/office/drawing/2014/main" id="{47C562BD-9CD8-BD45-8B53-0DEC698873B7}"/>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rgbClr val="000000"/>
                </a:solidFill>
                <a:latin typeface="+mn-lt"/>
              </a:defRPr>
            </a:lvl1pPr>
          </a:lstStyle>
          <a:p>
            <a:pPr lvl="0"/>
            <a:r>
              <a:rPr lang="en-US"/>
              <a:t>Phone Preview</a:t>
            </a:r>
          </a:p>
        </p:txBody>
      </p:sp>
      <p:sp>
        <p:nvSpPr>
          <p:cNvPr id="14" name="TextBox 13">
            <a:extLst>
              <a:ext uri="{FF2B5EF4-FFF2-40B4-BE49-F238E27FC236}">
                <a16:creationId xmlns:a16="http://schemas.microsoft.com/office/drawing/2014/main" id="{52940463-2A23-8345-AD61-ABC2D3CD881B}"/>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n-lt"/>
                <a:ea typeface="Lato Medium" panose="020F0502020204030203" pitchFamily="34" charset="0"/>
                <a:cs typeface="Calibri" panose="020F0502020204030204" pitchFamily="34" charset="0"/>
              </a:rPr>
              <a:t>for seniors</a:t>
            </a:r>
          </a:p>
        </p:txBody>
      </p:sp>
      <p:sp>
        <p:nvSpPr>
          <p:cNvPr id="16" name="Rectangle 15">
            <a:extLst>
              <a:ext uri="{FF2B5EF4-FFF2-40B4-BE49-F238E27FC236}">
                <a16:creationId xmlns:a16="http://schemas.microsoft.com/office/drawing/2014/main" id="{24038921-4423-A348-BAE6-EA21AC34FFDE}"/>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Tree>
    <p:extLst>
      <p:ext uri="{BB962C8B-B14F-4D97-AF65-F5344CB8AC3E}">
        <p14:creationId xmlns:p14="http://schemas.microsoft.com/office/powerpoint/2010/main" val="41087756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ullet Slide -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000000"/>
                </a:solidFill>
                <a:latin typeface="+mn-lt"/>
              </a:defRPr>
            </a:lvl1pPr>
          </a:lstStyle>
          <a:p>
            <a:pPr lvl="0"/>
            <a:r>
              <a:rPr lang="en-US"/>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85D2E1"/>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000000"/>
                </a:solidFill>
                <a:latin typeface="+mn-lt"/>
              </a:defRPr>
            </a:lvl1pPr>
          </a:lstStyle>
          <a:p>
            <a:pPr lvl="0"/>
            <a:r>
              <a:rPr lang="en-US"/>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85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rgbClr val="000000"/>
                </a:solidFill>
                <a:latin typeface="+mn-lt"/>
              </a:defRPr>
            </a:lvl1pPr>
          </a:lstStyle>
          <a:p>
            <a:pPr lvl="0"/>
            <a:r>
              <a:rPr lang="en-US"/>
              <a:t>1</a:t>
            </a:r>
          </a:p>
        </p:txBody>
      </p:sp>
      <p:sp>
        <p:nvSpPr>
          <p:cNvPr id="10" name="Rectangle 9">
            <a:extLst>
              <a:ext uri="{FF2B5EF4-FFF2-40B4-BE49-F238E27FC236}">
                <a16:creationId xmlns:a16="http://schemas.microsoft.com/office/drawing/2014/main" id="{8DA6BAF8-3E93-D34F-9B9C-95DE2FD94B3F}"/>
              </a:ext>
            </a:extLst>
          </p:cNvPr>
          <p:cNvSpPr/>
          <p:nvPr userDrawn="1"/>
        </p:nvSpPr>
        <p:spPr>
          <a:xfrm flipV="1">
            <a:off x="10087" y="6555301"/>
            <a:ext cx="79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1" name="TextBox 10">
            <a:extLst>
              <a:ext uri="{FF2B5EF4-FFF2-40B4-BE49-F238E27FC236}">
                <a16:creationId xmlns:a16="http://schemas.microsoft.com/office/drawing/2014/main" id="{A5269288-D184-204D-B338-FA18411E6F45}"/>
              </a:ext>
            </a:extLst>
          </p:cNvPr>
          <p:cNvSpPr txBox="1"/>
          <p:nvPr userDrawn="1"/>
        </p:nvSpPr>
        <p:spPr>
          <a:xfrm rot="16200000">
            <a:off x="-3040291" y="2832024"/>
            <a:ext cx="6892756" cy="307777"/>
          </a:xfrm>
          <a:prstGeom prst="rect">
            <a:avLst/>
          </a:prstGeom>
          <a:noFill/>
        </p:spPr>
        <p:txBody>
          <a:bodyPr wrap="square" rtlCol="0">
            <a:spAutoFit/>
          </a:bodyPr>
          <a:lstStyle/>
          <a:p>
            <a:pPr algn="l"/>
            <a:r>
              <a:rPr lang="en-US" sz="14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400" kern="1000" spc="110" baseline="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39473358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 Slide - Green">
    <p:spTree>
      <p:nvGrpSpPr>
        <p:cNvPr id="1" name=""/>
        <p:cNvGrpSpPr/>
        <p:nvPr/>
      </p:nvGrpSpPr>
      <p:grpSpPr>
        <a:xfrm>
          <a:off x="0" y="0"/>
          <a:ext cx="0" cy="0"/>
          <a:chOff x="0" y="0"/>
          <a:chExt cx="0" cy="0"/>
        </a:xfrm>
      </p:grpSpPr>
      <p:sp>
        <p:nvSpPr>
          <p:cNvPr id="10" name="Text Placeholder 25">
            <a:extLst>
              <a:ext uri="{FF2B5EF4-FFF2-40B4-BE49-F238E27FC236}">
                <a16:creationId xmlns:a16="http://schemas.microsoft.com/office/drawing/2014/main" id="{3DB52097-B5CF-FE4E-A743-E196714B98B0}"/>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1" name="Text Placeholder 23">
            <a:extLst>
              <a:ext uri="{FF2B5EF4-FFF2-40B4-BE49-F238E27FC236}">
                <a16:creationId xmlns:a16="http://schemas.microsoft.com/office/drawing/2014/main" id="{E8EDE465-2BD1-F542-A065-62DD2C1F54A2}"/>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000000"/>
                </a:solidFill>
                <a:latin typeface="+mn-lt"/>
              </a:defRPr>
            </a:lvl1pPr>
          </a:lstStyle>
          <a:p>
            <a:pPr lvl="0"/>
            <a:r>
              <a:rPr lang="en-US"/>
              <a:t>TITLE</a:t>
            </a:r>
          </a:p>
        </p:txBody>
      </p:sp>
      <p:cxnSp>
        <p:nvCxnSpPr>
          <p:cNvPr id="12" name="Straight Connector 11">
            <a:extLst>
              <a:ext uri="{FF2B5EF4-FFF2-40B4-BE49-F238E27FC236}">
                <a16:creationId xmlns:a16="http://schemas.microsoft.com/office/drawing/2014/main" id="{6664C6AB-4D9A-B948-95D4-9F23D84240A0}"/>
              </a:ext>
            </a:extLst>
          </p:cNvPr>
          <p:cNvCxnSpPr>
            <a:cxnSpLocks/>
          </p:cNvCxnSpPr>
          <p:nvPr userDrawn="1"/>
        </p:nvCxnSpPr>
        <p:spPr>
          <a:xfrm>
            <a:off x="5346936" y="-25722"/>
            <a:ext cx="0" cy="6853558"/>
          </a:xfrm>
          <a:prstGeom prst="line">
            <a:avLst/>
          </a:prstGeom>
          <a:ln w="12700">
            <a:solidFill>
              <a:srgbClr val="FFD100"/>
            </a:solidFill>
          </a:ln>
        </p:spPr>
        <p:style>
          <a:lnRef idx="1">
            <a:schemeClr val="accent1"/>
          </a:lnRef>
          <a:fillRef idx="0">
            <a:schemeClr val="accent1"/>
          </a:fillRef>
          <a:effectRef idx="0">
            <a:schemeClr val="accent1"/>
          </a:effectRef>
          <a:fontRef idx="minor">
            <a:schemeClr val="tx1"/>
          </a:fontRef>
        </p:style>
      </p:cxnSp>
      <p:sp>
        <p:nvSpPr>
          <p:cNvPr id="13" name="Text Placeholder 23">
            <a:extLst>
              <a:ext uri="{FF2B5EF4-FFF2-40B4-BE49-F238E27FC236}">
                <a16:creationId xmlns:a16="http://schemas.microsoft.com/office/drawing/2014/main" id="{C3FB9919-1563-AB44-AAC3-B34BFC4BB07F}"/>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000000"/>
                </a:solidFill>
                <a:latin typeface="+mn-lt"/>
              </a:defRPr>
            </a:lvl1pPr>
          </a:lstStyle>
          <a:p>
            <a:pPr lvl="0"/>
            <a:r>
              <a:rPr lang="en-US"/>
              <a:t>BULLET POINT SLIDE</a:t>
            </a:r>
          </a:p>
        </p:txBody>
      </p:sp>
      <p:sp>
        <p:nvSpPr>
          <p:cNvPr id="15" name="Oval 14">
            <a:extLst>
              <a:ext uri="{FF2B5EF4-FFF2-40B4-BE49-F238E27FC236}">
                <a16:creationId xmlns:a16="http://schemas.microsoft.com/office/drawing/2014/main" id="{0E98C6E4-CC84-5445-A6A2-3BFC532C82BB}"/>
              </a:ext>
            </a:extLst>
          </p:cNvPr>
          <p:cNvSpPr/>
          <p:nvPr userDrawn="1"/>
        </p:nvSpPr>
        <p:spPr>
          <a:xfrm>
            <a:off x="4783395" y="415207"/>
            <a:ext cx="1154422" cy="1154422"/>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Text Placeholder 23">
            <a:extLst>
              <a:ext uri="{FF2B5EF4-FFF2-40B4-BE49-F238E27FC236}">
                <a16:creationId xmlns:a16="http://schemas.microsoft.com/office/drawing/2014/main" id="{252DE36E-64EA-E745-8D9A-4444A2C571A7}"/>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rgbClr val="000000"/>
                </a:solidFill>
                <a:latin typeface="+mn-lt"/>
              </a:defRPr>
            </a:lvl1pPr>
          </a:lstStyle>
          <a:p>
            <a:pPr lvl="0"/>
            <a:r>
              <a:rPr lang="en-US"/>
              <a:t>1</a:t>
            </a:r>
          </a:p>
        </p:txBody>
      </p:sp>
      <p:sp>
        <p:nvSpPr>
          <p:cNvPr id="19" name="Rectangle 18">
            <a:extLst>
              <a:ext uri="{FF2B5EF4-FFF2-40B4-BE49-F238E27FC236}">
                <a16:creationId xmlns:a16="http://schemas.microsoft.com/office/drawing/2014/main" id="{8C55CA2E-E3A9-2C44-A07D-20A2D9A8B0AA}"/>
              </a:ext>
            </a:extLst>
          </p:cNvPr>
          <p:cNvSpPr/>
          <p:nvPr userDrawn="1"/>
        </p:nvSpPr>
        <p:spPr>
          <a:xfrm flipV="1">
            <a:off x="10087" y="6555301"/>
            <a:ext cx="79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0" name="TextBox 19">
            <a:extLst>
              <a:ext uri="{FF2B5EF4-FFF2-40B4-BE49-F238E27FC236}">
                <a16:creationId xmlns:a16="http://schemas.microsoft.com/office/drawing/2014/main" id="{AD83011E-EBF4-AA4A-AF6A-2700E052B2D4}"/>
              </a:ext>
            </a:extLst>
          </p:cNvPr>
          <p:cNvSpPr txBox="1"/>
          <p:nvPr userDrawn="1"/>
        </p:nvSpPr>
        <p:spPr>
          <a:xfrm rot="16200000">
            <a:off x="-3040291" y="2832024"/>
            <a:ext cx="6892756" cy="307777"/>
          </a:xfrm>
          <a:prstGeom prst="rect">
            <a:avLst/>
          </a:prstGeom>
          <a:noFill/>
        </p:spPr>
        <p:txBody>
          <a:bodyPr wrap="square" rtlCol="0">
            <a:spAutoFit/>
          </a:bodyPr>
          <a:lstStyle/>
          <a:p>
            <a:pPr algn="l"/>
            <a:r>
              <a:rPr lang="en-US" sz="14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400" kern="1000" spc="110" baseline="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10897873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llet Slide - Lime">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4452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ur Journey 1">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DFEFB84-F567-D648-B64F-EE8CC90AA5FD}"/>
              </a:ext>
            </a:extLst>
          </p:cNvPr>
          <p:cNvSpPr txBox="1"/>
          <p:nvPr userDrawn="1"/>
        </p:nvSpPr>
        <p:spPr>
          <a:xfrm>
            <a:off x="4396800" y="809464"/>
            <a:ext cx="3398400" cy="507831"/>
          </a:xfrm>
          <a:prstGeom prst="rect">
            <a:avLst/>
          </a:prstGeom>
          <a:noFill/>
          <a:ln>
            <a:noFill/>
          </a:ln>
        </p:spPr>
        <p:txBody>
          <a:bodyPr wrap="square" rtlCol="0">
            <a:spAutoFit/>
          </a:bodyPr>
          <a:lstStyle/>
          <a:p>
            <a:pPr algn="ctr"/>
            <a:r>
              <a:rPr lang="en-US" sz="2700" spc="150">
                <a:solidFill>
                  <a:schemeClr val="tx2"/>
                </a:solidFill>
                <a:latin typeface="Montserrat Medium" pitchFamily="2" charset="77"/>
                <a:ea typeface="Roboto" panose="02000000000000000000" pitchFamily="2" charset="0"/>
                <a:cs typeface="Poppins Medium" pitchFamily="2" charset="77"/>
              </a:rPr>
              <a:t>OUR TIMELINE</a:t>
            </a:r>
          </a:p>
        </p:txBody>
      </p:sp>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85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85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85D2E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BE62D4D3-21EB-0349-B504-782647ECA544}"/>
              </a:ext>
            </a:extLst>
          </p:cNvPr>
          <p:cNvSpPr/>
          <p:nvPr/>
        </p:nvSpPr>
        <p:spPr>
          <a:xfrm>
            <a:off x="4956904" y="3803693"/>
            <a:ext cx="2198135" cy="230832"/>
          </a:xfrm>
          <a:prstGeom prst="rect">
            <a:avLst/>
          </a:prstGeom>
        </p:spPr>
        <p:txBody>
          <a:bodyPr wrap="square">
            <a:spAutoFit/>
          </a:bodyPr>
          <a:lstStyle/>
          <a:p>
            <a:pPr algn="ctr"/>
            <a:r>
              <a:rPr lang="en-US" sz="90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19" name="Rectangle 18">
            <a:extLst>
              <a:ext uri="{FF2B5EF4-FFF2-40B4-BE49-F238E27FC236}">
                <a16:creationId xmlns:a16="http://schemas.microsoft.com/office/drawing/2014/main" id="{2E52E7C6-64EF-FA4A-987B-05E44539FB1E}"/>
              </a:ext>
            </a:extLst>
          </p:cNvPr>
          <p:cNvSpPr/>
          <p:nvPr/>
        </p:nvSpPr>
        <p:spPr>
          <a:xfrm>
            <a:off x="8370812" y="1818770"/>
            <a:ext cx="2198135" cy="230832"/>
          </a:xfrm>
          <a:prstGeom prst="rect">
            <a:avLst/>
          </a:prstGeom>
        </p:spPr>
        <p:txBody>
          <a:bodyPr wrap="square">
            <a:spAutoFit/>
          </a:bodyPr>
          <a:lstStyle/>
          <a:p>
            <a:pPr algn="ctr"/>
            <a:r>
              <a:rPr lang="en-US" sz="90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7" name="Rectangle 26">
            <a:extLst>
              <a:ext uri="{FF2B5EF4-FFF2-40B4-BE49-F238E27FC236}">
                <a16:creationId xmlns:a16="http://schemas.microsoft.com/office/drawing/2014/main" id="{526AA091-4676-F84E-93FF-824FF1A4B10B}"/>
              </a:ext>
            </a:extLst>
          </p:cNvPr>
          <p:cNvSpPr/>
          <p:nvPr userDrawn="1"/>
        </p:nvSpPr>
        <p:spPr>
          <a:xfrm>
            <a:off x="548344" y="1141653"/>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00000"/>
                </a:solidFill>
                <a:latin typeface="+mn-lt"/>
              </a:defRPr>
            </a:lvl1pPr>
          </a:lstStyle>
          <a:p>
            <a:pPr lvl="0"/>
            <a:r>
              <a:rPr lang="en-US"/>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START</a:t>
            </a:r>
            <a:endParaRPr lang="en-US"/>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2016</a:t>
            </a:r>
            <a:endParaRPr lang="en-US"/>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2017</a:t>
            </a:r>
            <a:endParaRPr lang="en-US"/>
          </a:p>
        </p:txBody>
      </p:sp>
      <p:sp>
        <p:nvSpPr>
          <p:cNvPr id="22" name="TextBox 21">
            <a:extLst>
              <a:ext uri="{FF2B5EF4-FFF2-40B4-BE49-F238E27FC236}">
                <a16:creationId xmlns:a16="http://schemas.microsoft.com/office/drawing/2014/main" id="{D062F972-D907-984B-A889-E139C7730029}"/>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n-lt"/>
                <a:ea typeface="Lato Medium" panose="020F0502020204030203" pitchFamily="34" charset="0"/>
                <a:cs typeface="Calibri" panose="020F0502020204030204" pitchFamily="34" charset="0"/>
              </a:rPr>
              <a:t>for seniors</a:t>
            </a:r>
          </a:p>
        </p:txBody>
      </p:sp>
      <p:sp>
        <p:nvSpPr>
          <p:cNvPr id="23" name="Rectangle 22">
            <a:extLst>
              <a:ext uri="{FF2B5EF4-FFF2-40B4-BE49-F238E27FC236}">
                <a16:creationId xmlns:a16="http://schemas.microsoft.com/office/drawing/2014/main" id="{07B5A83F-00A9-4446-B7FF-17C0C15E6CDB}"/>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Tree>
    <p:extLst>
      <p:ext uri="{BB962C8B-B14F-4D97-AF65-F5344CB8AC3E}">
        <p14:creationId xmlns:p14="http://schemas.microsoft.com/office/powerpoint/2010/main" val="1587100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85D2E1">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85D2E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Rectangle 18">
            <a:extLst>
              <a:ext uri="{FF2B5EF4-FFF2-40B4-BE49-F238E27FC236}">
                <a16:creationId xmlns:a16="http://schemas.microsoft.com/office/drawing/2014/main" id="{1B55B83A-4FE7-254B-BB23-DA5834F3C561}"/>
              </a:ext>
            </a:extLst>
          </p:cNvPr>
          <p:cNvSpPr/>
          <p:nvPr userDrawn="1"/>
        </p:nvSpPr>
        <p:spPr>
          <a:xfrm>
            <a:off x="5027413" y="1818770"/>
            <a:ext cx="2198135" cy="230832"/>
          </a:xfrm>
          <a:prstGeom prst="rect">
            <a:avLst/>
          </a:prstGeom>
        </p:spPr>
        <p:txBody>
          <a:bodyPr wrap="square">
            <a:spAutoFit/>
          </a:bodyPr>
          <a:lstStyle/>
          <a:p>
            <a:pPr algn="ctr"/>
            <a:r>
              <a:rPr lang="en-US" sz="90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85D2E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2018</a:t>
            </a:r>
            <a:endParaRPr lang="en-US"/>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2019</a:t>
            </a:r>
            <a:endParaRPr lang="en-US"/>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2020</a:t>
            </a:r>
            <a:endParaRPr lang="en-US"/>
          </a:p>
        </p:txBody>
      </p:sp>
      <p:sp>
        <p:nvSpPr>
          <p:cNvPr id="16" name="Rectangle 15">
            <a:extLst>
              <a:ext uri="{FF2B5EF4-FFF2-40B4-BE49-F238E27FC236}">
                <a16:creationId xmlns:a16="http://schemas.microsoft.com/office/drawing/2014/main" id="{8C26421F-3E17-FF47-92D5-AE8B9BF847B2}"/>
              </a:ext>
            </a:extLst>
          </p:cNvPr>
          <p:cNvSpPr/>
          <p:nvPr userDrawn="1"/>
        </p:nvSpPr>
        <p:spPr>
          <a:xfrm rot="16200000" flipV="1">
            <a:off x="5925489" y="6683111"/>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7" name="TextBox 16">
            <a:extLst>
              <a:ext uri="{FF2B5EF4-FFF2-40B4-BE49-F238E27FC236}">
                <a16:creationId xmlns:a16="http://schemas.microsoft.com/office/drawing/2014/main" id="{37918C0E-ED0A-D748-88E5-BE3A2DEDEB9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39415678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832249"/>
            <a:ext cx="10088030" cy="1233055"/>
            <a:chOff x="4201590" y="5664497"/>
            <a:chExt cx="20176060" cy="246610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201590" y="5664497"/>
              <a:ext cx="2466109" cy="2466109"/>
            </a:xfrm>
            <a:prstGeom prst="ellipse">
              <a:avLst/>
            </a:prstGeom>
            <a:solidFill>
              <a:srgbClr val="85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000000"/>
                </a:solidFill>
              </a:endParaRPr>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85D2E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000000"/>
                </a:solidFill>
              </a:endParaRPr>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85D2E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000000"/>
                </a:solidFill>
              </a:endParaRPr>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END</a:t>
            </a:r>
            <a:endParaRPr lang="en-US"/>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2021</a:t>
            </a:r>
            <a:endParaRPr lang="en-US"/>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2022</a:t>
            </a:r>
            <a:endParaRPr lang="en-US"/>
          </a:p>
        </p:txBody>
      </p:sp>
      <p:sp>
        <p:nvSpPr>
          <p:cNvPr id="14" name="Rectangle 13">
            <a:extLst>
              <a:ext uri="{FF2B5EF4-FFF2-40B4-BE49-F238E27FC236}">
                <a16:creationId xmlns:a16="http://schemas.microsoft.com/office/drawing/2014/main" id="{CE9AE23B-5966-D043-B5CA-4F97DC3963FC}"/>
              </a:ext>
            </a:extLst>
          </p:cNvPr>
          <p:cNvSpPr/>
          <p:nvPr userDrawn="1"/>
        </p:nvSpPr>
        <p:spPr>
          <a:xfrm rot="16200000" flipV="1">
            <a:off x="11591456" y="6622960"/>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5" name="TextBox 14">
            <a:extLst>
              <a:ext uri="{FF2B5EF4-FFF2-40B4-BE49-F238E27FC236}">
                <a16:creationId xmlns:a16="http://schemas.microsoft.com/office/drawing/2014/main" id="{033DD942-702D-3645-AFD5-CC083E31395F}"/>
              </a:ext>
            </a:extLst>
          </p:cNvPr>
          <p:cNvSpPr txBox="1"/>
          <p:nvPr userDrawn="1"/>
        </p:nvSpPr>
        <p:spPr>
          <a:xfrm>
            <a:off x="363851" y="6461565"/>
            <a:ext cx="11425605" cy="261610"/>
          </a:xfrm>
          <a:prstGeom prst="rect">
            <a:avLst/>
          </a:prstGeom>
          <a:noFill/>
        </p:spPr>
        <p:txBody>
          <a:bodyPr wrap="square" rtlCol="0">
            <a:spAutoFit/>
          </a:bodyPr>
          <a:lstStyle/>
          <a:p>
            <a:pPr algn="r"/>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j-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41334337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10" name="Rectangle 9">
            <a:extLst>
              <a:ext uri="{FF2B5EF4-FFF2-40B4-BE49-F238E27FC236}">
                <a16:creationId xmlns:a16="http://schemas.microsoft.com/office/drawing/2014/main" id="{82CA5999-94EF-5047-863C-92AD3F2C1BC6}"/>
              </a:ext>
            </a:extLst>
          </p:cNvPr>
          <p:cNvSpPr/>
          <p:nvPr userDrawn="1"/>
        </p:nvSpPr>
        <p:spPr>
          <a:xfrm rot="16200000" flipV="1">
            <a:off x="11591456" y="6622960"/>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1" name="TextBox 10">
            <a:extLst>
              <a:ext uri="{FF2B5EF4-FFF2-40B4-BE49-F238E27FC236}">
                <a16:creationId xmlns:a16="http://schemas.microsoft.com/office/drawing/2014/main" id="{23B3D228-BEB5-3D4C-B205-D25168DA218F}"/>
              </a:ext>
            </a:extLst>
          </p:cNvPr>
          <p:cNvSpPr txBox="1"/>
          <p:nvPr userDrawn="1"/>
        </p:nvSpPr>
        <p:spPr>
          <a:xfrm>
            <a:off x="363851" y="6461565"/>
            <a:ext cx="11425605" cy="261610"/>
          </a:xfrm>
          <a:prstGeom prst="rect">
            <a:avLst/>
          </a:prstGeom>
          <a:noFill/>
        </p:spPr>
        <p:txBody>
          <a:bodyPr wrap="square" rtlCol="0">
            <a:spAutoFit/>
          </a:bodyPr>
          <a:lstStyle/>
          <a:p>
            <a:pPr algn="r"/>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j-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1387720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a:solidFill>
            <a:srgbClr val="FFD100"/>
          </a:solidFill>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February</a:t>
            </a:r>
            <a:endParaRPr lang="en-US"/>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rgbClr val="000000"/>
                </a:solidFill>
                <a:latin typeface="+mn-lt"/>
              </a:defRPr>
            </a:lvl1pPr>
          </a:lstStyle>
          <a:p>
            <a:pPr lvl="0"/>
            <a:r>
              <a:rPr lang="en-US"/>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January</a:t>
            </a:r>
            <a:endParaRPr lang="en-US"/>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rgbClr val="000000"/>
                </a:solidFill>
                <a:latin typeface="+mn-lt"/>
              </a:defRPr>
            </a:lvl1pPr>
          </a:lstStyle>
          <a:p>
            <a:pPr lvl="0"/>
            <a:r>
              <a:rPr lang="en-US"/>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April</a:t>
            </a:r>
            <a:endParaRPr lang="en-US"/>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rgbClr val="000000"/>
                </a:solidFill>
                <a:latin typeface="+mn-lt"/>
              </a:defRPr>
            </a:lvl1pPr>
          </a:lstStyle>
          <a:p>
            <a:pPr lvl="0"/>
            <a:r>
              <a:rPr lang="en-US"/>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March</a:t>
            </a:r>
            <a:endParaRPr lang="en-US"/>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rgbClr val="000000"/>
                </a:solidFill>
                <a:latin typeface="+mn-lt"/>
              </a:defRPr>
            </a:lvl1pPr>
          </a:lstStyle>
          <a:p>
            <a:pPr lvl="0"/>
            <a:r>
              <a:rPr lang="en-US"/>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4" name="Rectangle 23">
            <a:extLst>
              <a:ext uri="{FF2B5EF4-FFF2-40B4-BE49-F238E27FC236}">
                <a16:creationId xmlns:a16="http://schemas.microsoft.com/office/drawing/2014/main" id="{12B53804-765C-C642-92ED-7E167F7FC3E2}"/>
              </a:ext>
            </a:extLst>
          </p:cNvPr>
          <p:cNvSpPr/>
          <p:nvPr userDrawn="1"/>
        </p:nvSpPr>
        <p:spPr>
          <a:xfrm>
            <a:off x="5650339" y="1213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26" name="Rectangle 25">
            <a:extLst>
              <a:ext uri="{FF2B5EF4-FFF2-40B4-BE49-F238E27FC236}">
                <a16:creationId xmlns:a16="http://schemas.microsoft.com/office/drawing/2014/main" id="{7CD0E4C4-9A1C-7C42-B6AE-D6B72ACB0F1B}"/>
              </a:ext>
            </a:extLst>
          </p:cNvPr>
          <p:cNvSpPr/>
          <p:nvPr userDrawn="1"/>
        </p:nvSpPr>
        <p:spPr>
          <a:xfrm rot="16200000" flipV="1">
            <a:off x="5925489" y="6683111"/>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7" name="TextBox 26">
            <a:extLst>
              <a:ext uri="{FF2B5EF4-FFF2-40B4-BE49-F238E27FC236}">
                <a16:creationId xmlns:a16="http://schemas.microsoft.com/office/drawing/2014/main" id="{52AAE17C-D830-5C45-85EA-04CAF242AA8E}"/>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504065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BF8AD40A-108B-5846-858D-C7B9F7A01F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5474525"/>
          </a:xfrm>
          <a:prstGeom prst="rect">
            <a:avLst/>
          </a:prstGeom>
        </p:spPr>
      </p:pic>
      <p:grpSp>
        <p:nvGrpSpPr>
          <p:cNvPr id="17" name="Group 16">
            <a:extLst>
              <a:ext uri="{FF2B5EF4-FFF2-40B4-BE49-F238E27FC236}">
                <a16:creationId xmlns:a16="http://schemas.microsoft.com/office/drawing/2014/main" id="{1AEC8C81-1228-634A-A794-E7C603C00625}"/>
              </a:ext>
            </a:extLst>
          </p:cNvPr>
          <p:cNvGrpSpPr/>
          <p:nvPr userDrawn="1"/>
        </p:nvGrpSpPr>
        <p:grpSpPr>
          <a:xfrm>
            <a:off x="237726" y="5888182"/>
            <a:ext cx="2645594" cy="656899"/>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512760" y="4172994"/>
            <a:ext cx="5278651" cy="697353"/>
          </a:xfrm>
        </p:spPr>
        <p:txBody>
          <a:bodyPr>
            <a:noAutofit/>
          </a:bodyPr>
          <a:lstStyle>
            <a:lvl1pPr marL="0" indent="0" algn="l">
              <a:buNone/>
              <a:defRPr sz="5400" b="1" baseline="0">
                <a:solidFill>
                  <a:srgbClr val="000000"/>
                </a:solidFill>
                <a:latin typeface="+mn-lt"/>
              </a:defRPr>
            </a:lvl1pPr>
          </a:lstStyle>
          <a:p>
            <a:pPr lvl="0"/>
            <a:r>
              <a:rPr lang="en-US"/>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512760" y="3554471"/>
            <a:ext cx="5278651" cy="697353"/>
          </a:xfrm>
        </p:spPr>
        <p:txBody>
          <a:bodyPr>
            <a:normAutofit/>
          </a:bodyPr>
          <a:lstStyle>
            <a:lvl1pPr marL="0" indent="0" algn="l">
              <a:buNone/>
              <a:defRPr sz="3600" b="0" i="0">
                <a:solidFill>
                  <a:srgbClr val="000000"/>
                </a:solidFill>
                <a:latin typeface="+mn-lt"/>
              </a:defRPr>
            </a:lvl1pPr>
          </a:lstStyle>
          <a:p>
            <a:pPr lvl="0"/>
            <a:r>
              <a:rPr lang="en-US"/>
              <a:t>Cover Design 1</a:t>
            </a:r>
          </a:p>
        </p:txBody>
      </p:sp>
    </p:spTree>
    <p:extLst>
      <p:ext uri="{BB962C8B-B14F-4D97-AF65-F5344CB8AC3E}">
        <p14:creationId xmlns:p14="http://schemas.microsoft.com/office/powerpoint/2010/main" val="4220865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point icon graph">
    <p:spTree>
      <p:nvGrpSpPr>
        <p:cNvPr id="1" name=""/>
        <p:cNvGrpSpPr/>
        <p:nvPr/>
      </p:nvGrpSpPr>
      <p:grpSpPr>
        <a:xfrm>
          <a:off x="0" y="0"/>
          <a:ext cx="0" cy="0"/>
          <a:chOff x="0" y="0"/>
          <a:chExt cx="0" cy="0"/>
        </a:xfrm>
      </p:grpSpPr>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1968968" y="4828013"/>
            <a:ext cx="2061046" cy="1237497"/>
          </a:xfrm>
        </p:spPr>
        <p:txBody>
          <a:bodyPr/>
          <a:lstStyle>
            <a:lvl1pPr algn="ctr">
              <a:buNone/>
              <a:defRPr sz="1500" b="0" i="0" spc="0">
                <a:solidFill>
                  <a:srgbClr val="000000"/>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000000"/>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000000"/>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000000"/>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8491788"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000000"/>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20" name="Rectangle 19">
            <a:extLst>
              <a:ext uri="{FF2B5EF4-FFF2-40B4-BE49-F238E27FC236}">
                <a16:creationId xmlns:a16="http://schemas.microsoft.com/office/drawing/2014/main" id="{665B885F-F1D5-CF48-A406-1D7B1455708D}"/>
              </a:ext>
            </a:extLst>
          </p:cNvPr>
          <p:cNvSpPr/>
          <p:nvPr userDrawn="1"/>
        </p:nvSpPr>
        <p:spPr>
          <a:xfrm>
            <a:off x="5650339" y="1213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31" name="Freeform 30">
            <a:extLst>
              <a:ext uri="{FF2B5EF4-FFF2-40B4-BE49-F238E27FC236}">
                <a16:creationId xmlns:a16="http://schemas.microsoft.com/office/drawing/2014/main" id="{753DD29A-3B44-3440-992D-5C5AC4CA3A40}"/>
              </a:ext>
            </a:extLst>
          </p:cNvPr>
          <p:cNvSpPr/>
          <p:nvPr userDrawn="1"/>
        </p:nvSpPr>
        <p:spPr>
          <a:xfrm>
            <a:off x="5348401" y="1768904"/>
            <a:ext cx="1521426" cy="2214649"/>
          </a:xfrm>
          <a:custGeom>
            <a:avLst/>
            <a:gdLst>
              <a:gd name="connsiteX0" fmla="*/ 759049 w 1521426"/>
              <a:gd name="connsiteY0" fmla="*/ 0 h 2214649"/>
              <a:gd name="connsiteX1" fmla="*/ 1521426 w 1521426"/>
              <a:gd name="connsiteY1" fmla="*/ 757643 h 2214649"/>
              <a:gd name="connsiteX2" fmla="*/ 775694 w 1521426"/>
              <a:gd name="connsiteY2" fmla="*/ 1520282 h 2214649"/>
              <a:gd name="connsiteX3" fmla="*/ 775694 w 1521426"/>
              <a:gd name="connsiteY3" fmla="*/ 2124731 h 2214649"/>
              <a:gd name="connsiteX4" fmla="*/ 807321 w 1521426"/>
              <a:gd name="connsiteY4" fmla="*/ 2169690 h 2214649"/>
              <a:gd name="connsiteX5" fmla="*/ 759049 w 1521426"/>
              <a:gd name="connsiteY5" fmla="*/ 2214649 h 2214649"/>
              <a:gd name="connsiteX6" fmla="*/ 714105 w 1521426"/>
              <a:gd name="connsiteY6" fmla="*/ 2169690 h 2214649"/>
              <a:gd name="connsiteX7" fmla="*/ 747397 w 1521426"/>
              <a:gd name="connsiteY7" fmla="*/ 2124731 h 2214649"/>
              <a:gd name="connsiteX8" fmla="*/ 747397 w 1521426"/>
              <a:gd name="connsiteY8" fmla="*/ 1520282 h 2214649"/>
              <a:gd name="connsiteX9" fmla="*/ 0 w 1521426"/>
              <a:gd name="connsiteY9" fmla="*/ 757643 h 2214649"/>
              <a:gd name="connsiteX10" fmla="*/ 759049 w 1521426"/>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426" h="2214649">
                <a:moveTo>
                  <a:pt x="759049" y="0"/>
                </a:moveTo>
                <a:cubicBezTo>
                  <a:pt x="1180187" y="0"/>
                  <a:pt x="1521426" y="338026"/>
                  <a:pt x="1521426" y="757643"/>
                </a:cubicBezTo>
                <a:cubicBezTo>
                  <a:pt x="1521426" y="1173931"/>
                  <a:pt x="1188510" y="1510291"/>
                  <a:pt x="775694" y="1520282"/>
                </a:cubicBezTo>
                <a:lnTo>
                  <a:pt x="775694" y="2124731"/>
                </a:lnTo>
                <a:cubicBezTo>
                  <a:pt x="794005" y="2131392"/>
                  <a:pt x="807321" y="2146378"/>
                  <a:pt x="807321" y="2169690"/>
                </a:cubicBezTo>
                <a:cubicBezTo>
                  <a:pt x="807321" y="2191337"/>
                  <a:pt x="787346" y="2214649"/>
                  <a:pt x="759049" y="2214649"/>
                </a:cubicBezTo>
                <a:cubicBezTo>
                  <a:pt x="735744" y="2214649"/>
                  <a:pt x="714105" y="2191337"/>
                  <a:pt x="714105" y="2169690"/>
                </a:cubicBezTo>
                <a:cubicBezTo>
                  <a:pt x="714105" y="2146378"/>
                  <a:pt x="729086" y="2131392"/>
                  <a:pt x="747397" y="2124731"/>
                </a:cubicBezTo>
                <a:lnTo>
                  <a:pt x="747397" y="1520282"/>
                </a:lnTo>
                <a:cubicBezTo>
                  <a:pt x="332916" y="1510291"/>
                  <a:pt x="0" y="1173931"/>
                  <a:pt x="0" y="757643"/>
                </a:cubicBezTo>
                <a:cubicBezTo>
                  <a:pt x="0" y="338026"/>
                  <a:pt x="339574" y="0"/>
                  <a:pt x="759049" y="0"/>
                </a:cubicBezTo>
                <a:close/>
              </a:path>
            </a:pathLst>
          </a:custGeom>
          <a:solidFill>
            <a:srgbClr val="FF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32" name="Freeform 31">
            <a:extLst>
              <a:ext uri="{FF2B5EF4-FFF2-40B4-BE49-F238E27FC236}">
                <a16:creationId xmlns:a16="http://schemas.microsoft.com/office/drawing/2014/main" id="{BA0297F2-56FC-8C4B-A295-66B5958C74C8}"/>
              </a:ext>
            </a:extLst>
          </p:cNvPr>
          <p:cNvSpPr/>
          <p:nvPr userDrawn="1"/>
        </p:nvSpPr>
        <p:spPr>
          <a:xfrm>
            <a:off x="8762431" y="1768903"/>
            <a:ext cx="1519759" cy="2214649"/>
          </a:xfrm>
          <a:custGeom>
            <a:avLst/>
            <a:gdLst>
              <a:gd name="connsiteX0" fmla="*/ 757383 w 1519759"/>
              <a:gd name="connsiteY0" fmla="*/ 0 h 2214649"/>
              <a:gd name="connsiteX1" fmla="*/ 1519759 w 1519759"/>
              <a:gd name="connsiteY1" fmla="*/ 757643 h 2214649"/>
              <a:gd name="connsiteX2" fmla="*/ 774029 w 1519759"/>
              <a:gd name="connsiteY2" fmla="*/ 1520282 h 2214649"/>
              <a:gd name="connsiteX3" fmla="*/ 774029 w 1519759"/>
              <a:gd name="connsiteY3" fmla="*/ 2124731 h 2214649"/>
              <a:gd name="connsiteX4" fmla="*/ 805656 w 1519759"/>
              <a:gd name="connsiteY4" fmla="*/ 2169690 h 2214649"/>
              <a:gd name="connsiteX5" fmla="*/ 757383 w 1519759"/>
              <a:gd name="connsiteY5" fmla="*/ 2214649 h 2214649"/>
              <a:gd name="connsiteX6" fmla="*/ 714104 w 1519759"/>
              <a:gd name="connsiteY6" fmla="*/ 2169690 h 2214649"/>
              <a:gd name="connsiteX7" fmla="*/ 742402 w 1519759"/>
              <a:gd name="connsiteY7" fmla="*/ 2124731 h 2214649"/>
              <a:gd name="connsiteX8" fmla="*/ 742402 w 1519759"/>
              <a:gd name="connsiteY8" fmla="*/ 1520282 h 2214649"/>
              <a:gd name="connsiteX9" fmla="*/ 0 w 1519759"/>
              <a:gd name="connsiteY9" fmla="*/ 757643 h 2214649"/>
              <a:gd name="connsiteX10" fmla="*/ 757383 w 1519759"/>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9759" h="2214649">
                <a:moveTo>
                  <a:pt x="757383" y="0"/>
                </a:moveTo>
                <a:cubicBezTo>
                  <a:pt x="1178521" y="0"/>
                  <a:pt x="1519759" y="338026"/>
                  <a:pt x="1519759" y="757643"/>
                </a:cubicBezTo>
                <a:cubicBezTo>
                  <a:pt x="1519759" y="1173931"/>
                  <a:pt x="1186844" y="1510291"/>
                  <a:pt x="774029" y="1520282"/>
                </a:cubicBezTo>
                <a:lnTo>
                  <a:pt x="774029" y="2124731"/>
                </a:lnTo>
                <a:cubicBezTo>
                  <a:pt x="792339" y="2131392"/>
                  <a:pt x="805656" y="2146378"/>
                  <a:pt x="805656" y="2169690"/>
                </a:cubicBezTo>
                <a:cubicBezTo>
                  <a:pt x="805656" y="2191337"/>
                  <a:pt x="784016" y="2214649"/>
                  <a:pt x="757383" y="2214649"/>
                </a:cubicBezTo>
                <a:cubicBezTo>
                  <a:pt x="734079" y="2214649"/>
                  <a:pt x="714104" y="2191337"/>
                  <a:pt x="714104" y="2169690"/>
                </a:cubicBezTo>
                <a:cubicBezTo>
                  <a:pt x="714104" y="2146378"/>
                  <a:pt x="724091" y="2131392"/>
                  <a:pt x="742402" y="2124731"/>
                </a:cubicBezTo>
                <a:lnTo>
                  <a:pt x="742402" y="1520282"/>
                </a:lnTo>
                <a:cubicBezTo>
                  <a:pt x="331251" y="1510291"/>
                  <a:pt x="0" y="1173931"/>
                  <a:pt x="0" y="757643"/>
                </a:cubicBezTo>
                <a:cubicBezTo>
                  <a:pt x="0" y="338026"/>
                  <a:pt x="337909" y="0"/>
                  <a:pt x="757383" y="0"/>
                </a:cubicBezTo>
                <a:close/>
              </a:path>
            </a:pathLst>
          </a:custGeom>
          <a:solidFill>
            <a:srgbClr val="FF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33" name="Freeform 32">
            <a:extLst>
              <a:ext uri="{FF2B5EF4-FFF2-40B4-BE49-F238E27FC236}">
                <a16:creationId xmlns:a16="http://schemas.microsoft.com/office/drawing/2014/main" id="{2CBBE60E-F66A-DA48-9E5A-FE49730E791F}"/>
              </a:ext>
            </a:extLst>
          </p:cNvPr>
          <p:cNvSpPr/>
          <p:nvPr userDrawn="1"/>
        </p:nvSpPr>
        <p:spPr>
          <a:xfrm>
            <a:off x="2225374" y="1735972"/>
            <a:ext cx="1521426" cy="2214649"/>
          </a:xfrm>
          <a:custGeom>
            <a:avLst/>
            <a:gdLst>
              <a:gd name="connsiteX0" fmla="*/ 762378 w 1521426"/>
              <a:gd name="connsiteY0" fmla="*/ 0 h 2214649"/>
              <a:gd name="connsiteX1" fmla="*/ 1521426 w 1521426"/>
              <a:gd name="connsiteY1" fmla="*/ 757643 h 2214649"/>
              <a:gd name="connsiteX2" fmla="*/ 775694 w 1521426"/>
              <a:gd name="connsiteY2" fmla="*/ 1520282 h 2214649"/>
              <a:gd name="connsiteX3" fmla="*/ 775694 w 1521426"/>
              <a:gd name="connsiteY3" fmla="*/ 2124731 h 2214649"/>
              <a:gd name="connsiteX4" fmla="*/ 807321 w 1521426"/>
              <a:gd name="connsiteY4" fmla="*/ 2169690 h 2214649"/>
              <a:gd name="connsiteX5" fmla="*/ 762378 w 1521426"/>
              <a:gd name="connsiteY5" fmla="*/ 2214649 h 2214649"/>
              <a:gd name="connsiteX6" fmla="*/ 714105 w 1521426"/>
              <a:gd name="connsiteY6" fmla="*/ 2169690 h 2214649"/>
              <a:gd name="connsiteX7" fmla="*/ 745732 w 1521426"/>
              <a:gd name="connsiteY7" fmla="*/ 2124731 h 2214649"/>
              <a:gd name="connsiteX8" fmla="*/ 745732 w 1521426"/>
              <a:gd name="connsiteY8" fmla="*/ 1520282 h 2214649"/>
              <a:gd name="connsiteX9" fmla="*/ 0 w 1521426"/>
              <a:gd name="connsiteY9" fmla="*/ 757643 h 2214649"/>
              <a:gd name="connsiteX10" fmla="*/ 762378 w 1521426"/>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426" h="2214649">
                <a:moveTo>
                  <a:pt x="762378" y="0"/>
                </a:moveTo>
                <a:cubicBezTo>
                  <a:pt x="1181852" y="0"/>
                  <a:pt x="1521426" y="338026"/>
                  <a:pt x="1521426" y="757643"/>
                </a:cubicBezTo>
                <a:cubicBezTo>
                  <a:pt x="1521426" y="1173931"/>
                  <a:pt x="1188510" y="1510291"/>
                  <a:pt x="775694" y="1520282"/>
                </a:cubicBezTo>
                <a:lnTo>
                  <a:pt x="775694" y="2124731"/>
                </a:lnTo>
                <a:cubicBezTo>
                  <a:pt x="792340" y="2131392"/>
                  <a:pt x="807321" y="2146378"/>
                  <a:pt x="807321" y="2169690"/>
                </a:cubicBezTo>
                <a:cubicBezTo>
                  <a:pt x="807321" y="2191337"/>
                  <a:pt x="787346" y="2214649"/>
                  <a:pt x="762378" y="2214649"/>
                </a:cubicBezTo>
                <a:cubicBezTo>
                  <a:pt x="734080" y="2214649"/>
                  <a:pt x="714105" y="2191337"/>
                  <a:pt x="714105" y="2169690"/>
                </a:cubicBezTo>
                <a:cubicBezTo>
                  <a:pt x="714105" y="2146378"/>
                  <a:pt x="729086" y="2131392"/>
                  <a:pt x="745732" y="2124731"/>
                </a:cubicBezTo>
                <a:lnTo>
                  <a:pt x="745732" y="1520282"/>
                </a:lnTo>
                <a:cubicBezTo>
                  <a:pt x="332916" y="1510291"/>
                  <a:pt x="0" y="1173931"/>
                  <a:pt x="0" y="757643"/>
                </a:cubicBezTo>
                <a:cubicBezTo>
                  <a:pt x="0" y="338026"/>
                  <a:pt x="342904" y="0"/>
                  <a:pt x="762378" y="0"/>
                </a:cubicBezTo>
                <a:close/>
              </a:path>
            </a:pathLst>
          </a:custGeom>
          <a:solidFill>
            <a:srgbClr val="FF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Tree>
    <p:extLst>
      <p:ext uri="{BB962C8B-B14F-4D97-AF65-F5344CB8AC3E}">
        <p14:creationId xmlns:p14="http://schemas.microsoft.com/office/powerpoint/2010/main" val="4068254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3 point icon graph">
    <p:spTree>
      <p:nvGrpSpPr>
        <p:cNvPr id="1" name=""/>
        <p:cNvGrpSpPr/>
        <p:nvPr/>
      </p:nvGrpSpPr>
      <p:grpSpPr>
        <a:xfrm>
          <a:off x="0" y="0"/>
          <a:ext cx="0" cy="0"/>
          <a:chOff x="0" y="0"/>
          <a:chExt cx="0" cy="0"/>
        </a:xfrm>
      </p:grpSpPr>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1968968" y="4828013"/>
            <a:ext cx="2061046" cy="1237497"/>
          </a:xfrm>
        </p:spPr>
        <p:txBody>
          <a:bodyPr/>
          <a:lstStyle>
            <a:lvl1pPr algn="ctr">
              <a:buNone/>
              <a:defRPr sz="1500" b="0" i="0" spc="0">
                <a:solidFill>
                  <a:srgbClr val="000000"/>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000000"/>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000000"/>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000000"/>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8491788"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000000"/>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20" name="Rectangle 19">
            <a:extLst>
              <a:ext uri="{FF2B5EF4-FFF2-40B4-BE49-F238E27FC236}">
                <a16:creationId xmlns:a16="http://schemas.microsoft.com/office/drawing/2014/main" id="{665B885F-F1D5-CF48-A406-1D7B1455708D}"/>
              </a:ext>
            </a:extLst>
          </p:cNvPr>
          <p:cNvSpPr/>
          <p:nvPr userDrawn="1"/>
        </p:nvSpPr>
        <p:spPr>
          <a:xfrm>
            <a:off x="5650339" y="1213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22" name="Rectangle 21">
            <a:extLst>
              <a:ext uri="{FF2B5EF4-FFF2-40B4-BE49-F238E27FC236}">
                <a16:creationId xmlns:a16="http://schemas.microsoft.com/office/drawing/2014/main" id="{C8D55487-933C-5146-9897-55B5E37FAF85}"/>
              </a:ext>
            </a:extLst>
          </p:cNvPr>
          <p:cNvSpPr/>
          <p:nvPr userDrawn="1"/>
        </p:nvSpPr>
        <p:spPr>
          <a:xfrm rot="16200000" flipV="1">
            <a:off x="5925489" y="6683111"/>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3" name="TextBox 22">
            <a:extLst>
              <a:ext uri="{FF2B5EF4-FFF2-40B4-BE49-F238E27FC236}">
                <a16:creationId xmlns:a16="http://schemas.microsoft.com/office/drawing/2014/main" id="{6632CE13-138D-E149-8986-EF12E05E1F94}"/>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n-lt"/>
                <a:ea typeface="Lato Medium" panose="020F0502020204030203" pitchFamily="34" charset="0"/>
                <a:cs typeface="Calibri" panose="020F0502020204030204" pitchFamily="34" charset="0"/>
              </a:rPr>
              <a:t>for seniors</a:t>
            </a:r>
          </a:p>
        </p:txBody>
      </p:sp>
      <p:sp>
        <p:nvSpPr>
          <p:cNvPr id="31" name="Freeform 30">
            <a:extLst>
              <a:ext uri="{FF2B5EF4-FFF2-40B4-BE49-F238E27FC236}">
                <a16:creationId xmlns:a16="http://schemas.microsoft.com/office/drawing/2014/main" id="{753DD29A-3B44-3440-992D-5C5AC4CA3A40}"/>
              </a:ext>
            </a:extLst>
          </p:cNvPr>
          <p:cNvSpPr/>
          <p:nvPr userDrawn="1"/>
        </p:nvSpPr>
        <p:spPr>
          <a:xfrm>
            <a:off x="5348401" y="1768904"/>
            <a:ext cx="1521426" cy="2214649"/>
          </a:xfrm>
          <a:custGeom>
            <a:avLst/>
            <a:gdLst>
              <a:gd name="connsiteX0" fmla="*/ 759049 w 1521426"/>
              <a:gd name="connsiteY0" fmla="*/ 0 h 2214649"/>
              <a:gd name="connsiteX1" fmla="*/ 1521426 w 1521426"/>
              <a:gd name="connsiteY1" fmla="*/ 757643 h 2214649"/>
              <a:gd name="connsiteX2" fmla="*/ 775694 w 1521426"/>
              <a:gd name="connsiteY2" fmla="*/ 1520282 h 2214649"/>
              <a:gd name="connsiteX3" fmla="*/ 775694 w 1521426"/>
              <a:gd name="connsiteY3" fmla="*/ 2124731 h 2214649"/>
              <a:gd name="connsiteX4" fmla="*/ 807321 w 1521426"/>
              <a:gd name="connsiteY4" fmla="*/ 2169690 h 2214649"/>
              <a:gd name="connsiteX5" fmla="*/ 759049 w 1521426"/>
              <a:gd name="connsiteY5" fmla="*/ 2214649 h 2214649"/>
              <a:gd name="connsiteX6" fmla="*/ 714105 w 1521426"/>
              <a:gd name="connsiteY6" fmla="*/ 2169690 h 2214649"/>
              <a:gd name="connsiteX7" fmla="*/ 747397 w 1521426"/>
              <a:gd name="connsiteY7" fmla="*/ 2124731 h 2214649"/>
              <a:gd name="connsiteX8" fmla="*/ 747397 w 1521426"/>
              <a:gd name="connsiteY8" fmla="*/ 1520282 h 2214649"/>
              <a:gd name="connsiteX9" fmla="*/ 0 w 1521426"/>
              <a:gd name="connsiteY9" fmla="*/ 757643 h 2214649"/>
              <a:gd name="connsiteX10" fmla="*/ 759049 w 1521426"/>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426" h="2214649">
                <a:moveTo>
                  <a:pt x="759049" y="0"/>
                </a:moveTo>
                <a:cubicBezTo>
                  <a:pt x="1180187" y="0"/>
                  <a:pt x="1521426" y="338026"/>
                  <a:pt x="1521426" y="757643"/>
                </a:cubicBezTo>
                <a:cubicBezTo>
                  <a:pt x="1521426" y="1173931"/>
                  <a:pt x="1188510" y="1510291"/>
                  <a:pt x="775694" y="1520282"/>
                </a:cubicBezTo>
                <a:lnTo>
                  <a:pt x="775694" y="2124731"/>
                </a:lnTo>
                <a:cubicBezTo>
                  <a:pt x="794005" y="2131392"/>
                  <a:pt x="807321" y="2146378"/>
                  <a:pt x="807321" y="2169690"/>
                </a:cubicBezTo>
                <a:cubicBezTo>
                  <a:pt x="807321" y="2191337"/>
                  <a:pt x="787346" y="2214649"/>
                  <a:pt x="759049" y="2214649"/>
                </a:cubicBezTo>
                <a:cubicBezTo>
                  <a:pt x="735744" y="2214649"/>
                  <a:pt x="714105" y="2191337"/>
                  <a:pt x="714105" y="2169690"/>
                </a:cubicBezTo>
                <a:cubicBezTo>
                  <a:pt x="714105" y="2146378"/>
                  <a:pt x="729086" y="2131392"/>
                  <a:pt x="747397" y="2124731"/>
                </a:cubicBezTo>
                <a:lnTo>
                  <a:pt x="747397" y="1520282"/>
                </a:lnTo>
                <a:cubicBezTo>
                  <a:pt x="332916" y="1510291"/>
                  <a:pt x="0" y="1173931"/>
                  <a:pt x="0" y="757643"/>
                </a:cubicBezTo>
                <a:cubicBezTo>
                  <a:pt x="0" y="338026"/>
                  <a:pt x="339574" y="0"/>
                  <a:pt x="759049" y="0"/>
                </a:cubicBezTo>
                <a:close/>
              </a:path>
            </a:pathLst>
          </a:custGeom>
          <a:solidFill>
            <a:srgbClr val="FF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32" name="Freeform 31">
            <a:extLst>
              <a:ext uri="{FF2B5EF4-FFF2-40B4-BE49-F238E27FC236}">
                <a16:creationId xmlns:a16="http://schemas.microsoft.com/office/drawing/2014/main" id="{BA0297F2-56FC-8C4B-A295-66B5958C74C8}"/>
              </a:ext>
            </a:extLst>
          </p:cNvPr>
          <p:cNvSpPr/>
          <p:nvPr userDrawn="1"/>
        </p:nvSpPr>
        <p:spPr>
          <a:xfrm>
            <a:off x="8762431" y="1768903"/>
            <a:ext cx="1519759" cy="2214649"/>
          </a:xfrm>
          <a:custGeom>
            <a:avLst/>
            <a:gdLst>
              <a:gd name="connsiteX0" fmla="*/ 757383 w 1519759"/>
              <a:gd name="connsiteY0" fmla="*/ 0 h 2214649"/>
              <a:gd name="connsiteX1" fmla="*/ 1519759 w 1519759"/>
              <a:gd name="connsiteY1" fmla="*/ 757643 h 2214649"/>
              <a:gd name="connsiteX2" fmla="*/ 774029 w 1519759"/>
              <a:gd name="connsiteY2" fmla="*/ 1520282 h 2214649"/>
              <a:gd name="connsiteX3" fmla="*/ 774029 w 1519759"/>
              <a:gd name="connsiteY3" fmla="*/ 2124731 h 2214649"/>
              <a:gd name="connsiteX4" fmla="*/ 805656 w 1519759"/>
              <a:gd name="connsiteY4" fmla="*/ 2169690 h 2214649"/>
              <a:gd name="connsiteX5" fmla="*/ 757383 w 1519759"/>
              <a:gd name="connsiteY5" fmla="*/ 2214649 h 2214649"/>
              <a:gd name="connsiteX6" fmla="*/ 714104 w 1519759"/>
              <a:gd name="connsiteY6" fmla="*/ 2169690 h 2214649"/>
              <a:gd name="connsiteX7" fmla="*/ 742402 w 1519759"/>
              <a:gd name="connsiteY7" fmla="*/ 2124731 h 2214649"/>
              <a:gd name="connsiteX8" fmla="*/ 742402 w 1519759"/>
              <a:gd name="connsiteY8" fmla="*/ 1520282 h 2214649"/>
              <a:gd name="connsiteX9" fmla="*/ 0 w 1519759"/>
              <a:gd name="connsiteY9" fmla="*/ 757643 h 2214649"/>
              <a:gd name="connsiteX10" fmla="*/ 757383 w 1519759"/>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9759" h="2214649">
                <a:moveTo>
                  <a:pt x="757383" y="0"/>
                </a:moveTo>
                <a:cubicBezTo>
                  <a:pt x="1178521" y="0"/>
                  <a:pt x="1519759" y="338026"/>
                  <a:pt x="1519759" y="757643"/>
                </a:cubicBezTo>
                <a:cubicBezTo>
                  <a:pt x="1519759" y="1173931"/>
                  <a:pt x="1186844" y="1510291"/>
                  <a:pt x="774029" y="1520282"/>
                </a:cubicBezTo>
                <a:lnTo>
                  <a:pt x="774029" y="2124731"/>
                </a:lnTo>
                <a:cubicBezTo>
                  <a:pt x="792339" y="2131392"/>
                  <a:pt x="805656" y="2146378"/>
                  <a:pt x="805656" y="2169690"/>
                </a:cubicBezTo>
                <a:cubicBezTo>
                  <a:pt x="805656" y="2191337"/>
                  <a:pt x="784016" y="2214649"/>
                  <a:pt x="757383" y="2214649"/>
                </a:cubicBezTo>
                <a:cubicBezTo>
                  <a:pt x="734079" y="2214649"/>
                  <a:pt x="714104" y="2191337"/>
                  <a:pt x="714104" y="2169690"/>
                </a:cubicBezTo>
                <a:cubicBezTo>
                  <a:pt x="714104" y="2146378"/>
                  <a:pt x="724091" y="2131392"/>
                  <a:pt x="742402" y="2124731"/>
                </a:cubicBezTo>
                <a:lnTo>
                  <a:pt x="742402" y="1520282"/>
                </a:lnTo>
                <a:cubicBezTo>
                  <a:pt x="331251" y="1510291"/>
                  <a:pt x="0" y="1173931"/>
                  <a:pt x="0" y="757643"/>
                </a:cubicBezTo>
                <a:cubicBezTo>
                  <a:pt x="0" y="338026"/>
                  <a:pt x="337909" y="0"/>
                  <a:pt x="757383" y="0"/>
                </a:cubicBezTo>
                <a:close/>
              </a:path>
            </a:pathLst>
          </a:custGeom>
          <a:solidFill>
            <a:srgbClr val="FF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33" name="Freeform 32">
            <a:extLst>
              <a:ext uri="{FF2B5EF4-FFF2-40B4-BE49-F238E27FC236}">
                <a16:creationId xmlns:a16="http://schemas.microsoft.com/office/drawing/2014/main" id="{2CBBE60E-F66A-DA48-9E5A-FE49730E791F}"/>
              </a:ext>
            </a:extLst>
          </p:cNvPr>
          <p:cNvSpPr/>
          <p:nvPr userDrawn="1"/>
        </p:nvSpPr>
        <p:spPr>
          <a:xfrm>
            <a:off x="2225374" y="1735972"/>
            <a:ext cx="1521426" cy="2214649"/>
          </a:xfrm>
          <a:custGeom>
            <a:avLst/>
            <a:gdLst>
              <a:gd name="connsiteX0" fmla="*/ 762378 w 1521426"/>
              <a:gd name="connsiteY0" fmla="*/ 0 h 2214649"/>
              <a:gd name="connsiteX1" fmla="*/ 1521426 w 1521426"/>
              <a:gd name="connsiteY1" fmla="*/ 757643 h 2214649"/>
              <a:gd name="connsiteX2" fmla="*/ 775694 w 1521426"/>
              <a:gd name="connsiteY2" fmla="*/ 1520282 h 2214649"/>
              <a:gd name="connsiteX3" fmla="*/ 775694 w 1521426"/>
              <a:gd name="connsiteY3" fmla="*/ 2124731 h 2214649"/>
              <a:gd name="connsiteX4" fmla="*/ 807321 w 1521426"/>
              <a:gd name="connsiteY4" fmla="*/ 2169690 h 2214649"/>
              <a:gd name="connsiteX5" fmla="*/ 762378 w 1521426"/>
              <a:gd name="connsiteY5" fmla="*/ 2214649 h 2214649"/>
              <a:gd name="connsiteX6" fmla="*/ 714105 w 1521426"/>
              <a:gd name="connsiteY6" fmla="*/ 2169690 h 2214649"/>
              <a:gd name="connsiteX7" fmla="*/ 745732 w 1521426"/>
              <a:gd name="connsiteY7" fmla="*/ 2124731 h 2214649"/>
              <a:gd name="connsiteX8" fmla="*/ 745732 w 1521426"/>
              <a:gd name="connsiteY8" fmla="*/ 1520282 h 2214649"/>
              <a:gd name="connsiteX9" fmla="*/ 0 w 1521426"/>
              <a:gd name="connsiteY9" fmla="*/ 757643 h 2214649"/>
              <a:gd name="connsiteX10" fmla="*/ 762378 w 1521426"/>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426" h="2214649">
                <a:moveTo>
                  <a:pt x="762378" y="0"/>
                </a:moveTo>
                <a:cubicBezTo>
                  <a:pt x="1181852" y="0"/>
                  <a:pt x="1521426" y="338026"/>
                  <a:pt x="1521426" y="757643"/>
                </a:cubicBezTo>
                <a:cubicBezTo>
                  <a:pt x="1521426" y="1173931"/>
                  <a:pt x="1188510" y="1510291"/>
                  <a:pt x="775694" y="1520282"/>
                </a:cubicBezTo>
                <a:lnTo>
                  <a:pt x="775694" y="2124731"/>
                </a:lnTo>
                <a:cubicBezTo>
                  <a:pt x="792340" y="2131392"/>
                  <a:pt x="807321" y="2146378"/>
                  <a:pt x="807321" y="2169690"/>
                </a:cubicBezTo>
                <a:cubicBezTo>
                  <a:pt x="807321" y="2191337"/>
                  <a:pt x="787346" y="2214649"/>
                  <a:pt x="762378" y="2214649"/>
                </a:cubicBezTo>
                <a:cubicBezTo>
                  <a:pt x="734080" y="2214649"/>
                  <a:pt x="714105" y="2191337"/>
                  <a:pt x="714105" y="2169690"/>
                </a:cubicBezTo>
                <a:cubicBezTo>
                  <a:pt x="714105" y="2146378"/>
                  <a:pt x="729086" y="2131392"/>
                  <a:pt x="745732" y="2124731"/>
                </a:cubicBezTo>
                <a:lnTo>
                  <a:pt x="745732" y="1520282"/>
                </a:lnTo>
                <a:cubicBezTo>
                  <a:pt x="332916" y="1510291"/>
                  <a:pt x="0" y="1173931"/>
                  <a:pt x="0" y="757643"/>
                </a:cubicBezTo>
                <a:cubicBezTo>
                  <a:pt x="0" y="338026"/>
                  <a:pt x="342904" y="0"/>
                  <a:pt x="762378" y="0"/>
                </a:cubicBezTo>
                <a:close/>
              </a:path>
            </a:pathLst>
          </a:custGeom>
          <a:solidFill>
            <a:srgbClr val="FF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Tree>
    <p:extLst>
      <p:ext uri="{BB962C8B-B14F-4D97-AF65-F5344CB8AC3E}">
        <p14:creationId xmlns:p14="http://schemas.microsoft.com/office/powerpoint/2010/main" val="22095718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 point icon graph A">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BDE66C52-CD1F-C645-B3DD-BCA573C31CC3}"/>
              </a:ext>
            </a:extLst>
          </p:cNvPr>
          <p:cNvSpPr/>
          <p:nvPr userDrawn="1"/>
        </p:nvSpPr>
        <p:spPr>
          <a:xfrm>
            <a:off x="3184089" y="1773769"/>
            <a:ext cx="1521426" cy="2214649"/>
          </a:xfrm>
          <a:custGeom>
            <a:avLst/>
            <a:gdLst>
              <a:gd name="connsiteX0" fmla="*/ 759049 w 1521426"/>
              <a:gd name="connsiteY0" fmla="*/ 0 h 2214649"/>
              <a:gd name="connsiteX1" fmla="*/ 1521426 w 1521426"/>
              <a:gd name="connsiteY1" fmla="*/ 757643 h 2214649"/>
              <a:gd name="connsiteX2" fmla="*/ 775694 w 1521426"/>
              <a:gd name="connsiteY2" fmla="*/ 1520282 h 2214649"/>
              <a:gd name="connsiteX3" fmla="*/ 775694 w 1521426"/>
              <a:gd name="connsiteY3" fmla="*/ 2124731 h 2214649"/>
              <a:gd name="connsiteX4" fmla="*/ 807321 w 1521426"/>
              <a:gd name="connsiteY4" fmla="*/ 2169690 h 2214649"/>
              <a:gd name="connsiteX5" fmla="*/ 759049 w 1521426"/>
              <a:gd name="connsiteY5" fmla="*/ 2214649 h 2214649"/>
              <a:gd name="connsiteX6" fmla="*/ 714105 w 1521426"/>
              <a:gd name="connsiteY6" fmla="*/ 2169690 h 2214649"/>
              <a:gd name="connsiteX7" fmla="*/ 747397 w 1521426"/>
              <a:gd name="connsiteY7" fmla="*/ 2124731 h 2214649"/>
              <a:gd name="connsiteX8" fmla="*/ 747397 w 1521426"/>
              <a:gd name="connsiteY8" fmla="*/ 1520282 h 2214649"/>
              <a:gd name="connsiteX9" fmla="*/ 0 w 1521426"/>
              <a:gd name="connsiteY9" fmla="*/ 757643 h 2214649"/>
              <a:gd name="connsiteX10" fmla="*/ 759049 w 1521426"/>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426" h="2214649">
                <a:moveTo>
                  <a:pt x="759049" y="0"/>
                </a:moveTo>
                <a:cubicBezTo>
                  <a:pt x="1180187" y="0"/>
                  <a:pt x="1521426" y="338026"/>
                  <a:pt x="1521426" y="757643"/>
                </a:cubicBezTo>
                <a:cubicBezTo>
                  <a:pt x="1521426" y="1173931"/>
                  <a:pt x="1188510" y="1510291"/>
                  <a:pt x="775694" y="1520282"/>
                </a:cubicBezTo>
                <a:lnTo>
                  <a:pt x="775694" y="2124731"/>
                </a:lnTo>
                <a:cubicBezTo>
                  <a:pt x="794005" y="2131392"/>
                  <a:pt x="807321" y="2146378"/>
                  <a:pt x="807321" y="2169690"/>
                </a:cubicBezTo>
                <a:cubicBezTo>
                  <a:pt x="807321" y="2191337"/>
                  <a:pt x="787346" y="2214649"/>
                  <a:pt x="759049" y="2214649"/>
                </a:cubicBezTo>
                <a:cubicBezTo>
                  <a:pt x="735744" y="2214649"/>
                  <a:pt x="714105" y="2191337"/>
                  <a:pt x="714105" y="2169690"/>
                </a:cubicBezTo>
                <a:cubicBezTo>
                  <a:pt x="714105" y="2146378"/>
                  <a:pt x="729086" y="2131392"/>
                  <a:pt x="747397" y="2124731"/>
                </a:cubicBezTo>
                <a:lnTo>
                  <a:pt x="747397" y="1520282"/>
                </a:lnTo>
                <a:cubicBezTo>
                  <a:pt x="332916" y="1510291"/>
                  <a:pt x="0" y="1173931"/>
                  <a:pt x="0" y="757643"/>
                </a:cubicBezTo>
                <a:cubicBezTo>
                  <a:pt x="0" y="338026"/>
                  <a:pt x="339574" y="0"/>
                  <a:pt x="759049" y="0"/>
                </a:cubicBezTo>
                <a:close/>
              </a:path>
            </a:pathLst>
          </a:custGeom>
          <a:solidFill>
            <a:srgbClr val="FF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35" name="Freeform 34">
            <a:extLst>
              <a:ext uri="{FF2B5EF4-FFF2-40B4-BE49-F238E27FC236}">
                <a16:creationId xmlns:a16="http://schemas.microsoft.com/office/drawing/2014/main" id="{17D5D243-BECF-4247-8022-6467B42FD98B}"/>
              </a:ext>
            </a:extLst>
          </p:cNvPr>
          <p:cNvSpPr/>
          <p:nvPr userDrawn="1"/>
        </p:nvSpPr>
        <p:spPr>
          <a:xfrm>
            <a:off x="5348401" y="1773769"/>
            <a:ext cx="1519759" cy="2214649"/>
          </a:xfrm>
          <a:custGeom>
            <a:avLst/>
            <a:gdLst>
              <a:gd name="connsiteX0" fmla="*/ 757383 w 1519759"/>
              <a:gd name="connsiteY0" fmla="*/ 0 h 2214649"/>
              <a:gd name="connsiteX1" fmla="*/ 1519759 w 1519759"/>
              <a:gd name="connsiteY1" fmla="*/ 757643 h 2214649"/>
              <a:gd name="connsiteX2" fmla="*/ 774029 w 1519759"/>
              <a:gd name="connsiteY2" fmla="*/ 1520282 h 2214649"/>
              <a:gd name="connsiteX3" fmla="*/ 774029 w 1519759"/>
              <a:gd name="connsiteY3" fmla="*/ 2124731 h 2214649"/>
              <a:gd name="connsiteX4" fmla="*/ 805656 w 1519759"/>
              <a:gd name="connsiteY4" fmla="*/ 2169690 h 2214649"/>
              <a:gd name="connsiteX5" fmla="*/ 757383 w 1519759"/>
              <a:gd name="connsiteY5" fmla="*/ 2214649 h 2214649"/>
              <a:gd name="connsiteX6" fmla="*/ 714104 w 1519759"/>
              <a:gd name="connsiteY6" fmla="*/ 2169690 h 2214649"/>
              <a:gd name="connsiteX7" fmla="*/ 742402 w 1519759"/>
              <a:gd name="connsiteY7" fmla="*/ 2124731 h 2214649"/>
              <a:gd name="connsiteX8" fmla="*/ 742402 w 1519759"/>
              <a:gd name="connsiteY8" fmla="*/ 1520282 h 2214649"/>
              <a:gd name="connsiteX9" fmla="*/ 0 w 1519759"/>
              <a:gd name="connsiteY9" fmla="*/ 757643 h 2214649"/>
              <a:gd name="connsiteX10" fmla="*/ 757383 w 1519759"/>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9759" h="2214649">
                <a:moveTo>
                  <a:pt x="757383" y="0"/>
                </a:moveTo>
                <a:cubicBezTo>
                  <a:pt x="1178521" y="0"/>
                  <a:pt x="1519759" y="338026"/>
                  <a:pt x="1519759" y="757643"/>
                </a:cubicBezTo>
                <a:cubicBezTo>
                  <a:pt x="1519759" y="1173931"/>
                  <a:pt x="1186844" y="1510291"/>
                  <a:pt x="774029" y="1520282"/>
                </a:cubicBezTo>
                <a:lnTo>
                  <a:pt x="774029" y="2124731"/>
                </a:lnTo>
                <a:cubicBezTo>
                  <a:pt x="792339" y="2131392"/>
                  <a:pt x="805656" y="2146378"/>
                  <a:pt x="805656" y="2169690"/>
                </a:cubicBezTo>
                <a:cubicBezTo>
                  <a:pt x="805656" y="2191337"/>
                  <a:pt x="784016" y="2214649"/>
                  <a:pt x="757383" y="2214649"/>
                </a:cubicBezTo>
                <a:cubicBezTo>
                  <a:pt x="734079" y="2214649"/>
                  <a:pt x="714104" y="2191337"/>
                  <a:pt x="714104" y="2169690"/>
                </a:cubicBezTo>
                <a:cubicBezTo>
                  <a:pt x="714104" y="2146378"/>
                  <a:pt x="724091" y="2131392"/>
                  <a:pt x="742402" y="2124731"/>
                </a:cubicBezTo>
                <a:lnTo>
                  <a:pt x="742402" y="1520282"/>
                </a:lnTo>
                <a:cubicBezTo>
                  <a:pt x="331251" y="1510291"/>
                  <a:pt x="0" y="1173931"/>
                  <a:pt x="0" y="757643"/>
                </a:cubicBezTo>
                <a:cubicBezTo>
                  <a:pt x="0" y="338026"/>
                  <a:pt x="337909" y="0"/>
                  <a:pt x="757383" y="0"/>
                </a:cubicBezTo>
                <a:close/>
              </a:path>
            </a:pathLst>
          </a:custGeom>
          <a:solidFill>
            <a:srgbClr val="FF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33" name="Freeform 32">
            <a:extLst>
              <a:ext uri="{FF2B5EF4-FFF2-40B4-BE49-F238E27FC236}">
                <a16:creationId xmlns:a16="http://schemas.microsoft.com/office/drawing/2014/main" id="{C6BF562B-3F3A-6640-B4EF-37D5504DB157}"/>
              </a:ext>
            </a:extLst>
          </p:cNvPr>
          <p:cNvSpPr/>
          <p:nvPr userDrawn="1"/>
        </p:nvSpPr>
        <p:spPr>
          <a:xfrm>
            <a:off x="1019776" y="1773769"/>
            <a:ext cx="1521426" cy="2214649"/>
          </a:xfrm>
          <a:custGeom>
            <a:avLst/>
            <a:gdLst>
              <a:gd name="connsiteX0" fmla="*/ 762378 w 1521426"/>
              <a:gd name="connsiteY0" fmla="*/ 0 h 2214649"/>
              <a:gd name="connsiteX1" fmla="*/ 1521426 w 1521426"/>
              <a:gd name="connsiteY1" fmla="*/ 757643 h 2214649"/>
              <a:gd name="connsiteX2" fmla="*/ 775694 w 1521426"/>
              <a:gd name="connsiteY2" fmla="*/ 1520282 h 2214649"/>
              <a:gd name="connsiteX3" fmla="*/ 775694 w 1521426"/>
              <a:gd name="connsiteY3" fmla="*/ 2124731 h 2214649"/>
              <a:gd name="connsiteX4" fmla="*/ 807321 w 1521426"/>
              <a:gd name="connsiteY4" fmla="*/ 2169690 h 2214649"/>
              <a:gd name="connsiteX5" fmla="*/ 762378 w 1521426"/>
              <a:gd name="connsiteY5" fmla="*/ 2214649 h 2214649"/>
              <a:gd name="connsiteX6" fmla="*/ 714105 w 1521426"/>
              <a:gd name="connsiteY6" fmla="*/ 2169690 h 2214649"/>
              <a:gd name="connsiteX7" fmla="*/ 745732 w 1521426"/>
              <a:gd name="connsiteY7" fmla="*/ 2124731 h 2214649"/>
              <a:gd name="connsiteX8" fmla="*/ 745732 w 1521426"/>
              <a:gd name="connsiteY8" fmla="*/ 1520282 h 2214649"/>
              <a:gd name="connsiteX9" fmla="*/ 0 w 1521426"/>
              <a:gd name="connsiteY9" fmla="*/ 757643 h 2214649"/>
              <a:gd name="connsiteX10" fmla="*/ 762378 w 1521426"/>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426" h="2214649">
                <a:moveTo>
                  <a:pt x="762378" y="0"/>
                </a:moveTo>
                <a:cubicBezTo>
                  <a:pt x="1181852" y="0"/>
                  <a:pt x="1521426" y="338026"/>
                  <a:pt x="1521426" y="757643"/>
                </a:cubicBezTo>
                <a:cubicBezTo>
                  <a:pt x="1521426" y="1173931"/>
                  <a:pt x="1188510" y="1510291"/>
                  <a:pt x="775694" y="1520282"/>
                </a:cubicBezTo>
                <a:lnTo>
                  <a:pt x="775694" y="2124731"/>
                </a:lnTo>
                <a:cubicBezTo>
                  <a:pt x="792340" y="2131392"/>
                  <a:pt x="807321" y="2146378"/>
                  <a:pt x="807321" y="2169690"/>
                </a:cubicBezTo>
                <a:cubicBezTo>
                  <a:pt x="807321" y="2191337"/>
                  <a:pt x="787346" y="2214649"/>
                  <a:pt x="762378" y="2214649"/>
                </a:cubicBezTo>
                <a:cubicBezTo>
                  <a:pt x="734080" y="2214649"/>
                  <a:pt x="714105" y="2191337"/>
                  <a:pt x="714105" y="2169690"/>
                </a:cubicBezTo>
                <a:cubicBezTo>
                  <a:pt x="714105" y="2146378"/>
                  <a:pt x="729086" y="2131392"/>
                  <a:pt x="745732" y="2124731"/>
                </a:cubicBezTo>
                <a:lnTo>
                  <a:pt x="745732" y="1520282"/>
                </a:lnTo>
                <a:cubicBezTo>
                  <a:pt x="332916" y="1510291"/>
                  <a:pt x="0" y="1173931"/>
                  <a:pt x="0" y="757643"/>
                </a:cubicBezTo>
                <a:cubicBezTo>
                  <a:pt x="0" y="338026"/>
                  <a:pt x="342904" y="0"/>
                  <a:pt x="762378" y="0"/>
                </a:cubicBezTo>
                <a:close/>
              </a:path>
            </a:pathLst>
          </a:custGeom>
          <a:solidFill>
            <a:srgbClr val="FF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37" name="Freeform 36">
            <a:extLst>
              <a:ext uri="{FF2B5EF4-FFF2-40B4-BE49-F238E27FC236}">
                <a16:creationId xmlns:a16="http://schemas.microsoft.com/office/drawing/2014/main" id="{254CE7AE-212C-9440-B746-7CE16413648E}"/>
              </a:ext>
            </a:extLst>
          </p:cNvPr>
          <p:cNvSpPr/>
          <p:nvPr userDrawn="1"/>
        </p:nvSpPr>
        <p:spPr>
          <a:xfrm>
            <a:off x="9675359" y="1773769"/>
            <a:ext cx="1518092" cy="2214649"/>
          </a:xfrm>
          <a:custGeom>
            <a:avLst/>
            <a:gdLst>
              <a:gd name="connsiteX0" fmla="*/ 757381 w 1518092"/>
              <a:gd name="connsiteY0" fmla="*/ 0 h 2214649"/>
              <a:gd name="connsiteX1" fmla="*/ 1518092 w 1518092"/>
              <a:gd name="connsiteY1" fmla="*/ 757643 h 2214649"/>
              <a:gd name="connsiteX2" fmla="*/ 774027 w 1518092"/>
              <a:gd name="connsiteY2" fmla="*/ 1520282 h 2214649"/>
              <a:gd name="connsiteX3" fmla="*/ 774027 w 1518092"/>
              <a:gd name="connsiteY3" fmla="*/ 2124731 h 2214649"/>
              <a:gd name="connsiteX4" fmla="*/ 803989 w 1518092"/>
              <a:gd name="connsiteY4" fmla="*/ 2169690 h 2214649"/>
              <a:gd name="connsiteX5" fmla="*/ 757381 w 1518092"/>
              <a:gd name="connsiteY5" fmla="*/ 2214649 h 2214649"/>
              <a:gd name="connsiteX6" fmla="*/ 712438 w 1518092"/>
              <a:gd name="connsiteY6" fmla="*/ 2169690 h 2214649"/>
              <a:gd name="connsiteX7" fmla="*/ 744065 w 1518092"/>
              <a:gd name="connsiteY7" fmla="*/ 2124731 h 2214649"/>
              <a:gd name="connsiteX8" fmla="*/ 744065 w 1518092"/>
              <a:gd name="connsiteY8" fmla="*/ 1520282 h 2214649"/>
              <a:gd name="connsiteX9" fmla="*/ 0 w 1518092"/>
              <a:gd name="connsiteY9" fmla="*/ 757643 h 2214649"/>
              <a:gd name="connsiteX10" fmla="*/ 757381 w 1518092"/>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8092" h="2214649">
                <a:moveTo>
                  <a:pt x="757381" y="0"/>
                </a:moveTo>
                <a:cubicBezTo>
                  <a:pt x="1178519" y="0"/>
                  <a:pt x="1518092" y="338026"/>
                  <a:pt x="1518092" y="757643"/>
                </a:cubicBezTo>
                <a:cubicBezTo>
                  <a:pt x="1518092" y="1173931"/>
                  <a:pt x="1186842" y="1510291"/>
                  <a:pt x="774027" y="1520282"/>
                </a:cubicBezTo>
                <a:lnTo>
                  <a:pt x="774027" y="2124731"/>
                </a:lnTo>
                <a:cubicBezTo>
                  <a:pt x="792337" y="2131392"/>
                  <a:pt x="803989" y="2146378"/>
                  <a:pt x="803989" y="2169690"/>
                </a:cubicBezTo>
                <a:cubicBezTo>
                  <a:pt x="803989" y="2191337"/>
                  <a:pt x="784015" y="2214649"/>
                  <a:pt x="757381" y="2214649"/>
                </a:cubicBezTo>
                <a:cubicBezTo>
                  <a:pt x="734077" y="2214649"/>
                  <a:pt x="712438" y="2191337"/>
                  <a:pt x="712438" y="2169690"/>
                </a:cubicBezTo>
                <a:cubicBezTo>
                  <a:pt x="712438" y="2146378"/>
                  <a:pt x="725755" y="2131392"/>
                  <a:pt x="744065" y="2124731"/>
                </a:cubicBezTo>
                <a:lnTo>
                  <a:pt x="744065" y="1520282"/>
                </a:lnTo>
                <a:cubicBezTo>
                  <a:pt x="331250" y="1510291"/>
                  <a:pt x="0" y="1173931"/>
                  <a:pt x="0" y="757643"/>
                </a:cubicBezTo>
                <a:cubicBezTo>
                  <a:pt x="0" y="338026"/>
                  <a:pt x="337909" y="0"/>
                  <a:pt x="757381" y="0"/>
                </a:cubicBezTo>
                <a:close/>
              </a:path>
            </a:pathLst>
          </a:custGeom>
          <a:solidFill>
            <a:srgbClr val="FF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36" name="Freeform 35">
            <a:extLst>
              <a:ext uri="{FF2B5EF4-FFF2-40B4-BE49-F238E27FC236}">
                <a16:creationId xmlns:a16="http://schemas.microsoft.com/office/drawing/2014/main" id="{6208503D-9B7B-2143-8977-B436C464238B}"/>
              </a:ext>
            </a:extLst>
          </p:cNvPr>
          <p:cNvSpPr/>
          <p:nvPr userDrawn="1"/>
        </p:nvSpPr>
        <p:spPr>
          <a:xfrm>
            <a:off x="7511047" y="1773769"/>
            <a:ext cx="1521426" cy="2214649"/>
          </a:xfrm>
          <a:custGeom>
            <a:avLst/>
            <a:gdLst>
              <a:gd name="connsiteX0" fmla="*/ 760713 w 1521426"/>
              <a:gd name="connsiteY0" fmla="*/ 0 h 2214649"/>
              <a:gd name="connsiteX1" fmla="*/ 1521426 w 1521426"/>
              <a:gd name="connsiteY1" fmla="*/ 757643 h 2214649"/>
              <a:gd name="connsiteX2" fmla="*/ 775694 w 1521426"/>
              <a:gd name="connsiteY2" fmla="*/ 1520282 h 2214649"/>
              <a:gd name="connsiteX3" fmla="*/ 775694 w 1521426"/>
              <a:gd name="connsiteY3" fmla="*/ 2124731 h 2214649"/>
              <a:gd name="connsiteX4" fmla="*/ 805657 w 1521426"/>
              <a:gd name="connsiteY4" fmla="*/ 2169690 h 2214649"/>
              <a:gd name="connsiteX5" fmla="*/ 760713 w 1521426"/>
              <a:gd name="connsiteY5" fmla="*/ 2214649 h 2214649"/>
              <a:gd name="connsiteX6" fmla="*/ 714105 w 1521426"/>
              <a:gd name="connsiteY6" fmla="*/ 2169690 h 2214649"/>
              <a:gd name="connsiteX7" fmla="*/ 745732 w 1521426"/>
              <a:gd name="connsiteY7" fmla="*/ 2124731 h 2214649"/>
              <a:gd name="connsiteX8" fmla="*/ 745732 w 1521426"/>
              <a:gd name="connsiteY8" fmla="*/ 1520282 h 2214649"/>
              <a:gd name="connsiteX9" fmla="*/ 0 w 1521426"/>
              <a:gd name="connsiteY9" fmla="*/ 757643 h 2214649"/>
              <a:gd name="connsiteX10" fmla="*/ 760713 w 1521426"/>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426" h="2214649">
                <a:moveTo>
                  <a:pt x="760713" y="0"/>
                </a:moveTo>
                <a:cubicBezTo>
                  <a:pt x="1181852" y="0"/>
                  <a:pt x="1521426" y="338026"/>
                  <a:pt x="1521426" y="757643"/>
                </a:cubicBezTo>
                <a:cubicBezTo>
                  <a:pt x="1521426" y="1173931"/>
                  <a:pt x="1188510" y="1510291"/>
                  <a:pt x="775694" y="1520282"/>
                </a:cubicBezTo>
                <a:lnTo>
                  <a:pt x="775694" y="2124731"/>
                </a:lnTo>
                <a:cubicBezTo>
                  <a:pt x="794005" y="2131392"/>
                  <a:pt x="805657" y="2146378"/>
                  <a:pt x="805657" y="2169690"/>
                </a:cubicBezTo>
                <a:cubicBezTo>
                  <a:pt x="805657" y="2191337"/>
                  <a:pt x="785682" y="2214649"/>
                  <a:pt x="760713" y="2214649"/>
                </a:cubicBezTo>
                <a:cubicBezTo>
                  <a:pt x="734080" y="2214649"/>
                  <a:pt x="714105" y="2191337"/>
                  <a:pt x="714105" y="2169690"/>
                </a:cubicBezTo>
                <a:cubicBezTo>
                  <a:pt x="714105" y="2146378"/>
                  <a:pt x="727422" y="2131392"/>
                  <a:pt x="745732" y="2124731"/>
                </a:cubicBezTo>
                <a:lnTo>
                  <a:pt x="745732" y="1520282"/>
                </a:lnTo>
                <a:cubicBezTo>
                  <a:pt x="332916" y="1510291"/>
                  <a:pt x="0" y="1173931"/>
                  <a:pt x="0" y="757643"/>
                </a:cubicBezTo>
                <a:cubicBezTo>
                  <a:pt x="0" y="338026"/>
                  <a:pt x="341239" y="0"/>
                  <a:pt x="760713" y="0"/>
                </a:cubicBezTo>
                <a:close/>
              </a:path>
            </a:pathLst>
          </a:custGeom>
          <a:solidFill>
            <a:srgbClr val="FF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a:ln>
                <a:noFill/>
              </a:ln>
              <a:solidFill>
                <a:srgbClr val="85D2E1"/>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761670" y="4880563"/>
            <a:ext cx="2061046"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85889"/>
            <a:ext cx="2061046"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27683" y="4874313"/>
            <a:ext cx="2061046"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79639"/>
            <a:ext cx="2061046"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57443" y="4859609"/>
            <a:ext cx="2061046"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12021" y="4848034"/>
            <a:ext cx="2061046"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31" name="Rectangle 30">
            <a:extLst>
              <a:ext uri="{FF2B5EF4-FFF2-40B4-BE49-F238E27FC236}">
                <a16:creationId xmlns:a16="http://schemas.microsoft.com/office/drawing/2014/main" id="{A61A0019-B7B1-0448-A451-E17167AB6F94}"/>
              </a:ext>
            </a:extLst>
          </p:cNvPr>
          <p:cNvSpPr/>
          <p:nvPr userDrawn="1"/>
        </p:nvSpPr>
        <p:spPr>
          <a:xfrm rot="16200000" flipV="1">
            <a:off x="5925489" y="6683111"/>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32" name="TextBox 31">
            <a:extLst>
              <a:ext uri="{FF2B5EF4-FFF2-40B4-BE49-F238E27FC236}">
                <a16:creationId xmlns:a16="http://schemas.microsoft.com/office/drawing/2014/main" id="{AFAF041E-7267-C846-B834-5AE13A126E1E}"/>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37916804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3024269"/>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FFD100"/>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3024269"/>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FFD100"/>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3024269"/>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FFD100"/>
          </a:solidFill>
          <a:ln w="9525" cap="flat">
            <a:noFill/>
            <a:bevel/>
            <a:headEnd/>
            <a:tailEnd/>
          </a:ln>
          <a:effectLst/>
        </p:spPr>
        <p:txBody>
          <a:bodyPr wrap="none" anchor="ctr"/>
          <a:lstStyle/>
          <a:p>
            <a:endParaRPr lang="en-US"/>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3024269"/>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FFD100"/>
          </a:solidFill>
          <a:ln w="9525" cap="flat">
            <a:noFill/>
            <a:bevel/>
            <a:headEnd/>
            <a:tailEnd/>
          </a:ln>
          <a:effectLst/>
        </p:spPr>
        <p:txBody>
          <a:bodyPr wrap="none" anchor="ctr"/>
          <a:lstStyle/>
          <a:p>
            <a:endParaRPr lang="en-US"/>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3024269"/>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FD100"/>
          </a:solidFill>
          <a:ln w="9525" cap="flat">
            <a:noFill/>
            <a:bevel/>
            <a:headEnd/>
            <a:tailEnd/>
          </a:ln>
          <a:effectLst/>
        </p:spPr>
        <p:txBody>
          <a:bodyPr wrap="none" anchor="ctr"/>
          <a:lstStyle/>
          <a:p>
            <a:endParaRPr lang="en-US"/>
          </a:p>
        </p:txBody>
      </p:sp>
      <p:sp>
        <p:nvSpPr>
          <p:cNvPr id="33" name="Rectangle 32">
            <a:extLst>
              <a:ext uri="{FF2B5EF4-FFF2-40B4-BE49-F238E27FC236}">
                <a16:creationId xmlns:a16="http://schemas.microsoft.com/office/drawing/2014/main" id="{C32DC3FE-D517-4045-A81C-97480C4BB5BC}"/>
              </a:ext>
            </a:extLst>
          </p:cNvPr>
          <p:cNvSpPr/>
          <p:nvPr userDrawn="1"/>
        </p:nvSpPr>
        <p:spPr>
          <a:xfrm>
            <a:off x="5650339" y="1213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847141" y="4267105"/>
            <a:ext cx="1903851" cy="1237497"/>
          </a:xfrm>
        </p:spPr>
        <p:txBody>
          <a:bodyP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3772431"/>
            <a:ext cx="1903851"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97293" y="4260855"/>
            <a:ext cx="1921263" cy="1237497"/>
          </a:xfrm>
        </p:spPr>
        <p:txBody>
          <a:bodyP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3766181"/>
            <a:ext cx="1921263"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129645" y="4252401"/>
            <a:ext cx="1908506" cy="1237497"/>
          </a:xfrm>
        </p:spPr>
        <p:txBody>
          <a:bodyP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3757727"/>
            <a:ext cx="1908506"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72508" y="4246151"/>
            <a:ext cx="1890175" cy="1237497"/>
          </a:xfrm>
        </p:spPr>
        <p:txBody>
          <a:bodyP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3751477"/>
            <a:ext cx="1890175"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03936" y="4234576"/>
            <a:ext cx="1921262" cy="1237497"/>
          </a:xfrm>
        </p:spPr>
        <p:txBody>
          <a:bodyP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3739902"/>
            <a:ext cx="1921262"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23" name="Rectangle 22">
            <a:extLst>
              <a:ext uri="{FF2B5EF4-FFF2-40B4-BE49-F238E27FC236}">
                <a16:creationId xmlns:a16="http://schemas.microsoft.com/office/drawing/2014/main" id="{33E42E70-6F24-2B4F-8D45-F63BD7D21801}"/>
              </a:ext>
            </a:extLst>
          </p:cNvPr>
          <p:cNvSpPr/>
          <p:nvPr userDrawn="1"/>
        </p:nvSpPr>
        <p:spPr>
          <a:xfrm rot="16200000" flipV="1">
            <a:off x="5925489" y="6683111"/>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ontserrat Light" charset="0"/>
            </a:endParaRPr>
          </a:p>
        </p:txBody>
      </p:sp>
      <p:sp>
        <p:nvSpPr>
          <p:cNvPr id="24" name="TextBox 23">
            <a:extLst>
              <a:ext uri="{FF2B5EF4-FFF2-40B4-BE49-F238E27FC236}">
                <a16:creationId xmlns:a16="http://schemas.microsoft.com/office/drawing/2014/main" id="{57E23BC9-D46E-6942-BD7D-F82B42708EAE}"/>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40505952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1369923" y="2736638"/>
            <a:ext cx="2491241" cy="2354611"/>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FFD100"/>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088226" y="2736639"/>
            <a:ext cx="2491241" cy="2354611"/>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FFD100"/>
          </a:solidFill>
          <a:ln w="9525" cap="flat">
            <a:noFill/>
            <a:bevel/>
            <a:headEnd/>
            <a:tailEnd/>
          </a:ln>
          <a:effectLst/>
        </p:spPr>
        <p:txBody>
          <a:bodyPr wrap="none" anchor="ctr"/>
          <a:lstStyle/>
          <a:p>
            <a:endParaRPr lang="en-US"/>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8806529" y="2751438"/>
            <a:ext cx="2491241" cy="2354611"/>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FD100"/>
          </a:solidFill>
          <a:ln w="9525" cap="flat">
            <a:noFill/>
            <a:bevel/>
            <a:headEnd/>
            <a:tailEnd/>
          </a:ln>
          <a:effectLst/>
        </p:spPr>
        <p:txBody>
          <a:bodyPr wrap="none" anchor="ctr"/>
          <a:lstStyle/>
          <a:p>
            <a:endParaRPr lang="en-US"/>
          </a:p>
        </p:txBody>
      </p:sp>
      <p:sp>
        <p:nvSpPr>
          <p:cNvPr id="33" name="Rectangle 32">
            <a:extLst>
              <a:ext uri="{FF2B5EF4-FFF2-40B4-BE49-F238E27FC236}">
                <a16:creationId xmlns:a16="http://schemas.microsoft.com/office/drawing/2014/main" id="{C32DC3FE-D517-4045-A81C-97480C4BB5BC}"/>
              </a:ext>
            </a:extLst>
          </p:cNvPr>
          <p:cNvSpPr/>
          <p:nvPr userDrawn="1"/>
        </p:nvSpPr>
        <p:spPr>
          <a:xfrm>
            <a:off x="5650339" y="1213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1122300" y="3772425"/>
            <a:ext cx="1903851" cy="1237497"/>
          </a:xfrm>
        </p:spPr>
        <p:txBody>
          <a:bodyP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1122301" y="3341247"/>
            <a:ext cx="1903851"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394942" y="3765662"/>
            <a:ext cx="1908506" cy="1237497"/>
          </a:xfrm>
        </p:spPr>
        <p:txBody>
          <a:bodyP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395660" y="3342520"/>
            <a:ext cx="1908506"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091518" y="3772425"/>
            <a:ext cx="1921262" cy="1237497"/>
          </a:xfrm>
        </p:spPr>
        <p:txBody>
          <a:bodyP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091518" y="3335245"/>
            <a:ext cx="1921262"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23" name="Rectangle 22">
            <a:extLst>
              <a:ext uri="{FF2B5EF4-FFF2-40B4-BE49-F238E27FC236}">
                <a16:creationId xmlns:a16="http://schemas.microsoft.com/office/drawing/2014/main" id="{33E42E70-6F24-2B4F-8D45-F63BD7D21801}"/>
              </a:ext>
            </a:extLst>
          </p:cNvPr>
          <p:cNvSpPr/>
          <p:nvPr userDrawn="1"/>
        </p:nvSpPr>
        <p:spPr>
          <a:xfrm rot="16200000" flipV="1">
            <a:off x="5925489" y="6683111"/>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ontserrat Light" charset="0"/>
            </a:endParaRPr>
          </a:p>
        </p:txBody>
      </p:sp>
      <p:sp>
        <p:nvSpPr>
          <p:cNvPr id="24" name="TextBox 23">
            <a:extLst>
              <a:ext uri="{FF2B5EF4-FFF2-40B4-BE49-F238E27FC236}">
                <a16:creationId xmlns:a16="http://schemas.microsoft.com/office/drawing/2014/main" id="{57E23BC9-D46E-6942-BD7D-F82B42708EAE}"/>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1060761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798187"/>
            <a:chOff x="1875859" y="4907106"/>
            <a:chExt cx="20625932"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FFD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FFD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FFD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FFD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FFD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9912"/>
            <a:ext cx="1732731"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5946"/>
            <a:ext cx="1732731"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42698"/>
            <a:ext cx="1732731"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57649"/>
            <a:ext cx="1732731"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7" name="Rectangle 26">
            <a:extLst>
              <a:ext uri="{FF2B5EF4-FFF2-40B4-BE49-F238E27FC236}">
                <a16:creationId xmlns:a16="http://schemas.microsoft.com/office/drawing/2014/main" id="{48330E2F-4ADA-404E-95C6-4C647BF456B9}"/>
              </a:ext>
            </a:extLst>
          </p:cNvPr>
          <p:cNvSpPr/>
          <p:nvPr userDrawn="1"/>
        </p:nvSpPr>
        <p:spPr>
          <a:xfrm>
            <a:off x="5650339" y="1213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29" name="Rectangle 28">
            <a:extLst>
              <a:ext uri="{FF2B5EF4-FFF2-40B4-BE49-F238E27FC236}">
                <a16:creationId xmlns:a16="http://schemas.microsoft.com/office/drawing/2014/main" id="{BEA74766-696A-6C4B-A355-CF04F123444B}"/>
              </a:ext>
            </a:extLst>
          </p:cNvPr>
          <p:cNvSpPr/>
          <p:nvPr userDrawn="1"/>
        </p:nvSpPr>
        <p:spPr>
          <a:xfrm rot="16200000" flipV="1">
            <a:off x="5925489" y="6683111"/>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31" name="TextBox 30">
            <a:extLst>
              <a:ext uri="{FF2B5EF4-FFF2-40B4-BE49-F238E27FC236}">
                <a16:creationId xmlns:a16="http://schemas.microsoft.com/office/drawing/2014/main" id="{1208D508-E347-A04E-94FD-E5E28C096AD0}"/>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5927624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383759" cy="2382415"/>
            <a:chOff x="2122935" y="4949396"/>
            <a:chExt cx="20123405" cy="5001613"/>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52" name="TextBox 51">
              <a:extLst>
                <a:ext uri="{FF2B5EF4-FFF2-40B4-BE49-F238E27FC236}">
                  <a16:creationId xmlns:a16="http://schemas.microsoft.com/office/drawing/2014/main" id="{28835238-EF0F-C945-85D9-9B4D8000EB04}"/>
                </a:ext>
              </a:extLst>
            </p:cNvPr>
            <p:cNvSpPr txBox="1"/>
            <p:nvPr/>
          </p:nvSpPr>
          <p:spPr>
            <a:xfrm>
              <a:off x="12638765" y="9304679"/>
              <a:ext cx="4216023" cy="646330"/>
            </a:xfrm>
            <a:prstGeom prst="rect">
              <a:avLst/>
            </a:prstGeom>
            <a:noFill/>
          </p:spPr>
          <p:txBody>
            <a:bodyPr wrap="square" rtlCol="0">
              <a:spAutoFit/>
            </a:bodyPr>
            <a:lstStyle/>
            <a:p>
              <a:pPr algn="ctr"/>
              <a:r>
                <a:rPr lang="en-US">
                  <a:solidFill>
                    <a:schemeClr val="tx2"/>
                  </a:solidFill>
                  <a:latin typeface="Montserrat" pitchFamily="2" charset="77"/>
                  <a:ea typeface="Montserrat" charset="0"/>
                  <a:cs typeface="Montserrat" charset="0"/>
                </a:rPr>
                <a:t>Title Three</a:t>
              </a:r>
            </a:p>
          </p:txBody>
        </p:sp>
        <p:sp>
          <p:nvSpPr>
            <p:cNvPr id="50" name="TextBox 49">
              <a:extLst>
                <a:ext uri="{FF2B5EF4-FFF2-40B4-BE49-F238E27FC236}">
                  <a16:creationId xmlns:a16="http://schemas.microsoft.com/office/drawing/2014/main" id="{739C8343-8EBC-0249-A505-2B9597148B52}"/>
                </a:ext>
              </a:extLst>
            </p:cNvPr>
            <p:cNvSpPr txBox="1"/>
            <p:nvPr/>
          </p:nvSpPr>
          <p:spPr>
            <a:xfrm>
              <a:off x="18030317" y="9304679"/>
              <a:ext cx="4216023" cy="646330"/>
            </a:xfrm>
            <a:prstGeom prst="rect">
              <a:avLst/>
            </a:prstGeom>
            <a:noFill/>
          </p:spPr>
          <p:txBody>
            <a:bodyPr wrap="square" rtlCol="0">
              <a:spAutoFit/>
            </a:bodyPr>
            <a:lstStyle/>
            <a:p>
              <a:pPr algn="ctr"/>
              <a:r>
                <a:rPr lang="en-US">
                  <a:solidFill>
                    <a:schemeClr val="tx2"/>
                  </a:solidFill>
                  <a:latin typeface="Montserrat" pitchFamily="2" charset="77"/>
                  <a:ea typeface="Montserrat" charset="0"/>
                  <a:cs typeface="Montserrat" charset="0"/>
                </a:rPr>
                <a:t>Title Four</a:t>
              </a: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65990"/>
            <a:ext cx="2106525"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51141"/>
            <a:ext cx="2106525"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17367"/>
            <a:ext cx="2106525"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000000"/>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15%</a:t>
            </a:r>
            <a:endParaRPr lang="en-US"/>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000000"/>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75%</a:t>
            </a:r>
            <a:endParaRPr lang="en-US"/>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000000"/>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40%</a:t>
            </a:r>
            <a:endParaRPr lang="en-US"/>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000000"/>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60%</a:t>
            </a:r>
            <a:endParaRPr lang="en-US"/>
          </a:p>
        </p:txBody>
      </p:sp>
      <p:sp>
        <p:nvSpPr>
          <p:cNvPr id="23" name="Rectangle 22">
            <a:extLst>
              <a:ext uri="{FF2B5EF4-FFF2-40B4-BE49-F238E27FC236}">
                <a16:creationId xmlns:a16="http://schemas.microsoft.com/office/drawing/2014/main" id="{56079E60-4EF5-D444-8818-35BE149DC18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5" name="Rectangle 24">
            <a:extLst>
              <a:ext uri="{FF2B5EF4-FFF2-40B4-BE49-F238E27FC236}">
                <a16:creationId xmlns:a16="http://schemas.microsoft.com/office/drawing/2014/main" id="{C2A3EF24-9E9D-D248-8659-6E5A57A70690}"/>
              </a:ext>
            </a:extLst>
          </p:cNvPr>
          <p:cNvSpPr/>
          <p:nvPr userDrawn="1"/>
        </p:nvSpPr>
        <p:spPr>
          <a:xfrm>
            <a:off x="5650339" y="1213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22" name="Rectangle 21">
            <a:extLst>
              <a:ext uri="{FF2B5EF4-FFF2-40B4-BE49-F238E27FC236}">
                <a16:creationId xmlns:a16="http://schemas.microsoft.com/office/drawing/2014/main" id="{D59D4AFD-F476-7141-AFB9-4C0A18D77615}"/>
              </a:ext>
            </a:extLst>
          </p:cNvPr>
          <p:cNvSpPr/>
          <p:nvPr userDrawn="1"/>
        </p:nvSpPr>
        <p:spPr>
          <a:xfrm rot="16200000" flipV="1">
            <a:off x="5925489" y="6683111"/>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7" name="TextBox 26">
            <a:extLst>
              <a:ext uri="{FF2B5EF4-FFF2-40B4-BE49-F238E27FC236}">
                <a16:creationId xmlns:a16="http://schemas.microsoft.com/office/drawing/2014/main" id="{4DCF8409-BD6B-E24D-9125-FE7BB665090B}"/>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19037044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rcentage graph x 3">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388C34B6-84E1-EA48-95DB-C1BCC7B3E351}"/>
              </a:ext>
            </a:extLst>
          </p:cNvPr>
          <p:cNvSpPr/>
          <p:nvPr userDrawn="1"/>
        </p:nvSpPr>
        <p:spPr>
          <a:xfrm rot="16200000" flipV="1">
            <a:off x="5961489" y="6719111"/>
            <a:ext cx="252000" cy="3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ontserrat Light" charset="0"/>
            </a:endParaRPr>
          </a:p>
        </p:txBody>
      </p:sp>
      <p:grpSp>
        <p:nvGrpSpPr>
          <p:cNvPr id="29" name="Group 28">
            <a:extLst>
              <a:ext uri="{FF2B5EF4-FFF2-40B4-BE49-F238E27FC236}">
                <a16:creationId xmlns:a16="http://schemas.microsoft.com/office/drawing/2014/main" id="{93BA184A-023C-D741-95F2-5828F3502BB6}"/>
              </a:ext>
            </a:extLst>
          </p:cNvPr>
          <p:cNvGrpSpPr/>
          <p:nvPr userDrawn="1"/>
        </p:nvGrpSpPr>
        <p:grpSpPr>
          <a:xfrm>
            <a:off x="2282521" y="1805252"/>
            <a:ext cx="7491958" cy="1805615"/>
            <a:chOff x="7490990" y="4949396"/>
            <a:chExt cx="14519185" cy="3790686"/>
          </a:xfrm>
        </p:grpSpPr>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gr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2214217" y="4216262"/>
            <a:ext cx="2106525"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4981534" y="4182488"/>
            <a:ext cx="2106525"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7747964" y="4167639"/>
            <a:ext cx="2106525"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2251609" y="2500020"/>
            <a:ext cx="2106525" cy="1237497"/>
          </a:xfrm>
        </p:spPr>
        <p:txBody>
          <a:bodyPr/>
          <a:lstStyle>
            <a:lvl1pPr algn="ctr">
              <a:buNone/>
              <a:defRPr sz="36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75%</a:t>
            </a:r>
            <a:endParaRPr lang="en-US"/>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5031647" y="2500020"/>
            <a:ext cx="2106525" cy="1237497"/>
          </a:xfrm>
        </p:spPr>
        <p:txBody>
          <a:bodyPr/>
          <a:lstStyle>
            <a:lvl1pPr algn="ctr">
              <a:buNone/>
              <a:defRPr sz="36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40%</a:t>
            </a:r>
            <a:endParaRPr lang="en-US"/>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7824542" y="2500020"/>
            <a:ext cx="2106525" cy="1237497"/>
          </a:xfrm>
        </p:spPr>
        <p:txBody>
          <a:bodyPr/>
          <a:lstStyle>
            <a:lvl1pPr algn="ctr">
              <a:buNone/>
              <a:defRPr sz="36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60%</a:t>
            </a:r>
            <a:endParaRPr lang="en-US"/>
          </a:p>
        </p:txBody>
      </p:sp>
      <p:sp>
        <p:nvSpPr>
          <p:cNvPr id="19" name="Rectangle 18">
            <a:extLst>
              <a:ext uri="{FF2B5EF4-FFF2-40B4-BE49-F238E27FC236}">
                <a16:creationId xmlns:a16="http://schemas.microsoft.com/office/drawing/2014/main" id="{C50333AF-81AF-A34B-94F1-14F67111D644}"/>
              </a:ext>
            </a:extLst>
          </p:cNvPr>
          <p:cNvSpPr/>
          <p:nvPr userDrawn="1"/>
        </p:nvSpPr>
        <p:spPr>
          <a:xfrm>
            <a:off x="5650339" y="1213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0" name="Text Placeholder 23">
            <a:extLst>
              <a:ext uri="{FF2B5EF4-FFF2-40B4-BE49-F238E27FC236}">
                <a16:creationId xmlns:a16="http://schemas.microsoft.com/office/drawing/2014/main" id="{BEB2F77E-FE48-FF4C-81F1-260AA71B0618}"/>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21" name="Rectangle 20">
            <a:extLst>
              <a:ext uri="{FF2B5EF4-FFF2-40B4-BE49-F238E27FC236}">
                <a16:creationId xmlns:a16="http://schemas.microsoft.com/office/drawing/2014/main" id="{40130239-26A4-FD46-98D9-9BA50A98E00C}"/>
              </a:ext>
            </a:extLst>
          </p:cNvPr>
          <p:cNvSpPr/>
          <p:nvPr userDrawn="1"/>
        </p:nvSpPr>
        <p:spPr>
          <a:xfrm rot="16200000" flipV="1">
            <a:off x="5925489" y="6683111"/>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2" name="TextBox 21">
            <a:extLst>
              <a:ext uri="{FF2B5EF4-FFF2-40B4-BE49-F238E27FC236}">
                <a16:creationId xmlns:a16="http://schemas.microsoft.com/office/drawing/2014/main" id="{230BF02F-C4D7-594B-8513-C00BB5065733}"/>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19021076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ircle icon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BCDD55-1DF7-884A-BB9D-948AA2579F83}"/>
              </a:ext>
            </a:extLst>
          </p:cNvPr>
          <p:cNvGrpSpPr/>
          <p:nvPr userDrawn="1"/>
        </p:nvGrpSpPr>
        <p:grpSpPr>
          <a:xfrm flipH="1">
            <a:off x="8729578" y="863758"/>
            <a:ext cx="3462422" cy="4621568"/>
            <a:chOff x="1333421" y="1575267"/>
            <a:chExt cx="7926559" cy="10580207"/>
          </a:xfrm>
          <a:solidFill>
            <a:srgbClr val="FFD100"/>
          </a:solidFill>
        </p:grpSpPr>
        <p:sp>
          <p:nvSpPr>
            <p:cNvPr id="3" name="Freeform 360">
              <a:extLst>
                <a:ext uri="{FF2B5EF4-FFF2-40B4-BE49-F238E27FC236}">
                  <a16:creationId xmlns:a16="http://schemas.microsoft.com/office/drawing/2014/main" id="{444920D1-2F08-AC4B-8699-90F0CFC61A19}"/>
                </a:ext>
              </a:extLst>
            </p:cNvPr>
            <p:cNvSpPr>
              <a:spLocks noChangeArrowheads="1"/>
            </p:cNvSpPr>
            <p:nvPr/>
          </p:nvSpPr>
          <p:spPr bwMode="auto">
            <a:xfrm>
              <a:off x="5564524" y="5167524"/>
              <a:ext cx="1120431" cy="3380949"/>
            </a:xfrm>
            <a:custGeom>
              <a:avLst/>
              <a:gdLst>
                <a:gd name="T0" fmla="*/ 0 w 1005"/>
                <a:gd name="T1" fmla="*/ 2794 h 3034"/>
                <a:gd name="T2" fmla="*/ 0 w 1005"/>
                <a:gd name="T3" fmla="*/ 2794 h 3034"/>
                <a:gd name="T4" fmla="*/ 16 w 1005"/>
                <a:gd name="T5" fmla="*/ 2738 h 3034"/>
                <a:gd name="T6" fmla="*/ 207 w 1005"/>
                <a:gd name="T7" fmla="*/ 1520 h 3034"/>
                <a:gd name="T8" fmla="*/ 16 w 1005"/>
                <a:gd name="T9" fmla="*/ 294 h 3034"/>
                <a:gd name="T10" fmla="*/ 0 w 1005"/>
                <a:gd name="T11" fmla="*/ 247 h 3034"/>
                <a:gd name="T12" fmla="*/ 757 w 1005"/>
                <a:gd name="T13" fmla="*/ 0 h 3034"/>
                <a:gd name="T14" fmla="*/ 773 w 1005"/>
                <a:gd name="T15" fmla="*/ 48 h 3034"/>
                <a:gd name="T16" fmla="*/ 1004 w 1005"/>
                <a:gd name="T17" fmla="*/ 1520 h 3034"/>
                <a:gd name="T18" fmla="*/ 773 w 1005"/>
                <a:gd name="T19" fmla="*/ 2985 h 3034"/>
                <a:gd name="T20" fmla="*/ 757 w 1005"/>
                <a:gd name="T21" fmla="*/ 3033 h 3034"/>
                <a:gd name="T22" fmla="*/ 0 w 1005"/>
                <a:gd name="T23" fmla="*/ 2794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5" h="3034">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FED100">
                <a:alpha val="60000"/>
              </a:srgbClr>
            </a:solidFill>
            <a:ln>
              <a:noFill/>
            </a:ln>
            <a:effectLst/>
          </p:spPr>
          <p:txBody>
            <a:bodyPr wrap="none" anchor="ctr"/>
            <a:lstStyle/>
            <a:p>
              <a:endParaRPr lang="en-US"/>
            </a:p>
          </p:txBody>
        </p:sp>
        <p:sp>
          <p:nvSpPr>
            <p:cNvPr id="4" name="Freeform 362">
              <a:extLst>
                <a:ext uri="{FF2B5EF4-FFF2-40B4-BE49-F238E27FC236}">
                  <a16:creationId xmlns:a16="http://schemas.microsoft.com/office/drawing/2014/main" id="{7CCCF227-4B75-8E43-B1E3-6224CB19C115}"/>
                </a:ext>
              </a:extLst>
            </p:cNvPr>
            <p:cNvSpPr>
              <a:spLocks noChangeArrowheads="1"/>
            </p:cNvSpPr>
            <p:nvPr/>
          </p:nvSpPr>
          <p:spPr bwMode="auto">
            <a:xfrm>
              <a:off x="1333421" y="1575267"/>
              <a:ext cx="3223696" cy="1759273"/>
            </a:xfrm>
            <a:custGeom>
              <a:avLst/>
              <a:gdLst>
                <a:gd name="T0" fmla="*/ 2381 w 2891"/>
                <a:gd name="T1" fmla="*/ 1545 h 1577"/>
                <a:gd name="T2" fmla="*/ 2381 w 2891"/>
                <a:gd name="T3" fmla="*/ 1545 h 1577"/>
                <a:gd name="T4" fmla="*/ 55 w 2891"/>
                <a:gd name="T5" fmla="*/ 796 h 1577"/>
                <a:gd name="T6" fmla="*/ 0 w 2891"/>
                <a:gd name="T7" fmla="*/ 796 h 1577"/>
                <a:gd name="T8" fmla="*/ 0 w 2891"/>
                <a:gd name="T9" fmla="*/ 0 h 1577"/>
                <a:gd name="T10" fmla="*/ 55 w 2891"/>
                <a:gd name="T11" fmla="*/ 0 h 1577"/>
                <a:gd name="T12" fmla="*/ 2851 w 2891"/>
                <a:gd name="T13" fmla="*/ 900 h 1577"/>
                <a:gd name="T14" fmla="*/ 2890 w 2891"/>
                <a:gd name="T15" fmla="*/ 931 h 1577"/>
                <a:gd name="T16" fmla="*/ 2420 w 2891"/>
                <a:gd name="T17" fmla="*/ 1576 h 1577"/>
                <a:gd name="T18" fmla="*/ 2381 w 2891"/>
                <a:gd name="T19" fmla="*/ 1545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77">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FFD100"/>
            </a:solidFill>
            <a:ln>
              <a:noFill/>
            </a:ln>
            <a:effectLst/>
          </p:spPr>
          <p:txBody>
            <a:bodyPr wrap="none" anchor="ctr"/>
            <a:lstStyle/>
            <a:p>
              <a:endParaRPr lang="en-US"/>
            </a:p>
          </p:txBody>
        </p:sp>
        <p:sp>
          <p:nvSpPr>
            <p:cNvPr id="5" name="Freeform 364">
              <a:extLst>
                <a:ext uri="{FF2B5EF4-FFF2-40B4-BE49-F238E27FC236}">
                  <a16:creationId xmlns:a16="http://schemas.microsoft.com/office/drawing/2014/main" id="{202302F4-CC55-1B49-AF69-5DF0D0B8B1FF}"/>
                </a:ext>
              </a:extLst>
            </p:cNvPr>
            <p:cNvSpPr>
              <a:spLocks noChangeArrowheads="1"/>
            </p:cNvSpPr>
            <p:nvPr/>
          </p:nvSpPr>
          <p:spPr bwMode="auto">
            <a:xfrm>
              <a:off x="3933019" y="2543357"/>
              <a:ext cx="2511140" cy="3017301"/>
            </a:xfrm>
            <a:custGeom>
              <a:avLst/>
              <a:gdLst>
                <a:gd name="T0" fmla="*/ 1481 w 2255"/>
                <a:gd name="T1" fmla="*/ 2651 h 2708"/>
                <a:gd name="T2" fmla="*/ 1481 w 2255"/>
                <a:gd name="T3" fmla="*/ 2651 h 2708"/>
                <a:gd name="T4" fmla="*/ 916 w 2255"/>
                <a:gd name="T5" fmla="*/ 1553 h 2708"/>
                <a:gd name="T6" fmla="*/ 48 w 2255"/>
                <a:gd name="T7" fmla="*/ 677 h 2708"/>
                <a:gd name="T8" fmla="*/ 0 w 2255"/>
                <a:gd name="T9" fmla="*/ 645 h 2708"/>
                <a:gd name="T10" fmla="*/ 470 w 2255"/>
                <a:gd name="T11" fmla="*/ 0 h 2708"/>
                <a:gd name="T12" fmla="*/ 518 w 2255"/>
                <a:gd name="T13" fmla="*/ 32 h 2708"/>
                <a:gd name="T14" fmla="*/ 1561 w 2255"/>
                <a:gd name="T15" fmla="*/ 1083 h 2708"/>
                <a:gd name="T16" fmla="*/ 2238 w 2255"/>
                <a:gd name="T17" fmla="*/ 2405 h 2708"/>
                <a:gd name="T18" fmla="*/ 2254 w 2255"/>
                <a:gd name="T19" fmla="*/ 2460 h 2708"/>
                <a:gd name="T20" fmla="*/ 1497 w 2255"/>
                <a:gd name="T21" fmla="*/ 2707 h 2708"/>
                <a:gd name="T22" fmla="*/ 1481 w 2255"/>
                <a:gd name="T23" fmla="*/ 2651 h 2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8">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FED100">
                <a:alpha val="80000"/>
              </a:srgbClr>
            </a:solidFill>
            <a:ln>
              <a:noFill/>
            </a:ln>
            <a:effectLst/>
          </p:spPr>
          <p:txBody>
            <a:bodyPr wrap="none" anchor="ctr"/>
            <a:lstStyle/>
            <a:p>
              <a:endParaRPr lang="en-US"/>
            </a:p>
          </p:txBody>
        </p:sp>
        <p:sp>
          <p:nvSpPr>
            <p:cNvPr id="6" name="Freeform 366">
              <a:extLst>
                <a:ext uri="{FF2B5EF4-FFF2-40B4-BE49-F238E27FC236}">
                  <a16:creationId xmlns:a16="http://schemas.microsoft.com/office/drawing/2014/main" id="{CB9C6474-133B-844D-9BD8-3E0B449C8704}"/>
                </a:ext>
              </a:extLst>
            </p:cNvPr>
            <p:cNvSpPr>
              <a:spLocks noChangeArrowheads="1"/>
            </p:cNvSpPr>
            <p:nvPr/>
          </p:nvSpPr>
          <p:spPr bwMode="auto">
            <a:xfrm>
              <a:off x="1333421" y="10386373"/>
              <a:ext cx="3223696" cy="1769101"/>
            </a:xfrm>
            <a:custGeom>
              <a:avLst/>
              <a:gdLst>
                <a:gd name="T0" fmla="*/ 0 w 2891"/>
                <a:gd name="T1" fmla="*/ 1585 h 1586"/>
                <a:gd name="T2" fmla="*/ 0 w 2891"/>
                <a:gd name="T3" fmla="*/ 1585 h 1586"/>
                <a:gd name="T4" fmla="*/ 0 w 2891"/>
                <a:gd name="T5" fmla="*/ 788 h 1586"/>
                <a:gd name="T6" fmla="*/ 55 w 2891"/>
                <a:gd name="T7" fmla="*/ 788 h 1586"/>
                <a:gd name="T8" fmla="*/ 2381 w 2891"/>
                <a:gd name="T9" fmla="*/ 32 h 1586"/>
                <a:gd name="T10" fmla="*/ 2420 w 2891"/>
                <a:gd name="T11" fmla="*/ 0 h 1586"/>
                <a:gd name="T12" fmla="*/ 2890 w 2891"/>
                <a:gd name="T13" fmla="*/ 645 h 1586"/>
                <a:gd name="T14" fmla="*/ 2851 w 2891"/>
                <a:gd name="T15" fmla="*/ 677 h 1586"/>
                <a:gd name="T16" fmla="*/ 55 w 2891"/>
                <a:gd name="T17" fmla="*/ 1585 h 1586"/>
                <a:gd name="T18" fmla="*/ 0 w 2891"/>
                <a:gd name="T19" fmla="*/ 1585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86">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FED100">
                <a:alpha val="20000"/>
              </a:srgbClr>
            </a:solidFill>
            <a:ln>
              <a:noFill/>
            </a:ln>
            <a:effectLst/>
          </p:spPr>
          <p:txBody>
            <a:bodyPr wrap="none" anchor="ctr"/>
            <a:lstStyle/>
            <a:p>
              <a:endParaRPr lang="en-US"/>
            </a:p>
          </p:txBody>
        </p:sp>
        <p:sp>
          <p:nvSpPr>
            <p:cNvPr id="7" name="Freeform 368">
              <a:extLst>
                <a:ext uri="{FF2B5EF4-FFF2-40B4-BE49-F238E27FC236}">
                  <a16:creationId xmlns:a16="http://schemas.microsoft.com/office/drawing/2014/main" id="{0A55155F-2169-8148-86C8-080AF2EBA8D3}"/>
                </a:ext>
              </a:extLst>
            </p:cNvPr>
            <p:cNvSpPr>
              <a:spLocks noChangeArrowheads="1"/>
            </p:cNvSpPr>
            <p:nvPr/>
          </p:nvSpPr>
          <p:spPr bwMode="auto">
            <a:xfrm>
              <a:off x="3933019" y="8165168"/>
              <a:ext cx="2511140" cy="3012388"/>
            </a:xfrm>
            <a:custGeom>
              <a:avLst/>
              <a:gdLst>
                <a:gd name="T0" fmla="*/ 0 w 2255"/>
                <a:gd name="T1" fmla="*/ 2055 h 2701"/>
                <a:gd name="T2" fmla="*/ 0 w 2255"/>
                <a:gd name="T3" fmla="*/ 2055 h 2701"/>
                <a:gd name="T4" fmla="*/ 48 w 2255"/>
                <a:gd name="T5" fmla="*/ 2023 h 2701"/>
                <a:gd name="T6" fmla="*/ 916 w 2255"/>
                <a:gd name="T7" fmla="*/ 1155 h 2701"/>
                <a:gd name="T8" fmla="*/ 1481 w 2255"/>
                <a:gd name="T9" fmla="*/ 48 h 2701"/>
                <a:gd name="T10" fmla="*/ 1497 w 2255"/>
                <a:gd name="T11" fmla="*/ 0 h 2701"/>
                <a:gd name="T12" fmla="*/ 2254 w 2255"/>
                <a:gd name="T13" fmla="*/ 247 h 2701"/>
                <a:gd name="T14" fmla="*/ 2238 w 2255"/>
                <a:gd name="T15" fmla="*/ 295 h 2701"/>
                <a:gd name="T16" fmla="*/ 1561 w 2255"/>
                <a:gd name="T17" fmla="*/ 1625 h 2701"/>
                <a:gd name="T18" fmla="*/ 518 w 2255"/>
                <a:gd name="T19" fmla="*/ 2668 h 2701"/>
                <a:gd name="T20" fmla="*/ 470 w 2255"/>
                <a:gd name="T21" fmla="*/ 2700 h 2701"/>
                <a:gd name="T22" fmla="*/ 0 w 2255"/>
                <a:gd name="T23" fmla="*/ 2055 h 2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1">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FED100">
                <a:alpha val="40000"/>
              </a:srgbClr>
            </a:solidFill>
            <a:ln>
              <a:noFill/>
            </a:ln>
            <a:effectLst/>
          </p:spPr>
          <p:txBody>
            <a:bodyPr wrap="none" anchor="ctr"/>
            <a:lstStyle/>
            <a:p>
              <a:endParaRPr lang="en-US"/>
            </a:p>
          </p:txBody>
        </p:sp>
        <p:sp>
          <p:nvSpPr>
            <p:cNvPr id="8" name="Line 370">
              <a:extLst>
                <a:ext uri="{FF2B5EF4-FFF2-40B4-BE49-F238E27FC236}">
                  <a16:creationId xmlns:a16="http://schemas.microsoft.com/office/drawing/2014/main" id="{32F6DF3F-2938-BD4D-BF51-EE02DE58C7BC}"/>
                </a:ext>
              </a:extLst>
            </p:cNvPr>
            <p:cNvSpPr>
              <a:spLocks noChangeShapeType="1"/>
            </p:cNvSpPr>
            <p:nvPr/>
          </p:nvSpPr>
          <p:spPr bwMode="auto">
            <a:xfrm flipH="1">
              <a:off x="6134567" y="1678463"/>
              <a:ext cx="152338"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 name="Line 371">
              <a:extLst>
                <a:ext uri="{FF2B5EF4-FFF2-40B4-BE49-F238E27FC236}">
                  <a16:creationId xmlns:a16="http://schemas.microsoft.com/office/drawing/2014/main" id="{FD695B73-B2F8-604F-9235-05D969A31DC9}"/>
                </a:ext>
              </a:extLst>
            </p:cNvPr>
            <p:cNvSpPr>
              <a:spLocks noChangeShapeType="1"/>
            </p:cNvSpPr>
            <p:nvPr/>
          </p:nvSpPr>
          <p:spPr bwMode="auto">
            <a:xfrm flipH="1">
              <a:off x="5854458" y="1678463"/>
              <a:ext cx="152341"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 name="Line 372">
              <a:extLst>
                <a:ext uri="{FF2B5EF4-FFF2-40B4-BE49-F238E27FC236}">
                  <a16:creationId xmlns:a16="http://schemas.microsoft.com/office/drawing/2014/main" id="{CE8F5863-1C31-E94A-872C-236AA0936078}"/>
                </a:ext>
              </a:extLst>
            </p:cNvPr>
            <p:cNvSpPr>
              <a:spLocks noChangeShapeType="1"/>
            </p:cNvSpPr>
            <p:nvPr/>
          </p:nvSpPr>
          <p:spPr bwMode="auto">
            <a:xfrm flipH="1">
              <a:off x="5569436" y="1678463"/>
              <a:ext cx="152341"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 name="Line 373">
              <a:extLst>
                <a:ext uri="{FF2B5EF4-FFF2-40B4-BE49-F238E27FC236}">
                  <a16:creationId xmlns:a16="http://schemas.microsoft.com/office/drawing/2014/main" id="{3F78E116-88BE-424F-8426-F5289049A1C7}"/>
                </a:ext>
              </a:extLst>
            </p:cNvPr>
            <p:cNvSpPr>
              <a:spLocks noChangeShapeType="1"/>
            </p:cNvSpPr>
            <p:nvPr/>
          </p:nvSpPr>
          <p:spPr bwMode="auto">
            <a:xfrm flipH="1">
              <a:off x="5284414" y="1678463"/>
              <a:ext cx="152341"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374">
              <a:extLst>
                <a:ext uri="{FF2B5EF4-FFF2-40B4-BE49-F238E27FC236}">
                  <a16:creationId xmlns:a16="http://schemas.microsoft.com/office/drawing/2014/main" id="{6ECB9C51-5512-D341-8DEE-25BC594A98E2}"/>
                </a:ext>
              </a:extLst>
            </p:cNvPr>
            <p:cNvSpPr>
              <a:spLocks noChangeShapeType="1"/>
            </p:cNvSpPr>
            <p:nvPr/>
          </p:nvSpPr>
          <p:spPr bwMode="auto">
            <a:xfrm flipH="1">
              <a:off x="4999393" y="1678463"/>
              <a:ext cx="152341"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Line 375">
              <a:extLst>
                <a:ext uri="{FF2B5EF4-FFF2-40B4-BE49-F238E27FC236}">
                  <a16:creationId xmlns:a16="http://schemas.microsoft.com/office/drawing/2014/main" id="{60BBF185-F8E8-A64F-9824-29CD57013338}"/>
                </a:ext>
              </a:extLst>
            </p:cNvPr>
            <p:cNvSpPr>
              <a:spLocks noChangeShapeType="1"/>
            </p:cNvSpPr>
            <p:nvPr/>
          </p:nvSpPr>
          <p:spPr bwMode="auto">
            <a:xfrm flipH="1">
              <a:off x="4719286" y="1678463"/>
              <a:ext cx="152338"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376">
              <a:extLst>
                <a:ext uri="{FF2B5EF4-FFF2-40B4-BE49-F238E27FC236}">
                  <a16:creationId xmlns:a16="http://schemas.microsoft.com/office/drawing/2014/main" id="{0B44548D-0436-1B4D-82BA-3F36597C0B2A}"/>
                </a:ext>
              </a:extLst>
            </p:cNvPr>
            <p:cNvSpPr>
              <a:spLocks noChangeShapeType="1"/>
            </p:cNvSpPr>
            <p:nvPr/>
          </p:nvSpPr>
          <p:spPr bwMode="auto">
            <a:xfrm flipH="1">
              <a:off x="4434264" y="1678463"/>
              <a:ext cx="152338"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377">
              <a:extLst>
                <a:ext uri="{FF2B5EF4-FFF2-40B4-BE49-F238E27FC236}">
                  <a16:creationId xmlns:a16="http://schemas.microsoft.com/office/drawing/2014/main" id="{1B930512-8211-0549-8411-C7237814C285}"/>
                </a:ext>
              </a:extLst>
            </p:cNvPr>
            <p:cNvSpPr>
              <a:spLocks noChangeShapeType="1"/>
            </p:cNvSpPr>
            <p:nvPr/>
          </p:nvSpPr>
          <p:spPr bwMode="auto">
            <a:xfrm flipH="1">
              <a:off x="4149243" y="1678463"/>
              <a:ext cx="152338"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378">
              <a:extLst>
                <a:ext uri="{FF2B5EF4-FFF2-40B4-BE49-F238E27FC236}">
                  <a16:creationId xmlns:a16="http://schemas.microsoft.com/office/drawing/2014/main" id="{97AF0131-21D4-1D48-8255-173B0EE6F7FC}"/>
                </a:ext>
              </a:extLst>
            </p:cNvPr>
            <p:cNvSpPr>
              <a:spLocks noChangeShapeType="1"/>
            </p:cNvSpPr>
            <p:nvPr/>
          </p:nvSpPr>
          <p:spPr bwMode="auto">
            <a:xfrm flipH="1">
              <a:off x="3864221" y="1678463"/>
              <a:ext cx="152338"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Freeform 379">
              <a:extLst>
                <a:ext uri="{FF2B5EF4-FFF2-40B4-BE49-F238E27FC236}">
                  <a16:creationId xmlns:a16="http://schemas.microsoft.com/office/drawing/2014/main" id="{E06F29DA-7B97-804D-A43F-12391EF183B4}"/>
                </a:ext>
              </a:extLst>
            </p:cNvPr>
            <p:cNvSpPr>
              <a:spLocks noChangeArrowheads="1"/>
            </p:cNvSpPr>
            <p:nvPr/>
          </p:nvSpPr>
          <p:spPr bwMode="auto">
            <a:xfrm>
              <a:off x="3603768" y="1678463"/>
              <a:ext cx="127768" cy="44229"/>
            </a:xfrm>
            <a:custGeom>
              <a:avLst/>
              <a:gdLst>
                <a:gd name="T0" fmla="*/ 112 w 113"/>
                <a:gd name="T1" fmla="*/ 0 h 41"/>
                <a:gd name="T2" fmla="*/ 40 w 113"/>
                <a:gd name="T3" fmla="*/ 0 h 41"/>
                <a:gd name="T4" fmla="*/ 0 w 113"/>
                <a:gd name="T5" fmla="*/ 40 h 41"/>
              </a:gdLst>
              <a:ahLst/>
              <a:cxnLst>
                <a:cxn ang="0">
                  <a:pos x="T0" y="T1"/>
                </a:cxn>
                <a:cxn ang="0">
                  <a:pos x="T2" y="T3"/>
                </a:cxn>
                <a:cxn ang="0">
                  <a:pos x="T4" y="T5"/>
                </a:cxn>
              </a:cxnLst>
              <a:rect l="0" t="0" r="r" b="b"/>
              <a:pathLst>
                <a:path w="113" h="41">
                  <a:moveTo>
                    <a:pt x="112" y="0"/>
                  </a:moveTo>
                  <a:lnTo>
                    <a:pt x="40" y="0"/>
                  </a:lnTo>
                  <a:lnTo>
                    <a:pt x="0" y="40"/>
                  </a:lnTo>
                </a:path>
              </a:pathLst>
            </a:cu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380">
              <a:extLst>
                <a:ext uri="{FF2B5EF4-FFF2-40B4-BE49-F238E27FC236}">
                  <a16:creationId xmlns:a16="http://schemas.microsoft.com/office/drawing/2014/main" id="{39489DCB-CD4C-5840-B2C1-7D81D07BE59D}"/>
                </a:ext>
              </a:extLst>
            </p:cNvPr>
            <p:cNvSpPr>
              <a:spLocks noChangeShapeType="1"/>
            </p:cNvSpPr>
            <p:nvPr/>
          </p:nvSpPr>
          <p:spPr bwMode="auto">
            <a:xfrm flipH="1">
              <a:off x="3412117" y="1830804"/>
              <a:ext cx="98283" cy="108112"/>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 name="Line 381">
              <a:extLst>
                <a:ext uri="{FF2B5EF4-FFF2-40B4-BE49-F238E27FC236}">
                  <a16:creationId xmlns:a16="http://schemas.microsoft.com/office/drawing/2014/main" id="{95643E82-7587-DC49-BC30-C0E6E404B9C4}"/>
                </a:ext>
              </a:extLst>
            </p:cNvPr>
            <p:cNvSpPr>
              <a:spLocks noChangeShapeType="1"/>
            </p:cNvSpPr>
            <p:nvPr/>
          </p:nvSpPr>
          <p:spPr bwMode="auto">
            <a:xfrm>
              <a:off x="5716861" y="3924240"/>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 name="Line 382">
              <a:extLst>
                <a:ext uri="{FF2B5EF4-FFF2-40B4-BE49-F238E27FC236}">
                  <a16:creationId xmlns:a16="http://schemas.microsoft.com/office/drawing/2014/main" id="{D358734F-B9C8-BE43-A8DC-AC5B032EB038}"/>
                </a:ext>
              </a:extLst>
            </p:cNvPr>
            <p:cNvSpPr>
              <a:spLocks noChangeShapeType="1"/>
            </p:cNvSpPr>
            <p:nvPr/>
          </p:nvSpPr>
          <p:spPr bwMode="auto">
            <a:xfrm>
              <a:off x="6001883" y="3924240"/>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 name="Line 383">
              <a:extLst>
                <a:ext uri="{FF2B5EF4-FFF2-40B4-BE49-F238E27FC236}">
                  <a16:creationId xmlns:a16="http://schemas.microsoft.com/office/drawing/2014/main" id="{AA567CB0-C7D0-4546-8B67-2094E0252F16}"/>
                </a:ext>
              </a:extLst>
            </p:cNvPr>
            <p:cNvSpPr>
              <a:spLocks noChangeShapeType="1"/>
            </p:cNvSpPr>
            <p:nvPr/>
          </p:nvSpPr>
          <p:spPr bwMode="auto">
            <a:xfrm>
              <a:off x="6281993" y="3924240"/>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Line 384">
              <a:extLst>
                <a:ext uri="{FF2B5EF4-FFF2-40B4-BE49-F238E27FC236}">
                  <a16:creationId xmlns:a16="http://schemas.microsoft.com/office/drawing/2014/main" id="{EA681CC9-5ABA-3248-A4A7-CB9CD72FD3B6}"/>
                </a:ext>
              </a:extLst>
            </p:cNvPr>
            <p:cNvSpPr>
              <a:spLocks noChangeShapeType="1"/>
            </p:cNvSpPr>
            <p:nvPr/>
          </p:nvSpPr>
          <p:spPr bwMode="auto">
            <a:xfrm>
              <a:off x="6567014" y="3924240"/>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 name="Line 385">
              <a:extLst>
                <a:ext uri="{FF2B5EF4-FFF2-40B4-BE49-F238E27FC236}">
                  <a16:creationId xmlns:a16="http://schemas.microsoft.com/office/drawing/2014/main" id="{91F26741-DBCE-384F-B4F7-C04E11D09316}"/>
                </a:ext>
              </a:extLst>
            </p:cNvPr>
            <p:cNvSpPr>
              <a:spLocks noChangeShapeType="1"/>
            </p:cNvSpPr>
            <p:nvPr/>
          </p:nvSpPr>
          <p:spPr bwMode="auto">
            <a:xfrm>
              <a:off x="6852036" y="3924240"/>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 name="Line 386">
              <a:extLst>
                <a:ext uri="{FF2B5EF4-FFF2-40B4-BE49-F238E27FC236}">
                  <a16:creationId xmlns:a16="http://schemas.microsoft.com/office/drawing/2014/main" id="{6F66E14C-E7D6-D147-95EB-7B8BEE4DDFBE}"/>
                </a:ext>
              </a:extLst>
            </p:cNvPr>
            <p:cNvSpPr>
              <a:spLocks noChangeShapeType="1"/>
            </p:cNvSpPr>
            <p:nvPr/>
          </p:nvSpPr>
          <p:spPr bwMode="auto">
            <a:xfrm>
              <a:off x="7137058" y="3924240"/>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 name="Line 387">
              <a:extLst>
                <a:ext uri="{FF2B5EF4-FFF2-40B4-BE49-F238E27FC236}">
                  <a16:creationId xmlns:a16="http://schemas.microsoft.com/office/drawing/2014/main" id="{7AE857E7-44C1-BA4F-8375-C42C5C52CF05}"/>
                </a:ext>
              </a:extLst>
            </p:cNvPr>
            <p:cNvSpPr>
              <a:spLocks noChangeShapeType="1"/>
            </p:cNvSpPr>
            <p:nvPr/>
          </p:nvSpPr>
          <p:spPr bwMode="auto">
            <a:xfrm>
              <a:off x="7422080" y="3924240"/>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Line 388">
              <a:extLst>
                <a:ext uri="{FF2B5EF4-FFF2-40B4-BE49-F238E27FC236}">
                  <a16:creationId xmlns:a16="http://schemas.microsoft.com/office/drawing/2014/main" id="{A214FDBA-4EC5-5241-8B30-1FE689861B72}"/>
                </a:ext>
              </a:extLst>
            </p:cNvPr>
            <p:cNvSpPr>
              <a:spLocks noChangeShapeType="1"/>
            </p:cNvSpPr>
            <p:nvPr/>
          </p:nvSpPr>
          <p:spPr bwMode="auto">
            <a:xfrm>
              <a:off x="7702186" y="3924240"/>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7" name="Line 389">
              <a:extLst>
                <a:ext uri="{FF2B5EF4-FFF2-40B4-BE49-F238E27FC236}">
                  <a16:creationId xmlns:a16="http://schemas.microsoft.com/office/drawing/2014/main" id="{7C5E9A8F-8FDD-1A44-BF04-D0F310267E08}"/>
                </a:ext>
              </a:extLst>
            </p:cNvPr>
            <p:cNvSpPr>
              <a:spLocks noChangeShapeType="1"/>
            </p:cNvSpPr>
            <p:nvPr/>
          </p:nvSpPr>
          <p:spPr bwMode="auto">
            <a:xfrm>
              <a:off x="7987208" y="3924240"/>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 name="Line 390">
              <a:extLst>
                <a:ext uri="{FF2B5EF4-FFF2-40B4-BE49-F238E27FC236}">
                  <a16:creationId xmlns:a16="http://schemas.microsoft.com/office/drawing/2014/main" id="{0EA9B8C0-EDFD-1046-AD55-42F87E61706A}"/>
                </a:ext>
              </a:extLst>
            </p:cNvPr>
            <p:cNvSpPr>
              <a:spLocks noChangeShapeType="1"/>
            </p:cNvSpPr>
            <p:nvPr/>
          </p:nvSpPr>
          <p:spPr bwMode="auto">
            <a:xfrm>
              <a:off x="8272230" y="3924240"/>
              <a:ext cx="78627"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391">
              <a:extLst>
                <a:ext uri="{FF2B5EF4-FFF2-40B4-BE49-F238E27FC236}">
                  <a16:creationId xmlns:a16="http://schemas.microsoft.com/office/drawing/2014/main" id="{6A9289EF-1274-C94D-8B8B-4554E3135E0E}"/>
                </a:ext>
              </a:extLst>
            </p:cNvPr>
            <p:cNvSpPr>
              <a:spLocks noChangeShapeType="1"/>
            </p:cNvSpPr>
            <p:nvPr/>
          </p:nvSpPr>
          <p:spPr bwMode="auto">
            <a:xfrm>
              <a:off x="6630897" y="6862914"/>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392">
              <a:extLst>
                <a:ext uri="{FF2B5EF4-FFF2-40B4-BE49-F238E27FC236}">
                  <a16:creationId xmlns:a16="http://schemas.microsoft.com/office/drawing/2014/main" id="{ED83F3A6-9F88-3742-A5D4-543111D2D583}"/>
                </a:ext>
              </a:extLst>
            </p:cNvPr>
            <p:cNvSpPr>
              <a:spLocks noChangeShapeType="1"/>
            </p:cNvSpPr>
            <p:nvPr/>
          </p:nvSpPr>
          <p:spPr bwMode="auto">
            <a:xfrm>
              <a:off x="6915919" y="6862914"/>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393">
              <a:extLst>
                <a:ext uri="{FF2B5EF4-FFF2-40B4-BE49-F238E27FC236}">
                  <a16:creationId xmlns:a16="http://schemas.microsoft.com/office/drawing/2014/main" id="{16BB54F5-8C56-B548-B2EF-F47C4745ECC1}"/>
                </a:ext>
              </a:extLst>
            </p:cNvPr>
            <p:cNvSpPr>
              <a:spLocks noChangeShapeType="1"/>
            </p:cNvSpPr>
            <p:nvPr/>
          </p:nvSpPr>
          <p:spPr bwMode="auto">
            <a:xfrm>
              <a:off x="7200941" y="6862914"/>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 name="Line 394">
              <a:extLst>
                <a:ext uri="{FF2B5EF4-FFF2-40B4-BE49-F238E27FC236}">
                  <a16:creationId xmlns:a16="http://schemas.microsoft.com/office/drawing/2014/main" id="{9C62878D-2275-144A-8646-33C664400DCB}"/>
                </a:ext>
              </a:extLst>
            </p:cNvPr>
            <p:cNvSpPr>
              <a:spLocks noChangeShapeType="1"/>
            </p:cNvSpPr>
            <p:nvPr/>
          </p:nvSpPr>
          <p:spPr bwMode="auto">
            <a:xfrm>
              <a:off x="7481050" y="6862914"/>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Line 395">
              <a:extLst>
                <a:ext uri="{FF2B5EF4-FFF2-40B4-BE49-F238E27FC236}">
                  <a16:creationId xmlns:a16="http://schemas.microsoft.com/office/drawing/2014/main" id="{6A2E1EEE-E9D7-8046-88D4-F7BD7218B303}"/>
                </a:ext>
              </a:extLst>
            </p:cNvPr>
            <p:cNvSpPr>
              <a:spLocks noChangeShapeType="1"/>
            </p:cNvSpPr>
            <p:nvPr/>
          </p:nvSpPr>
          <p:spPr bwMode="auto">
            <a:xfrm>
              <a:off x="7766072" y="6862914"/>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96">
              <a:extLst>
                <a:ext uri="{FF2B5EF4-FFF2-40B4-BE49-F238E27FC236}">
                  <a16:creationId xmlns:a16="http://schemas.microsoft.com/office/drawing/2014/main" id="{0BAC68DC-5BAC-B440-B154-FC2AB78A8D22}"/>
                </a:ext>
              </a:extLst>
            </p:cNvPr>
            <p:cNvSpPr>
              <a:spLocks noChangeShapeType="1"/>
            </p:cNvSpPr>
            <p:nvPr/>
          </p:nvSpPr>
          <p:spPr bwMode="auto">
            <a:xfrm>
              <a:off x="8051094" y="6862914"/>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97">
              <a:extLst>
                <a:ext uri="{FF2B5EF4-FFF2-40B4-BE49-F238E27FC236}">
                  <a16:creationId xmlns:a16="http://schemas.microsoft.com/office/drawing/2014/main" id="{C84BCC2E-BE5E-1245-AA45-C11AA6F0B561}"/>
                </a:ext>
              </a:extLst>
            </p:cNvPr>
            <p:cNvSpPr>
              <a:spLocks noChangeShapeType="1"/>
            </p:cNvSpPr>
            <p:nvPr/>
          </p:nvSpPr>
          <p:spPr bwMode="auto">
            <a:xfrm>
              <a:off x="8336116" y="6862914"/>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98">
              <a:extLst>
                <a:ext uri="{FF2B5EF4-FFF2-40B4-BE49-F238E27FC236}">
                  <a16:creationId xmlns:a16="http://schemas.microsoft.com/office/drawing/2014/main" id="{8024D14E-8A2F-384A-96B7-48EC820B6406}"/>
                </a:ext>
              </a:extLst>
            </p:cNvPr>
            <p:cNvSpPr>
              <a:spLocks noChangeShapeType="1"/>
            </p:cNvSpPr>
            <p:nvPr/>
          </p:nvSpPr>
          <p:spPr bwMode="auto">
            <a:xfrm>
              <a:off x="8621138" y="6862914"/>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99">
              <a:extLst>
                <a:ext uri="{FF2B5EF4-FFF2-40B4-BE49-F238E27FC236}">
                  <a16:creationId xmlns:a16="http://schemas.microsoft.com/office/drawing/2014/main" id="{FC644DFB-6F5B-9846-8E31-E325594B7683}"/>
                </a:ext>
              </a:extLst>
            </p:cNvPr>
            <p:cNvSpPr>
              <a:spLocks noChangeShapeType="1"/>
            </p:cNvSpPr>
            <p:nvPr/>
          </p:nvSpPr>
          <p:spPr bwMode="auto">
            <a:xfrm>
              <a:off x="8901244" y="6862914"/>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400">
              <a:extLst>
                <a:ext uri="{FF2B5EF4-FFF2-40B4-BE49-F238E27FC236}">
                  <a16:creationId xmlns:a16="http://schemas.microsoft.com/office/drawing/2014/main" id="{8CFFFD75-3458-AA4C-837A-8E3E1FEA5A97}"/>
                </a:ext>
              </a:extLst>
            </p:cNvPr>
            <p:cNvSpPr>
              <a:spLocks noChangeShapeType="1"/>
            </p:cNvSpPr>
            <p:nvPr/>
          </p:nvSpPr>
          <p:spPr bwMode="auto">
            <a:xfrm>
              <a:off x="9186266" y="6862914"/>
              <a:ext cx="73714"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 name="Line 401">
              <a:extLst>
                <a:ext uri="{FF2B5EF4-FFF2-40B4-BE49-F238E27FC236}">
                  <a16:creationId xmlns:a16="http://schemas.microsoft.com/office/drawing/2014/main" id="{64DA56AE-9533-3946-8D43-552F0D72211D}"/>
                </a:ext>
              </a:extLst>
            </p:cNvPr>
            <p:cNvSpPr>
              <a:spLocks noChangeShapeType="1"/>
            </p:cNvSpPr>
            <p:nvPr/>
          </p:nvSpPr>
          <p:spPr bwMode="auto">
            <a:xfrm>
              <a:off x="5716861" y="9663991"/>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0" name="Line 402">
              <a:extLst>
                <a:ext uri="{FF2B5EF4-FFF2-40B4-BE49-F238E27FC236}">
                  <a16:creationId xmlns:a16="http://schemas.microsoft.com/office/drawing/2014/main" id="{23E0164A-EDFA-D947-9627-70AE9E22BC9B}"/>
                </a:ext>
              </a:extLst>
            </p:cNvPr>
            <p:cNvSpPr>
              <a:spLocks noChangeShapeType="1"/>
            </p:cNvSpPr>
            <p:nvPr/>
          </p:nvSpPr>
          <p:spPr bwMode="auto">
            <a:xfrm>
              <a:off x="6001883" y="9663991"/>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 name="Line 403">
              <a:extLst>
                <a:ext uri="{FF2B5EF4-FFF2-40B4-BE49-F238E27FC236}">
                  <a16:creationId xmlns:a16="http://schemas.microsoft.com/office/drawing/2014/main" id="{55D7BF5B-A0F1-5B45-8A0C-513859E3CD3F}"/>
                </a:ext>
              </a:extLst>
            </p:cNvPr>
            <p:cNvSpPr>
              <a:spLocks noChangeShapeType="1"/>
            </p:cNvSpPr>
            <p:nvPr/>
          </p:nvSpPr>
          <p:spPr bwMode="auto">
            <a:xfrm>
              <a:off x="6281993" y="9663991"/>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 name="Line 404">
              <a:extLst>
                <a:ext uri="{FF2B5EF4-FFF2-40B4-BE49-F238E27FC236}">
                  <a16:creationId xmlns:a16="http://schemas.microsoft.com/office/drawing/2014/main" id="{9226F207-3C9C-4A4E-AC2F-68AF8098ACFA}"/>
                </a:ext>
              </a:extLst>
            </p:cNvPr>
            <p:cNvSpPr>
              <a:spLocks noChangeShapeType="1"/>
            </p:cNvSpPr>
            <p:nvPr/>
          </p:nvSpPr>
          <p:spPr bwMode="auto">
            <a:xfrm>
              <a:off x="6567014" y="9663991"/>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3" name="Line 405">
              <a:extLst>
                <a:ext uri="{FF2B5EF4-FFF2-40B4-BE49-F238E27FC236}">
                  <a16:creationId xmlns:a16="http://schemas.microsoft.com/office/drawing/2014/main" id="{8AE3256E-6B01-E94F-83AD-0640469CBA57}"/>
                </a:ext>
              </a:extLst>
            </p:cNvPr>
            <p:cNvSpPr>
              <a:spLocks noChangeShapeType="1"/>
            </p:cNvSpPr>
            <p:nvPr/>
          </p:nvSpPr>
          <p:spPr bwMode="auto">
            <a:xfrm>
              <a:off x="6852036" y="9663991"/>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4" name="Line 406">
              <a:extLst>
                <a:ext uri="{FF2B5EF4-FFF2-40B4-BE49-F238E27FC236}">
                  <a16:creationId xmlns:a16="http://schemas.microsoft.com/office/drawing/2014/main" id="{CFE84471-1439-E24B-8F5F-88A991330A6F}"/>
                </a:ext>
              </a:extLst>
            </p:cNvPr>
            <p:cNvSpPr>
              <a:spLocks noChangeShapeType="1"/>
            </p:cNvSpPr>
            <p:nvPr/>
          </p:nvSpPr>
          <p:spPr bwMode="auto">
            <a:xfrm>
              <a:off x="7137058" y="9663991"/>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5" name="Line 407">
              <a:extLst>
                <a:ext uri="{FF2B5EF4-FFF2-40B4-BE49-F238E27FC236}">
                  <a16:creationId xmlns:a16="http://schemas.microsoft.com/office/drawing/2014/main" id="{7CDC9049-3589-0A4F-8C41-0B15E6E51DC3}"/>
                </a:ext>
              </a:extLst>
            </p:cNvPr>
            <p:cNvSpPr>
              <a:spLocks noChangeShapeType="1"/>
            </p:cNvSpPr>
            <p:nvPr/>
          </p:nvSpPr>
          <p:spPr bwMode="auto">
            <a:xfrm>
              <a:off x="7422080" y="9663991"/>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6" name="Line 408">
              <a:extLst>
                <a:ext uri="{FF2B5EF4-FFF2-40B4-BE49-F238E27FC236}">
                  <a16:creationId xmlns:a16="http://schemas.microsoft.com/office/drawing/2014/main" id="{9FCE5874-AB01-B548-8426-B63F8BD5E496}"/>
                </a:ext>
              </a:extLst>
            </p:cNvPr>
            <p:cNvSpPr>
              <a:spLocks noChangeShapeType="1"/>
            </p:cNvSpPr>
            <p:nvPr/>
          </p:nvSpPr>
          <p:spPr bwMode="auto">
            <a:xfrm>
              <a:off x="7702186" y="9663991"/>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 name="Line 409">
              <a:extLst>
                <a:ext uri="{FF2B5EF4-FFF2-40B4-BE49-F238E27FC236}">
                  <a16:creationId xmlns:a16="http://schemas.microsoft.com/office/drawing/2014/main" id="{5B0A45E2-43F1-4245-BE74-B8DDB9149A15}"/>
                </a:ext>
              </a:extLst>
            </p:cNvPr>
            <p:cNvSpPr>
              <a:spLocks noChangeShapeType="1"/>
            </p:cNvSpPr>
            <p:nvPr/>
          </p:nvSpPr>
          <p:spPr bwMode="auto">
            <a:xfrm>
              <a:off x="7987208" y="9663991"/>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8" name="Line 410">
              <a:extLst>
                <a:ext uri="{FF2B5EF4-FFF2-40B4-BE49-F238E27FC236}">
                  <a16:creationId xmlns:a16="http://schemas.microsoft.com/office/drawing/2014/main" id="{A4325D27-2F2A-4549-9938-093400ED854A}"/>
                </a:ext>
              </a:extLst>
            </p:cNvPr>
            <p:cNvSpPr>
              <a:spLocks noChangeShapeType="1"/>
            </p:cNvSpPr>
            <p:nvPr/>
          </p:nvSpPr>
          <p:spPr bwMode="auto">
            <a:xfrm>
              <a:off x="8272230" y="9663991"/>
              <a:ext cx="78627"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11">
              <a:extLst>
                <a:ext uri="{FF2B5EF4-FFF2-40B4-BE49-F238E27FC236}">
                  <a16:creationId xmlns:a16="http://schemas.microsoft.com/office/drawing/2014/main" id="{D2CE3B69-9FD0-8644-BCD2-6DA75B4E10FC}"/>
                </a:ext>
              </a:extLst>
            </p:cNvPr>
            <p:cNvSpPr>
              <a:spLocks noChangeShapeType="1"/>
            </p:cNvSpPr>
            <p:nvPr/>
          </p:nvSpPr>
          <p:spPr bwMode="auto">
            <a:xfrm flipH="1">
              <a:off x="6109995" y="12042450"/>
              <a:ext cx="152341"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0" name="Line 412">
              <a:extLst>
                <a:ext uri="{FF2B5EF4-FFF2-40B4-BE49-F238E27FC236}">
                  <a16:creationId xmlns:a16="http://schemas.microsoft.com/office/drawing/2014/main" id="{A694A40C-F6C2-E148-9EC3-A2A831B33309}"/>
                </a:ext>
              </a:extLst>
            </p:cNvPr>
            <p:cNvSpPr>
              <a:spLocks noChangeShapeType="1"/>
            </p:cNvSpPr>
            <p:nvPr/>
          </p:nvSpPr>
          <p:spPr bwMode="auto">
            <a:xfrm flipH="1">
              <a:off x="5824973" y="12042450"/>
              <a:ext cx="152341"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1" name="Line 413">
              <a:extLst>
                <a:ext uri="{FF2B5EF4-FFF2-40B4-BE49-F238E27FC236}">
                  <a16:creationId xmlns:a16="http://schemas.microsoft.com/office/drawing/2014/main" id="{41F59115-16B6-2E43-AC26-21E4ACD6C0FB}"/>
                </a:ext>
              </a:extLst>
            </p:cNvPr>
            <p:cNvSpPr>
              <a:spLocks noChangeShapeType="1"/>
            </p:cNvSpPr>
            <p:nvPr/>
          </p:nvSpPr>
          <p:spPr bwMode="auto">
            <a:xfrm flipH="1">
              <a:off x="5544867" y="12042450"/>
              <a:ext cx="152338"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2" name="Line 414">
              <a:extLst>
                <a:ext uri="{FF2B5EF4-FFF2-40B4-BE49-F238E27FC236}">
                  <a16:creationId xmlns:a16="http://schemas.microsoft.com/office/drawing/2014/main" id="{0537ECC0-D32A-764E-A96A-3552CAE6DC1D}"/>
                </a:ext>
              </a:extLst>
            </p:cNvPr>
            <p:cNvSpPr>
              <a:spLocks noChangeShapeType="1"/>
            </p:cNvSpPr>
            <p:nvPr/>
          </p:nvSpPr>
          <p:spPr bwMode="auto">
            <a:xfrm flipH="1">
              <a:off x="5259845" y="12042450"/>
              <a:ext cx="152338"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3" name="Line 415">
              <a:extLst>
                <a:ext uri="{FF2B5EF4-FFF2-40B4-BE49-F238E27FC236}">
                  <a16:creationId xmlns:a16="http://schemas.microsoft.com/office/drawing/2014/main" id="{15FAE838-7622-654D-AED9-C2EB0B6AA901}"/>
                </a:ext>
              </a:extLst>
            </p:cNvPr>
            <p:cNvSpPr>
              <a:spLocks noChangeShapeType="1"/>
            </p:cNvSpPr>
            <p:nvPr/>
          </p:nvSpPr>
          <p:spPr bwMode="auto">
            <a:xfrm flipH="1">
              <a:off x="4974823" y="12042450"/>
              <a:ext cx="152338"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4" name="Line 416">
              <a:extLst>
                <a:ext uri="{FF2B5EF4-FFF2-40B4-BE49-F238E27FC236}">
                  <a16:creationId xmlns:a16="http://schemas.microsoft.com/office/drawing/2014/main" id="{6972A018-20F0-EF44-AE4C-DF35274893C5}"/>
                </a:ext>
              </a:extLst>
            </p:cNvPr>
            <p:cNvSpPr>
              <a:spLocks noChangeShapeType="1"/>
            </p:cNvSpPr>
            <p:nvPr/>
          </p:nvSpPr>
          <p:spPr bwMode="auto">
            <a:xfrm flipH="1">
              <a:off x="4689801" y="12042450"/>
              <a:ext cx="152338"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5" name="Line 417">
              <a:extLst>
                <a:ext uri="{FF2B5EF4-FFF2-40B4-BE49-F238E27FC236}">
                  <a16:creationId xmlns:a16="http://schemas.microsoft.com/office/drawing/2014/main" id="{420F8A13-E165-CE4F-9717-74AA01E94E33}"/>
                </a:ext>
              </a:extLst>
            </p:cNvPr>
            <p:cNvSpPr>
              <a:spLocks noChangeShapeType="1"/>
            </p:cNvSpPr>
            <p:nvPr/>
          </p:nvSpPr>
          <p:spPr bwMode="auto">
            <a:xfrm flipH="1">
              <a:off x="4404779" y="12042450"/>
              <a:ext cx="152338"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6" name="Line 418">
              <a:extLst>
                <a:ext uri="{FF2B5EF4-FFF2-40B4-BE49-F238E27FC236}">
                  <a16:creationId xmlns:a16="http://schemas.microsoft.com/office/drawing/2014/main" id="{290207CA-790D-4F42-A915-852BFBF8AB0E}"/>
                </a:ext>
              </a:extLst>
            </p:cNvPr>
            <p:cNvSpPr>
              <a:spLocks noChangeShapeType="1"/>
            </p:cNvSpPr>
            <p:nvPr/>
          </p:nvSpPr>
          <p:spPr bwMode="auto">
            <a:xfrm flipH="1">
              <a:off x="4124670" y="12042450"/>
              <a:ext cx="152341"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7" name="Line 419">
              <a:extLst>
                <a:ext uri="{FF2B5EF4-FFF2-40B4-BE49-F238E27FC236}">
                  <a16:creationId xmlns:a16="http://schemas.microsoft.com/office/drawing/2014/main" id="{AEDEFB3B-2FE6-0849-AB96-115C6B0DD259}"/>
                </a:ext>
              </a:extLst>
            </p:cNvPr>
            <p:cNvSpPr>
              <a:spLocks noChangeShapeType="1"/>
            </p:cNvSpPr>
            <p:nvPr/>
          </p:nvSpPr>
          <p:spPr bwMode="auto">
            <a:xfrm flipH="1">
              <a:off x="3839648" y="12042450"/>
              <a:ext cx="152341"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8" name="Freeform 420">
              <a:extLst>
                <a:ext uri="{FF2B5EF4-FFF2-40B4-BE49-F238E27FC236}">
                  <a16:creationId xmlns:a16="http://schemas.microsoft.com/office/drawing/2014/main" id="{826C0850-C623-2B48-916E-BC3BE18BEAE7}"/>
                </a:ext>
              </a:extLst>
            </p:cNvPr>
            <p:cNvSpPr>
              <a:spLocks noChangeArrowheads="1"/>
            </p:cNvSpPr>
            <p:nvPr/>
          </p:nvSpPr>
          <p:spPr bwMode="auto">
            <a:xfrm>
              <a:off x="3593940" y="11988392"/>
              <a:ext cx="108112" cy="54057"/>
            </a:xfrm>
            <a:custGeom>
              <a:avLst/>
              <a:gdLst>
                <a:gd name="T0" fmla="*/ 96 w 97"/>
                <a:gd name="T1" fmla="*/ 48 h 49"/>
                <a:gd name="T2" fmla="*/ 32 w 97"/>
                <a:gd name="T3" fmla="*/ 48 h 49"/>
                <a:gd name="T4" fmla="*/ 0 w 97"/>
                <a:gd name="T5" fmla="*/ 0 h 49"/>
              </a:gdLst>
              <a:ahLst/>
              <a:cxnLst>
                <a:cxn ang="0">
                  <a:pos x="T0" y="T1"/>
                </a:cxn>
                <a:cxn ang="0">
                  <a:pos x="T2" y="T3"/>
                </a:cxn>
                <a:cxn ang="0">
                  <a:pos x="T4" y="T5"/>
                </a:cxn>
              </a:cxnLst>
              <a:rect l="0" t="0" r="r" b="b"/>
              <a:pathLst>
                <a:path w="97" h="49">
                  <a:moveTo>
                    <a:pt x="96" y="48"/>
                  </a:moveTo>
                  <a:lnTo>
                    <a:pt x="32" y="48"/>
                  </a:lnTo>
                  <a:lnTo>
                    <a:pt x="0" y="0"/>
                  </a:lnTo>
                </a:path>
              </a:pathLst>
            </a:cu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9" name="Line 421">
              <a:extLst>
                <a:ext uri="{FF2B5EF4-FFF2-40B4-BE49-F238E27FC236}">
                  <a16:creationId xmlns:a16="http://schemas.microsoft.com/office/drawing/2014/main" id="{E52B94A8-404A-0D4F-812A-80BA84B1376D}"/>
                </a:ext>
              </a:extLst>
            </p:cNvPr>
            <p:cNvSpPr>
              <a:spLocks noChangeShapeType="1"/>
            </p:cNvSpPr>
            <p:nvPr/>
          </p:nvSpPr>
          <p:spPr bwMode="auto">
            <a:xfrm flipH="1" flipV="1">
              <a:off x="3441602" y="11737771"/>
              <a:ext cx="88455" cy="132681"/>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734715" y="1476869"/>
            <a:ext cx="4312551" cy="4147846"/>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818862" y="1340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734715" y="642972"/>
            <a:ext cx="4308887" cy="582221"/>
          </a:xfrm>
        </p:spPr>
        <p:txBody>
          <a:bodyPr>
            <a:normAutofit/>
          </a:bodyPr>
          <a:lstStyle>
            <a:lvl1pPr marL="0" indent="0" algn="l">
              <a:buNone/>
              <a:defRPr sz="3600" b="0" i="0">
                <a:solidFill>
                  <a:srgbClr val="000000"/>
                </a:solidFill>
                <a:latin typeface="+mn-lt"/>
              </a:defRPr>
            </a:lvl1pPr>
          </a:lstStyle>
          <a:p>
            <a:pPr lvl="0"/>
            <a:r>
              <a:rPr lang="en-US"/>
              <a:t>Heading</a:t>
            </a:r>
          </a:p>
        </p:txBody>
      </p:sp>
      <p:sp>
        <p:nvSpPr>
          <p:cNvPr id="101" name="Text Placeholder 17">
            <a:extLst>
              <a:ext uri="{FF2B5EF4-FFF2-40B4-BE49-F238E27FC236}">
                <a16:creationId xmlns:a16="http://schemas.microsoft.com/office/drawing/2014/main" id="{20D53A06-A470-E043-A7C1-9D4483F8962D}"/>
              </a:ext>
            </a:extLst>
          </p:cNvPr>
          <p:cNvSpPr>
            <a:spLocks noGrp="1"/>
          </p:cNvSpPr>
          <p:nvPr>
            <p:ph type="body" sz="quarter" idx="19" hasCustomPrompt="1"/>
          </p:nvPr>
        </p:nvSpPr>
        <p:spPr>
          <a:xfrm>
            <a:off x="5383588" y="3262474"/>
            <a:ext cx="2212737" cy="651123"/>
          </a:xfrm>
        </p:spPr>
        <p:txBody>
          <a:bodyPr/>
          <a:lstStyle>
            <a:lvl1pPr algn="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02" name="Text Placeholder 23">
            <a:extLst>
              <a:ext uri="{FF2B5EF4-FFF2-40B4-BE49-F238E27FC236}">
                <a16:creationId xmlns:a16="http://schemas.microsoft.com/office/drawing/2014/main" id="{4F90DD39-208A-0846-AC92-FAC36CE191A5}"/>
              </a:ext>
            </a:extLst>
          </p:cNvPr>
          <p:cNvSpPr>
            <a:spLocks noGrp="1"/>
          </p:cNvSpPr>
          <p:nvPr>
            <p:ph type="body" sz="quarter" idx="20" hasCustomPrompt="1"/>
          </p:nvPr>
        </p:nvSpPr>
        <p:spPr>
          <a:xfrm>
            <a:off x="5383588" y="2854742"/>
            <a:ext cx="2219219" cy="442320"/>
          </a:xfrm>
        </p:spPr>
        <p:txBody>
          <a:bodyPr>
            <a:normAutofit/>
          </a:bodyPr>
          <a:lstStyle>
            <a:lvl1pPr marL="0" indent="0" algn="r">
              <a:buNone/>
              <a:defRPr sz="2200" b="1" i="0">
                <a:solidFill>
                  <a:srgbClr val="000000"/>
                </a:solidFill>
                <a:latin typeface="+mn-lt"/>
              </a:defRPr>
            </a:lvl1pPr>
          </a:lstStyle>
          <a:p>
            <a:pPr lvl="0"/>
            <a:r>
              <a:rPr lang="en-US"/>
              <a:t>Title</a:t>
            </a:r>
          </a:p>
        </p:txBody>
      </p:sp>
      <p:sp>
        <p:nvSpPr>
          <p:cNvPr id="103" name="Text Placeholder 17">
            <a:extLst>
              <a:ext uri="{FF2B5EF4-FFF2-40B4-BE49-F238E27FC236}">
                <a16:creationId xmlns:a16="http://schemas.microsoft.com/office/drawing/2014/main" id="{CF75D89D-1D17-D04C-8A25-58DADB17A5B6}"/>
              </a:ext>
            </a:extLst>
          </p:cNvPr>
          <p:cNvSpPr>
            <a:spLocks noGrp="1"/>
          </p:cNvSpPr>
          <p:nvPr>
            <p:ph type="body" sz="quarter" idx="21" hasCustomPrompt="1"/>
          </p:nvPr>
        </p:nvSpPr>
        <p:spPr>
          <a:xfrm>
            <a:off x="6505379" y="927252"/>
            <a:ext cx="2212737" cy="651123"/>
          </a:xfrm>
        </p:spPr>
        <p:txBody>
          <a:bodyPr anchor="t"/>
          <a:lstStyle>
            <a:lvl1pPr algn="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04" name="Text Placeholder 23">
            <a:extLst>
              <a:ext uri="{FF2B5EF4-FFF2-40B4-BE49-F238E27FC236}">
                <a16:creationId xmlns:a16="http://schemas.microsoft.com/office/drawing/2014/main" id="{DFCB3FD5-E40F-CE48-A411-1E3CAE3E9AC8}"/>
              </a:ext>
            </a:extLst>
          </p:cNvPr>
          <p:cNvSpPr>
            <a:spLocks noGrp="1"/>
          </p:cNvSpPr>
          <p:nvPr>
            <p:ph type="body" sz="quarter" idx="22" hasCustomPrompt="1"/>
          </p:nvPr>
        </p:nvSpPr>
        <p:spPr>
          <a:xfrm>
            <a:off x="6505379" y="565819"/>
            <a:ext cx="2219219" cy="442320"/>
          </a:xfrm>
        </p:spPr>
        <p:txBody>
          <a:bodyPr>
            <a:normAutofit/>
          </a:bodyPr>
          <a:lstStyle>
            <a:lvl1pPr marL="0" indent="0" algn="r">
              <a:buNone/>
              <a:defRPr sz="2200" b="1" i="0">
                <a:solidFill>
                  <a:srgbClr val="000000"/>
                </a:solidFill>
                <a:latin typeface="+mn-lt"/>
              </a:defRPr>
            </a:lvl1pPr>
          </a:lstStyle>
          <a:p>
            <a:pPr lvl="0"/>
            <a:r>
              <a:rPr lang="en-US"/>
              <a:t>Title</a:t>
            </a:r>
          </a:p>
        </p:txBody>
      </p:sp>
      <p:sp>
        <p:nvSpPr>
          <p:cNvPr id="105" name="Text Placeholder 17">
            <a:extLst>
              <a:ext uri="{FF2B5EF4-FFF2-40B4-BE49-F238E27FC236}">
                <a16:creationId xmlns:a16="http://schemas.microsoft.com/office/drawing/2014/main" id="{23CD4274-1A62-C44F-9D93-D9C507ADC254}"/>
              </a:ext>
            </a:extLst>
          </p:cNvPr>
          <p:cNvSpPr>
            <a:spLocks noGrp="1"/>
          </p:cNvSpPr>
          <p:nvPr>
            <p:ph type="body" sz="quarter" idx="23" hasCustomPrompt="1"/>
          </p:nvPr>
        </p:nvSpPr>
        <p:spPr>
          <a:xfrm>
            <a:off x="6667060" y="5501098"/>
            <a:ext cx="2212737" cy="651123"/>
          </a:xfrm>
        </p:spPr>
        <p:txBody>
          <a:bodyPr anchor="t"/>
          <a:lstStyle>
            <a:lvl1pPr algn="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06" name="Text Placeholder 23">
            <a:extLst>
              <a:ext uri="{FF2B5EF4-FFF2-40B4-BE49-F238E27FC236}">
                <a16:creationId xmlns:a16="http://schemas.microsoft.com/office/drawing/2014/main" id="{3C479639-2B37-234D-B21C-737A15B07610}"/>
              </a:ext>
            </a:extLst>
          </p:cNvPr>
          <p:cNvSpPr>
            <a:spLocks noGrp="1"/>
          </p:cNvSpPr>
          <p:nvPr>
            <p:ph type="body" sz="quarter" idx="24" hasCustomPrompt="1"/>
          </p:nvPr>
        </p:nvSpPr>
        <p:spPr>
          <a:xfrm>
            <a:off x="6667060" y="5139665"/>
            <a:ext cx="2219219" cy="442320"/>
          </a:xfrm>
        </p:spPr>
        <p:txBody>
          <a:bodyPr>
            <a:normAutofit/>
          </a:bodyPr>
          <a:lstStyle>
            <a:lvl1pPr marL="0" indent="0" algn="r">
              <a:buNone/>
              <a:defRPr sz="2200" b="1" i="0">
                <a:solidFill>
                  <a:srgbClr val="000000"/>
                </a:solidFill>
                <a:latin typeface="+mn-lt"/>
              </a:defRPr>
            </a:lvl1pPr>
          </a:lstStyle>
          <a:p>
            <a:pPr lvl="0"/>
            <a:r>
              <a:rPr lang="en-US"/>
              <a:t>Title</a:t>
            </a:r>
          </a:p>
        </p:txBody>
      </p:sp>
      <p:sp>
        <p:nvSpPr>
          <p:cNvPr id="107" name="Text Placeholder 17">
            <a:extLst>
              <a:ext uri="{FF2B5EF4-FFF2-40B4-BE49-F238E27FC236}">
                <a16:creationId xmlns:a16="http://schemas.microsoft.com/office/drawing/2014/main" id="{43320795-46BC-AF4D-BEC0-E2B432C9F1BB}"/>
              </a:ext>
            </a:extLst>
          </p:cNvPr>
          <p:cNvSpPr>
            <a:spLocks noGrp="1"/>
          </p:cNvSpPr>
          <p:nvPr>
            <p:ph type="body" sz="quarter" idx="25" hasCustomPrompt="1"/>
          </p:nvPr>
        </p:nvSpPr>
        <p:spPr>
          <a:xfrm>
            <a:off x="5731326" y="4447206"/>
            <a:ext cx="2212737" cy="651123"/>
          </a:xfrm>
        </p:spPr>
        <p:txBody>
          <a:bodyPr anchor="t"/>
          <a:lstStyle>
            <a:lvl1pPr algn="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08" name="Text Placeholder 23">
            <a:extLst>
              <a:ext uri="{FF2B5EF4-FFF2-40B4-BE49-F238E27FC236}">
                <a16:creationId xmlns:a16="http://schemas.microsoft.com/office/drawing/2014/main" id="{AF91F0CE-C7DF-B74F-B4D7-25C7ADC90465}"/>
              </a:ext>
            </a:extLst>
          </p:cNvPr>
          <p:cNvSpPr>
            <a:spLocks noGrp="1"/>
          </p:cNvSpPr>
          <p:nvPr>
            <p:ph type="body" sz="quarter" idx="26" hasCustomPrompt="1"/>
          </p:nvPr>
        </p:nvSpPr>
        <p:spPr>
          <a:xfrm>
            <a:off x="5731326" y="4085773"/>
            <a:ext cx="2219219" cy="442320"/>
          </a:xfrm>
        </p:spPr>
        <p:txBody>
          <a:bodyPr>
            <a:normAutofit/>
          </a:bodyPr>
          <a:lstStyle>
            <a:lvl1pPr marL="0" indent="0" algn="r">
              <a:buNone/>
              <a:defRPr sz="2200" b="1" i="0">
                <a:solidFill>
                  <a:srgbClr val="000000"/>
                </a:solidFill>
                <a:latin typeface="+mn-lt"/>
              </a:defRPr>
            </a:lvl1pPr>
          </a:lstStyle>
          <a:p>
            <a:pPr lvl="0"/>
            <a:r>
              <a:rPr lang="en-US"/>
              <a:t>Title</a:t>
            </a:r>
          </a:p>
        </p:txBody>
      </p:sp>
      <p:sp>
        <p:nvSpPr>
          <p:cNvPr id="109" name="Text Placeholder 17">
            <a:extLst>
              <a:ext uri="{FF2B5EF4-FFF2-40B4-BE49-F238E27FC236}">
                <a16:creationId xmlns:a16="http://schemas.microsoft.com/office/drawing/2014/main" id="{8FB2940C-DB12-FC4B-AE30-0A6B11AD18B8}"/>
              </a:ext>
            </a:extLst>
          </p:cNvPr>
          <p:cNvSpPr>
            <a:spLocks noGrp="1"/>
          </p:cNvSpPr>
          <p:nvPr>
            <p:ph type="body" sz="quarter" idx="27" hasCustomPrompt="1"/>
          </p:nvPr>
        </p:nvSpPr>
        <p:spPr>
          <a:xfrm>
            <a:off x="5779231" y="1959718"/>
            <a:ext cx="2212737" cy="651123"/>
          </a:xfrm>
        </p:spPr>
        <p:txBody>
          <a:bodyPr anchor="t"/>
          <a:lstStyle>
            <a:lvl1pPr algn="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10" name="Text Placeholder 23">
            <a:extLst>
              <a:ext uri="{FF2B5EF4-FFF2-40B4-BE49-F238E27FC236}">
                <a16:creationId xmlns:a16="http://schemas.microsoft.com/office/drawing/2014/main" id="{9D34396D-AAEA-8941-B9FA-2158B9F5BCD8}"/>
              </a:ext>
            </a:extLst>
          </p:cNvPr>
          <p:cNvSpPr>
            <a:spLocks noGrp="1"/>
          </p:cNvSpPr>
          <p:nvPr>
            <p:ph type="body" sz="quarter" idx="28" hasCustomPrompt="1"/>
          </p:nvPr>
        </p:nvSpPr>
        <p:spPr>
          <a:xfrm>
            <a:off x="5779231" y="1598285"/>
            <a:ext cx="2219219" cy="442320"/>
          </a:xfrm>
        </p:spPr>
        <p:txBody>
          <a:bodyPr>
            <a:normAutofit/>
          </a:bodyPr>
          <a:lstStyle>
            <a:lvl1pPr marL="0" indent="0" algn="r">
              <a:buNone/>
              <a:defRPr sz="2200" b="1" i="0">
                <a:solidFill>
                  <a:srgbClr val="000000"/>
                </a:solidFill>
                <a:latin typeface="+mn-lt"/>
              </a:defRPr>
            </a:lvl1pPr>
          </a:lstStyle>
          <a:p>
            <a:pPr lvl="0"/>
            <a:r>
              <a:rPr lang="en-US"/>
              <a:t>Title</a:t>
            </a:r>
          </a:p>
        </p:txBody>
      </p:sp>
      <p:sp>
        <p:nvSpPr>
          <p:cNvPr id="77" name="TextBox 76">
            <a:extLst>
              <a:ext uri="{FF2B5EF4-FFF2-40B4-BE49-F238E27FC236}">
                <a16:creationId xmlns:a16="http://schemas.microsoft.com/office/drawing/2014/main" id="{43145B51-3D35-5945-82BB-92B736D68EB5}"/>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n-lt"/>
                <a:ea typeface="Lato Medium" panose="020F0502020204030203" pitchFamily="34" charset="0"/>
                <a:cs typeface="Calibri" panose="020F0502020204030204" pitchFamily="34" charset="0"/>
              </a:rPr>
              <a:t>for seniors</a:t>
            </a:r>
          </a:p>
        </p:txBody>
      </p:sp>
      <p:sp>
        <p:nvSpPr>
          <p:cNvPr id="78" name="Rectangle 77">
            <a:extLst>
              <a:ext uri="{FF2B5EF4-FFF2-40B4-BE49-F238E27FC236}">
                <a16:creationId xmlns:a16="http://schemas.microsoft.com/office/drawing/2014/main" id="{45431EF6-A46B-2847-B85F-33968397620D}"/>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Tree>
    <p:extLst>
      <p:ext uri="{BB962C8B-B14F-4D97-AF65-F5344CB8AC3E}">
        <p14:creationId xmlns:p14="http://schemas.microsoft.com/office/powerpoint/2010/main" val="25825312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00000"/>
                </a:solidFill>
                <a:latin typeface="+mn-lt"/>
              </a:defRPr>
            </a:lvl1pPr>
          </a:lstStyle>
          <a:p>
            <a:pPr lvl="0"/>
            <a:r>
              <a:rPr lang="en-US"/>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FED100"/>
          </a:solidFill>
          <a:ln w="9525" cap="flat">
            <a:noFill/>
            <a:bevel/>
            <a:headEnd/>
            <a:tailEnd/>
          </a:ln>
          <a:effectLst/>
        </p:spPr>
        <p:txBody>
          <a:bodyPr wrap="none" anchor="ctr"/>
          <a:lstStyle/>
          <a:p>
            <a:endParaRPr lang="en-US"/>
          </a:p>
        </p:txBody>
      </p:sp>
      <p:sp>
        <p:nvSpPr>
          <p:cNvPr id="39" name="Freeform 38">
            <a:extLst>
              <a:ext uri="{FF2B5EF4-FFF2-40B4-BE49-F238E27FC236}">
                <a16:creationId xmlns:a16="http://schemas.microsoft.com/office/drawing/2014/main" id="{C8AC7C2A-FE0D-1E46-AEF1-1CC40CA8D48D}"/>
              </a:ext>
            </a:extLst>
          </p:cNvPr>
          <p:cNvSpPr>
            <a:spLocks noChangeArrowheads="1"/>
          </p:cNvSpPr>
          <p:nvPr/>
        </p:nvSpPr>
        <p:spPr bwMode="auto">
          <a:xfrm>
            <a:off x="8911127" y="1536112"/>
            <a:ext cx="2728008" cy="2687953"/>
          </a:xfrm>
          <a:custGeom>
            <a:avLst/>
            <a:gdLst>
              <a:gd name="connsiteX0" fmla="*/ 1347559 w 2728008"/>
              <a:gd name="connsiteY0" fmla="*/ 0 h 2687953"/>
              <a:gd name="connsiteX1" fmla="*/ 1986565 w 2728008"/>
              <a:gd name="connsiteY1" fmla="*/ 161435 h 2687953"/>
              <a:gd name="connsiteX2" fmla="*/ 2048138 w 2728008"/>
              <a:gd name="connsiteY2" fmla="*/ 198721 h 2687953"/>
              <a:gd name="connsiteX3" fmla="*/ 2055744 w 2728008"/>
              <a:gd name="connsiteY3" fmla="*/ 189369 h 2687953"/>
              <a:gd name="connsiteX4" fmla="*/ 2332912 w 2728008"/>
              <a:gd name="connsiteY4" fmla="*/ 73044 h 2687953"/>
              <a:gd name="connsiteX5" fmla="*/ 2728008 w 2728008"/>
              <a:gd name="connsiteY5" fmla="*/ 468361 h 2687953"/>
              <a:gd name="connsiteX6" fmla="*/ 2613550 w 2728008"/>
              <a:gd name="connsiteY6" fmla="*/ 747820 h 2687953"/>
              <a:gd name="connsiteX7" fmla="*/ 2568525 w 2728008"/>
              <a:gd name="connsiteY7" fmla="*/ 785283 h 2687953"/>
              <a:gd name="connsiteX8" fmla="*/ 2584461 w 2728008"/>
              <a:gd name="connsiteY8" fmla="*/ 818260 h 2687953"/>
              <a:gd name="connsiteX9" fmla="*/ 2690307 w 2728008"/>
              <a:gd name="connsiteY9" fmla="*/ 1341306 h 2687953"/>
              <a:gd name="connsiteX10" fmla="*/ 1347559 w 2728008"/>
              <a:gd name="connsiteY10" fmla="*/ 2687953 h 2687953"/>
              <a:gd name="connsiteX11" fmla="*/ 0 w 2728008"/>
              <a:gd name="connsiteY11" fmla="*/ 1341306 h 2687953"/>
              <a:gd name="connsiteX12" fmla="*/ 1347559 w 2728008"/>
              <a:gd name="connsiteY12" fmla="*/ 0 h 268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8008" h="2687953">
                <a:moveTo>
                  <a:pt x="1347559" y="0"/>
                </a:moveTo>
                <a:cubicBezTo>
                  <a:pt x="1578578" y="0"/>
                  <a:pt x="1796338" y="58425"/>
                  <a:pt x="1986565" y="161435"/>
                </a:cubicBezTo>
                <a:lnTo>
                  <a:pt x="2048138" y="198721"/>
                </a:lnTo>
                <a:lnTo>
                  <a:pt x="2055744" y="189369"/>
                </a:lnTo>
                <a:cubicBezTo>
                  <a:pt x="2126421" y="117651"/>
                  <a:pt x="2224261" y="73044"/>
                  <a:pt x="2332912" y="73044"/>
                </a:cubicBezTo>
                <a:cubicBezTo>
                  <a:pt x="2554486" y="73044"/>
                  <a:pt x="2728008" y="251471"/>
                  <a:pt x="2728008" y="468361"/>
                </a:cubicBezTo>
                <a:cubicBezTo>
                  <a:pt x="2728008" y="577073"/>
                  <a:pt x="2684627" y="676036"/>
                  <a:pt x="2613550" y="747820"/>
                </a:cubicBezTo>
                <a:lnTo>
                  <a:pt x="2568525" y="785283"/>
                </a:lnTo>
                <a:lnTo>
                  <a:pt x="2584461" y="818260"/>
                </a:lnTo>
                <a:cubicBezTo>
                  <a:pt x="2652589" y="978837"/>
                  <a:pt x="2690307" y="1155547"/>
                  <a:pt x="2690307" y="1341306"/>
                </a:cubicBezTo>
                <a:cubicBezTo>
                  <a:pt x="2690307" y="2084339"/>
                  <a:pt x="2086819" y="2687953"/>
                  <a:pt x="1347559" y="2687953"/>
                </a:cubicBezTo>
                <a:cubicBezTo>
                  <a:pt x="604023" y="2687953"/>
                  <a:pt x="0" y="2084339"/>
                  <a:pt x="0" y="1341306"/>
                </a:cubicBezTo>
                <a:cubicBezTo>
                  <a:pt x="0" y="598273"/>
                  <a:pt x="604023" y="0"/>
                  <a:pt x="1347559" y="0"/>
                </a:cubicBezTo>
                <a:close/>
              </a:path>
            </a:pathLst>
          </a:custGeom>
          <a:solidFill>
            <a:srgbClr val="FED100"/>
          </a:solidFill>
          <a:ln w="9525" cap="flat">
            <a:noFill/>
            <a:bevel/>
            <a:headEnd/>
            <a:tailEnd/>
          </a:ln>
          <a:effectLst/>
        </p:spPr>
        <p:txBody>
          <a:bodyPr wrap="square" anchor="ctr">
            <a:noAutofit/>
          </a:bodyPr>
          <a:lstStyle/>
          <a:p>
            <a:endParaRPr lang="en-US"/>
          </a:p>
        </p:txBody>
      </p:sp>
      <p:sp>
        <p:nvSpPr>
          <p:cNvPr id="37" name="Freeform 36">
            <a:extLst>
              <a:ext uri="{FF2B5EF4-FFF2-40B4-BE49-F238E27FC236}">
                <a16:creationId xmlns:a16="http://schemas.microsoft.com/office/drawing/2014/main" id="{721E85CF-10E5-434A-B411-502B2961E920}"/>
              </a:ext>
            </a:extLst>
          </p:cNvPr>
          <p:cNvSpPr>
            <a:spLocks noChangeArrowheads="1"/>
          </p:cNvSpPr>
          <p:nvPr/>
        </p:nvSpPr>
        <p:spPr bwMode="auto">
          <a:xfrm>
            <a:off x="5527546" y="1342899"/>
            <a:ext cx="2030557" cy="2134233"/>
          </a:xfrm>
          <a:custGeom>
            <a:avLst/>
            <a:gdLst>
              <a:gd name="connsiteX0" fmla="*/ 395584 w 2030557"/>
              <a:gd name="connsiteY0" fmla="*/ 0 h 2134233"/>
              <a:gd name="connsiteX1" fmla="*/ 723293 w 2030557"/>
              <a:gd name="connsiteY1" fmla="*/ 171657 h 2134233"/>
              <a:gd name="connsiteX2" fmla="*/ 740101 w 2030557"/>
              <a:gd name="connsiteY2" fmla="*/ 202116 h 2134233"/>
              <a:gd name="connsiteX3" fmla="*/ 745673 w 2030557"/>
              <a:gd name="connsiteY3" fmla="*/ 200085 h 2134233"/>
              <a:gd name="connsiteX4" fmla="*/ 1041779 w 2030557"/>
              <a:gd name="connsiteY4" fmla="*/ 155513 h 2134233"/>
              <a:gd name="connsiteX5" fmla="*/ 2030557 w 2030557"/>
              <a:gd name="connsiteY5" fmla="*/ 1144606 h 2134233"/>
              <a:gd name="connsiteX6" fmla="*/ 1041779 w 2030557"/>
              <a:gd name="connsiteY6" fmla="*/ 2134233 h 2134233"/>
              <a:gd name="connsiteX7" fmla="*/ 47125 w 2030557"/>
              <a:gd name="connsiteY7" fmla="*/ 1144606 h 2134233"/>
              <a:gd name="connsiteX8" fmla="*/ 125166 w 2030557"/>
              <a:gd name="connsiteY8" fmla="*/ 760120 h 2134233"/>
              <a:gd name="connsiteX9" fmla="*/ 153261 w 2030557"/>
              <a:gd name="connsiteY9" fmla="*/ 702068 h 2134233"/>
              <a:gd name="connsiteX10" fmla="*/ 116313 w 2030557"/>
              <a:gd name="connsiteY10" fmla="*/ 671853 h 2134233"/>
              <a:gd name="connsiteX11" fmla="*/ 0 w 2030557"/>
              <a:gd name="connsiteY11" fmla="*/ 390556 h 2134233"/>
              <a:gd name="connsiteX12" fmla="*/ 395584 w 2030557"/>
              <a:gd name="connsiteY12" fmla="*/ 0 h 213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0557" h="2134233">
                <a:moveTo>
                  <a:pt x="395584" y="0"/>
                </a:moveTo>
                <a:cubicBezTo>
                  <a:pt x="531383" y="0"/>
                  <a:pt x="651958" y="67828"/>
                  <a:pt x="723293" y="171657"/>
                </a:cubicBezTo>
                <a:lnTo>
                  <a:pt x="740101" y="202116"/>
                </a:lnTo>
                <a:lnTo>
                  <a:pt x="745673" y="200085"/>
                </a:lnTo>
                <a:cubicBezTo>
                  <a:pt x="839168" y="171124"/>
                  <a:pt x="938615" y="155513"/>
                  <a:pt x="1041779" y="155513"/>
                </a:cubicBezTo>
                <a:cubicBezTo>
                  <a:pt x="1587183" y="155513"/>
                  <a:pt x="2030557" y="599563"/>
                  <a:pt x="2030557" y="1144606"/>
                </a:cubicBezTo>
                <a:cubicBezTo>
                  <a:pt x="2030557" y="1690183"/>
                  <a:pt x="1587183" y="2134233"/>
                  <a:pt x="1041779" y="2134233"/>
                </a:cubicBezTo>
                <a:cubicBezTo>
                  <a:pt x="491568" y="2134233"/>
                  <a:pt x="47125" y="1690183"/>
                  <a:pt x="47125" y="1144606"/>
                </a:cubicBezTo>
                <a:cubicBezTo>
                  <a:pt x="47125" y="1008345"/>
                  <a:pt x="74903" y="878396"/>
                  <a:pt x="125166" y="760120"/>
                </a:cubicBezTo>
                <a:lnTo>
                  <a:pt x="153261" y="702068"/>
                </a:lnTo>
                <a:lnTo>
                  <a:pt x="116313" y="671853"/>
                </a:lnTo>
                <a:cubicBezTo>
                  <a:pt x="44576" y="600660"/>
                  <a:pt x="0" y="501686"/>
                  <a:pt x="0" y="390556"/>
                </a:cubicBezTo>
                <a:cubicBezTo>
                  <a:pt x="0" y="173640"/>
                  <a:pt x="178307" y="0"/>
                  <a:pt x="395584" y="0"/>
                </a:cubicBezTo>
                <a:close/>
              </a:path>
            </a:pathLst>
          </a:custGeom>
          <a:solidFill>
            <a:srgbClr val="FED100"/>
          </a:solidFill>
          <a:ln w="9525" cap="flat">
            <a:noFill/>
            <a:bevel/>
            <a:headEnd/>
            <a:tailEnd/>
          </a:ln>
          <a:effectLst/>
        </p:spPr>
        <p:txBody>
          <a:bodyPr wrap="square" anchor="ctr">
            <a:noAutofit/>
          </a:bodyPr>
          <a:lstStyle/>
          <a:p>
            <a:endParaRPr lang="en-US"/>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FED100"/>
          </a:solidFill>
          <a:ln w="9525" cap="flat">
            <a:noFill/>
            <a:bevel/>
            <a:headEnd/>
            <a:tailEnd/>
          </a:ln>
          <a:effectLst/>
        </p:spPr>
        <p:txBody>
          <a:bodyPr wrap="none" anchor="ctr"/>
          <a:lstStyle/>
          <a:p>
            <a:endParaRPr lang="en-US"/>
          </a:p>
        </p:txBody>
      </p:sp>
      <p:sp>
        <p:nvSpPr>
          <p:cNvPr id="36" name="Freeform 35">
            <a:extLst>
              <a:ext uri="{FF2B5EF4-FFF2-40B4-BE49-F238E27FC236}">
                <a16:creationId xmlns:a16="http://schemas.microsoft.com/office/drawing/2014/main" id="{0DDA54A1-C5F5-DF42-9617-EAE5E4AEACC0}"/>
              </a:ext>
            </a:extLst>
          </p:cNvPr>
          <p:cNvSpPr>
            <a:spLocks noChangeArrowheads="1"/>
          </p:cNvSpPr>
          <p:nvPr userDrawn="1"/>
        </p:nvSpPr>
        <p:spPr bwMode="auto">
          <a:xfrm>
            <a:off x="4224538" y="3013484"/>
            <a:ext cx="2490027" cy="2313308"/>
          </a:xfrm>
          <a:custGeom>
            <a:avLst/>
            <a:gdLst>
              <a:gd name="connsiteX0" fmla="*/ 1159058 w 2490027"/>
              <a:gd name="connsiteY0" fmla="*/ 0 h 2313308"/>
              <a:gd name="connsiteX1" fmla="*/ 2313308 w 2490027"/>
              <a:gd name="connsiteY1" fmla="*/ 1158792 h 2313308"/>
              <a:gd name="connsiteX2" fmla="*/ 2261418 w 2490027"/>
              <a:gd name="connsiteY2" fmla="*/ 1502123 h 2313308"/>
              <a:gd name="connsiteX3" fmla="*/ 2255744 w 2490027"/>
              <a:gd name="connsiteY3" fmla="*/ 1517630 h 2313308"/>
              <a:gd name="connsiteX4" fmla="*/ 2315092 w 2490027"/>
              <a:gd name="connsiteY4" fmla="*/ 1550005 h 2313308"/>
              <a:gd name="connsiteX5" fmla="*/ 2490027 w 2490027"/>
              <a:gd name="connsiteY5" fmla="*/ 1877935 h 2313308"/>
              <a:gd name="connsiteX6" fmla="*/ 2094443 w 2490027"/>
              <a:gd name="connsiteY6" fmla="*/ 2273252 h 2313308"/>
              <a:gd name="connsiteX7" fmla="*/ 1815172 w 2490027"/>
              <a:gd name="connsiteY7" fmla="*/ 2156927 h 2313308"/>
              <a:gd name="connsiteX8" fmla="*/ 1789139 w 2490027"/>
              <a:gd name="connsiteY8" fmla="*/ 2125433 h 2313308"/>
              <a:gd name="connsiteX9" fmla="*/ 1709258 w 2490027"/>
              <a:gd name="connsiteY9" fmla="*/ 2173971 h 2313308"/>
              <a:gd name="connsiteX10" fmla="*/ 1159058 w 2490027"/>
              <a:gd name="connsiteY10" fmla="*/ 2313308 h 2313308"/>
              <a:gd name="connsiteX11" fmla="*/ 0 w 2490027"/>
              <a:gd name="connsiteY11" fmla="*/ 1158792 h 2313308"/>
              <a:gd name="connsiteX12" fmla="*/ 1159058 w 2490027"/>
              <a:gd name="connsiteY12" fmla="*/ 0 h 231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90027" h="2313308">
                <a:moveTo>
                  <a:pt x="1159058" y="0"/>
                </a:moveTo>
                <a:cubicBezTo>
                  <a:pt x="1796568" y="0"/>
                  <a:pt x="2313308" y="521670"/>
                  <a:pt x="2313308" y="1158792"/>
                </a:cubicBezTo>
                <a:cubicBezTo>
                  <a:pt x="2313308" y="1278352"/>
                  <a:pt x="2295142" y="1393666"/>
                  <a:pt x="2261418" y="1502123"/>
                </a:cubicBezTo>
                <a:lnTo>
                  <a:pt x="2255744" y="1517630"/>
                </a:lnTo>
                <a:lnTo>
                  <a:pt x="2315092" y="1550005"/>
                </a:lnTo>
                <a:cubicBezTo>
                  <a:pt x="2420376" y="1621388"/>
                  <a:pt x="2490027" y="1742045"/>
                  <a:pt x="2490027" y="1877935"/>
                </a:cubicBezTo>
                <a:cubicBezTo>
                  <a:pt x="2490027" y="2094825"/>
                  <a:pt x="2311721" y="2273252"/>
                  <a:pt x="2094443" y="2273252"/>
                </a:cubicBezTo>
                <a:cubicBezTo>
                  <a:pt x="1985805" y="2273252"/>
                  <a:pt x="1886909" y="2228646"/>
                  <a:pt x="1815172" y="2156927"/>
                </a:cubicBezTo>
                <a:lnTo>
                  <a:pt x="1789139" y="2125433"/>
                </a:lnTo>
                <a:lnTo>
                  <a:pt x="1709258" y="2173971"/>
                </a:lnTo>
                <a:cubicBezTo>
                  <a:pt x="1545708" y="2262833"/>
                  <a:pt x="1358280" y="2313308"/>
                  <a:pt x="1159058" y="2313308"/>
                </a:cubicBezTo>
                <a:cubicBezTo>
                  <a:pt x="516740" y="2313308"/>
                  <a:pt x="0" y="1796448"/>
                  <a:pt x="0" y="1158792"/>
                </a:cubicBezTo>
                <a:cubicBezTo>
                  <a:pt x="0" y="521670"/>
                  <a:pt x="516740" y="0"/>
                  <a:pt x="1159058" y="0"/>
                </a:cubicBezTo>
                <a:close/>
              </a:path>
            </a:pathLst>
          </a:custGeom>
          <a:solidFill>
            <a:srgbClr val="FED100"/>
          </a:solidFill>
          <a:ln w="9525" cap="flat">
            <a:noFill/>
            <a:bevel/>
            <a:headEnd/>
            <a:tailEnd/>
          </a:ln>
          <a:effectLst/>
        </p:spPr>
        <p:txBody>
          <a:bodyPr wrap="square" anchor="ctr">
            <a:noAutofit/>
          </a:bodyPr>
          <a:lstStyle/>
          <a:p>
            <a:endParaRPr lang="en-US"/>
          </a:p>
        </p:txBody>
      </p:sp>
      <p:sp>
        <p:nvSpPr>
          <p:cNvPr id="38" name="Freeform 37">
            <a:extLst>
              <a:ext uri="{FF2B5EF4-FFF2-40B4-BE49-F238E27FC236}">
                <a16:creationId xmlns:a16="http://schemas.microsoft.com/office/drawing/2014/main" id="{6DC177C8-3E5A-3E4A-AD37-257F7688780C}"/>
              </a:ext>
            </a:extLst>
          </p:cNvPr>
          <p:cNvSpPr>
            <a:spLocks noChangeArrowheads="1"/>
          </p:cNvSpPr>
          <p:nvPr userDrawn="1"/>
        </p:nvSpPr>
        <p:spPr bwMode="auto">
          <a:xfrm>
            <a:off x="6875323" y="2400858"/>
            <a:ext cx="2365146" cy="2697377"/>
          </a:xfrm>
          <a:custGeom>
            <a:avLst/>
            <a:gdLst>
              <a:gd name="connsiteX0" fmla="*/ 1578470 w 2365146"/>
              <a:gd name="connsiteY0" fmla="*/ 0 h 2697377"/>
              <a:gd name="connsiteX1" fmla="*/ 1969295 w 2365146"/>
              <a:gd name="connsiteY1" fmla="*/ 395365 h 2697377"/>
              <a:gd name="connsiteX2" fmla="*/ 1938712 w 2365146"/>
              <a:gd name="connsiteY2" fmla="*/ 548209 h 2697377"/>
              <a:gd name="connsiteX3" fmla="*/ 1916962 w 2365146"/>
              <a:gd name="connsiteY3" fmla="*/ 588450 h 2697377"/>
              <a:gd name="connsiteX4" fmla="*/ 1934090 w 2365146"/>
              <a:gd name="connsiteY4" fmla="*/ 601213 h 2697377"/>
              <a:gd name="connsiteX5" fmla="*/ 2365146 w 2365146"/>
              <a:gd name="connsiteY5" fmla="*/ 1514537 h 2697377"/>
              <a:gd name="connsiteX6" fmla="*/ 1182306 w 2365146"/>
              <a:gd name="connsiteY6" fmla="*/ 2697377 h 2697377"/>
              <a:gd name="connsiteX7" fmla="*/ 0 w 2365146"/>
              <a:gd name="connsiteY7" fmla="*/ 1514537 h 2697377"/>
              <a:gd name="connsiteX8" fmla="*/ 1182306 w 2365146"/>
              <a:gd name="connsiteY8" fmla="*/ 332231 h 2697377"/>
              <a:gd name="connsiteX9" fmla="*/ 1188984 w 2365146"/>
              <a:gd name="connsiteY9" fmla="*/ 332567 h 2697377"/>
              <a:gd name="connsiteX10" fmla="*/ 1190730 w 2365146"/>
              <a:gd name="connsiteY10" fmla="*/ 314717 h 2697377"/>
              <a:gd name="connsiteX11" fmla="*/ 1578470 w 2365146"/>
              <a:gd name="connsiteY11" fmla="*/ 0 h 269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5146" h="2697377">
                <a:moveTo>
                  <a:pt x="1578470" y="0"/>
                </a:moveTo>
                <a:cubicBezTo>
                  <a:pt x="1795239" y="0"/>
                  <a:pt x="1969295" y="173640"/>
                  <a:pt x="1969295" y="395365"/>
                </a:cubicBezTo>
                <a:cubicBezTo>
                  <a:pt x="1969295" y="449727"/>
                  <a:pt x="1958416" y="501352"/>
                  <a:pt x="1938712" y="548209"/>
                </a:cubicBezTo>
                <a:lnTo>
                  <a:pt x="1916962" y="588450"/>
                </a:lnTo>
                <a:lnTo>
                  <a:pt x="1934090" y="601213"/>
                </a:lnTo>
                <a:cubicBezTo>
                  <a:pt x="2197118" y="817541"/>
                  <a:pt x="2365146" y="1145500"/>
                  <a:pt x="2365146" y="1514537"/>
                </a:cubicBezTo>
                <a:cubicBezTo>
                  <a:pt x="2365146" y="2166328"/>
                  <a:pt x="1834096" y="2697377"/>
                  <a:pt x="1182306" y="2697377"/>
                </a:cubicBezTo>
                <a:cubicBezTo>
                  <a:pt x="525706" y="2697377"/>
                  <a:pt x="0" y="2166328"/>
                  <a:pt x="0" y="1514537"/>
                </a:cubicBezTo>
                <a:cubicBezTo>
                  <a:pt x="0" y="858472"/>
                  <a:pt x="525706" y="332231"/>
                  <a:pt x="1182306" y="332231"/>
                </a:cubicBezTo>
                <a:lnTo>
                  <a:pt x="1188984" y="332567"/>
                </a:lnTo>
                <a:lnTo>
                  <a:pt x="1190730" y="314717"/>
                </a:lnTo>
                <a:cubicBezTo>
                  <a:pt x="1226980" y="132943"/>
                  <a:pt x="1384126" y="0"/>
                  <a:pt x="1578470" y="0"/>
                </a:cubicBezTo>
                <a:close/>
              </a:path>
            </a:pathLst>
          </a:custGeom>
          <a:solidFill>
            <a:srgbClr val="FED100"/>
          </a:solidFill>
          <a:ln w="9525" cap="flat">
            <a:noFill/>
            <a:bevel/>
            <a:headEnd/>
            <a:tailEnd/>
          </a:ln>
          <a:effectLst/>
        </p:spPr>
        <p:txBody>
          <a:bodyPr wrap="square" anchor="ctr">
            <a:noAutofit/>
          </a:bodyPr>
          <a:lstStyle/>
          <a:p>
            <a:endParaRPr lang="en-US"/>
          </a:p>
        </p:txBody>
      </p:sp>
      <p:sp>
        <p:nvSpPr>
          <p:cNvPr id="144" name="Text Placeholder 17">
            <a:extLst>
              <a:ext uri="{FF2B5EF4-FFF2-40B4-BE49-F238E27FC236}">
                <a16:creationId xmlns:a16="http://schemas.microsoft.com/office/drawing/2014/main" id="{43A9646D-E0E8-9B4E-9F77-3E844CAD8BDC}"/>
              </a:ext>
            </a:extLst>
          </p:cNvPr>
          <p:cNvSpPr>
            <a:spLocks noGrp="1"/>
          </p:cNvSpPr>
          <p:nvPr userDrawn="1">
            <p:ph type="body" sz="quarter" idx="21" hasCustomPrompt="1"/>
          </p:nvPr>
        </p:nvSpPr>
        <p:spPr>
          <a:xfrm>
            <a:off x="2505115" y="2803265"/>
            <a:ext cx="1740791" cy="697634"/>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5" name="Text Placeholder 17">
            <a:extLst>
              <a:ext uri="{FF2B5EF4-FFF2-40B4-BE49-F238E27FC236}">
                <a16:creationId xmlns:a16="http://schemas.microsoft.com/office/drawing/2014/main" id="{DAE6D4C0-6899-EF4D-9FAF-4D8C3B217C65}"/>
              </a:ext>
            </a:extLst>
          </p:cNvPr>
          <p:cNvSpPr>
            <a:spLocks noGrp="1"/>
          </p:cNvSpPr>
          <p:nvPr userDrawn="1">
            <p:ph type="body" sz="quarter" idx="25" hasCustomPrompt="1"/>
          </p:nvPr>
        </p:nvSpPr>
        <p:spPr>
          <a:xfrm>
            <a:off x="2519373" y="2476787"/>
            <a:ext cx="1740791" cy="23846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Your Title</a:t>
            </a:r>
            <a:endParaRPr lang="en-US"/>
          </a:p>
        </p:txBody>
      </p:sp>
      <p:sp>
        <p:nvSpPr>
          <p:cNvPr id="146" name="Text Placeholder 17">
            <a:extLst>
              <a:ext uri="{FF2B5EF4-FFF2-40B4-BE49-F238E27FC236}">
                <a16:creationId xmlns:a16="http://schemas.microsoft.com/office/drawing/2014/main" id="{4967DA91-F81D-4447-97B2-6C673397EF5C}"/>
              </a:ext>
            </a:extLst>
          </p:cNvPr>
          <p:cNvSpPr>
            <a:spLocks noGrp="1"/>
          </p:cNvSpPr>
          <p:nvPr userDrawn="1">
            <p:ph type="body" sz="quarter" idx="26" hasCustomPrompt="1"/>
          </p:nvPr>
        </p:nvSpPr>
        <p:spPr>
          <a:xfrm>
            <a:off x="4451914" y="3788978"/>
            <a:ext cx="1853076" cy="839438"/>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7" name="Text Placeholder 17">
            <a:extLst>
              <a:ext uri="{FF2B5EF4-FFF2-40B4-BE49-F238E27FC236}">
                <a16:creationId xmlns:a16="http://schemas.microsoft.com/office/drawing/2014/main" id="{4A7B02EF-9D32-9E4D-A155-FD8D2BEEF1E8}"/>
              </a:ext>
            </a:extLst>
          </p:cNvPr>
          <p:cNvSpPr>
            <a:spLocks noGrp="1"/>
          </p:cNvSpPr>
          <p:nvPr userDrawn="1">
            <p:ph type="body" sz="quarter" idx="27" hasCustomPrompt="1"/>
          </p:nvPr>
        </p:nvSpPr>
        <p:spPr>
          <a:xfrm>
            <a:off x="4466172" y="3462500"/>
            <a:ext cx="1853076" cy="23846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Your Title</a:t>
            </a:r>
            <a:endParaRPr lang="en-US"/>
          </a:p>
        </p:txBody>
      </p:sp>
      <p:sp>
        <p:nvSpPr>
          <p:cNvPr id="148" name="Text Placeholder 17">
            <a:extLst>
              <a:ext uri="{FF2B5EF4-FFF2-40B4-BE49-F238E27FC236}">
                <a16:creationId xmlns:a16="http://schemas.microsoft.com/office/drawing/2014/main" id="{B53006D1-ED98-8C47-8186-B2BFCF6FB790}"/>
              </a:ext>
            </a:extLst>
          </p:cNvPr>
          <p:cNvSpPr>
            <a:spLocks noGrp="1"/>
          </p:cNvSpPr>
          <p:nvPr userDrawn="1">
            <p:ph type="body" sz="quarter" idx="28" hasCustomPrompt="1"/>
          </p:nvPr>
        </p:nvSpPr>
        <p:spPr>
          <a:xfrm>
            <a:off x="6950565" y="3500899"/>
            <a:ext cx="2130961" cy="880763"/>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9" name="Text Placeholder 17">
            <a:extLst>
              <a:ext uri="{FF2B5EF4-FFF2-40B4-BE49-F238E27FC236}">
                <a16:creationId xmlns:a16="http://schemas.microsoft.com/office/drawing/2014/main" id="{01D6DD52-2A8D-8647-9F45-DD38BF8C4284}"/>
              </a:ext>
            </a:extLst>
          </p:cNvPr>
          <p:cNvSpPr>
            <a:spLocks noGrp="1"/>
          </p:cNvSpPr>
          <p:nvPr userDrawn="1">
            <p:ph type="body" sz="quarter" idx="29" hasCustomPrompt="1"/>
          </p:nvPr>
        </p:nvSpPr>
        <p:spPr>
          <a:xfrm>
            <a:off x="6964823" y="3174422"/>
            <a:ext cx="2130961" cy="23846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Your Title</a:t>
            </a:r>
            <a:endParaRPr lang="en-US"/>
          </a:p>
        </p:txBody>
      </p:sp>
      <p:sp>
        <p:nvSpPr>
          <p:cNvPr id="150" name="Text Placeholder 17">
            <a:extLst>
              <a:ext uri="{FF2B5EF4-FFF2-40B4-BE49-F238E27FC236}">
                <a16:creationId xmlns:a16="http://schemas.microsoft.com/office/drawing/2014/main" id="{FD8DCD0D-631E-D748-A38B-01AB4591DC09}"/>
              </a:ext>
            </a:extLst>
          </p:cNvPr>
          <p:cNvSpPr>
            <a:spLocks noGrp="1"/>
          </p:cNvSpPr>
          <p:nvPr userDrawn="1">
            <p:ph type="body" sz="quarter" idx="30" hasCustomPrompt="1"/>
          </p:nvPr>
        </p:nvSpPr>
        <p:spPr>
          <a:xfrm>
            <a:off x="9067268" y="2446428"/>
            <a:ext cx="2333958" cy="880763"/>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1" name="Text Placeholder 17">
            <a:extLst>
              <a:ext uri="{FF2B5EF4-FFF2-40B4-BE49-F238E27FC236}">
                <a16:creationId xmlns:a16="http://schemas.microsoft.com/office/drawing/2014/main" id="{42BCEFC7-1896-1542-AF5C-B298DDD04ECF}"/>
              </a:ext>
            </a:extLst>
          </p:cNvPr>
          <p:cNvSpPr>
            <a:spLocks noGrp="1"/>
          </p:cNvSpPr>
          <p:nvPr userDrawn="1">
            <p:ph type="body" sz="quarter" idx="31" hasCustomPrompt="1"/>
          </p:nvPr>
        </p:nvSpPr>
        <p:spPr>
          <a:xfrm>
            <a:off x="9081526" y="2119951"/>
            <a:ext cx="2333958" cy="23846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Your Title</a:t>
            </a:r>
            <a:endParaRPr lang="en-US"/>
          </a:p>
        </p:txBody>
      </p:sp>
      <p:sp>
        <p:nvSpPr>
          <p:cNvPr id="152" name="Text Placeholder 17">
            <a:extLst>
              <a:ext uri="{FF2B5EF4-FFF2-40B4-BE49-F238E27FC236}">
                <a16:creationId xmlns:a16="http://schemas.microsoft.com/office/drawing/2014/main" id="{504933AA-9772-824C-B12A-884D2266FA72}"/>
              </a:ext>
            </a:extLst>
          </p:cNvPr>
          <p:cNvSpPr>
            <a:spLocks noGrp="1"/>
          </p:cNvSpPr>
          <p:nvPr userDrawn="1">
            <p:ph type="body" sz="quarter" idx="32" hasCustomPrompt="1"/>
          </p:nvPr>
        </p:nvSpPr>
        <p:spPr>
          <a:xfrm>
            <a:off x="5645112" y="2214208"/>
            <a:ext cx="1740791" cy="880763"/>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3" name="Text Placeholder 17">
            <a:extLst>
              <a:ext uri="{FF2B5EF4-FFF2-40B4-BE49-F238E27FC236}">
                <a16:creationId xmlns:a16="http://schemas.microsoft.com/office/drawing/2014/main" id="{6F3EB50C-D614-9148-BADE-CDDF657537E1}"/>
              </a:ext>
            </a:extLst>
          </p:cNvPr>
          <p:cNvSpPr>
            <a:spLocks noGrp="1"/>
          </p:cNvSpPr>
          <p:nvPr userDrawn="1">
            <p:ph type="body" sz="quarter" idx="33" hasCustomPrompt="1"/>
          </p:nvPr>
        </p:nvSpPr>
        <p:spPr>
          <a:xfrm>
            <a:off x="5659370" y="1887731"/>
            <a:ext cx="1740791" cy="23846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Your Title</a:t>
            </a:r>
            <a:endParaRPr lang="en-US"/>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1</a:t>
            </a:r>
            <a:endParaRPr lang="en-US"/>
          </a:p>
        </p:txBody>
      </p:sp>
      <p:sp>
        <p:nvSpPr>
          <p:cNvPr id="33" name="TextBox 32">
            <a:extLst>
              <a:ext uri="{FF2B5EF4-FFF2-40B4-BE49-F238E27FC236}">
                <a16:creationId xmlns:a16="http://schemas.microsoft.com/office/drawing/2014/main" id="{6AB4D899-F43C-EC44-8EB1-CEA82F5C4C53}"/>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n-lt"/>
                <a:ea typeface="Lato Medium" panose="020F0502020204030203" pitchFamily="34" charset="0"/>
                <a:cs typeface="Calibri" panose="020F0502020204030204" pitchFamily="34" charset="0"/>
              </a:rPr>
              <a:t>for seniors</a:t>
            </a:r>
          </a:p>
        </p:txBody>
      </p:sp>
      <p:sp>
        <p:nvSpPr>
          <p:cNvPr id="35" name="Rectangle 34">
            <a:extLst>
              <a:ext uri="{FF2B5EF4-FFF2-40B4-BE49-F238E27FC236}">
                <a16:creationId xmlns:a16="http://schemas.microsoft.com/office/drawing/2014/main" id="{BE9A91D2-A44C-4342-AE03-2656FE964C85}"/>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40" name="Text Placeholder 17">
            <a:extLst>
              <a:ext uri="{FF2B5EF4-FFF2-40B4-BE49-F238E27FC236}">
                <a16:creationId xmlns:a16="http://schemas.microsoft.com/office/drawing/2014/main" id="{8932391A-3E85-5C4B-AA4E-79577549F408}"/>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a:t>
            </a:r>
            <a:endParaRPr lang="en-US"/>
          </a:p>
        </p:txBody>
      </p:sp>
      <p:sp>
        <p:nvSpPr>
          <p:cNvPr id="41" name="Text Placeholder 17">
            <a:extLst>
              <a:ext uri="{FF2B5EF4-FFF2-40B4-BE49-F238E27FC236}">
                <a16:creationId xmlns:a16="http://schemas.microsoft.com/office/drawing/2014/main" id="{41A708D5-6ED7-584C-A312-A0003D781BBE}"/>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3</a:t>
            </a:r>
            <a:endParaRPr lang="en-US"/>
          </a:p>
        </p:txBody>
      </p:sp>
      <p:sp>
        <p:nvSpPr>
          <p:cNvPr id="42" name="Text Placeholder 17">
            <a:extLst>
              <a:ext uri="{FF2B5EF4-FFF2-40B4-BE49-F238E27FC236}">
                <a16:creationId xmlns:a16="http://schemas.microsoft.com/office/drawing/2014/main" id="{C52B84AE-8040-EF45-A293-68EFFEED6424}"/>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a:t>
            </a:r>
            <a:endParaRPr lang="en-US"/>
          </a:p>
        </p:txBody>
      </p:sp>
      <p:sp>
        <p:nvSpPr>
          <p:cNvPr id="43" name="Text Placeholder 17">
            <a:extLst>
              <a:ext uri="{FF2B5EF4-FFF2-40B4-BE49-F238E27FC236}">
                <a16:creationId xmlns:a16="http://schemas.microsoft.com/office/drawing/2014/main" id="{DCB3084C-9E7F-2641-91E5-6D90EB06B110}"/>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5</a:t>
            </a:r>
            <a:endParaRPr lang="en-US"/>
          </a:p>
        </p:txBody>
      </p:sp>
    </p:spTree>
    <p:extLst>
      <p:ext uri="{BB962C8B-B14F-4D97-AF65-F5344CB8AC3E}">
        <p14:creationId xmlns:p14="http://schemas.microsoft.com/office/powerpoint/2010/main" val="3507714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361479" y="1232267"/>
            <a:ext cx="771474" cy="771474"/>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5769762" y="1622238"/>
            <a:ext cx="591717" cy="0"/>
          </a:xfrm>
          <a:prstGeom prst="line">
            <a:avLst/>
          </a:prstGeom>
          <a:ln w="19050">
            <a:solidFill>
              <a:srgbClr val="FFD1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85D2E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rgbClr val="000000"/>
                </a:solidFill>
                <a:latin typeface="+mn-lt"/>
              </a:defRPr>
            </a:lvl1pPr>
          </a:lstStyle>
          <a:p>
            <a:pPr lvl="0"/>
            <a:r>
              <a:rPr lang="en-US"/>
              <a:t>Overview Slide</a:t>
            </a:r>
          </a:p>
        </p:txBody>
      </p: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361479" y="2306893"/>
            <a:ext cx="771474" cy="771474"/>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5769762" y="2696864"/>
            <a:ext cx="591717" cy="0"/>
          </a:xfrm>
          <a:prstGeom prst="line">
            <a:avLst/>
          </a:prstGeom>
          <a:ln w="19050">
            <a:solidFill>
              <a:srgbClr val="FFD100"/>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361479" y="3366657"/>
            <a:ext cx="771474" cy="771474"/>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5769762" y="3756628"/>
            <a:ext cx="591717" cy="0"/>
          </a:xfrm>
          <a:prstGeom prst="line">
            <a:avLst/>
          </a:prstGeom>
          <a:ln w="19050">
            <a:solidFill>
              <a:srgbClr val="FFD100"/>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347624" y="4424843"/>
            <a:ext cx="771474" cy="771474"/>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5755907" y="4814814"/>
            <a:ext cx="591717" cy="0"/>
          </a:xfrm>
          <a:prstGeom prst="line">
            <a:avLst/>
          </a:prstGeom>
          <a:ln w="19050">
            <a:solidFill>
              <a:srgbClr val="FFD100"/>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361479" y="5502145"/>
            <a:ext cx="771474" cy="771474"/>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5769762" y="5892116"/>
            <a:ext cx="591717" cy="0"/>
          </a:xfrm>
          <a:prstGeom prst="line">
            <a:avLst/>
          </a:prstGeom>
          <a:ln w="19050">
            <a:solidFill>
              <a:srgbClr val="FFD100"/>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24765027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00000"/>
                </a:solidFill>
                <a:latin typeface="Calibri" panose="020F0502020204030204" pitchFamily="34" charset="0"/>
                <a:cs typeface="Calibri" panose="020F0502020204030204" pitchFamily="34" charset="0"/>
              </a:defRPr>
            </a:lvl1pPr>
          </a:lstStyle>
          <a:p>
            <a:pPr lvl="0"/>
            <a:r>
              <a:rPr lang="en-US"/>
              <a:t>Heading</a:t>
            </a:r>
          </a:p>
        </p:txBody>
      </p:sp>
      <p:sp>
        <p:nvSpPr>
          <p:cNvPr id="52" name="Freeform 51">
            <a:extLst>
              <a:ext uri="{FF2B5EF4-FFF2-40B4-BE49-F238E27FC236}">
                <a16:creationId xmlns:a16="http://schemas.microsoft.com/office/drawing/2014/main" id="{998E3230-A060-8148-8AC8-CD958C65B8D0}"/>
              </a:ext>
            </a:extLst>
          </p:cNvPr>
          <p:cNvSpPr/>
          <p:nvPr/>
        </p:nvSpPr>
        <p:spPr>
          <a:xfrm>
            <a:off x="2089889" y="1698686"/>
            <a:ext cx="2664102" cy="3460628"/>
          </a:xfrm>
          <a:custGeom>
            <a:avLst/>
            <a:gdLst>
              <a:gd name="connsiteX0" fmla="*/ 1002960 w 2664102"/>
              <a:gd name="connsiteY0" fmla="*/ 0 h 3460628"/>
              <a:gd name="connsiteX1" fmla="*/ 1587215 w 2664102"/>
              <a:gd name="connsiteY1" fmla="*/ 387270 h 3460628"/>
              <a:gd name="connsiteX2" fmla="*/ 1613792 w 2664102"/>
              <a:gd name="connsiteY2" fmla="*/ 472887 h 3460628"/>
              <a:gd name="connsiteX3" fmla="*/ 1728162 w 2664102"/>
              <a:gd name="connsiteY3" fmla="*/ 502295 h 3460628"/>
              <a:gd name="connsiteX4" fmla="*/ 2664102 w 2664102"/>
              <a:gd name="connsiteY4" fmla="*/ 1774459 h 3460628"/>
              <a:gd name="connsiteX5" fmla="*/ 2179359 w 2664102"/>
              <a:gd name="connsiteY5" fmla="*/ 2802334 h 3460628"/>
              <a:gd name="connsiteX6" fmla="*/ 2169170 w 2664102"/>
              <a:gd name="connsiteY6" fmla="*/ 2809954 h 3460628"/>
              <a:gd name="connsiteX7" fmla="*/ 2190659 w 2664102"/>
              <a:gd name="connsiteY7" fmla="*/ 2849544 h 3460628"/>
              <a:gd name="connsiteX8" fmla="*/ 2225226 w 2664102"/>
              <a:gd name="connsiteY8" fmla="*/ 3020760 h 3460628"/>
              <a:gd name="connsiteX9" fmla="*/ 1785358 w 2664102"/>
              <a:gd name="connsiteY9" fmla="*/ 3460628 h 3460628"/>
              <a:gd name="connsiteX10" fmla="*/ 1354427 w 2664102"/>
              <a:gd name="connsiteY10" fmla="*/ 3109409 h 3460628"/>
              <a:gd name="connsiteX11" fmla="*/ 1354023 w 2664102"/>
              <a:gd name="connsiteY11" fmla="*/ 3105401 h 3460628"/>
              <a:gd name="connsiteX12" fmla="*/ 1332051 w 2664102"/>
              <a:gd name="connsiteY12" fmla="*/ 3106510 h 3460628"/>
              <a:gd name="connsiteX13" fmla="*/ 0 w 2664102"/>
              <a:gd name="connsiteY13" fmla="*/ 1774459 h 3460628"/>
              <a:gd name="connsiteX14" fmla="*/ 390149 w 2664102"/>
              <a:gd name="connsiteY14" fmla="*/ 832557 h 3460628"/>
              <a:gd name="connsiteX15" fmla="*/ 400718 w 2664102"/>
              <a:gd name="connsiteY15" fmla="*/ 822951 h 3460628"/>
              <a:gd name="connsiteX16" fmla="*/ 381759 w 2664102"/>
              <a:gd name="connsiteY16" fmla="*/ 761874 h 3460628"/>
              <a:gd name="connsiteX17" fmla="*/ 368876 w 2664102"/>
              <a:gd name="connsiteY17" fmla="*/ 634084 h 3460628"/>
              <a:gd name="connsiteX18" fmla="*/ 1002960 w 2664102"/>
              <a:gd name="connsiteY18" fmla="*/ 0 h 346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64102" h="3460628">
                <a:moveTo>
                  <a:pt x="1002960" y="0"/>
                </a:moveTo>
                <a:cubicBezTo>
                  <a:pt x="1265606" y="0"/>
                  <a:pt x="1490956" y="159688"/>
                  <a:pt x="1587215" y="387270"/>
                </a:cubicBezTo>
                <a:lnTo>
                  <a:pt x="1613792" y="472887"/>
                </a:lnTo>
                <a:lnTo>
                  <a:pt x="1728162" y="502295"/>
                </a:lnTo>
                <a:cubicBezTo>
                  <a:pt x="2270398" y="670948"/>
                  <a:pt x="2664102" y="1176726"/>
                  <a:pt x="2664102" y="1774459"/>
                </a:cubicBezTo>
                <a:cubicBezTo>
                  <a:pt x="2664102" y="2188274"/>
                  <a:pt x="2475404" y="2558017"/>
                  <a:pt x="2179359" y="2802334"/>
                </a:cubicBezTo>
                <a:lnTo>
                  <a:pt x="2169170" y="2809954"/>
                </a:lnTo>
                <a:lnTo>
                  <a:pt x="2190659" y="2849544"/>
                </a:lnTo>
                <a:cubicBezTo>
                  <a:pt x="2212918" y="2902169"/>
                  <a:pt x="2225226" y="2960027"/>
                  <a:pt x="2225226" y="3020760"/>
                </a:cubicBezTo>
                <a:cubicBezTo>
                  <a:pt x="2225226" y="3263692"/>
                  <a:pt x="2028290" y="3460628"/>
                  <a:pt x="1785358" y="3460628"/>
                </a:cubicBezTo>
                <a:cubicBezTo>
                  <a:pt x="1572793" y="3460628"/>
                  <a:pt x="1395443" y="3309849"/>
                  <a:pt x="1354427" y="3109409"/>
                </a:cubicBezTo>
                <a:lnTo>
                  <a:pt x="1354023" y="310540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FED1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6B9FF562-9BD5-2B44-B1B7-94C288C0D6F6}"/>
              </a:ext>
            </a:extLst>
          </p:cNvPr>
          <p:cNvSpPr/>
          <p:nvPr/>
        </p:nvSpPr>
        <p:spPr>
          <a:xfrm>
            <a:off x="4385115" y="1698686"/>
            <a:ext cx="2664102" cy="3460628"/>
          </a:xfrm>
          <a:custGeom>
            <a:avLst/>
            <a:gdLst>
              <a:gd name="connsiteX0" fmla="*/ 1002960 w 2664102"/>
              <a:gd name="connsiteY0" fmla="*/ 0 h 3460628"/>
              <a:gd name="connsiteX1" fmla="*/ 1587215 w 2664102"/>
              <a:gd name="connsiteY1" fmla="*/ 387270 h 3460628"/>
              <a:gd name="connsiteX2" fmla="*/ 1613792 w 2664102"/>
              <a:gd name="connsiteY2" fmla="*/ 472887 h 3460628"/>
              <a:gd name="connsiteX3" fmla="*/ 1728162 w 2664102"/>
              <a:gd name="connsiteY3" fmla="*/ 502295 h 3460628"/>
              <a:gd name="connsiteX4" fmla="*/ 2664102 w 2664102"/>
              <a:gd name="connsiteY4" fmla="*/ 1774459 h 3460628"/>
              <a:gd name="connsiteX5" fmla="*/ 2273953 w 2664102"/>
              <a:gd name="connsiteY5" fmla="*/ 2716361 h 3460628"/>
              <a:gd name="connsiteX6" fmla="*/ 2214624 w 2664102"/>
              <a:gd name="connsiteY6" fmla="*/ 2770284 h 3460628"/>
              <a:gd name="connsiteX7" fmla="*/ 2218372 w 2664102"/>
              <a:gd name="connsiteY7" fmla="*/ 2774826 h 3460628"/>
              <a:gd name="connsiteX8" fmla="*/ 2293494 w 2664102"/>
              <a:gd name="connsiteY8" fmla="*/ 3020760 h 3460628"/>
              <a:gd name="connsiteX9" fmla="*/ 1853626 w 2664102"/>
              <a:gd name="connsiteY9" fmla="*/ 3460628 h 3460628"/>
              <a:gd name="connsiteX10" fmla="*/ 1422695 w 2664102"/>
              <a:gd name="connsiteY10" fmla="*/ 3109409 h 3460628"/>
              <a:gd name="connsiteX11" fmla="*/ 1421945 w 2664102"/>
              <a:gd name="connsiteY11" fmla="*/ 3101971 h 3460628"/>
              <a:gd name="connsiteX12" fmla="*/ 1332051 w 2664102"/>
              <a:gd name="connsiteY12" fmla="*/ 3106510 h 3460628"/>
              <a:gd name="connsiteX13" fmla="*/ 0 w 2664102"/>
              <a:gd name="connsiteY13" fmla="*/ 1774459 h 3460628"/>
              <a:gd name="connsiteX14" fmla="*/ 390149 w 2664102"/>
              <a:gd name="connsiteY14" fmla="*/ 832557 h 3460628"/>
              <a:gd name="connsiteX15" fmla="*/ 400718 w 2664102"/>
              <a:gd name="connsiteY15" fmla="*/ 822951 h 3460628"/>
              <a:gd name="connsiteX16" fmla="*/ 381759 w 2664102"/>
              <a:gd name="connsiteY16" fmla="*/ 761874 h 3460628"/>
              <a:gd name="connsiteX17" fmla="*/ 368876 w 2664102"/>
              <a:gd name="connsiteY17" fmla="*/ 634084 h 3460628"/>
              <a:gd name="connsiteX18" fmla="*/ 1002960 w 2664102"/>
              <a:gd name="connsiteY18" fmla="*/ 0 h 346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64102" h="3460628">
                <a:moveTo>
                  <a:pt x="1002960" y="0"/>
                </a:moveTo>
                <a:cubicBezTo>
                  <a:pt x="1265607" y="0"/>
                  <a:pt x="1490956" y="159688"/>
                  <a:pt x="1587215" y="387270"/>
                </a:cubicBezTo>
                <a:lnTo>
                  <a:pt x="1613792" y="472887"/>
                </a:lnTo>
                <a:lnTo>
                  <a:pt x="1728162" y="502295"/>
                </a:lnTo>
                <a:cubicBezTo>
                  <a:pt x="2270398" y="670948"/>
                  <a:pt x="2664102" y="1176726"/>
                  <a:pt x="2664102" y="1774459"/>
                </a:cubicBezTo>
                <a:cubicBezTo>
                  <a:pt x="2664102" y="2142295"/>
                  <a:pt x="2515007" y="2475307"/>
                  <a:pt x="2273953" y="2716361"/>
                </a:cubicBezTo>
                <a:lnTo>
                  <a:pt x="2214624" y="2770284"/>
                </a:lnTo>
                <a:lnTo>
                  <a:pt x="2218372" y="2774826"/>
                </a:lnTo>
                <a:cubicBezTo>
                  <a:pt x="2265800" y="2845029"/>
                  <a:pt x="2293494" y="2929661"/>
                  <a:pt x="2293494" y="3020760"/>
                </a:cubicBezTo>
                <a:cubicBezTo>
                  <a:pt x="2293494" y="3263692"/>
                  <a:pt x="2096558" y="3460628"/>
                  <a:pt x="1853626" y="3460628"/>
                </a:cubicBezTo>
                <a:cubicBezTo>
                  <a:pt x="1641061" y="3460628"/>
                  <a:pt x="1463711" y="3309849"/>
                  <a:pt x="1422695" y="3109409"/>
                </a:cubicBezTo>
                <a:lnTo>
                  <a:pt x="1421945" y="310197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FED1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53">
            <a:extLst>
              <a:ext uri="{FF2B5EF4-FFF2-40B4-BE49-F238E27FC236}">
                <a16:creationId xmlns:a16="http://schemas.microsoft.com/office/drawing/2014/main" id="{F78C72C1-BBB8-B14F-A70E-D1EB0561C42B}"/>
              </a:ext>
            </a:extLst>
          </p:cNvPr>
          <p:cNvSpPr/>
          <p:nvPr userDrawn="1"/>
        </p:nvSpPr>
        <p:spPr>
          <a:xfrm>
            <a:off x="6680341" y="1698686"/>
            <a:ext cx="2664102" cy="3460628"/>
          </a:xfrm>
          <a:custGeom>
            <a:avLst/>
            <a:gdLst>
              <a:gd name="connsiteX0" fmla="*/ 1002960 w 2664102"/>
              <a:gd name="connsiteY0" fmla="*/ 0 h 3460628"/>
              <a:gd name="connsiteX1" fmla="*/ 1587215 w 2664102"/>
              <a:gd name="connsiteY1" fmla="*/ 387270 h 3460628"/>
              <a:gd name="connsiteX2" fmla="*/ 1613792 w 2664102"/>
              <a:gd name="connsiteY2" fmla="*/ 472887 h 3460628"/>
              <a:gd name="connsiteX3" fmla="*/ 1728162 w 2664102"/>
              <a:gd name="connsiteY3" fmla="*/ 502295 h 3460628"/>
              <a:gd name="connsiteX4" fmla="*/ 2664102 w 2664102"/>
              <a:gd name="connsiteY4" fmla="*/ 1774459 h 3460628"/>
              <a:gd name="connsiteX5" fmla="*/ 2273953 w 2664102"/>
              <a:gd name="connsiteY5" fmla="*/ 2716361 h 3460628"/>
              <a:gd name="connsiteX6" fmla="*/ 2215613 w 2664102"/>
              <a:gd name="connsiteY6" fmla="*/ 2769384 h 3460628"/>
              <a:gd name="connsiteX7" fmla="*/ 2220103 w 2664102"/>
              <a:gd name="connsiteY7" fmla="*/ 2774826 h 3460628"/>
              <a:gd name="connsiteX8" fmla="*/ 2295226 w 2664102"/>
              <a:gd name="connsiteY8" fmla="*/ 3020760 h 3460628"/>
              <a:gd name="connsiteX9" fmla="*/ 1855358 w 2664102"/>
              <a:gd name="connsiteY9" fmla="*/ 3460628 h 3460628"/>
              <a:gd name="connsiteX10" fmla="*/ 1424427 w 2664102"/>
              <a:gd name="connsiteY10" fmla="*/ 3109409 h 3460628"/>
              <a:gd name="connsiteX11" fmla="*/ 1423668 w 2664102"/>
              <a:gd name="connsiteY11" fmla="*/ 3101884 h 3460628"/>
              <a:gd name="connsiteX12" fmla="*/ 1332051 w 2664102"/>
              <a:gd name="connsiteY12" fmla="*/ 3106510 h 3460628"/>
              <a:gd name="connsiteX13" fmla="*/ 0 w 2664102"/>
              <a:gd name="connsiteY13" fmla="*/ 1774459 h 3460628"/>
              <a:gd name="connsiteX14" fmla="*/ 390149 w 2664102"/>
              <a:gd name="connsiteY14" fmla="*/ 832557 h 3460628"/>
              <a:gd name="connsiteX15" fmla="*/ 400718 w 2664102"/>
              <a:gd name="connsiteY15" fmla="*/ 822951 h 3460628"/>
              <a:gd name="connsiteX16" fmla="*/ 381759 w 2664102"/>
              <a:gd name="connsiteY16" fmla="*/ 761874 h 3460628"/>
              <a:gd name="connsiteX17" fmla="*/ 368876 w 2664102"/>
              <a:gd name="connsiteY17" fmla="*/ 634084 h 3460628"/>
              <a:gd name="connsiteX18" fmla="*/ 1002960 w 2664102"/>
              <a:gd name="connsiteY18" fmla="*/ 0 h 346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64102" h="3460628">
                <a:moveTo>
                  <a:pt x="1002960" y="0"/>
                </a:moveTo>
                <a:cubicBezTo>
                  <a:pt x="1265607" y="0"/>
                  <a:pt x="1490956" y="159688"/>
                  <a:pt x="1587215" y="387270"/>
                </a:cubicBezTo>
                <a:lnTo>
                  <a:pt x="1613792" y="472887"/>
                </a:lnTo>
                <a:lnTo>
                  <a:pt x="1728162" y="502295"/>
                </a:lnTo>
                <a:cubicBezTo>
                  <a:pt x="2270398" y="670948"/>
                  <a:pt x="2664102" y="1176726"/>
                  <a:pt x="2664102" y="1774459"/>
                </a:cubicBezTo>
                <a:cubicBezTo>
                  <a:pt x="2664102" y="2142295"/>
                  <a:pt x="2515007" y="2475307"/>
                  <a:pt x="2273953" y="2716361"/>
                </a:cubicBezTo>
                <a:lnTo>
                  <a:pt x="2215613" y="2769384"/>
                </a:lnTo>
                <a:lnTo>
                  <a:pt x="2220103" y="2774826"/>
                </a:lnTo>
                <a:cubicBezTo>
                  <a:pt x="2267532" y="2845029"/>
                  <a:pt x="2295226" y="2929661"/>
                  <a:pt x="2295226" y="3020760"/>
                </a:cubicBezTo>
                <a:cubicBezTo>
                  <a:pt x="2295226" y="3263692"/>
                  <a:pt x="2098290" y="3460628"/>
                  <a:pt x="1855358" y="3460628"/>
                </a:cubicBezTo>
                <a:cubicBezTo>
                  <a:pt x="1642793" y="3460628"/>
                  <a:pt x="1465443" y="3309849"/>
                  <a:pt x="1424427" y="3109409"/>
                </a:cubicBezTo>
                <a:lnTo>
                  <a:pt x="1423668" y="3101884"/>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FED1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54">
            <a:extLst>
              <a:ext uri="{FF2B5EF4-FFF2-40B4-BE49-F238E27FC236}">
                <a16:creationId xmlns:a16="http://schemas.microsoft.com/office/drawing/2014/main" id="{5322CBE2-C8DB-9445-B2BF-307CEC7D4467}"/>
              </a:ext>
            </a:extLst>
          </p:cNvPr>
          <p:cNvSpPr/>
          <p:nvPr/>
        </p:nvSpPr>
        <p:spPr>
          <a:xfrm>
            <a:off x="8975567" y="1698686"/>
            <a:ext cx="2664102" cy="3460628"/>
          </a:xfrm>
          <a:custGeom>
            <a:avLst/>
            <a:gdLst>
              <a:gd name="connsiteX0" fmla="*/ 1002960 w 2664102"/>
              <a:gd name="connsiteY0" fmla="*/ 0 h 3460628"/>
              <a:gd name="connsiteX1" fmla="*/ 1587215 w 2664102"/>
              <a:gd name="connsiteY1" fmla="*/ 387270 h 3460628"/>
              <a:gd name="connsiteX2" fmla="*/ 1613791 w 2664102"/>
              <a:gd name="connsiteY2" fmla="*/ 472887 h 3460628"/>
              <a:gd name="connsiteX3" fmla="*/ 1728162 w 2664102"/>
              <a:gd name="connsiteY3" fmla="*/ 502295 h 3460628"/>
              <a:gd name="connsiteX4" fmla="*/ 2664102 w 2664102"/>
              <a:gd name="connsiteY4" fmla="*/ 1774459 h 3460628"/>
              <a:gd name="connsiteX5" fmla="*/ 2359926 w 2664102"/>
              <a:gd name="connsiteY5" fmla="*/ 2621767 h 3460628"/>
              <a:gd name="connsiteX6" fmla="*/ 2289236 w 2664102"/>
              <a:gd name="connsiteY6" fmla="*/ 2699546 h 3460628"/>
              <a:gd name="connsiteX7" fmla="*/ 2301574 w 2664102"/>
              <a:gd name="connsiteY7" fmla="*/ 2709727 h 3460628"/>
              <a:gd name="connsiteX8" fmla="*/ 2430409 w 2664102"/>
              <a:gd name="connsiteY8" fmla="*/ 3020760 h 3460628"/>
              <a:gd name="connsiteX9" fmla="*/ 1990541 w 2664102"/>
              <a:gd name="connsiteY9" fmla="*/ 3460628 h 3460628"/>
              <a:gd name="connsiteX10" fmla="*/ 1559610 w 2664102"/>
              <a:gd name="connsiteY10" fmla="*/ 3109409 h 3460628"/>
              <a:gd name="connsiteX11" fmla="*/ 1557255 w 2664102"/>
              <a:gd name="connsiteY11" fmla="*/ 3086049 h 3460628"/>
              <a:gd name="connsiteX12" fmla="*/ 1468245 w 2664102"/>
              <a:gd name="connsiteY12" fmla="*/ 3099633 h 3460628"/>
              <a:gd name="connsiteX13" fmla="*/ 1332051 w 2664102"/>
              <a:gd name="connsiteY13" fmla="*/ 3106510 h 3460628"/>
              <a:gd name="connsiteX14" fmla="*/ 0 w 2664102"/>
              <a:gd name="connsiteY14" fmla="*/ 1774459 h 3460628"/>
              <a:gd name="connsiteX15" fmla="*/ 390149 w 2664102"/>
              <a:gd name="connsiteY15" fmla="*/ 832557 h 3460628"/>
              <a:gd name="connsiteX16" fmla="*/ 400718 w 2664102"/>
              <a:gd name="connsiteY16" fmla="*/ 822951 h 3460628"/>
              <a:gd name="connsiteX17" fmla="*/ 381758 w 2664102"/>
              <a:gd name="connsiteY17" fmla="*/ 761874 h 3460628"/>
              <a:gd name="connsiteX18" fmla="*/ 368876 w 2664102"/>
              <a:gd name="connsiteY18" fmla="*/ 634084 h 3460628"/>
              <a:gd name="connsiteX19" fmla="*/ 1002960 w 2664102"/>
              <a:gd name="connsiteY19" fmla="*/ 0 h 346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64102" h="3460628">
                <a:moveTo>
                  <a:pt x="1002960" y="0"/>
                </a:moveTo>
                <a:cubicBezTo>
                  <a:pt x="1265606" y="0"/>
                  <a:pt x="1490955" y="159688"/>
                  <a:pt x="1587215" y="387270"/>
                </a:cubicBezTo>
                <a:lnTo>
                  <a:pt x="1613791" y="472887"/>
                </a:lnTo>
                <a:lnTo>
                  <a:pt x="1728162" y="502295"/>
                </a:lnTo>
                <a:cubicBezTo>
                  <a:pt x="2270398" y="670948"/>
                  <a:pt x="2664102" y="1176726"/>
                  <a:pt x="2664102" y="1774459"/>
                </a:cubicBezTo>
                <a:cubicBezTo>
                  <a:pt x="2664102" y="2096315"/>
                  <a:pt x="2549951" y="2391510"/>
                  <a:pt x="2359926" y="2621767"/>
                </a:cubicBezTo>
                <a:lnTo>
                  <a:pt x="2289236" y="2699546"/>
                </a:lnTo>
                <a:lnTo>
                  <a:pt x="2301574" y="2709727"/>
                </a:lnTo>
                <a:cubicBezTo>
                  <a:pt x="2381175" y="2789327"/>
                  <a:pt x="2430409" y="2899294"/>
                  <a:pt x="2430409" y="3020760"/>
                </a:cubicBezTo>
                <a:cubicBezTo>
                  <a:pt x="2430409" y="3263692"/>
                  <a:pt x="2233473" y="3460628"/>
                  <a:pt x="1990541" y="3460628"/>
                </a:cubicBezTo>
                <a:cubicBezTo>
                  <a:pt x="1777975" y="3460628"/>
                  <a:pt x="1600626" y="3309849"/>
                  <a:pt x="1559610" y="3109409"/>
                </a:cubicBezTo>
                <a:lnTo>
                  <a:pt x="1557255" y="3086049"/>
                </a:lnTo>
                <a:lnTo>
                  <a:pt x="1468245" y="3099633"/>
                </a:lnTo>
                <a:cubicBezTo>
                  <a:pt x="1423466" y="3104181"/>
                  <a:pt x="1378030" y="3106510"/>
                  <a:pt x="1332051" y="3106510"/>
                </a:cubicBezTo>
                <a:cubicBezTo>
                  <a:pt x="596380" y="3106510"/>
                  <a:pt x="0" y="2510130"/>
                  <a:pt x="0" y="1774459"/>
                </a:cubicBezTo>
                <a:cubicBezTo>
                  <a:pt x="0" y="1406624"/>
                  <a:pt x="149095" y="1073611"/>
                  <a:pt x="390149" y="832557"/>
                </a:cubicBezTo>
                <a:lnTo>
                  <a:pt x="400718" y="822951"/>
                </a:lnTo>
                <a:lnTo>
                  <a:pt x="381758" y="761874"/>
                </a:lnTo>
                <a:cubicBezTo>
                  <a:pt x="373312" y="720597"/>
                  <a:pt x="368876" y="677859"/>
                  <a:pt x="368876" y="634084"/>
                </a:cubicBezTo>
                <a:cubicBezTo>
                  <a:pt x="368876" y="283889"/>
                  <a:pt x="652765" y="0"/>
                  <a:pt x="1002960" y="0"/>
                </a:cubicBezTo>
                <a:close/>
              </a:path>
            </a:pathLst>
          </a:custGeom>
          <a:solidFill>
            <a:srgbClr val="FED1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2291885" y="3135867"/>
            <a:ext cx="2093228" cy="1202080"/>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4623112" y="3117069"/>
            <a:ext cx="2093228" cy="1202080"/>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6878370" y="3121537"/>
            <a:ext cx="2093228" cy="1202080"/>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9209597" y="3102739"/>
            <a:ext cx="2093228" cy="1202080"/>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1" name="Rectangle 30">
            <a:extLst>
              <a:ext uri="{FF2B5EF4-FFF2-40B4-BE49-F238E27FC236}">
                <a16:creationId xmlns:a16="http://schemas.microsoft.com/office/drawing/2014/main" id="{15B96E93-12A7-0543-B8EE-9285E103FDF4}"/>
              </a:ext>
            </a:extLst>
          </p:cNvPr>
          <p:cNvSpPr/>
          <p:nvPr userDrawn="1"/>
        </p:nvSpPr>
        <p:spPr>
          <a:xfrm rot="16200000" flipV="1">
            <a:off x="11591456" y="6622960"/>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32" name="TextBox 31">
            <a:extLst>
              <a:ext uri="{FF2B5EF4-FFF2-40B4-BE49-F238E27FC236}">
                <a16:creationId xmlns:a16="http://schemas.microsoft.com/office/drawing/2014/main" id="{B952A1B4-9317-CA4F-8010-A831C931E180}"/>
              </a:ext>
            </a:extLst>
          </p:cNvPr>
          <p:cNvSpPr txBox="1"/>
          <p:nvPr userDrawn="1"/>
        </p:nvSpPr>
        <p:spPr>
          <a:xfrm>
            <a:off x="363851" y="6461565"/>
            <a:ext cx="11425605" cy="261610"/>
          </a:xfrm>
          <a:prstGeom prst="rect">
            <a:avLst/>
          </a:prstGeom>
          <a:noFill/>
        </p:spPr>
        <p:txBody>
          <a:bodyPr wrap="square" rtlCol="0">
            <a:spAutoFit/>
          </a:bodyPr>
          <a:lstStyle/>
          <a:p>
            <a:pPr algn="r"/>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j-lt"/>
                <a:ea typeface="Lato Medium" panose="020F0502020204030203" pitchFamily="34" charset="0"/>
                <a:cs typeface="Calibri" panose="020F0502020204030204" pitchFamily="34" charset="0"/>
              </a:rPr>
              <a:t>for seniors</a:t>
            </a:r>
          </a:p>
        </p:txBody>
      </p:sp>
      <p:sp>
        <p:nvSpPr>
          <p:cNvPr id="56" name="Oval 55">
            <a:extLst>
              <a:ext uri="{FF2B5EF4-FFF2-40B4-BE49-F238E27FC236}">
                <a16:creationId xmlns:a16="http://schemas.microsoft.com/office/drawing/2014/main" id="{B13E1DCE-8617-FE49-9D50-215190C95744}"/>
              </a:ext>
            </a:extLst>
          </p:cNvPr>
          <p:cNvSpPr/>
          <p:nvPr userDrawn="1"/>
        </p:nvSpPr>
        <p:spPr>
          <a:xfrm>
            <a:off x="2562014" y="178697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1CF0B779-49F1-BD40-A379-6E82ED7A8EA5}"/>
              </a:ext>
            </a:extLst>
          </p:cNvPr>
          <p:cNvSpPr/>
          <p:nvPr userDrawn="1"/>
        </p:nvSpPr>
        <p:spPr>
          <a:xfrm>
            <a:off x="4860745" y="1805440"/>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71B6F19E-6C02-7B40-813C-4C605D3E627A}"/>
              </a:ext>
            </a:extLst>
          </p:cNvPr>
          <p:cNvSpPr/>
          <p:nvPr userDrawn="1"/>
        </p:nvSpPr>
        <p:spPr>
          <a:xfrm>
            <a:off x="7155971" y="1805439"/>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1A601DA3-31CF-EE49-AC34-35907C8E7C67}"/>
              </a:ext>
            </a:extLst>
          </p:cNvPr>
          <p:cNvSpPr/>
          <p:nvPr userDrawn="1"/>
        </p:nvSpPr>
        <p:spPr>
          <a:xfrm>
            <a:off x="9451197" y="1805439"/>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17">
            <a:extLst>
              <a:ext uri="{FF2B5EF4-FFF2-40B4-BE49-F238E27FC236}">
                <a16:creationId xmlns:a16="http://schemas.microsoft.com/office/drawing/2014/main" id="{1FA3C6B8-1B91-3C45-ABF9-38614C60D882}"/>
              </a:ext>
            </a:extLst>
          </p:cNvPr>
          <p:cNvSpPr>
            <a:spLocks noGrp="1"/>
          </p:cNvSpPr>
          <p:nvPr>
            <p:ph type="body" sz="quarter" idx="34" hasCustomPrompt="1"/>
          </p:nvPr>
        </p:nvSpPr>
        <p:spPr>
          <a:xfrm>
            <a:off x="2747941" y="1946907"/>
            <a:ext cx="695250" cy="734798"/>
          </a:xfrm>
        </p:spPr>
        <p:txBody>
          <a:bodyPr/>
          <a:lstStyle>
            <a:lvl1pPr algn="ctr">
              <a:buNone/>
              <a:defRPr sz="48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1</a:t>
            </a:r>
            <a:endParaRPr lang="en-US"/>
          </a:p>
        </p:txBody>
      </p:sp>
      <p:sp>
        <p:nvSpPr>
          <p:cNvPr id="62" name="Text Placeholder 17">
            <a:extLst>
              <a:ext uri="{FF2B5EF4-FFF2-40B4-BE49-F238E27FC236}">
                <a16:creationId xmlns:a16="http://schemas.microsoft.com/office/drawing/2014/main" id="{A458E8DF-54E7-064A-9CDB-051A735469FD}"/>
              </a:ext>
            </a:extLst>
          </p:cNvPr>
          <p:cNvSpPr>
            <a:spLocks noGrp="1"/>
          </p:cNvSpPr>
          <p:nvPr>
            <p:ph type="body" sz="quarter" idx="35" hasCustomPrompt="1"/>
          </p:nvPr>
        </p:nvSpPr>
        <p:spPr>
          <a:xfrm>
            <a:off x="5064548" y="1949503"/>
            <a:ext cx="695250" cy="734798"/>
          </a:xfrm>
        </p:spPr>
        <p:txBody>
          <a:bodyPr/>
          <a:lstStyle>
            <a:lvl1pPr algn="ctr">
              <a:buNone/>
              <a:defRPr sz="48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a:t>
            </a:r>
            <a:endParaRPr lang="en-US"/>
          </a:p>
        </p:txBody>
      </p:sp>
      <p:sp>
        <p:nvSpPr>
          <p:cNvPr id="66" name="Text Placeholder 17">
            <a:extLst>
              <a:ext uri="{FF2B5EF4-FFF2-40B4-BE49-F238E27FC236}">
                <a16:creationId xmlns:a16="http://schemas.microsoft.com/office/drawing/2014/main" id="{FDFA3651-9899-9946-9C5D-81AF4B51CA40}"/>
              </a:ext>
            </a:extLst>
          </p:cNvPr>
          <p:cNvSpPr>
            <a:spLocks noGrp="1"/>
          </p:cNvSpPr>
          <p:nvPr>
            <p:ph type="body" sz="quarter" idx="36" hasCustomPrompt="1"/>
          </p:nvPr>
        </p:nvSpPr>
        <p:spPr>
          <a:xfrm>
            <a:off x="7338393" y="1962861"/>
            <a:ext cx="695250" cy="734798"/>
          </a:xfrm>
        </p:spPr>
        <p:txBody>
          <a:bodyPr/>
          <a:lstStyle>
            <a:lvl1pPr algn="ctr">
              <a:buNone/>
              <a:defRPr sz="48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3</a:t>
            </a:r>
            <a:endParaRPr lang="en-US"/>
          </a:p>
        </p:txBody>
      </p:sp>
      <p:sp>
        <p:nvSpPr>
          <p:cNvPr id="67" name="Text Placeholder 17">
            <a:extLst>
              <a:ext uri="{FF2B5EF4-FFF2-40B4-BE49-F238E27FC236}">
                <a16:creationId xmlns:a16="http://schemas.microsoft.com/office/drawing/2014/main" id="{4790CDE1-298B-B145-BA4E-F6881FB7FA93}"/>
              </a:ext>
            </a:extLst>
          </p:cNvPr>
          <p:cNvSpPr>
            <a:spLocks noGrp="1"/>
          </p:cNvSpPr>
          <p:nvPr>
            <p:ph type="body" sz="quarter" idx="37" hasCustomPrompt="1"/>
          </p:nvPr>
        </p:nvSpPr>
        <p:spPr>
          <a:xfrm>
            <a:off x="9655000" y="1965457"/>
            <a:ext cx="695250" cy="734798"/>
          </a:xfrm>
        </p:spPr>
        <p:txBody>
          <a:bodyPr/>
          <a:lstStyle>
            <a:lvl1pPr algn="ctr">
              <a:buNone/>
              <a:defRPr sz="48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a:t>
            </a:r>
            <a:endParaRPr lang="en-US"/>
          </a:p>
        </p:txBody>
      </p:sp>
    </p:spTree>
    <p:extLst>
      <p:ext uri="{BB962C8B-B14F-4D97-AF65-F5344CB8AC3E}">
        <p14:creationId xmlns:p14="http://schemas.microsoft.com/office/powerpoint/2010/main" val="9399968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point icon graph">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C2DB8636-C798-AD47-8DC9-47814E3387DD}"/>
              </a:ext>
            </a:extLst>
          </p:cNvPr>
          <p:cNvSpPr/>
          <p:nvPr/>
        </p:nvSpPr>
        <p:spPr>
          <a:xfrm>
            <a:off x="4292836"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3846806" y="2428576"/>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3912488"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3324401" y="800258"/>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6055570"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6119725" y="2494259"/>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5531638" y="2921959"/>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6489380"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8249060" y="2428576"/>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8316270"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7728183" y="800258"/>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8684398" y="2475929"/>
            <a:ext cx="1661920" cy="233707"/>
          </a:xfrm>
          <a:custGeom>
            <a:avLst/>
            <a:gdLst/>
            <a:ahLst/>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10445605"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10512815" y="2494259"/>
            <a:ext cx="190937" cy="193992"/>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9924727" y="2921959"/>
            <a:ext cx="1367112" cy="1512224"/>
          </a:xfrm>
          <a:custGeom>
            <a:avLst/>
            <a:gdLst/>
            <a:ahLst/>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8" name="TextBox 77">
            <a:extLst>
              <a:ext uri="{FF2B5EF4-FFF2-40B4-BE49-F238E27FC236}">
                <a16:creationId xmlns:a16="http://schemas.microsoft.com/office/drawing/2014/main" id="{04634976-744C-254F-BE6F-6EB202B92360}"/>
              </a:ext>
            </a:extLst>
          </p:cNvPr>
          <p:cNvSpPr txBox="1"/>
          <p:nvPr/>
        </p:nvSpPr>
        <p:spPr>
          <a:xfrm>
            <a:off x="5691808" y="1322650"/>
            <a:ext cx="1045245" cy="286073"/>
          </a:xfrm>
          <a:prstGeom prst="rect">
            <a:avLst/>
          </a:prstGeom>
          <a:noFill/>
        </p:spPr>
        <p:txBody>
          <a:bodyPr wrap="none" rtlCol="0">
            <a:spAutoFit/>
          </a:bodyPr>
          <a:lstStyle/>
          <a:p>
            <a:pPr algn="ctr"/>
            <a:r>
              <a:rPr lang="en-US">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0" name="TextBox 79">
            <a:extLst>
              <a:ext uri="{FF2B5EF4-FFF2-40B4-BE49-F238E27FC236}">
                <a16:creationId xmlns:a16="http://schemas.microsoft.com/office/drawing/2014/main" id="{B0E5118A-8174-6649-9B3B-D77A8707F876}"/>
              </a:ext>
            </a:extLst>
          </p:cNvPr>
          <p:cNvSpPr txBox="1"/>
          <p:nvPr/>
        </p:nvSpPr>
        <p:spPr>
          <a:xfrm>
            <a:off x="10092535" y="1322650"/>
            <a:ext cx="1045245" cy="286073"/>
          </a:xfrm>
          <a:prstGeom prst="rect">
            <a:avLst/>
          </a:prstGeom>
          <a:noFill/>
        </p:spPr>
        <p:txBody>
          <a:bodyPr wrap="none" rtlCol="0">
            <a:spAutoFit/>
          </a:bodyPr>
          <a:lstStyle/>
          <a:p>
            <a:pPr algn="ctr"/>
            <a:r>
              <a:rPr lang="en-US">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2" name="TextBox 81">
            <a:extLst>
              <a:ext uri="{FF2B5EF4-FFF2-40B4-BE49-F238E27FC236}">
                <a16:creationId xmlns:a16="http://schemas.microsoft.com/office/drawing/2014/main" id="{08E9F9D0-9E26-264C-AEC8-09904D07E9EC}"/>
              </a:ext>
            </a:extLst>
          </p:cNvPr>
          <p:cNvSpPr txBox="1"/>
          <p:nvPr/>
        </p:nvSpPr>
        <p:spPr>
          <a:xfrm>
            <a:off x="3477661" y="3013347"/>
            <a:ext cx="1066702" cy="369332"/>
          </a:xfrm>
          <a:prstGeom prst="rect">
            <a:avLst/>
          </a:prstGeom>
          <a:noFill/>
        </p:spPr>
        <p:txBody>
          <a:bodyPr wrap="none" rtlCol="0">
            <a:spAutoFit/>
          </a:bodyPr>
          <a:lstStyle/>
          <a:p>
            <a:pPr algn="ctr"/>
            <a:r>
              <a:rPr lang="en-US">
                <a:solidFill>
                  <a:schemeClr val="tx2"/>
                </a:solidFill>
                <a:latin typeface="+mn-lt"/>
                <a:ea typeface="Roboto Medium" panose="02000000000000000000" pitchFamily="2" charset="0"/>
                <a:cs typeface="Lato" panose="020F0502020204030203" pitchFamily="34" charset="0"/>
              </a:rPr>
              <a:t>Your Title</a:t>
            </a:r>
          </a:p>
        </p:txBody>
      </p:sp>
      <p:sp>
        <p:nvSpPr>
          <p:cNvPr id="84" name="TextBox 83">
            <a:extLst>
              <a:ext uri="{FF2B5EF4-FFF2-40B4-BE49-F238E27FC236}">
                <a16:creationId xmlns:a16="http://schemas.microsoft.com/office/drawing/2014/main" id="{93C43E96-4B36-3748-B67A-4817918F0204}"/>
              </a:ext>
            </a:extLst>
          </p:cNvPr>
          <p:cNvSpPr txBox="1"/>
          <p:nvPr/>
        </p:nvSpPr>
        <p:spPr>
          <a:xfrm>
            <a:off x="7895149" y="3013347"/>
            <a:ext cx="1045245" cy="286073"/>
          </a:xfrm>
          <a:prstGeom prst="rect">
            <a:avLst/>
          </a:prstGeom>
          <a:noFill/>
        </p:spPr>
        <p:txBody>
          <a:bodyPr wrap="none" rtlCol="0">
            <a:spAutoFit/>
          </a:bodyPr>
          <a:lstStyle/>
          <a:p>
            <a:pPr algn="ctr"/>
            <a:r>
              <a:rPr lang="en-US">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2833955" y="2984923"/>
            <a:ext cx="2253709"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7261647" y="2951026"/>
            <a:ext cx="2253709"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5051398" y="1028522"/>
            <a:ext cx="2253709"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9377489" y="994625"/>
            <a:ext cx="2253709"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05" name="Freeform 104">
            <a:extLst>
              <a:ext uri="{FF2B5EF4-FFF2-40B4-BE49-F238E27FC236}">
                <a16:creationId xmlns:a16="http://schemas.microsoft.com/office/drawing/2014/main" id="{337311E9-3EFE-D343-B68E-E469AF748125}"/>
              </a:ext>
            </a:extLst>
          </p:cNvPr>
          <p:cNvSpPr/>
          <p:nvPr userDrawn="1"/>
        </p:nvSpPr>
        <p:spPr>
          <a:xfrm>
            <a:off x="0" y="2489789"/>
            <a:ext cx="3733642" cy="233707"/>
          </a:xfrm>
          <a:custGeom>
            <a:avLst/>
            <a:gdLst>
              <a:gd name="connsiteX0" fmla="*/ 0 w 3733642"/>
              <a:gd name="connsiteY0" fmla="*/ 0 h 233707"/>
              <a:gd name="connsiteX1" fmla="*/ 2074776 w 3733642"/>
              <a:gd name="connsiteY1" fmla="*/ 0 h 233707"/>
              <a:gd name="connsiteX2" fmla="*/ 2492280 w 3733642"/>
              <a:gd name="connsiteY2" fmla="*/ 0 h 233707"/>
              <a:gd name="connsiteX3" fmla="*/ 3732116 w 3733642"/>
              <a:gd name="connsiteY3" fmla="*/ 0 h 233707"/>
              <a:gd name="connsiteX4" fmla="*/ 3700068 w 3733642"/>
              <a:gd name="connsiteY4" fmla="*/ 115336 h 233707"/>
              <a:gd name="connsiteX5" fmla="*/ 3733642 w 3733642"/>
              <a:gd name="connsiteY5" fmla="*/ 233707 h 233707"/>
              <a:gd name="connsiteX6" fmla="*/ 2494674 w 3733642"/>
              <a:gd name="connsiteY6" fmla="*/ 233707 h 233707"/>
              <a:gd name="connsiteX7" fmla="*/ 2073250 w 3733642"/>
              <a:gd name="connsiteY7" fmla="*/ 233707 h 233707"/>
              <a:gd name="connsiteX8" fmla="*/ 0 w 3733642"/>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642" h="233707">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FE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8" name="Rectangle 27">
            <a:extLst>
              <a:ext uri="{FF2B5EF4-FFF2-40B4-BE49-F238E27FC236}">
                <a16:creationId xmlns:a16="http://schemas.microsoft.com/office/drawing/2014/main" id="{DF453934-7B62-4644-A627-15E6F071BCE9}"/>
              </a:ext>
            </a:extLst>
          </p:cNvPr>
          <p:cNvSpPr/>
          <p:nvPr userDrawn="1"/>
        </p:nvSpPr>
        <p:spPr>
          <a:xfrm rot="16200000" flipV="1">
            <a:off x="11591456" y="6622960"/>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9" name="TextBox 28">
            <a:extLst>
              <a:ext uri="{FF2B5EF4-FFF2-40B4-BE49-F238E27FC236}">
                <a16:creationId xmlns:a16="http://schemas.microsoft.com/office/drawing/2014/main" id="{363C83FA-5939-4A4D-8F14-DBDF6C3C824C}"/>
              </a:ext>
            </a:extLst>
          </p:cNvPr>
          <p:cNvSpPr txBox="1"/>
          <p:nvPr userDrawn="1"/>
        </p:nvSpPr>
        <p:spPr>
          <a:xfrm>
            <a:off x="363851" y="6461565"/>
            <a:ext cx="11425605" cy="261610"/>
          </a:xfrm>
          <a:prstGeom prst="rect">
            <a:avLst/>
          </a:prstGeom>
          <a:noFill/>
        </p:spPr>
        <p:txBody>
          <a:bodyPr wrap="square" rtlCol="0">
            <a:spAutoFit/>
          </a:bodyPr>
          <a:lstStyle/>
          <a:p>
            <a:pPr algn="r"/>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j-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22026889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D471C-0C8F-0146-83F3-CAF71642C847}"/>
              </a:ext>
            </a:extLst>
          </p:cNvPr>
          <p:cNvSpPr/>
          <p:nvPr userDrawn="1"/>
        </p:nvSpPr>
        <p:spPr>
          <a:xfrm flipV="1">
            <a:off x="1808067" y="0"/>
            <a:ext cx="5567770" cy="6932300"/>
          </a:xfrm>
          <a:prstGeom prst="rect">
            <a:avLst/>
          </a:prstGeom>
          <a:solidFill>
            <a:srgbClr val="85D2E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ontserrat Light" charset="0"/>
            </a:endParaRPr>
          </a:p>
        </p:txBody>
      </p:sp>
      <p:grpSp>
        <p:nvGrpSpPr>
          <p:cNvPr id="6" name="Google Shape;664;p39">
            <a:extLst>
              <a:ext uri="{FF2B5EF4-FFF2-40B4-BE49-F238E27FC236}">
                <a16:creationId xmlns:a16="http://schemas.microsoft.com/office/drawing/2014/main" id="{CC85109A-A3EC-3D46-89F2-96E07506BA98}"/>
              </a:ext>
            </a:extLst>
          </p:cNvPr>
          <p:cNvGrpSpPr/>
          <p:nvPr userDrawn="1"/>
        </p:nvGrpSpPr>
        <p:grpSpPr>
          <a:xfrm>
            <a:off x="2228342" y="5863147"/>
            <a:ext cx="233548" cy="233548"/>
            <a:chOff x="5941025" y="3634400"/>
            <a:chExt cx="467650" cy="467650"/>
          </a:xfrm>
        </p:grpSpPr>
        <p:sp>
          <p:nvSpPr>
            <p:cNvPr id="7" name="Google Shape;665;p39">
              <a:extLst>
                <a:ext uri="{FF2B5EF4-FFF2-40B4-BE49-F238E27FC236}">
                  <a16:creationId xmlns:a16="http://schemas.microsoft.com/office/drawing/2014/main" id="{8AE5DE59-CD7E-C247-8CC4-585D7EEC5EE4}"/>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6;p39">
              <a:extLst>
                <a:ext uri="{FF2B5EF4-FFF2-40B4-BE49-F238E27FC236}">
                  <a16:creationId xmlns:a16="http://schemas.microsoft.com/office/drawing/2014/main" id="{141E336F-B4CC-8243-BF7F-1553C0EA509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7;p39">
              <a:extLst>
                <a:ext uri="{FF2B5EF4-FFF2-40B4-BE49-F238E27FC236}">
                  <a16:creationId xmlns:a16="http://schemas.microsoft.com/office/drawing/2014/main" id="{B7F1A6A5-0657-E242-BDC1-9059DBA33F9C}"/>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8;p39">
              <a:extLst>
                <a:ext uri="{FF2B5EF4-FFF2-40B4-BE49-F238E27FC236}">
                  <a16:creationId xmlns:a16="http://schemas.microsoft.com/office/drawing/2014/main" id="{C110D7FA-7DD5-4C43-80F0-95CFFA5A8617}"/>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69;p39">
              <a:extLst>
                <a:ext uri="{FF2B5EF4-FFF2-40B4-BE49-F238E27FC236}">
                  <a16:creationId xmlns:a16="http://schemas.microsoft.com/office/drawing/2014/main" id="{695A813B-B96B-044E-9680-414DFC05A65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70;p39">
              <a:extLst>
                <a:ext uri="{FF2B5EF4-FFF2-40B4-BE49-F238E27FC236}">
                  <a16:creationId xmlns:a16="http://schemas.microsoft.com/office/drawing/2014/main" id="{FF65CAE6-8287-454E-9FEF-03CB5CBA73C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rgbClr val="000000"/>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623928" y="1515712"/>
            <a:ext cx="3195486" cy="731140"/>
          </a:xfrm>
        </p:spPr>
        <p:txBody>
          <a:bodyPr anchor="ctr">
            <a:normAutofit/>
          </a:bodyPr>
          <a:lstStyle>
            <a:lvl1pPr marL="0" indent="0" algn="r">
              <a:buNone/>
              <a:defRPr sz="2800" baseline="0">
                <a:solidFill>
                  <a:srgbClr val="000000"/>
                </a:solidFill>
                <a:latin typeface="+mn-lt"/>
              </a:defRPr>
            </a:lvl1pPr>
          </a:lstStyle>
          <a:p>
            <a:pPr lvl="0"/>
            <a:r>
              <a:rPr lang="en-US"/>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623928" y="706136"/>
            <a:ext cx="3195485" cy="837258"/>
          </a:xfrm>
        </p:spPr>
        <p:txBody>
          <a:bodyPr anchor="ctr">
            <a:normAutofit/>
          </a:bodyPr>
          <a:lstStyle>
            <a:lvl1pPr marL="0" indent="0" algn="r">
              <a:buNone/>
              <a:defRPr sz="5000" baseline="0">
                <a:solidFill>
                  <a:srgbClr val="000000"/>
                </a:solidFill>
                <a:latin typeface="+mn-lt"/>
              </a:defRPr>
            </a:lvl1pPr>
          </a:lstStyle>
          <a:p>
            <a:pPr lvl="0"/>
            <a:r>
              <a:rPr lang="en-US"/>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7" name="Rectangle 26">
            <a:extLst>
              <a:ext uri="{FF2B5EF4-FFF2-40B4-BE49-F238E27FC236}">
                <a16:creationId xmlns:a16="http://schemas.microsoft.com/office/drawing/2014/main" id="{C0B53E92-EEA2-C244-A0DE-E8A8BB45245B}"/>
              </a:ext>
            </a:extLst>
          </p:cNvPr>
          <p:cNvSpPr/>
          <p:nvPr userDrawn="1"/>
        </p:nvSpPr>
        <p:spPr>
          <a:xfrm flipV="1">
            <a:off x="10087" y="6555301"/>
            <a:ext cx="79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8" name="TextBox 27">
            <a:extLst>
              <a:ext uri="{FF2B5EF4-FFF2-40B4-BE49-F238E27FC236}">
                <a16:creationId xmlns:a16="http://schemas.microsoft.com/office/drawing/2014/main" id="{77ECD463-CACA-A245-ABB8-C2DAD3A70862}"/>
              </a:ext>
            </a:extLst>
          </p:cNvPr>
          <p:cNvSpPr txBox="1"/>
          <p:nvPr userDrawn="1"/>
        </p:nvSpPr>
        <p:spPr>
          <a:xfrm rot="16200000">
            <a:off x="-3040291" y="2832024"/>
            <a:ext cx="6892756" cy="307777"/>
          </a:xfrm>
          <a:prstGeom prst="rect">
            <a:avLst/>
          </a:prstGeom>
          <a:noFill/>
        </p:spPr>
        <p:txBody>
          <a:bodyPr wrap="square" rtlCol="0">
            <a:spAutoFit/>
          </a:bodyPr>
          <a:lstStyle/>
          <a:p>
            <a:pPr algn="l"/>
            <a:r>
              <a:rPr lang="en-US" sz="14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400" kern="1000" spc="110" baseline="0">
                <a:solidFill>
                  <a:srgbClr val="000000"/>
                </a:solidFill>
                <a:latin typeface="+mn-lt"/>
                <a:ea typeface="Lato Medium" panose="020F0502020204030203" pitchFamily="34" charset="0"/>
                <a:cs typeface="Calibri" panose="020F0502020204030204" pitchFamily="34" charset="0"/>
              </a:rPr>
              <a:t>for seniors</a:t>
            </a:r>
          </a:p>
        </p:txBody>
      </p:sp>
      <p:pic>
        <p:nvPicPr>
          <p:cNvPr id="29" name="Picture 28" descr="A picture containing text&#10;&#10;Description automatically generated">
            <a:extLst>
              <a:ext uri="{FF2B5EF4-FFF2-40B4-BE49-F238E27FC236}">
                <a16:creationId xmlns:a16="http://schemas.microsoft.com/office/drawing/2014/main" id="{8EB78B0B-4981-7A4C-ADF6-A5630804811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08068" y="385987"/>
            <a:ext cx="5567769" cy="2534194"/>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C4816-4301-EA49-A854-EFF7B06B50C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E3B0B7E-5192-F941-94C5-AA4F5EB37B06}"/>
              </a:ext>
            </a:extLst>
          </p:cNvPr>
          <p:cNvSpPr>
            <a:spLocks noGrp="1"/>
          </p:cNvSpPr>
          <p:nvPr>
            <p:ph type="dt" sz="half" idx="10"/>
          </p:nvPr>
        </p:nvSpPr>
        <p:spPr/>
        <p:txBody>
          <a:bodyPr/>
          <a:lstStyle/>
          <a:p>
            <a:fld id="{8B7FD578-4D8C-F94D-9569-CDE05732EEA7}" type="datetimeFigureOut">
              <a:rPr lang="en-US" smtClean="0"/>
              <a:t>9/15/2022</a:t>
            </a:fld>
            <a:endParaRPr lang="en-US"/>
          </a:p>
        </p:txBody>
      </p:sp>
      <p:sp>
        <p:nvSpPr>
          <p:cNvPr id="4" name="Footer Placeholder 3">
            <a:extLst>
              <a:ext uri="{FF2B5EF4-FFF2-40B4-BE49-F238E27FC236}">
                <a16:creationId xmlns:a16="http://schemas.microsoft.com/office/drawing/2014/main" id="{D92BEBE4-8EEC-6844-B51E-A3F43CE95E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6CA9F6-92D0-2B46-B53F-6568F55BCE8D}"/>
              </a:ext>
            </a:extLst>
          </p:cNvPr>
          <p:cNvSpPr>
            <a:spLocks noGrp="1"/>
          </p:cNvSpPr>
          <p:nvPr>
            <p:ph type="sldNum" sz="quarter" idx="12"/>
          </p:nvPr>
        </p:nvSpPr>
        <p:spPr/>
        <p:txBody>
          <a:bodyPr/>
          <a:lstStyle/>
          <a:p>
            <a:fld id="{5E760C49-C21F-C349-B509-93C281143DFD}" type="slidenum">
              <a:rPr lang="en-US" smtClean="0"/>
              <a:t>‹#›</a:t>
            </a:fld>
            <a:endParaRPr lang="en-US"/>
          </a:p>
        </p:txBody>
      </p:sp>
    </p:spTree>
    <p:extLst>
      <p:ext uri="{BB962C8B-B14F-4D97-AF65-F5344CB8AC3E}">
        <p14:creationId xmlns:p14="http://schemas.microsoft.com/office/powerpoint/2010/main" val="22490745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7918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547002-8F3C-694D-AEC8-99454AAD7BD4}"/>
              </a:ext>
            </a:extLst>
          </p:cNvPr>
          <p:cNvSpPr/>
          <p:nvPr userDrawn="1"/>
        </p:nvSpPr>
        <p:spPr>
          <a:xfrm>
            <a:off x="241300" y="228600"/>
            <a:ext cx="11696700" cy="5695316"/>
          </a:xfrm>
          <a:prstGeom prst="rect">
            <a:avLst/>
          </a:prstGeom>
          <a:solidFill>
            <a:srgbClr val="85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3">
            <a:extLst>
              <a:ext uri="{FF2B5EF4-FFF2-40B4-BE49-F238E27FC236}">
                <a16:creationId xmlns:a16="http://schemas.microsoft.com/office/drawing/2014/main" id="{A2064B40-8E53-2147-8361-55B49BB4CC15}"/>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13000" b="1" i="0" baseline="0">
                <a:solidFill>
                  <a:srgbClr val="FFD100"/>
                </a:solidFill>
                <a:latin typeface="Times New Roman" charset="0"/>
                <a:ea typeface="Times New Roman" charset="0"/>
                <a:cs typeface="Times New Roman" charset="0"/>
              </a:defRPr>
            </a:lvl1pPr>
          </a:lstStyle>
          <a:p>
            <a:pPr lvl="0"/>
            <a:r>
              <a:rPr lang="en-US"/>
              <a:t>”</a:t>
            </a:r>
          </a:p>
        </p:txBody>
      </p:sp>
      <p:sp>
        <p:nvSpPr>
          <p:cNvPr id="5" name="Text Placeholder 23">
            <a:extLst>
              <a:ext uri="{FF2B5EF4-FFF2-40B4-BE49-F238E27FC236}">
                <a16:creationId xmlns:a16="http://schemas.microsoft.com/office/drawing/2014/main" id="{90A7F5E5-04A0-824D-9112-6F0C0B78D2DA}"/>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rgbClr val="000000"/>
                </a:solidFill>
                <a:latin typeface="+mn-lt"/>
              </a:defRPr>
            </a:lvl1pPr>
          </a:lstStyle>
          <a:p>
            <a:pPr lvl="0"/>
            <a:r>
              <a:rPr lang="en-US"/>
              <a:t>Quote Slide</a:t>
            </a:r>
          </a:p>
        </p:txBody>
      </p:sp>
      <p:sp>
        <p:nvSpPr>
          <p:cNvPr id="6" name="Text Placeholder 23">
            <a:extLst>
              <a:ext uri="{FF2B5EF4-FFF2-40B4-BE49-F238E27FC236}">
                <a16:creationId xmlns:a16="http://schemas.microsoft.com/office/drawing/2014/main" id="{26B802C5-E509-C045-949B-B5202FF5A36F}"/>
              </a:ext>
            </a:extLst>
          </p:cNvPr>
          <p:cNvSpPr>
            <a:spLocks noGrp="1"/>
          </p:cNvSpPr>
          <p:nvPr>
            <p:ph type="body" sz="quarter" idx="15" hasCustomPrompt="1"/>
          </p:nvPr>
        </p:nvSpPr>
        <p:spPr>
          <a:xfrm>
            <a:off x="6718982" y="598304"/>
            <a:ext cx="2613204" cy="1221666"/>
          </a:xfrm>
        </p:spPr>
        <p:txBody>
          <a:bodyPr anchor="t">
            <a:noAutofit/>
          </a:bodyPr>
          <a:lstStyle>
            <a:lvl1pPr marL="0" indent="0" algn="l">
              <a:buNone/>
              <a:defRPr sz="13000" b="1" i="0" baseline="0">
                <a:solidFill>
                  <a:srgbClr val="FFD100"/>
                </a:solidFill>
                <a:latin typeface="Times New Roman" charset="0"/>
                <a:ea typeface="Times New Roman" charset="0"/>
                <a:cs typeface="Times New Roman" charset="0"/>
              </a:defRPr>
            </a:lvl1pPr>
          </a:lstStyle>
          <a:p>
            <a:pPr lvl="0"/>
            <a:r>
              <a:rPr lang="en-US"/>
              <a:t>“</a:t>
            </a:r>
          </a:p>
        </p:txBody>
      </p:sp>
      <p:sp>
        <p:nvSpPr>
          <p:cNvPr id="7" name="Picture Placeholder 2">
            <a:extLst>
              <a:ext uri="{FF2B5EF4-FFF2-40B4-BE49-F238E27FC236}">
                <a16:creationId xmlns:a16="http://schemas.microsoft.com/office/drawing/2014/main" id="{D6AC81E1-C41A-BB46-B49A-3C3F2326F5F6}"/>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a:p>
          <a:p>
            <a:endParaRPr lang="en-US"/>
          </a:p>
          <a:p>
            <a:endParaRPr lang="en-US"/>
          </a:p>
          <a:p>
            <a:r>
              <a:rPr lang="en-US"/>
              <a:t>Click  to add photo</a:t>
            </a:r>
          </a:p>
        </p:txBody>
      </p:sp>
      <p:sp>
        <p:nvSpPr>
          <p:cNvPr id="11" name="Rectangle 10">
            <a:extLst>
              <a:ext uri="{FF2B5EF4-FFF2-40B4-BE49-F238E27FC236}">
                <a16:creationId xmlns:a16="http://schemas.microsoft.com/office/drawing/2014/main" id="{01E79E08-121F-EF40-B68F-2326DCD6818A}"/>
              </a:ext>
            </a:extLst>
          </p:cNvPr>
          <p:cNvSpPr/>
          <p:nvPr userDrawn="1"/>
        </p:nvSpPr>
        <p:spPr>
          <a:xfrm rot="16200000" flipV="1">
            <a:off x="11591456" y="6622960"/>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2" name="TextBox 11">
            <a:extLst>
              <a:ext uri="{FF2B5EF4-FFF2-40B4-BE49-F238E27FC236}">
                <a16:creationId xmlns:a16="http://schemas.microsoft.com/office/drawing/2014/main" id="{7AAC3C04-E420-5945-9FD1-6F6B40B5823A}"/>
              </a:ext>
            </a:extLst>
          </p:cNvPr>
          <p:cNvSpPr txBox="1"/>
          <p:nvPr userDrawn="1"/>
        </p:nvSpPr>
        <p:spPr>
          <a:xfrm>
            <a:off x="363851" y="6461565"/>
            <a:ext cx="11425605" cy="261610"/>
          </a:xfrm>
          <a:prstGeom prst="rect">
            <a:avLst/>
          </a:prstGeom>
          <a:noFill/>
        </p:spPr>
        <p:txBody>
          <a:bodyPr wrap="square" rtlCol="0">
            <a:spAutoFit/>
          </a:bodyPr>
          <a:lstStyle/>
          <a:p>
            <a:pPr algn="r"/>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j-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365D64E-6DB1-4A41-947D-6D77DB334755}"/>
              </a:ext>
            </a:extLst>
          </p:cNvPr>
          <p:cNvSpPr/>
          <p:nvPr userDrawn="1"/>
        </p:nvSpPr>
        <p:spPr>
          <a:xfrm>
            <a:off x="241300" y="228600"/>
            <a:ext cx="11696700" cy="5695316"/>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3">
            <a:extLst>
              <a:ext uri="{FF2B5EF4-FFF2-40B4-BE49-F238E27FC236}">
                <a16:creationId xmlns:a16="http://schemas.microsoft.com/office/drawing/2014/main" id="{60C79254-DD04-7E4B-828C-5CA56E48C9DE}"/>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13000" b="1" i="0" baseline="0">
                <a:solidFill>
                  <a:srgbClr val="000000"/>
                </a:solidFill>
                <a:latin typeface="Times New Roman" charset="0"/>
                <a:ea typeface="Times New Roman" charset="0"/>
                <a:cs typeface="Times New Roman" charset="0"/>
              </a:defRPr>
            </a:lvl1pPr>
          </a:lstStyle>
          <a:p>
            <a:pPr lvl="0"/>
            <a:r>
              <a:rPr lang="en-US"/>
              <a:t>”</a:t>
            </a:r>
          </a:p>
        </p:txBody>
      </p:sp>
      <p:sp>
        <p:nvSpPr>
          <p:cNvPr id="13" name="Text Placeholder 23">
            <a:extLst>
              <a:ext uri="{FF2B5EF4-FFF2-40B4-BE49-F238E27FC236}">
                <a16:creationId xmlns:a16="http://schemas.microsoft.com/office/drawing/2014/main" id="{A4E5A449-A8FD-D544-B3D3-37354D5B0DDD}"/>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rgbClr val="000000"/>
                </a:solidFill>
                <a:latin typeface="+mn-lt"/>
              </a:defRPr>
            </a:lvl1pPr>
          </a:lstStyle>
          <a:p>
            <a:pPr lvl="0"/>
            <a:r>
              <a:rPr lang="en-US"/>
              <a:t>Quote Slide</a:t>
            </a:r>
          </a:p>
        </p:txBody>
      </p:sp>
      <p:sp>
        <p:nvSpPr>
          <p:cNvPr id="14" name="Text Placeholder 23">
            <a:extLst>
              <a:ext uri="{FF2B5EF4-FFF2-40B4-BE49-F238E27FC236}">
                <a16:creationId xmlns:a16="http://schemas.microsoft.com/office/drawing/2014/main" id="{A180F79E-6991-EC4B-A8D6-4F047C14DA6D}"/>
              </a:ext>
            </a:extLst>
          </p:cNvPr>
          <p:cNvSpPr>
            <a:spLocks noGrp="1"/>
          </p:cNvSpPr>
          <p:nvPr>
            <p:ph type="body" sz="quarter" idx="15" hasCustomPrompt="1"/>
          </p:nvPr>
        </p:nvSpPr>
        <p:spPr>
          <a:xfrm>
            <a:off x="6718982" y="598304"/>
            <a:ext cx="2613204" cy="1221666"/>
          </a:xfrm>
        </p:spPr>
        <p:txBody>
          <a:bodyPr anchor="t">
            <a:noAutofit/>
          </a:bodyPr>
          <a:lstStyle>
            <a:lvl1pPr marL="0" indent="0" algn="l">
              <a:buNone/>
              <a:defRPr sz="13000" b="1" i="0" baseline="0">
                <a:solidFill>
                  <a:srgbClr val="000000"/>
                </a:solidFill>
                <a:latin typeface="Times New Roman" charset="0"/>
                <a:ea typeface="Times New Roman" charset="0"/>
                <a:cs typeface="Times New Roman" charset="0"/>
              </a:defRPr>
            </a:lvl1pPr>
          </a:lstStyle>
          <a:p>
            <a:pPr lvl="0"/>
            <a:r>
              <a:rPr lang="en-US"/>
              <a:t>“</a:t>
            </a:r>
          </a:p>
        </p:txBody>
      </p:sp>
      <p:sp>
        <p:nvSpPr>
          <p:cNvPr id="15" name="Picture Placeholder 2">
            <a:extLst>
              <a:ext uri="{FF2B5EF4-FFF2-40B4-BE49-F238E27FC236}">
                <a16:creationId xmlns:a16="http://schemas.microsoft.com/office/drawing/2014/main" id="{45B0059D-F32E-414A-BAC6-0279DA5761BF}"/>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a:p>
          <a:p>
            <a:endParaRPr lang="en-US"/>
          </a:p>
          <a:p>
            <a:endParaRPr lang="en-US"/>
          </a:p>
          <a:p>
            <a:r>
              <a:rPr lang="en-US"/>
              <a:t>Click  to add photo</a:t>
            </a:r>
          </a:p>
        </p:txBody>
      </p:sp>
      <p:sp>
        <p:nvSpPr>
          <p:cNvPr id="16" name="Rectangle 15">
            <a:extLst>
              <a:ext uri="{FF2B5EF4-FFF2-40B4-BE49-F238E27FC236}">
                <a16:creationId xmlns:a16="http://schemas.microsoft.com/office/drawing/2014/main" id="{2A8FFB4B-FE6E-1445-9086-98AA1C167CB4}"/>
              </a:ext>
            </a:extLst>
          </p:cNvPr>
          <p:cNvSpPr/>
          <p:nvPr userDrawn="1"/>
        </p:nvSpPr>
        <p:spPr>
          <a:xfrm rot="16200000" flipV="1">
            <a:off x="11591456" y="6622960"/>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7" name="TextBox 16">
            <a:extLst>
              <a:ext uri="{FF2B5EF4-FFF2-40B4-BE49-F238E27FC236}">
                <a16:creationId xmlns:a16="http://schemas.microsoft.com/office/drawing/2014/main" id="{FC3EE403-BF92-5C4B-963E-1DEB80475324}"/>
              </a:ext>
            </a:extLst>
          </p:cNvPr>
          <p:cNvSpPr txBox="1"/>
          <p:nvPr userDrawn="1"/>
        </p:nvSpPr>
        <p:spPr>
          <a:xfrm>
            <a:off x="363851" y="6461565"/>
            <a:ext cx="11425605" cy="261610"/>
          </a:xfrm>
          <a:prstGeom prst="rect">
            <a:avLst/>
          </a:prstGeom>
          <a:noFill/>
        </p:spPr>
        <p:txBody>
          <a:bodyPr wrap="square" rtlCol="0">
            <a:spAutoFit/>
          </a:bodyPr>
          <a:lstStyle/>
          <a:p>
            <a:pPr algn="r"/>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j-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49209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241300" y="228600"/>
            <a:ext cx="11696700" cy="5695316"/>
          </a:xfrm>
          <a:prstGeom prst="rect">
            <a:avLst/>
          </a:prstGeom>
          <a:solidFill>
            <a:srgbClr val="85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rgbClr val="000000"/>
                </a:solidFill>
                <a:latin typeface="+mn-lt"/>
              </a:defRPr>
            </a:lvl1pPr>
          </a:lstStyle>
          <a:p>
            <a:pPr lvl="0"/>
            <a:r>
              <a:rPr lang="en-US"/>
              <a:t>Divider</a:t>
            </a:r>
          </a:p>
        </p:txBody>
      </p:sp>
      <p:sp>
        <p:nvSpPr>
          <p:cNvPr id="11" name="Text Placeholder 23">
            <a:extLst>
              <a:ext uri="{FF2B5EF4-FFF2-40B4-BE49-F238E27FC236}">
                <a16:creationId xmlns:a16="http://schemas.microsoft.com/office/drawing/2014/main"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rgbClr val="000000"/>
                </a:solidFill>
                <a:latin typeface="+mn-lt"/>
              </a:defRPr>
            </a:lvl1pPr>
          </a:lstStyle>
          <a:p>
            <a:pPr lvl="0"/>
            <a:r>
              <a:rPr lang="en-US"/>
              <a:t>01</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375154" y="1210306"/>
            <a:ext cx="1008000" cy="3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1" name="Rectangle 20">
            <a:extLst>
              <a:ext uri="{FF2B5EF4-FFF2-40B4-BE49-F238E27FC236}">
                <a16:creationId xmlns:a16="http://schemas.microsoft.com/office/drawing/2014/main" id="{5B401573-3136-B04E-AB48-47CA1061F3EB}"/>
              </a:ext>
            </a:extLst>
          </p:cNvPr>
          <p:cNvSpPr/>
          <p:nvPr userDrawn="1"/>
        </p:nvSpPr>
        <p:spPr>
          <a:xfrm rot="16200000" flipV="1">
            <a:off x="11591456" y="6622960"/>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pic>
        <p:nvPicPr>
          <p:cNvPr id="9" name="Picture 8" descr="Icon&#10;&#10;Description automatically generated with medium confidence">
            <a:extLst>
              <a:ext uri="{FF2B5EF4-FFF2-40B4-BE49-F238E27FC236}">
                <a16:creationId xmlns:a16="http://schemas.microsoft.com/office/drawing/2014/main" id="{22325080-AF67-C14B-9DA7-CE376BEEC2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82959" y="295269"/>
            <a:ext cx="4161378" cy="5695316"/>
          </a:xfrm>
          <a:prstGeom prst="rect">
            <a:avLst/>
          </a:prstGeom>
        </p:spPr>
      </p:pic>
      <p:sp>
        <p:nvSpPr>
          <p:cNvPr id="10" name="TextBox 9">
            <a:extLst>
              <a:ext uri="{FF2B5EF4-FFF2-40B4-BE49-F238E27FC236}">
                <a16:creationId xmlns:a16="http://schemas.microsoft.com/office/drawing/2014/main" id="{7C766157-FFB2-4A4F-AA24-0864D8EE6AEE}"/>
              </a:ext>
            </a:extLst>
          </p:cNvPr>
          <p:cNvSpPr txBox="1"/>
          <p:nvPr userDrawn="1"/>
        </p:nvSpPr>
        <p:spPr>
          <a:xfrm>
            <a:off x="363851" y="6461565"/>
            <a:ext cx="11425605" cy="261610"/>
          </a:xfrm>
          <a:prstGeom prst="rect">
            <a:avLst/>
          </a:prstGeom>
          <a:noFill/>
        </p:spPr>
        <p:txBody>
          <a:bodyPr wrap="square" rtlCol="0">
            <a:spAutoFit/>
          </a:bodyPr>
          <a:lstStyle/>
          <a:p>
            <a:pPr algn="r"/>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j-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22041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Slide - G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42FE68-7CC8-1646-9C36-2C3C69C0A393}"/>
              </a:ext>
            </a:extLst>
          </p:cNvPr>
          <p:cNvSpPr/>
          <p:nvPr userDrawn="1"/>
        </p:nvSpPr>
        <p:spPr>
          <a:xfrm>
            <a:off x="241300" y="228600"/>
            <a:ext cx="11696700" cy="5695316"/>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3">
            <a:extLst>
              <a:ext uri="{FF2B5EF4-FFF2-40B4-BE49-F238E27FC236}">
                <a16:creationId xmlns:a16="http://schemas.microsoft.com/office/drawing/2014/main" id="{B8417EBC-A29A-3844-B4F5-D498899BAC8B}"/>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rgbClr val="000000"/>
                </a:solidFill>
                <a:latin typeface="+mn-lt"/>
              </a:defRPr>
            </a:lvl1pPr>
          </a:lstStyle>
          <a:p>
            <a:pPr lvl="0"/>
            <a:r>
              <a:rPr lang="en-US"/>
              <a:t>Divider</a:t>
            </a:r>
          </a:p>
        </p:txBody>
      </p:sp>
      <p:sp>
        <p:nvSpPr>
          <p:cNvPr id="11" name="Text Placeholder 23">
            <a:extLst>
              <a:ext uri="{FF2B5EF4-FFF2-40B4-BE49-F238E27FC236}">
                <a16:creationId xmlns:a16="http://schemas.microsoft.com/office/drawing/2014/main" id="{F6458FEC-C951-8642-A3B9-1DA1AC213093}"/>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rgbClr val="000000"/>
                </a:solidFill>
                <a:latin typeface="+mn-lt"/>
              </a:defRPr>
            </a:lvl1pPr>
          </a:lstStyle>
          <a:p>
            <a:pPr lvl="0"/>
            <a:r>
              <a:rPr lang="en-US"/>
              <a:t>01</a:t>
            </a:r>
          </a:p>
        </p:txBody>
      </p:sp>
      <p:sp>
        <p:nvSpPr>
          <p:cNvPr id="12" name="Rectangle 11">
            <a:extLst>
              <a:ext uri="{FF2B5EF4-FFF2-40B4-BE49-F238E27FC236}">
                <a16:creationId xmlns:a16="http://schemas.microsoft.com/office/drawing/2014/main" id="{37E951DA-E70F-1B41-A73A-ACA59D805E7B}"/>
              </a:ext>
            </a:extLst>
          </p:cNvPr>
          <p:cNvSpPr/>
          <p:nvPr userDrawn="1"/>
        </p:nvSpPr>
        <p:spPr>
          <a:xfrm rot="5400000" flipV="1">
            <a:off x="1375154" y="1210306"/>
            <a:ext cx="1008000" cy="3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3" name="Rectangle 12">
            <a:extLst>
              <a:ext uri="{FF2B5EF4-FFF2-40B4-BE49-F238E27FC236}">
                <a16:creationId xmlns:a16="http://schemas.microsoft.com/office/drawing/2014/main" id="{ED4CA8DF-9E90-C84C-AD0D-9A398781FE1B}"/>
              </a:ext>
            </a:extLst>
          </p:cNvPr>
          <p:cNvSpPr/>
          <p:nvPr userDrawn="1"/>
        </p:nvSpPr>
        <p:spPr>
          <a:xfrm rot="16200000" flipV="1">
            <a:off x="11591456" y="6622960"/>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pic>
        <p:nvPicPr>
          <p:cNvPr id="14" name="Picture 13" descr="Icon&#10;&#10;Description automatically generated with medium confidence">
            <a:extLst>
              <a:ext uri="{FF2B5EF4-FFF2-40B4-BE49-F238E27FC236}">
                <a16:creationId xmlns:a16="http://schemas.microsoft.com/office/drawing/2014/main" id="{35BFF2BC-D3C8-7647-A662-02D7A1E3CC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82959" y="295269"/>
            <a:ext cx="4161378" cy="5695316"/>
          </a:xfrm>
          <a:prstGeom prst="rect">
            <a:avLst/>
          </a:prstGeom>
        </p:spPr>
      </p:pic>
      <p:sp>
        <p:nvSpPr>
          <p:cNvPr id="15" name="TextBox 14">
            <a:extLst>
              <a:ext uri="{FF2B5EF4-FFF2-40B4-BE49-F238E27FC236}">
                <a16:creationId xmlns:a16="http://schemas.microsoft.com/office/drawing/2014/main" id="{F2EEDFD3-46C8-FE4A-99B2-441927A90781}"/>
              </a:ext>
            </a:extLst>
          </p:cNvPr>
          <p:cNvSpPr txBox="1"/>
          <p:nvPr userDrawn="1"/>
        </p:nvSpPr>
        <p:spPr>
          <a:xfrm>
            <a:off x="363851" y="6461565"/>
            <a:ext cx="11425605" cy="261610"/>
          </a:xfrm>
          <a:prstGeom prst="rect">
            <a:avLst/>
          </a:prstGeom>
          <a:noFill/>
        </p:spPr>
        <p:txBody>
          <a:bodyPr wrap="square" rtlCol="0">
            <a:spAutoFit/>
          </a:bodyPr>
          <a:lstStyle/>
          <a:p>
            <a:pPr algn="r"/>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j-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3533940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with Photo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1356632" y="-2"/>
            <a:ext cx="5495430" cy="6892757"/>
          </a:xfrm>
          <a:prstGeom prst="rect">
            <a:avLst/>
          </a:prstGeom>
          <a:solidFill>
            <a:srgbClr val="85D2E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ontserrat Light" charset="0"/>
            </a:endParaRPr>
          </a:p>
        </p:txBody>
      </p:sp>
      <p:sp>
        <p:nvSpPr>
          <p:cNvPr id="3" name="Rectangle 2">
            <a:extLst>
              <a:ext uri="{FF2B5EF4-FFF2-40B4-BE49-F238E27FC236}">
                <a16:creationId xmlns:a16="http://schemas.microsoft.com/office/drawing/2014/main" id="{3DEFE2F3-1083-6042-8E1A-CF09DF7F7B14}"/>
              </a:ext>
            </a:extLst>
          </p:cNvPr>
          <p:cNvSpPr/>
          <p:nvPr userDrawn="1"/>
        </p:nvSpPr>
        <p:spPr>
          <a:xfrm flipV="1">
            <a:off x="10087" y="6555301"/>
            <a:ext cx="79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1802710" y="1773241"/>
            <a:ext cx="4621841" cy="452595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6" name="Rectangle 5">
            <a:extLst>
              <a:ext uri="{FF2B5EF4-FFF2-40B4-BE49-F238E27FC236}">
                <a16:creationId xmlns:a16="http://schemas.microsoft.com/office/drawing/2014/main" id="{A5A06ABD-A133-8D42-8B38-636B873ACE6A}"/>
              </a:ext>
            </a:extLst>
          </p:cNvPr>
          <p:cNvSpPr/>
          <p:nvPr userDrawn="1"/>
        </p:nvSpPr>
        <p:spPr>
          <a:xfrm>
            <a:off x="1802710" y="1292864"/>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rgbClr val="000000"/>
                </a:solidFill>
                <a:latin typeface="+mn-lt"/>
              </a:defRPr>
            </a:lvl1pPr>
          </a:lstStyle>
          <a:p>
            <a:pPr lvl="0"/>
            <a:r>
              <a:rPr lang="en-US"/>
              <a:t>Heading</a:t>
            </a:r>
          </a:p>
        </p:txBody>
      </p:sp>
      <p:sp>
        <p:nvSpPr>
          <p:cNvPr id="8" name="TextBox 7">
            <a:extLst>
              <a:ext uri="{FF2B5EF4-FFF2-40B4-BE49-F238E27FC236}">
                <a16:creationId xmlns:a16="http://schemas.microsoft.com/office/drawing/2014/main" id="{5471A97C-0468-6444-8032-86D1D6051187}"/>
              </a:ext>
            </a:extLst>
          </p:cNvPr>
          <p:cNvSpPr txBox="1"/>
          <p:nvPr userDrawn="1"/>
        </p:nvSpPr>
        <p:spPr>
          <a:xfrm rot="16200000">
            <a:off x="-3040291" y="2832024"/>
            <a:ext cx="6892756" cy="307777"/>
          </a:xfrm>
          <a:prstGeom prst="rect">
            <a:avLst/>
          </a:prstGeom>
          <a:noFill/>
        </p:spPr>
        <p:txBody>
          <a:bodyPr wrap="square" rtlCol="0">
            <a:spAutoFit/>
          </a:bodyPr>
          <a:lstStyle/>
          <a:p>
            <a:pPr algn="l"/>
            <a:r>
              <a:rPr lang="en-US" sz="14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400" kern="1000" spc="110" baseline="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14470537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9/15/2022</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a:t>
            </a:fld>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42" r:id="rId4"/>
    <p:sldLayoutId id="2147483840" r:id="rId5"/>
    <p:sldLayoutId id="2147483841" r:id="rId6"/>
    <p:sldLayoutId id="2147483861" r:id="rId7"/>
    <p:sldLayoutId id="2147483862" r:id="rId8"/>
    <p:sldLayoutId id="2147483863" r:id="rId9"/>
    <p:sldLayoutId id="2147483835" r:id="rId10"/>
    <p:sldLayoutId id="2147483836" r:id="rId11"/>
    <p:sldLayoutId id="2147483831" r:id="rId12"/>
    <p:sldLayoutId id="2147483846" r:id="rId13"/>
    <p:sldLayoutId id="2147483873" r:id="rId14"/>
    <p:sldLayoutId id="2147483834" r:id="rId15"/>
    <p:sldLayoutId id="2147483845" r:id="rId16"/>
    <p:sldLayoutId id="2147483869" r:id="rId17"/>
    <p:sldLayoutId id="2147483866" r:id="rId18"/>
    <p:sldLayoutId id="2147483833" r:id="rId19"/>
    <p:sldLayoutId id="2147483877" r:id="rId20"/>
    <p:sldLayoutId id="2147483847" r:id="rId21"/>
    <p:sldLayoutId id="2147483871" r:id="rId22"/>
    <p:sldLayoutId id="2147483870" r:id="rId23"/>
    <p:sldLayoutId id="2147483872" r:id="rId24"/>
    <p:sldLayoutId id="2147483837" r:id="rId25"/>
    <p:sldLayoutId id="2147483838" r:id="rId26"/>
    <p:sldLayoutId id="2147483844" r:id="rId27"/>
    <p:sldLayoutId id="2147483848" r:id="rId28"/>
    <p:sldLayoutId id="2147483849" r:id="rId29"/>
    <p:sldLayoutId id="2147483851" r:id="rId30"/>
    <p:sldLayoutId id="2147483875" r:id="rId31"/>
    <p:sldLayoutId id="2147483854" r:id="rId32"/>
    <p:sldLayoutId id="2147483855" r:id="rId33"/>
    <p:sldLayoutId id="2147483876" r:id="rId34"/>
    <p:sldLayoutId id="2147483856" r:id="rId35"/>
    <p:sldLayoutId id="2147483857" r:id="rId36"/>
    <p:sldLayoutId id="2147483864" r:id="rId37"/>
    <p:sldLayoutId id="2147483852" r:id="rId38"/>
    <p:sldLayoutId id="2147483858" r:id="rId39"/>
    <p:sldLayoutId id="2147483859" r:id="rId40"/>
    <p:sldLayoutId id="2147483860" r:id="rId41"/>
    <p:sldLayoutId id="2147483853" r:id="rId42"/>
    <p:sldLayoutId id="2147483874" r:id="rId43"/>
    <p:sldLayoutId id="2147483878" r:id="rId4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8.xml"/><Relationship Id="rId5" Type="http://schemas.openxmlformats.org/officeDocument/2006/relationships/image" Target="../media/image19.svg"/><Relationship Id="rId4" Type="http://schemas.openxmlformats.org/officeDocument/2006/relationships/image" Target="../media/image1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slideLayout" Target="../slideLayouts/slideLayout19.xml"/><Relationship Id="rId1" Type="http://schemas.openxmlformats.org/officeDocument/2006/relationships/video" Target="https://www.youtube.com/embed/qW5oZI2Mry4?feature=oembed" TargetMode="External"/><Relationship Id="rId5" Type="http://schemas.openxmlformats.org/officeDocument/2006/relationships/image" Target="../media/image99.png"/><Relationship Id="rId4" Type="http://schemas.openxmlformats.org/officeDocument/2006/relationships/hyperlink" Target="https://www.youtube.com/watch?v=qW5oZI2Mry4"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6.xml"/><Relationship Id="rId4" Type="http://schemas.openxmlformats.org/officeDocument/2006/relationships/image" Target="../media/image102.sv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3" Type="http://schemas.openxmlformats.org/officeDocument/2006/relationships/hyperlink" Target="https://www.kerry.com/insights/kerrydigest/2020/immune-support-aging" TargetMode="External"/><Relationship Id="rId2" Type="http://schemas.openxmlformats.org/officeDocument/2006/relationships/hyperlink" Target="https://www.ilc-alliance.org/wp-content/uploads/publication-pdfs/functi_foods.pdf" TargetMode="External"/><Relationship Id="rId1" Type="http://schemas.openxmlformats.org/officeDocument/2006/relationships/slideLayout" Target="../slideLayouts/slideLayout16.xml"/><Relationship Id="rId5" Type="http://schemas.openxmlformats.org/officeDocument/2006/relationships/hyperlink" Target="https://onlinelibrary.wiley.com/doi/book/10.1002/9781444323351" TargetMode="External"/><Relationship Id="rId4" Type="http://schemas.openxmlformats.org/officeDocument/2006/relationships/hyperlink" Target="https://www.newfoodmagazine.com/article/74013/functional-ingredients-from-fiction-to-facts/" TargetMode="External"/></Relationships>
</file>

<file path=ppt/slides/_rels/slide109.xml.rels><?xml version="1.0" encoding="UTF-8" standalone="yes"?>
<Relationships xmlns="http://schemas.openxmlformats.org/package/2006/relationships"><Relationship Id="rId3" Type="http://schemas.openxmlformats.org/officeDocument/2006/relationships/hyperlink" Target="https://www.cambridge.org/core/journals/proceedings-of-the-nutrition-society/article/considerations-for-developing-functional-food-products-for-the-older-population/BCFBF4D3D6F93D041C261D03AE0F3E19" TargetMode="External"/><Relationship Id="rId2" Type="http://schemas.openxmlformats.org/officeDocument/2006/relationships/hyperlink" Target="https://www.cfdr.ca/Downloads/Presentations/Functional-Foods-For-Healthy-Aging-TOOLKIT-January.aspx" TargetMode="External"/><Relationship Id="rId1" Type="http://schemas.openxmlformats.org/officeDocument/2006/relationships/slideLayout" Target="../slideLayouts/slideLayout16.xml"/><Relationship Id="rId5" Type="http://schemas.openxmlformats.org/officeDocument/2006/relationships/hyperlink" Target="https://ec.europa.eu/food/safety/labelling-and-nutrition/food-information-consumers-legislation_en" TargetMode="External"/><Relationship Id="rId4" Type="http://schemas.openxmlformats.org/officeDocument/2006/relationships/hyperlink" Target="https://ifst.onlinelibrary.wiley.com/doi/epdf/10.1111/j.1365-2621.2010.02499.x"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8.xml"/><Relationship Id="rId5" Type="http://schemas.openxmlformats.org/officeDocument/2006/relationships/image" Target="../media/image21.svg"/><Relationship Id="rId4" Type="http://schemas.openxmlformats.org/officeDocument/2006/relationships/image" Target="../media/image20.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8.xml"/><Relationship Id="rId5" Type="http://schemas.openxmlformats.org/officeDocument/2006/relationships/image" Target="../media/image23.sv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7.sv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innovatingfoodforseniors.eu/good-practice-guide-for-smes/" TargetMode="External"/><Relationship Id="rId1" Type="http://schemas.openxmlformats.org/officeDocument/2006/relationships/slideLayout" Target="../slideLayouts/slideLayout23.xml"/><Relationship Id="rId5" Type="http://schemas.openxmlformats.org/officeDocument/2006/relationships/image" Target="../media/image25.png"/><Relationship Id="rId4" Type="http://schemas.openxmlformats.org/officeDocument/2006/relationships/hyperlink" Target="https://www.campofrio.e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8.xml"/><Relationship Id="rId5" Type="http://schemas.openxmlformats.org/officeDocument/2006/relationships/image" Target="../media/image27.sv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8.xml"/><Relationship Id="rId5" Type="http://schemas.openxmlformats.org/officeDocument/2006/relationships/image" Target="../media/image27.sv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ingentaconnect.com/content/mcb/070/2015/00000117/00000012/art00010" TargetMode="Externa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hyperlink" Target="https://www.kantar.com/" TargetMode="External"/><Relationship Id="rId2" Type="http://schemas.openxmlformats.org/officeDocument/2006/relationships/hyperlink" Target="https://www.mintel.com/" TargetMode="External"/><Relationship Id="rId1" Type="http://schemas.openxmlformats.org/officeDocument/2006/relationships/slideLayout" Target="../slideLayouts/slideLayout17.xml"/><Relationship Id="rId4" Type="http://schemas.openxmlformats.org/officeDocument/2006/relationships/hyperlink" Target="https://www.globaldata.com/"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isi.fraunhofer.de/content/dam/isi/dokumente/ccv/2019/50-trends-influencing-Europes-food-sector.pdf" TargetMode="Externa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isi.fraunhofer.de/content/dam/isi/dokumente/ccv/2019/50-trends-influencing-Europes-food-sector.pdf" TargetMode="External"/><Relationship Id="rId1" Type="http://schemas.openxmlformats.org/officeDocument/2006/relationships/slideLayout" Target="../slideLayouts/slideLayout24.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34.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hyperlink" Target="http://theconversation.com/food-traffic-lights-are-green-for-go-but-eu-holds-back-more-radical-measures-15403" TargetMode="External"/><Relationship Id="rId2" Type="http://schemas.openxmlformats.org/officeDocument/2006/relationships/image" Target="../media/image46.jpeg"/><Relationship Id="rId1" Type="http://schemas.openxmlformats.org/officeDocument/2006/relationships/slideLayout" Target="../slideLayouts/slideLayout9.xml"/><Relationship Id="rId4" Type="http://schemas.openxmlformats.org/officeDocument/2006/relationships/image" Target="../media/image4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3" Type="http://schemas.openxmlformats.org/officeDocument/2006/relationships/hyperlink" Target="https://freepngimg.com/png/10916-certified-stamp-picture" TargetMode="External"/><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fsai.ie/food_businesses/haccp/principles_of_haccp.html" TargetMode="External"/><Relationship Id="rId1" Type="http://schemas.openxmlformats.org/officeDocument/2006/relationships/slideLayout" Target="../slideLayouts/slideLayout13.xml"/><Relationship Id="rId5" Type="http://schemas.openxmlformats.org/officeDocument/2006/relationships/hyperlink" Target="https://www.fsai.ie/search-results.html?searchString=food%20manufacturing" TargetMode="External"/><Relationship Id="rId4" Type="http://schemas.openxmlformats.org/officeDocument/2006/relationships/hyperlink" Target="https://www.ccpb.it/blog/certificazione/haccp/"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destechpub.com/wp-content/uploads/2015/01/Methods-for-Developing-New-Food-Products-preview.pdf" TargetMode="Externa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28.xml"/><Relationship Id="rId5" Type="http://schemas.openxmlformats.org/officeDocument/2006/relationships/image" Target="../media/image61.svg"/><Relationship Id="rId4" Type="http://schemas.openxmlformats.org/officeDocument/2006/relationships/image" Target="../media/image6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2" Type="http://schemas.openxmlformats.org/officeDocument/2006/relationships/hyperlink" Target="https://www.sciencedirect.com/science/article/pii/S1756464620301201#b0050" TargetMode="Externa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2" Type="http://schemas.openxmlformats.org/officeDocument/2006/relationships/hyperlink" Target="https://ec.europa.eu/smart-regulation/roadmaps/docs/2015_sante_595_evaluation_health_claims_en.pdf" TargetMode="Externa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hyperlink" Target="https://www.efsa.europa.eu/en/topics/topic/health-claims" TargetMode="External"/><Relationship Id="rId2" Type="http://schemas.openxmlformats.org/officeDocument/2006/relationships/slideLayout" Target="../slideLayouts/slideLayout19.xml"/><Relationship Id="rId1" Type="http://schemas.openxmlformats.org/officeDocument/2006/relationships/video" Target="https://www.youtube.com/embed/3zNL21gjwuo?feature=oembed" TargetMode="External"/><Relationship Id="rId6" Type="http://schemas.openxmlformats.org/officeDocument/2006/relationships/hyperlink" Target="https://www.efsa.europa.eu/en/applications/nutrition/regulationsandguidance" TargetMode="External"/><Relationship Id="rId5" Type="http://schemas.openxmlformats.org/officeDocument/2006/relationships/hyperlink" Target="https://www.youtube.com/watch?v=3zNL21gjwuo" TargetMode="External"/><Relationship Id="rId4" Type="http://schemas.openxmlformats.org/officeDocument/2006/relationships/image" Target="../media/image62.jpeg"/></Relationships>
</file>

<file path=ppt/slides/_rels/slide66.xml.rels><?xml version="1.0" encoding="UTF-8" standalone="yes"?>
<Relationships xmlns="http://schemas.openxmlformats.org/package/2006/relationships"><Relationship Id="rId3" Type="http://schemas.openxmlformats.org/officeDocument/2006/relationships/hyperlink" Target="https://ec.europa.eu/food/safety/labelling-and-nutrition/nutrition-and-health-claims/nutrition-claims_en" TargetMode="External"/><Relationship Id="rId2" Type="http://schemas.openxmlformats.org/officeDocument/2006/relationships/hyperlink" Target="https://ec.europa.eu/food/safety/labelling_nutrition/claims/register/public/" TargetMode="Externa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36.xml"/><Relationship Id="rId6" Type="http://schemas.openxmlformats.org/officeDocument/2006/relationships/hyperlink" Target="http://packagingsense.com/" TargetMode="External"/><Relationship Id="rId5" Type="http://schemas.openxmlformats.org/officeDocument/2006/relationships/image" Target="../media/image68.png"/><Relationship Id="rId4" Type="http://schemas.openxmlformats.org/officeDocument/2006/relationships/image" Target="../media/image67.png"/></Relationships>
</file>

<file path=ppt/slides/_rels/slide72.xml.rels><?xml version="1.0" encoding="UTF-8" standalone="yes"?>
<Relationships xmlns="http://schemas.openxmlformats.org/package/2006/relationships"><Relationship Id="rId3" Type="http://schemas.openxmlformats.org/officeDocument/2006/relationships/hyperlink" Target="https://www.innovatingfoodforseniors.eu/good-practice-guide-for-smes/" TargetMode="External"/><Relationship Id="rId2" Type="http://schemas.openxmlformats.org/officeDocument/2006/relationships/image" Target="../media/image69.png"/><Relationship Id="rId1" Type="http://schemas.openxmlformats.org/officeDocument/2006/relationships/slideLayout" Target="../slideLayouts/slideLayout23.xml"/><Relationship Id="rId5" Type="http://schemas.openxmlformats.org/officeDocument/2006/relationships/image" Target="../media/image70.png"/><Relationship Id="rId4" Type="http://schemas.openxmlformats.org/officeDocument/2006/relationships/image" Target="../media/image24.png"/></Relationships>
</file>

<file path=ppt/slides/_rels/slide7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0.xml"/></Relationships>
</file>

<file path=ppt/slides/_rels/slide7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www.foodpackagingforum.org/food-packaging-health/regulation-on-food-packaging/food-packaging-regulation-in-europe" TargetMode="Externa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www.isi.fraunhofer.de/content/dam/isi/dokumente/ccv/2019/50-trends-influencing-Europes-food-sector.pdf" TargetMode="External"/><Relationship Id="rId1" Type="http://schemas.openxmlformats.org/officeDocument/2006/relationships/slideLayout" Target="../slideLayouts/slideLayout9.xml"/><Relationship Id="rId4" Type="http://schemas.openxmlformats.org/officeDocument/2006/relationships/hyperlink" Target="https://ec.europa.eu/info/food-farming-fisheries/farming/organic-farming/organic-logo_en"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hyperlink" Target="https://europa.eu/youreurope/business/product-requirements/food-labelling/general-rules/index_en.htm" TargetMode="External"/><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3" Type="http://schemas.openxmlformats.org/officeDocument/2006/relationships/hyperlink" Target="https://www.bmj.com/content/370/bmj.m3173" TargetMode="External"/><Relationship Id="rId2" Type="http://schemas.openxmlformats.org/officeDocument/2006/relationships/image" Target="../media/image75.jpeg"/><Relationship Id="rId1" Type="http://schemas.openxmlformats.org/officeDocument/2006/relationships/slideLayout" Target="../slideLayouts/slideLayout9.xml"/><Relationship Id="rId5" Type="http://schemas.openxmlformats.org/officeDocument/2006/relationships/hyperlink" Target="http://theconversation.com/food-traffic-lights-are-green-for-go-but-eu-holds-back-more-radical-measures-15403" TargetMode="External"/><Relationship Id="rId4" Type="http://schemas.openxmlformats.org/officeDocument/2006/relationships/image" Target="../media/image76.jpeg"/></Relationships>
</file>

<file path=ppt/slides/_rels/slide8.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34.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101blockchains.com/blockchain-cheat-sheet/" TargetMode="External"/><Relationship Id="rId1" Type="http://schemas.openxmlformats.org/officeDocument/2006/relationships/slideLayout" Target="../slideLayouts/slideLayout9.xml"/><Relationship Id="rId4" Type="http://schemas.openxmlformats.org/officeDocument/2006/relationships/hyperlink" Target="https://technofaq.org/posts/2018/04/level-up-introducing-blockchain-to-your-business/"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artandlogic.com/2018/01/brief-introduction-blockchain/" TargetMode="External"/><Relationship Id="rId2" Type="http://schemas.openxmlformats.org/officeDocument/2006/relationships/image" Target="../media/image79.jpeg"/><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hyperlink" Target="https://www.fooddive.com/news/report-69-of-consumers-want-more-transparency-about-company-sustainabilit/510382/" TargetMode="External"/><Relationship Id="rId2" Type="http://schemas.openxmlformats.org/officeDocument/2006/relationships/hyperlink" Target="https://www.fooddive.com/news/report-consumers-want-increased-transparency-from-retailers-and-brands/532723/" TargetMode="External"/><Relationship Id="rId1" Type="http://schemas.openxmlformats.org/officeDocument/2006/relationships/slideLayout" Target="../slideLayouts/slideLayout9.xml"/><Relationship Id="rId4" Type="http://schemas.openxmlformats.org/officeDocument/2006/relationships/image" Target="../media/image80.jpeg"/></Relationships>
</file>

<file path=ppt/slides/_rels/slide8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19.xml"/><Relationship Id="rId1" Type="http://schemas.openxmlformats.org/officeDocument/2006/relationships/video" Target="https://player.vimeo.com/video/312504781?h=536aa667a4&amp;app_id=122963" TargetMode="External"/><Relationship Id="rId4" Type="http://schemas.openxmlformats.org/officeDocument/2006/relationships/hyperlink" Target="iframe%20title=%22vimeo-player%22%20src=%22https:/player.vimeo.com/video/312504781?h=536aa667a4%22%20width=%22640%22%20height=%22360%22%20frameborder=%220%22%20allowfullscreen%3e%3c\iframe" TargetMode="External"/></Relationships>
</file>

<file path=ppt/slides/_rels/slide8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www.tetrapak.com/innovation/innovation-trends/connectivity-and-digitalisation" TargetMode="Externa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8.xml"/><Relationship Id="rId5" Type="http://schemas.openxmlformats.org/officeDocument/2006/relationships/image" Target="../media/image19.svg"/><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91.xml.rels><?xml version="1.0" encoding="UTF-8" standalone="yes"?>
<Relationships xmlns="http://schemas.openxmlformats.org/package/2006/relationships"><Relationship Id="rId2" Type="http://schemas.openxmlformats.org/officeDocument/2006/relationships/hyperlink" Target="https://cumingebook.blogspot.com/2014/09/o329ebook-free-pdf-brain-rules-updated.html" TargetMode="External"/><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3" Type="http://schemas.openxmlformats.org/officeDocument/2006/relationships/image" Target="../media/image90.svg"/><Relationship Id="rId7" Type="http://schemas.openxmlformats.org/officeDocument/2006/relationships/image" Target="../media/image94.svg"/><Relationship Id="rId2" Type="http://schemas.openxmlformats.org/officeDocument/2006/relationships/image" Target="../media/image89.png"/><Relationship Id="rId1" Type="http://schemas.openxmlformats.org/officeDocument/2006/relationships/slideLayout" Target="../slideLayouts/slideLayout34.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s/_rels/slide9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hyperlink" Target="https://www.leatherheadfood.com/files/2016/08/White-Paper-How-Our-Senses-Interact.pdf#:~:text=The%20way%20we%20perceive%20food%2C%20from%20a%20sensory,that%20none%20of%20our%20senses%20work%20in%20isolation." TargetMode="External"/><Relationship Id="rId1" Type="http://schemas.openxmlformats.org/officeDocument/2006/relationships/slideLayout" Target="../slideLayouts/slideLayout13.xml"/><Relationship Id="rId4" Type="http://schemas.openxmlformats.org/officeDocument/2006/relationships/hyperlink" Target="https://www.exploratorium.edu/snacks/your-sense-of-tast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D579E3-B4F1-8948-B6E3-095FFDE263C5}"/>
              </a:ext>
            </a:extLst>
          </p:cNvPr>
          <p:cNvSpPr txBox="1"/>
          <p:nvPr/>
        </p:nvSpPr>
        <p:spPr>
          <a:xfrm>
            <a:off x="7355558" y="5838143"/>
            <a:ext cx="4673881" cy="646331"/>
          </a:xfrm>
          <a:prstGeom prst="rect">
            <a:avLst/>
          </a:prstGeom>
          <a:noFill/>
        </p:spPr>
        <p:txBody>
          <a:bodyPr wrap="square">
            <a:spAutoFit/>
          </a:bodyPr>
          <a:lstStyle/>
          <a:p>
            <a:pPr algn="just"/>
            <a:r>
              <a:rPr lang="en-GB" sz="900">
                <a:solidFill>
                  <a:srgbClr val="000000"/>
                </a:solidFill>
              </a:rPr>
              <a:t>This programme  has been funded with support from the European Commission. The author is solely responsible for this publication (communication) and the Commission accepts no responsibility for any  use that may be made of the information contained therein                                          2020-1-DE02-KA202-007612</a:t>
            </a:r>
          </a:p>
        </p:txBody>
      </p:sp>
      <p:sp>
        <p:nvSpPr>
          <p:cNvPr id="5" name="Text Placeholder 1">
            <a:extLst>
              <a:ext uri="{FF2B5EF4-FFF2-40B4-BE49-F238E27FC236}">
                <a16:creationId xmlns:a16="http://schemas.microsoft.com/office/drawing/2014/main" id="{960FCC4F-847D-4976-8D4A-AA9F61DD8409}"/>
              </a:ext>
            </a:extLst>
          </p:cNvPr>
          <p:cNvSpPr txBox="1">
            <a:spLocks/>
          </p:cNvSpPr>
          <p:nvPr/>
        </p:nvSpPr>
        <p:spPr>
          <a:xfrm>
            <a:off x="346841" y="3714632"/>
            <a:ext cx="11845159"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5400" b="1" kern="1200" baseline="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sz="4800" dirty="0"/>
              <a:t>4 modulis: Naujų, senjorams skirtų maisto produktų kūrimas</a:t>
            </a:r>
            <a:endParaRPr lang="en-IE" sz="4800" dirty="0"/>
          </a:p>
        </p:txBody>
      </p:sp>
      <p:pic>
        <p:nvPicPr>
          <p:cNvPr id="6" name="Picture 5">
            <a:extLst>
              <a:ext uri="{FF2B5EF4-FFF2-40B4-BE49-F238E27FC236}">
                <a16:creationId xmlns:a16="http://schemas.microsoft.com/office/drawing/2014/main" id="{FD48F904-A178-54D4-0D97-CCA8574160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84292" y="5838143"/>
            <a:ext cx="1524000" cy="740311"/>
          </a:xfrm>
          <a:prstGeom prst="rect">
            <a:avLst/>
          </a:prstGeom>
        </p:spPr>
      </p:pic>
    </p:spTree>
    <p:extLst>
      <p:ext uri="{BB962C8B-B14F-4D97-AF65-F5344CB8AC3E}">
        <p14:creationId xmlns:p14="http://schemas.microsoft.com/office/powerpoint/2010/main" val="1121061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75">
            <a:extLst>
              <a:ext uri="{FF2B5EF4-FFF2-40B4-BE49-F238E27FC236}">
                <a16:creationId xmlns:a16="http://schemas.microsoft.com/office/drawing/2014/main" id="{FED21093-8CB4-4D68-8CDD-50065559E159}"/>
              </a:ext>
            </a:extLst>
          </p:cNvPr>
          <p:cNvSpPr>
            <a:spLocks noChangeArrowheads="1"/>
          </p:cNvSpPr>
          <p:nvPr/>
        </p:nvSpPr>
        <p:spPr bwMode="auto">
          <a:xfrm>
            <a:off x="801512" y="382027"/>
            <a:ext cx="2491241" cy="2354611"/>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FFD100"/>
          </a:solidFill>
          <a:ln w="9525" cap="flat">
            <a:noFill/>
            <a:bevel/>
            <a:headEnd/>
            <a:tailEnd/>
          </a:ln>
          <a:effectLst/>
        </p:spPr>
        <p:txBody>
          <a:bodyPr wrap="none" anchor="ctr"/>
          <a:lstStyle/>
          <a:p>
            <a:endParaRPr lang="en-US"/>
          </a:p>
        </p:txBody>
      </p:sp>
      <p:sp>
        <p:nvSpPr>
          <p:cNvPr id="2" name="Text Placeholder 1">
            <a:extLst>
              <a:ext uri="{FF2B5EF4-FFF2-40B4-BE49-F238E27FC236}">
                <a16:creationId xmlns:a16="http://schemas.microsoft.com/office/drawing/2014/main" id="{BA6C540E-6818-4F68-91E5-073D3552DC2A}"/>
              </a:ext>
            </a:extLst>
          </p:cNvPr>
          <p:cNvSpPr>
            <a:spLocks noGrp="1"/>
          </p:cNvSpPr>
          <p:nvPr>
            <p:ph type="body" sz="quarter" idx="18"/>
          </p:nvPr>
        </p:nvSpPr>
        <p:spPr>
          <a:xfrm>
            <a:off x="404143" y="2855556"/>
            <a:ext cx="11609181" cy="3343978"/>
          </a:xfrm>
        </p:spPr>
        <p:txBody>
          <a:bodyPr>
            <a:noAutofit/>
          </a:bodyPr>
          <a:lstStyle/>
          <a:p>
            <a:pPr marL="0" indent="0"/>
            <a:r>
              <a:rPr lang="lt-LT" sz="2200" b="1" dirty="0">
                <a:cs typeface="Arial" panose="020B0604020202020204" pitchFamily="34" charset="0"/>
              </a:rPr>
              <a:t>Kurkite maistinių medžiagų turinčius maisto produktus – </a:t>
            </a:r>
            <a:r>
              <a:rPr lang="lt-LT" sz="2000" dirty="0">
                <a:solidFill>
                  <a:prstClr val="black"/>
                </a:solidFill>
                <a:cs typeface="Arial" panose="020B0604020202020204" pitchFamily="34" charset="0"/>
              </a:rPr>
              <a:t>k</a:t>
            </a:r>
            <a:r>
              <a:rPr kumimoji="0" lang="lt-LT" sz="2000" b="0" i="0" u="none" strike="noStrike" kern="1200" cap="none" spc="0" normalizeH="0" baseline="0" noProof="0" dirty="0" err="1">
                <a:ln>
                  <a:noFill/>
                </a:ln>
                <a:solidFill>
                  <a:prstClr val="black"/>
                </a:solidFill>
                <a:effectLst/>
                <a:uLnTx/>
                <a:uFillTx/>
                <a:ea typeface="+mn-ea"/>
                <a:cs typeface="Arial" panose="020B0604020202020204" pitchFamily="34" charset="0"/>
              </a:rPr>
              <a:t>aip</a:t>
            </a:r>
            <a:r>
              <a:rPr kumimoji="0" lang="lt-LT" sz="20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lang="lt-LT" sz="2000" dirty="0">
                <a:solidFill>
                  <a:prstClr val="black"/>
                </a:solidFill>
                <a:cs typeface="Arial" panose="020B0604020202020204" pitchFamily="34" charset="0"/>
              </a:rPr>
              <a:t>minėta</a:t>
            </a:r>
            <a:r>
              <a:rPr kumimoji="0" lang="lt-LT" sz="2000" b="0" i="0" u="none" strike="noStrike" kern="1200" cap="none" spc="0" normalizeH="0" baseline="0" noProof="0" dirty="0">
                <a:ln>
                  <a:noFill/>
                </a:ln>
                <a:solidFill>
                  <a:prstClr val="black"/>
                </a:solidFill>
                <a:effectLst/>
                <a:uLnTx/>
                <a:uFillTx/>
                <a:ea typeface="+mn-ea"/>
                <a:cs typeface="Arial" panose="020B0604020202020204" pitchFamily="34" charset="0"/>
              </a:rPr>
              <a:t> 2 modulyje, stambus, mažai maistinių medžiagų turintis maistas </a:t>
            </a:r>
            <a:r>
              <a:rPr lang="lt-LT" sz="2000" dirty="0">
                <a:solidFill>
                  <a:prstClr val="black"/>
                </a:solidFill>
                <a:cs typeface="Arial" panose="020B0604020202020204" pitchFamily="34" charset="0"/>
              </a:rPr>
              <a:t>suaugusiems žmonėms gali </a:t>
            </a:r>
            <a:r>
              <a:rPr kumimoji="0" lang="lt-LT" sz="2000" b="0" i="0" u="none" strike="noStrike" kern="1200" cap="none" spc="0" normalizeH="0" baseline="0" noProof="0" dirty="0">
                <a:ln>
                  <a:noFill/>
                </a:ln>
                <a:solidFill>
                  <a:prstClr val="black"/>
                </a:solidFill>
                <a:effectLst/>
                <a:uLnTx/>
                <a:uFillTx/>
                <a:ea typeface="+mn-ea"/>
                <a:cs typeface="Arial" panose="020B0604020202020204" pitchFamily="34" charset="0"/>
              </a:rPr>
              <a:t>paskatinti sotumą ir padėti numesti svorio, o senjorams yra priešingai: </a:t>
            </a:r>
            <a:r>
              <a:rPr lang="lt-LT" sz="2000" dirty="0">
                <a:solidFill>
                  <a:prstClr val="black"/>
                </a:solidFill>
                <a:cs typeface="Arial" panose="020B0604020202020204" pitchFamily="34" charset="0"/>
              </a:rPr>
              <a:t>m</a:t>
            </a:r>
            <a:r>
              <a:rPr kumimoji="0" lang="lt-LT" sz="2000" b="0" i="0" u="none" strike="noStrike" kern="1200" cap="none" spc="0" normalizeH="0" baseline="0" noProof="0" dirty="0" err="1">
                <a:ln>
                  <a:noFill/>
                </a:ln>
                <a:solidFill>
                  <a:prstClr val="black"/>
                </a:solidFill>
                <a:effectLst/>
                <a:uLnTx/>
                <a:uFillTx/>
                <a:ea typeface="+mn-ea"/>
                <a:cs typeface="Arial" panose="020B0604020202020204" pitchFamily="34" charset="0"/>
              </a:rPr>
              <a:t>ažėjant</a:t>
            </a:r>
            <a:r>
              <a:rPr kumimoji="0" lang="lt-LT" sz="2000" b="0" i="0" u="none" strike="noStrike" kern="1200" cap="none" spc="0" normalizeH="0" baseline="0" noProof="0" dirty="0">
                <a:ln>
                  <a:noFill/>
                </a:ln>
                <a:solidFill>
                  <a:prstClr val="black"/>
                </a:solidFill>
                <a:effectLst/>
                <a:uLnTx/>
                <a:uFillTx/>
                <a:ea typeface="+mn-ea"/>
                <a:cs typeface="Arial" panose="020B0604020202020204" pitchFamily="34" charset="0"/>
              </a:rPr>
              <a:t> raumenų masei ir mažėjant apetitui, senjorams skirtame maiste turi būti daug maistinių medžiagų, pavyzdžiui, baltymų, kad kiekvienas kąsnis būtų kuo maistingesnis.</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FF0000"/>
              </a:solidFill>
              <a:effectLst/>
              <a:uLnTx/>
              <a:uFillTx/>
              <a:ea typeface="+mn-ea"/>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black"/>
                </a:solidFill>
                <a:effectLst/>
                <a:uLnTx/>
                <a:uFillTx/>
                <a:ea typeface="+mn-ea"/>
                <a:cs typeface="Arial" panose="020B0604020202020204" pitchFamily="34" charset="0"/>
              </a:rPr>
              <a:t>Mikroelementai</a:t>
            </a:r>
            <a:r>
              <a:rPr kumimoji="0" lang="en-GB" sz="2200" b="1" i="0" u="none" strike="noStrike" kern="1200" cap="none" spc="0" normalizeH="0" baseline="0" noProof="0" dirty="0">
                <a:ln>
                  <a:noFill/>
                </a:ln>
                <a:solidFill>
                  <a:prstClr val="black"/>
                </a:solidFill>
                <a:effectLst/>
                <a:uLnTx/>
                <a:uFillTx/>
                <a:ea typeface="+mn-ea"/>
                <a:cs typeface="Arial" panose="020B0604020202020204" pitchFamily="34" charset="0"/>
              </a:rPr>
              <a:t> –</a:t>
            </a:r>
            <a:r>
              <a:rPr lang="en-GB" sz="2200" b="1" dirty="0">
                <a:solidFill>
                  <a:prstClr val="black"/>
                </a:solidFill>
                <a:cs typeface="Arial" panose="020B0604020202020204" pitchFamily="34" charset="0"/>
              </a:rPr>
              <a:t> </a:t>
            </a:r>
            <a:r>
              <a:rPr lang="lt-LT" sz="2000" dirty="0">
                <a:solidFill>
                  <a:prstClr val="black"/>
                </a:solidFill>
                <a:cs typeface="Arial" panose="020B0604020202020204" pitchFamily="34" charset="0"/>
              </a:rPr>
              <a:t>s</a:t>
            </a:r>
            <a:r>
              <a:rPr kumimoji="0" lang="lt-LT" sz="2000" b="0" i="0" u="none" strike="noStrike" kern="1200" cap="none" spc="0" normalizeH="0" baseline="0" noProof="0" dirty="0" err="1">
                <a:ln>
                  <a:noFill/>
                </a:ln>
                <a:solidFill>
                  <a:prstClr val="black"/>
                </a:solidFill>
                <a:effectLst/>
                <a:uLnTx/>
                <a:uFillTx/>
                <a:ea typeface="+mn-ea"/>
                <a:cs typeface="Arial" panose="020B0604020202020204" pitchFamily="34" charset="0"/>
              </a:rPr>
              <a:t>iekiant</a:t>
            </a:r>
            <a:r>
              <a:rPr kumimoji="0" lang="lt-LT" sz="2000" b="0" i="0" u="none" strike="noStrike" kern="1200" cap="none" spc="0" normalizeH="0" baseline="0" noProof="0" dirty="0">
                <a:ln>
                  <a:noFill/>
                </a:ln>
                <a:solidFill>
                  <a:prstClr val="black"/>
                </a:solidFill>
                <a:effectLst/>
                <a:uLnTx/>
                <a:uFillTx/>
                <a:ea typeface="+mn-ea"/>
                <a:cs typeface="Arial" panose="020B0604020202020204" pitchFamily="34" charset="0"/>
              </a:rPr>
              <a:t> kompensuoti sumažėjusį maistinių medžiagų suvartojimą, galima apsvarstyti galimybę padidinti mikroelementų kiekį.</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FF0000"/>
              </a:solidFill>
              <a:effectLst/>
              <a:uLnTx/>
              <a:uFillTx/>
              <a:ea typeface="+mn-ea"/>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lt-LT" sz="2200" b="1" i="0" u="none" strike="noStrike" kern="1200" cap="none" spc="0" normalizeH="0" baseline="0" noProof="0" dirty="0">
                <a:ln>
                  <a:noFill/>
                </a:ln>
                <a:effectLst/>
                <a:uLnTx/>
                <a:uFillTx/>
                <a:ea typeface="+mn-ea"/>
                <a:cs typeface="Arial" panose="020B0604020202020204" pitchFamily="34" charset="0"/>
              </a:rPr>
              <a:t>Riebalų, cukraus ir druskos kiekio mažinimas </a:t>
            </a:r>
            <a:r>
              <a:rPr lang="en-GB" sz="2200" b="1" dirty="0">
                <a:cs typeface="Arial" panose="020B0604020202020204" pitchFamily="34" charset="0"/>
              </a:rPr>
              <a:t>–</a:t>
            </a:r>
            <a:r>
              <a:rPr kumimoji="0" lang="en-GB" sz="2200" b="1" i="0" u="none" strike="noStrike" kern="1200" cap="none" spc="0" normalizeH="0" baseline="0" noProof="0" dirty="0">
                <a:ln>
                  <a:noFill/>
                </a:ln>
                <a:effectLst/>
                <a:uLnTx/>
                <a:uFillTx/>
                <a:ea typeface="+mn-ea"/>
                <a:cs typeface="Arial" panose="020B0604020202020204" pitchFamily="34" charset="0"/>
              </a:rPr>
              <a:t> </a:t>
            </a:r>
            <a:r>
              <a:rPr kumimoji="0" lang="lt-LT" sz="2000" i="0" u="none" strike="noStrike" kern="1200" cap="none" spc="0" normalizeH="0" baseline="0" noProof="0" dirty="0">
                <a:ln>
                  <a:noFill/>
                </a:ln>
                <a:solidFill>
                  <a:prstClr val="black"/>
                </a:solidFill>
                <a:effectLst/>
                <a:uLnTx/>
                <a:uFillTx/>
                <a:ea typeface="+mn-ea"/>
                <a:cs typeface="Arial" panose="020B0604020202020204" pitchFamily="34" charset="0"/>
              </a:rPr>
              <a:t>d</a:t>
            </a:r>
            <a:r>
              <a:rPr lang="lt-LT" sz="2000" dirty="0" err="1">
                <a:solidFill>
                  <a:prstClr val="black"/>
                </a:solidFill>
              </a:rPr>
              <a:t>ėl</a:t>
            </a:r>
            <a:r>
              <a:rPr lang="lt-LT" sz="2000" dirty="0">
                <a:solidFill>
                  <a:prstClr val="black"/>
                </a:solidFill>
              </a:rPr>
              <a:t> per didelio druskos kiekio gali padidėti vyresnio amžiaus žmonių kraujospūdis, dėl per didelio cukraus kiekio gali atsirasti nutukimas, lėtinės ligos ir (arba) sutrikti burnos higiena, dėl per didelio nesveikų riebalų kiekio vyresnio amžiaus žmonės gali susirgti tokiomis ligomis kaip </a:t>
            </a:r>
            <a:r>
              <a:rPr lang="lt-LT" sz="2000" dirty="0" err="1">
                <a:solidFill>
                  <a:prstClr val="black"/>
                </a:solidFill>
              </a:rPr>
              <a:t>hiperlipidemija</a:t>
            </a:r>
            <a:r>
              <a:rPr lang="lt-LT" sz="2000" dirty="0">
                <a:solidFill>
                  <a:prstClr val="black"/>
                </a:solidFill>
              </a:rPr>
              <a:t>. </a:t>
            </a:r>
            <a:endParaRPr lang="en-IE" sz="2000" dirty="0"/>
          </a:p>
        </p:txBody>
      </p:sp>
      <p:pic>
        <p:nvPicPr>
          <p:cNvPr id="4" name="Graphic 3" descr="Badge 1 outline">
            <a:extLst>
              <a:ext uri="{FF2B5EF4-FFF2-40B4-BE49-F238E27FC236}">
                <a16:creationId xmlns:a16="http://schemas.microsoft.com/office/drawing/2014/main" id="{F8B91F78-24F6-466C-9898-3579C2514F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7514" y="263109"/>
            <a:ext cx="914400" cy="914400"/>
          </a:xfrm>
          <a:prstGeom prst="rect">
            <a:avLst/>
          </a:prstGeom>
        </p:spPr>
      </p:pic>
      <p:sp>
        <p:nvSpPr>
          <p:cNvPr id="7" name="TextBox 6">
            <a:extLst>
              <a:ext uri="{FF2B5EF4-FFF2-40B4-BE49-F238E27FC236}">
                <a16:creationId xmlns:a16="http://schemas.microsoft.com/office/drawing/2014/main" id="{DDADAFEC-A60B-46A1-8793-750434B103AD}"/>
              </a:ext>
            </a:extLst>
          </p:cNvPr>
          <p:cNvSpPr txBox="1"/>
          <p:nvPr/>
        </p:nvSpPr>
        <p:spPr>
          <a:xfrm>
            <a:off x="996778" y="997342"/>
            <a:ext cx="2051222" cy="1754326"/>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lt-LT" sz="2000" b="1" i="0" u="none" strike="noStrike" kern="1200" cap="none" spc="0" normalizeH="0" baseline="0" noProof="0" dirty="0">
                <a:ln>
                  <a:noFill/>
                </a:ln>
                <a:solidFill>
                  <a:srgbClr val="000000"/>
                </a:solidFill>
                <a:effectLst/>
                <a:uLnTx/>
                <a:uFillTx/>
                <a:latin typeface="Calibri" panose="020F0502020204030204"/>
                <a:ea typeface="+mn-ea"/>
                <a:cs typeface="+mn-cs"/>
              </a:rPr>
              <a:t>Specifiniai vyresnio amžiaus suaugusiųjų sveikatos ir mitybos reikalavimai</a:t>
            </a:r>
          </a:p>
        </p:txBody>
      </p:sp>
      <p:sp>
        <p:nvSpPr>
          <p:cNvPr id="8" name="TextBox 7">
            <a:extLst>
              <a:ext uri="{FF2B5EF4-FFF2-40B4-BE49-F238E27FC236}">
                <a16:creationId xmlns:a16="http://schemas.microsoft.com/office/drawing/2014/main" id="{6EC748D6-0699-4C8A-9BE9-7523F6662003}"/>
              </a:ext>
            </a:extLst>
          </p:cNvPr>
          <p:cNvSpPr txBox="1"/>
          <p:nvPr/>
        </p:nvSpPr>
        <p:spPr>
          <a:xfrm>
            <a:off x="4263081" y="1233286"/>
            <a:ext cx="4543168" cy="646331"/>
          </a:xfrm>
          <a:prstGeom prst="rect">
            <a:avLst/>
          </a:prstGeom>
          <a:solidFill>
            <a:srgbClr val="85D2E1"/>
          </a:solidFill>
        </p:spPr>
        <p:txBody>
          <a:bodyPr wrap="square" rtlCol="0">
            <a:spAutoFit/>
          </a:bodyPr>
          <a:lstStyle/>
          <a:p>
            <a:pPr algn="ctr"/>
            <a:r>
              <a:rPr lang="en-IE" sz="3600" b="1" dirty="0" err="1">
                <a:solidFill>
                  <a:srgbClr val="000000"/>
                </a:solidFill>
              </a:rPr>
              <a:t>Mitybos</a:t>
            </a:r>
            <a:r>
              <a:rPr lang="en-IE" sz="3600" b="1" dirty="0">
                <a:solidFill>
                  <a:srgbClr val="000000"/>
                </a:solidFill>
              </a:rPr>
              <a:t> </a:t>
            </a:r>
            <a:r>
              <a:rPr lang="en-IE" sz="3600" b="1" dirty="0" err="1">
                <a:solidFill>
                  <a:srgbClr val="000000"/>
                </a:solidFill>
              </a:rPr>
              <a:t>veiksnys</a:t>
            </a:r>
            <a:endParaRPr lang="en-IE" sz="3600" b="1" dirty="0">
              <a:solidFill>
                <a:srgbClr val="000000"/>
              </a:solidFill>
            </a:endParaRPr>
          </a:p>
        </p:txBody>
      </p:sp>
      <p:pic>
        <p:nvPicPr>
          <p:cNvPr id="9" name="Graphic 8" descr="Food Safety outline">
            <a:extLst>
              <a:ext uri="{FF2B5EF4-FFF2-40B4-BE49-F238E27FC236}">
                <a16:creationId xmlns:a16="http://schemas.microsoft.com/office/drawing/2014/main" id="{E61BA26B-AA4B-5A42-DC99-7469CEF1E5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18294" y="538194"/>
            <a:ext cx="1372193" cy="1372193"/>
          </a:xfrm>
          <a:prstGeom prst="rect">
            <a:avLst/>
          </a:prstGeom>
        </p:spPr>
      </p:pic>
    </p:spTree>
    <p:extLst>
      <p:ext uri="{BB962C8B-B14F-4D97-AF65-F5344CB8AC3E}">
        <p14:creationId xmlns:p14="http://schemas.microsoft.com/office/powerpoint/2010/main" val="109096136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1FD1F48-F325-3E4F-1346-DB7B8F92F220}"/>
              </a:ext>
            </a:extLst>
          </p:cNvPr>
          <p:cNvSpPr>
            <a:spLocks noGrp="1"/>
          </p:cNvSpPr>
          <p:nvPr>
            <p:ph type="body" sz="quarter" idx="16"/>
          </p:nvPr>
        </p:nvSpPr>
        <p:spPr/>
        <p:txBody>
          <a:bodyPr>
            <a:normAutofit lnSpcReduction="10000"/>
          </a:bodyPr>
          <a:lstStyle/>
          <a:p>
            <a:r>
              <a:rPr lang="pt-BR" dirty="0"/>
              <a:t>Degustacija ir </a:t>
            </a:r>
            <a:r>
              <a:rPr lang="pt-BR" dirty="0" err="1"/>
              <a:t>testavimas</a:t>
            </a:r>
            <a:r>
              <a:rPr lang="pt-BR" dirty="0"/>
              <a:t>. ŽODŽIŲ BANKAS...</a:t>
            </a:r>
          </a:p>
        </p:txBody>
      </p:sp>
      <p:sp>
        <p:nvSpPr>
          <p:cNvPr id="4" name="Text Placeholder 3">
            <a:extLst>
              <a:ext uri="{FF2B5EF4-FFF2-40B4-BE49-F238E27FC236}">
                <a16:creationId xmlns:a16="http://schemas.microsoft.com/office/drawing/2014/main" id="{B7F488FD-5828-155F-C618-6ED125E5876E}"/>
              </a:ext>
            </a:extLst>
          </p:cNvPr>
          <p:cNvSpPr txBox="1">
            <a:spLocks noGrp="1"/>
          </p:cNvSpPr>
          <p:nvPr>
            <p:ph type="body" sz="quarter" idx="18"/>
          </p:nvPr>
        </p:nvSpPr>
        <p:spPr>
          <a:xfrm>
            <a:off x="692150" y="1341471"/>
            <a:ext cx="10807700" cy="757130"/>
          </a:xfrm>
          <a:prstGeom prst="rect">
            <a:avLst/>
          </a:prstGeom>
          <a:noFill/>
        </p:spPr>
        <p:txBody>
          <a:bodyPr wrap="square" rtlCol="0">
            <a:spAutoFit/>
          </a:bodyPr>
          <a:lstStyle/>
          <a:p>
            <a:pPr algn="ctr"/>
            <a:r>
              <a:rPr lang="lt-LT" dirty="0"/>
              <a:t>Atliekant maisto produktų analizę naudinga turėti būdvardžių rinkinį, kuris padėtų apibūdinti produktą. Tai pagrindiniai vartojami žodžiai ir jie dažnai sutampa.</a:t>
            </a:r>
            <a:endParaRPr lang="en-IE" dirty="0"/>
          </a:p>
        </p:txBody>
      </p:sp>
      <p:sp>
        <p:nvSpPr>
          <p:cNvPr id="5" name="Rectangle: Rounded Corners 4">
            <a:extLst>
              <a:ext uri="{FF2B5EF4-FFF2-40B4-BE49-F238E27FC236}">
                <a16:creationId xmlns:a16="http://schemas.microsoft.com/office/drawing/2014/main" id="{3CE621A8-10D1-6B1D-25F8-51CFF6EB695E}"/>
              </a:ext>
            </a:extLst>
          </p:cNvPr>
          <p:cNvSpPr/>
          <p:nvPr/>
        </p:nvSpPr>
        <p:spPr>
          <a:xfrm>
            <a:off x="439322" y="2269564"/>
            <a:ext cx="3534274" cy="2042663"/>
          </a:xfrm>
          <a:prstGeom prst="roundRect">
            <a:avLst/>
          </a:prstGeom>
          <a:solidFill>
            <a:srgbClr val="85D2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b="1" u="sng" dirty="0">
                <a:solidFill>
                  <a:srgbClr val="000000"/>
                </a:solidFill>
              </a:rPr>
              <a:t>IŠVAIZDA</a:t>
            </a:r>
          </a:p>
          <a:p>
            <a:pPr algn="ctr"/>
            <a:r>
              <a:rPr lang="lt-LT" sz="1400" b="1" dirty="0">
                <a:solidFill>
                  <a:srgbClr val="000000"/>
                </a:solidFill>
              </a:rPr>
              <a:t>Patrauklus, trapus, degintas, skaidrus, drumstas, spalvingas, bespalvis, kreminis, tamsus, sausas, putotas, šviežias, riebus, drėgnas, dėmėtas, nepermatomas, blyškus, miltelių pavidalo, blizgus, glotnus, šlapias, tirštas, vandeningas.</a:t>
            </a:r>
            <a:endParaRPr lang="en-IE" sz="1400" b="1" dirty="0">
              <a:solidFill>
                <a:srgbClr val="000000"/>
              </a:solidFill>
            </a:endParaRPr>
          </a:p>
        </p:txBody>
      </p:sp>
      <p:sp>
        <p:nvSpPr>
          <p:cNvPr id="6" name="Rectangle: Rounded Corners 5">
            <a:extLst>
              <a:ext uri="{FF2B5EF4-FFF2-40B4-BE49-F238E27FC236}">
                <a16:creationId xmlns:a16="http://schemas.microsoft.com/office/drawing/2014/main" id="{F6F3F921-B6D3-1C1E-C88B-957AC1816001}"/>
              </a:ext>
            </a:extLst>
          </p:cNvPr>
          <p:cNvSpPr/>
          <p:nvPr/>
        </p:nvSpPr>
        <p:spPr>
          <a:xfrm>
            <a:off x="4547937" y="2322777"/>
            <a:ext cx="3006525" cy="1817307"/>
          </a:xfrm>
          <a:prstGeom prst="roundRect">
            <a:avLst/>
          </a:prstGeom>
          <a:solidFill>
            <a:schemeClr val="bg1"/>
          </a:solidFill>
          <a:ln>
            <a:solidFill>
              <a:srgbClr val="85D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b="1" u="sng" dirty="0">
                <a:solidFill>
                  <a:srgbClr val="000000"/>
                </a:solidFill>
              </a:rPr>
              <a:t>KVAPAS</a:t>
            </a:r>
          </a:p>
          <a:p>
            <a:pPr algn="ctr"/>
            <a:r>
              <a:rPr lang="lt-LT" sz="1400" b="1" dirty="0">
                <a:solidFill>
                  <a:srgbClr val="000000"/>
                </a:solidFill>
              </a:rPr>
              <a:t>Aromatingas, aitrus, degintas, kavos, fermentuotas, gėlių, šviežias, vaisių, garstyčių, aštrus, rūgštus, skrudintas, rūkytas, rūgštus, aštrus, pasenęs.</a:t>
            </a:r>
            <a:endParaRPr lang="en-IE" sz="1400" b="1" dirty="0">
              <a:solidFill>
                <a:srgbClr val="000000"/>
              </a:solidFill>
            </a:endParaRPr>
          </a:p>
        </p:txBody>
      </p:sp>
      <p:sp>
        <p:nvSpPr>
          <p:cNvPr id="7" name="Rectangle: Rounded Corners 6">
            <a:extLst>
              <a:ext uri="{FF2B5EF4-FFF2-40B4-BE49-F238E27FC236}">
                <a16:creationId xmlns:a16="http://schemas.microsoft.com/office/drawing/2014/main" id="{284657A9-D0D5-5F05-2AA5-A3431EB8A800}"/>
              </a:ext>
            </a:extLst>
          </p:cNvPr>
          <p:cNvSpPr/>
          <p:nvPr/>
        </p:nvSpPr>
        <p:spPr>
          <a:xfrm>
            <a:off x="7807290" y="2269564"/>
            <a:ext cx="3945387" cy="2343150"/>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rgbClr val="000000"/>
                </a:solidFill>
              </a:rPr>
              <a:t>TEKSTŪRA</a:t>
            </a:r>
            <a:endParaRPr lang="lt-LT" sz="1400" b="1" u="sng" dirty="0">
              <a:solidFill>
                <a:srgbClr val="000000"/>
              </a:solidFill>
            </a:endParaRPr>
          </a:p>
          <a:p>
            <a:pPr algn="ctr"/>
            <a:r>
              <a:rPr lang="lt-LT" sz="1400" b="1" dirty="0">
                <a:solidFill>
                  <a:srgbClr val="000000"/>
                </a:solidFill>
              </a:rPr>
              <a:t>Lipnus, oro, trapus,  burbuliuojantis, kramtomas, grubus, lipnus, šaltas, kristalinis, sausas, putojantis, elastingas, skaidulinis, smulkus, kietas, fizinis, plokščias, putotas, grūdėtas, riebus, smėlėtas, gremėzdiškas, drėgnas, muskusinis, miltelių pavidalo, guminis, gleivėtas, švelnus, minkštas, porėtas, lipnus, švelnus, kietas</a:t>
            </a:r>
            <a:r>
              <a:rPr lang="en-US" sz="1400" b="1" dirty="0">
                <a:solidFill>
                  <a:srgbClr val="000000"/>
                </a:solidFill>
              </a:rPr>
              <a:t>.</a:t>
            </a:r>
            <a:endParaRPr lang="en-IE" sz="1400" b="1" dirty="0">
              <a:solidFill>
                <a:srgbClr val="000000"/>
              </a:solidFill>
            </a:endParaRPr>
          </a:p>
        </p:txBody>
      </p:sp>
      <p:sp>
        <p:nvSpPr>
          <p:cNvPr id="8" name="Rectangle: Rounded Corners 7">
            <a:extLst>
              <a:ext uri="{FF2B5EF4-FFF2-40B4-BE49-F238E27FC236}">
                <a16:creationId xmlns:a16="http://schemas.microsoft.com/office/drawing/2014/main" id="{E90E8E17-2B5B-0999-F12E-FA6F5A7F4261}"/>
              </a:ext>
            </a:extLst>
          </p:cNvPr>
          <p:cNvSpPr/>
          <p:nvPr/>
        </p:nvSpPr>
        <p:spPr>
          <a:xfrm>
            <a:off x="3150264" y="3939268"/>
            <a:ext cx="2693151" cy="1923829"/>
          </a:xfrm>
          <a:prstGeom prst="roundRect">
            <a:avLst/>
          </a:prstGeom>
          <a:solidFill>
            <a:srgbClr val="1188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b="1" u="sng" dirty="0">
                <a:solidFill>
                  <a:srgbClr val="000000"/>
                </a:solidFill>
              </a:rPr>
              <a:t>SKONIS</a:t>
            </a:r>
          </a:p>
          <a:p>
            <a:pPr algn="ctr"/>
            <a:r>
              <a:rPr lang="lt-LT" sz="1400" b="1" dirty="0">
                <a:solidFill>
                  <a:srgbClr val="000000"/>
                </a:solidFill>
              </a:rPr>
              <a:t>Rūgštus, kartus, neryškus, degintas, sviestas, kreminis, riebus, žolelių, garstyčių, sūrus, aštrus, rūkytas, rūgštus, aštrus, pasenęs, saldus, pikantiškas, rūgštus, be skonio, vandeningas</a:t>
            </a:r>
            <a:endParaRPr lang="en-IE" b="1" u="sng" dirty="0">
              <a:solidFill>
                <a:srgbClr val="000000"/>
              </a:solidFill>
            </a:endParaRPr>
          </a:p>
        </p:txBody>
      </p:sp>
      <p:sp>
        <p:nvSpPr>
          <p:cNvPr id="9" name="Rectangle: Rounded Corners 8">
            <a:extLst>
              <a:ext uri="{FF2B5EF4-FFF2-40B4-BE49-F238E27FC236}">
                <a16:creationId xmlns:a16="http://schemas.microsoft.com/office/drawing/2014/main" id="{93F1B036-D529-D4FB-79C4-3112CD78D65F}"/>
              </a:ext>
            </a:extLst>
          </p:cNvPr>
          <p:cNvSpPr/>
          <p:nvPr/>
        </p:nvSpPr>
        <p:spPr>
          <a:xfrm>
            <a:off x="6361664" y="4605302"/>
            <a:ext cx="2638425" cy="108585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dirty="0">
                <a:solidFill>
                  <a:srgbClr val="000000"/>
                </a:solidFill>
              </a:rPr>
              <a:t>GARSAS</a:t>
            </a:r>
          </a:p>
          <a:p>
            <a:pPr algn="ctr"/>
            <a:r>
              <a:rPr lang="en-US" sz="1200" b="1" u="sng" dirty="0" err="1">
                <a:solidFill>
                  <a:srgbClr val="000000"/>
                </a:solidFill>
              </a:rPr>
              <a:t>Burbuliuojantis</a:t>
            </a:r>
            <a:r>
              <a:rPr lang="en-US" sz="1200" b="1" u="sng" dirty="0">
                <a:solidFill>
                  <a:srgbClr val="000000"/>
                </a:solidFill>
              </a:rPr>
              <a:t>, </a:t>
            </a:r>
            <a:r>
              <a:rPr lang="en-US" sz="1200" b="1" u="sng" dirty="0" err="1">
                <a:solidFill>
                  <a:srgbClr val="000000"/>
                </a:solidFill>
              </a:rPr>
              <a:t>traškantis</a:t>
            </a:r>
            <a:r>
              <a:rPr lang="en-US" sz="1200" b="1" u="sng" dirty="0">
                <a:solidFill>
                  <a:srgbClr val="000000"/>
                </a:solidFill>
              </a:rPr>
              <a:t>, </a:t>
            </a:r>
            <a:r>
              <a:rPr lang="en-US" sz="1200" b="1" u="sng" dirty="0" err="1">
                <a:solidFill>
                  <a:srgbClr val="000000"/>
                </a:solidFill>
              </a:rPr>
              <a:t>tarkuotas</a:t>
            </a:r>
            <a:r>
              <a:rPr lang="en-US" sz="1200" b="1" u="sng" dirty="0">
                <a:solidFill>
                  <a:srgbClr val="000000"/>
                </a:solidFill>
              </a:rPr>
              <a:t>, </a:t>
            </a:r>
            <a:r>
              <a:rPr lang="en-US" sz="1200" b="1" u="sng" dirty="0" err="1">
                <a:solidFill>
                  <a:srgbClr val="000000"/>
                </a:solidFill>
              </a:rPr>
              <a:t>putojantis</a:t>
            </a:r>
            <a:r>
              <a:rPr lang="en-US" sz="1200" b="1" u="sng" dirty="0">
                <a:solidFill>
                  <a:srgbClr val="000000"/>
                </a:solidFill>
              </a:rPr>
              <a:t>, </a:t>
            </a:r>
            <a:r>
              <a:rPr lang="en-US" sz="1200" b="1" u="sng" dirty="0" err="1">
                <a:solidFill>
                  <a:srgbClr val="000000"/>
                </a:solidFill>
              </a:rPr>
              <a:t>koš</a:t>
            </a:r>
            <a:r>
              <a:rPr lang="lt-LT" sz="1200" b="1" u="sng" dirty="0">
                <a:solidFill>
                  <a:srgbClr val="000000"/>
                </a:solidFill>
              </a:rPr>
              <a:t>i</a:t>
            </a:r>
            <a:r>
              <a:rPr lang="en-US" sz="1200" b="1" u="sng" dirty="0">
                <a:solidFill>
                  <a:srgbClr val="000000"/>
                </a:solidFill>
              </a:rPr>
              <a:t>antis, </a:t>
            </a:r>
            <a:r>
              <a:rPr lang="en-US" sz="1200" b="1" u="sng" dirty="0" err="1">
                <a:solidFill>
                  <a:srgbClr val="000000"/>
                </a:solidFill>
              </a:rPr>
              <a:t>šnypščiantis</a:t>
            </a:r>
            <a:r>
              <a:rPr lang="en-US" sz="1200" b="1" u="sng" dirty="0">
                <a:solidFill>
                  <a:srgbClr val="000000"/>
                </a:solidFill>
              </a:rPr>
              <a:t>, </a:t>
            </a:r>
            <a:r>
              <a:rPr lang="en-US" sz="1200" b="1" u="sng" dirty="0" err="1">
                <a:solidFill>
                  <a:srgbClr val="000000"/>
                </a:solidFill>
              </a:rPr>
              <a:t>spragsintis</a:t>
            </a:r>
            <a:r>
              <a:rPr lang="en-US" sz="1200" b="1" u="sng" dirty="0">
                <a:solidFill>
                  <a:srgbClr val="000000"/>
                </a:solidFill>
              </a:rPr>
              <a:t>.</a:t>
            </a:r>
            <a:endParaRPr lang="en-IE" sz="1200" b="1" dirty="0">
              <a:solidFill>
                <a:srgbClr val="000000"/>
              </a:solidFill>
            </a:endParaRPr>
          </a:p>
        </p:txBody>
      </p:sp>
    </p:spTree>
    <p:extLst>
      <p:ext uri="{BB962C8B-B14F-4D97-AF65-F5344CB8AC3E}">
        <p14:creationId xmlns:p14="http://schemas.microsoft.com/office/powerpoint/2010/main" val="36965076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White bowls containing variety of food">
            <a:extLst>
              <a:ext uri="{FF2B5EF4-FFF2-40B4-BE49-F238E27FC236}">
                <a16:creationId xmlns:a16="http://schemas.microsoft.com/office/drawing/2014/main" id="{173092E5-73A9-BB65-55B4-683D0AEB373F}"/>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r="-692"/>
          <a:stretch/>
        </p:blipFill>
        <p:spPr>
          <a:xfrm>
            <a:off x="247650" y="1587500"/>
            <a:ext cx="11696699" cy="4699000"/>
          </a:xfrm>
        </p:spPr>
      </p:pic>
      <p:sp>
        <p:nvSpPr>
          <p:cNvPr id="3" name="Text Placeholder 2">
            <a:extLst>
              <a:ext uri="{FF2B5EF4-FFF2-40B4-BE49-F238E27FC236}">
                <a16:creationId xmlns:a16="http://schemas.microsoft.com/office/drawing/2014/main" id="{67C16C91-472F-5A06-6081-AAF2060BDD35}"/>
              </a:ext>
            </a:extLst>
          </p:cNvPr>
          <p:cNvSpPr>
            <a:spLocks noGrp="1"/>
          </p:cNvSpPr>
          <p:nvPr>
            <p:ph type="body" sz="quarter" idx="18"/>
          </p:nvPr>
        </p:nvSpPr>
        <p:spPr>
          <a:xfrm>
            <a:off x="3866148" y="3092586"/>
            <a:ext cx="8078202" cy="1466443"/>
          </a:xfrm>
          <a:solidFill>
            <a:srgbClr val="85D2E1"/>
          </a:solidFill>
        </p:spPr>
        <p:txBody>
          <a:bodyPr>
            <a:normAutofit/>
          </a:bodyPr>
          <a:lstStyle/>
          <a:p>
            <a:r>
              <a:rPr lang="lt-LT" sz="2400" b="1" i="1" dirty="0">
                <a:cs typeface="Arial" panose="020B0604020202020204" pitchFamily="34" charset="0"/>
              </a:rPr>
              <a:t>Žodžiais išreikšti pojūčius, </a:t>
            </a:r>
            <a:r>
              <a:rPr lang="lt-LT" sz="2400" i="1" dirty="0">
                <a:cs typeface="Arial" panose="020B0604020202020204" pitchFamily="34" charset="0"/>
              </a:rPr>
              <a:t>kad galėtumėte perteikti savo gaminį kitiems, pvz., vartotojams, dažnai labai naudinga ir rinkodaros tikslais. </a:t>
            </a:r>
            <a:endParaRPr lang="en-IE" dirty="0"/>
          </a:p>
        </p:txBody>
      </p:sp>
      <p:sp>
        <p:nvSpPr>
          <p:cNvPr id="4" name="Text Placeholder 3">
            <a:extLst>
              <a:ext uri="{FF2B5EF4-FFF2-40B4-BE49-F238E27FC236}">
                <a16:creationId xmlns:a16="http://schemas.microsoft.com/office/drawing/2014/main" id="{615F459F-5A2F-6E3B-24A7-A21F8744180E}"/>
              </a:ext>
            </a:extLst>
          </p:cNvPr>
          <p:cNvSpPr>
            <a:spLocks noGrp="1"/>
          </p:cNvSpPr>
          <p:nvPr>
            <p:ph type="body" sz="quarter" idx="16"/>
          </p:nvPr>
        </p:nvSpPr>
        <p:spPr>
          <a:xfrm>
            <a:off x="464195" y="272717"/>
            <a:ext cx="6891110" cy="753804"/>
          </a:xfrm>
        </p:spPr>
        <p:txBody>
          <a:bodyPr>
            <a:noAutofit/>
          </a:bodyPr>
          <a:lstStyle/>
          <a:p>
            <a:r>
              <a:rPr lang="lt-LT" sz="3200" dirty="0"/>
              <a:t>Naudodami mūsų aprašomuosius žodžius</a:t>
            </a:r>
          </a:p>
        </p:txBody>
      </p:sp>
    </p:spTree>
    <p:extLst>
      <p:ext uri="{BB962C8B-B14F-4D97-AF65-F5344CB8AC3E}">
        <p14:creationId xmlns:p14="http://schemas.microsoft.com/office/powerpoint/2010/main" val="59416141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78D38EB-A243-2BCD-022C-F7DD6EE24DE1}"/>
              </a:ext>
            </a:extLst>
          </p:cNvPr>
          <p:cNvSpPr>
            <a:spLocks noGrp="1"/>
          </p:cNvSpPr>
          <p:nvPr>
            <p:ph type="pic" sz="quarter" idx="10"/>
          </p:nvPr>
        </p:nvSpPr>
        <p:spPr/>
      </p:sp>
      <p:pic>
        <p:nvPicPr>
          <p:cNvPr id="5" name="Online Media 4" title="Sensory Analysis - Carol Griffin, Teagasc">
            <a:hlinkClick r:id="" action="ppaction://media"/>
            <a:extLst>
              <a:ext uri="{FF2B5EF4-FFF2-40B4-BE49-F238E27FC236}">
                <a16:creationId xmlns:a16="http://schemas.microsoft.com/office/drawing/2014/main" id="{022618F8-7FA6-9D55-9C11-D89AE6B8E508}"/>
              </a:ext>
            </a:extLst>
          </p:cNvPr>
          <p:cNvPicPr>
            <a:picLocks noRot="1" noChangeAspect="1"/>
          </p:cNvPicPr>
          <p:nvPr>
            <a:videoFile r:link="rId1"/>
          </p:nvPr>
        </p:nvPicPr>
        <p:blipFill>
          <a:blip r:embed="rId3"/>
          <a:stretch>
            <a:fillRect/>
          </a:stretch>
        </p:blipFill>
        <p:spPr>
          <a:xfrm>
            <a:off x="6906126" y="1203325"/>
            <a:ext cx="5285874" cy="3913188"/>
          </a:xfrm>
          <a:prstGeom prst="rect">
            <a:avLst/>
          </a:prstGeom>
        </p:spPr>
      </p:pic>
      <p:sp>
        <p:nvSpPr>
          <p:cNvPr id="6" name="Text Placeholder 1">
            <a:extLst>
              <a:ext uri="{FF2B5EF4-FFF2-40B4-BE49-F238E27FC236}">
                <a16:creationId xmlns:a16="http://schemas.microsoft.com/office/drawing/2014/main" id="{E72D8A24-8C5E-2ABF-E4E7-07382FDEA561}"/>
              </a:ext>
            </a:extLst>
          </p:cNvPr>
          <p:cNvSpPr>
            <a:spLocks noGrp="1"/>
          </p:cNvSpPr>
          <p:nvPr>
            <p:ph type="body" sz="quarter" idx="16"/>
          </p:nvPr>
        </p:nvSpPr>
        <p:spPr>
          <a:xfrm>
            <a:off x="747714" y="1716935"/>
            <a:ext cx="4322308" cy="1214044"/>
          </a:xfrm>
        </p:spPr>
        <p:txBody>
          <a:bodyPr>
            <a:normAutofit/>
          </a:bodyPr>
          <a:lstStyle/>
          <a:p>
            <a:r>
              <a:rPr lang="lt-LT" b="1" dirty="0"/>
              <a:t>Jutiminės analizės apžvalga:</a:t>
            </a:r>
          </a:p>
        </p:txBody>
      </p:sp>
      <p:sp>
        <p:nvSpPr>
          <p:cNvPr id="7" name="Text Placeholder 6">
            <a:extLst>
              <a:ext uri="{FF2B5EF4-FFF2-40B4-BE49-F238E27FC236}">
                <a16:creationId xmlns:a16="http://schemas.microsoft.com/office/drawing/2014/main" id="{C8060600-FA91-6255-E0C0-EA85A17F4B64}"/>
              </a:ext>
            </a:extLst>
          </p:cNvPr>
          <p:cNvSpPr txBox="1">
            <a:spLocks noGrp="1"/>
          </p:cNvSpPr>
          <p:nvPr>
            <p:ph type="body" sz="quarter" idx="18"/>
          </p:nvPr>
        </p:nvSpPr>
        <p:spPr>
          <a:xfrm>
            <a:off x="831850" y="3594100"/>
            <a:ext cx="5029200" cy="1421928"/>
          </a:xfrm>
          <a:prstGeom prst="rect">
            <a:avLst/>
          </a:prstGeom>
          <a:noFill/>
        </p:spPr>
        <p:txBody>
          <a:bodyPr wrap="square" rtlCol="0">
            <a:spAutoFit/>
          </a:bodyPr>
          <a:lstStyle/>
          <a:p>
            <a:r>
              <a:rPr lang="lt-LT" sz="2400" dirty="0" err="1"/>
              <a:t>Carol</a:t>
            </a:r>
            <a:r>
              <a:rPr lang="lt-LT" sz="2400" dirty="0"/>
              <a:t> </a:t>
            </a:r>
            <a:r>
              <a:rPr lang="lt-LT" sz="2400" dirty="0" err="1"/>
              <a:t>Griffin</a:t>
            </a:r>
            <a:r>
              <a:rPr lang="lt-LT" sz="2400" dirty="0"/>
              <a:t> iš „</a:t>
            </a:r>
            <a:r>
              <a:rPr lang="lt-LT" sz="2400" dirty="0" err="1"/>
              <a:t>Teagasc</a:t>
            </a:r>
            <a:r>
              <a:rPr lang="lt-LT" sz="2400" dirty="0"/>
              <a:t>" (Airija) „</a:t>
            </a:r>
            <a:r>
              <a:rPr lang="lt-LT" sz="2400" dirty="0" err="1"/>
              <a:t>Sensory</a:t>
            </a:r>
            <a:r>
              <a:rPr lang="lt-LT" sz="2400" dirty="0"/>
              <a:t> </a:t>
            </a:r>
            <a:r>
              <a:rPr lang="lt-LT" sz="2400" dirty="0" err="1"/>
              <a:t>Services</a:t>
            </a:r>
            <a:r>
              <a:rPr lang="lt-LT" sz="2400" dirty="0"/>
              <a:t>" paaiškina juslinės analizės vaidmenį maisto produktų gamyboje.</a:t>
            </a:r>
          </a:p>
        </p:txBody>
      </p:sp>
      <p:sp>
        <p:nvSpPr>
          <p:cNvPr id="9" name="TextBox 8">
            <a:extLst>
              <a:ext uri="{FF2B5EF4-FFF2-40B4-BE49-F238E27FC236}">
                <a16:creationId xmlns:a16="http://schemas.microsoft.com/office/drawing/2014/main" id="{94B6E5C8-4D46-D9EB-FEDB-DD75B3B7CBFA}"/>
              </a:ext>
            </a:extLst>
          </p:cNvPr>
          <p:cNvSpPr txBox="1"/>
          <p:nvPr/>
        </p:nvSpPr>
        <p:spPr>
          <a:xfrm>
            <a:off x="6499058" y="5931387"/>
            <a:ext cx="6100010" cy="369332"/>
          </a:xfrm>
          <a:prstGeom prst="rect">
            <a:avLst/>
          </a:prstGeom>
          <a:noFill/>
        </p:spPr>
        <p:txBody>
          <a:bodyPr wrap="square">
            <a:spAutoFit/>
          </a:bodyPr>
          <a:lstStyle/>
          <a:p>
            <a:r>
              <a:rPr lang="en-US">
                <a:solidFill>
                  <a:srgbClr val="1188A3"/>
                </a:solidFill>
                <a:hlinkClick r:id="rId4">
                  <a:extLst>
                    <a:ext uri="{A12FA001-AC4F-418D-AE19-62706E023703}">
                      <ahyp:hlinkClr xmlns:ahyp="http://schemas.microsoft.com/office/drawing/2018/hyperlinkcolor" val="tx"/>
                    </a:ext>
                  </a:extLst>
                </a:hlinkClick>
              </a:rPr>
              <a:t>Sensory Analysis - Carol Griffin, </a:t>
            </a:r>
            <a:r>
              <a:rPr lang="en-US" err="1">
                <a:solidFill>
                  <a:srgbClr val="1188A3"/>
                </a:solidFill>
                <a:hlinkClick r:id="rId4">
                  <a:extLst>
                    <a:ext uri="{A12FA001-AC4F-418D-AE19-62706E023703}">
                      <ahyp:hlinkClr xmlns:ahyp="http://schemas.microsoft.com/office/drawing/2018/hyperlinkcolor" val="tx"/>
                    </a:ext>
                  </a:extLst>
                </a:hlinkClick>
              </a:rPr>
              <a:t>Teagasc</a:t>
            </a:r>
            <a:r>
              <a:rPr lang="en-US">
                <a:solidFill>
                  <a:srgbClr val="1188A3"/>
                </a:solidFill>
                <a:hlinkClick r:id="rId4">
                  <a:extLst>
                    <a:ext uri="{A12FA001-AC4F-418D-AE19-62706E023703}">
                      <ahyp:hlinkClr xmlns:ahyp="http://schemas.microsoft.com/office/drawing/2018/hyperlinkcolor" val="tx"/>
                    </a:ext>
                  </a:extLst>
                </a:hlinkClick>
              </a:rPr>
              <a:t> - YouTube</a:t>
            </a:r>
            <a:endParaRPr lang="en-IE">
              <a:solidFill>
                <a:srgbClr val="1188A3"/>
              </a:solidFill>
            </a:endParaRPr>
          </a:p>
        </p:txBody>
      </p:sp>
      <p:pic>
        <p:nvPicPr>
          <p:cNvPr id="10" name="Picture 9" descr="Icon&#10;&#10;Description automatically generated">
            <a:extLst>
              <a:ext uri="{FF2B5EF4-FFF2-40B4-BE49-F238E27FC236}">
                <a16:creationId xmlns:a16="http://schemas.microsoft.com/office/drawing/2014/main" id="{F565A2E8-E5A1-909D-968C-9CD147E412F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88379" y="372325"/>
            <a:ext cx="1395209" cy="2175207"/>
          </a:xfrm>
          <a:prstGeom prst="rect">
            <a:avLst/>
          </a:prstGeom>
        </p:spPr>
      </p:pic>
    </p:spTree>
    <p:extLst>
      <p:ext uri="{BB962C8B-B14F-4D97-AF65-F5344CB8AC3E}">
        <p14:creationId xmlns:p14="http://schemas.microsoft.com/office/powerpoint/2010/main" val="48553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C5FC3F-3173-D85A-BF02-69EBD7881A13}"/>
              </a:ext>
            </a:extLst>
          </p:cNvPr>
          <p:cNvSpPr>
            <a:spLocks noGrp="1"/>
          </p:cNvSpPr>
          <p:nvPr>
            <p:ph type="body" sz="quarter" idx="16"/>
          </p:nvPr>
        </p:nvSpPr>
        <p:spPr>
          <a:xfrm>
            <a:off x="579592" y="520508"/>
            <a:ext cx="10808102" cy="582221"/>
          </a:xfrm>
        </p:spPr>
        <p:txBody>
          <a:bodyPr>
            <a:normAutofit lnSpcReduction="10000"/>
          </a:bodyPr>
          <a:lstStyle/>
          <a:p>
            <a:r>
              <a:rPr lang="en-IE" dirty="0" err="1"/>
              <a:t>Diskriminacijos</a:t>
            </a:r>
            <a:r>
              <a:rPr lang="en-IE" dirty="0"/>
              <a:t> </a:t>
            </a:r>
            <a:r>
              <a:rPr lang="en-IE" dirty="0" err="1"/>
              <a:t>testai</a:t>
            </a:r>
            <a:endParaRPr lang="en-IE" dirty="0"/>
          </a:p>
        </p:txBody>
      </p:sp>
      <p:sp>
        <p:nvSpPr>
          <p:cNvPr id="4" name="TextBox 3">
            <a:extLst>
              <a:ext uri="{FF2B5EF4-FFF2-40B4-BE49-F238E27FC236}">
                <a16:creationId xmlns:a16="http://schemas.microsoft.com/office/drawing/2014/main" id="{995A4115-CD9A-F7F6-2C9C-04ABF6B62974}"/>
              </a:ext>
            </a:extLst>
          </p:cNvPr>
          <p:cNvSpPr txBox="1"/>
          <p:nvPr/>
        </p:nvSpPr>
        <p:spPr>
          <a:xfrm>
            <a:off x="449138" y="1424066"/>
            <a:ext cx="11928038" cy="461665"/>
          </a:xfrm>
          <a:prstGeom prst="rect">
            <a:avLst/>
          </a:prstGeom>
          <a:noFill/>
        </p:spPr>
        <p:txBody>
          <a:bodyPr wrap="square" rtlCol="0">
            <a:spAutoFit/>
          </a:bodyPr>
          <a:lstStyle/>
          <a:p>
            <a:r>
              <a:rPr lang="en-GB" sz="2400" b="1" i="1" dirty="0">
                <a:solidFill>
                  <a:srgbClr val="000000"/>
                </a:solidFill>
                <a:cs typeface="Arial" panose="020B0604020202020204" pitchFamily="34" charset="0"/>
              </a:rPr>
              <a:t>“</a:t>
            </a:r>
            <a:r>
              <a:rPr lang="en-GB" sz="2400" b="1" i="1" dirty="0" err="1">
                <a:solidFill>
                  <a:srgbClr val="000000"/>
                </a:solidFill>
                <a:cs typeface="Arial" panose="020B0604020202020204" pitchFamily="34" charset="0"/>
              </a:rPr>
              <a:t>Kuo</a:t>
            </a:r>
            <a:r>
              <a:rPr lang="en-GB" sz="2400" b="1" i="1" dirty="0">
                <a:solidFill>
                  <a:srgbClr val="000000"/>
                </a:solidFill>
                <a:cs typeface="Arial" panose="020B0604020202020204" pitchFamily="34" charset="0"/>
              </a:rPr>
              <a:t> </a:t>
            </a:r>
            <a:r>
              <a:rPr lang="en-GB" sz="2400" b="1" i="1" dirty="0" err="1">
                <a:solidFill>
                  <a:srgbClr val="000000"/>
                </a:solidFill>
                <a:cs typeface="Arial" panose="020B0604020202020204" pitchFamily="34" charset="0"/>
              </a:rPr>
              <a:t>skiriasi</a:t>
            </a:r>
            <a:r>
              <a:rPr lang="en-GB" sz="2400" b="1" i="1" dirty="0">
                <a:solidFill>
                  <a:srgbClr val="000000"/>
                </a:solidFill>
                <a:cs typeface="Arial" panose="020B0604020202020204" pitchFamily="34" charset="0"/>
              </a:rPr>
              <a:t> </a:t>
            </a:r>
            <a:r>
              <a:rPr lang="en-GB" sz="2400" b="1" i="1" dirty="0" err="1">
                <a:solidFill>
                  <a:srgbClr val="000000"/>
                </a:solidFill>
                <a:cs typeface="Arial" panose="020B0604020202020204" pitchFamily="34" charset="0"/>
              </a:rPr>
              <a:t>pavyzdžiai</a:t>
            </a:r>
            <a:r>
              <a:rPr lang="en-GB" sz="2400" b="1" i="1" dirty="0">
                <a:solidFill>
                  <a:srgbClr val="000000"/>
                </a:solidFill>
                <a:cs typeface="Arial" panose="020B0604020202020204" pitchFamily="34" charset="0"/>
              </a:rPr>
              <a:t>?" </a:t>
            </a:r>
          </a:p>
        </p:txBody>
      </p:sp>
      <p:sp>
        <p:nvSpPr>
          <p:cNvPr id="6" name="TextBox 5">
            <a:extLst>
              <a:ext uri="{FF2B5EF4-FFF2-40B4-BE49-F238E27FC236}">
                <a16:creationId xmlns:a16="http://schemas.microsoft.com/office/drawing/2014/main" id="{162E0F2B-4804-3170-E2FF-F8DAB34AFCC0}"/>
              </a:ext>
            </a:extLst>
          </p:cNvPr>
          <p:cNvSpPr txBox="1"/>
          <p:nvPr/>
        </p:nvSpPr>
        <p:spPr>
          <a:xfrm>
            <a:off x="630352" y="1997224"/>
            <a:ext cx="7965639" cy="3554819"/>
          </a:xfrm>
          <a:prstGeom prst="rect">
            <a:avLst/>
          </a:prstGeom>
          <a:noFill/>
        </p:spPr>
        <p:txBody>
          <a:bodyPr wrap="square">
            <a:spAutoFit/>
          </a:bodyPr>
          <a:lstStyle/>
          <a:p>
            <a:pPr marL="285750" indent="-285750">
              <a:buFont typeface="Arial" panose="020B0604020202020204" pitchFamily="34" charset="0"/>
              <a:buChar char="•"/>
            </a:pPr>
            <a:r>
              <a:rPr lang="lt-LT" sz="2000" b="1" dirty="0">
                <a:solidFill>
                  <a:srgbClr val="000000"/>
                </a:solidFill>
                <a:latin typeface="Arial" panose="020B0604020202020204" pitchFamily="34" charset="0"/>
                <a:cs typeface="Arial" panose="020B0604020202020204" pitchFamily="34" charset="0"/>
              </a:rPr>
              <a:t>Diskriminacijos testą</a:t>
            </a:r>
            <a:r>
              <a:rPr lang="lt-LT" sz="2000" dirty="0">
                <a:solidFill>
                  <a:srgbClr val="000000"/>
                </a:solidFill>
                <a:latin typeface="Arial" panose="020B0604020202020204" pitchFamily="34" charset="0"/>
                <a:cs typeface="Arial" panose="020B0604020202020204" pitchFamily="34" charset="0"/>
              </a:rPr>
              <a:t> galima naudoti tada, kai reikia nustatyti aptiktų mėginių skirtumų pobūdį (pvz., labai aštraus ar stipraus skonio produktai).</a:t>
            </a:r>
            <a:endParaRPr lang="en-GB" sz="2000" dirty="0">
              <a:solidFill>
                <a:srgbClr val="000000"/>
              </a:solidFill>
              <a:latin typeface="Arial" panose="020B0604020202020204" pitchFamily="34" charset="0"/>
              <a:cs typeface="Arial" panose="020B0604020202020204" pitchFamily="34" charset="0"/>
            </a:endParaRPr>
          </a:p>
          <a:p>
            <a:endParaRPr lang="en-GB" sz="500" dirty="0">
              <a:solidFill>
                <a:srgbClr val="000000"/>
              </a:solidFill>
              <a:latin typeface="Arial" panose="020B0604020202020204" pitchFamily="34" charset="0"/>
              <a:cs typeface="Arial" panose="020B0604020202020204" pitchFamily="34" charset="0"/>
            </a:endParaRPr>
          </a:p>
          <a:p>
            <a:r>
              <a:rPr lang="en-GB" sz="2000" b="1" dirty="0" err="1">
                <a:solidFill>
                  <a:srgbClr val="000000"/>
                </a:solidFill>
                <a:latin typeface="Arial" panose="020B0604020202020204" pitchFamily="34" charset="0"/>
                <a:cs typeface="Arial" panose="020B0604020202020204" pitchFamily="34" charset="0"/>
              </a:rPr>
              <a:t>Diskriminacijos</a:t>
            </a:r>
            <a:r>
              <a:rPr lang="en-GB" sz="2000" b="1" dirty="0">
                <a:solidFill>
                  <a:srgbClr val="000000"/>
                </a:solidFill>
                <a:latin typeface="Arial" panose="020B0604020202020204" pitchFamily="34" charset="0"/>
                <a:cs typeface="Arial" panose="020B0604020202020204" pitchFamily="34" charset="0"/>
              </a:rPr>
              <a:t> </a:t>
            </a:r>
            <a:r>
              <a:rPr lang="en-GB" sz="2000" b="1" dirty="0" err="1">
                <a:solidFill>
                  <a:srgbClr val="000000"/>
                </a:solidFill>
                <a:latin typeface="Arial" panose="020B0604020202020204" pitchFamily="34" charset="0"/>
                <a:cs typeface="Arial" panose="020B0604020202020204" pitchFamily="34" charset="0"/>
              </a:rPr>
              <a:t>testų</a:t>
            </a:r>
            <a:r>
              <a:rPr lang="en-GB" sz="2000" b="1" dirty="0">
                <a:solidFill>
                  <a:srgbClr val="000000"/>
                </a:solidFill>
                <a:latin typeface="Arial" panose="020B0604020202020204" pitchFamily="34" charset="0"/>
                <a:cs typeface="Arial" panose="020B0604020202020204" pitchFamily="34" charset="0"/>
              </a:rPr>
              <a:t> </a:t>
            </a:r>
            <a:r>
              <a:rPr lang="en-GB" sz="2000" b="1" dirty="0" err="1">
                <a:solidFill>
                  <a:srgbClr val="000000"/>
                </a:solidFill>
                <a:latin typeface="Arial" panose="020B0604020202020204" pitchFamily="34" charset="0"/>
                <a:cs typeface="Arial" panose="020B0604020202020204" pitchFamily="34" charset="0"/>
              </a:rPr>
              <a:t>pavyzdžiai</a:t>
            </a:r>
            <a:r>
              <a:rPr lang="en-GB" sz="2000" b="1" dirty="0">
                <a:solidFill>
                  <a:srgbClr val="0000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lt-LT" sz="2000" b="1" dirty="0">
                <a:solidFill>
                  <a:srgbClr val="000000"/>
                </a:solidFill>
                <a:latin typeface="Arial" panose="020B0604020202020204" pitchFamily="34" charset="0"/>
                <a:cs typeface="Arial" panose="020B0604020202020204" pitchFamily="34" charset="0"/>
              </a:rPr>
              <a:t>Trikampio testas </a:t>
            </a:r>
            <a:r>
              <a:rPr lang="lt-LT" sz="2000" dirty="0">
                <a:solidFill>
                  <a:srgbClr val="000000"/>
                </a:solidFill>
                <a:latin typeface="Arial" panose="020B0604020202020204" pitchFamily="34" charset="0"/>
                <a:cs typeface="Arial" panose="020B0604020202020204" pitchFamily="34" charset="0"/>
              </a:rPr>
              <a:t>(pvz., kuris mėginys labiausiai skiriasi?) </a:t>
            </a:r>
          </a:p>
          <a:p>
            <a:pPr marL="285750" indent="-285750">
              <a:buFont typeface="Arial" panose="020B0604020202020204" pitchFamily="34" charset="0"/>
              <a:buChar char="•"/>
            </a:pPr>
            <a:endParaRPr lang="lt-LT" sz="2000" b="1"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lt-LT" sz="2000" b="1" dirty="0">
                <a:solidFill>
                  <a:srgbClr val="000000"/>
                </a:solidFill>
                <a:latin typeface="Arial" panose="020B0604020202020204" pitchFamily="34" charset="0"/>
                <a:cs typeface="Arial" panose="020B0604020202020204" pitchFamily="34" charset="0"/>
              </a:rPr>
              <a:t>Porinio palyginimo testas </a:t>
            </a:r>
            <a:r>
              <a:rPr lang="lt-LT" sz="2000" dirty="0">
                <a:solidFill>
                  <a:srgbClr val="000000"/>
                </a:solidFill>
                <a:latin typeface="Arial" panose="020B0604020202020204" pitchFamily="34" charset="0"/>
                <a:cs typeface="Arial" panose="020B0604020202020204" pitchFamily="34" charset="0"/>
              </a:rPr>
              <a:t>(pvz., kuris mėginys saldesnis?), </a:t>
            </a:r>
          </a:p>
          <a:p>
            <a:pPr marL="285750" indent="-285750">
              <a:buFont typeface="Arial" panose="020B0604020202020204" pitchFamily="34" charset="0"/>
              <a:buChar char="•"/>
            </a:pPr>
            <a:endParaRPr lang="lt-LT" sz="2000" b="1"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lt-LT" sz="2000" dirty="0">
                <a:solidFill>
                  <a:srgbClr val="000000"/>
                </a:solidFill>
                <a:latin typeface="Arial" panose="020B0604020202020204" pitchFamily="34" charset="0"/>
                <a:cs typeface="Arial" panose="020B0604020202020204" pitchFamily="34" charset="0"/>
              </a:rPr>
              <a:t>Kiti testai, pavyzdžiui</a:t>
            </a:r>
            <a:r>
              <a:rPr lang="lt-LT" sz="2000" b="1" dirty="0">
                <a:solidFill>
                  <a:srgbClr val="000000"/>
                </a:solidFill>
                <a:latin typeface="Arial" panose="020B0604020202020204" pitchFamily="34" charset="0"/>
                <a:cs typeface="Arial" panose="020B0604020202020204" pitchFamily="34" charset="0"/>
              </a:rPr>
              <a:t>, </a:t>
            </a:r>
            <a:r>
              <a:rPr lang="lt-LT" sz="2000" b="1" dirty="0" err="1">
                <a:solidFill>
                  <a:srgbClr val="000000"/>
                </a:solidFill>
                <a:latin typeface="Arial" panose="020B0604020202020204" pitchFamily="34" charset="0"/>
                <a:cs typeface="Arial" panose="020B0604020202020204" pitchFamily="34" charset="0"/>
              </a:rPr>
              <a:t>Duo</a:t>
            </a:r>
            <a:r>
              <a:rPr lang="lt-LT" sz="2000" b="1" dirty="0">
                <a:solidFill>
                  <a:srgbClr val="000000"/>
                </a:solidFill>
                <a:latin typeface="Arial" panose="020B0604020202020204" pitchFamily="34" charset="0"/>
                <a:cs typeface="Arial" panose="020B0604020202020204" pitchFamily="34" charset="0"/>
              </a:rPr>
              <a:t>-trio testas (</a:t>
            </a:r>
            <a:r>
              <a:rPr lang="lt-LT" sz="2000" dirty="0">
                <a:solidFill>
                  <a:srgbClr val="000000"/>
                </a:solidFill>
                <a:latin typeface="Arial" panose="020B0604020202020204" pitchFamily="34" charset="0"/>
                <a:cs typeface="Arial" panose="020B0604020202020204" pitchFamily="34" charset="0"/>
              </a:rPr>
              <a:t>pvz., pasirinkite mėginį, kuris atitinka etaloną).</a:t>
            </a:r>
            <a:endParaRPr lang="en-GB" sz="2000"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2000" dirty="0">
              <a:solidFill>
                <a:srgbClr val="000000"/>
              </a:solidFill>
              <a:latin typeface="Arial" panose="020B0604020202020204" pitchFamily="34" charset="0"/>
              <a:cs typeface="Arial" panose="020B0604020202020204" pitchFamily="34" charset="0"/>
            </a:endParaRPr>
          </a:p>
        </p:txBody>
      </p:sp>
      <p:pic>
        <p:nvPicPr>
          <p:cNvPr id="16" name="Picture 15" descr="A group of people sitting in a room&#10;&#10;Description automatically generated with low confidence">
            <a:extLst>
              <a:ext uri="{FF2B5EF4-FFF2-40B4-BE49-F238E27FC236}">
                <a16:creationId xmlns:a16="http://schemas.microsoft.com/office/drawing/2014/main" id="{2F4C05B6-214D-7EDD-CB1E-BCEE76C7394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259585" y="2513970"/>
            <a:ext cx="3302063" cy="1830059"/>
          </a:xfrm>
          <a:prstGeom prst="rect">
            <a:avLst/>
          </a:prstGeom>
        </p:spPr>
      </p:pic>
      <p:pic>
        <p:nvPicPr>
          <p:cNvPr id="18" name="Graphic 17" descr="Clipboard Partially Crossed with solid fill">
            <a:extLst>
              <a:ext uri="{FF2B5EF4-FFF2-40B4-BE49-F238E27FC236}">
                <a16:creationId xmlns:a16="http://schemas.microsoft.com/office/drawing/2014/main" id="{37C22C48-5D74-FA7A-39E7-0C7F6F802F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66514" y="610699"/>
            <a:ext cx="1295400" cy="1295400"/>
          </a:xfrm>
          <a:prstGeom prst="rect">
            <a:avLst/>
          </a:prstGeom>
        </p:spPr>
      </p:pic>
    </p:spTree>
    <p:extLst>
      <p:ext uri="{BB962C8B-B14F-4D97-AF65-F5344CB8AC3E}">
        <p14:creationId xmlns:p14="http://schemas.microsoft.com/office/powerpoint/2010/main" val="306971659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F0B9E48-5A2E-F189-A752-A0EF4C5C47E2}"/>
              </a:ext>
            </a:extLst>
          </p:cNvPr>
          <p:cNvSpPr txBox="1"/>
          <p:nvPr/>
        </p:nvSpPr>
        <p:spPr>
          <a:xfrm>
            <a:off x="383823" y="892837"/>
            <a:ext cx="11928038" cy="584775"/>
          </a:xfrm>
          <a:prstGeom prst="rect">
            <a:avLst/>
          </a:prstGeom>
          <a:noFill/>
        </p:spPr>
        <p:txBody>
          <a:bodyPr wrap="square" rtlCol="0">
            <a:spAutoFit/>
          </a:bodyPr>
          <a:lstStyle/>
          <a:p>
            <a:r>
              <a:rPr lang="lt-LT" sz="3200" b="1" dirty="0">
                <a:solidFill>
                  <a:srgbClr val="000000"/>
                </a:solidFill>
                <a:cs typeface="Arial" panose="020B0604020202020204" pitchFamily="34" charset="0"/>
              </a:rPr>
              <a:t>Kiekybinis vartotojų nuomonės matavimas </a:t>
            </a:r>
          </a:p>
        </p:txBody>
      </p:sp>
      <p:sp>
        <p:nvSpPr>
          <p:cNvPr id="7" name="Text Placeholder 6">
            <a:extLst>
              <a:ext uri="{FF2B5EF4-FFF2-40B4-BE49-F238E27FC236}">
                <a16:creationId xmlns:a16="http://schemas.microsoft.com/office/drawing/2014/main" id="{856B52B1-174D-EEF2-4E8D-0BD6DB7874E6}"/>
              </a:ext>
            </a:extLst>
          </p:cNvPr>
          <p:cNvSpPr txBox="1">
            <a:spLocks noGrp="1"/>
          </p:cNvSpPr>
          <p:nvPr>
            <p:ph type="body" sz="quarter" idx="16"/>
          </p:nvPr>
        </p:nvSpPr>
        <p:spPr>
          <a:xfrm>
            <a:off x="633413" y="2300917"/>
            <a:ext cx="4957762" cy="885371"/>
          </a:xfrm>
          <a:prstGeom prst="rect">
            <a:avLst/>
          </a:prstGeom>
          <a:noFill/>
        </p:spPr>
        <p:txBody>
          <a:bodyPr wrap="square" rtlCol="0">
            <a:spAutoFit/>
          </a:bodyPr>
          <a:lstStyle/>
          <a:p>
            <a:pPr marL="457200" indent="-457200">
              <a:buFont typeface="Arial" panose="020B0604020202020204" pitchFamily="34" charset="0"/>
              <a:buChar char="•"/>
            </a:pPr>
            <a:r>
              <a:rPr lang="lt-LT" sz="2400" dirty="0">
                <a:solidFill>
                  <a:srgbClr val="000000"/>
                </a:solidFill>
                <a:latin typeface="Calibri" panose="020F0502020204030204" pitchFamily="34" charset="0"/>
              </a:rPr>
              <a:t>Pirmenybės testas</a:t>
            </a:r>
          </a:p>
          <a:p>
            <a:pPr marL="342900" indent="-342900">
              <a:buFont typeface="Arial" panose="020B0604020202020204" pitchFamily="34" charset="0"/>
              <a:buChar char="•"/>
            </a:pPr>
            <a:r>
              <a:rPr lang="lt-LT" sz="2400" dirty="0">
                <a:solidFill>
                  <a:srgbClr val="000000"/>
                </a:solidFill>
                <a:latin typeface="Calibri" panose="020F0502020204030204" pitchFamily="34" charset="0"/>
              </a:rPr>
              <a:t>Priėmimo testas </a:t>
            </a:r>
          </a:p>
        </p:txBody>
      </p:sp>
      <p:sp>
        <p:nvSpPr>
          <p:cNvPr id="8" name="Text Placeholder 7">
            <a:extLst>
              <a:ext uri="{FF2B5EF4-FFF2-40B4-BE49-F238E27FC236}">
                <a16:creationId xmlns:a16="http://schemas.microsoft.com/office/drawing/2014/main" id="{1EE70046-A8DC-CDFC-6B71-B25C1F464D71}"/>
              </a:ext>
            </a:extLst>
          </p:cNvPr>
          <p:cNvSpPr txBox="1">
            <a:spLocks noGrp="1"/>
          </p:cNvSpPr>
          <p:nvPr>
            <p:ph type="body" sz="quarter" idx="20"/>
          </p:nvPr>
        </p:nvSpPr>
        <p:spPr>
          <a:xfrm>
            <a:off x="6347842" y="1764360"/>
            <a:ext cx="4957762" cy="1089529"/>
          </a:xfrm>
          <a:prstGeom prst="rect">
            <a:avLst/>
          </a:prstGeom>
          <a:noFill/>
        </p:spPr>
        <p:txBody>
          <a:bodyPr wrap="square" rtlCol="0">
            <a:spAutoFit/>
          </a:bodyPr>
          <a:lstStyle/>
          <a:p>
            <a:r>
              <a:rPr lang="lt-LT" sz="2400" dirty="0">
                <a:solidFill>
                  <a:srgbClr val="000000"/>
                </a:solidFill>
                <a:latin typeface="Calibri" panose="020F0502020204030204" pitchFamily="34" charset="0"/>
              </a:rPr>
              <a:t>Vartotojų vertinimų apie maisto produktus naudojimas (pvz., mėgavimasis, noras, ketinimas pirkti) </a:t>
            </a:r>
          </a:p>
        </p:txBody>
      </p:sp>
      <p:grpSp>
        <p:nvGrpSpPr>
          <p:cNvPr id="9" name="Group 8">
            <a:extLst>
              <a:ext uri="{FF2B5EF4-FFF2-40B4-BE49-F238E27FC236}">
                <a16:creationId xmlns:a16="http://schemas.microsoft.com/office/drawing/2014/main" id="{79712952-E1ED-079E-2988-D7BEAEA390DE}"/>
              </a:ext>
            </a:extLst>
          </p:cNvPr>
          <p:cNvGrpSpPr/>
          <p:nvPr/>
        </p:nvGrpSpPr>
        <p:grpSpPr>
          <a:xfrm>
            <a:off x="1405475" y="4021993"/>
            <a:ext cx="3827806" cy="1611986"/>
            <a:chOff x="2333219" y="2527675"/>
            <a:chExt cx="3827806" cy="1611986"/>
          </a:xfrm>
          <a:solidFill>
            <a:srgbClr val="85D2E1"/>
          </a:solidFill>
        </p:grpSpPr>
        <p:grpSp>
          <p:nvGrpSpPr>
            <p:cNvPr id="10" name="Group 9">
              <a:extLst>
                <a:ext uri="{FF2B5EF4-FFF2-40B4-BE49-F238E27FC236}">
                  <a16:creationId xmlns:a16="http://schemas.microsoft.com/office/drawing/2014/main" id="{A69F3D5D-E478-4B3B-79D7-542B1C7B668B}"/>
                </a:ext>
              </a:extLst>
            </p:cNvPr>
            <p:cNvGrpSpPr/>
            <p:nvPr/>
          </p:nvGrpSpPr>
          <p:grpSpPr>
            <a:xfrm>
              <a:off x="2347792" y="2527675"/>
              <a:ext cx="3764142" cy="901325"/>
              <a:chOff x="2347792" y="2527675"/>
              <a:chExt cx="3764142" cy="901325"/>
            </a:xfrm>
            <a:grpFill/>
          </p:grpSpPr>
          <p:grpSp>
            <p:nvGrpSpPr>
              <p:cNvPr id="14" name="Group 13">
                <a:extLst>
                  <a:ext uri="{FF2B5EF4-FFF2-40B4-BE49-F238E27FC236}">
                    <a16:creationId xmlns:a16="http://schemas.microsoft.com/office/drawing/2014/main" id="{D1D925A3-4BA7-36F9-332D-1C4E6F38094F}"/>
                  </a:ext>
                </a:extLst>
              </p:cNvPr>
              <p:cNvGrpSpPr/>
              <p:nvPr/>
            </p:nvGrpSpPr>
            <p:grpSpPr>
              <a:xfrm>
                <a:off x="2359378" y="3098573"/>
                <a:ext cx="3752556" cy="330427"/>
                <a:chOff x="2359378" y="3098573"/>
                <a:chExt cx="3752556" cy="330427"/>
              </a:xfrm>
              <a:grpFill/>
            </p:grpSpPr>
            <p:sp>
              <p:nvSpPr>
                <p:cNvPr id="16" name="Frame 15">
                  <a:extLst>
                    <a:ext uri="{FF2B5EF4-FFF2-40B4-BE49-F238E27FC236}">
                      <a16:creationId xmlns:a16="http://schemas.microsoft.com/office/drawing/2014/main" id="{0A1A8FB3-E803-954D-DE67-83254BC01245}"/>
                    </a:ext>
                  </a:extLst>
                </p:cNvPr>
                <p:cNvSpPr/>
                <p:nvPr/>
              </p:nvSpPr>
              <p:spPr>
                <a:xfrm>
                  <a:off x="2359378" y="3098577"/>
                  <a:ext cx="338666" cy="330423"/>
                </a:xfrm>
                <a:prstGeom prst="frame">
                  <a:avLst>
                    <a:gd name="adj1" fmla="val 2623"/>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latin typeface="+mj-lt"/>
                  </a:endParaRPr>
                </a:p>
              </p:txBody>
            </p:sp>
            <p:sp>
              <p:nvSpPr>
                <p:cNvPr id="17" name="Frame 16">
                  <a:extLst>
                    <a:ext uri="{FF2B5EF4-FFF2-40B4-BE49-F238E27FC236}">
                      <a16:creationId xmlns:a16="http://schemas.microsoft.com/office/drawing/2014/main" id="{A79300A5-329A-B463-BE9D-040989B40EFA}"/>
                    </a:ext>
                  </a:extLst>
                </p:cNvPr>
                <p:cNvSpPr/>
                <p:nvPr/>
              </p:nvSpPr>
              <p:spPr>
                <a:xfrm>
                  <a:off x="2810934" y="3098577"/>
                  <a:ext cx="338666" cy="330423"/>
                </a:xfrm>
                <a:prstGeom prst="frame">
                  <a:avLst>
                    <a:gd name="adj1" fmla="val 2623"/>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latin typeface="+mj-lt"/>
                  </a:endParaRPr>
                </a:p>
              </p:txBody>
            </p:sp>
            <p:sp>
              <p:nvSpPr>
                <p:cNvPr id="18" name="Frame 17">
                  <a:extLst>
                    <a:ext uri="{FF2B5EF4-FFF2-40B4-BE49-F238E27FC236}">
                      <a16:creationId xmlns:a16="http://schemas.microsoft.com/office/drawing/2014/main" id="{184876D5-AEEA-1E21-3DAE-D523A7E6EC77}"/>
                    </a:ext>
                  </a:extLst>
                </p:cNvPr>
                <p:cNvSpPr/>
                <p:nvPr/>
              </p:nvSpPr>
              <p:spPr>
                <a:xfrm>
                  <a:off x="3663244" y="3098576"/>
                  <a:ext cx="338666" cy="330423"/>
                </a:xfrm>
                <a:prstGeom prst="frame">
                  <a:avLst>
                    <a:gd name="adj1" fmla="val 2623"/>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latin typeface="+mj-lt"/>
                  </a:endParaRPr>
                </a:p>
              </p:txBody>
            </p:sp>
            <p:sp>
              <p:nvSpPr>
                <p:cNvPr id="19" name="Frame 18">
                  <a:extLst>
                    <a:ext uri="{FF2B5EF4-FFF2-40B4-BE49-F238E27FC236}">
                      <a16:creationId xmlns:a16="http://schemas.microsoft.com/office/drawing/2014/main" id="{48E57EA2-4DA3-4F12-53E7-1C371118ADD5}"/>
                    </a:ext>
                  </a:extLst>
                </p:cNvPr>
                <p:cNvSpPr/>
                <p:nvPr/>
              </p:nvSpPr>
              <p:spPr>
                <a:xfrm>
                  <a:off x="3237089" y="3098576"/>
                  <a:ext cx="338666" cy="330423"/>
                </a:xfrm>
                <a:prstGeom prst="frame">
                  <a:avLst>
                    <a:gd name="adj1" fmla="val 2623"/>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latin typeface="+mj-lt"/>
                  </a:endParaRPr>
                </a:p>
              </p:txBody>
            </p:sp>
            <p:sp>
              <p:nvSpPr>
                <p:cNvPr id="20" name="Frame 19">
                  <a:extLst>
                    <a:ext uri="{FF2B5EF4-FFF2-40B4-BE49-F238E27FC236}">
                      <a16:creationId xmlns:a16="http://schemas.microsoft.com/office/drawing/2014/main" id="{412A6CF5-869F-19AC-BA76-1F76C30E3E7D}"/>
                    </a:ext>
                  </a:extLst>
                </p:cNvPr>
                <p:cNvSpPr/>
                <p:nvPr/>
              </p:nvSpPr>
              <p:spPr>
                <a:xfrm>
                  <a:off x="4526845" y="3098574"/>
                  <a:ext cx="338666" cy="330423"/>
                </a:xfrm>
                <a:prstGeom prst="frame">
                  <a:avLst>
                    <a:gd name="adj1" fmla="val 2623"/>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latin typeface="+mj-lt"/>
                  </a:endParaRPr>
                </a:p>
              </p:txBody>
            </p:sp>
            <p:sp>
              <p:nvSpPr>
                <p:cNvPr id="21" name="Frame 20">
                  <a:extLst>
                    <a:ext uri="{FF2B5EF4-FFF2-40B4-BE49-F238E27FC236}">
                      <a16:creationId xmlns:a16="http://schemas.microsoft.com/office/drawing/2014/main" id="{6C41396A-94D1-8FFA-8074-8B30832CB48E}"/>
                    </a:ext>
                  </a:extLst>
                </p:cNvPr>
                <p:cNvSpPr/>
                <p:nvPr/>
              </p:nvSpPr>
              <p:spPr>
                <a:xfrm>
                  <a:off x="4104922" y="3098575"/>
                  <a:ext cx="338666" cy="330423"/>
                </a:xfrm>
                <a:prstGeom prst="frame">
                  <a:avLst>
                    <a:gd name="adj1" fmla="val 2623"/>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latin typeface="+mj-lt"/>
                  </a:endParaRPr>
                </a:p>
              </p:txBody>
            </p:sp>
            <p:sp>
              <p:nvSpPr>
                <p:cNvPr id="22" name="Frame 21">
                  <a:extLst>
                    <a:ext uri="{FF2B5EF4-FFF2-40B4-BE49-F238E27FC236}">
                      <a16:creationId xmlns:a16="http://schemas.microsoft.com/office/drawing/2014/main" id="{2AB89AD0-E5EE-8A7B-ADA9-E411C999A16A}"/>
                    </a:ext>
                  </a:extLst>
                </p:cNvPr>
                <p:cNvSpPr/>
                <p:nvPr/>
              </p:nvSpPr>
              <p:spPr>
                <a:xfrm>
                  <a:off x="4929013" y="3098574"/>
                  <a:ext cx="338666" cy="330423"/>
                </a:xfrm>
                <a:prstGeom prst="frame">
                  <a:avLst>
                    <a:gd name="adj1" fmla="val 2623"/>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latin typeface="+mj-lt"/>
                  </a:endParaRPr>
                </a:p>
              </p:txBody>
            </p:sp>
            <p:sp>
              <p:nvSpPr>
                <p:cNvPr id="23" name="Frame 22">
                  <a:extLst>
                    <a:ext uri="{FF2B5EF4-FFF2-40B4-BE49-F238E27FC236}">
                      <a16:creationId xmlns:a16="http://schemas.microsoft.com/office/drawing/2014/main" id="{1B244ECA-ACA6-3A2A-8D84-EC6AB9F30984}"/>
                    </a:ext>
                  </a:extLst>
                </p:cNvPr>
                <p:cNvSpPr/>
                <p:nvPr/>
              </p:nvSpPr>
              <p:spPr>
                <a:xfrm>
                  <a:off x="5331181" y="3098574"/>
                  <a:ext cx="338666" cy="330423"/>
                </a:xfrm>
                <a:prstGeom prst="frame">
                  <a:avLst>
                    <a:gd name="adj1" fmla="val 2623"/>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latin typeface="+mj-lt"/>
                  </a:endParaRPr>
                </a:p>
              </p:txBody>
            </p:sp>
            <p:sp>
              <p:nvSpPr>
                <p:cNvPr id="24" name="Frame 23">
                  <a:extLst>
                    <a:ext uri="{FF2B5EF4-FFF2-40B4-BE49-F238E27FC236}">
                      <a16:creationId xmlns:a16="http://schemas.microsoft.com/office/drawing/2014/main" id="{DBA12ECF-88D4-9422-CA6D-0D1EC2133B93}"/>
                    </a:ext>
                  </a:extLst>
                </p:cNvPr>
                <p:cNvSpPr/>
                <p:nvPr/>
              </p:nvSpPr>
              <p:spPr>
                <a:xfrm>
                  <a:off x="5773268" y="3098573"/>
                  <a:ext cx="338666" cy="330423"/>
                </a:xfrm>
                <a:prstGeom prst="frame">
                  <a:avLst>
                    <a:gd name="adj1" fmla="val 2623"/>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latin typeface="+mj-lt"/>
                  </a:endParaRPr>
                </a:p>
              </p:txBody>
            </p:sp>
          </p:grpSp>
          <p:sp>
            <p:nvSpPr>
              <p:cNvPr id="15" name="TextBox 14">
                <a:extLst>
                  <a:ext uri="{FF2B5EF4-FFF2-40B4-BE49-F238E27FC236}">
                    <a16:creationId xmlns:a16="http://schemas.microsoft.com/office/drawing/2014/main" id="{411982E8-4A34-91F7-DD76-E963D4DC1518}"/>
                  </a:ext>
                </a:extLst>
              </p:cNvPr>
              <p:cNvSpPr txBox="1"/>
              <p:nvPr/>
            </p:nvSpPr>
            <p:spPr>
              <a:xfrm>
                <a:off x="2347792" y="2527675"/>
                <a:ext cx="3764142" cy="461665"/>
              </a:xfrm>
              <a:prstGeom prst="rect">
                <a:avLst/>
              </a:prstGeom>
              <a:grpFill/>
              <a:ln>
                <a:solidFill>
                  <a:srgbClr val="000000"/>
                </a:solidFill>
              </a:ln>
            </p:spPr>
            <p:txBody>
              <a:bodyPr wrap="square" rtlCol="0">
                <a:spAutoFit/>
              </a:bodyPr>
              <a:lstStyle/>
              <a:p>
                <a:pPr algn="ctr"/>
                <a:r>
                  <a:rPr lang="lt-LT" sz="2400" b="1" dirty="0">
                    <a:solidFill>
                      <a:srgbClr val="000000"/>
                    </a:solidFill>
                    <a:latin typeface="+mj-lt"/>
                  </a:rPr>
                  <a:t>9 balų </a:t>
                </a:r>
                <a:r>
                  <a:rPr lang="lt-LT" sz="2400" b="1" dirty="0" err="1">
                    <a:solidFill>
                      <a:srgbClr val="000000"/>
                    </a:solidFill>
                    <a:latin typeface="+mj-lt"/>
                  </a:rPr>
                  <a:t>hedoninė</a:t>
                </a:r>
                <a:r>
                  <a:rPr lang="lt-LT" sz="2400" b="1" dirty="0">
                    <a:solidFill>
                      <a:srgbClr val="000000"/>
                    </a:solidFill>
                    <a:latin typeface="+mj-lt"/>
                  </a:rPr>
                  <a:t> skalė </a:t>
                </a:r>
                <a:endParaRPr lang="en-US" sz="2400" b="1" dirty="0">
                  <a:solidFill>
                    <a:srgbClr val="000000"/>
                  </a:solidFill>
                  <a:latin typeface="+mj-lt"/>
                </a:endParaRPr>
              </a:p>
            </p:txBody>
          </p:sp>
        </p:grpSp>
        <p:sp>
          <p:nvSpPr>
            <p:cNvPr id="11" name="TextBox 10">
              <a:extLst>
                <a:ext uri="{FF2B5EF4-FFF2-40B4-BE49-F238E27FC236}">
                  <a16:creationId xmlns:a16="http://schemas.microsoft.com/office/drawing/2014/main" id="{B3C29488-540C-7EEF-E364-9DE4AB817ED9}"/>
                </a:ext>
              </a:extLst>
            </p:cNvPr>
            <p:cNvSpPr txBox="1"/>
            <p:nvPr/>
          </p:nvSpPr>
          <p:spPr>
            <a:xfrm>
              <a:off x="2333219" y="3493331"/>
              <a:ext cx="982357" cy="461665"/>
            </a:xfrm>
            <a:prstGeom prst="rect">
              <a:avLst/>
            </a:prstGeom>
            <a:grpFill/>
            <a:ln>
              <a:solidFill>
                <a:srgbClr val="000000"/>
              </a:solidFill>
            </a:ln>
          </p:spPr>
          <p:txBody>
            <a:bodyPr wrap="square" rtlCol="0">
              <a:spAutoFit/>
            </a:bodyPr>
            <a:lstStyle/>
            <a:p>
              <a:r>
                <a:rPr lang="en-US" sz="1200" dirty="0" err="1">
                  <a:solidFill>
                    <a:srgbClr val="000000"/>
                  </a:solidFill>
                  <a:latin typeface="+mj-lt"/>
                </a:rPr>
                <a:t>Labai</a:t>
              </a:r>
              <a:r>
                <a:rPr lang="en-US" sz="1200" dirty="0">
                  <a:solidFill>
                    <a:srgbClr val="000000"/>
                  </a:solidFill>
                  <a:latin typeface="+mj-lt"/>
                </a:rPr>
                <a:t> </a:t>
              </a:r>
              <a:r>
                <a:rPr lang="en-US" sz="1200" dirty="0" err="1">
                  <a:solidFill>
                    <a:srgbClr val="000000"/>
                  </a:solidFill>
                  <a:latin typeface="+mj-lt"/>
                </a:rPr>
                <a:t>nepatinka</a:t>
              </a:r>
              <a:r>
                <a:rPr lang="en-US" sz="1200" dirty="0">
                  <a:solidFill>
                    <a:srgbClr val="000000"/>
                  </a:solidFill>
                  <a:latin typeface="+mj-lt"/>
                </a:rPr>
                <a:t> </a:t>
              </a:r>
            </a:p>
          </p:txBody>
        </p:sp>
        <p:sp>
          <p:nvSpPr>
            <p:cNvPr id="12" name="TextBox 11">
              <a:extLst>
                <a:ext uri="{FF2B5EF4-FFF2-40B4-BE49-F238E27FC236}">
                  <a16:creationId xmlns:a16="http://schemas.microsoft.com/office/drawing/2014/main" id="{B8BABB63-DFD4-BC1D-65AC-7C26CB9B51F3}"/>
                </a:ext>
              </a:extLst>
            </p:cNvPr>
            <p:cNvSpPr txBox="1"/>
            <p:nvPr/>
          </p:nvSpPr>
          <p:spPr>
            <a:xfrm>
              <a:off x="3755943" y="3493330"/>
              <a:ext cx="982357" cy="646331"/>
            </a:xfrm>
            <a:prstGeom prst="rect">
              <a:avLst/>
            </a:prstGeom>
            <a:grpFill/>
            <a:ln>
              <a:solidFill>
                <a:srgbClr val="000000"/>
              </a:solidFill>
            </a:ln>
          </p:spPr>
          <p:txBody>
            <a:bodyPr wrap="square" rtlCol="0">
              <a:spAutoFit/>
            </a:bodyPr>
            <a:lstStyle/>
            <a:p>
              <a:pPr algn="ctr"/>
              <a:r>
                <a:rPr lang="en-US" sz="1200" dirty="0" err="1">
                  <a:solidFill>
                    <a:srgbClr val="000000"/>
                  </a:solidFill>
                  <a:latin typeface="+mj-lt"/>
                </a:rPr>
                <a:t>Nei</a:t>
              </a:r>
              <a:r>
                <a:rPr lang="en-US" sz="1200" dirty="0">
                  <a:solidFill>
                    <a:srgbClr val="000000"/>
                  </a:solidFill>
                  <a:latin typeface="+mj-lt"/>
                </a:rPr>
                <a:t> </a:t>
              </a:r>
              <a:r>
                <a:rPr lang="en-US" sz="1200" dirty="0" err="1">
                  <a:solidFill>
                    <a:srgbClr val="000000"/>
                  </a:solidFill>
                  <a:latin typeface="+mj-lt"/>
                </a:rPr>
                <a:t>patinka</a:t>
              </a:r>
              <a:r>
                <a:rPr lang="en-US" sz="1200" dirty="0">
                  <a:solidFill>
                    <a:srgbClr val="000000"/>
                  </a:solidFill>
                  <a:latin typeface="+mj-lt"/>
                </a:rPr>
                <a:t>, </a:t>
              </a:r>
              <a:r>
                <a:rPr lang="en-US" sz="1200" dirty="0" err="1">
                  <a:solidFill>
                    <a:srgbClr val="000000"/>
                  </a:solidFill>
                  <a:latin typeface="+mj-lt"/>
                </a:rPr>
                <a:t>nei</a:t>
              </a:r>
              <a:r>
                <a:rPr lang="en-US" sz="1200" dirty="0">
                  <a:solidFill>
                    <a:srgbClr val="000000"/>
                  </a:solidFill>
                  <a:latin typeface="+mj-lt"/>
                </a:rPr>
                <a:t> </a:t>
              </a:r>
              <a:r>
                <a:rPr lang="en-US" sz="1200" dirty="0" err="1">
                  <a:solidFill>
                    <a:srgbClr val="000000"/>
                  </a:solidFill>
                  <a:latin typeface="+mj-lt"/>
                </a:rPr>
                <a:t>nepatinka</a:t>
              </a:r>
              <a:endParaRPr lang="en-US" sz="1200" dirty="0">
                <a:solidFill>
                  <a:srgbClr val="000000"/>
                </a:solidFill>
                <a:latin typeface="+mj-lt"/>
              </a:endParaRPr>
            </a:p>
          </p:txBody>
        </p:sp>
        <p:sp>
          <p:nvSpPr>
            <p:cNvPr id="13" name="TextBox 12">
              <a:extLst>
                <a:ext uri="{FF2B5EF4-FFF2-40B4-BE49-F238E27FC236}">
                  <a16:creationId xmlns:a16="http://schemas.microsoft.com/office/drawing/2014/main" id="{13911122-7AD7-1E5C-0DAD-CFF11F0F6092}"/>
                </a:ext>
              </a:extLst>
            </p:cNvPr>
            <p:cNvSpPr txBox="1"/>
            <p:nvPr/>
          </p:nvSpPr>
          <p:spPr>
            <a:xfrm>
              <a:off x="5178668" y="3493332"/>
              <a:ext cx="982357" cy="461665"/>
            </a:xfrm>
            <a:prstGeom prst="rect">
              <a:avLst/>
            </a:prstGeom>
            <a:grpFill/>
            <a:ln>
              <a:solidFill>
                <a:srgbClr val="000000"/>
              </a:solidFill>
            </a:ln>
          </p:spPr>
          <p:txBody>
            <a:bodyPr wrap="square" rtlCol="0">
              <a:spAutoFit/>
            </a:bodyPr>
            <a:lstStyle/>
            <a:p>
              <a:pPr algn="r"/>
              <a:r>
                <a:rPr lang="lt-LT" sz="1200" dirty="0">
                  <a:solidFill>
                    <a:srgbClr val="000000"/>
                  </a:solidFill>
                  <a:latin typeface="+mj-lt"/>
                </a:rPr>
                <a:t>Labai p</a:t>
              </a:r>
              <a:r>
                <a:rPr lang="en-US" sz="1200" dirty="0" err="1">
                  <a:solidFill>
                    <a:srgbClr val="000000"/>
                  </a:solidFill>
                  <a:latin typeface="+mj-lt"/>
                </a:rPr>
                <a:t>atinka</a:t>
              </a:r>
              <a:r>
                <a:rPr lang="en-US" sz="1200" dirty="0">
                  <a:solidFill>
                    <a:srgbClr val="000000"/>
                  </a:solidFill>
                  <a:latin typeface="+mj-lt"/>
                </a:rPr>
                <a:t> </a:t>
              </a:r>
            </a:p>
          </p:txBody>
        </p:sp>
      </p:grpSp>
      <p:grpSp>
        <p:nvGrpSpPr>
          <p:cNvPr id="25" name="Group 24">
            <a:extLst>
              <a:ext uri="{FF2B5EF4-FFF2-40B4-BE49-F238E27FC236}">
                <a16:creationId xmlns:a16="http://schemas.microsoft.com/office/drawing/2014/main" id="{B09468B2-645F-8327-CF22-E53B8CB9A681}"/>
              </a:ext>
            </a:extLst>
          </p:cNvPr>
          <p:cNvGrpSpPr/>
          <p:nvPr/>
        </p:nvGrpSpPr>
        <p:grpSpPr>
          <a:xfrm>
            <a:off x="7169242" y="3970291"/>
            <a:ext cx="3632518" cy="1513432"/>
            <a:chOff x="2534357" y="4139198"/>
            <a:chExt cx="3632518" cy="1513432"/>
          </a:xfrm>
          <a:solidFill>
            <a:srgbClr val="85D2E1"/>
          </a:solidFill>
        </p:grpSpPr>
        <p:grpSp>
          <p:nvGrpSpPr>
            <p:cNvPr id="26" name="Group 25">
              <a:extLst>
                <a:ext uri="{FF2B5EF4-FFF2-40B4-BE49-F238E27FC236}">
                  <a16:creationId xmlns:a16="http://schemas.microsoft.com/office/drawing/2014/main" id="{52D40A87-1262-7B75-D444-D6C3544C457B}"/>
                </a:ext>
              </a:extLst>
            </p:cNvPr>
            <p:cNvGrpSpPr/>
            <p:nvPr/>
          </p:nvGrpSpPr>
          <p:grpSpPr>
            <a:xfrm>
              <a:off x="2534357" y="4139198"/>
              <a:ext cx="3632518" cy="930576"/>
              <a:chOff x="2534357" y="4139198"/>
              <a:chExt cx="3632518" cy="930576"/>
            </a:xfrm>
            <a:grpFill/>
          </p:grpSpPr>
          <p:sp>
            <p:nvSpPr>
              <p:cNvPr id="30" name="Frame 29">
                <a:extLst>
                  <a:ext uri="{FF2B5EF4-FFF2-40B4-BE49-F238E27FC236}">
                    <a16:creationId xmlns:a16="http://schemas.microsoft.com/office/drawing/2014/main" id="{24271C06-8E73-C628-35D3-B39682614FC5}"/>
                  </a:ext>
                </a:extLst>
              </p:cNvPr>
              <p:cNvSpPr/>
              <p:nvPr/>
            </p:nvSpPr>
            <p:spPr>
              <a:xfrm>
                <a:off x="2677931" y="4739350"/>
                <a:ext cx="338666" cy="330423"/>
              </a:xfrm>
              <a:prstGeom prst="frame">
                <a:avLst>
                  <a:gd name="adj1" fmla="val 2623"/>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latin typeface="+mj-lt"/>
                </a:endParaRPr>
              </a:p>
            </p:txBody>
          </p:sp>
          <p:sp>
            <p:nvSpPr>
              <p:cNvPr id="31" name="Frame 30">
                <a:extLst>
                  <a:ext uri="{FF2B5EF4-FFF2-40B4-BE49-F238E27FC236}">
                    <a16:creationId xmlns:a16="http://schemas.microsoft.com/office/drawing/2014/main" id="{CF8F1EBC-8C09-BD27-166D-443B0900899A}"/>
                  </a:ext>
                </a:extLst>
              </p:cNvPr>
              <p:cNvSpPr/>
              <p:nvPr/>
            </p:nvSpPr>
            <p:spPr>
              <a:xfrm>
                <a:off x="5180194" y="4739351"/>
                <a:ext cx="338666" cy="330423"/>
              </a:xfrm>
              <a:prstGeom prst="frame">
                <a:avLst>
                  <a:gd name="adj1" fmla="val 2623"/>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latin typeface="+mj-lt"/>
                </a:endParaRPr>
              </a:p>
            </p:txBody>
          </p:sp>
          <p:sp>
            <p:nvSpPr>
              <p:cNvPr id="32" name="Frame 31">
                <a:extLst>
                  <a:ext uri="{FF2B5EF4-FFF2-40B4-BE49-F238E27FC236}">
                    <a16:creationId xmlns:a16="http://schemas.microsoft.com/office/drawing/2014/main" id="{FD08CD6D-24DE-3BC4-1B32-191924D86F28}"/>
                  </a:ext>
                </a:extLst>
              </p:cNvPr>
              <p:cNvSpPr/>
              <p:nvPr/>
            </p:nvSpPr>
            <p:spPr>
              <a:xfrm>
                <a:off x="3932763" y="4739350"/>
                <a:ext cx="338666" cy="330423"/>
              </a:xfrm>
              <a:prstGeom prst="frame">
                <a:avLst>
                  <a:gd name="adj1" fmla="val 2623"/>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latin typeface="+mj-lt"/>
                </a:endParaRPr>
              </a:p>
            </p:txBody>
          </p:sp>
          <p:sp>
            <p:nvSpPr>
              <p:cNvPr id="33" name="Frame 32">
                <a:extLst>
                  <a:ext uri="{FF2B5EF4-FFF2-40B4-BE49-F238E27FC236}">
                    <a16:creationId xmlns:a16="http://schemas.microsoft.com/office/drawing/2014/main" id="{91F01A7C-81E6-B009-3EFD-9267E379689B}"/>
                  </a:ext>
                </a:extLst>
              </p:cNvPr>
              <p:cNvSpPr/>
              <p:nvPr/>
            </p:nvSpPr>
            <p:spPr>
              <a:xfrm>
                <a:off x="4566355" y="4739350"/>
                <a:ext cx="338666" cy="330423"/>
              </a:xfrm>
              <a:prstGeom prst="frame">
                <a:avLst>
                  <a:gd name="adj1" fmla="val 2623"/>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latin typeface="+mj-lt"/>
                </a:endParaRPr>
              </a:p>
            </p:txBody>
          </p:sp>
          <p:sp>
            <p:nvSpPr>
              <p:cNvPr id="34" name="Frame 33">
                <a:extLst>
                  <a:ext uri="{FF2B5EF4-FFF2-40B4-BE49-F238E27FC236}">
                    <a16:creationId xmlns:a16="http://schemas.microsoft.com/office/drawing/2014/main" id="{81FCA558-F3F6-E355-011B-553EBF30DF15}"/>
                  </a:ext>
                </a:extLst>
              </p:cNvPr>
              <p:cNvSpPr/>
              <p:nvPr/>
            </p:nvSpPr>
            <p:spPr>
              <a:xfrm>
                <a:off x="3347862" y="4739350"/>
                <a:ext cx="338666" cy="330423"/>
              </a:xfrm>
              <a:prstGeom prst="frame">
                <a:avLst>
                  <a:gd name="adj1" fmla="val 2623"/>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latin typeface="+mj-lt"/>
                </a:endParaRPr>
              </a:p>
            </p:txBody>
          </p:sp>
          <p:sp>
            <p:nvSpPr>
              <p:cNvPr id="35" name="TextBox 34">
                <a:extLst>
                  <a:ext uri="{FF2B5EF4-FFF2-40B4-BE49-F238E27FC236}">
                    <a16:creationId xmlns:a16="http://schemas.microsoft.com/office/drawing/2014/main" id="{45F3AAFA-BD4E-8DE0-CCA3-3718A6771149}"/>
                  </a:ext>
                </a:extLst>
              </p:cNvPr>
              <p:cNvSpPr txBox="1"/>
              <p:nvPr/>
            </p:nvSpPr>
            <p:spPr>
              <a:xfrm>
                <a:off x="2534357" y="4139198"/>
                <a:ext cx="3632518" cy="461665"/>
              </a:xfrm>
              <a:prstGeom prst="rect">
                <a:avLst/>
              </a:prstGeom>
              <a:grpFill/>
              <a:ln>
                <a:solidFill>
                  <a:srgbClr val="000000"/>
                </a:solidFill>
              </a:ln>
            </p:spPr>
            <p:txBody>
              <a:bodyPr wrap="square" rtlCol="0">
                <a:spAutoFit/>
              </a:bodyPr>
              <a:lstStyle/>
              <a:p>
                <a:r>
                  <a:rPr lang="en-US" sz="2400" b="1" dirty="0" err="1">
                    <a:solidFill>
                      <a:srgbClr val="000000"/>
                    </a:solidFill>
                    <a:latin typeface="+mj-lt"/>
                  </a:rPr>
                  <a:t>Teisingi</a:t>
                </a:r>
                <a:r>
                  <a:rPr lang="en-US" sz="2400" b="1" dirty="0">
                    <a:solidFill>
                      <a:srgbClr val="000000"/>
                    </a:solidFill>
                    <a:latin typeface="+mj-lt"/>
                  </a:rPr>
                  <a:t> (JAR) </a:t>
                </a:r>
                <a:r>
                  <a:rPr lang="en-US" sz="2400" b="1" dirty="0" err="1">
                    <a:solidFill>
                      <a:srgbClr val="000000"/>
                    </a:solidFill>
                    <a:latin typeface="+mj-lt"/>
                  </a:rPr>
                  <a:t>balai</a:t>
                </a:r>
                <a:endParaRPr lang="en-US" sz="2400" b="1" dirty="0">
                  <a:solidFill>
                    <a:srgbClr val="000000"/>
                  </a:solidFill>
                  <a:latin typeface="+mj-lt"/>
                </a:endParaRPr>
              </a:p>
            </p:txBody>
          </p:sp>
        </p:grpSp>
        <p:sp>
          <p:nvSpPr>
            <p:cNvPr id="27" name="TextBox 26">
              <a:extLst>
                <a:ext uri="{FF2B5EF4-FFF2-40B4-BE49-F238E27FC236}">
                  <a16:creationId xmlns:a16="http://schemas.microsoft.com/office/drawing/2014/main" id="{A47BDDCA-C51E-B5BA-D1CC-104D51AA81A8}"/>
                </a:ext>
              </a:extLst>
            </p:cNvPr>
            <p:cNvSpPr txBox="1"/>
            <p:nvPr/>
          </p:nvSpPr>
          <p:spPr>
            <a:xfrm>
              <a:off x="2593398" y="5190965"/>
              <a:ext cx="1093130" cy="461665"/>
            </a:xfrm>
            <a:prstGeom prst="rect">
              <a:avLst/>
            </a:prstGeom>
            <a:grpFill/>
            <a:ln>
              <a:solidFill>
                <a:srgbClr val="000000"/>
              </a:solidFill>
            </a:ln>
          </p:spPr>
          <p:txBody>
            <a:bodyPr wrap="square" rtlCol="0">
              <a:spAutoFit/>
            </a:bodyPr>
            <a:lstStyle/>
            <a:p>
              <a:r>
                <a:rPr lang="en-US" sz="1200" dirty="0" err="1">
                  <a:solidFill>
                    <a:srgbClr val="000000"/>
                  </a:solidFill>
                  <a:latin typeface="+mj-lt"/>
                </a:rPr>
                <a:t>Nepakankamai</a:t>
              </a:r>
              <a:r>
                <a:rPr lang="en-US" sz="1200" dirty="0">
                  <a:solidFill>
                    <a:srgbClr val="000000"/>
                  </a:solidFill>
                  <a:latin typeface="+mj-lt"/>
                </a:rPr>
                <a:t> </a:t>
              </a:r>
              <a:r>
                <a:rPr lang="en-US" sz="1200" dirty="0" err="1">
                  <a:solidFill>
                    <a:srgbClr val="000000"/>
                  </a:solidFill>
                  <a:latin typeface="+mj-lt"/>
                </a:rPr>
                <a:t>saldus</a:t>
              </a:r>
              <a:r>
                <a:rPr lang="en-US" sz="1200" dirty="0">
                  <a:solidFill>
                    <a:srgbClr val="000000"/>
                  </a:solidFill>
                  <a:latin typeface="+mj-lt"/>
                </a:rPr>
                <a:t> </a:t>
              </a:r>
            </a:p>
          </p:txBody>
        </p:sp>
        <p:sp>
          <p:nvSpPr>
            <p:cNvPr id="28" name="TextBox 27">
              <a:extLst>
                <a:ext uri="{FF2B5EF4-FFF2-40B4-BE49-F238E27FC236}">
                  <a16:creationId xmlns:a16="http://schemas.microsoft.com/office/drawing/2014/main" id="{1F4235D1-45F1-ABC5-EAB1-AD25DB57F2B0}"/>
                </a:ext>
              </a:extLst>
            </p:cNvPr>
            <p:cNvSpPr txBox="1"/>
            <p:nvPr/>
          </p:nvSpPr>
          <p:spPr>
            <a:xfrm>
              <a:off x="3721410" y="5179095"/>
              <a:ext cx="813024" cy="461665"/>
            </a:xfrm>
            <a:prstGeom prst="rect">
              <a:avLst/>
            </a:prstGeom>
            <a:grpFill/>
            <a:ln>
              <a:solidFill>
                <a:srgbClr val="000000"/>
              </a:solidFill>
            </a:ln>
          </p:spPr>
          <p:txBody>
            <a:bodyPr wrap="square" rtlCol="0">
              <a:spAutoFit/>
            </a:bodyPr>
            <a:lstStyle/>
            <a:p>
              <a:pPr algn="ctr"/>
              <a:r>
                <a:rPr lang="en-US" sz="1200" dirty="0" err="1">
                  <a:solidFill>
                    <a:srgbClr val="000000"/>
                  </a:solidFill>
                  <a:latin typeface="+mj-lt"/>
                </a:rPr>
                <a:t>Beveik</a:t>
              </a:r>
              <a:r>
                <a:rPr lang="en-US" sz="1200" dirty="0">
                  <a:solidFill>
                    <a:srgbClr val="000000"/>
                  </a:solidFill>
                  <a:latin typeface="+mj-lt"/>
                </a:rPr>
                <a:t> </a:t>
              </a:r>
              <a:r>
                <a:rPr lang="en-US" sz="1200" dirty="0" err="1">
                  <a:solidFill>
                    <a:srgbClr val="000000"/>
                  </a:solidFill>
                  <a:latin typeface="+mj-lt"/>
                </a:rPr>
                <a:t>teisingai</a:t>
              </a:r>
              <a:endParaRPr lang="en-US" sz="1200" dirty="0">
                <a:solidFill>
                  <a:srgbClr val="000000"/>
                </a:solidFill>
                <a:latin typeface="+mj-lt"/>
              </a:endParaRPr>
            </a:p>
          </p:txBody>
        </p:sp>
        <p:sp>
          <p:nvSpPr>
            <p:cNvPr id="29" name="TextBox 28">
              <a:extLst>
                <a:ext uri="{FF2B5EF4-FFF2-40B4-BE49-F238E27FC236}">
                  <a16:creationId xmlns:a16="http://schemas.microsoft.com/office/drawing/2014/main" id="{CDA06F66-FB10-34C0-3F38-D28587A07BFB}"/>
                </a:ext>
              </a:extLst>
            </p:cNvPr>
            <p:cNvSpPr txBox="1"/>
            <p:nvPr/>
          </p:nvSpPr>
          <p:spPr>
            <a:xfrm>
              <a:off x="4943015" y="5181829"/>
              <a:ext cx="813022" cy="276999"/>
            </a:xfrm>
            <a:prstGeom prst="rect">
              <a:avLst/>
            </a:prstGeom>
            <a:grpFill/>
            <a:ln>
              <a:solidFill>
                <a:srgbClr val="000000"/>
              </a:solidFill>
            </a:ln>
          </p:spPr>
          <p:txBody>
            <a:bodyPr wrap="square" rtlCol="0">
              <a:spAutoFit/>
            </a:bodyPr>
            <a:lstStyle/>
            <a:p>
              <a:pPr algn="r"/>
              <a:r>
                <a:rPr lang="en-US" sz="1200" dirty="0">
                  <a:solidFill>
                    <a:srgbClr val="000000"/>
                  </a:solidFill>
                  <a:latin typeface="+mj-lt"/>
                </a:rPr>
                <a:t>Per </a:t>
              </a:r>
              <a:r>
                <a:rPr lang="en-US" sz="1200" dirty="0" err="1">
                  <a:solidFill>
                    <a:srgbClr val="000000"/>
                  </a:solidFill>
                  <a:latin typeface="+mj-lt"/>
                </a:rPr>
                <a:t>saldu</a:t>
              </a:r>
              <a:endParaRPr lang="en-US" sz="1200" dirty="0">
                <a:solidFill>
                  <a:srgbClr val="000000"/>
                </a:solidFill>
                <a:latin typeface="+mj-lt"/>
              </a:endParaRPr>
            </a:p>
          </p:txBody>
        </p:sp>
      </p:grpSp>
    </p:spTree>
    <p:extLst>
      <p:ext uri="{BB962C8B-B14F-4D97-AF65-F5344CB8AC3E}">
        <p14:creationId xmlns:p14="http://schemas.microsoft.com/office/powerpoint/2010/main" val="75502103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81530EF-239B-C60C-237E-625D2A8504C7}"/>
              </a:ext>
            </a:extLst>
          </p:cNvPr>
          <p:cNvSpPr>
            <a:spLocks noGrp="1"/>
          </p:cNvSpPr>
          <p:nvPr>
            <p:ph type="body" sz="quarter" idx="16"/>
          </p:nvPr>
        </p:nvSpPr>
        <p:spPr>
          <a:xfrm>
            <a:off x="735013" y="642938"/>
            <a:ext cx="10807700" cy="582612"/>
          </a:xfrm>
        </p:spPr>
        <p:txBody>
          <a:bodyPr>
            <a:normAutofit fontScale="77500" lnSpcReduction="20000"/>
          </a:bodyPr>
          <a:lstStyle/>
          <a:p>
            <a:r>
              <a:rPr lang="lt-LT" dirty="0"/>
              <a:t>Vyresnio amžiaus vartotojų sensorinis testavimas – </a:t>
            </a:r>
            <a:r>
              <a:rPr lang="lt-LT" b="1" dirty="0"/>
              <a:t>rekomendacijos</a:t>
            </a:r>
            <a:r>
              <a:rPr lang="lt-LT" dirty="0"/>
              <a:t> </a:t>
            </a:r>
            <a:endParaRPr lang="en-GB" dirty="0"/>
          </a:p>
        </p:txBody>
      </p:sp>
      <p:sp>
        <p:nvSpPr>
          <p:cNvPr id="5" name="Text Placeholder 4">
            <a:extLst>
              <a:ext uri="{FF2B5EF4-FFF2-40B4-BE49-F238E27FC236}">
                <a16:creationId xmlns:a16="http://schemas.microsoft.com/office/drawing/2014/main" id="{B51DE10B-9220-38D8-0008-BF8780943D83}"/>
              </a:ext>
            </a:extLst>
          </p:cNvPr>
          <p:cNvSpPr txBox="1">
            <a:spLocks noGrp="1"/>
          </p:cNvSpPr>
          <p:nvPr>
            <p:ph type="body" sz="quarter" idx="18"/>
          </p:nvPr>
        </p:nvSpPr>
        <p:spPr>
          <a:xfrm>
            <a:off x="735013" y="1757363"/>
            <a:ext cx="10807700" cy="5318379"/>
          </a:xfrm>
          <a:prstGeom prst="rect">
            <a:avLst/>
          </a:prstGeom>
          <a:noFill/>
        </p:spPr>
        <p:txBody>
          <a:bodyPr wrap="square" rtlCol="0">
            <a:spAutoFit/>
          </a:bodyPr>
          <a:lstStyle/>
          <a:p>
            <a:pPr marL="342900" indent="-342900">
              <a:buFont typeface="Arial" panose="020B0604020202020204" pitchFamily="34" charset="0"/>
              <a:buChar char="•"/>
            </a:pPr>
            <a:r>
              <a:rPr lang="lt-LT" sz="2100" b="1" dirty="0"/>
              <a:t>Norint testuoti gaminius su  vyresnio amžiaus vartotojais </a:t>
            </a:r>
            <a:r>
              <a:rPr lang="lt-LT" sz="2100" dirty="0"/>
              <a:t>ir (arba) </a:t>
            </a:r>
            <a:r>
              <a:rPr lang="lt-LT" sz="2100" dirty="0" err="1"/>
              <a:t>degustuotojais</a:t>
            </a:r>
            <a:r>
              <a:rPr lang="lt-LT" sz="2100" dirty="0"/>
              <a:t>, reikia atlikti kruopščią atranką : (pvz., įvertinti jų pažintinę būklę, jutiminius gebėjimus, burnos, dantų sveikatą ir t. t.). </a:t>
            </a:r>
          </a:p>
          <a:p>
            <a:pPr marL="342900" indent="-342900">
              <a:buFont typeface="Arial" panose="020B0604020202020204" pitchFamily="34" charset="0"/>
              <a:buChar char="•"/>
            </a:pPr>
            <a:r>
              <a:rPr lang="lt-LT" sz="2100" b="1" dirty="0"/>
              <a:t>Testai turėtų būti supaprastinti</a:t>
            </a:r>
            <a:r>
              <a:rPr lang="lt-LT" sz="2100" dirty="0"/>
              <a:t>, degustavimo sesijos metu skirti mažiau darbo (pvz., kadangi vyresnio amžiaus žmonės lengvai pavargsta, daugiau laiko instrukcijoms, mokymo etapui, mažiau degustuojamų produktų ir t. t.).</a:t>
            </a:r>
          </a:p>
          <a:p>
            <a:pPr marL="0" indent="0"/>
            <a:r>
              <a:rPr lang="lt-LT" sz="2100" b="1" dirty="0"/>
              <a:t>Praktinės rekomendacijos:</a:t>
            </a:r>
          </a:p>
          <a:p>
            <a:pPr marL="342900" indent="-342900">
              <a:buFont typeface="Arial" panose="020B0604020202020204" pitchFamily="34" charset="0"/>
              <a:buChar char="•"/>
            </a:pPr>
            <a:r>
              <a:rPr lang="lt-LT" sz="2100" dirty="0"/>
              <a:t>Pateikite lengvai skaitomas instrukcijas ir testavimo klausimynus. </a:t>
            </a:r>
          </a:p>
          <a:p>
            <a:pPr marL="342900" indent="-342900">
              <a:buFont typeface="Arial" panose="020B0604020202020204" pitchFamily="34" charset="0"/>
              <a:buChar char="•"/>
            </a:pPr>
            <a:r>
              <a:rPr lang="lt-LT" sz="2100" dirty="0"/>
              <a:t>Instrukcijas pateikite ir žodžiu, ir raštu (tada individualiai patikrinkite, ar gerai suprato).</a:t>
            </a:r>
          </a:p>
          <a:p>
            <a:pPr marL="342900" indent="-342900">
              <a:buFont typeface="Arial" panose="020B0604020202020204" pitchFamily="34" charset="0"/>
              <a:buChar char="•"/>
            </a:pPr>
            <a:r>
              <a:rPr lang="lt-LT" sz="2100" dirty="0"/>
              <a:t>Prieš kiekvieną degustaciją reikia laikytis griežto ir  ilgo burnos skalavimo protokolo. </a:t>
            </a:r>
          </a:p>
          <a:p>
            <a:pPr marL="342900" indent="-342900">
              <a:buFont typeface="Arial" panose="020B0604020202020204" pitchFamily="34" charset="0"/>
              <a:buChar char="•"/>
            </a:pPr>
            <a:r>
              <a:rPr lang="lt-LT" sz="2100" dirty="0"/>
              <a:t>Tyrėjas arba instruktorius turėtų būti malonus senjorams, bet neutralus, vengti šališkumo. </a:t>
            </a:r>
            <a:r>
              <a:rPr lang="en-GB" sz="2100" dirty="0"/>
              <a:t> </a:t>
            </a:r>
          </a:p>
          <a:p>
            <a:endParaRPr lang="en-GB" sz="2100" dirty="0"/>
          </a:p>
          <a:p>
            <a:endParaRPr lang="en-GB" sz="2100" dirty="0"/>
          </a:p>
          <a:p>
            <a:r>
              <a:rPr lang="en-GB" sz="2100" dirty="0"/>
              <a:t>	</a:t>
            </a:r>
          </a:p>
        </p:txBody>
      </p:sp>
      <p:pic>
        <p:nvPicPr>
          <p:cNvPr id="6" name="Picture 5" descr="Icon&#10;&#10;Description automatically generated">
            <a:extLst>
              <a:ext uri="{FF2B5EF4-FFF2-40B4-BE49-F238E27FC236}">
                <a16:creationId xmlns:a16="http://schemas.microsoft.com/office/drawing/2014/main" id="{9579BA9F-A174-1653-E356-6A04701D96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54443" y="0"/>
            <a:ext cx="1137557" cy="1773514"/>
          </a:xfrm>
          <a:prstGeom prst="rect">
            <a:avLst/>
          </a:prstGeom>
        </p:spPr>
      </p:pic>
    </p:spTree>
    <p:extLst>
      <p:ext uri="{BB962C8B-B14F-4D97-AF65-F5344CB8AC3E}">
        <p14:creationId xmlns:p14="http://schemas.microsoft.com/office/powerpoint/2010/main" val="171092654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7EACC4-1663-FE9A-B501-A1989B9ADF2A}"/>
              </a:ext>
            </a:extLst>
          </p:cNvPr>
          <p:cNvSpPr>
            <a:spLocks noGrp="1"/>
          </p:cNvSpPr>
          <p:nvPr>
            <p:ph type="body" sz="quarter" idx="18"/>
          </p:nvPr>
        </p:nvSpPr>
        <p:spPr>
          <a:xfrm>
            <a:off x="1520268" y="1507958"/>
            <a:ext cx="5236295" cy="5350042"/>
          </a:xfrm>
        </p:spPr>
        <p:txBody>
          <a:bodyPr>
            <a:normAutofit fontScale="62500" lnSpcReduction="20000"/>
          </a:bodyPr>
          <a:lstStyle/>
          <a:p>
            <a:pPr marL="285750" indent="-285750">
              <a:lnSpc>
                <a:spcPct val="120000"/>
              </a:lnSpc>
              <a:buFont typeface="Arial" panose="020B0604020202020204" pitchFamily="34" charset="0"/>
              <a:buChar char="•"/>
            </a:pPr>
            <a:r>
              <a:rPr lang="lt-LT" sz="3100" dirty="0">
                <a:cs typeface="Arial" panose="020B0604020202020204" pitchFamily="34" charset="0"/>
              </a:rPr>
              <a:t>Naudodami jutiminę analizę naujų produktų kūrimo metu gausite daugiau informacijos apie produktą ir žinių apie vartotojų pageidavimus. </a:t>
            </a:r>
          </a:p>
          <a:p>
            <a:pPr marL="285750" indent="-285750">
              <a:lnSpc>
                <a:spcPct val="120000"/>
              </a:lnSpc>
              <a:buFont typeface="Arial" panose="020B0604020202020204" pitchFamily="34" charset="0"/>
              <a:buChar char="•"/>
            </a:pPr>
            <a:r>
              <a:rPr lang="lt-LT" sz="3100" dirty="0">
                <a:cs typeface="Arial" panose="020B0604020202020204" pitchFamily="34" charset="0"/>
              </a:rPr>
              <a:t>Jutiminės analizės metodai gali būti taikomi visam procesui – nuo idėjos generavimo ir galimybių testavimo iki kūrimo, gamybos ir pateikimo rinkai.</a:t>
            </a:r>
          </a:p>
          <a:p>
            <a:pPr marL="285750" indent="-285750">
              <a:lnSpc>
                <a:spcPct val="120000"/>
              </a:lnSpc>
              <a:buFont typeface="Arial" panose="020B0604020202020204" pitchFamily="34" charset="0"/>
              <a:buChar char="•"/>
            </a:pPr>
            <a:r>
              <a:rPr lang="lt-LT" sz="3100" dirty="0">
                <a:cs typeface="Arial" panose="020B0604020202020204" pitchFamily="34" charset="0"/>
              </a:rPr>
              <a:t>Pirmiausia pravartu išsiaiškinti juslines savybes virtuvės masto / kūrimo etape. Tam galite naudoti vidines arba išorines plokštes.</a:t>
            </a:r>
          </a:p>
          <a:p>
            <a:pPr marL="285750" indent="-285750">
              <a:lnSpc>
                <a:spcPct val="120000"/>
              </a:lnSpc>
              <a:buFont typeface="Arial" panose="020B0604020202020204" pitchFamily="34" charset="0"/>
              <a:buChar char="•"/>
            </a:pPr>
            <a:r>
              <a:rPr lang="lt-LT" sz="3100" dirty="0">
                <a:cs typeface="Arial" panose="020B0604020202020204" pitchFamily="34" charset="0"/>
              </a:rPr>
              <a:t>Kitas dalykas, į kurį reikėtų atsižvelgti, yra produkto galiojimo laikas – kai kurių produktų galutinis galiojimo laikas priklauso ne nuo mikrobiologinio aspekto, o nuo jų juslinio pokyčio. </a:t>
            </a:r>
          </a:p>
        </p:txBody>
      </p:sp>
      <p:sp>
        <p:nvSpPr>
          <p:cNvPr id="4" name="Text Placeholder 3">
            <a:extLst>
              <a:ext uri="{FF2B5EF4-FFF2-40B4-BE49-F238E27FC236}">
                <a16:creationId xmlns:a16="http://schemas.microsoft.com/office/drawing/2014/main" id="{B12D7CC1-A123-FD54-C05A-03911772613A}"/>
              </a:ext>
            </a:extLst>
          </p:cNvPr>
          <p:cNvSpPr>
            <a:spLocks noGrp="1"/>
          </p:cNvSpPr>
          <p:nvPr>
            <p:ph type="body" sz="quarter" idx="16"/>
          </p:nvPr>
        </p:nvSpPr>
        <p:spPr/>
        <p:txBody>
          <a:bodyPr>
            <a:normAutofit fontScale="55000" lnSpcReduction="20000"/>
          </a:bodyPr>
          <a:lstStyle/>
          <a:p>
            <a:r>
              <a:rPr lang="lt-LT" dirty="0"/>
              <a:t>Jutiminė analizė naujų produktų kūrime</a:t>
            </a:r>
            <a:endParaRPr lang="en-IE" dirty="0"/>
          </a:p>
        </p:txBody>
      </p:sp>
      <p:graphicFrame>
        <p:nvGraphicFramePr>
          <p:cNvPr id="5" name="Diagram 4">
            <a:extLst>
              <a:ext uri="{FF2B5EF4-FFF2-40B4-BE49-F238E27FC236}">
                <a16:creationId xmlns:a16="http://schemas.microsoft.com/office/drawing/2014/main" id="{8E1C15E6-95D2-8EC8-2D9D-9D3F30D550E4}"/>
              </a:ext>
            </a:extLst>
          </p:cNvPr>
          <p:cNvGraphicFramePr/>
          <p:nvPr>
            <p:extLst>
              <p:ext uri="{D42A27DB-BD31-4B8C-83A1-F6EECF244321}">
                <p14:modId xmlns:p14="http://schemas.microsoft.com/office/powerpoint/2010/main" val="3874201593"/>
              </p:ext>
            </p:extLst>
          </p:nvPr>
        </p:nvGraphicFramePr>
        <p:xfrm>
          <a:off x="5924046" y="1345441"/>
          <a:ext cx="7202311" cy="46256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8-point Star 12">
            <a:extLst>
              <a:ext uri="{FF2B5EF4-FFF2-40B4-BE49-F238E27FC236}">
                <a16:creationId xmlns:a16="http://schemas.microsoft.com/office/drawing/2014/main" id="{E89198C5-58D1-E733-1CA4-6F63BC0AD1C1}"/>
              </a:ext>
            </a:extLst>
          </p:cNvPr>
          <p:cNvSpPr/>
          <p:nvPr/>
        </p:nvSpPr>
        <p:spPr>
          <a:xfrm>
            <a:off x="7145090" y="1317482"/>
            <a:ext cx="1436783" cy="657860"/>
          </a:xfrm>
          <a:prstGeom prst="star8">
            <a:avLst/>
          </a:prstGeom>
          <a:solidFill>
            <a:srgbClr val="70B2BE"/>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lt-LT" sz="900" b="1" dirty="0">
                <a:solidFill>
                  <a:srgbClr val="002060"/>
                </a:solidFill>
              </a:rPr>
              <a:t>Užtikrinkite, kad juslinė analizė būtų orientuota į kokybę </a:t>
            </a:r>
            <a:endParaRPr lang="en-US" sz="900" b="1" dirty="0">
              <a:solidFill>
                <a:srgbClr val="002060"/>
              </a:solidFill>
            </a:endParaRPr>
          </a:p>
        </p:txBody>
      </p:sp>
      <p:sp>
        <p:nvSpPr>
          <p:cNvPr id="7" name="8-point Star 10">
            <a:extLst>
              <a:ext uri="{FF2B5EF4-FFF2-40B4-BE49-F238E27FC236}">
                <a16:creationId xmlns:a16="http://schemas.microsoft.com/office/drawing/2014/main" id="{B59B2743-9131-93F5-9601-84D9E14CC890}"/>
              </a:ext>
            </a:extLst>
          </p:cNvPr>
          <p:cNvSpPr/>
          <p:nvPr/>
        </p:nvSpPr>
        <p:spPr>
          <a:xfrm>
            <a:off x="10282665" y="921668"/>
            <a:ext cx="1800478" cy="1019666"/>
          </a:xfrm>
          <a:prstGeom prst="star8">
            <a:avLst/>
          </a:prstGeom>
          <a:solidFill>
            <a:srgbClr val="70B2BE"/>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900" b="1" dirty="0" err="1">
                <a:solidFill>
                  <a:srgbClr val="002060"/>
                </a:solidFill>
              </a:rPr>
              <a:t>Gaminio</a:t>
            </a:r>
            <a:r>
              <a:rPr lang="en-US" sz="900" b="1" dirty="0">
                <a:solidFill>
                  <a:srgbClr val="002060"/>
                </a:solidFill>
              </a:rPr>
              <a:t> </a:t>
            </a:r>
            <a:r>
              <a:rPr lang="en-US" sz="900" b="1" dirty="0" err="1">
                <a:solidFill>
                  <a:srgbClr val="002060"/>
                </a:solidFill>
              </a:rPr>
              <a:t>arba</a:t>
            </a:r>
            <a:r>
              <a:rPr lang="en-US" sz="900" b="1" dirty="0">
                <a:solidFill>
                  <a:srgbClr val="002060"/>
                </a:solidFill>
              </a:rPr>
              <a:t> </a:t>
            </a:r>
            <a:r>
              <a:rPr lang="en-US" sz="900" b="1" dirty="0" err="1">
                <a:solidFill>
                  <a:srgbClr val="002060"/>
                </a:solidFill>
              </a:rPr>
              <a:t>gaminio</a:t>
            </a:r>
            <a:r>
              <a:rPr lang="en-US" sz="900" b="1" dirty="0">
                <a:solidFill>
                  <a:srgbClr val="002060"/>
                </a:solidFill>
              </a:rPr>
              <a:t> </a:t>
            </a:r>
            <a:r>
              <a:rPr lang="en-US" sz="900" b="1" dirty="0" err="1">
                <a:solidFill>
                  <a:srgbClr val="002060"/>
                </a:solidFill>
              </a:rPr>
              <a:t>prototipo</a:t>
            </a:r>
            <a:r>
              <a:rPr lang="en-US" sz="900" b="1" dirty="0">
                <a:solidFill>
                  <a:srgbClr val="002060"/>
                </a:solidFill>
              </a:rPr>
              <a:t> </a:t>
            </a:r>
            <a:r>
              <a:rPr lang="en-US" sz="900" b="1" dirty="0" err="1">
                <a:solidFill>
                  <a:srgbClr val="002060"/>
                </a:solidFill>
              </a:rPr>
              <a:t>aprašomasis</a:t>
            </a:r>
            <a:r>
              <a:rPr lang="en-US" sz="900" b="1" dirty="0">
                <a:solidFill>
                  <a:srgbClr val="002060"/>
                </a:solidFill>
              </a:rPr>
              <a:t> </a:t>
            </a:r>
            <a:r>
              <a:rPr lang="en-US" sz="900" b="1" dirty="0" err="1">
                <a:solidFill>
                  <a:srgbClr val="002060"/>
                </a:solidFill>
              </a:rPr>
              <a:t>profiliavimas</a:t>
            </a:r>
            <a:r>
              <a:rPr lang="en-US" sz="900" b="1" dirty="0">
                <a:solidFill>
                  <a:srgbClr val="002060"/>
                </a:solidFill>
              </a:rPr>
              <a:t> </a:t>
            </a:r>
          </a:p>
        </p:txBody>
      </p:sp>
      <p:sp>
        <p:nvSpPr>
          <p:cNvPr id="8" name="8-point Star 9">
            <a:extLst>
              <a:ext uri="{FF2B5EF4-FFF2-40B4-BE49-F238E27FC236}">
                <a16:creationId xmlns:a16="http://schemas.microsoft.com/office/drawing/2014/main" id="{A44D54DD-5534-8879-EA85-F79CE89DFD0B}"/>
              </a:ext>
            </a:extLst>
          </p:cNvPr>
          <p:cNvSpPr/>
          <p:nvPr/>
        </p:nvSpPr>
        <p:spPr>
          <a:xfrm>
            <a:off x="6756563" y="5110843"/>
            <a:ext cx="2002462" cy="1416696"/>
          </a:xfrm>
          <a:prstGeom prst="star8">
            <a:avLst/>
          </a:prstGeom>
          <a:solidFill>
            <a:srgbClr val="70B2BE"/>
          </a:solidFill>
        </p:spPr>
        <p:style>
          <a:lnRef idx="3">
            <a:schemeClr val="lt1"/>
          </a:lnRef>
          <a:fillRef idx="1">
            <a:schemeClr val="accent4"/>
          </a:fillRef>
          <a:effectRef idx="1">
            <a:schemeClr val="accent4"/>
          </a:effectRef>
          <a:fontRef idx="minor">
            <a:schemeClr val="lt1"/>
          </a:fontRef>
        </p:style>
        <p:txBody>
          <a:bodyPr rtlCol="0" anchor="ctr"/>
          <a:lstStyle/>
          <a:p>
            <a:pPr marL="171450" indent="-171450" algn="ctr">
              <a:buFont typeface="Arial" panose="020B0604020202020204" pitchFamily="34" charset="0"/>
              <a:buChar char="•"/>
            </a:pPr>
            <a:r>
              <a:rPr lang="lt-LT" sz="900" b="1" dirty="0">
                <a:solidFill>
                  <a:srgbClr val="002060"/>
                </a:solidFill>
              </a:rPr>
              <a:t>Apibrėžkite savo tikslus,</a:t>
            </a:r>
          </a:p>
          <a:p>
            <a:pPr marL="171450" indent="-171450" algn="ctr">
              <a:buFont typeface="Arial" panose="020B0604020202020204" pitchFamily="34" charset="0"/>
              <a:buChar char="•"/>
            </a:pPr>
            <a:r>
              <a:rPr lang="lt-LT" sz="900" b="1" dirty="0">
                <a:solidFill>
                  <a:srgbClr val="002060"/>
                </a:solidFill>
              </a:rPr>
              <a:t>priimtinus jutiminių savybių diapazonus </a:t>
            </a:r>
          </a:p>
          <a:p>
            <a:pPr marL="171450" indent="-171450" algn="ctr">
              <a:buFont typeface="Arial" panose="020B0604020202020204" pitchFamily="34" charset="0"/>
              <a:buChar char="•"/>
            </a:pPr>
            <a:r>
              <a:rPr lang="lt-LT" sz="900" b="1" dirty="0">
                <a:solidFill>
                  <a:srgbClr val="002060"/>
                </a:solidFill>
              </a:rPr>
              <a:t>geriausia naudoti vartotojų bandymus</a:t>
            </a:r>
          </a:p>
        </p:txBody>
      </p:sp>
      <p:sp>
        <p:nvSpPr>
          <p:cNvPr id="9" name="Oval 8">
            <a:extLst>
              <a:ext uri="{FF2B5EF4-FFF2-40B4-BE49-F238E27FC236}">
                <a16:creationId xmlns:a16="http://schemas.microsoft.com/office/drawing/2014/main" id="{F899A1F3-4AFB-6292-9876-AC16AAFBA9EB}"/>
              </a:ext>
            </a:extLst>
          </p:cNvPr>
          <p:cNvSpPr/>
          <p:nvPr/>
        </p:nvSpPr>
        <p:spPr>
          <a:xfrm>
            <a:off x="8890200" y="3117948"/>
            <a:ext cx="1270001" cy="941660"/>
          </a:xfrm>
          <a:prstGeom prst="ellipse">
            <a:avLst/>
          </a:prstGeom>
          <a:solidFill>
            <a:srgbClr val="FFD100"/>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400" b="1" dirty="0">
                <a:solidFill>
                  <a:srgbClr val="002060"/>
                </a:solidFill>
                <a:latin typeface="+mj-lt"/>
              </a:rPr>
              <a:t>N</a:t>
            </a:r>
            <a:r>
              <a:rPr lang="lt-LT" sz="1400" b="1" dirty="0" err="1">
                <a:solidFill>
                  <a:srgbClr val="002060"/>
                </a:solidFill>
                <a:latin typeface="+mj-lt"/>
              </a:rPr>
              <a:t>aujų</a:t>
            </a:r>
            <a:r>
              <a:rPr lang="lt-LT" sz="1400" b="1" dirty="0">
                <a:solidFill>
                  <a:srgbClr val="002060"/>
                </a:solidFill>
                <a:latin typeface="+mj-lt"/>
              </a:rPr>
              <a:t> produktų kūrimas</a:t>
            </a:r>
            <a:endParaRPr lang="en-US" sz="1400" b="1" dirty="0">
              <a:solidFill>
                <a:srgbClr val="002060"/>
              </a:solidFill>
              <a:latin typeface="+mj-lt"/>
            </a:endParaRPr>
          </a:p>
        </p:txBody>
      </p:sp>
    </p:spTree>
    <p:extLst>
      <p:ext uri="{BB962C8B-B14F-4D97-AF65-F5344CB8AC3E}">
        <p14:creationId xmlns:p14="http://schemas.microsoft.com/office/powerpoint/2010/main" val="13744625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1CB14A-8305-45B9-BBE7-35AD70B59497}"/>
              </a:ext>
            </a:extLst>
          </p:cNvPr>
          <p:cNvSpPr>
            <a:spLocks noGrp="1"/>
          </p:cNvSpPr>
          <p:nvPr>
            <p:ph type="body" sz="quarter" idx="18"/>
          </p:nvPr>
        </p:nvSpPr>
        <p:spPr>
          <a:xfrm>
            <a:off x="1644194" y="1477736"/>
            <a:ext cx="4874941" cy="4821459"/>
          </a:xfrm>
        </p:spPr>
        <p:txBody>
          <a:bodyPr>
            <a:normAutofit fontScale="92500" lnSpcReduction="20000"/>
          </a:bodyPr>
          <a:lstStyle/>
          <a:p>
            <a:pPr marL="0" indent="0"/>
            <a:r>
              <a:rPr lang="lt-LT" dirty="0"/>
              <a:t>Kaip matyti iš paskutinės skaidrės, jutiminė analizė yra susijusi su visu naujų produktų kūrimo procesu, tačiau ji ypač svarbi kokybės užtikrinimo etape. Jos metu reikia nustatyti:</a:t>
            </a:r>
          </a:p>
          <a:p>
            <a:pPr marL="342900" indent="-342900">
              <a:buFont typeface="Arial" panose="020B0604020202020204" pitchFamily="34" charset="0"/>
              <a:buChar char="•"/>
            </a:pPr>
            <a:r>
              <a:rPr lang="lt-LT" dirty="0"/>
              <a:t>Ar produktas atitinka juslinę specifikaciją?</a:t>
            </a:r>
          </a:p>
          <a:p>
            <a:pPr marL="342900" indent="-342900">
              <a:buFont typeface="Arial" panose="020B0604020202020204" pitchFamily="34" charset="0"/>
              <a:buChar char="•"/>
            </a:pPr>
            <a:r>
              <a:rPr lang="lt-LT" dirty="0"/>
              <a:t>Kaip gamybos procesas veikia ingredientų ar galutinio produkto juslinę kokybę?</a:t>
            </a:r>
          </a:p>
          <a:p>
            <a:pPr marL="342900" indent="-342900">
              <a:buFont typeface="Arial" panose="020B0604020202020204" pitchFamily="34" charset="0"/>
              <a:buChar char="•"/>
            </a:pPr>
            <a:r>
              <a:rPr lang="lt-LT" dirty="0"/>
              <a:t>Ar laikui bėgant vyksta kokie nors kokybės pokyčiai (tinkamumo vartoti terminas, juslinės kokybės skirtumai tarp partijų? </a:t>
            </a:r>
          </a:p>
          <a:p>
            <a:pPr marL="342900" indent="-342900">
              <a:buFont typeface="Arial" panose="020B0604020202020204" pitchFamily="34" charset="0"/>
              <a:buChar char="•"/>
            </a:pPr>
            <a:endParaRPr lang="lt-LT" dirty="0"/>
          </a:p>
          <a:p>
            <a:pPr marL="0" indent="0"/>
            <a:r>
              <a:rPr lang="lt-LT" dirty="0"/>
              <a:t>Jei taip, koks nuokrypis yra priimtinas?</a:t>
            </a:r>
            <a:endParaRPr lang="en-US" dirty="0"/>
          </a:p>
          <a:p>
            <a:endParaRPr lang="en-IE" dirty="0"/>
          </a:p>
        </p:txBody>
      </p:sp>
      <p:sp>
        <p:nvSpPr>
          <p:cNvPr id="4" name="Text Placeholder 3">
            <a:extLst>
              <a:ext uri="{FF2B5EF4-FFF2-40B4-BE49-F238E27FC236}">
                <a16:creationId xmlns:a16="http://schemas.microsoft.com/office/drawing/2014/main" id="{0AB3B160-FFC3-C437-DA7B-F06D307AE774}"/>
              </a:ext>
            </a:extLst>
          </p:cNvPr>
          <p:cNvSpPr>
            <a:spLocks noGrp="1"/>
          </p:cNvSpPr>
          <p:nvPr>
            <p:ph type="body" sz="quarter" idx="16"/>
          </p:nvPr>
        </p:nvSpPr>
        <p:spPr>
          <a:xfrm>
            <a:off x="1644194" y="130629"/>
            <a:ext cx="4716425" cy="1167418"/>
          </a:xfrm>
        </p:spPr>
        <p:txBody>
          <a:bodyPr>
            <a:normAutofit fontScale="92500"/>
          </a:bodyPr>
          <a:lstStyle/>
          <a:p>
            <a:pPr>
              <a:lnSpc>
                <a:spcPct val="100000"/>
              </a:lnSpc>
            </a:pPr>
            <a:r>
              <a:rPr lang="lt-LT" dirty="0"/>
              <a:t>Jutiminės analizės ir kokybės užtikrinimo sąsaja</a:t>
            </a:r>
          </a:p>
        </p:txBody>
      </p:sp>
      <p:sp>
        <p:nvSpPr>
          <p:cNvPr id="5" name="8-point Star 12">
            <a:extLst>
              <a:ext uri="{FF2B5EF4-FFF2-40B4-BE49-F238E27FC236}">
                <a16:creationId xmlns:a16="http://schemas.microsoft.com/office/drawing/2014/main" id="{B3FE800A-A8A2-F628-45E6-C14C47267E81}"/>
              </a:ext>
            </a:extLst>
          </p:cNvPr>
          <p:cNvSpPr/>
          <p:nvPr/>
        </p:nvSpPr>
        <p:spPr>
          <a:xfrm>
            <a:off x="7435875" y="4948989"/>
            <a:ext cx="2953415" cy="1445953"/>
          </a:xfrm>
          <a:prstGeom prst="star8">
            <a:avLst/>
          </a:prstGeom>
          <a:solidFill>
            <a:srgbClr val="70B2BE"/>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lt-LT" sz="2000" b="1" dirty="0">
                <a:solidFill>
                  <a:srgbClr val="002060"/>
                </a:solidFill>
              </a:rPr>
              <a:t>Užtikrinkite, kad jutiminė analizė būtų orientuota į kokybę </a:t>
            </a:r>
            <a:endParaRPr lang="en-US" sz="2000" b="1" dirty="0">
              <a:solidFill>
                <a:srgbClr val="002060"/>
              </a:solidFill>
            </a:endParaRPr>
          </a:p>
        </p:txBody>
      </p:sp>
      <p:sp>
        <p:nvSpPr>
          <p:cNvPr id="6" name="8-point Star 10">
            <a:extLst>
              <a:ext uri="{FF2B5EF4-FFF2-40B4-BE49-F238E27FC236}">
                <a16:creationId xmlns:a16="http://schemas.microsoft.com/office/drawing/2014/main" id="{D643560A-36D0-9D99-6C07-2C796371B209}"/>
              </a:ext>
            </a:extLst>
          </p:cNvPr>
          <p:cNvSpPr/>
          <p:nvPr/>
        </p:nvSpPr>
        <p:spPr>
          <a:xfrm>
            <a:off x="8838673" y="2964759"/>
            <a:ext cx="3259985" cy="2011332"/>
          </a:xfrm>
          <a:prstGeom prst="star8">
            <a:avLst/>
          </a:prstGeom>
          <a:solidFill>
            <a:srgbClr val="70B2BE"/>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err="1">
                <a:solidFill>
                  <a:srgbClr val="002060"/>
                </a:solidFill>
              </a:rPr>
              <a:t>Gaminio</a:t>
            </a:r>
            <a:r>
              <a:rPr lang="en-US" sz="2000" b="1" dirty="0">
                <a:solidFill>
                  <a:srgbClr val="002060"/>
                </a:solidFill>
              </a:rPr>
              <a:t> </a:t>
            </a:r>
            <a:r>
              <a:rPr lang="en-US" sz="2000" b="1" dirty="0" err="1">
                <a:solidFill>
                  <a:srgbClr val="002060"/>
                </a:solidFill>
              </a:rPr>
              <a:t>arba</a:t>
            </a:r>
            <a:r>
              <a:rPr lang="en-US" sz="2000" b="1" dirty="0">
                <a:solidFill>
                  <a:srgbClr val="002060"/>
                </a:solidFill>
              </a:rPr>
              <a:t> </a:t>
            </a:r>
            <a:r>
              <a:rPr lang="en-US" sz="2000" b="1" dirty="0" err="1">
                <a:solidFill>
                  <a:srgbClr val="002060"/>
                </a:solidFill>
              </a:rPr>
              <a:t>gaminio</a:t>
            </a:r>
            <a:r>
              <a:rPr lang="en-US" sz="2000" b="1" dirty="0">
                <a:solidFill>
                  <a:srgbClr val="002060"/>
                </a:solidFill>
              </a:rPr>
              <a:t> </a:t>
            </a:r>
            <a:r>
              <a:rPr lang="en-US" sz="2000" b="1" dirty="0" err="1">
                <a:solidFill>
                  <a:srgbClr val="002060"/>
                </a:solidFill>
              </a:rPr>
              <a:t>prototipo</a:t>
            </a:r>
            <a:r>
              <a:rPr lang="en-US" sz="2000" b="1" dirty="0">
                <a:solidFill>
                  <a:srgbClr val="002060"/>
                </a:solidFill>
              </a:rPr>
              <a:t> </a:t>
            </a:r>
            <a:r>
              <a:rPr lang="en-US" sz="2000" b="1" dirty="0" err="1">
                <a:solidFill>
                  <a:srgbClr val="002060"/>
                </a:solidFill>
              </a:rPr>
              <a:t>aprašomasis</a:t>
            </a:r>
            <a:r>
              <a:rPr lang="en-US" sz="2000" b="1" dirty="0">
                <a:solidFill>
                  <a:srgbClr val="002060"/>
                </a:solidFill>
              </a:rPr>
              <a:t> </a:t>
            </a:r>
            <a:r>
              <a:rPr lang="en-US" sz="2000" b="1" dirty="0" err="1">
                <a:solidFill>
                  <a:srgbClr val="002060"/>
                </a:solidFill>
              </a:rPr>
              <a:t>profiliavimas</a:t>
            </a:r>
            <a:r>
              <a:rPr lang="en-US" sz="2000" b="1" dirty="0">
                <a:solidFill>
                  <a:srgbClr val="002060"/>
                </a:solidFill>
              </a:rPr>
              <a:t> </a:t>
            </a:r>
          </a:p>
        </p:txBody>
      </p:sp>
      <p:sp>
        <p:nvSpPr>
          <p:cNvPr id="7" name="8-point Star 9">
            <a:extLst>
              <a:ext uri="{FF2B5EF4-FFF2-40B4-BE49-F238E27FC236}">
                <a16:creationId xmlns:a16="http://schemas.microsoft.com/office/drawing/2014/main" id="{E7FC888C-0953-9A1E-46BF-11D911BCD087}"/>
              </a:ext>
            </a:extLst>
          </p:cNvPr>
          <p:cNvSpPr/>
          <p:nvPr/>
        </p:nvSpPr>
        <p:spPr>
          <a:xfrm>
            <a:off x="7197720" y="393032"/>
            <a:ext cx="4063837" cy="2571727"/>
          </a:xfrm>
          <a:prstGeom prst="star8">
            <a:avLst/>
          </a:prstGeom>
          <a:solidFill>
            <a:srgbClr val="70B2BE"/>
          </a:solidFill>
        </p:spPr>
        <p:style>
          <a:lnRef idx="3">
            <a:schemeClr val="lt1"/>
          </a:lnRef>
          <a:fillRef idx="1">
            <a:schemeClr val="accent4"/>
          </a:fillRef>
          <a:effectRef idx="1">
            <a:schemeClr val="accent4"/>
          </a:effectRef>
          <a:fontRef idx="minor">
            <a:schemeClr val="lt1"/>
          </a:fontRef>
        </p:style>
        <p:txBody>
          <a:bodyPr rtlCol="0" anchor="ctr"/>
          <a:lstStyle/>
          <a:p>
            <a:pPr marL="171450" indent="-171450" algn="ctr">
              <a:buFont typeface="Arial" panose="020B0604020202020204" pitchFamily="34" charset="0"/>
              <a:buChar char="•"/>
            </a:pPr>
            <a:r>
              <a:rPr lang="lt-LT" sz="2000" b="1" dirty="0">
                <a:solidFill>
                  <a:srgbClr val="002060"/>
                </a:solidFill>
              </a:rPr>
              <a:t>Apibrėžkite savo tikslus, priimtinus jutiminių savybių diapazonus </a:t>
            </a:r>
          </a:p>
          <a:p>
            <a:pPr marL="171450" indent="-171450" algn="ctr">
              <a:buFont typeface="Arial" panose="020B0604020202020204" pitchFamily="34" charset="0"/>
              <a:buChar char="•"/>
            </a:pPr>
            <a:r>
              <a:rPr lang="lt-LT" sz="2000" b="1" dirty="0">
                <a:solidFill>
                  <a:srgbClr val="002060"/>
                </a:solidFill>
              </a:rPr>
              <a:t>Geriausia naudoti vartotojų bandymus</a:t>
            </a:r>
          </a:p>
        </p:txBody>
      </p:sp>
    </p:spTree>
    <p:extLst>
      <p:ext uri="{BB962C8B-B14F-4D97-AF65-F5344CB8AC3E}">
        <p14:creationId xmlns:p14="http://schemas.microsoft.com/office/powerpoint/2010/main" val="37809416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04D3E8A-98BA-4A5C-8201-B39C59A956BA}"/>
              </a:ext>
            </a:extLst>
          </p:cNvPr>
          <p:cNvSpPr>
            <a:spLocks noGrp="1"/>
          </p:cNvSpPr>
          <p:nvPr>
            <p:ph type="body" sz="quarter" idx="16"/>
          </p:nvPr>
        </p:nvSpPr>
        <p:spPr>
          <a:xfrm>
            <a:off x="735013" y="642938"/>
            <a:ext cx="10807700" cy="582612"/>
          </a:xfrm>
        </p:spPr>
        <p:txBody>
          <a:bodyPr>
            <a:normAutofit lnSpcReduction="10000"/>
          </a:bodyPr>
          <a:lstStyle/>
          <a:p>
            <a:r>
              <a:rPr lang="lt-LT" dirty="0"/>
              <a:t>Tolimesnė literatūra</a:t>
            </a:r>
            <a:endParaRPr lang="en-IE" dirty="0"/>
          </a:p>
        </p:txBody>
      </p:sp>
      <p:sp>
        <p:nvSpPr>
          <p:cNvPr id="5" name="Text Placeholder 4">
            <a:extLst>
              <a:ext uri="{FF2B5EF4-FFF2-40B4-BE49-F238E27FC236}">
                <a16:creationId xmlns:a16="http://schemas.microsoft.com/office/drawing/2014/main" id="{8A8A39D2-6910-4AE2-99E0-23DBE2BCA79B}"/>
              </a:ext>
            </a:extLst>
          </p:cNvPr>
          <p:cNvSpPr txBox="1">
            <a:spLocks noGrp="1"/>
          </p:cNvSpPr>
          <p:nvPr>
            <p:ph type="body" sz="quarter" idx="18"/>
          </p:nvPr>
        </p:nvSpPr>
        <p:spPr>
          <a:xfrm>
            <a:off x="692150" y="1516732"/>
            <a:ext cx="10807700" cy="3870803"/>
          </a:xfrm>
          <a:prstGeom prst="rect">
            <a:avLst/>
          </a:prstGeom>
          <a:noFill/>
        </p:spPr>
        <p:txBody>
          <a:bodyPr wrap="square">
            <a:spAutoFit/>
          </a:bodyPr>
          <a:lstStyle/>
          <a:p>
            <a:pPr algn="just"/>
            <a:r>
              <a:rPr lang="lt-LT" dirty="0">
                <a:solidFill>
                  <a:srgbClr val="000000"/>
                </a:solidFill>
                <a:cs typeface="Arial" panose="020B0604020202020204" pitchFamily="34" charset="0"/>
              </a:rPr>
              <a:t>Funkcinių maisto produktų, skirtų vyresnio amžiaus žmonėms, atvejų </a:t>
            </a:r>
            <a:r>
              <a:rPr lang="lt-LT" b="1" dirty="0">
                <a:solidFill>
                  <a:srgbClr val="000000"/>
                </a:solidFill>
                <a:cs typeface="Arial" panose="020B0604020202020204" pitchFamily="34" charset="0"/>
              </a:rPr>
              <a:t>analizė </a:t>
            </a:r>
            <a:r>
              <a:rPr lang="en-GB" sz="2000" dirty="0">
                <a:solidFill>
                  <a:srgbClr val="1188A3"/>
                </a:solidFill>
                <a:cs typeface="Arial" panose="020B0604020202020204" pitchFamily="34" charset="0"/>
                <a:hlinkClick r:id="rId2">
                  <a:extLst>
                    <a:ext uri="{A12FA001-AC4F-418D-AE19-62706E023703}">
                      <ahyp:hlinkClr xmlns:ahyp="http://schemas.microsoft.com/office/drawing/2018/hyperlinkcolor" val="tx"/>
                    </a:ext>
                  </a:extLst>
                </a:hlinkClick>
              </a:rPr>
              <a:t>https://www.ilc-alliance.org/wp-content/uploads/publication-pdfs/functi_foods.pdf</a:t>
            </a:r>
            <a:endParaRPr lang="en-GB" sz="2000" dirty="0">
              <a:solidFill>
                <a:srgbClr val="1188A3"/>
              </a:solidFill>
              <a:cs typeface="Arial" panose="020B0604020202020204" pitchFamily="34" charset="0"/>
            </a:endParaRPr>
          </a:p>
          <a:p>
            <a:pPr marL="285750" indent="-285750" algn="just">
              <a:buFont typeface="Arial" panose="020B0604020202020204" pitchFamily="34" charset="0"/>
              <a:buChar char="•"/>
            </a:pPr>
            <a:r>
              <a:rPr lang="en-GB" sz="2000" dirty="0">
                <a:solidFill>
                  <a:srgbClr val="1188A3"/>
                </a:solidFill>
                <a:cs typeface="Arial" panose="020B0604020202020204" pitchFamily="34" charset="0"/>
                <a:hlinkClick r:id="rId3">
                  <a:extLst>
                    <a:ext uri="{A12FA001-AC4F-418D-AE19-62706E023703}">
                      <ahyp:hlinkClr xmlns:ahyp="http://schemas.microsoft.com/office/drawing/2018/hyperlinkcolor" val="tx"/>
                    </a:ext>
                  </a:extLst>
                </a:hlinkClick>
              </a:rPr>
              <a:t>https://www.kerry.com/insights/kerrydigest/2020/immune-support-aging</a:t>
            </a:r>
            <a:endParaRPr lang="en-GB" sz="2000" dirty="0">
              <a:solidFill>
                <a:srgbClr val="1188A3"/>
              </a:solidFill>
              <a:cs typeface="Arial" panose="020B0604020202020204" pitchFamily="34" charset="0"/>
            </a:endParaRPr>
          </a:p>
          <a:p>
            <a:pPr marL="285750" indent="-285750" algn="just">
              <a:buFont typeface="Arial" panose="020B0604020202020204" pitchFamily="34" charset="0"/>
              <a:buChar char="•"/>
            </a:pPr>
            <a:r>
              <a:rPr lang="en-US" sz="2000" dirty="0">
                <a:solidFill>
                  <a:srgbClr val="1188A3"/>
                </a:solidFill>
                <a:hlinkClick r:id="rId4">
                  <a:extLst>
                    <a:ext uri="{A12FA001-AC4F-418D-AE19-62706E023703}">
                      <ahyp:hlinkClr xmlns:ahyp="http://schemas.microsoft.com/office/drawing/2018/hyperlinkcolor" val="tx"/>
                    </a:ext>
                  </a:extLst>
                </a:hlinkClick>
              </a:rPr>
              <a:t>Functional ingredients - paving the way from fiction to facts (newfoodmagazine.com)</a:t>
            </a:r>
            <a:endParaRPr lang="en-GB" sz="2000" dirty="0">
              <a:solidFill>
                <a:srgbClr val="1188A3"/>
              </a:solidFill>
              <a:cs typeface="Arial" panose="020B0604020202020204" pitchFamily="34" charset="0"/>
            </a:endParaRPr>
          </a:p>
          <a:p>
            <a:pPr algn="just"/>
            <a:r>
              <a:rPr lang="lt-LT" b="1" dirty="0">
                <a:solidFill>
                  <a:srgbClr val="000000"/>
                </a:solidFill>
                <a:cs typeface="Arial" panose="020B0604020202020204" pitchFamily="34" charset="0"/>
              </a:rPr>
              <a:t>A</a:t>
            </a:r>
            <a:r>
              <a:rPr lang="en-GB" b="1" dirty="0" err="1">
                <a:solidFill>
                  <a:srgbClr val="000000"/>
                </a:solidFill>
                <a:cs typeface="Arial" panose="020B0604020202020204" pitchFamily="34" charset="0"/>
              </a:rPr>
              <a:t>taskaitos</a:t>
            </a:r>
            <a:r>
              <a:rPr lang="en-GB" b="1" dirty="0">
                <a:solidFill>
                  <a:srgbClr val="000000"/>
                </a:solidFill>
                <a:cs typeface="Arial" panose="020B0604020202020204" pitchFamily="34" charset="0"/>
              </a:rPr>
              <a:t> </a:t>
            </a:r>
          </a:p>
          <a:p>
            <a:pPr marL="342900" indent="-342900" algn="just">
              <a:buFont typeface="Arial" panose="020B0604020202020204" pitchFamily="34" charset="0"/>
              <a:buChar char="•"/>
            </a:pPr>
            <a:r>
              <a:rPr lang="en-GB" sz="2000" dirty="0">
                <a:solidFill>
                  <a:srgbClr val="000000"/>
                </a:solidFill>
                <a:cs typeface="Arial" panose="020B0604020202020204" pitchFamily="34" charset="0"/>
              </a:rPr>
              <a:t>Jim Smith, Edward Charter. (2010). </a:t>
            </a:r>
            <a:r>
              <a:rPr lang="en-GB" sz="2000" b="1" dirty="0">
                <a:solidFill>
                  <a:srgbClr val="000000"/>
                </a:solidFill>
                <a:cs typeface="Arial" panose="020B0604020202020204" pitchFamily="34" charset="0"/>
              </a:rPr>
              <a:t>Functional Food Product Development.</a:t>
            </a:r>
            <a:r>
              <a:rPr lang="en-GB" sz="2000" dirty="0">
                <a:solidFill>
                  <a:srgbClr val="000000"/>
                </a:solidFill>
                <a:cs typeface="Arial" panose="020B0604020202020204" pitchFamily="34" charset="0"/>
              </a:rPr>
              <a:t> Published: Blackwell Publishing Ltd. </a:t>
            </a:r>
            <a:endParaRPr lang="en-GB" sz="2000" b="1" dirty="0">
              <a:solidFill>
                <a:srgbClr val="000000"/>
              </a:solidFill>
              <a:cs typeface="Arial" panose="020B0604020202020204" pitchFamily="34" charset="0"/>
            </a:endParaRPr>
          </a:p>
          <a:p>
            <a:pPr marL="285750" indent="-285750" algn="just">
              <a:buFont typeface="Arial" panose="020B0604020202020204" pitchFamily="34" charset="0"/>
              <a:buChar char="•"/>
            </a:pPr>
            <a:r>
              <a:rPr lang="en-GB" sz="2000" dirty="0">
                <a:solidFill>
                  <a:srgbClr val="1188A3"/>
                </a:solidFill>
                <a:cs typeface="Arial" panose="020B0604020202020204" pitchFamily="34" charset="0"/>
                <a:hlinkClick r:id="rId5">
                  <a:extLst>
                    <a:ext uri="{A12FA001-AC4F-418D-AE19-62706E023703}">
                      <ahyp:hlinkClr xmlns:ahyp="http://schemas.microsoft.com/office/drawing/2018/hyperlinkcolor" val="tx"/>
                    </a:ext>
                  </a:extLst>
                </a:hlinkClick>
              </a:rPr>
              <a:t>https://onlinelibrary.wiley.com/doi/book/10.1002/9781444323351</a:t>
            </a:r>
            <a:endParaRPr lang="en-GB" sz="2000" dirty="0">
              <a:solidFill>
                <a:srgbClr val="1188A3"/>
              </a:solidFill>
              <a:cs typeface="Arial" panose="020B0604020202020204" pitchFamily="34" charset="0"/>
            </a:endParaRPr>
          </a:p>
          <a:p>
            <a:pPr marL="285750" indent="-285750" algn="just">
              <a:buFont typeface="Arial" panose="020B0604020202020204" pitchFamily="34" charset="0"/>
              <a:buChar char="•"/>
            </a:pPr>
            <a:r>
              <a:rPr lang="en-GB" sz="2000" dirty="0">
                <a:solidFill>
                  <a:srgbClr val="000000"/>
                </a:solidFill>
                <a:cs typeface="Arial" panose="020B0604020202020204" pitchFamily="34" charset="0"/>
              </a:rPr>
              <a:t>Monique </a:t>
            </a:r>
            <a:r>
              <a:rPr lang="en-GB" sz="2000" dirty="0" err="1">
                <a:solidFill>
                  <a:srgbClr val="000000"/>
                </a:solidFill>
                <a:cs typeface="Arial" panose="020B0604020202020204" pitchFamily="34" charset="0"/>
              </a:rPr>
              <a:t>Raats</a:t>
            </a:r>
            <a:r>
              <a:rPr lang="en-GB" sz="2000" dirty="0">
                <a:solidFill>
                  <a:srgbClr val="000000"/>
                </a:solidFill>
                <a:cs typeface="Arial" panose="020B0604020202020204" pitchFamily="34" charset="0"/>
              </a:rPr>
              <a:t>, Lisette de Groot and </a:t>
            </a:r>
            <a:r>
              <a:rPr lang="en-GB" sz="2000" dirty="0" err="1">
                <a:solidFill>
                  <a:srgbClr val="000000"/>
                </a:solidFill>
                <a:cs typeface="Arial" panose="020B0604020202020204" pitchFamily="34" charset="0"/>
              </a:rPr>
              <a:t>Wija</a:t>
            </a:r>
            <a:r>
              <a:rPr lang="en-GB" sz="2000" dirty="0">
                <a:solidFill>
                  <a:srgbClr val="000000"/>
                </a:solidFill>
                <a:cs typeface="Arial" panose="020B0604020202020204" pitchFamily="34" charset="0"/>
              </a:rPr>
              <a:t> van </a:t>
            </a:r>
            <a:r>
              <a:rPr lang="en-GB" sz="2000" dirty="0" err="1">
                <a:solidFill>
                  <a:srgbClr val="000000"/>
                </a:solidFill>
                <a:cs typeface="Arial" panose="020B0604020202020204" pitchFamily="34" charset="0"/>
              </a:rPr>
              <a:t>Staveren</a:t>
            </a:r>
            <a:r>
              <a:rPr lang="en-GB" sz="2000" dirty="0">
                <a:solidFill>
                  <a:srgbClr val="000000"/>
                </a:solidFill>
                <a:cs typeface="Arial" panose="020B0604020202020204" pitchFamily="34" charset="0"/>
              </a:rPr>
              <a:t>. 2009. Foods for the ageing population. First published: Woodhead Publishing Limited and CRC Press LLC.  </a:t>
            </a:r>
          </a:p>
        </p:txBody>
      </p:sp>
    </p:spTree>
    <p:extLst>
      <p:ext uri="{BB962C8B-B14F-4D97-AF65-F5344CB8AC3E}">
        <p14:creationId xmlns:p14="http://schemas.microsoft.com/office/powerpoint/2010/main" val="202698657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04D3E8A-98BA-4A5C-8201-B39C59A956BA}"/>
              </a:ext>
            </a:extLst>
          </p:cNvPr>
          <p:cNvSpPr>
            <a:spLocks noGrp="1"/>
          </p:cNvSpPr>
          <p:nvPr>
            <p:ph type="body" sz="quarter" idx="16"/>
          </p:nvPr>
        </p:nvSpPr>
        <p:spPr>
          <a:xfrm>
            <a:off x="735013" y="642938"/>
            <a:ext cx="10807700" cy="582612"/>
          </a:xfrm>
        </p:spPr>
        <p:txBody>
          <a:bodyPr>
            <a:normAutofit lnSpcReduction="10000"/>
          </a:bodyPr>
          <a:lstStyle/>
          <a:p>
            <a:r>
              <a:rPr lang="lt-LT" dirty="0"/>
              <a:t>Papildomi skaitiniai </a:t>
            </a:r>
            <a:endParaRPr lang="en-IE" dirty="0"/>
          </a:p>
        </p:txBody>
      </p:sp>
      <p:sp>
        <p:nvSpPr>
          <p:cNvPr id="5" name="Text Placeholder 4">
            <a:extLst>
              <a:ext uri="{FF2B5EF4-FFF2-40B4-BE49-F238E27FC236}">
                <a16:creationId xmlns:a16="http://schemas.microsoft.com/office/drawing/2014/main" id="{8A8A39D2-6910-4AE2-99E0-23DBE2BCA79B}"/>
              </a:ext>
            </a:extLst>
          </p:cNvPr>
          <p:cNvSpPr txBox="1">
            <a:spLocks noGrp="1"/>
          </p:cNvSpPr>
          <p:nvPr>
            <p:ph type="body" sz="quarter" idx="18"/>
          </p:nvPr>
        </p:nvSpPr>
        <p:spPr>
          <a:xfrm>
            <a:off x="735013" y="1253019"/>
            <a:ext cx="10807700" cy="4351961"/>
          </a:xfrm>
          <a:prstGeom prst="rect">
            <a:avLst/>
          </a:prstGeom>
          <a:noFill/>
        </p:spPr>
        <p:txBody>
          <a:bodyPr wrap="square">
            <a:spAutoFit/>
          </a:bodyPr>
          <a:lstStyle/>
          <a:p>
            <a:pPr marL="0" indent="0"/>
            <a:r>
              <a:rPr lang="lt-LT" dirty="0">
                <a:cs typeface="Arial" panose="020B0604020202020204" pitchFamily="34" charset="0"/>
              </a:rPr>
              <a:t>Papildoma literatūra: funkcinių maisto produktų apibrėžtys, funkcinių maisto produktų gairės ir pavyzdžiai, taip pat funkcinių maisto produktų reikšmė senėjančiai sveikatai</a:t>
            </a:r>
            <a:r>
              <a:rPr lang="en-GB" dirty="0">
                <a:cs typeface="Arial" panose="020B0604020202020204" pitchFamily="34" charset="0"/>
              </a:rPr>
              <a:t>:</a:t>
            </a:r>
          </a:p>
          <a:p>
            <a:pPr marL="342900" indent="-342900">
              <a:buFont typeface="Arial" panose="020B0604020202020204" pitchFamily="34" charset="0"/>
              <a:buChar char="•"/>
            </a:pPr>
            <a:r>
              <a:rPr lang="en-IE" sz="2200" dirty="0">
                <a:solidFill>
                  <a:srgbClr val="1188A3"/>
                </a:solidFill>
                <a:hlinkClick r:id="rId2">
                  <a:extLst>
                    <a:ext uri="{A12FA001-AC4F-418D-AE19-62706E023703}">
                      <ahyp:hlinkClr xmlns:ahyp="http://schemas.microsoft.com/office/drawing/2018/hyperlinkcolor" val="tx"/>
                    </a:ext>
                  </a:extLst>
                </a:hlinkClick>
              </a:rPr>
              <a:t>Functional-Foods-For-Healthy-Aging-TOOLKIT-January.aspx (cfdr.ca)</a:t>
            </a:r>
            <a:endParaRPr lang="en-IE" sz="2200" dirty="0">
              <a:solidFill>
                <a:srgbClr val="1188A3"/>
              </a:solidFill>
            </a:endParaRPr>
          </a:p>
          <a:p>
            <a:pPr marL="342900" indent="-342900">
              <a:buFont typeface="Arial" panose="020B0604020202020204" pitchFamily="34" charset="0"/>
              <a:buChar char="•"/>
            </a:pPr>
            <a:r>
              <a:rPr lang="en-GB" sz="2200" dirty="0">
                <a:solidFill>
                  <a:srgbClr val="1188A3"/>
                </a:solidFill>
                <a:cs typeface="Arial" panose="020B0604020202020204" pitchFamily="34" charset="0"/>
                <a:hlinkClick r:id="rId3">
                  <a:extLst>
                    <a:ext uri="{A12FA001-AC4F-418D-AE19-62706E023703}">
                      <ahyp:hlinkClr xmlns:ahyp="http://schemas.microsoft.com/office/drawing/2018/hyperlinkcolor" val="tx"/>
                    </a:ext>
                  </a:extLst>
                </a:hlinkClick>
              </a:rPr>
              <a:t>Considerations for developing functional foods for older population </a:t>
            </a:r>
            <a:endParaRPr lang="en-GB" sz="2200" dirty="0">
              <a:solidFill>
                <a:srgbClr val="1188A3"/>
              </a:solidFill>
              <a:cs typeface="Arial" panose="020B0604020202020204" pitchFamily="34" charset="0"/>
            </a:endParaRPr>
          </a:p>
          <a:p>
            <a:pPr marL="342900" indent="-342900">
              <a:buFont typeface="Arial" panose="020B0604020202020204" pitchFamily="34" charset="0"/>
              <a:buChar char="•"/>
            </a:pPr>
            <a:r>
              <a:rPr lang="en-US" sz="2200" dirty="0">
                <a:solidFill>
                  <a:srgbClr val="1188A3"/>
                </a:solidFill>
                <a:hlinkClick r:id="rId4">
                  <a:extLst>
                    <a:ext uri="{A12FA001-AC4F-418D-AE19-62706E023703}">
                      <ahyp:hlinkClr xmlns:ahyp="http://schemas.microsoft.com/office/drawing/2018/hyperlinkcolor" val="tx"/>
                    </a:ext>
                  </a:extLst>
                </a:hlinkClick>
              </a:rPr>
              <a:t>The development of fruit‐based functional foods targeting the health and wellness market: a review - Sun‐Waterhouse - 2011 - International Journal of Food Science &amp;amp; Technology - Wiley Online Library</a:t>
            </a:r>
            <a:endParaRPr lang="en-US" sz="2200" dirty="0">
              <a:solidFill>
                <a:srgbClr val="1188A3"/>
              </a:solidFill>
            </a:endParaRPr>
          </a:p>
          <a:p>
            <a:pPr marL="0" indent="0"/>
            <a:r>
              <a:rPr lang="lt-LT" dirty="0">
                <a:hlinkClick r:id="rId5">
                  <a:extLst>
                    <a:ext uri="{A12FA001-AC4F-418D-AE19-62706E023703}">
                      <ahyp:hlinkClr xmlns:ahyp="http://schemas.microsoft.com/office/drawing/2018/hyperlinkcolor" val="tx"/>
                    </a:ext>
                  </a:extLst>
                </a:hlinkClick>
              </a:rPr>
              <a:t>ES teisės aktai dėl informacijos apie maistą vartotojams:</a:t>
            </a:r>
          </a:p>
          <a:p>
            <a:pPr marL="285750" indent="-285750">
              <a:buFont typeface="Arial" panose="020B0604020202020204" pitchFamily="34" charset="0"/>
              <a:buChar char="•"/>
            </a:pPr>
            <a:r>
              <a:rPr lang="en-US" sz="2200" dirty="0">
                <a:solidFill>
                  <a:srgbClr val="1188A3"/>
                </a:solidFill>
                <a:hlinkClick r:id="rId5">
                  <a:extLst>
                    <a:ext uri="{A12FA001-AC4F-418D-AE19-62706E023703}">
                      <ahyp:hlinkClr xmlns:ahyp="http://schemas.microsoft.com/office/drawing/2018/hyperlinkcolor" val="tx"/>
                    </a:ext>
                  </a:extLst>
                </a:hlinkClick>
              </a:rPr>
              <a:t>Food information to consumers - legislation (europa.eu)</a:t>
            </a:r>
            <a:endParaRPr lang="en-GB" sz="2200" dirty="0">
              <a:solidFill>
                <a:srgbClr val="1188A3"/>
              </a:solidFill>
              <a:cs typeface="Arial" panose="020B0604020202020204" pitchFamily="34" charset="0"/>
            </a:endParaRPr>
          </a:p>
          <a:p>
            <a:pPr marL="285750" indent="-285750" algn="just">
              <a:buFont typeface="Arial" panose="020B0604020202020204" pitchFamily="34" charset="0"/>
              <a:buChar char="•"/>
            </a:pPr>
            <a:endParaRPr lang="en-GB" dirty="0">
              <a:cs typeface="Arial" panose="020B0604020202020204" pitchFamily="34" charset="0"/>
            </a:endParaRPr>
          </a:p>
        </p:txBody>
      </p:sp>
    </p:spTree>
    <p:extLst>
      <p:ext uri="{BB962C8B-B14F-4D97-AF65-F5344CB8AC3E}">
        <p14:creationId xmlns:p14="http://schemas.microsoft.com/office/powerpoint/2010/main" val="440519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75">
            <a:extLst>
              <a:ext uri="{FF2B5EF4-FFF2-40B4-BE49-F238E27FC236}">
                <a16:creationId xmlns:a16="http://schemas.microsoft.com/office/drawing/2014/main" id="{FED21093-8CB4-4D68-8CDD-50065559E159}"/>
              </a:ext>
            </a:extLst>
          </p:cNvPr>
          <p:cNvSpPr>
            <a:spLocks noChangeArrowheads="1"/>
          </p:cNvSpPr>
          <p:nvPr/>
        </p:nvSpPr>
        <p:spPr bwMode="auto">
          <a:xfrm>
            <a:off x="801512" y="382027"/>
            <a:ext cx="2491241" cy="2354611"/>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FFD100"/>
          </a:solidFill>
          <a:ln w="9525" cap="flat">
            <a:noFill/>
            <a:bevel/>
            <a:headEnd/>
            <a:tailEnd/>
          </a:ln>
          <a:effectLst/>
        </p:spPr>
        <p:txBody>
          <a:bodyPr wrap="none" anchor="ctr"/>
          <a:lstStyle/>
          <a:p>
            <a:endParaRPr lang="en-US"/>
          </a:p>
        </p:txBody>
      </p:sp>
      <p:sp>
        <p:nvSpPr>
          <p:cNvPr id="2" name="Text Placeholder 1">
            <a:extLst>
              <a:ext uri="{FF2B5EF4-FFF2-40B4-BE49-F238E27FC236}">
                <a16:creationId xmlns:a16="http://schemas.microsoft.com/office/drawing/2014/main" id="{BA6C540E-6818-4F68-91E5-073D3552DC2A}"/>
              </a:ext>
            </a:extLst>
          </p:cNvPr>
          <p:cNvSpPr>
            <a:spLocks noGrp="1"/>
          </p:cNvSpPr>
          <p:nvPr>
            <p:ph type="body" sz="quarter" idx="18"/>
          </p:nvPr>
        </p:nvSpPr>
        <p:spPr>
          <a:xfrm>
            <a:off x="801511" y="2855557"/>
            <a:ext cx="11143353" cy="3317964"/>
          </a:xfrm>
        </p:spPr>
        <p:txBody>
          <a:bodyPr>
            <a:normAutofit fontScale="62500" lnSpcReduction="20000"/>
          </a:bodyPr>
          <a:lstStyle/>
          <a:p>
            <a:pPr marL="0" indent="0" algn="just">
              <a:lnSpc>
                <a:spcPct val="120000"/>
              </a:lnSpc>
            </a:pPr>
            <a:r>
              <a:rPr lang="lt-LT" sz="3100" b="1" dirty="0">
                <a:cs typeface="Arial" panose="020B0604020202020204" pitchFamily="34" charset="0"/>
              </a:rPr>
              <a:t>Fizinių gebėjimų sumažėjimas: </a:t>
            </a:r>
            <a:r>
              <a:rPr lang="en-GB" sz="3100" dirty="0">
                <a:cs typeface="Arial" panose="020B0604020202020204" pitchFamily="34" charset="0"/>
              </a:rPr>
              <a:t> </a:t>
            </a:r>
          </a:p>
          <a:p>
            <a:pPr marL="285750" indent="-285750" algn="just">
              <a:lnSpc>
                <a:spcPct val="120000"/>
              </a:lnSpc>
              <a:buFont typeface="Arial" panose="020B0604020202020204" pitchFamily="34" charset="0"/>
              <a:buChar char="•"/>
            </a:pPr>
            <a:r>
              <a:rPr lang="lt-LT" sz="3100" dirty="0">
                <a:cs typeface="Arial" panose="020B0604020202020204" pitchFamily="34" charset="0"/>
              </a:rPr>
              <a:t>Dėl laipsniško rankų ir riešų  silpnėjimo, susijusio su senyvu amžiumi, ypač vyresniems nei 80 metų žmonėms, kyla sunkumų, susijusių su maisto produktų atidarymu ir pasiekiamumu. „Britų standartų institucija“ (BSI) nustatė, kad beveik pusė apklaustų vyresnių nei 65 metų amžiaus žmonių nurodė, kad jiems sunku atidaryti kasdienius produktus, pavyzdžiui, butelius, stiklainius, plastikines pakuotes ir skardines (BSI, 2011). </a:t>
            </a:r>
            <a:endParaRPr lang="en-US" sz="3100" dirty="0">
              <a:cs typeface="Arial" panose="020B0604020202020204" pitchFamily="34" charset="0"/>
            </a:endParaRPr>
          </a:p>
          <a:p>
            <a:pPr marL="285750" indent="-285750" algn="just">
              <a:lnSpc>
                <a:spcPct val="120000"/>
              </a:lnSpc>
              <a:buFont typeface="Arial" panose="020B0604020202020204" pitchFamily="34" charset="0"/>
              <a:buChar char="•"/>
            </a:pPr>
            <a:r>
              <a:rPr lang="lt-LT" sz="3100" dirty="0">
                <a:cs typeface="Arial" panose="020B0604020202020204" pitchFamily="34" charset="0"/>
              </a:rPr>
              <a:t>Prastesnis senjorų regėjimas trukdo įskaityti smulkius šriftus ant etikečių.</a:t>
            </a:r>
            <a:endParaRPr lang="en-US" sz="3100" dirty="0">
              <a:cs typeface="Arial" panose="020B0604020202020204" pitchFamily="34" charset="0"/>
            </a:endParaRPr>
          </a:p>
          <a:p>
            <a:pPr marL="0" indent="0" algn="just">
              <a:lnSpc>
                <a:spcPct val="120000"/>
              </a:lnSpc>
            </a:pPr>
            <a:r>
              <a:rPr lang="lt-LT" sz="3100" dirty="0">
                <a:cs typeface="Arial" panose="020B0604020202020204" pitchFamily="34" charset="0"/>
              </a:rPr>
              <a:t>Pakeitus pakuočių dizainą, pritaikytą senėjančiai visuomenei, būtų galima užtikrinti patogumą ir lengvesnę prieigą prie maisto produktų. Be to, svarbu atsižvelgti į bendrą produktų svorį, nes vyresnio amžiaus žmonėms gali būti sunku paimti sunkius produktus iš parduotuvės lentynos ir vėliau juos neštis namo.</a:t>
            </a:r>
          </a:p>
          <a:p>
            <a:pPr marL="0" indent="0">
              <a:lnSpc>
                <a:spcPct val="120000"/>
              </a:lnSpc>
            </a:pPr>
            <a:endParaRPr lang="lt-LT" sz="3100" dirty="0">
              <a:cs typeface="Arial" panose="020B0604020202020204" pitchFamily="34" charset="0"/>
            </a:endParaRPr>
          </a:p>
          <a:p>
            <a:pPr marL="0" indent="0">
              <a:lnSpc>
                <a:spcPct val="120000"/>
              </a:lnSpc>
            </a:pPr>
            <a:endParaRPr lang="en-IE" dirty="0"/>
          </a:p>
        </p:txBody>
      </p:sp>
      <p:pic>
        <p:nvPicPr>
          <p:cNvPr id="4" name="Graphic 3" descr="Badge 1 outline">
            <a:extLst>
              <a:ext uri="{FF2B5EF4-FFF2-40B4-BE49-F238E27FC236}">
                <a16:creationId xmlns:a16="http://schemas.microsoft.com/office/drawing/2014/main" id="{F8B91F78-24F6-466C-9898-3579C2514F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7514" y="263109"/>
            <a:ext cx="914400" cy="914400"/>
          </a:xfrm>
          <a:prstGeom prst="rect">
            <a:avLst/>
          </a:prstGeom>
        </p:spPr>
      </p:pic>
      <p:sp>
        <p:nvSpPr>
          <p:cNvPr id="7" name="TextBox 6">
            <a:extLst>
              <a:ext uri="{FF2B5EF4-FFF2-40B4-BE49-F238E27FC236}">
                <a16:creationId xmlns:a16="http://schemas.microsoft.com/office/drawing/2014/main" id="{DDADAFEC-A60B-46A1-8793-750434B103AD}"/>
              </a:ext>
            </a:extLst>
          </p:cNvPr>
          <p:cNvSpPr txBox="1"/>
          <p:nvPr/>
        </p:nvSpPr>
        <p:spPr>
          <a:xfrm>
            <a:off x="996778" y="959229"/>
            <a:ext cx="2051222" cy="1754326"/>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lt-LT" sz="2000" b="1" i="0" u="none" strike="noStrike" kern="1200" cap="none" spc="0" normalizeH="0" baseline="0" noProof="0" dirty="0">
                <a:ln>
                  <a:noFill/>
                </a:ln>
                <a:solidFill>
                  <a:srgbClr val="000000"/>
                </a:solidFill>
                <a:effectLst/>
                <a:uLnTx/>
                <a:uFillTx/>
                <a:latin typeface="Calibri" panose="020F0502020204030204"/>
                <a:ea typeface="+mn-ea"/>
                <a:cs typeface="+mn-cs"/>
              </a:rPr>
              <a:t>Specifiniai vyresnio amžiaus suaugusiųjų sveikatos ir mitybos reikalavimai</a:t>
            </a:r>
          </a:p>
        </p:txBody>
      </p:sp>
      <p:sp>
        <p:nvSpPr>
          <p:cNvPr id="8" name="TextBox 7">
            <a:extLst>
              <a:ext uri="{FF2B5EF4-FFF2-40B4-BE49-F238E27FC236}">
                <a16:creationId xmlns:a16="http://schemas.microsoft.com/office/drawing/2014/main" id="{6EC748D6-0699-4C8A-9BE9-7523F6662003}"/>
              </a:ext>
            </a:extLst>
          </p:cNvPr>
          <p:cNvSpPr txBox="1"/>
          <p:nvPr/>
        </p:nvSpPr>
        <p:spPr>
          <a:xfrm>
            <a:off x="4263081" y="1233286"/>
            <a:ext cx="4543168" cy="646331"/>
          </a:xfrm>
          <a:prstGeom prst="rect">
            <a:avLst/>
          </a:prstGeom>
          <a:solidFill>
            <a:srgbClr val="85D2E1"/>
          </a:solidFill>
        </p:spPr>
        <p:txBody>
          <a:bodyPr wrap="square" rtlCol="0">
            <a:spAutoFit/>
          </a:bodyPr>
          <a:lstStyle/>
          <a:p>
            <a:pPr algn="ctr"/>
            <a:r>
              <a:rPr lang="en-IE" sz="3600" b="1" dirty="0" err="1">
                <a:solidFill>
                  <a:srgbClr val="000000"/>
                </a:solidFill>
              </a:rPr>
              <a:t>Sveikatos</a:t>
            </a:r>
            <a:r>
              <a:rPr lang="en-IE" sz="3600" b="1" dirty="0">
                <a:solidFill>
                  <a:srgbClr val="000000"/>
                </a:solidFill>
              </a:rPr>
              <a:t> </a:t>
            </a:r>
            <a:r>
              <a:rPr lang="en-IE" sz="3600" b="1" dirty="0" err="1">
                <a:solidFill>
                  <a:srgbClr val="000000"/>
                </a:solidFill>
              </a:rPr>
              <a:t>veiksnys</a:t>
            </a:r>
            <a:endParaRPr lang="en-IE" sz="3600" b="1" dirty="0">
              <a:solidFill>
                <a:srgbClr val="000000"/>
              </a:solidFill>
            </a:endParaRPr>
          </a:p>
        </p:txBody>
      </p:sp>
      <p:pic>
        <p:nvPicPr>
          <p:cNvPr id="6" name="Graphic 5" descr="Heart with pulse outline">
            <a:extLst>
              <a:ext uri="{FF2B5EF4-FFF2-40B4-BE49-F238E27FC236}">
                <a16:creationId xmlns:a16="http://schemas.microsoft.com/office/drawing/2014/main" id="{EC3CE5EC-69A3-71AB-3336-FBE163E99E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74441" y="684480"/>
            <a:ext cx="1195137" cy="1195137"/>
          </a:xfrm>
          <a:prstGeom prst="rect">
            <a:avLst/>
          </a:prstGeom>
        </p:spPr>
      </p:pic>
    </p:spTree>
    <p:extLst>
      <p:ext uri="{BB962C8B-B14F-4D97-AF65-F5344CB8AC3E}">
        <p14:creationId xmlns:p14="http://schemas.microsoft.com/office/powerpoint/2010/main" val="262005104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90DFD5-4D9D-6E55-035D-FB0DBD93B2A9}"/>
              </a:ext>
            </a:extLst>
          </p:cNvPr>
          <p:cNvSpPr>
            <a:spLocks noGrp="1"/>
          </p:cNvSpPr>
          <p:nvPr>
            <p:ph type="body" sz="quarter" idx="18"/>
          </p:nvPr>
        </p:nvSpPr>
        <p:spPr/>
        <p:txBody>
          <a:bodyPr>
            <a:normAutofit/>
          </a:bodyPr>
          <a:lstStyle/>
          <a:p>
            <a:pPr marL="342900" indent="-342900">
              <a:buFont typeface="Arial" panose="020B0604020202020204" pitchFamily="34" charset="0"/>
              <a:buChar char="•"/>
            </a:pPr>
            <a:r>
              <a:rPr lang="en-US"/>
              <a:t>Kemp, </a:t>
            </a:r>
            <a:r>
              <a:rPr lang="en-US" err="1"/>
              <a:t>Hollowood</a:t>
            </a:r>
            <a:r>
              <a:rPr lang="en-US"/>
              <a:t> and </a:t>
            </a:r>
            <a:r>
              <a:rPr lang="en-US" err="1"/>
              <a:t>Hort</a:t>
            </a:r>
            <a:r>
              <a:rPr lang="en-US"/>
              <a:t> (2009) Sensory Evaluation; A Practical Handbook. (Wiley Blackwell) </a:t>
            </a:r>
          </a:p>
          <a:p>
            <a:pPr marL="342900" indent="-342900">
              <a:buFont typeface="Arial" panose="020B0604020202020204" pitchFamily="34" charset="0"/>
              <a:buChar char="•"/>
            </a:pPr>
            <a:r>
              <a:rPr lang="en-US" err="1"/>
              <a:t>Meilgaard</a:t>
            </a:r>
            <a:r>
              <a:rPr lang="en-US"/>
              <a:t>, </a:t>
            </a:r>
            <a:r>
              <a:rPr lang="en-US" err="1"/>
              <a:t>Civille</a:t>
            </a:r>
            <a:r>
              <a:rPr lang="en-US"/>
              <a:t> and </a:t>
            </a:r>
            <a:r>
              <a:rPr lang="en-US" err="1"/>
              <a:t>Carr</a:t>
            </a:r>
            <a:r>
              <a:rPr lang="en-US"/>
              <a:t> (2007) Affective Tests: Consumer Tests and In-House Panel Acceptance Tests in Sensory Evaluation Techniques (CRC Press, 4th Ed) </a:t>
            </a:r>
          </a:p>
          <a:p>
            <a:pPr marL="342900" indent="-342900">
              <a:buFont typeface="Arial" panose="020B0604020202020204" pitchFamily="34" charset="0"/>
              <a:buChar char="•"/>
            </a:pPr>
            <a:r>
              <a:rPr lang="en-US" err="1"/>
              <a:t>Resurreccion</a:t>
            </a:r>
            <a:r>
              <a:rPr lang="en-US"/>
              <a:t> (1998) Consumer Sensory Testing for Product Development (Aspen Pub Inc) </a:t>
            </a:r>
          </a:p>
          <a:p>
            <a:pPr marL="342900" indent="-342900">
              <a:buFont typeface="Arial" panose="020B0604020202020204" pitchFamily="34" charset="0"/>
              <a:buChar char="•"/>
            </a:pPr>
            <a:r>
              <a:rPr lang="en-US"/>
              <a:t>Lawless and </a:t>
            </a:r>
            <a:r>
              <a:rPr lang="en-US" err="1"/>
              <a:t>Heymann</a:t>
            </a:r>
            <a:r>
              <a:rPr lang="en-US"/>
              <a:t> (1999) Acceptance and Preference Testing and Qualitative Consumer Research methods In Sensory Evaluation of Food (Aspen Pub Inc) </a:t>
            </a:r>
          </a:p>
          <a:p>
            <a:endParaRPr lang="en-IE"/>
          </a:p>
        </p:txBody>
      </p:sp>
      <p:sp>
        <p:nvSpPr>
          <p:cNvPr id="4" name="Title 1">
            <a:extLst>
              <a:ext uri="{FF2B5EF4-FFF2-40B4-BE49-F238E27FC236}">
                <a16:creationId xmlns:a16="http://schemas.microsoft.com/office/drawing/2014/main" id="{FB621E7B-DE3B-A162-E7BB-ACB55015BEAA}"/>
              </a:ext>
            </a:extLst>
          </p:cNvPr>
          <p:cNvSpPr>
            <a:spLocks noGrp="1"/>
          </p:cNvSpPr>
          <p:nvPr>
            <p:ph type="body" sz="quarter" idx="16"/>
          </p:nvPr>
        </p:nvSpPr>
        <p:spPr>
          <a:xfrm>
            <a:off x="735013" y="642938"/>
            <a:ext cx="10807700" cy="582612"/>
          </a:xfrm>
        </p:spPr>
        <p:txBody>
          <a:bodyPr>
            <a:normAutofit fontScale="85000" lnSpcReduction="10000"/>
          </a:bodyPr>
          <a:lstStyle/>
          <a:p>
            <a:r>
              <a:rPr lang="lt-LT" dirty="0"/>
              <a:t>Jutiminė analizė – keletas naudingų nuorodų tolesniam skaitymui: </a:t>
            </a:r>
          </a:p>
        </p:txBody>
      </p:sp>
    </p:spTree>
    <p:extLst>
      <p:ext uri="{BB962C8B-B14F-4D97-AF65-F5344CB8AC3E}">
        <p14:creationId xmlns:p14="http://schemas.microsoft.com/office/powerpoint/2010/main" val="264853688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White Jigsaw puzzle on yellow color background">
            <a:extLst>
              <a:ext uri="{FF2B5EF4-FFF2-40B4-BE49-F238E27FC236}">
                <a16:creationId xmlns:a16="http://schemas.microsoft.com/office/drawing/2014/main" id="{995DF385-8922-0B8D-CC3A-996422881E32}"/>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r="-2"/>
          <a:stretch/>
        </p:blipFill>
        <p:spPr>
          <a:xfrm>
            <a:off x="6852062" y="228600"/>
            <a:ext cx="5105121" cy="6362700"/>
          </a:xfrm>
        </p:spPr>
      </p:pic>
      <p:sp>
        <p:nvSpPr>
          <p:cNvPr id="3" name="Text Placeholder 2">
            <a:extLst>
              <a:ext uri="{FF2B5EF4-FFF2-40B4-BE49-F238E27FC236}">
                <a16:creationId xmlns:a16="http://schemas.microsoft.com/office/drawing/2014/main" id="{ED77CF9E-C57D-48CC-8D47-78D6F56D55DE}"/>
              </a:ext>
            </a:extLst>
          </p:cNvPr>
          <p:cNvSpPr>
            <a:spLocks noGrp="1"/>
          </p:cNvSpPr>
          <p:nvPr>
            <p:ph type="body" sz="quarter" idx="18"/>
          </p:nvPr>
        </p:nvSpPr>
        <p:spPr>
          <a:xfrm>
            <a:off x="1464623" y="1392449"/>
            <a:ext cx="5178901" cy="5198851"/>
          </a:xfrm>
        </p:spPr>
        <p:txBody>
          <a:bodyPr>
            <a:normAutofit/>
          </a:bodyPr>
          <a:lstStyle/>
          <a:p>
            <a:pPr indent="0"/>
            <a:r>
              <a:rPr lang="lt-LT" dirty="0"/>
              <a:t>Iki šiol mokėmės, kad senjorai maistą renkasi dėl įvairių derybų tarp savo poreikių, idealų, vertybių ir konteksto įtakos šiems idealams ir vertybėms. </a:t>
            </a:r>
          </a:p>
          <a:p>
            <a:pPr indent="0"/>
            <a:r>
              <a:rPr lang="lt-LT" dirty="0"/>
              <a:t>Naujų maisto produktų ir jų pakuočių kūrimas, siekiant malonių rezultatų šiose derybose, suteikia galimybę pagerinti bendrą naujai sukurtų maisto produktų priimtinumą tarp vyresnio amžiaus vartotojų. </a:t>
            </a:r>
          </a:p>
          <a:p>
            <a:pPr indent="0"/>
            <a:r>
              <a:rPr lang="lt-LT" b="1" dirty="0"/>
              <a:t>Nesustokime</a:t>
            </a:r>
            <a:r>
              <a:rPr lang="lt-LT" dirty="0"/>
              <a:t>, kol turėsime visas dėlionės dalis!!</a:t>
            </a:r>
          </a:p>
        </p:txBody>
      </p:sp>
      <p:sp>
        <p:nvSpPr>
          <p:cNvPr id="4" name="Text Placeholder 3">
            <a:extLst>
              <a:ext uri="{FF2B5EF4-FFF2-40B4-BE49-F238E27FC236}">
                <a16:creationId xmlns:a16="http://schemas.microsoft.com/office/drawing/2014/main" id="{0C2CABD1-0758-4C6D-95EC-28A8E3C742EC}"/>
              </a:ext>
            </a:extLst>
          </p:cNvPr>
          <p:cNvSpPr>
            <a:spLocks noGrp="1"/>
          </p:cNvSpPr>
          <p:nvPr>
            <p:ph type="body" sz="quarter" idx="16"/>
          </p:nvPr>
        </p:nvSpPr>
        <p:spPr/>
        <p:txBody>
          <a:bodyPr>
            <a:normAutofit fontScale="92500"/>
          </a:bodyPr>
          <a:lstStyle/>
          <a:p>
            <a:r>
              <a:rPr lang="lt-LT" dirty="0"/>
              <a:t>Mūsų mokymosi kelionė...</a:t>
            </a:r>
            <a:endParaRPr lang="en-IE" dirty="0"/>
          </a:p>
        </p:txBody>
      </p:sp>
    </p:spTree>
    <p:extLst>
      <p:ext uri="{BB962C8B-B14F-4D97-AF65-F5344CB8AC3E}">
        <p14:creationId xmlns:p14="http://schemas.microsoft.com/office/powerpoint/2010/main" val="229412051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E501F5B-CC6D-0E45-B824-2349F003B408}"/>
              </a:ext>
            </a:extLst>
          </p:cNvPr>
          <p:cNvSpPr>
            <a:spLocks noGrp="1"/>
          </p:cNvSpPr>
          <p:nvPr>
            <p:ph type="body" sz="quarter" idx="27"/>
          </p:nvPr>
        </p:nvSpPr>
        <p:spPr/>
        <p:txBody>
          <a:bodyPr/>
          <a:lstStyle/>
          <a:p>
            <a:r>
              <a:rPr lang="en-US"/>
              <a:t>www. innovatingfoodforseniors.eu</a:t>
            </a:r>
          </a:p>
        </p:txBody>
      </p:sp>
      <p:sp>
        <p:nvSpPr>
          <p:cNvPr id="8" name="Text Placeholder 7">
            <a:extLst>
              <a:ext uri="{FF2B5EF4-FFF2-40B4-BE49-F238E27FC236}">
                <a16:creationId xmlns:a16="http://schemas.microsoft.com/office/drawing/2014/main" id="{8A651E51-4EA2-7540-967D-5156E5B25F0B}"/>
              </a:ext>
            </a:extLst>
          </p:cNvPr>
          <p:cNvSpPr>
            <a:spLocks noGrp="1"/>
          </p:cNvSpPr>
          <p:nvPr>
            <p:ph type="body" sz="quarter" idx="20"/>
          </p:nvPr>
        </p:nvSpPr>
        <p:spPr>
          <a:xfrm>
            <a:off x="7440242" y="1180528"/>
            <a:ext cx="4751758" cy="4221935"/>
          </a:xfrm>
        </p:spPr>
        <p:txBody>
          <a:bodyPr>
            <a:normAutofit fontScale="70000" lnSpcReduction="20000"/>
          </a:bodyPr>
          <a:lstStyle/>
          <a:p>
            <a:pPr algn="ctr">
              <a:lnSpc>
                <a:spcPct val="120000"/>
              </a:lnSpc>
            </a:pPr>
            <a:r>
              <a:rPr lang="lt-LT" b="1" dirty="0"/>
              <a:t>Puiku!</a:t>
            </a:r>
          </a:p>
          <a:p>
            <a:pPr algn="ctr">
              <a:lnSpc>
                <a:spcPct val="120000"/>
              </a:lnSpc>
            </a:pPr>
            <a:r>
              <a:rPr lang="lt-LT" dirty="0"/>
              <a:t>Baigėte modulį. Kita dėlionės dalis kuriant naujovišką maistą senjorams yra </a:t>
            </a:r>
            <a:r>
              <a:rPr lang="lt-LT"/>
              <a:t>5 modulis:</a:t>
            </a:r>
            <a:endParaRPr lang="lt-LT" dirty="0"/>
          </a:p>
          <a:p>
            <a:pPr algn="ctr">
              <a:lnSpc>
                <a:spcPct val="120000"/>
              </a:lnSpc>
            </a:pPr>
            <a:r>
              <a:rPr lang="lt-LT" b="1" dirty="0"/>
              <a:t> Senjorams skirto maisto </a:t>
            </a:r>
            <a:r>
              <a:rPr lang="lt-LT" b="1" dirty="0" err="1"/>
              <a:t>komercializavimas</a:t>
            </a:r>
            <a:endParaRPr lang="lt-LT" b="1" dirty="0"/>
          </a:p>
          <a:p>
            <a:pPr algn="ctr">
              <a:lnSpc>
                <a:spcPct val="120000"/>
              </a:lnSpc>
            </a:pPr>
            <a:endParaRPr lang="lt-LT" b="1" dirty="0"/>
          </a:p>
          <a:p>
            <a:pPr algn="ctr">
              <a:lnSpc>
                <a:spcPct val="120000"/>
              </a:lnSpc>
            </a:pPr>
            <a:endParaRPr lang="lt-LT" b="1" dirty="0"/>
          </a:p>
        </p:txBody>
      </p:sp>
    </p:spTree>
    <p:extLst>
      <p:ext uri="{BB962C8B-B14F-4D97-AF65-F5344CB8AC3E}">
        <p14:creationId xmlns:p14="http://schemas.microsoft.com/office/powerpoint/2010/main" val="4169825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75">
            <a:extLst>
              <a:ext uri="{FF2B5EF4-FFF2-40B4-BE49-F238E27FC236}">
                <a16:creationId xmlns:a16="http://schemas.microsoft.com/office/drawing/2014/main" id="{FED21093-8CB4-4D68-8CDD-50065559E159}"/>
              </a:ext>
            </a:extLst>
          </p:cNvPr>
          <p:cNvSpPr>
            <a:spLocks noChangeArrowheads="1"/>
          </p:cNvSpPr>
          <p:nvPr/>
        </p:nvSpPr>
        <p:spPr bwMode="auto">
          <a:xfrm>
            <a:off x="801512" y="382027"/>
            <a:ext cx="2491241" cy="2354611"/>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FFD100"/>
          </a:solidFill>
          <a:ln w="9525" cap="flat">
            <a:noFill/>
            <a:bevel/>
            <a:headEnd/>
            <a:tailEnd/>
          </a:ln>
          <a:effectLst/>
        </p:spPr>
        <p:txBody>
          <a:bodyPr wrap="none" anchor="ctr"/>
          <a:lstStyle/>
          <a:p>
            <a:endParaRPr lang="en-US"/>
          </a:p>
        </p:txBody>
      </p:sp>
      <p:sp>
        <p:nvSpPr>
          <p:cNvPr id="2" name="Text Placeholder 1">
            <a:extLst>
              <a:ext uri="{FF2B5EF4-FFF2-40B4-BE49-F238E27FC236}">
                <a16:creationId xmlns:a16="http://schemas.microsoft.com/office/drawing/2014/main" id="{BA6C540E-6818-4F68-91E5-073D3552DC2A}"/>
              </a:ext>
            </a:extLst>
          </p:cNvPr>
          <p:cNvSpPr>
            <a:spLocks noGrp="1"/>
          </p:cNvSpPr>
          <p:nvPr>
            <p:ph type="body" sz="quarter" idx="18"/>
          </p:nvPr>
        </p:nvSpPr>
        <p:spPr>
          <a:xfrm>
            <a:off x="619891" y="2885087"/>
            <a:ext cx="11416937" cy="2642618"/>
          </a:xfrm>
        </p:spPr>
        <p:txBody>
          <a:bodyPr>
            <a:noAutofit/>
          </a:bodyPr>
          <a:lstStyle/>
          <a:p>
            <a:pPr marL="0" indent="0">
              <a:lnSpc>
                <a:spcPct val="120000"/>
              </a:lnSpc>
            </a:pPr>
            <a:r>
              <a:rPr lang="lt-LT" sz="2200" dirty="0">
                <a:cs typeface="Arial" panose="020B0604020202020204" pitchFamily="34" charset="0"/>
              </a:rPr>
              <a:t>Norint įveikti tam tikrus jutiminius veiksnius, galima optimizuoti skonį, naudojant intensyvaus ar koncentruoto skonio ingredientus, arba koreguoti burnos kvapą, naudojant tekstūros modifikatorius. </a:t>
            </a:r>
          </a:p>
          <a:p>
            <a:pPr marL="0" indent="0">
              <a:lnSpc>
                <a:spcPct val="120000"/>
              </a:lnSpc>
            </a:pPr>
            <a:r>
              <a:rPr lang="lt-LT" sz="2200" dirty="0">
                <a:cs typeface="Arial" panose="020B0604020202020204" pitchFamily="34" charset="0"/>
              </a:rPr>
              <a:t>Vyresnio amžiaus suaugusiųjų pagrindinio skonio, pavyzdžiui, saldiklių, druskos, rūgščių ir karčiųjų junginių, aptikimo slenksčiai buvo 4-5 kartus aukštesni lyginant su jaunesniais suaugusiaisiais. </a:t>
            </a:r>
          </a:p>
          <a:p>
            <a:pPr marL="0" indent="0">
              <a:lnSpc>
                <a:spcPct val="120000"/>
              </a:lnSpc>
            </a:pPr>
            <a:r>
              <a:rPr lang="lt-LT" sz="2200" b="1" dirty="0">
                <a:cs typeface="Arial" panose="020B0604020202020204" pitchFamily="34" charset="0"/>
              </a:rPr>
              <a:t>Šių iššūkių įveikimo strategija gali būti naudinga senjorams ir atitinkamai skatinti apetitą bei jų sveikatą, kartu galimai suteikdama jums unikalų pranašumą rinkoje prieš konkurentus.</a:t>
            </a:r>
          </a:p>
        </p:txBody>
      </p:sp>
      <p:pic>
        <p:nvPicPr>
          <p:cNvPr id="6" name="Graphic 5" descr="Badge outline">
            <a:extLst>
              <a:ext uri="{FF2B5EF4-FFF2-40B4-BE49-F238E27FC236}">
                <a16:creationId xmlns:a16="http://schemas.microsoft.com/office/drawing/2014/main" id="{C42DC764-5574-48B6-BE11-A396FFA3EB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043" y="233578"/>
            <a:ext cx="914400" cy="914400"/>
          </a:xfrm>
          <a:prstGeom prst="rect">
            <a:avLst/>
          </a:prstGeom>
        </p:spPr>
      </p:pic>
      <p:sp>
        <p:nvSpPr>
          <p:cNvPr id="7" name="TextBox 6">
            <a:extLst>
              <a:ext uri="{FF2B5EF4-FFF2-40B4-BE49-F238E27FC236}">
                <a16:creationId xmlns:a16="http://schemas.microsoft.com/office/drawing/2014/main" id="{E0F48343-DECE-4A61-BC8B-FF38167BA38B}"/>
              </a:ext>
            </a:extLst>
          </p:cNvPr>
          <p:cNvSpPr txBox="1"/>
          <p:nvPr/>
        </p:nvSpPr>
        <p:spPr>
          <a:xfrm>
            <a:off x="889716" y="1009871"/>
            <a:ext cx="2314832" cy="1255728"/>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lt-LT" sz="2100" b="1" i="0" u="none" strike="noStrike" kern="1200" cap="none" spc="0" normalizeH="0" baseline="0" noProof="0" dirty="0">
                <a:ln>
                  <a:noFill/>
                </a:ln>
                <a:solidFill>
                  <a:srgbClr val="000000"/>
                </a:solidFill>
                <a:effectLst/>
                <a:uLnTx/>
                <a:uFillTx/>
                <a:latin typeface="Calibri" panose="020F0502020204030204"/>
                <a:ea typeface="+mn-ea"/>
                <a:cs typeface="+mn-cs"/>
              </a:rPr>
              <a:t>Būdingas jutimo funkcijos sumažėjimas ir suvokimo pokyčiai</a:t>
            </a:r>
          </a:p>
        </p:txBody>
      </p:sp>
      <p:sp>
        <p:nvSpPr>
          <p:cNvPr id="8" name="TextBox 7">
            <a:extLst>
              <a:ext uri="{FF2B5EF4-FFF2-40B4-BE49-F238E27FC236}">
                <a16:creationId xmlns:a16="http://schemas.microsoft.com/office/drawing/2014/main" id="{4DFF49E3-71B7-4F5B-88B2-50051D58A364}"/>
              </a:ext>
            </a:extLst>
          </p:cNvPr>
          <p:cNvSpPr txBox="1"/>
          <p:nvPr/>
        </p:nvSpPr>
        <p:spPr>
          <a:xfrm>
            <a:off x="4263081" y="1233286"/>
            <a:ext cx="5161005" cy="646331"/>
          </a:xfrm>
          <a:prstGeom prst="rect">
            <a:avLst/>
          </a:prstGeom>
          <a:solidFill>
            <a:srgbClr val="85D2E1"/>
          </a:solidFill>
        </p:spPr>
        <p:txBody>
          <a:bodyPr wrap="square" rtlCol="0">
            <a:spAutoFit/>
          </a:bodyPr>
          <a:lstStyle/>
          <a:p>
            <a:pPr algn="ctr"/>
            <a:r>
              <a:rPr lang="en-IE" sz="3600" b="1" dirty="0" err="1">
                <a:solidFill>
                  <a:srgbClr val="000000"/>
                </a:solidFill>
              </a:rPr>
              <a:t>Jutiminis</a:t>
            </a:r>
            <a:r>
              <a:rPr lang="en-IE" sz="3600" b="1" dirty="0">
                <a:solidFill>
                  <a:srgbClr val="000000"/>
                </a:solidFill>
              </a:rPr>
              <a:t> </a:t>
            </a:r>
            <a:r>
              <a:rPr lang="en-IE" sz="3600" b="1" dirty="0" err="1">
                <a:solidFill>
                  <a:srgbClr val="000000"/>
                </a:solidFill>
              </a:rPr>
              <a:t>veiksnys</a:t>
            </a:r>
            <a:endParaRPr lang="en-IE" sz="3600" b="1" dirty="0">
              <a:solidFill>
                <a:srgbClr val="000000"/>
              </a:solidFill>
            </a:endParaRPr>
          </a:p>
        </p:txBody>
      </p:sp>
      <p:pic>
        <p:nvPicPr>
          <p:cNvPr id="4" name="Graphic 3" descr="Tongue outline">
            <a:extLst>
              <a:ext uri="{FF2B5EF4-FFF2-40B4-BE49-F238E27FC236}">
                <a16:creationId xmlns:a16="http://schemas.microsoft.com/office/drawing/2014/main" id="{0AD9751D-5F65-89D9-03E4-61080C08DE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63704" y="819769"/>
            <a:ext cx="1138580" cy="1138580"/>
          </a:xfrm>
          <a:prstGeom prst="rect">
            <a:avLst/>
          </a:prstGeom>
        </p:spPr>
      </p:pic>
    </p:spTree>
    <p:extLst>
      <p:ext uri="{BB962C8B-B14F-4D97-AF65-F5344CB8AC3E}">
        <p14:creationId xmlns:p14="http://schemas.microsoft.com/office/powerpoint/2010/main" val="3031712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75">
            <a:extLst>
              <a:ext uri="{FF2B5EF4-FFF2-40B4-BE49-F238E27FC236}">
                <a16:creationId xmlns:a16="http://schemas.microsoft.com/office/drawing/2014/main" id="{FED21093-8CB4-4D68-8CDD-50065559E159}"/>
              </a:ext>
            </a:extLst>
          </p:cNvPr>
          <p:cNvSpPr>
            <a:spLocks noChangeArrowheads="1"/>
          </p:cNvSpPr>
          <p:nvPr/>
        </p:nvSpPr>
        <p:spPr bwMode="auto">
          <a:xfrm>
            <a:off x="801512" y="382027"/>
            <a:ext cx="2491241" cy="2354611"/>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FFD100"/>
          </a:solidFill>
          <a:ln w="9525" cap="flat">
            <a:noFill/>
            <a:bevel/>
            <a:headEnd/>
            <a:tailEnd/>
          </a:ln>
          <a:effectLst/>
        </p:spPr>
        <p:txBody>
          <a:bodyPr wrap="none" anchor="ctr"/>
          <a:lstStyle/>
          <a:p>
            <a:endParaRPr lang="en-US"/>
          </a:p>
        </p:txBody>
      </p:sp>
      <p:sp>
        <p:nvSpPr>
          <p:cNvPr id="2" name="Text Placeholder 1">
            <a:extLst>
              <a:ext uri="{FF2B5EF4-FFF2-40B4-BE49-F238E27FC236}">
                <a16:creationId xmlns:a16="http://schemas.microsoft.com/office/drawing/2014/main" id="{BA6C540E-6818-4F68-91E5-073D3552DC2A}"/>
              </a:ext>
            </a:extLst>
          </p:cNvPr>
          <p:cNvSpPr>
            <a:spLocks noGrp="1"/>
          </p:cNvSpPr>
          <p:nvPr>
            <p:ph type="body" sz="quarter" idx="18"/>
          </p:nvPr>
        </p:nvSpPr>
        <p:spPr>
          <a:xfrm>
            <a:off x="734713" y="2885087"/>
            <a:ext cx="11368618" cy="3344562"/>
          </a:xfrm>
        </p:spPr>
        <p:txBody>
          <a:bodyP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lt-LT" sz="2200" b="1" i="0" u="none" strike="noStrike" kern="1200" cap="none" spc="0" normalizeH="0" baseline="0" noProof="0" dirty="0">
                <a:ln>
                  <a:noFill/>
                </a:ln>
                <a:solidFill>
                  <a:prstClr val="black"/>
                </a:solidFill>
                <a:effectLst/>
                <a:uLnTx/>
                <a:uFillTx/>
                <a:ea typeface="+mn-ea"/>
                <a:cs typeface="Arial" panose="020B0604020202020204" pitchFamily="34" charset="0"/>
              </a:rPr>
              <a:t>Pavyzdiniai požiūriai į naujoviškų maisto produktų senjorams kūrimą – skonis ir išvaizda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200" i="0" u="none" strike="noStrike" kern="1200" cap="none" spc="0" normalizeH="0" baseline="0" noProof="0" dirty="0">
                <a:ln>
                  <a:noFill/>
                </a:ln>
                <a:solidFill>
                  <a:prstClr val="black"/>
                </a:solidFill>
                <a:effectLst/>
                <a:uLnTx/>
                <a:uFillTx/>
                <a:ea typeface="+mn-ea"/>
                <a:cs typeface="Arial" panose="020B0604020202020204" pitchFamily="34" charset="0"/>
              </a:rPr>
              <a:t>Natūralių ingredientų, turinčių daug sūraus arba intensyvaus skonio ingredientų, t. y. pomidorų, aštraus brandinimo sūrio, </a:t>
            </a:r>
            <a:r>
              <a:rPr lang="lt-LT" sz="2200" dirty="0">
                <a:solidFill>
                  <a:prstClr val="black"/>
                </a:solidFill>
                <a:cs typeface="Arial" panose="020B0604020202020204" pitchFamily="34" charset="0"/>
              </a:rPr>
              <a:t>Š</a:t>
            </a:r>
            <a:r>
              <a:rPr kumimoji="0" lang="lt-LT" sz="2200" i="0" u="none" strike="noStrike" kern="1200" cap="none" spc="0" normalizeH="0" baseline="0" noProof="0" dirty="0" err="1">
                <a:ln>
                  <a:noFill/>
                </a:ln>
                <a:solidFill>
                  <a:prstClr val="black"/>
                </a:solidFill>
                <a:effectLst/>
                <a:uLnTx/>
                <a:uFillTx/>
                <a:ea typeface="+mn-ea"/>
                <a:cs typeface="Arial" panose="020B0604020202020204" pitchFamily="34" charset="0"/>
              </a:rPr>
              <a:t>itake</a:t>
            </a:r>
            <a:r>
              <a:rPr kumimoji="0" lang="lt-LT" sz="2200" i="0" u="none" strike="noStrike" kern="1200" cap="none" spc="0" normalizeH="0" baseline="0" noProof="0" dirty="0">
                <a:ln>
                  <a:noFill/>
                </a:ln>
                <a:solidFill>
                  <a:prstClr val="black"/>
                </a:solidFill>
                <a:effectLst/>
                <a:uLnTx/>
                <a:uFillTx/>
                <a:ea typeface="+mn-ea"/>
                <a:cs typeface="Arial" panose="020B0604020202020204" pitchFamily="34" charset="0"/>
              </a:rPr>
              <a:t> grybų, sojos, česnakų, svogūnų, koncentruotų vaisių padažų, aromatinių aliejų ir (arba) acto arba ryškesnio aromato prieskonių įtraukimas siekiant sustiprinti senjorų juslinę stimuliaciją.</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200" i="0" u="none" strike="noStrike" kern="1200" cap="none" spc="0" normalizeH="0" baseline="0" noProof="0" dirty="0">
                <a:ln>
                  <a:noFill/>
                </a:ln>
                <a:solidFill>
                  <a:prstClr val="black"/>
                </a:solidFill>
                <a:effectLst/>
                <a:uLnTx/>
                <a:uFillTx/>
                <a:ea typeface="+mn-ea"/>
                <a:cs typeface="Arial" panose="020B0604020202020204" pitchFamily="34" charset="0"/>
              </a:rPr>
              <a:t>Vienais atvejais stenkitės naudoti intensyvesnius aromatus, o kitais – mažesnio intensyvumo.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200" i="0" u="none" strike="noStrike" kern="1200" cap="none" spc="0" normalizeH="0" baseline="0" noProof="0" dirty="0">
                <a:ln>
                  <a:noFill/>
                </a:ln>
                <a:solidFill>
                  <a:prstClr val="black"/>
                </a:solidFill>
                <a:effectLst/>
                <a:uLnTx/>
                <a:uFillTx/>
                <a:ea typeface="+mn-ea"/>
                <a:cs typeface="Arial" panose="020B0604020202020204" pitchFamily="34" charset="0"/>
              </a:rPr>
              <a:t>Spalvingų ir patrauklios išvaizdos patiekalų ir (arba) maisto produktų bei gėrimų kūrimas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200" i="0" u="none" strike="noStrike" kern="1200" cap="none" spc="0" normalizeH="0" baseline="0" noProof="0" dirty="0">
                <a:ln>
                  <a:noFill/>
                </a:ln>
                <a:solidFill>
                  <a:prstClr val="black"/>
                </a:solidFill>
                <a:effectLst/>
                <a:uLnTx/>
                <a:uFillTx/>
                <a:ea typeface="+mn-ea"/>
                <a:cs typeface="Arial" panose="020B0604020202020204" pitchFamily="34" charset="0"/>
              </a:rPr>
              <a:t>Daugiau mokslinių tyrimų ir studijų, skirtų kurti geresnius skonių derinius plačiai vartojamuose maistinių medžiagų turinčiuose produktuose</a:t>
            </a:r>
            <a:r>
              <a:rPr lang="lt-LT" sz="2200" dirty="0">
                <a:solidFill>
                  <a:prstClr val="black"/>
                </a:solidFill>
                <a:cs typeface="Arial" panose="020B0604020202020204" pitchFamily="34" charset="0"/>
              </a:rPr>
              <a:t>.</a:t>
            </a:r>
            <a:endParaRPr kumimoji="0" lang="lt-LT" sz="220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pic>
        <p:nvPicPr>
          <p:cNvPr id="6" name="Graphic 5" descr="Badge outline">
            <a:extLst>
              <a:ext uri="{FF2B5EF4-FFF2-40B4-BE49-F238E27FC236}">
                <a16:creationId xmlns:a16="http://schemas.microsoft.com/office/drawing/2014/main" id="{C42DC764-5574-48B6-BE11-A396FFA3EB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5043" y="233578"/>
            <a:ext cx="914400" cy="914400"/>
          </a:xfrm>
          <a:prstGeom prst="rect">
            <a:avLst/>
          </a:prstGeom>
        </p:spPr>
      </p:pic>
      <p:sp>
        <p:nvSpPr>
          <p:cNvPr id="7" name="TextBox 6">
            <a:extLst>
              <a:ext uri="{FF2B5EF4-FFF2-40B4-BE49-F238E27FC236}">
                <a16:creationId xmlns:a16="http://schemas.microsoft.com/office/drawing/2014/main" id="{E0F48343-DECE-4A61-BC8B-FF38167BA38B}"/>
              </a:ext>
            </a:extLst>
          </p:cNvPr>
          <p:cNvSpPr txBox="1"/>
          <p:nvPr/>
        </p:nvSpPr>
        <p:spPr>
          <a:xfrm>
            <a:off x="889716" y="1009871"/>
            <a:ext cx="2314832" cy="1255728"/>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lt-LT" sz="2100" b="1" i="0" u="none" strike="noStrike" kern="1200" cap="none" spc="0" normalizeH="0" baseline="0" noProof="0" dirty="0">
                <a:ln>
                  <a:noFill/>
                </a:ln>
                <a:solidFill>
                  <a:srgbClr val="000000"/>
                </a:solidFill>
                <a:effectLst/>
                <a:uLnTx/>
                <a:uFillTx/>
                <a:latin typeface="Calibri" panose="020F0502020204030204"/>
                <a:ea typeface="+mn-ea"/>
                <a:cs typeface="+mn-cs"/>
              </a:rPr>
              <a:t>Būdingas jutimo funkcijos sumažėjimas ir suvokimo pokyčiai</a:t>
            </a:r>
          </a:p>
        </p:txBody>
      </p:sp>
      <p:sp>
        <p:nvSpPr>
          <p:cNvPr id="8" name="TextBox 7">
            <a:extLst>
              <a:ext uri="{FF2B5EF4-FFF2-40B4-BE49-F238E27FC236}">
                <a16:creationId xmlns:a16="http://schemas.microsoft.com/office/drawing/2014/main" id="{4DFF49E3-71B7-4F5B-88B2-50051D58A364}"/>
              </a:ext>
            </a:extLst>
          </p:cNvPr>
          <p:cNvSpPr txBox="1"/>
          <p:nvPr/>
        </p:nvSpPr>
        <p:spPr>
          <a:xfrm>
            <a:off x="4263081" y="1233286"/>
            <a:ext cx="5161005" cy="646331"/>
          </a:xfrm>
          <a:prstGeom prst="rect">
            <a:avLst/>
          </a:prstGeom>
          <a:solidFill>
            <a:srgbClr val="85D2E1"/>
          </a:solidFill>
        </p:spPr>
        <p:txBody>
          <a:bodyPr wrap="square" rtlCol="0">
            <a:spAutoFit/>
          </a:bodyPr>
          <a:lstStyle/>
          <a:p>
            <a:pPr algn="ctr"/>
            <a:r>
              <a:rPr lang="en-IE" sz="3600" b="1" dirty="0" err="1">
                <a:solidFill>
                  <a:srgbClr val="000000"/>
                </a:solidFill>
              </a:rPr>
              <a:t>Jutiminis</a:t>
            </a:r>
            <a:r>
              <a:rPr lang="en-IE" sz="3600" b="1" dirty="0">
                <a:solidFill>
                  <a:srgbClr val="000000"/>
                </a:solidFill>
              </a:rPr>
              <a:t> </a:t>
            </a:r>
            <a:r>
              <a:rPr lang="en-IE" sz="3600" b="1" dirty="0" err="1">
                <a:solidFill>
                  <a:srgbClr val="000000"/>
                </a:solidFill>
              </a:rPr>
              <a:t>veiksnys</a:t>
            </a:r>
            <a:endParaRPr lang="en-IE" sz="3600" b="1" dirty="0">
              <a:solidFill>
                <a:srgbClr val="000000"/>
              </a:solidFill>
            </a:endParaRPr>
          </a:p>
        </p:txBody>
      </p:sp>
      <p:pic>
        <p:nvPicPr>
          <p:cNvPr id="9" name="Graphic 8" descr="Tongue outline">
            <a:extLst>
              <a:ext uri="{FF2B5EF4-FFF2-40B4-BE49-F238E27FC236}">
                <a16:creationId xmlns:a16="http://schemas.microsoft.com/office/drawing/2014/main" id="{211A8774-C30C-AA0A-FD85-F4EC32E283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63704" y="819769"/>
            <a:ext cx="1138580" cy="1138580"/>
          </a:xfrm>
          <a:prstGeom prst="rect">
            <a:avLst/>
          </a:prstGeom>
        </p:spPr>
      </p:pic>
    </p:spTree>
    <p:extLst>
      <p:ext uri="{BB962C8B-B14F-4D97-AF65-F5344CB8AC3E}">
        <p14:creationId xmlns:p14="http://schemas.microsoft.com/office/powerpoint/2010/main" val="1141295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75">
            <a:extLst>
              <a:ext uri="{FF2B5EF4-FFF2-40B4-BE49-F238E27FC236}">
                <a16:creationId xmlns:a16="http://schemas.microsoft.com/office/drawing/2014/main" id="{FED21093-8CB4-4D68-8CDD-50065559E159}"/>
              </a:ext>
            </a:extLst>
          </p:cNvPr>
          <p:cNvSpPr>
            <a:spLocks noChangeArrowheads="1"/>
          </p:cNvSpPr>
          <p:nvPr/>
        </p:nvSpPr>
        <p:spPr bwMode="auto">
          <a:xfrm>
            <a:off x="801512" y="382027"/>
            <a:ext cx="2491241" cy="2354611"/>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FFD100"/>
          </a:solidFill>
          <a:ln w="9525" cap="flat">
            <a:noFill/>
            <a:bevel/>
            <a:headEnd/>
            <a:tailEnd/>
          </a:ln>
          <a:effectLst/>
        </p:spPr>
        <p:txBody>
          <a:bodyPr wrap="none" anchor="ctr"/>
          <a:lstStyle/>
          <a:p>
            <a:endParaRPr lang="en-US"/>
          </a:p>
        </p:txBody>
      </p:sp>
      <p:sp>
        <p:nvSpPr>
          <p:cNvPr id="2" name="Text Placeholder 1">
            <a:extLst>
              <a:ext uri="{FF2B5EF4-FFF2-40B4-BE49-F238E27FC236}">
                <a16:creationId xmlns:a16="http://schemas.microsoft.com/office/drawing/2014/main" id="{BA6C540E-6818-4F68-91E5-073D3552DC2A}"/>
              </a:ext>
            </a:extLst>
          </p:cNvPr>
          <p:cNvSpPr>
            <a:spLocks noGrp="1"/>
          </p:cNvSpPr>
          <p:nvPr>
            <p:ph type="body" sz="quarter" idx="18"/>
          </p:nvPr>
        </p:nvSpPr>
        <p:spPr>
          <a:xfrm>
            <a:off x="420902" y="2797391"/>
            <a:ext cx="11350195" cy="3590021"/>
          </a:xfrm>
        </p:spPr>
        <p:txBody>
          <a:bodyP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lt-LT" sz="2200" b="1" i="0" u="none" strike="noStrike" kern="1200" cap="none" spc="0" normalizeH="0" baseline="0" noProof="0" dirty="0">
                <a:ln>
                  <a:noFill/>
                </a:ln>
                <a:solidFill>
                  <a:prstClr val="black"/>
                </a:solidFill>
                <a:effectLst/>
                <a:uLnTx/>
                <a:uFillTx/>
                <a:ea typeface="+mn-ea"/>
                <a:cs typeface="Arial" panose="020B0604020202020204" pitchFamily="34" charset="0"/>
              </a:rPr>
              <a:t>Pavyzdiniai inovatyvių maisto produktų senjorams kūrimo metodai – tekstūros aspektai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285750" indent="-285750" algn="just">
              <a:spcBef>
                <a:spcPts val="0"/>
              </a:spcBef>
              <a:buFont typeface="Arial" panose="020B0604020202020204" pitchFamily="34" charset="0"/>
              <a:buChar char="•"/>
            </a:pPr>
            <a:r>
              <a:rPr lang="lt-LT" sz="2000" dirty="0">
                <a:cs typeface="Arial" panose="020B0604020202020204" pitchFamily="34" charset="0"/>
              </a:rPr>
              <a:t>Žinoma, kad senjorai pirmenybę teikia maisto produktams, kuriuos galima lengvai suvalgyti, tačiau svarbu pažymėti, kad tuo pat metu per glotnios ar per minkštos tekstūros nėra mėgstamos. </a:t>
            </a:r>
          </a:p>
          <a:p>
            <a:pPr marL="285750" indent="-285750" algn="just">
              <a:spcBef>
                <a:spcPts val="0"/>
              </a:spcBef>
              <a:buFont typeface="Arial" panose="020B0604020202020204" pitchFamily="34" charset="0"/>
              <a:buChar char="•"/>
            </a:pPr>
            <a:r>
              <a:rPr lang="lt-LT" sz="2000" dirty="0">
                <a:cs typeface="Arial" panose="020B0604020202020204" pitchFamily="34" charset="0"/>
              </a:rPr>
              <a:t>Paprastai patariama optimizuoti tekstūrą, kad ji būtų tarp minkštos ir pusiau kietos. Ji turėtų būti minkšta ir drėgna. Reikėtų vengti lipnių tekstūrų, taip pat pluoštinių struktūrų, kurios nesunkiai suyra.</a:t>
            </a:r>
          </a:p>
          <a:p>
            <a:pPr marL="285750" indent="-285750" algn="just">
              <a:spcBef>
                <a:spcPts val="0"/>
              </a:spcBef>
              <a:buFont typeface="Arial" panose="020B0604020202020204" pitchFamily="34" charset="0"/>
              <a:buChar char="•"/>
            </a:pPr>
            <a:r>
              <a:rPr lang="lt-LT" sz="2000" dirty="0">
                <a:cs typeface="Arial" panose="020B0604020202020204" pitchFamily="34" charset="0"/>
              </a:rPr>
              <a:t>Tekstūros savybes galima pagerinti pridedant funkcinių ingredientų, pavyzdžiui, pluošto, avižų ir net bambuko.</a:t>
            </a:r>
            <a:endParaRPr lang="en-US" sz="2000" dirty="0">
              <a:cs typeface="Arial" panose="020B0604020202020204" pitchFamily="34" charset="0"/>
            </a:endParaRPr>
          </a:p>
          <a:p>
            <a:pPr marL="0" indent="0" algn="just">
              <a:spcBef>
                <a:spcPts val="0"/>
              </a:spcBef>
            </a:pPr>
            <a:r>
              <a:rPr lang="en-US" sz="2000" b="1" dirty="0" err="1">
                <a:solidFill>
                  <a:srgbClr val="1188A3"/>
                </a:solidFill>
                <a:cs typeface="Arial" panose="020B0604020202020204" pitchFamily="34" charset="0"/>
              </a:rPr>
              <a:t>Pastaba</a:t>
            </a:r>
            <a:r>
              <a:rPr lang="en-US" sz="2000" dirty="0">
                <a:cs typeface="Arial" panose="020B0604020202020204" pitchFamily="34" charset="0"/>
              </a:rPr>
              <a:t>: </a:t>
            </a:r>
            <a:r>
              <a:rPr lang="lt-LT" sz="1800" dirty="0">
                <a:cs typeface="Arial" panose="020B0604020202020204" pitchFamily="34" charset="0"/>
              </a:rPr>
              <a:t>svarbi ne tik tekstūra ar konsistencija (kietumas), bet ir maisto nevienalytiškumas. Maisto produktų fizinės savybės daro įtaką jų apdorojimui burnoje, daugiausia daro įtaką kramtymo skaičiui ir maisto buvimui burnoje, į tai taip pat labai svarbu atsižvelgti kuriant senjorams skirtus maisto produktus. </a:t>
            </a:r>
            <a:endParaRPr lang="en-US" sz="2000" dirty="0">
              <a:cs typeface="Arial" panose="020B0604020202020204" pitchFamily="34" charset="0"/>
            </a:endParaRPr>
          </a:p>
          <a:p>
            <a:pPr marL="285750" indent="-285750" algn="just">
              <a:buFont typeface="Arial" panose="020B0604020202020204" pitchFamily="34" charset="0"/>
              <a:buChar char="•"/>
            </a:pPr>
            <a:endParaRPr lang="en-US" sz="2000" dirty="0">
              <a:cs typeface="Arial" panose="020B0604020202020204" pitchFamily="34" charset="0"/>
            </a:endParaRPr>
          </a:p>
          <a:p>
            <a:pPr marL="285750" indent="-285750" algn="just">
              <a:buFont typeface="Arial" panose="020B0604020202020204" pitchFamily="34" charset="0"/>
              <a:buChar char="•"/>
            </a:pPr>
            <a:endParaRPr lang="en-GB" sz="2000" dirty="0">
              <a:cs typeface="Arial" panose="020B0604020202020204" pitchFamily="34" charset="0"/>
            </a:endParaRPr>
          </a:p>
        </p:txBody>
      </p:sp>
      <p:pic>
        <p:nvPicPr>
          <p:cNvPr id="6" name="Graphic 5" descr="Badge outline">
            <a:extLst>
              <a:ext uri="{FF2B5EF4-FFF2-40B4-BE49-F238E27FC236}">
                <a16:creationId xmlns:a16="http://schemas.microsoft.com/office/drawing/2014/main" id="{C42DC764-5574-48B6-BE11-A396FFA3EB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5043" y="233578"/>
            <a:ext cx="914400" cy="914400"/>
          </a:xfrm>
          <a:prstGeom prst="rect">
            <a:avLst/>
          </a:prstGeom>
        </p:spPr>
      </p:pic>
      <p:sp>
        <p:nvSpPr>
          <p:cNvPr id="7" name="TextBox 6">
            <a:extLst>
              <a:ext uri="{FF2B5EF4-FFF2-40B4-BE49-F238E27FC236}">
                <a16:creationId xmlns:a16="http://schemas.microsoft.com/office/drawing/2014/main" id="{E0F48343-DECE-4A61-BC8B-FF38167BA38B}"/>
              </a:ext>
            </a:extLst>
          </p:cNvPr>
          <p:cNvSpPr txBox="1"/>
          <p:nvPr/>
        </p:nvSpPr>
        <p:spPr>
          <a:xfrm>
            <a:off x="889716" y="1009871"/>
            <a:ext cx="2314832" cy="1255728"/>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lt-LT" sz="2100" b="1" i="0" u="none" strike="noStrike" kern="1200" cap="none" spc="0" normalizeH="0" baseline="0" noProof="0" dirty="0">
                <a:ln>
                  <a:noFill/>
                </a:ln>
                <a:solidFill>
                  <a:srgbClr val="000000"/>
                </a:solidFill>
                <a:effectLst/>
                <a:uLnTx/>
                <a:uFillTx/>
                <a:latin typeface="Calibri" panose="020F0502020204030204"/>
                <a:ea typeface="+mn-ea"/>
                <a:cs typeface="+mn-cs"/>
              </a:rPr>
              <a:t>Būdingas jutimo funkcijos sumažėjimas ir suvokimo pokyčiai</a:t>
            </a:r>
          </a:p>
        </p:txBody>
      </p:sp>
      <p:sp>
        <p:nvSpPr>
          <p:cNvPr id="8" name="TextBox 7">
            <a:extLst>
              <a:ext uri="{FF2B5EF4-FFF2-40B4-BE49-F238E27FC236}">
                <a16:creationId xmlns:a16="http://schemas.microsoft.com/office/drawing/2014/main" id="{4DFF49E3-71B7-4F5B-88B2-50051D58A364}"/>
              </a:ext>
            </a:extLst>
          </p:cNvPr>
          <p:cNvSpPr txBox="1"/>
          <p:nvPr/>
        </p:nvSpPr>
        <p:spPr>
          <a:xfrm>
            <a:off x="4263081" y="1233286"/>
            <a:ext cx="5161005" cy="646331"/>
          </a:xfrm>
          <a:prstGeom prst="rect">
            <a:avLst/>
          </a:prstGeom>
          <a:solidFill>
            <a:srgbClr val="85D2E1"/>
          </a:solidFill>
        </p:spPr>
        <p:txBody>
          <a:bodyPr wrap="square" rtlCol="0">
            <a:spAutoFit/>
          </a:bodyPr>
          <a:lstStyle/>
          <a:p>
            <a:pPr algn="ctr"/>
            <a:r>
              <a:rPr lang="en-IE" sz="3600" b="1" dirty="0" err="1">
                <a:solidFill>
                  <a:srgbClr val="000000"/>
                </a:solidFill>
              </a:rPr>
              <a:t>Jutiminis</a:t>
            </a:r>
            <a:r>
              <a:rPr lang="en-IE" sz="3600" b="1" dirty="0">
                <a:solidFill>
                  <a:srgbClr val="000000"/>
                </a:solidFill>
              </a:rPr>
              <a:t> </a:t>
            </a:r>
            <a:r>
              <a:rPr lang="en-IE" sz="3600" b="1" dirty="0" err="1">
                <a:solidFill>
                  <a:srgbClr val="000000"/>
                </a:solidFill>
              </a:rPr>
              <a:t>veiksnys</a:t>
            </a:r>
            <a:endParaRPr lang="en-IE" sz="3600" b="1" dirty="0">
              <a:solidFill>
                <a:srgbClr val="000000"/>
              </a:solidFill>
            </a:endParaRPr>
          </a:p>
        </p:txBody>
      </p:sp>
      <p:pic>
        <p:nvPicPr>
          <p:cNvPr id="9" name="Graphic 8" descr="Tongue outline">
            <a:extLst>
              <a:ext uri="{FF2B5EF4-FFF2-40B4-BE49-F238E27FC236}">
                <a16:creationId xmlns:a16="http://schemas.microsoft.com/office/drawing/2014/main" id="{D95EC396-0BD6-7E57-9353-4808D8742C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63704" y="819769"/>
            <a:ext cx="1138580" cy="1138580"/>
          </a:xfrm>
          <a:prstGeom prst="rect">
            <a:avLst/>
          </a:prstGeom>
        </p:spPr>
      </p:pic>
    </p:spTree>
    <p:extLst>
      <p:ext uri="{BB962C8B-B14F-4D97-AF65-F5344CB8AC3E}">
        <p14:creationId xmlns:p14="http://schemas.microsoft.com/office/powerpoint/2010/main" val="780788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D728AB-2819-49AB-86C3-AE9FCEABED83}"/>
              </a:ext>
            </a:extLst>
          </p:cNvPr>
          <p:cNvSpPr>
            <a:spLocks noGrp="1"/>
          </p:cNvSpPr>
          <p:nvPr>
            <p:ph type="body" sz="quarter" idx="22"/>
          </p:nvPr>
        </p:nvSpPr>
        <p:spPr>
          <a:xfrm>
            <a:off x="6096000" y="345576"/>
            <a:ext cx="3556300" cy="1446734"/>
          </a:xfrm>
        </p:spPr>
        <p:txBody>
          <a:bodyPr>
            <a:normAutofit lnSpcReduction="10000"/>
          </a:bodyPr>
          <a:lstStyle/>
          <a:p>
            <a:pPr>
              <a:lnSpc>
                <a:spcPct val="120000"/>
              </a:lnSpc>
            </a:pPr>
            <a:r>
              <a:rPr lang="lt-LT" sz="2400" b="1" dirty="0"/>
              <a:t>Atvejo tyrimas</a:t>
            </a:r>
          </a:p>
          <a:p>
            <a:pPr>
              <a:lnSpc>
                <a:spcPct val="120000"/>
              </a:lnSpc>
            </a:pPr>
            <a:r>
              <a:rPr lang="lt-LT" sz="2400" b="1" dirty="0"/>
              <a:t>CAMPOFRIO – sveikatos priežiūra ISPANIJA</a:t>
            </a:r>
          </a:p>
        </p:txBody>
      </p:sp>
      <p:sp>
        <p:nvSpPr>
          <p:cNvPr id="4" name="Text Placeholder 3">
            <a:extLst>
              <a:ext uri="{FF2B5EF4-FFF2-40B4-BE49-F238E27FC236}">
                <a16:creationId xmlns:a16="http://schemas.microsoft.com/office/drawing/2014/main" id="{AB8A606A-5AB6-416F-8D2C-8A76B3B28FBC}"/>
              </a:ext>
            </a:extLst>
          </p:cNvPr>
          <p:cNvSpPr>
            <a:spLocks noGrp="1"/>
          </p:cNvSpPr>
          <p:nvPr>
            <p:ph type="body" sz="quarter" idx="23"/>
          </p:nvPr>
        </p:nvSpPr>
        <p:spPr>
          <a:xfrm>
            <a:off x="526825" y="559304"/>
            <a:ext cx="3452394" cy="634674"/>
          </a:xfrm>
          <a:solidFill>
            <a:srgbClr val="FFD100"/>
          </a:solidFill>
        </p:spPr>
        <p:txBody>
          <a:bodyPr>
            <a:normAutofit fontScale="77500" lnSpcReduction="20000"/>
          </a:bodyPr>
          <a:lstStyle/>
          <a:p>
            <a:r>
              <a:rPr lang="lt-LT" dirty="0"/>
              <a:t>Pasisemkite įkvėpimo</a:t>
            </a:r>
            <a:endParaRPr lang="en-IE" dirty="0"/>
          </a:p>
        </p:txBody>
      </p:sp>
      <p:pic>
        <p:nvPicPr>
          <p:cNvPr id="9" name="Picture 8">
            <a:hlinkClick r:id="rId2"/>
            <a:extLst>
              <a:ext uri="{FF2B5EF4-FFF2-40B4-BE49-F238E27FC236}">
                <a16:creationId xmlns:a16="http://schemas.microsoft.com/office/drawing/2014/main" id="{BCD752A7-B338-4652-B701-DD66699E0017}"/>
              </a:ext>
            </a:extLst>
          </p:cNvPr>
          <p:cNvPicPr>
            <a:picLocks noChangeAspect="1"/>
          </p:cNvPicPr>
          <p:nvPr/>
        </p:nvPicPr>
        <p:blipFill>
          <a:blip r:embed="rId3"/>
          <a:stretch>
            <a:fillRect/>
          </a:stretch>
        </p:blipFill>
        <p:spPr>
          <a:xfrm>
            <a:off x="1334379" y="2066544"/>
            <a:ext cx="2521080" cy="3454578"/>
          </a:xfrm>
          <a:prstGeom prst="rect">
            <a:avLst/>
          </a:prstGeom>
        </p:spPr>
      </p:pic>
      <p:sp>
        <p:nvSpPr>
          <p:cNvPr id="10" name="Arrow: Right 9">
            <a:extLst>
              <a:ext uri="{FF2B5EF4-FFF2-40B4-BE49-F238E27FC236}">
                <a16:creationId xmlns:a16="http://schemas.microsoft.com/office/drawing/2014/main" id="{5F68E0ED-E6A0-49D7-A308-7B661D55177B}"/>
              </a:ext>
            </a:extLst>
          </p:cNvPr>
          <p:cNvSpPr/>
          <p:nvPr/>
        </p:nvSpPr>
        <p:spPr>
          <a:xfrm>
            <a:off x="156519" y="1927654"/>
            <a:ext cx="1177860" cy="773564"/>
          </a:xfrm>
          <a:prstGeom prst="rightArrow">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b="1">
                <a:solidFill>
                  <a:srgbClr val="000000"/>
                </a:solidFill>
              </a:rPr>
              <a:t>Click here </a:t>
            </a:r>
          </a:p>
        </p:txBody>
      </p:sp>
      <p:sp>
        <p:nvSpPr>
          <p:cNvPr id="11" name="Text Placeholder 1">
            <a:extLst>
              <a:ext uri="{FF2B5EF4-FFF2-40B4-BE49-F238E27FC236}">
                <a16:creationId xmlns:a16="http://schemas.microsoft.com/office/drawing/2014/main" id="{73927B61-1ADF-44EC-82CB-DF33AFF61A73}"/>
              </a:ext>
            </a:extLst>
          </p:cNvPr>
          <p:cNvSpPr>
            <a:spLocks noGrp="1"/>
          </p:cNvSpPr>
          <p:nvPr>
            <p:ph type="body" sz="quarter" idx="20"/>
          </p:nvPr>
        </p:nvSpPr>
        <p:spPr>
          <a:xfrm>
            <a:off x="6096000" y="2066544"/>
            <a:ext cx="5509187" cy="3722513"/>
          </a:xfrm>
        </p:spPr>
        <p:txBody>
          <a:bodyPr/>
          <a:lstStyle/>
          <a:p>
            <a:r>
              <a:rPr lang="en-GB" dirty="0">
                <a:solidFill>
                  <a:srgbClr val="1188A3"/>
                </a:solidFill>
                <a:hlinkClick r:id="rId4">
                  <a:extLst>
                    <a:ext uri="{A12FA001-AC4F-418D-AE19-62706E023703}">
                      <ahyp:hlinkClr xmlns:ahyp="http://schemas.microsoft.com/office/drawing/2018/hyperlinkcolor" val="tx"/>
                    </a:ext>
                  </a:extLst>
                </a:hlinkClick>
              </a:rPr>
              <a:t>Campofrio | Produktai ir Perdirbta m</a:t>
            </a:r>
            <a:r>
              <a:rPr lang="lt-LT" dirty="0">
                <a:solidFill>
                  <a:srgbClr val="1188A3"/>
                </a:solidFill>
                <a:hlinkClick r:id="rId4">
                  <a:extLst>
                    <a:ext uri="{A12FA001-AC4F-418D-AE19-62706E023703}">
                      <ahyp:hlinkClr xmlns:ahyp="http://schemas.microsoft.com/office/drawing/2018/hyperlinkcolor" val="tx"/>
                    </a:ext>
                  </a:extLst>
                </a:hlinkClick>
              </a:rPr>
              <a:t>ėsa</a:t>
            </a:r>
          </a:p>
          <a:p>
            <a:r>
              <a:rPr lang="lt-LT" dirty="0"/>
              <a:t>užtikrino, kad jų produktai, pasižymintys tinkama tekstūra, skoniu ir patraukliu pateikimu, būtų pritaikyti senjorų poreikiams.</a:t>
            </a:r>
          </a:p>
          <a:p>
            <a:r>
              <a:rPr lang="lt-LT" dirty="0"/>
              <a:t>Naujoviškumo aspektas – tai produkto tekstūra ir skonis, specialiai sukurtas kramtymo ir (arba) rijimo problemų turinčių žmonių mitybos būklei palaikyti, gerinti ir gydyti, išlaikant homogenišką tekstūrą, pageidaujamą skonį ir aromatą. </a:t>
            </a:r>
            <a:endParaRPr lang="en-IE" dirty="0"/>
          </a:p>
        </p:txBody>
      </p:sp>
      <p:pic>
        <p:nvPicPr>
          <p:cNvPr id="12" name="Picture 11">
            <a:extLst>
              <a:ext uri="{FF2B5EF4-FFF2-40B4-BE49-F238E27FC236}">
                <a16:creationId xmlns:a16="http://schemas.microsoft.com/office/drawing/2014/main" id="{E9C6B6C1-CBE8-46EB-8B1D-E1E123B9E13A}"/>
              </a:ext>
            </a:extLst>
          </p:cNvPr>
          <p:cNvPicPr>
            <a:picLocks noChangeAspect="1"/>
          </p:cNvPicPr>
          <p:nvPr/>
        </p:nvPicPr>
        <p:blipFill>
          <a:blip r:embed="rId5"/>
          <a:stretch>
            <a:fillRect/>
          </a:stretch>
        </p:blipFill>
        <p:spPr>
          <a:xfrm>
            <a:off x="9652300" y="502508"/>
            <a:ext cx="2047875" cy="762000"/>
          </a:xfrm>
          <a:prstGeom prst="rect">
            <a:avLst/>
          </a:prstGeom>
        </p:spPr>
      </p:pic>
      <p:sp>
        <p:nvSpPr>
          <p:cNvPr id="2" name="Rectangle 1">
            <a:extLst>
              <a:ext uri="{FF2B5EF4-FFF2-40B4-BE49-F238E27FC236}">
                <a16:creationId xmlns:a16="http://schemas.microsoft.com/office/drawing/2014/main" id="{AB27D789-9C3E-C49F-959B-1F55CA23170B}"/>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818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75">
            <a:extLst>
              <a:ext uri="{FF2B5EF4-FFF2-40B4-BE49-F238E27FC236}">
                <a16:creationId xmlns:a16="http://schemas.microsoft.com/office/drawing/2014/main" id="{FED21093-8CB4-4D68-8CDD-50065559E159}"/>
              </a:ext>
            </a:extLst>
          </p:cNvPr>
          <p:cNvSpPr>
            <a:spLocks noChangeArrowheads="1"/>
          </p:cNvSpPr>
          <p:nvPr/>
        </p:nvSpPr>
        <p:spPr bwMode="auto">
          <a:xfrm>
            <a:off x="801512" y="382027"/>
            <a:ext cx="2491241" cy="2354611"/>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FFD100"/>
          </a:solidFill>
          <a:ln w="9525" cap="flat">
            <a:noFill/>
            <a:bevel/>
            <a:headEnd/>
            <a:tailEnd/>
          </a:ln>
          <a:effectLst/>
        </p:spPr>
        <p:txBody>
          <a:bodyPr wrap="none" anchor="ctr"/>
          <a:lstStyle/>
          <a:p>
            <a:endParaRPr lang="en-US"/>
          </a:p>
        </p:txBody>
      </p:sp>
      <p:sp>
        <p:nvSpPr>
          <p:cNvPr id="2" name="Text Placeholder 1">
            <a:extLst>
              <a:ext uri="{FF2B5EF4-FFF2-40B4-BE49-F238E27FC236}">
                <a16:creationId xmlns:a16="http://schemas.microsoft.com/office/drawing/2014/main" id="{BA6C540E-6818-4F68-91E5-073D3552DC2A}"/>
              </a:ext>
            </a:extLst>
          </p:cNvPr>
          <p:cNvSpPr>
            <a:spLocks noGrp="1"/>
          </p:cNvSpPr>
          <p:nvPr>
            <p:ph type="body" sz="quarter" idx="18"/>
          </p:nvPr>
        </p:nvSpPr>
        <p:spPr>
          <a:xfrm>
            <a:off x="726475" y="2826326"/>
            <a:ext cx="11268789" cy="4031673"/>
          </a:xfrm>
        </p:spPr>
        <p:txBody>
          <a:bodyPr>
            <a:normAutofit fontScale="47500" lnSpcReduction="20000"/>
          </a:bodyPr>
          <a:lstStyle/>
          <a:p>
            <a:pPr marL="0" indent="0" algn="just">
              <a:lnSpc>
                <a:spcPct val="120000"/>
              </a:lnSpc>
            </a:pPr>
            <a:r>
              <a:rPr lang="en-IE" sz="4600" b="1" dirty="0" err="1">
                <a:cs typeface="Arial" panose="020B0604020202020204" pitchFamily="34" charset="0"/>
              </a:rPr>
              <a:t>Apetito</a:t>
            </a:r>
            <a:r>
              <a:rPr lang="en-IE" sz="4600" b="1" dirty="0">
                <a:cs typeface="Arial" panose="020B0604020202020204" pitchFamily="34" charset="0"/>
              </a:rPr>
              <a:t> </a:t>
            </a:r>
            <a:r>
              <a:rPr lang="en-IE" sz="4600" b="1" dirty="0" err="1">
                <a:cs typeface="Arial" panose="020B0604020202020204" pitchFamily="34" charset="0"/>
              </a:rPr>
              <a:t>trūkumas</a:t>
            </a:r>
            <a:endParaRPr lang="en-IE" sz="4600" b="1" dirty="0">
              <a:cs typeface="Arial" panose="020B0604020202020204" pitchFamily="34" charset="0"/>
            </a:endParaRPr>
          </a:p>
          <a:p>
            <a:pPr marL="0" indent="0" algn="just">
              <a:lnSpc>
                <a:spcPct val="120000"/>
              </a:lnSpc>
            </a:pPr>
            <a:r>
              <a:rPr lang="lt-LT" sz="4200" dirty="0">
                <a:cs typeface="Arial" panose="020B0604020202020204" pitchFamily="34" charset="0"/>
              </a:rPr>
              <a:t>Tam tikra prasme senjorų apetito praradimas yra suprantamas ir galbūt nekenksmingas: senstant mažėja raumenų masė, todėl senjorams reikia mažiau kalorijų, o tai natūraliai lemia, kad vyresnio amžiaus žmonės yra mažiau alkani. Tačiau problema ta, kad mažėjant suvartojamo maisto kiekiui, sunku išlaikyti sveiką gyvybiškai svarbių maistinių medžiagų – vitaminų, mineralų ir pagrindinių medžiagų, pavyzdžiui, baltymų – kiekį.</a:t>
            </a:r>
          </a:p>
          <a:p>
            <a:pPr marL="0" indent="0" algn="just">
              <a:lnSpc>
                <a:spcPct val="120000"/>
              </a:lnSpc>
            </a:pPr>
            <a:r>
              <a:rPr lang="lt-LT" sz="4200" dirty="0">
                <a:cs typeface="Arial" panose="020B0604020202020204" pitchFamily="34" charset="0"/>
              </a:rPr>
              <a:t>Kiti veiksniai, lemiantys apetito praradimą, yra ne tokie gerybiniai. Su amžiumi mūsų organizme pradeda gamintis mažiau alkio jausmą sukeliančių hormonų, o tai reiškia, kad galime pradėti gauti net mažiau kalorijų, nei reikia įprastai veiklai palaikyti. Vyresnio amžiaus žmonės taip pat greičiausiai vartoja vaistus, kurie slopina apetitą ar net sukelia pykinimą. Be to, dėl virškinimo trakto problemų ir kitų negalavimų senjorai taip pat gali prarasti apetitą.</a:t>
            </a:r>
            <a:endParaRPr lang="en-GB" sz="4200" dirty="0">
              <a:cs typeface="Arial" panose="020B0604020202020204" pitchFamily="34" charset="0"/>
            </a:endParaRPr>
          </a:p>
          <a:p>
            <a:pPr marL="0" indent="0">
              <a:lnSpc>
                <a:spcPct val="120000"/>
              </a:lnSpc>
            </a:pPr>
            <a:endParaRPr lang="en-IE" dirty="0"/>
          </a:p>
        </p:txBody>
      </p:sp>
      <p:pic>
        <p:nvPicPr>
          <p:cNvPr id="6" name="Graphic 5" descr="Badge 3 outline">
            <a:extLst>
              <a:ext uri="{FF2B5EF4-FFF2-40B4-BE49-F238E27FC236}">
                <a16:creationId xmlns:a16="http://schemas.microsoft.com/office/drawing/2014/main" id="{21C41A1D-3C06-4416-A607-F4A30C906D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7514" y="155119"/>
            <a:ext cx="914400" cy="914400"/>
          </a:xfrm>
          <a:prstGeom prst="rect">
            <a:avLst/>
          </a:prstGeom>
        </p:spPr>
      </p:pic>
      <p:sp>
        <p:nvSpPr>
          <p:cNvPr id="7" name="TextBox 6">
            <a:extLst>
              <a:ext uri="{FF2B5EF4-FFF2-40B4-BE49-F238E27FC236}">
                <a16:creationId xmlns:a16="http://schemas.microsoft.com/office/drawing/2014/main" id="{731309E0-215A-4092-94DF-17A8D36EEBA4}"/>
              </a:ext>
            </a:extLst>
          </p:cNvPr>
          <p:cNvSpPr txBox="1"/>
          <p:nvPr/>
        </p:nvSpPr>
        <p:spPr>
          <a:xfrm>
            <a:off x="801511" y="899212"/>
            <a:ext cx="2491241" cy="1546577"/>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lt-LT" sz="2100" b="1" dirty="0">
                <a:solidFill>
                  <a:srgbClr val="000000"/>
                </a:solidFill>
                <a:latin typeface="Calibri" panose="020F0502020204030204"/>
              </a:rPr>
              <a:t>Š</a:t>
            </a:r>
            <a:r>
              <a:rPr kumimoji="0" lang="lt-LT" sz="2100" b="1" i="0" u="none" strike="noStrike" kern="1200" cap="none" spc="0" normalizeH="0" baseline="0" noProof="0" dirty="0" err="1">
                <a:ln>
                  <a:noFill/>
                </a:ln>
                <a:solidFill>
                  <a:srgbClr val="000000"/>
                </a:solidFill>
                <a:effectLst/>
                <a:uLnTx/>
                <a:uFillTx/>
                <a:latin typeface="Calibri" panose="020F0502020204030204"/>
                <a:ea typeface="+mn-ea"/>
                <a:cs typeface="+mn-cs"/>
              </a:rPr>
              <a:t>ios</a:t>
            </a:r>
            <a:r>
              <a:rPr kumimoji="0" lang="lt-LT" sz="2100" b="1" i="0" u="none" strike="noStrike" kern="1200" cap="none" spc="0" normalizeH="0" baseline="0" noProof="0" dirty="0">
                <a:ln>
                  <a:noFill/>
                </a:ln>
                <a:solidFill>
                  <a:srgbClr val="000000"/>
                </a:solidFill>
                <a:effectLst/>
                <a:uLnTx/>
                <a:uFillTx/>
                <a:latin typeface="Calibri" panose="020F0502020204030204"/>
                <a:ea typeface="+mn-ea"/>
                <a:cs typeface="+mn-cs"/>
              </a:rPr>
              <a:t> grupės pageidavimų pokyčiai, pvz., porcijos dydis, šaltiniai ir tvarumas. </a:t>
            </a:r>
          </a:p>
        </p:txBody>
      </p:sp>
      <p:sp>
        <p:nvSpPr>
          <p:cNvPr id="8" name="TextBox 7">
            <a:extLst>
              <a:ext uri="{FF2B5EF4-FFF2-40B4-BE49-F238E27FC236}">
                <a16:creationId xmlns:a16="http://schemas.microsoft.com/office/drawing/2014/main" id="{53AEB8EE-3E42-49F4-AD19-7B4F12471C31}"/>
              </a:ext>
            </a:extLst>
          </p:cNvPr>
          <p:cNvSpPr txBox="1"/>
          <p:nvPr/>
        </p:nvSpPr>
        <p:spPr>
          <a:xfrm>
            <a:off x="4263081" y="1233286"/>
            <a:ext cx="4543168" cy="646331"/>
          </a:xfrm>
          <a:prstGeom prst="rect">
            <a:avLst/>
          </a:prstGeom>
          <a:solidFill>
            <a:srgbClr val="85D2E1"/>
          </a:solidFill>
        </p:spPr>
        <p:txBody>
          <a:bodyPr wrap="square" rtlCol="0">
            <a:spAutoFit/>
          </a:bodyPr>
          <a:lstStyle/>
          <a:p>
            <a:pPr algn="ctr"/>
            <a:r>
              <a:rPr lang="lt-LT" sz="3600" b="1" dirty="0">
                <a:solidFill>
                  <a:srgbClr val="000000"/>
                </a:solidFill>
              </a:rPr>
              <a:t>Porcijų dydžiai</a:t>
            </a:r>
            <a:endParaRPr lang="en-IE" sz="3600" b="1" dirty="0">
              <a:solidFill>
                <a:srgbClr val="000000"/>
              </a:solidFill>
            </a:endParaRPr>
          </a:p>
        </p:txBody>
      </p:sp>
      <p:pic>
        <p:nvPicPr>
          <p:cNvPr id="4" name="Graphic 3" descr="Alterations &amp; Tailoring outline">
            <a:extLst>
              <a:ext uri="{FF2B5EF4-FFF2-40B4-BE49-F238E27FC236}">
                <a16:creationId xmlns:a16="http://schemas.microsoft.com/office/drawing/2014/main" id="{E45AFFED-4CFA-95D1-4A03-F3E0977D0F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76577" y="792221"/>
            <a:ext cx="1172160" cy="1172160"/>
          </a:xfrm>
          <a:prstGeom prst="rect">
            <a:avLst/>
          </a:prstGeom>
        </p:spPr>
      </p:pic>
    </p:spTree>
    <p:extLst>
      <p:ext uri="{BB962C8B-B14F-4D97-AF65-F5344CB8AC3E}">
        <p14:creationId xmlns:p14="http://schemas.microsoft.com/office/powerpoint/2010/main" val="1425821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75">
            <a:extLst>
              <a:ext uri="{FF2B5EF4-FFF2-40B4-BE49-F238E27FC236}">
                <a16:creationId xmlns:a16="http://schemas.microsoft.com/office/drawing/2014/main" id="{FED21093-8CB4-4D68-8CDD-50065559E159}"/>
              </a:ext>
            </a:extLst>
          </p:cNvPr>
          <p:cNvSpPr>
            <a:spLocks noChangeArrowheads="1"/>
          </p:cNvSpPr>
          <p:nvPr/>
        </p:nvSpPr>
        <p:spPr bwMode="auto">
          <a:xfrm>
            <a:off x="801512" y="382027"/>
            <a:ext cx="2491241" cy="2354611"/>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FFD100"/>
          </a:solidFill>
          <a:ln w="9525" cap="flat">
            <a:noFill/>
            <a:bevel/>
            <a:headEnd/>
            <a:tailEnd/>
          </a:ln>
          <a:effectLst/>
        </p:spPr>
        <p:txBody>
          <a:bodyPr wrap="none" anchor="ctr"/>
          <a:lstStyle/>
          <a:p>
            <a:endParaRPr lang="en-US"/>
          </a:p>
        </p:txBody>
      </p:sp>
      <p:sp>
        <p:nvSpPr>
          <p:cNvPr id="2" name="Text Placeholder 1">
            <a:extLst>
              <a:ext uri="{FF2B5EF4-FFF2-40B4-BE49-F238E27FC236}">
                <a16:creationId xmlns:a16="http://schemas.microsoft.com/office/drawing/2014/main" id="{BA6C540E-6818-4F68-91E5-073D3552DC2A}"/>
              </a:ext>
            </a:extLst>
          </p:cNvPr>
          <p:cNvSpPr>
            <a:spLocks noGrp="1"/>
          </p:cNvSpPr>
          <p:nvPr>
            <p:ph type="body" sz="quarter" idx="18"/>
          </p:nvPr>
        </p:nvSpPr>
        <p:spPr>
          <a:xfrm>
            <a:off x="726475" y="2963545"/>
            <a:ext cx="11309811" cy="3091265"/>
          </a:xfrm>
        </p:spPr>
        <p:txBody>
          <a:bodyPr>
            <a:normAutofit fontScale="92500" lnSpcReduction="20000"/>
          </a:bodyPr>
          <a:lstStyle/>
          <a:p>
            <a:pPr marL="0" indent="0" algn="just"/>
            <a:r>
              <a:rPr lang="en-GB" sz="2800" b="1" dirty="0">
                <a:cs typeface="Arial" panose="020B0604020202020204" pitchFamily="34" charset="0"/>
              </a:rPr>
              <a:t>1. </a:t>
            </a:r>
            <a:r>
              <a:rPr lang="en-GB" sz="2800" b="1" dirty="0" err="1">
                <a:cs typeface="Arial" panose="020B0604020202020204" pitchFamily="34" charset="0"/>
              </a:rPr>
              <a:t>Realus</a:t>
            </a:r>
            <a:r>
              <a:rPr lang="en-GB" sz="2800" b="1" dirty="0">
                <a:cs typeface="Arial" panose="020B0604020202020204" pitchFamily="34" charset="0"/>
              </a:rPr>
              <a:t> </a:t>
            </a:r>
            <a:r>
              <a:rPr lang="en-GB" sz="2800" b="1" dirty="0" err="1">
                <a:cs typeface="Arial" panose="020B0604020202020204" pitchFamily="34" charset="0"/>
              </a:rPr>
              <a:t>porcijos</a:t>
            </a:r>
            <a:r>
              <a:rPr lang="en-GB" sz="2800" b="1" dirty="0">
                <a:cs typeface="Arial" panose="020B0604020202020204" pitchFamily="34" charset="0"/>
              </a:rPr>
              <a:t> </a:t>
            </a:r>
            <a:r>
              <a:rPr lang="en-GB" sz="2800" b="1" dirty="0" err="1">
                <a:cs typeface="Arial" panose="020B0604020202020204" pitchFamily="34" charset="0"/>
              </a:rPr>
              <a:t>dydis</a:t>
            </a:r>
            <a:endParaRPr lang="en-GB" sz="2800" b="1" dirty="0">
              <a:cs typeface="Arial" panose="020B0604020202020204" pitchFamily="34" charset="0"/>
            </a:endParaRPr>
          </a:p>
          <a:p>
            <a:pPr marL="0" indent="0" algn="just"/>
            <a:r>
              <a:rPr lang="lt-LT" dirty="0">
                <a:cs typeface="Arial" panose="020B0604020202020204" pitchFamily="34" charset="0"/>
              </a:rPr>
              <a:t>Dėl mažesnio aktyvumo, mažėjančio kūno svorio, mažesnio kalorijų poreikio ir bendros sveikatos būklės bei sumažėjusio apetito, vyresnio amžiaus žmonių vidutinis porcijos dydis turėtų būti mažesnis nei jaunesnių suaugusiųjų. Tačiau svarbu, kad tai būtų maistiniu požiūriu subalansuotas ir pakankamas maistas, kad būtų išvengta nepakankamos mitybos.</a:t>
            </a:r>
          </a:p>
          <a:p>
            <a:pPr marL="0" indent="0" algn="just"/>
            <a:r>
              <a:rPr lang="lt-LT" sz="2800" b="1" dirty="0">
                <a:cs typeface="Arial" panose="020B0604020202020204" pitchFamily="34" charset="0"/>
              </a:rPr>
              <a:t>2. Porcijų išvaizda</a:t>
            </a:r>
          </a:p>
          <a:p>
            <a:pPr marL="0" indent="0" algn="just"/>
            <a:r>
              <a:rPr lang="lt-LT" dirty="0">
                <a:cs typeface="Arial" panose="020B0604020202020204" pitchFamily="34" charset="0"/>
              </a:rPr>
              <a:t>Suaugusiems gyventojams didelės, stambios porcijos reiškia kainos ir kokybės santykį, o senjorams per didelė porcija gali kelti baimę. Šiai amžiaus grupei, ypač vidutinio ir vyresnio amžiaus žmonėms, valgymas gali būti pareiga, o ne malonumas, todėl patiekalas turėtų atrodyti lengvai valgomas.</a:t>
            </a:r>
          </a:p>
        </p:txBody>
      </p:sp>
      <p:pic>
        <p:nvPicPr>
          <p:cNvPr id="6" name="Graphic 5" descr="Badge 3 outline">
            <a:extLst>
              <a:ext uri="{FF2B5EF4-FFF2-40B4-BE49-F238E27FC236}">
                <a16:creationId xmlns:a16="http://schemas.microsoft.com/office/drawing/2014/main" id="{21C41A1D-3C06-4416-A607-F4A30C906D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7514" y="155119"/>
            <a:ext cx="914400" cy="914400"/>
          </a:xfrm>
          <a:prstGeom prst="rect">
            <a:avLst/>
          </a:prstGeom>
        </p:spPr>
      </p:pic>
      <p:sp>
        <p:nvSpPr>
          <p:cNvPr id="7" name="TextBox 6">
            <a:extLst>
              <a:ext uri="{FF2B5EF4-FFF2-40B4-BE49-F238E27FC236}">
                <a16:creationId xmlns:a16="http://schemas.microsoft.com/office/drawing/2014/main" id="{731309E0-215A-4092-94DF-17A8D36EEBA4}"/>
              </a:ext>
            </a:extLst>
          </p:cNvPr>
          <p:cNvSpPr txBox="1"/>
          <p:nvPr/>
        </p:nvSpPr>
        <p:spPr>
          <a:xfrm>
            <a:off x="801511" y="899212"/>
            <a:ext cx="2491241" cy="1546577"/>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lt-LT" sz="2100" b="1" dirty="0">
                <a:solidFill>
                  <a:srgbClr val="000000"/>
                </a:solidFill>
                <a:latin typeface="Calibri" panose="020F0502020204030204"/>
              </a:rPr>
              <a:t>Š</a:t>
            </a:r>
            <a:r>
              <a:rPr kumimoji="0" lang="lt-LT" sz="2100" b="1" i="0" u="none" strike="noStrike" kern="1200" cap="none" spc="0" normalizeH="0" baseline="0" noProof="0" dirty="0" err="1">
                <a:ln>
                  <a:noFill/>
                </a:ln>
                <a:solidFill>
                  <a:srgbClr val="000000"/>
                </a:solidFill>
                <a:effectLst/>
                <a:uLnTx/>
                <a:uFillTx/>
                <a:latin typeface="Calibri" panose="020F0502020204030204"/>
                <a:ea typeface="+mn-ea"/>
                <a:cs typeface="+mn-cs"/>
              </a:rPr>
              <a:t>ios</a:t>
            </a:r>
            <a:r>
              <a:rPr kumimoji="0" lang="lt-LT" sz="2100" b="1" i="0" u="none" strike="noStrike" kern="1200" cap="none" spc="0" normalizeH="0" baseline="0" noProof="0" dirty="0">
                <a:ln>
                  <a:noFill/>
                </a:ln>
                <a:solidFill>
                  <a:srgbClr val="000000"/>
                </a:solidFill>
                <a:effectLst/>
                <a:uLnTx/>
                <a:uFillTx/>
                <a:latin typeface="Calibri" panose="020F0502020204030204"/>
                <a:ea typeface="+mn-ea"/>
                <a:cs typeface="+mn-cs"/>
              </a:rPr>
              <a:t> grupės pageidavimų pokyčiai, pvz., porcijos dydis, šaltiniai ir tvarumas. </a:t>
            </a:r>
            <a:endParaRPr kumimoji="0" lang="en-IE" sz="21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3AEB8EE-3E42-49F4-AD19-7B4F12471C31}"/>
              </a:ext>
            </a:extLst>
          </p:cNvPr>
          <p:cNvSpPr txBox="1"/>
          <p:nvPr/>
        </p:nvSpPr>
        <p:spPr>
          <a:xfrm>
            <a:off x="4263081" y="1233286"/>
            <a:ext cx="4543168" cy="646331"/>
          </a:xfrm>
          <a:prstGeom prst="rect">
            <a:avLst/>
          </a:prstGeom>
          <a:solidFill>
            <a:srgbClr val="85D2E1"/>
          </a:solidFill>
        </p:spPr>
        <p:txBody>
          <a:bodyPr wrap="square" rtlCol="0">
            <a:spAutoFit/>
          </a:bodyPr>
          <a:lstStyle/>
          <a:p>
            <a:pPr algn="ctr"/>
            <a:r>
              <a:rPr lang="lt-LT" sz="3600" b="1" dirty="0">
                <a:solidFill>
                  <a:srgbClr val="000000"/>
                </a:solidFill>
              </a:rPr>
              <a:t>Porcijų dydžiai</a:t>
            </a:r>
            <a:endParaRPr lang="en-IE" sz="3600" b="1" dirty="0">
              <a:solidFill>
                <a:srgbClr val="000000"/>
              </a:solidFill>
            </a:endParaRPr>
          </a:p>
        </p:txBody>
      </p:sp>
      <p:pic>
        <p:nvPicPr>
          <p:cNvPr id="4" name="Graphic 3" descr="Alterations &amp; Tailoring outline">
            <a:extLst>
              <a:ext uri="{FF2B5EF4-FFF2-40B4-BE49-F238E27FC236}">
                <a16:creationId xmlns:a16="http://schemas.microsoft.com/office/drawing/2014/main" id="{E45AFFED-4CFA-95D1-4A03-F3E0977D0F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76577" y="792221"/>
            <a:ext cx="1172160" cy="1172160"/>
          </a:xfrm>
          <a:prstGeom prst="rect">
            <a:avLst/>
          </a:prstGeom>
        </p:spPr>
      </p:pic>
    </p:spTree>
    <p:extLst>
      <p:ext uri="{BB962C8B-B14F-4D97-AF65-F5344CB8AC3E}">
        <p14:creationId xmlns:p14="http://schemas.microsoft.com/office/powerpoint/2010/main" val="112597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75">
            <a:extLst>
              <a:ext uri="{FF2B5EF4-FFF2-40B4-BE49-F238E27FC236}">
                <a16:creationId xmlns:a16="http://schemas.microsoft.com/office/drawing/2014/main" id="{FED21093-8CB4-4D68-8CDD-50065559E159}"/>
              </a:ext>
            </a:extLst>
          </p:cNvPr>
          <p:cNvSpPr>
            <a:spLocks noChangeArrowheads="1"/>
          </p:cNvSpPr>
          <p:nvPr/>
        </p:nvSpPr>
        <p:spPr bwMode="auto">
          <a:xfrm>
            <a:off x="801512" y="382027"/>
            <a:ext cx="2491241" cy="2354611"/>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FFD100"/>
          </a:solidFill>
          <a:ln w="9525" cap="flat">
            <a:noFill/>
            <a:bevel/>
            <a:headEnd/>
            <a:tailEnd/>
          </a:ln>
          <a:effectLst/>
        </p:spPr>
        <p:txBody>
          <a:bodyPr wrap="none" anchor="ctr"/>
          <a:lstStyle/>
          <a:p>
            <a:endParaRPr lang="en-US"/>
          </a:p>
        </p:txBody>
      </p:sp>
      <p:sp>
        <p:nvSpPr>
          <p:cNvPr id="2" name="Text Placeholder 1">
            <a:extLst>
              <a:ext uri="{FF2B5EF4-FFF2-40B4-BE49-F238E27FC236}">
                <a16:creationId xmlns:a16="http://schemas.microsoft.com/office/drawing/2014/main" id="{BA6C540E-6818-4F68-91E5-073D3552DC2A}"/>
              </a:ext>
            </a:extLst>
          </p:cNvPr>
          <p:cNvSpPr>
            <a:spLocks noGrp="1"/>
          </p:cNvSpPr>
          <p:nvPr>
            <p:ph type="body" sz="quarter" idx="18"/>
          </p:nvPr>
        </p:nvSpPr>
        <p:spPr>
          <a:xfrm>
            <a:off x="726475" y="2963545"/>
            <a:ext cx="10822973" cy="3091265"/>
          </a:xfrm>
        </p:spPr>
        <p:txBody>
          <a:bodyPr>
            <a:normAutofit fontScale="92500" lnSpcReduction="10000"/>
          </a:bodyPr>
          <a:lstStyle/>
          <a:p>
            <a:pPr marL="0" indent="0" algn="just"/>
            <a:r>
              <a:rPr lang="lt-LT" dirty="0">
                <a:cs typeface="Arial" panose="020B0604020202020204" pitchFamily="34" charset="0"/>
              </a:rPr>
              <a:t>Senjorai (kaip ir visi kiti) supranta, kad reikia gyventi tvariau tiek dėl savo, tiek dėl mūsų planetos.</a:t>
            </a:r>
          </a:p>
          <a:p>
            <a:pPr marL="0" indent="0" algn="just"/>
            <a:r>
              <a:rPr lang="lt-LT" dirty="0">
                <a:cs typeface="Arial" panose="020B0604020202020204" pitchFamily="34" charset="0"/>
              </a:rPr>
              <a:t>Vienas iš būdų, kaip galite padėti jiems gyventi tvaresnį gyvenimą, yra alternatyvūs baltymų šaltiniai. Žinome, kad jiems reikia daug baltymų (2 modulis). </a:t>
            </a:r>
          </a:p>
          <a:p>
            <a:pPr marL="342900" indent="-342900" algn="just">
              <a:buFont typeface="Arial" panose="020B0604020202020204" pitchFamily="34" charset="0"/>
              <a:buChar char="•"/>
            </a:pPr>
            <a:r>
              <a:rPr lang="lt-LT" sz="2400" dirty="0"/>
              <a:t>Vyresnio amžiaus žmonės turėtų valgyti daugiau augalinės kilmės baltymų, pavyzdžiui, ankštinių daržovių, grūdų, riešutų ir sėklų.  </a:t>
            </a:r>
          </a:p>
          <a:p>
            <a:pPr marL="342900" indent="-342900" algn="just">
              <a:buFont typeface="Arial" panose="020B0604020202020204" pitchFamily="34" charset="0"/>
              <a:buChar char="•"/>
            </a:pPr>
            <a:r>
              <a:rPr lang="lt-LT" sz="2400" dirty="0"/>
              <a:t>Senjorai turėtų valgyti mažiau gyvulinės kilmės baltymų (pvz., jautienos, avienos ir perdirbtos mėsos), o jei valgo mėsą, rinktis vištieną ir kiaulieną.</a:t>
            </a:r>
          </a:p>
          <a:p>
            <a:pPr marL="0" indent="0" algn="just"/>
            <a:r>
              <a:rPr lang="en-GB" b="1" dirty="0">
                <a:cs typeface="Arial" panose="020B0604020202020204" pitchFamily="34" charset="0"/>
              </a:rPr>
              <a:t>Į tai </a:t>
            </a:r>
            <a:r>
              <a:rPr lang="en-GB" b="1" dirty="0" err="1">
                <a:cs typeface="Arial" panose="020B0604020202020204" pitchFamily="34" charset="0"/>
              </a:rPr>
              <a:t>galima</a:t>
            </a:r>
            <a:r>
              <a:rPr lang="en-GB" b="1" dirty="0">
                <a:cs typeface="Arial" panose="020B0604020202020204" pitchFamily="34" charset="0"/>
              </a:rPr>
              <a:t> </a:t>
            </a:r>
            <a:r>
              <a:rPr lang="en-GB" b="1" dirty="0" err="1">
                <a:cs typeface="Arial" panose="020B0604020202020204" pitchFamily="34" charset="0"/>
              </a:rPr>
              <a:t>atsižvelgti</a:t>
            </a:r>
            <a:r>
              <a:rPr lang="en-GB" b="1" dirty="0">
                <a:cs typeface="Arial" panose="020B0604020202020204" pitchFamily="34" charset="0"/>
              </a:rPr>
              <a:t> </a:t>
            </a:r>
            <a:r>
              <a:rPr lang="lt-LT" b="1" dirty="0">
                <a:cs typeface="Arial" panose="020B0604020202020204" pitchFamily="34" charset="0"/>
              </a:rPr>
              <a:t>kuriant naujus maisto produktus</a:t>
            </a:r>
            <a:r>
              <a:rPr lang="en-GB" b="1" dirty="0">
                <a:cs typeface="Arial" panose="020B0604020202020204" pitchFamily="34" charset="0"/>
              </a:rPr>
              <a:t>!</a:t>
            </a:r>
          </a:p>
          <a:p>
            <a:pPr marL="0" indent="0"/>
            <a:endParaRPr lang="en-IE" dirty="0"/>
          </a:p>
        </p:txBody>
      </p:sp>
      <p:pic>
        <p:nvPicPr>
          <p:cNvPr id="6" name="Graphic 5" descr="Badge 3 outline">
            <a:extLst>
              <a:ext uri="{FF2B5EF4-FFF2-40B4-BE49-F238E27FC236}">
                <a16:creationId xmlns:a16="http://schemas.microsoft.com/office/drawing/2014/main" id="{21C41A1D-3C06-4416-A607-F4A30C906D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7514" y="155119"/>
            <a:ext cx="914400" cy="914400"/>
          </a:xfrm>
          <a:prstGeom prst="rect">
            <a:avLst/>
          </a:prstGeom>
        </p:spPr>
      </p:pic>
      <p:sp>
        <p:nvSpPr>
          <p:cNvPr id="7" name="TextBox 6">
            <a:extLst>
              <a:ext uri="{FF2B5EF4-FFF2-40B4-BE49-F238E27FC236}">
                <a16:creationId xmlns:a16="http://schemas.microsoft.com/office/drawing/2014/main" id="{731309E0-215A-4092-94DF-17A8D36EEBA4}"/>
              </a:ext>
            </a:extLst>
          </p:cNvPr>
          <p:cNvSpPr txBox="1"/>
          <p:nvPr/>
        </p:nvSpPr>
        <p:spPr>
          <a:xfrm>
            <a:off x="801511" y="899212"/>
            <a:ext cx="2491241" cy="1965666"/>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lt-LT" sz="2100" b="1" dirty="0">
                <a:solidFill>
                  <a:srgbClr val="000000"/>
                </a:solidFill>
                <a:latin typeface="Calibri" panose="020F0502020204030204"/>
              </a:rPr>
              <a:t>Š</a:t>
            </a:r>
            <a:r>
              <a:rPr kumimoji="0" lang="lt-LT" sz="2100" b="1" i="0" u="none" strike="noStrike" kern="1200" cap="none" spc="0" normalizeH="0" baseline="0" noProof="0" dirty="0" err="1">
                <a:ln>
                  <a:noFill/>
                </a:ln>
                <a:solidFill>
                  <a:srgbClr val="000000"/>
                </a:solidFill>
                <a:effectLst/>
                <a:uLnTx/>
                <a:uFillTx/>
                <a:latin typeface="Calibri" panose="020F0502020204030204"/>
                <a:ea typeface="+mn-ea"/>
                <a:cs typeface="+mn-cs"/>
              </a:rPr>
              <a:t>ios</a:t>
            </a:r>
            <a:r>
              <a:rPr kumimoji="0" lang="lt-LT" sz="2100" b="1" i="0" u="none" strike="noStrike" kern="1200" cap="none" spc="0" normalizeH="0" baseline="0" noProof="0" dirty="0">
                <a:ln>
                  <a:noFill/>
                </a:ln>
                <a:solidFill>
                  <a:srgbClr val="000000"/>
                </a:solidFill>
                <a:effectLst/>
                <a:uLnTx/>
                <a:uFillTx/>
                <a:latin typeface="Calibri" panose="020F0502020204030204"/>
                <a:ea typeface="+mn-ea"/>
                <a:cs typeface="+mn-cs"/>
              </a:rPr>
              <a:t> grupės pageidavimų pokyčiai, pvz., porcijos dydis, šaltiniai ir tvarumas.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lt-LT" sz="21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3AEB8EE-3E42-49F4-AD19-7B4F12471C31}"/>
              </a:ext>
            </a:extLst>
          </p:cNvPr>
          <p:cNvSpPr txBox="1"/>
          <p:nvPr/>
        </p:nvSpPr>
        <p:spPr>
          <a:xfrm>
            <a:off x="4263081" y="1233286"/>
            <a:ext cx="4543168" cy="646331"/>
          </a:xfrm>
          <a:prstGeom prst="rect">
            <a:avLst/>
          </a:prstGeom>
          <a:solidFill>
            <a:srgbClr val="85D2E1"/>
          </a:solidFill>
        </p:spPr>
        <p:txBody>
          <a:bodyPr wrap="square" rtlCol="0">
            <a:spAutoFit/>
          </a:bodyPr>
          <a:lstStyle/>
          <a:p>
            <a:pPr algn="ctr"/>
            <a:r>
              <a:rPr lang="en-IE" sz="3600" b="1" dirty="0" err="1">
                <a:solidFill>
                  <a:srgbClr val="000000"/>
                </a:solidFill>
              </a:rPr>
              <a:t>Tvarumo</a:t>
            </a:r>
            <a:r>
              <a:rPr lang="en-IE" sz="3600" b="1" dirty="0">
                <a:solidFill>
                  <a:srgbClr val="000000"/>
                </a:solidFill>
              </a:rPr>
              <a:t> </a:t>
            </a:r>
            <a:r>
              <a:rPr lang="en-IE" sz="3600" b="1" dirty="0" err="1">
                <a:solidFill>
                  <a:srgbClr val="000000"/>
                </a:solidFill>
              </a:rPr>
              <a:t>veiksniai</a:t>
            </a:r>
            <a:endParaRPr lang="en-IE" sz="3600" b="1" dirty="0">
              <a:solidFill>
                <a:srgbClr val="000000"/>
              </a:solidFill>
            </a:endParaRPr>
          </a:p>
        </p:txBody>
      </p:sp>
      <p:grpSp>
        <p:nvGrpSpPr>
          <p:cNvPr id="9" name="Group 8">
            <a:extLst>
              <a:ext uri="{FF2B5EF4-FFF2-40B4-BE49-F238E27FC236}">
                <a16:creationId xmlns:a16="http://schemas.microsoft.com/office/drawing/2014/main" id="{449AD4B7-82C7-92BC-AB5B-47468192EC2E}"/>
              </a:ext>
            </a:extLst>
          </p:cNvPr>
          <p:cNvGrpSpPr/>
          <p:nvPr/>
        </p:nvGrpSpPr>
        <p:grpSpPr>
          <a:xfrm>
            <a:off x="9776576" y="649706"/>
            <a:ext cx="1212265" cy="1168220"/>
            <a:chOff x="5614841" y="786428"/>
            <a:chExt cx="901130" cy="901727"/>
          </a:xfrm>
        </p:grpSpPr>
        <p:grpSp>
          <p:nvGrpSpPr>
            <p:cNvPr id="10" name="Graphic 2">
              <a:extLst>
                <a:ext uri="{FF2B5EF4-FFF2-40B4-BE49-F238E27FC236}">
                  <a16:creationId xmlns:a16="http://schemas.microsoft.com/office/drawing/2014/main" id="{2798687F-544D-5273-6A89-AB2F7CDD5532}"/>
                </a:ext>
              </a:extLst>
            </p:cNvPr>
            <p:cNvGrpSpPr/>
            <p:nvPr/>
          </p:nvGrpSpPr>
          <p:grpSpPr>
            <a:xfrm>
              <a:off x="5715019" y="1058540"/>
              <a:ext cx="543506" cy="445337"/>
              <a:chOff x="5715019" y="1058540"/>
              <a:chExt cx="543506" cy="445337"/>
            </a:xfrm>
            <a:solidFill>
              <a:srgbClr val="60A9DD"/>
            </a:solidFill>
          </p:grpSpPr>
          <p:sp>
            <p:nvSpPr>
              <p:cNvPr id="12" name="Freeform 210">
                <a:extLst>
                  <a:ext uri="{FF2B5EF4-FFF2-40B4-BE49-F238E27FC236}">
                    <a16:creationId xmlns:a16="http://schemas.microsoft.com/office/drawing/2014/main" id="{0CB727D0-0F14-1BB2-C3CC-42767117ADA9}"/>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85D2E1"/>
              </a:solidFill>
              <a:ln w="9028" cap="flat">
                <a:noFill/>
                <a:prstDash val="solid"/>
                <a:miter/>
              </a:ln>
            </p:spPr>
            <p:txBody>
              <a:bodyPr rtlCol="0" anchor="ctr"/>
              <a:lstStyle/>
              <a:p>
                <a:endParaRPr lang="en-US"/>
              </a:p>
            </p:txBody>
          </p:sp>
          <p:sp>
            <p:nvSpPr>
              <p:cNvPr id="13" name="Freeform 211">
                <a:extLst>
                  <a:ext uri="{FF2B5EF4-FFF2-40B4-BE49-F238E27FC236}">
                    <a16:creationId xmlns:a16="http://schemas.microsoft.com/office/drawing/2014/main" id="{E82F6850-4544-E85F-0B30-30F509623056}"/>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85D2E1"/>
              </a:solidFill>
              <a:ln w="9028" cap="flat">
                <a:noFill/>
                <a:prstDash val="solid"/>
                <a:miter/>
              </a:ln>
            </p:spPr>
            <p:txBody>
              <a:bodyPr rtlCol="0" anchor="ctr"/>
              <a:lstStyle/>
              <a:p>
                <a:endParaRPr lang="en-US"/>
              </a:p>
            </p:txBody>
          </p:sp>
        </p:grpSp>
        <p:sp>
          <p:nvSpPr>
            <p:cNvPr id="11" name="Freeform 209">
              <a:extLst>
                <a:ext uri="{FF2B5EF4-FFF2-40B4-BE49-F238E27FC236}">
                  <a16:creationId xmlns:a16="http://schemas.microsoft.com/office/drawing/2014/main" id="{AD7BF00C-DBA7-D449-BEC9-07A636CFA276}"/>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solidFill>
              <a:srgbClr val="010101"/>
            </a:solidFill>
            <a:ln w="9028" cap="flat">
              <a:noFill/>
              <a:prstDash val="solid"/>
              <a:miter/>
            </a:ln>
          </p:spPr>
          <p:txBody>
            <a:bodyPr rtlCol="0" anchor="ctr"/>
            <a:lstStyle/>
            <a:p>
              <a:endParaRPr lang="en-US"/>
            </a:p>
          </p:txBody>
        </p:sp>
      </p:grpSp>
    </p:spTree>
    <p:extLst>
      <p:ext uri="{BB962C8B-B14F-4D97-AF65-F5344CB8AC3E}">
        <p14:creationId xmlns:p14="http://schemas.microsoft.com/office/powerpoint/2010/main" val="283521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DB3934-AC1A-B733-E463-4BEF371ED6A5}"/>
              </a:ext>
            </a:extLst>
          </p:cNvPr>
          <p:cNvSpPr>
            <a:spLocks noGrp="1"/>
          </p:cNvSpPr>
          <p:nvPr>
            <p:ph type="body" sz="quarter" idx="18"/>
          </p:nvPr>
        </p:nvSpPr>
        <p:spPr>
          <a:xfrm>
            <a:off x="633715" y="3843119"/>
            <a:ext cx="3577338" cy="2461428"/>
          </a:xfrm>
          <a:ln>
            <a:solidFill>
              <a:srgbClr val="000000"/>
            </a:solidFill>
          </a:ln>
        </p:spPr>
        <p:txBody>
          <a:bodyPr>
            <a:normAutofit fontScale="92500" lnSpcReduction="10000"/>
          </a:bodyPr>
          <a:lstStyle/>
          <a:p>
            <a:pPr marL="457200" indent="-457200">
              <a:buAutoNum type="arabicPeriod"/>
            </a:pPr>
            <a:r>
              <a:rPr lang="en-IE" dirty="0" err="1"/>
              <a:t>Kokius</a:t>
            </a:r>
            <a:r>
              <a:rPr lang="en-IE" dirty="0"/>
              <a:t> </a:t>
            </a:r>
            <a:r>
              <a:rPr lang="en-IE" dirty="0" err="1"/>
              <a:t>produktus</a:t>
            </a:r>
            <a:r>
              <a:rPr lang="en-IE" dirty="0"/>
              <a:t> </a:t>
            </a:r>
            <a:r>
              <a:rPr lang="en-IE" dirty="0" err="1"/>
              <a:t>dabar</a:t>
            </a:r>
            <a:r>
              <a:rPr lang="en-IE" dirty="0"/>
              <a:t> </a:t>
            </a:r>
            <a:r>
              <a:rPr lang="en-IE" dirty="0" err="1"/>
              <a:t>galite</a:t>
            </a:r>
            <a:r>
              <a:rPr lang="en-IE" dirty="0"/>
              <a:t> </a:t>
            </a:r>
            <a:r>
              <a:rPr lang="en-IE" dirty="0" err="1"/>
              <a:t>pasiūlyti</a:t>
            </a:r>
            <a:r>
              <a:rPr lang="en-IE" dirty="0"/>
              <a:t> </a:t>
            </a:r>
            <a:r>
              <a:rPr lang="en-IE" dirty="0" err="1"/>
              <a:t>vyresnio</a:t>
            </a:r>
            <a:r>
              <a:rPr lang="en-IE" dirty="0"/>
              <a:t> </a:t>
            </a:r>
            <a:r>
              <a:rPr lang="en-IE" dirty="0" err="1"/>
              <a:t>amžiaus</a:t>
            </a:r>
            <a:r>
              <a:rPr lang="en-IE" dirty="0"/>
              <a:t> </a:t>
            </a:r>
            <a:r>
              <a:rPr lang="en-IE" dirty="0" err="1"/>
              <a:t>klientams</a:t>
            </a:r>
            <a:r>
              <a:rPr lang="en-IE" dirty="0"/>
              <a:t>?</a:t>
            </a:r>
          </a:p>
          <a:p>
            <a:pPr marL="0" indent="0"/>
            <a:r>
              <a:rPr lang="en-IE" dirty="0"/>
              <a:t>________________________________________________________________________________________________________________________</a:t>
            </a:r>
          </a:p>
        </p:txBody>
      </p:sp>
      <p:sp>
        <p:nvSpPr>
          <p:cNvPr id="6" name="TextBox 5">
            <a:extLst>
              <a:ext uri="{FF2B5EF4-FFF2-40B4-BE49-F238E27FC236}">
                <a16:creationId xmlns:a16="http://schemas.microsoft.com/office/drawing/2014/main" id="{5302E8BD-9C6C-45C9-1DA5-6083F4C90174}"/>
              </a:ext>
            </a:extLst>
          </p:cNvPr>
          <p:cNvSpPr txBox="1"/>
          <p:nvPr/>
        </p:nvSpPr>
        <p:spPr>
          <a:xfrm>
            <a:off x="0" y="810126"/>
            <a:ext cx="11378679" cy="646331"/>
          </a:xfrm>
          <a:prstGeom prst="rect">
            <a:avLst/>
          </a:prstGeom>
          <a:solidFill>
            <a:srgbClr val="FFD100"/>
          </a:solidFill>
        </p:spPr>
        <p:txBody>
          <a:bodyPr wrap="square" rtlCol="0">
            <a:spAutoFit/>
          </a:bodyPr>
          <a:lstStyle/>
          <a:p>
            <a:r>
              <a:rPr lang="lt-LT" sz="3600" dirty="0">
                <a:solidFill>
                  <a:srgbClr val="000000"/>
                </a:solidFill>
              </a:rPr>
              <a:t>	</a:t>
            </a:r>
            <a:r>
              <a:rPr lang="en-IE" sz="3600" dirty="0" err="1">
                <a:solidFill>
                  <a:srgbClr val="000000"/>
                </a:solidFill>
              </a:rPr>
              <a:t>Mokinio</a:t>
            </a:r>
            <a:r>
              <a:rPr lang="en-IE" sz="3600" dirty="0">
                <a:solidFill>
                  <a:srgbClr val="000000"/>
                </a:solidFill>
              </a:rPr>
              <a:t> </a:t>
            </a:r>
            <a:r>
              <a:rPr lang="en-IE" sz="3600" dirty="0" err="1">
                <a:solidFill>
                  <a:srgbClr val="000000"/>
                </a:solidFill>
              </a:rPr>
              <a:t>užduotys</a:t>
            </a:r>
            <a:endParaRPr lang="en-IE" sz="3600" dirty="0">
              <a:solidFill>
                <a:srgbClr val="000000"/>
              </a:solidFill>
            </a:endParaRPr>
          </a:p>
        </p:txBody>
      </p:sp>
      <p:grpSp>
        <p:nvGrpSpPr>
          <p:cNvPr id="7" name="Google Shape;518;p39">
            <a:extLst>
              <a:ext uri="{FF2B5EF4-FFF2-40B4-BE49-F238E27FC236}">
                <a16:creationId xmlns:a16="http://schemas.microsoft.com/office/drawing/2014/main" id="{0B9E8D72-9CBE-BDBE-350A-E3AB94D8B828}"/>
              </a:ext>
            </a:extLst>
          </p:cNvPr>
          <p:cNvGrpSpPr/>
          <p:nvPr/>
        </p:nvGrpSpPr>
        <p:grpSpPr>
          <a:xfrm>
            <a:off x="8774570" y="706826"/>
            <a:ext cx="1006182" cy="894050"/>
            <a:chOff x="1923675" y="1633650"/>
            <a:chExt cx="436000" cy="435975"/>
          </a:xfrm>
          <a:solidFill>
            <a:srgbClr val="85D2E1"/>
          </a:solidFill>
        </p:grpSpPr>
        <p:sp>
          <p:nvSpPr>
            <p:cNvPr id="8" name="Google Shape;519;p39">
              <a:extLst>
                <a:ext uri="{FF2B5EF4-FFF2-40B4-BE49-F238E27FC236}">
                  <a16:creationId xmlns:a16="http://schemas.microsoft.com/office/drawing/2014/main" id="{6E36E7B3-2023-6F87-2E3C-9F2907B0DCF7}"/>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9" name="Google Shape;520;p39">
              <a:extLst>
                <a:ext uri="{FF2B5EF4-FFF2-40B4-BE49-F238E27FC236}">
                  <a16:creationId xmlns:a16="http://schemas.microsoft.com/office/drawing/2014/main" id="{D1C306ED-02DA-C974-067B-F8708A0596DA}"/>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10" name="Google Shape;521;p39">
              <a:extLst>
                <a:ext uri="{FF2B5EF4-FFF2-40B4-BE49-F238E27FC236}">
                  <a16:creationId xmlns:a16="http://schemas.microsoft.com/office/drawing/2014/main" id="{6CC858E7-58D8-A185-62AF-DE18EB9AB5E7}"/>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11" name="Google Shape;522;p39">
              <a:extLst>
                <a:ext uri="{FF2B5EF4-FFF2-40B4-BE49-F238E27FC236}">
                  <a16:creationId xmlns:a16="http://schemas.microsoft.com/office/drawing/2014/main" id="{4529D759-304B-CB0B-B265-895CCFFE6F76}"/>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12" name="Google Shape;523;p39">
              <a:extLst>
                <a:ext uri="{FF2B5EF4-FFF2-40B4-BE49-F238E27FC236}">
                  <a16:creationId xmlns:a16="http://schemas.microsoft.com/office/drawing/2014/main" id="{E5F912FF-0A28-7207-AAB9-F1D24C429A4F}"/>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13" name="Google Shape;524;p39">
              <a:extLst>
                <a:ext uri="{FF2B5EF4-FFF2-40B4-BE49-F238E27FC236}">
                  <a16:creationId xmlns:a16="http://schemas.microsoft.com/office/drawing/2014/main" id="{6F7F59C8-A8B3-4D39-ACDE-51C6DA888800}"/>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grpSp>
      <p:sp>
        <p:nvSpPr>
          <p:cNvPr id="14" name="Text Placeholder 13">
            <a:extLst>
              <a:ext uri="{FF2B5EF4-FFF2-40B4-BE49-F238E27FC236}">
                <a16:creationId xmlns:a16="http://schemas.microsoft.com/office/drawing/2014/main" id="{8B2343E8-4A19-8018-6B6A-6F8648F28F0D}"/>
              </a:ext>
            </a:extLst>
          </p:cNvPr>
          <p:cNvSpPr txBox="1">
            <a:spLocks noGrp="1"/>
          </p:cNvSpPr>
          <p:nvPr>
            <p:ph type="body" sz="quarter" idx="16"/>
          </p:nvPr>
        </p:nvSpPr>
        <p:spPr>
          <a:xfrm>
            <a:off x="926281" y="1846037"/>
            <a:ext cx="10146882" cy="1338828"/>
          </a:xfrm>
          <a:prstGeom prst="rect">
            <a:avLst/>
          </a:prstGeom>
          <a:noFill/>
        </p:spPr>
        <p:txBody>
          <a:bodyPr vert="horz" wrap="square" lIns="91440" tIns="45720" rIns="91440" bIns="45720" rtlCol="0" anchor="t">
            <a:spAutoFit/>
          </a:bodyPr>
          <a:lstStyle/>
          <a:p>
            <a:pPr>
              <a:defRPr/>
            </a:pPr>
            <a:r>
              <a:rPr kumimoji="0" lang="en-GB" sz="3000" b="0" i="0" u="none" strike="noStrike" kern="1200" cap="none" spc="0" normalizeH="0" baseline="0" noProof="0" dirty="0" err="1">
                <a:ln>
                  <a:noFill/>
                </a:ln>
                <a:solidFill>
                  <a:srgbClr val="000000"/>
                </a:solidFill>
                <a:effectLst/>
                <a:uLnTx/>
                <a:uFillTx/>
                <a:latin typeface="Calibri" panose="020F0502020204030204"/>
                <a:ea typeface="+mn-ea"/>
                <a:cs typeface="+mn-cs"/>
              </a:rPr>
              <a:t>Atsidarykite</a:t>
            </a:r>
            <a:r>
              <a:rPr kumimoji="0" lang="en-GB" sz="3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3000" b="0" i="0" u="none" strike="noStrike" kern="1200" cap="none" spc="0" normalizeH="0" baseline="0" noProof="0" dirty="0" err="1">
                <a:ln>
                  <a:noFill/>
                </a:ln>
                <a:solidFill>
                  <a:srgbClr val="000000"/>
                </a:solidFill>
                <a:effectLst/>
                <a:uLnTx/>
                <a:uFillTx/>
                <a:latin typeface="Calibri" panose="020F0502020204030204"/>
                <a:ea typeface="+mn-ea"/>
                <a:cs typeface="+mn-cs"/>
              </a:rPr>
              <a:t>naują</a:t>
            </a:r>
            <a:r>
              <a:rPr kumimoji="0" lang="en-GB" sz="3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3000" b="0" i="0" u="none" strike="noStrike" kern="1200" cap="none" spc="0" normalizeH="0" baseline="0" noProof="0" dirty="0" err="1">
                <a:ln>
                  <a:noFill/>
                </a:ln>
                <a:solidFill>
                  <a:srgbClr val="000000"/>
                </a:solidFill>
                <a:effectLst/>
                <a:uLnTx/>
                <a:uFillTx/>
                <a:latin typeface="Calibri" panose="020F0502020204030204"/>
                <a:ea typeface="+mn-ea"/>
                <a:cs typeface="+mn-cs"/>
              </a:rPr>
              <a:t>dokumentą</a:t>
            </a:r>
            <a:r>
              <a:rPr kumimoji="0" lang="en-GB" sz="3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3000" b="0" i="0" u="none" strike="noStrike" kern="1200" cap="none" spc="0" normalizeH="0" baseline="0" noProof="0" dirty="0" err="1">
                <a:ln>
                  <a:noFill/>
                </a:ln>
                <a:solidFill>
                  <a:srgbClr val="000000"/>
                </a:solidFill>
                <a:effectLst/>
                <a:uLnTx/>
                <a:uFillTx/>
                <a:latin typeface="Calibri" panose="020F0502020204030204"/>
                <a:ea typeface="+mn-ea"/>
                <a:cs typeface="+mn-cs"/>
              </a:rPr>
              <a:t>ar</a:t>
            </a:r>
            <a:r>
              <a:rPr kumimoji="0" lang="en-GB" sz="3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3000" b="0" i="0" u="none" strike="noStrike" kern="1200" cap="none" spc="0" normalizeH="0" baseline="0" noProof="0" dirty="0" err="1">
                <a:ln>
                  <a:noFill/>
                </a:ln>
                <a:solidFill>
                  <a:srgbClr val="000000"/>
                </a:solidFill>
                <a:effectLst/>
                <a:uLnTx/>
                <a:uFillTx/>
                <a:latin typeface="Calibri" panose="020F0502020204030204"/>
                <a:ea typeface="+mn-ea"/>
                <a:cs typeface="+mn-cs"/>
              </a:rPr>
              <a:t>pasiimkite</a:t>
            </a:r>
            <a:r>
              <a:rPr kumimoji="0" lang="en-GB" sz="3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3000" b="0" i="0" u="none" strike="noStrike" kern="1200" cap="none" spc="0" normalizeH="0" baseline="0" noProof="0" dirty="0" err="1">
                <a:ln>
                  <a:noFill/>
                </a:ln>
                <a:solidFill>
                  <a:srgbClr val="000000"/>
                </a:solidFill>
                <a:effectLst/>
                <a:uLnTx/>
                <a:uFillTx/>
                <a:latin typeface="Calibri" panose="020F0502020204030204"/>
                <a:ea typeface="+mn-ea"/>
                <a:cs typeface="+mn-cs"/>
              </a:rPr>
              <a:t>rašiklį</a:t>
            </a:r>
            <a:r>
              <a:rPr kumimoji="0" lang="en-GB" sz="3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3000" b="0" i="0" u="none" strike="noStrike" kern="1200" cap="none" spc="0" normalizeH="0" baseline="0" noProof="0" dirty="0" err="1">
                <a:ln>
                  <a:noFill/>
                </a:ln>
                <a:solidFill>
                  <a:srgbClr val="000000"/>
                </a:solidFill>
                <a:effectLst/>
                <a:uLnTx/>
                <a:uFillTx/>
                <a:latin typeface="Calibri" panose="020F0502020204030204"/>
                <a:ea typeface="+mn-ea"/>
                <a:cs typeface="+mn-cs"/>
              </a:rPr>
              <a:t>ir</a:t>
            </a:r>
            <a:r>
              <a:rPr kumimoji="0" lang="en-GB" sz="3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3000" b="0" i="0" u="none" strike="noStrike" kern="1200" cap="none" spc="0" normalizeH="0" baseline="0" noProof="0" dirty="0" err="1">
                <a:ln>
                  <a:noFill/>
                </a:ln>
                <a:solidFill>
                  <a:srgbClr val="000000"/>
                </a:solidFill>
                <a:effectLst/>
                <a:uLnTx/>
                <a:uFillTx/>
                <a:latin typeface="Calibri" panose="020F0502020204030204"/>
                <a:ea typeface="+mn-ea"/>
                <a:cs typeface="+mn-cs"/>
              </a:rPr>
              <a:t>popieriaus</a:t>
            </a:r>
            <a:r>
              <a:rPr kumimoji="0" lang="en-GB" sz="3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3000" b="0" i="0" u="none" strike="noStrike" kern="1200" cap="none" spc="0" normalizeH="0" baseline="0" noProof="0" dirty="0" err="1">
                <a:ln>
                  <a:noFill/>
                </a:ln>
                <a:solidFill>
                  <a:srgbClr val="000000"/>
                </a:solidFill>
                <a:effectLst/>
                <a:uLnTx/>
                <a:uFillTx/>
                <a:latin typeface="Calibri" panose="020F0502020204030204"/>
                <a:ea typeface="+mn-ea"/>
                <a:cs typeface="+mn-cs"/>
              </a:rPr>
              <a:t>lapą</a:t>
            </a:r>
            <a:r>
              <a:rPr kumimoji="0" lang="en-GB" sz="3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3000" b="0" i="0" u="none" strike="noStrike" kern="1200" cap="none" spc="0" normalizeH="0" baseline="0" noProof="0" dirty="0" err="1">
                <a:ln>
                  <a:noFill/>
                </a:ln>
                <a:solidFill>
                  <a:srgbClr val="000000"/>
                </a:solidFill>
                <a:effectLst/>
                <a:uLnTx/>
                <a:uFillTx/>
                <a:latin typeface="Calibri" panose="020F0502020204030204"/>
                <a:ea typeface="+mn-ea"/>
                <a:cs typeface="+mn-cs"/>
              </a:rPr>
              <a:t>ir</a:t>
            </a:r>
            <a:r>
              <a:rPr kumimoji="0" lang="en-GB" sz="3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3000" b="0" i="0" u="none" strike="noStrike" kern="1200" cap="none" spc="0" normalizeH="0" baseline="0" noProof="0" dirty="0" err="1">
                <a:ln>
                  <a:noFill/>
                </a:ln>
                <a:solidFill>
                  <a:srgbClr val="000000"/>
                </a:solidFill>
                <a:effectLst/>
                <a:uLnTx/>
                <a:uFillTx/>
                <a:latin typeface="Calibri" panose="020F0502020204030204"/>
                <a:ea typeface="+mn-ea"/>
                <a:cs typeface="+mn-cs"/>
              </a:rPr>
              <a:t>nuspręskite</a:t>
            </a:r>
            <a:r>
              <a:rPr kumimoji="0" lang="en-GB" sz="3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3000" b="0" i="0" u="none" strike="noStrike" kern="1200" cap="none" spc="0" normalizeH="0" baseline="0" noProof="0" dirty="0" err="1">
                <a:ln>
                  <a:noFill/>
                </a:ln>
                <a:solidFill>
                  <a:srgbClr val="000000"/>
                </a:solidFill>
                <a:effectLst/>
                <a:uLnTx/>
                <a:uFillTx/>
                <a:latin typeface="Calibri" panose="020F0502020204030204"/>
                <a:ea typeface="+mn-ea"/>
                <a:cs typeface="+mn-cs"/>
              </a:rPr>
              <a:t>ar</a:t>
            </a:r>
            <a:r>
              <a:rPr kumimoji="0" lang="en-GB" sz="3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3000" b="0" i="0" u="none" strike="noStrike" kern="1200" cap="none" spc="0" normalizeH="0" baseline="0" noProof="0" dirty="0" err="1">
                <a:ln>
                  <a:noFill/>
                </a:ln>
                <a:solidFill>
                  <a:srgbClr val="000000"/>
                </a:solidFill>
                <a:effectLst/>
                <a:uLnTx/>
                <a:uFillTx/>
                <a:latin typeface="Calibri" panose="020F0502020204030204"/>
                <a:ea typeface="+mn-ea"/>
                <a:cs typeface="+mn-cs"/>
              </a:rPr>
              <a:t>galite</a:t>
            </a:r>
            <a:r>
              <a:rPr kumimoji="0" lang="en-GB" sz="3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3000" b="0" i="0" u="none" strike="noStrike" kern="1200" cap="none" spc="0" normalizeH="0" baseline="0" noProof="0" dirty="0" err="1">
                <a:ln>
                  <a:noFill/>
                </a:ln>
                <a:solidFill>
                  <a:srgbClr val="000000"/>
                </a:solidFill>
                <a:effectLst/>
                <a:uLnTx/>
                <a:uFillTx/>
                <a:latin typeface="Calibri" panose="020F0502020204030204"/>
                <a:ea typeface="+mn-ea"/>
                <a:cs typeface="+mn-cs"/>
              </a:rPr>
              <a:t>atsakyti</a:t>
            </a:r>
            <a:r>
              <a:rPr kumimoji="0" lang="en-GB" sz="3000" b="0" i="0" u="none" strike="noStrike" kern="1200" cap="none" spc="0" normalizeH="0" baseline="0" noProof="0" dirty="0">
                <a:ln>
                  <a:noFill/>
                </a:ln>
                <a:solidFill>
                  <a:srgbClr val="000000"/>
                </a:solidFill>
                <a:effectLst/>
                <a:uLnTx/>
                <a:uFillTx/>
                <a:latin typeface="Calibri" panose="020F0502020204030204"/>
                <a:ea typeface="+mn-ea"/>
                <a:cs typeface="+mn-cs"/>
              </a:rPr>
              <a:t> į </a:t>
            </a:r>
            <a:r>
              <a:rPr kumimoji="0" lang="en-GB" sz="3000" b="0" i="0" u="none" strike="noStrike" kern="1200" cap="none" spc="0" normalizeH="0" baseline="0" noProof="0" dirty="0" err="1">
                <a:ln>
                  <a:noFill/>
                </a:ln>
                <a:solidFill>
                  <a:srgbClr val="000000"/>
                </a:solidFill>
                <a:effectLst/>
                <a:uLnTx/>
                <a:uFillTx/>
                <a:latin typeface="Calibri" panose="020F0502020204030204"/>
                <a:ea typeface="+mn-ea"/>
                <a:cs typeface="+mn-cs"/>
              </a:rPr>
              <a:t>šiuos</a:t>
            </a:r>
            <a:r>
              <a:rPr kumimoji="0" lang="en-GB" sz="3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3000" b="0" i="0" u="none" strike="noStrike" kern="1200" cap="none" spc="0" normalizeH="0" baseline="0" noProof="0" dirty="0" err="1">
                <a:ln>
                  <a:noFill/>
                </a:ln>
                <a:solidFill>
                  <a:srgbClr val="000000"/>
                </a:solidFill>
                <a:effectLst/>
                <a:uLnTx/>
                <a:uFillTx/>
                <a:latin typeface="Calibri" panose="020F0502020204030204"/>
                <a:ea typeface="+mn-ea"/>
                <a:cs typeface="+mn-cs"/>
              </a:rPr>
              <a:t>klausimus</a:t>
            </a:r>
            <a:r>
              <a:rPr kumimoji="0" lang="en-GB" sz="3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3000" b="0" i="0" u="none" strike="noStrike" kern="1200" cap="none" spc="0" normalizeH="0" baseline="0" noProof="0" dirty="0" err="1">
                <a:ln>
                  <a:noFill/>
                </a:ln>
                <a:solidFill>
                  <a:srgbClr val="000000"/>
                </a:solidFill>
                <a:effectLst/>
                <a:uLnTx/>
                <a:uFillTx/>
                <a:latin typeface="Calibri" panose="020F0502020204030204"/>
                <a:ea typeface="+mn-ea"/>
                <a:cs typeface="+mn-cs"/>
              </a:rPr>
              <a:t>tada</a:t>
            </a:r>
            <a:r>
              <a:rPr kumimoji="0" lang="en-GB" sz="3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3000" b="0" i="0" u="none" strike="noStrike" kern="1200" cap="none" spc="0" normalizeH="0" baseline="0" noProof="0" dirty="0" err="1">
                <a:ln>
                  <a:noFill/>
                </a:ln>
                <a:solidFill>
                  <a:srgbClr val="000000"/>
                </a:solidFill>
                <a:effectLst/>
                <a:uLnTx/>
                <a:uFillTx/>
                <a:latin typeface="Calibri" panose="020F0502020204030204"/>
                <a:ea typeface="+mn-ea"/>
                <a:cs typeface="+mn-cs"/>
              </a:rPr>
              <a:t>pamąstykite</a:t>
            </a:r>
            <a:r>
              <a:rPr kumimoji="0" lang="en-GB" sz="3000" b="0" i="0"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sp>
        <p:nvSpPr>
          <p:cNvPr id="15" name="Text Placeholder 1">
            <a:extLst>
              <a:ext uri="{FF2B5EF4-FFF2-40B4-BE49-F238E27FC236}">
                <a16:creationId xmlns:a16="http://schemas.microsoft.com/office/drawing/2014/main" id="{AD40C8BB-8581-4028-D864-362214F66326}"/>
              </a:ext>
            </a:extLst>
          </p:cNvPr>
          <p:cNvSpPr txBox="1">
            <a:spLocks/>
          </p:cNvSpPr>
          <p:nvPr/>
        </p:nvSpPr>
        <p:spPr>
          <a:xfrm>
            <a:off x="4211053" y="3843119"/>
            <a:ext cx="3577338" cy="2461428"/>
          </a:xfrm>
          <a:prstGeom prst="rect">
            <a:avLst/>
          </a:prstGeom>
          <a:ln>
            <a:solidFill>
              <a:srgbClr val="000000"/>
            </a:solidFill>
          </a:ln>
        </p:spPr>
        <p:txBody>
          <a:bodyPr vert="horz" lIns="91440" tIns="45720" rIns="91440" bIns="45720" rtlCol="0">
            <a:normAutofit fontScale="92500" lnSpcReduction="10000"/>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2. </a:t>
            </a:r>
            <a:r>
              <a:rPr lang="sv-SE" dirty="0"/>
              <a:t>Kaip šie produktai atitinka minėtas 3 išankstines sąlygas?</a:t>
            </a:r>
          </a:p>
          <a:p>
            <a:pPr marL="0" indent="0"/>
            <a:r>
              <a:rPr lang="en-IE" dirty="0"/>
              <a:t>________________________________________________________________________________________________________________________</a:t>
            </a:r>
          </a:p>
        </p:txBody>
      </p:sp>
      <p:sp>
        <p:nvSpPr>
          <p:cNvPr id="16" name="Text Placeholder 1">
            <a:extLst>
              <a:ext uri="{FF2B5EF4-FFF2-40B4-BE49-F238E27FC236}">
                <a16:creationId xmlns:a16="http://schemas.microsoft.com/office/drawing/2014/main" id="{BD96BE5C-F848-7555-CA93-DEB66321A99C}"/>
              </a:ext>
            </a:extLst>
          </p:cNvPr>
          <p:cNvSpPr txBox="1">
            <a:spLocks/>
          </p:cNvSpPr>
          <p:nvPr/>
        </p:nvSpPr>
        <p:spPr>
          <a:xfrm>
            <a:off x="7788391" y="3843119"/>
            <a:ext cx="3577338" cy="2461428"/>
          </a:xfrm>
          <a:prstGeom prst="rect">
            <a:avLst/>
          </a:prstGeom>
          <a:ln>
            <a:solidFill>
              <a:srgbClr val="000000"/>
            </a:solidFill>
          </a:ln>
        </p:spPr>
        <p:txBody>
          <a:bodyPr vert="horz" lIns="91440" tIns="45720" rIns="91440" bIns="45720" rtlCol="0">
            <a:normAutofit fontScale="92500" lnSpcReduction="10000"/>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IE" dirty="0"/>
              <a:t>3. </a:t>
            </a:r>
            <a:r>
              <a:rPr lang="lt-LT" dirty="0"/>
              <a:t>Kokius naujus maisto produktus jūsų įmonė galėtų kurti?</a:t>
            </a:r>
          </a:p>
          <a:p>
            <a:pPr marL="0" indent="0"/>
            <a:r>
              <a:rPr lang="en-IE" dirty="0"/>
              <a:t>________________________________________________________________________________________________________________________</a:t>
            </a:r>
          </a:p>
        </p:txBody>
      </p:sp>
    </p:spTree>
    <p:extLst>
      <p:ext uri="{BB962C8B-B14F-4D97-AF65-F5344CB8AC3E}">
        <p14:creationId xmlns:p14="http://schemas.microsoft.com/office/powerpoint/2010/main" val="1774116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B4EE4B5-201B-174E-B893-01ED4F1DAA83}"/>
              </a:ext>
            </a:extLst>
          </p:cNvPr>
          <p:cNvSpPr>
            <a:spLocks noGrp="1"/>
          </p:cNvSpPr>
          <p:nvPr>
            <p:ph type="body" sz="quarter" idx="15"/>
          </p:nvPr>
        </p:nvSpPr>
        <p:spPr/>
        <p:txBody>
          <a:bodyPr/>
          <a:lstStyle/>
          <a:p>
            <a:r>
              <a:rPr lang="en-US"/>
              <a:t>1</a:t>
            </a:r>
          </a:p>
        </p:txBody>
      </p:sp>
      <p:sp>
        <p:nvSpPr>
          <p:cNvPr id="7" name="Text Placeholder 6">
            <a:extLst>
              <a:ext uri="{FF2B5EF4-FFF2-40B4-BE49-F238E27FC236}">
                <a16:creationId xmlns:a16="http://schemas.microsoft.com/office/drawing/2014/main" id="{9F49D57C-D7DF-9F49-AF13-3998A730433E}"/>
              </a:ext>
            </a:extLst>
          </p:cNvPr>
          <p:cNvSpPr>
            <a:spLocks noGrp="1"/>
          </p:cNvSpPr>
          <p:nvPr>
            <p:ph type="body" sz="quarter" idx="18"/>
          </p:nvPr>
        </p:nvSpPr>
        <p:spPr>
          <a:xfrm>
            <a:off x="822840" y="1651132"/>
            <a:ext cx="4753012" cy="5206867"/>
          </a:xfrm>
        </p:spPr>
        <p:txBody>
          <a:bodyPr>
            <a:normAutofit lnSpcReduction="10000"/>
          </a:bodyPr>
          <a:lstStyle/>
          <a:p>
            <a:pPr marL="0" indent="0"/>
            <a:r>
              <a:rPr lang="lt-LT" dirty="0"/>
              <a:t>Šiame modulyje aptarsime naujų produktų kūrimą, susijusį su vyresnio amžiaus žmonių rinkai skirtais produktais ir paslaugomis.</a:t>
            </a:r>
          </a:p>
          <a:p>
            <a:pPr marL="0" indent="0"/>
            <a:r>
              <a:rPr lang="lt-LT" dirty="0"/>
              <a:t>Remdamiesi 1 modulio „Galimybių žemėlapis“ žiniomis, gilinsimės į tai, </a:t>
            </a:r>
            <a:r>
              <a:rPr lang="lt-LT" b="1" dirty="0"/>
              <a:t>kodėl ir kaip </a:t>
            </a:r>
            <a:r>
              <a:rPr lang="lt-LT" dirty="0"/>
              <a:t>reikia kurti senjorams skirtus maisto produktus, ir išryškinsime jūsų produktų strategijos galimybes.</a:t>
            </a:r>
          </a:p>
          <a:p>
            <a:pPr marL="0" indent="0"/>
            <a:r>
              <a:rPr lang="lt-LT" dirty="0"/>
              <a:t>Visą laiką turime galvoti apie maisto produktų reikalavimus ir ženklinimą bei tai, kaip atsižvelgti į naujoviškas pakuotes šiam rinkos segmentui ir naujų produktų testavimą tarp naudotojų.</a:t>
            </a:r>
          </a:p>
        </p:txBody>
      </p:sp>
      <p:sp>
        <p:nvSpPr>
          <p:cNvPr id="6" name="Text Placeholder 5">
            <a:extLst>
              <a:ext uri="{FF2B5EF4-FFF2-40B4-BE49-F238E27FC236}">
                <a16:creationId xmlns:a16="http://schemas.microsoft.com/office/drawing/2014/main" id="{D1F97872-E326-814E-B621-401B933B821F}"/>
              </a:ext>
            </a:extLst>
          </p:cNvPr>
          <p:cNvSpPr>
            <a:spLocks noGrp="1"/>
          </p:cNvSpPr>
          <p:nvPr>
            <p:ph type="body" sz="quarter" idx="16"/>
          </p:nvPr>
        </p:nvSpPr>
        <p:spPr>
          <a:xfrm>
            <a:off x="822840" y="628636"/>
            <a:ext cx="4378451" cy="603631"/>
          </a:xfrm>
        </p:spPr>
        <p:txBody>
          <a:bodyPr/>
          <a:lstStyle/>
          <a:p>
            <a:r>
              <a:rPr lang="en-US" dirty="0" err="1"/>
              <a:t>Modulio</a:t>
            </a:r>
            <a:r>
              <a:rPr lang="en-US" dirty="0"/>
              <a:t> </a:t>
            </a:r>
            <a:r>
              <a:rPr lang="en-US" dirty="0" err="1"/>
              <a:t>turinys</a:t>
            </a:r>
            <a:endParaRPr lang="en-US" dirty="0"/>
          </a:p>
        </p:txBody>
      </p:sp>
      <p:sp>
        <p:nvSpPr>
          <p:cNvPr id="2" name="Text Placeholder 1">
            <a:extLst>
              <a:ext uri="{FF2B5EF4-FFF2-40B4-BE49-F238E27FC236}">
                <a16:creationId xmlns:a16="http://schemas.microsoft.com/office/drawing/2014/main" id="{5A80BA90-44CA-2744-BB6F-BEACD329C22E}"/>
              </a:ext>
            </a:extLst>
          </p:cNvPr>
          <p:cNvSpPr>
            <a:spLocks noGrp="1"/>
          </p:cNvSpPr>
          <p:nvPr>
            <p:ph type="body" sz="quarter" idx="14"/>
          </p:nvPr>
        </p:nvSpPr>
        <p:spPr>
          <a:xfrm>
            <a:off x="7261426" y="2270401"/>
            <a:ext cx="4444898" cy="822373"/>
          </a:xfrm>
        </p:spPr>
        <p:txBody>
          <a:bodyPr/>
          <a:lstStyle/>
          <a:p>
            <a:r>
              <a:rPr lang="lt-LT" dirty="0"/>
              <a:t>Naujų produktų kūrimo etapai </a:t>
            </a:r>
          </a:p>
        </p:txBody>
      </p:sp>
      <p:sp>
        <p:nvSpPr>
          <p:cNvPr id="8" name="Text Placeholder 7">
            <a:extLst>
              <a:ext uri="{FF2B5EF4-FFF2-40B4-BE49-F238E27FC236}">
                <a16:creationId xmlns:a16="http://schemas.microsoft.com/office/drawing/2014/main" id="{A17A3573-EF13-E64A-81BB-BF0EFE81C187}"/>
              </a:ext>
            </a:extLst>
          </p:cNvPr>
          <p:cNvSpPr>
            <a:spLocks noGrp="1"/>
          </p:cNvSpPr>
          <p:nvPr>
            <p:ph type="body" sz="quarter" idx="19"/>
          </p:nvPr>
        </p:nvSpPr>
        <p:spPr/>
        <p:txBody>
          <a:bodyPr/>
          <a:lstStyle/>
          <a:p>
            <a:r>
              <a:rPr lang="en-US"/>
              <a:t>2</a:t>
            </a:r>
          </a:p>
        </p:txBody>
      </p:sp>
      <p:sp>
        <p:nvSpPr>
          <p:cNvPr id="9" name="Text Placeholder 8">
            <a:extLst>
              <a:ext uri="{FF2B5EF4-FFF2-40B4-BE49-F238E27FC236}">
                <a16:creationId xmlns:a16="http://schemas.microsoft.com/office/drawing/2014/main" id="{C4419BF1-5CAF-8F47-86A0-836F57506040}"/>
              </a:ext>
            </a:extLst>
          </p:cNvPr>
          <p:cNvSpPr>
            <a:spLocks noGrp="1"/>
          </p:cNvSpPr>
          <p:nvPr>
            <p:ph type="body" sz="quarter" idx="20"/>
          </p:nvPr>
        </p:nvSpPr>
        <p:spPr>
          <a:xfrm>
            <a:off x="7229716" y="1212215"/>
            <a:ext cx="4465067" cy="822373"/>
          </a:xfrm>
        </p:spPr>
        <p:txBody>
          <a:bodyPr/>
          <a:lstStyle/>
          <a:p>
            <a:r>
              <a:rPr lang="lt-LT" dirty="0"/>
              <a:t>Naujų, senjorams skirtų maisto produktų kūrimas</a:t>
            </a:r>
            <a:endParaRPr lang="en-US" dirty="0"/>
          </a:p>
        </p:txBody>
      </p:sp>
      <p:sp>
        <p:nvSpPr>
          <p:cNvPr id="10" name="Text Placeholder 9">
            <a:extLst>
              <a:ext uri="{FF2B5EF4-FFF2-40B4-BE49-F238E27FC236}">
                <a16:creationId xmlns:a16="http://schemas.microsoft.com/office/drawing/2014/main" id="{C48A5FD9-D237-2A4E-8E70-A4EEB17BACF2}"/>
              </a:ext>
            </a:extLst>
          </p:cNvPr>
          <p:cNvSpPr>
            <a:spLocks noGrp="1"/>
          </p:cNvSpPr>
          <p:nvPr>
            <p:ph type="body" sz="quarter" idx="21"/>
          </p:nvPr>
        </p:nvSpPr>
        <p:spPr/>
        <p:txBody>
          <a:bodyPr/>
          <a:lstStyle/>
          <a:p>
            <a:r>
              <a:rPr lang="en-US"/>
              <a:t>3</a:t>
            </a:r>
          </a:p>
        </p:txBody>
      </p:sp>
      <p:sp>
        <p:nvSpPr>
          <p:cNvPr id="11" name="Text Placeholder 10">
            <a:extLst>
              <a:ext uri="{FF2B5EF4-FFF2-40B4-BE49-F238E27FC236}">
                <a16:creationId xmlns:a16="http://schemas.microsoft.com/office/drawing/2014/main" id="{2C40850D-009A-7441-B664-3A4BA8330E62}"/>
              </a:ext>
            </a:extLst>
          </p:cNvPr>
          <p:cNvSpPr>
            <a:spLocks noGrp="1"/>
          </p:cNvSpPr>
          <p:nvPr>
            <p:ph type="body" sz="quarter" idx="22"/>
          </p:nvPr>
        </p:nvSpPr>
        <p:spPr/>
        <p:txBody>
          <a:bodyPr/>
          <a:lstStyle/>
          <a:p>
            <a:r>
              <a:rPr lang="en-US" dirty="0" err="1"/>
              <a:t>Mitybos</a:t>
            </a:r>
            <a:r>
              <a:rPr lang="en-US" dirty="0"/>
              <a:t> </a:t>
            </a:r>
            <a:r>
              <a:rPr lang="en-US" dirty="0" err="1"/>
              <a:t>ir</a:t>
            </a:r>
            <a:r>
              <a:rPr lang="en-US" dirty="0"/>
              <a:t> </a:t>
            </a:r>
            <a:r>
              <a:rPr lang="en-US" dirty="0" err="1"/>
              <a:t>sveikatos</a:t>
            </a:r>
            <a:r>
              <a:rPr lang="en-US" dirty="0"/>
              <a:t> </a:t>
            </a:r>
            <a:r>
              <a:rPr lang="en-US" dirty="0" err="1"/>
              <a:t>reikalavimai</a:t>
            </a:r>
            <a:endParaRPr lang="en-US" dirty="0"/>
          </a:p>
        </p:txBody>
      </p:sp>
      <p:sp>
        <p:nvSpPr>
          <p:cNvPr id="12" name="Text Placeholder 11">
            <a:extLst>
              <a:ext uri="{FF2B5EF4-FFF2-40B4-BE49-F238E27FC236}">
                <a16:creationId xmlns:a16="http://schemas.microsoft.com/office/drawing/2014/main" id="{9D01DFFD-F752-934A-8AD0-6D0868299CF3}"/>
              </a:ext>
            </a:extLst>
          </p:cNvPr>
          <p:cNvSpPr>
            <a:spLocks noGrp="1"/>
          </p:cNvSpPr>
          <p:nvPr>
            <p:ph type="body" sz="quarter" idx="23"/>
          </p:nvPr>
        </p:nvSpPr>
        <p:spPr/>
        <p:txBody>
          <a:bodyPr/>
          <a:lstStyle/>
          <a:p>
            <a:r>
              <a:rPr lang="en-US"/>
              <a:t>4</a:t>
            </a:r>
          </a:p>
        </p:txBody>
      </p:sp>
      <p:sp>
        <p:nvSpPr>
          <p:cNvPr id="13" name="Text Placeholder 12">
            <a:extLst>
              <a:ext uri="{FF2B5EF4-FFF2-40B4-BE49-F238E27FC236}">
                <a16:creationId xmlns:a16="http://schemas.microsoft.com/office/drawing/2014/main" id="{49B03528-2202-E941-B8AD-F9FFA7651659}"/>
              </a:ext>
            </a:extLst>
          </p:cNvPr>
          <p:cNvSpPr>
            <a:spLocks noGrp="1"/>
          </p:cNvSpPr>
          <p:nvPr>
            <p:ph type="body" sz="quarter" idx="24"/>
          </p:nvPr>
        </p:nvSpPr>
        <p:spPr/>
        <p:txBody>
          <a:bodyPr/>
          <a:lstStyle/>
          <a:p>
            <a:r>
              <a:rPr lang="lt-LT" dirty="0"/>
              <a:t>Inovatyvios pakuotės ir maisto produktų ženklinimas</a:t>
            </a:r>
            <a:endParaRPr lang="en-US" dirty="0"/>
          </a:p>
        </p:txBody>
      </p:sp>
      <p:sp>
        <p:nvSpPr>
          <p:cNvPr id="14" name="Text Placeholder 13">
            <a:extLst>
              <a:ext uri="{FF2B5EF4-FFF2-40B4-BE49-F238E27FC236}">
                <a16:creationId xmlns:a16="http://schemas.microsoft.com/office/drawing/2014/main" id="{3B7B5BCC-0C75-6048-B2A1-702C8D5716E9}"/>
              </a:ext>
            </a:extLst>
          </p:cNvPr>
          <p:cNvSpPr>
            <a:spLocks noGrp="1"/>
          </p:cNvSpPr>
          <p:nvPr>
            <p:ph type="body" sz="quarter" idx="25"/>
          </p:nvPr>
        </p:nvSpPr>
        <p:spPr/>
        <p:txBody>
          <a:bodyPr/>
          <a:lstStyle/>
          <a:p>
            <a:r>
              <a:rPr lang="en-US"/>
              <a:t>5</a:t>
            </a:r>
          </a:p>
        </p:txBody>
      </p:sp>
      <p:sp>
        <p:nvSpPr>
          <p:cNvPr id="15" name="Text Placeholder 14">
            <a:extLst>
              <a:ext uri="{FF2B5EF4-FFF2-40B4-BE49-F238E27FC236}">
                <a16:creationId xmlns:a16="http://schemas.microsoft.com/office/drawing/2014/main" id="{2CF53864-63EB-9940-A7F3-3B7A547B5905}"/>
              </a:ext>
            </a:extLst>
          </p:cNvPr>
          <p:cNvSpPr>
            <a:spLocks noGrp="1"/>
          </p:cNvSpPr>
          <p:nvPr>
            <p:ph type="body" sz="quarter" idx="26"/>
          </p:nvPr>
        </p:nvSpPr>
        <p:spPr>
          <a:xfrm>
            <a:off x="7229716" y="5502145"/>
            <a:ext cx="4962284" cy="822373"/>
          </a:xfrm>
        </p:spPr>
        <p:txBody>
          <a:bodyPr/>
          <a:lstStyle/>
          <a:p>
            <a:r>
              <a:rPr lang="pt-BR" dirty="0" err="1"/>
              <a:t>Jutiminė</a:t>
            </a:r>
            <a:r>
              <a:rPr lang="pt-BR" dirty="0"/>
              <a:t> analizė ir vartotojų testavimas</a:t>
            </a:r>
          </a:p>
        </p:txBody>
      </p:sp>
    </p:spTree>
    <p:extLst>
      <p:ext uri="{BB962C8B-B14F-4D97-AF65-F5344CB8AC3E}">
        <p14:creationId xmlns:p14="http://schemas.microsoft.com/office/powerpoint/2010/main" val="3200902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D0F07D-0B80-4D84-B627-A0E12C4B6BC5}"/>
              </a:ext>
            </a:extLst>
          </p:cNvPr>
          <p:cNvSpPr>
            <a:spLocks noGrp="1"/>
          </p:cNvSpPr>
          <p:nvPr>
            <p:ph type="body" sz="quarter" idx="16"/>
          </p:nvPr>
        </p:nvSpPr>
        <p:spPr>
          <a:xfrm>
            <a:off x="2149154" y="934084"/>
            <a:ext cx="5166046" cy="2334633"/>
          </a:xfrm>
        </p:spPr>
        <p:txBody>
          <a:bodyPr>
            <a:normAutofit/>
          </a:bodyPr>
          <a:lstStyle/>
          <a:p>
            <a:r>
              <a:rPr lang="en-US" dirty="0"/>
              <a:t>N</a:t>
            </a:r>
            <a:r>
              <a:rPr lang="lt-LT" dirty="0" err="1"/>
              <a:t>aujo</a:t>
            </a:r>
            <a:r>
              <a:rPr lang="lt-LT" dirty="0"/>
              <a:t> produkto kūrimo</a:t>
            </a:r>
            <a:r>
              <a:rPr lang="en-US" dirty="0"/>
              <a:t> </a:t>
            </a:r>
            <a:r>
              <a:rPr lang="en-US" dirty="0" err="1"/>
              <a:t>etapai</a:t>
            </a:r>
            <a:endParaRPr lang="en-IE" dirty="0"/>
          </a:p>
        </p:txBody>
      </p:sp>
      <p:sp>
        <p:nvSpPr>
          <p:cNvPr id="4" name="Text Placeholder 2">
            <a:extLst>
              <a:ext uri="{FF2B5EF4-FFF2-40B4-BE49-F238E27FC236}">
                <a16:creationId xmlns:a16="http://schemas.microsoft.com/office/drawing/2014/main" id="{AB46EF17-ECA3-42EA-B306-497B411DE229}"/>
              </a:ext>
            </a:extLst>
          </p:cNvPr>
          <p:cNvSpPr>
            <a:spLocks noGrp="1"/>
          </p:cNvSpPr>
          <p:nvPr>
            <p:ph type="body" sz="quarter" idx="17"/>
          </p:nvPr>
        </p:nvSpPr>
        <p:spPr>
          <a:xfrm>
            <a:off x="704850" y="933450"/>
            <a:ext cx="904875" cy="582613"/>
          </a:xfrm>
        </p:spPr>
        <p:txBody>
          <a:bodyPr>
            <a:normAutofit fontScale="85000" lnSpcReduction="20000"/>
          </a:bodyPr>
          <a:lstStyle/>
          <a:p>
            <a:r>
              <a:rPr lang="en-US"/>
              <a:t>2</a:t>
            </a:r>
          </a:p>
          <a:p>
            <a:endParaRPr lang="en-IE"/>
          </a:p>
        </p:txBody>
      </p:sp>
    </p:spTree>
    <p:extLst>
      <p:ext uri="{BB962C8B-B14F-4D97-AF65-F5344CB8AC3E}">
        <p14:creationId xmlns:p14="http://schemas.microsoft.com/office/powerpoint/2010/main" val="2127652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142F21-F07F-478F-9A6F-46FC8ABDC798}"/>
              </a:ext>
            </a:extLst>
          </p:cNvPr>
          <p:cNvSpPr>
            <a:spLocks noGrp="1"/>
          </p:cNvSpPr>
          <p:nvPr>
            <p:ph type="body" sz="quarter" idx="18"/>
          </p:nvPr>
        </p:nvSpPr>
        <p:spPr>
          <a:xfrm>
            <a:off x="529390" y="1346558"/>
            <a:ext cx="5665927" cy="4930085"/>
          </a:xfrm>
        </p:spPr>
        <p:txBody>
          <a:bodyPr>
            <a:noAutofit/>
          </a:bodyPr>
          <a:lstStyle/>
          <a:p>
            <a:pPr marL="0" indent="0"/>
            <a:endParaRPr lang="en-IE" sz="400" dirty="0"/>
          </a:p>
          <a:p>
            <a:pPr marL="0" indent="0"/>
            <a:r>
              <a:rPr lang="lt-LT" sz="2200" b="1" dirty="0"/>
              <a:t>Naujų produktų kūrimas </a:t>
            </a:r>
          </a:p>
          <a:p>
            <a:pPr marL="342900" indent="-342900">
              <a:buFont typeface="Arial" panose="020B0604020202020204" pitchFamily="34" charset="0"/>
              <a:buChar char="•"/>
            </a:pPr>
            <a:r>
              <a:rPr lang="lt-LT" sz="2200" dirty="0"/>
              <a:t>Naujų maisto produktų kūrimas – tai procesas, kurio metu sukuriamas naujas produktas, jis pagaminamas ir pateikiamas rinkai.</a:t>
            </a:r>
          </a:p>
          <a:p>
            <a:pPr marL="0" indent="0"/>
            <a:r>
              <a:rPr lang="lt-LT" sz="2200" b="1" dirty="0"/>
              <a:t>Kuo jis skiriasi nuo maisto produktų sudėties keitimo? </a:t>
            </a:r>
          </a:p>
          <a:p>
            <a:pPr marL="342900" indent="-342900">
              <a:buFont typeface="Arial" panose="020B0604020202020204" pitchFamily="34" charset="0"/>
              <a:buChar char="•"/>
            </a:pPr>
            <a:r>
              <a:rPr lang="lt-LT" sz="2200" dirty="0"/>
              <a:t>Pakeitus maisto produktų sudėtį, esami maisto produktai pakeičiami taip, kad atitiktų naujus reikalavimus.</a:t>
            </a:r>
          </a:p>
          <a:p>
            <a:pPr marL="0" indent="0"/>
            <a:r>
              <a:rPr lang="en-US" sz="2200" b="1" dirty="0"/>
              <a:t>Kam </a:t>
            </a:r>
            <a:r>
              <a:rPr lang="lt-LT" sz="2200" b="1" dirty="0"/>
              <a:t>reikia kurti naujus maisto produktus</a:t>
            </a:r>
            <a:r>
              <a:rPr lang="en-US" sz="2200" b="1" dirty="0"/>
              <a:t>?</a:t>
            </a:r>
            <a:endParaRPr lang="lt-LT" sz="2200" b="1" dirty="0"/>
          </a:p>
          <a:p>
            <a:pPr marL="342900" indent="-342900">
              <a:buFont typeface="Arial" panose="020B0604020202020204" pitchFamily="34" charset="0"/>
              <a:buChar char="•"/>
            </a:pPr>
            <a:r>
              <a:rPr lang="lt-LT" sz="2200" dirty="0"/>
              <a:t>Išlaikyti arba padidinti maisto pramonės įmonių ir (arba) MVĮ rinkos dalį.</a:t>
            </a:r>
          </a:p>
          <a:p>
            <a:pPr marL="0" indent="0"/>
            <a:endParaRPr lang="en-US" sz="2200" dirty="0"/>
          </a:p>
          <a:p>
            <a:pPr marL="0" indent="0"/>
            <a:endParaRPr lang="en-IE" sz="2000" dirty="0"/>
          </a:p>
        </p:txBody>
      </p:sp>
      <p:sp>
        <p:nvSpPr>
          <p:cNvPr id="3" name="Text Placeholder 2">
            <a:extLst>
              <a:ext uri="{FF2B5EF4-FFF2-40B4-BE49-F238E27FC236}">
                <a16:creationId xmlns:a16="http://schemas.microsoft.com/office/drawing/2014/main" id="{D3F26CDE-4656-4754-8F1A-E608E077D809}"/>
              </a:ext>
            </a:extLst>
          </p:cNvPr>
          <p:cNvSpPr>
            <a:spLocks noGrp="1"/>
          </p:cNvSpPr>
          <p:nvPr>
            <p:ph type="body" sz="quarter" idx="16"/>
          </p:nvPr>
        </p:nvSpPr>
        <p:spPr>
          <a:xfrm>
            <a:off x="650631" y="581357"/>
            <a:ext cx="5085159" cy="582221"/>
          </a:xfrm>
        </p:spPr>
        <p:txBody>
          <a:bodyPr>
            <a:normAutofit fontScale="70000" lnSpcReduction="20000"/>
          </a:bodyPr>
          <a:lstStyle/>
          <a:p>
            <a:r>
              <a:rPr lang="en-IE" dirty="0"/>
              <a:t>N</a:t>
            </a:r>
            <a:r>
              <a:rPr lang="lt-LT" dirty="0" err="1"/>
              <a:t>aujo</a:t>
            </a:r>
            <a:r>
              <a:rPr lang="lt-LT" dirty="0"/>
              <a:t> produkto kūrimo</a:t>
            </a:r>
            <a:r>
              <a:rPr lang="en-IE" dirty="0"/>
              <a:t> </a:t>
            </a:r>
            <a:r>
              <a:rPr lang="en-IE" dirty="0" err="1"/>
              <a:t>supratimas</a:t>
            </a:r>
            <a:endParaRPr lang="en-IE" dirty="0"/>
          </a:p>
        </p:txBody>
      </p:sp>
      <p:grpSp>
        <p:nvGrpSpPr>
          <p:cNvPr id="5" name="Group 4">
            <a:extLst>
              <a:ext uri="{FF2B5EF4-FFF2-40B4-BE49-F238E27FC236}">
                <a16:creationId xmlns:a16="http://schemas.microsoft.com/office/drawing/2014/main" id="{F3E9BA2F-6871-4600-9277-C2690AD64AAA}"/>
              </a:ext>
            </a:extLst>
          </p:cNvPr>
          <p:cNvGrpSpPr/>
          <p:nvPr/>
        </p:nvGrpSpPr>
        <p:grpSpPr>
          <a:xfrm>
            <a:off x="3596754" y="1225193"/>
            <a:ext cx="11321930" cy="3888819"/>
            <a:chOff x="3581400" y="1442597"/>
            <a:chExt cx="10949753" cy="3888819"/>
          </a:xfrm>
        </p:grpSpPr>
        <p:graphicFrame>
          <p:nvGraphicFramePr>
            <p:cNvPr id="6" name="Diagram 5">
              <a:extLst>
                <a:ext uri="{FF2B5EF4-FFF2-40B4-BE49-F238E27FC236}">
                  <a16:creationId xmlns:a16="http://schemas.microsoft.com/office/drawing/2014/main" id="{B9642395-0DE2-4CF9-93F3-97E244262125}"/>
                </a:ext>
              </a:extLst>
            </p:cNvPr>
            <p:cNvGraphicFramePr/>
            <p:nvPr>
              <p:extLst>
                <p:ext uri="{D42A27DB-BD31-4B8C-83A1-F6EECF244321}">
                  <p14:modId xmlns:p14="http://schemas.microsoft.com/office/powerpoint/2010/main" val="3601216579"/>
                </p:ext>
              </p:extLst>
            </p:nvPr>
          </p:nvGraphicFramePr>
          <p:xfrm>
            <a:off x="3581400" y="1442597"/>
            <a:ext cx="10949753" cy="38888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1F9E63A2-C0F5-4754-9071-E1370AACB64C}"/>
                </a:ext>
              </a:extLst>
            </p:cNvPr>
            <p:cNvSpPr txBox="1"/>
            <p:nvPr/>
          </p:nvSpPr>
          <p:spPr>
            <a:xfrm>
              <a:off x="8414312" y="3228945"/>
              <a:ext cx="1500346" cy="400110"/>
            </a:xfrm>
            <a:prstGeom prst="rect">
              <a:avLst/>
            </a:prstGeom>
            <a:solidFill>
              <a:srgbClr val="009BBD"/>
            </a:solidFill>
            <a:ln>
              <a:solidFill>
                <a:schemeClr val="accent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prstClr val="white"/>
                  </a:solidFill>
                  <a:effectLst/>
                  <a:uLnTx/>
                  <a:uFillTx/>
                  <a:latin typeface="Arial"/>
                </a:rPr>
                <a:t>Inovacijos</a:t>
              </a:r>
              <a:r>
                <a:rPr kumimoji="0" lang="en-US" sz="2000" b="1" i="0" u="none" strike="noStrike" kern="0" cap="none" spc="0" normalizeH="0" baseline="0" noProof="0" dirty="0">
                  <a:ln>
                    <a:noFill/>
                  </a:ln>
                  <a:solidFill>
                    <a:prstClr val="black"/>
                  </a:solidFill>
                  <a:effectLst/>
                  <a:uLnTx/>
                  <a:uFillTx/>
                  <a:latin typeface="Arial"/>
                </a:rPr>
                <a:t> </a:t>
              </a:r>
            </a:p>
          </p:txBody>
        </p:sp>
      </p:grpSp>
      <p:sp>
        <p:nvSpPr>
          <p:cNvPr id="8" name="TextBox 7">
            <a:extLst>
              <a:ext uri="{FF2B5EF4-FFF2-40B4-BE49-F238E27FC236}">
                <a16:creationId xmlns:a16="http://schemas.microsoft.com/office/drawing/2014/main" id="{404F7ACE-E7FC-435F-9C82-238F7DB8BA6B}"/>
              </a:ext>
            </a:extLst>
          </p:cNvPr>
          <p:cNvSpPr txBox="1"/>
          <p:nvPr/>
        </p:nvSpPr>
        <p:spPr>
          <a:xfrm>
            <a:off x="7543477" y="3358503"/>
            <a:ext cx="1714241" cy="923330"/>
          </a:xfrm>
          <a:prstGeom prst="rect">
            <a:avLst/>
          </a:prstGeom>
          <a:noFill/>
        </p:spPr>
        <p:txBody>
          <a:bodyPr wrap="square" rtlCol="0">
            <a:spAutoFit/>
          </a:bodyPr>
          <a:lstStyle/>
          <a:p>
            <a:pPr lvl="0" algn="ctr">
              <a:spcAft>
                <a:spcPts val="0"/>
              </a:spcAft>
              <a:buNone/>
            </a:pPr>
            <a:r>
              <a:rPr lang="fi-FI" sz="1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Kas rinkoje yra komerciškai </a:t>
            </a:r>
            <a:r>
              <a:rPr lang="fi-FI" sz="18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perspektyvu</a:t>
            </a:r>
            <a:r>
              <a:rPr lang="fi-FI" sz="1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a:t>
            </a:r>
          </a:p>
        </p:txBody>
      </p:sp>
      <p:sp>
        <p:nvSpPr>
          <p:cNvPr id="9" name="TextBox 8">
            <a:extLst>
              <a:ext uri="{FF2B5EF4-FFF2-40B4-BE49-F238E27FC236}">
                <a16:creationId xmlns:a16="http://schemas.microsoft.com/office/drawing/2014/main" id="{0D38AB20-B883-4032-8A43-DB123AFA576A}"/>
              </a:ext>
            </a:extLst>
          </p:cNvPr>
          <p:cNvSpPr txBox="1"/>
          <p:nvPr/>
        </p:nvSpPr>
        <p:spPr>
          <a:xfrm>
            <a:off x="8512152" y="1699004"/>
            <a:ext cx="1491133" cy="1200329"/>
          </a:xfrm>
          <a:prstGeom prst="rect">
            <a:avLst/>
          </a:prstGeom>
          <a:noFill/>
        </p:spPr>
        <p:txBody>
          <a:bodyPr wrap="square" rtlCol="0">
            <a:spAutoFit/>
          </a:bodyPr>
          <a:lstStyle/>
          <a:p>
            <a:pPr algn="ctr"/>
            <a:r>
              <a:rPr lang="en-GB" sz="1800" b="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Koks</a:t>
            </a:r>
            <a:r>
              <a:rPr lang="en-GB" sz="1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GB" sz="1800" b="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yra</a:t>
            </a:r>
            <a:r>
              <a:rPr lang="en-GB" sz="1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GB" sz="1800" b="0"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vartotojo</a:t>
            </a:r>
            <a:r>
              <a:rPr lang="en-GB" sz="1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GB" sz="1800" b="1" dirty="0" err="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poreikis</a:t>
            </a:r>
            <a:r>
              <a:rPr lang="en-GB" sz="1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p>
          <a:p>
            <a:pPr algn="ctr"/>
            <a:endParaRPr lang="en-IE" dirty="0"/>
          </a:p>
        </p:txBody>
      </p:sp>
      <p:sp>
        <p:nvSpPr>
          <p:cNvPr id="10" name="TextBox 9">
            <a:extLst>
              <a:ext uri="{FF2B5EF4-FFF2-40B4-BE49-F238E27FC236}">
                <a16:creationId xmlns:a16="http://schemas.microsoft.com/office/drawing/2014/main" id="{AC990108-F8F8-4E7C-8FC0-938E8323830A}"/>
              </a:ext>
            </a:extLst>
          </p:cNvPr>
          <p:cNvSpPr txBox="1"/>
          <p:nvPr/>
        </p:nvSpPr>
        <p:spPr>
          <a:xfrm>
            <a:off x="9532504" y="3411651"/>
            <a:ext cx="1551342" cy="1477328"/>
          </a:xfrm>
          <a:prstGeom prst="rect">
            <a:avLst/>
          </a:prstGeom>
          <a:noFill/>
        </p:spPr>
        <p:txBody>
          <a:bodyPr wrap="square" rtlCol="0">
            <a:spAutoFit/>
          </a:bodyPr>
          <a:lstStyle/>
          <a:p>
            <a:pPr algn="ctr"/>
            <a:r>
              <a:rPr lang="fi-FI" sz="18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Kas techniškai </a:t>
            </a:r>
            <a:r>
              <a:rPr lang="fi-FI" sz="18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įmanoma</a:t>
            </a:r>
            <a:r>
              <a:rPr lang="fi-FI" sz="18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p>
          <a:p>
            <a:pPr algn="ctr"/>
            <a:endParaRPr lang="fi-FI" sz="18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a:p>
            <a:pPr algn="ctr"/>
            <a:endParaRPr lang="en-IE" dirty="0"/>
          </a:p>
        </p:txBody>
      </p:sp>
      <p:sp>
        <p:nvSpPr>
          <p:cNvPr id="12" name="TextBox 11">
            <a:extLst>
              <a:ext uri="{FF2B5EF4-FFF2-40B4-BE49-F238E27FC236}">
                <a16:creationId xmlns:a16="http://schemas.microsoft.com/office/drawing/2014/main" id="{ED830BFF-BBE7-4776-A9BE-8EB7C2A67E0E}"/>
              </a:ext>
            </a:extLst>
          </p:cNvPr>
          <p:cNvSpPr txBox="1"/>
          <p:nvPr/>
        </p:nvSpPr>
        <p:spPr>
          <a:xfrm>
            <a:off x="7074156" y="439180"/>
            <a:ext cx="4566464" cy="830997"/>
          </a:xfrm>
          <a:prstGeom prst="rect">
            <a:avLst/>
          </a:prstGeom>
          <a:noFill/>
        </p:spPr>
        <p:txBody>
          <a:bodyPr wrap="square">
            <a:spAutoFit/>
          </a:bodyPr>
          <a:lstStyle/>
          <a:p>
            <a:pPr marL="0" indent="0"/>
            <a:r>
              <a:rPr lang="en-US" sz="2400" b="1" dirty="0" err="1">
                <a:solidFill>
                  <a:srgbClr val="000000"/>
                </a:solidFill>
              </a:rPr>
              <a:t>Inovacijos</a:t>
            </a:r>
            <a:r>
              <a:rPr lang="en-US" sz="2400" b="1" dirty="0">
                <a:solidFill>
                  <a:srgbClr val="000000"/>
                </a:solidFill>
              </a:rPr>
              <a:t> – </a:t>
            </a:r>
            <a:r>
              <a:rPr lang="lt-LT" sz="2400" b="1" dirty="0">
                <a:solidFill>
                  <a:srgbClr val="000000"/>
                </a:solidFill>
              </a:rPr>
              <a:t>naujo produkto kūrimo</a:t>
            </a:r>
            <a:r>
              <a:rPr lang="en-US" sz="2400" b="1" dirty="0">
                <a:solidFill>
                  <a:srgbClr val="000000"/>
                </a:solidFill>
              </a:rPr>
              <a:t> </a:t>
            </a:r>
            <a:r>
              <a:rPr lang="en-US" sz="2400" b="1" dirty="0" err="1">
                <a:solidFill>
                  <a:srgbClr val="000000"/>
                </a:solidFill>
              </a:rPr>
              <a:t>pagrindas</a:t>
            </a:r>
            <a:r>
              <a:rPr lang="en-US" sz="2400" b="1" dirty="0">
                <a:solidFill>
                  <a:srgbClr val="000000"/>
                </a:solidFill>
              </a:rPr>
              <a:t> </a:t>
            </a:r>
          </a:p>
        </p:txBody>
      </p:sp>
    </p:spTree>
    <p:extLst>
      <p:ext uri="{BB962C8B-B14F-4D97-AF65-F5344CB8AC3E}">
        <p14:creationId xmlns:p14="http://schemas.microsoft.com/office/powerpoint/2010/main" val="4075893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White stairs with a blue arrow drawn in the middle pointing upwards">
            <a:extLst>
              <a:ext uri="{FF2B5EF4-FFF2-40B4-BE49-F238E27FC236}">
                <a16:creationId xmlns:a16="http://schemas.microsoft.com/office/drawing/2014/main" id="{832AE83D-AB83-4B4D-BDFE-75D44CD2760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0E328E9B-25BD-433E-B188-FECE910E2563}"/>
              </a:ext>
            </a:extLst>
          </p:cNvPr>
          <p:cNvSpPr>
            <a:spLocks noGrp="1"/>
          </p:cNvSpPr>
          <p:nvPr>
            <p:ph type="body" sz="quarter" idx="18"/>
          </p:nvPr>
        </p:nvSpPr>
        <p:spPr>
          <a:xfrm>
            <a:off x="1416908" y="1773241"/>
            <a:ext cx="5267671" cy="4525954"/>
          </a:xfrm>
        </p:spPr>
        <p:txBody>
          <a:bodyPr/>
          <a:lstStyle/>
          <a:p>
            <a:pPr marL="914400" indent="-457200">
              <a:buFont typeface="+mj-lt"/>
              <a:buAutoNum type="arabicPeriod"/>
            </a:pPr>
            <a:r>
              <a:rPr lang="lt-LT" dirty="0"/>
              <a:t>Kliento paklausa (elgsena ir gyvenimo būdo pokyčiai, sveika gyvensena, kaip apžvelgta paskutiniame skyriuje).</a:t>
            </a:r>
          </a:p>
          <a:p>
            <a:pPr marL="914400" indent="-457200">
              <a:buFont typeface="+mj-lt"/>
              <a:buAutoNum type="arabicPeriod"/>
            </a:pPr>
            <a:r>
              <a:rPr lang="lt-LT" dirty="0"/>
              <a:t>Rinkos spaudimas</a:t>
            </a:r>
          </a:p>
          <a:p>
            <a:pPr marL="914400" indent="-457200">
              <a:buFont typeface="+mj-lt"/>
              <a:buAutoNum type="arabicPeriod"/>
            </a:pPr>
            <a:r>
              <a:rPr lang="lt-LT" dirty="0"/>
              <a:t>Rizikos diversifikavimas, pvz., dabartinės rinkos praradimas</a:t>
            </a:r>
          </a:p>
          <a:p>
            <a:pPr marL="914400" indent="-457200">
              <a:buFont typeface="+mj-lt"/>
              <a:buAutoNum type="arabicPeriod"/>
            </a:pPr>
            <a:r>
              <a:rPr lang="lt-LT" dirty="0"/>
              <a:t>Įmonės ir prekės ženklo reputacijos didinimas</a:t>
            </a:r>
          </a:p>
          <a:p>
            <a:pPr marL="914400" indent="-457200">
              <a:buFont typeface="+mj-lt"/>
              <a:buAutoNum type="arabicPeriod"/>
            </a:pPr>
            <a:r>
              <a:rPr lang="lt-LT" dirty="0"/>
              <a:t>Perteklinių pajėgumų panaudojimas</a:t>
            </a:r>
            <a:endParaRPr lang="en-IE" dirty="0"/>
          </a:p>
        </p:txBody>
      </p:sp>
      <p:sp>
        <p:nvSpPr>
          <p:cNvPr id="4" name="Text Placeholder 3">
            <a:extLst>
              <a:ext uri="{FF2B5EF4-FFF2-40B4-BE49-F238E27FC236}">
                <a16:creationId xmlns:a16="http://schemas.microsoft.com/office/drawing/2014/main" id="{E3E8A877-3452-4F7C-B78A-581C8AE30248}"/>
              </a:ext>
            </a:extLst>
          </p:cNvPr>
          <p:cNvSpPr>
            <a:spLocks noGrp="1"/>
          </p:cNvSpPr>
          <p:nvPr>
            <p:ph type="body" sz="quarter" idx="16"/>
          </p:nvPr>
        </p:nvSpPr>
        <p:spPr/>
        <p:txBody>
          <a:bodyPr>
            <a:normAutofit fontScale="55000" lnSpcReduction="20000"/>
          </a:bodyPr>
          <a:lstStyle/>
          <a:p>
            <a:r>
              <a:rPr lang="en-IE" dirty="0"/>
              <a:t>Kam mums </a:t>
            </a:r>
            <a:r>
              <a:rPr lang="en-IE" dirty="0" err="1"/>
              <a:t>reikalingas</a:t>
            </a:r>
            <a:r>
              <a:rPr lang="en-IE" dirty="0"/>
              <a:t> </a:t>
            </a:r>
            <a:r>
              <a:rPr lang="lt-LT" dirty="0"/>
              <a:t>naujų produktų kūrimas</a:t>
            </a:r>
            <a:r>
              <a:rPr lang="en-IE" dirty="0"/>
              <a:t>?</a:t>
            </a:r>
          </a:p>
        </p:txBody>
      </p:sp>
    </p:spTree>
    <p:extLst>
      <p:ext uri="{BB962C8B-B14F-4D97-AF65-F5344CB8AC3E}">
        <p14:creationId xmlns:p14="http://schemas.microsoft.com/office/powerpoint/2010/main" val="4192673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3B6D0D-B667-45CE-9FDB-5313983C5923}"/>
              </a:ext>
            </a:extLst>
          </p:cNvPr>
          <p:cNvSpPr>
            <a:spLocks noGrp="1"/>
          </p:cNvSpPr>
          <p:nvPr>
            <p:ph type="body" sz="quarter" idx="16"/>
          </p:nvPr>
        </p:nvSpPr>
        <p:spPr/>
        <p:txBody>
          <a:bodyPr>
            <a:normAutofit fontScale="92500"/>
          </a:bodyPr>
          <a:lstStyle/>
          <a:p>
            <a:r>
              <a:rPr lang="lt-LT" dirty="0"/>
              <a:t>Senėjimo ypatybės, darančios įtaką naujo produkto kūrimui</a:t>
            </a:r>
          </a:p>
        </p:txBody>
      </p:sp>
      <p:sp>
        <p:nvSpPr>
          <p:cNvPr id="6" name="TextBox 5">
            <a:extLst>
              <a:ext uri="{FF2B5EF4-FFF2-40B4-BE49-F238E27FC236}">
                <a16:creationId xmlns:a16="http://schemas.microsoft.com/office/drawing/2014/main" id="{1F842FD2-5508-42E4-91FB-434AC8A777F8}"/>
              </a:ext>
            </a:extLst>
          </p:cNvPr>
          <p:cNvSpPr txBox="1"/>
          <p:nvPr/>
        </p:nvSpPr>
        <p:spPr>
          <a:xfrm>
            <a:off x="8311978" y="4400376"/>
            <a:ext cx="2602857" cy="923330"/>
          </a:xfrm>
          <a:prstGeom prst="rect">
            <a:avLst/>
          </a:prstGeom>
          <a:noFill/>
        </p:spPr>
        <p:txBody>
          <a:bodyPr wrap="square" lIns="91440" tIns="45720" rIns="91440" bIns="45720" anchor="t">
            <a:spAutoFit/>
          </a:bodyPr>
          <a:lstStyle/>
          <a:p>
            <a:r>
              <a:rPr lang="en-US" sz="1800">
                <a:solidFill>
                  <a:srgbClr val="1188A3"/>
                </a:solidFill>
                <a:hlinkClick r:id="rId2"/>
              </a:rPr>
              <a:t>Ageing Characteristics (source: Collins, and Bogue, 2015)</a:t>
            </a:r>
            <a:r>
              <a:rPr lang="en-US">
                <a:solidFill>
                  <a:srgbClr val="1188A3"/>
                </a:solidFill>
              </a:rPr>
              <a:t> </a:t>
            </a:r>
            <a:endParaRPr lang="en-US" sz="1800">
              <a:solidFill>
                <a:srgbClr val="1188A3"/>
              </a:solidFill>
            </a:endParaRPr>
          </a:p>
        </p:txBody>
      </p:sp>
      <p:pic>
        <p:nvPicPr>
          <p:cNvPr id="5" name="Picture 4">
            <a:extLst>
              <a:ext uri="{FF2B5EF4-FFF2-40B4-BE49-F238E27FC236}">
                <a16:creationId xmlns:a16="http://schemas.microsoft.com/office/drawing/2014/main" id="{78D848F3-FAA4-764A-BF00-0C5B3B67EE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66265" y="1225193"/>
            <a:ext cx="4754733" cy="4696212"/>
          </a:xfrm>
          <a:prstGeom prst="rect">
            <a:avLst/>
          </a:prstGeom>
        </p:spPr>
      </p:pic>
      <p:sp>
        <p:nvSpPr>
          <p:cNvPr id="8" name="TextBox 7">
            <a:extLst>
              <a:ext uri="{FF2B5EF4-FFF2-40B4-BE49-F238E27FC236}">
                <a16:creationId xmlns:a16="http://schemas.microsoft.com/office/drawing/2014/main" id="{3EC3256F-501D-B54F-B16C-901FAF7023D2}"/>
              </a:ext>
            </a:extLst>
          </p:cNvPr>
          <p:cNvSpPr txBox="1"/>
          <p:nvPr/>
        </p:nvSpPr>
        <p:spPr>
          <a:xfrm>
            <a:off x="3566807" y="3340141"/>
            <a:ext cx="1153647" cy="369332"/>
          </a:xfrm>
          <a:prstGeom prst="rect">
            <a:avLst/>
          </a:prstGeom>
          <a:noFill/>
        </p:spPr>
        <p:txBody>
          <a:bodyPr wrap="square">
            <a:spAutoFit/>
          </a:bodyPr>
          <a:lstStyle/>
          <a:p>
            <a:pPr algn="ctr"/>
            <a:r>
              <a:rPr lang="en-GB" sz="900" b="1">
                <a:solidFill>
                  <a:srgbClr val="000000"/>
                </a:solidFill>
                <a:latin typeface="Arial" panose="020B0604020202020204" pitchFamily="34" charset="0"/>
                <a:cs typeface="Arial" panose="020B0604020202020204" pitchFamily="34" charset="0"/>
              </a:rPr>
              <a:t>Ageing</a:t>
            </a:r>
          </a:p>
          <a:p>
            <a:pPr algn="ctr"/>
            <a:r>
              <a:rPr lang="en-GB" sz="900" b="1">
                <a:solidFill>
                  <a:srgbClr val="000000"/>
                </a:solidFill>
                <a:latin typeface="Arial" panose="020B0604020202020204" pitchFamily="34" charset="0"/>
                <a:cs typeface="Arial" panose="020B0604020202020204" pitchFamily="34" charset="0"/>
              </a:rPr>
              <a:t>characteristics</a:t>
            </a:r>
          </a:p>
        </p:txBody>
      </p:sp>
      <p:sp>
        <p:nvSpPr>
          <p:cNvPr id="9" name="TextBox 8">
            <a:extLst>
              <a:ext uri="{FF2B5EF4-FFF2-40B4-BE49-F238E27FC236}">
                <a16:creationId xmlns:a16="http://schemas.microsoft.com/office/drawing/2014/main" id="{422B0FFD-D270-8949-8989-B3A77CDC7814}"/>
              </a:ext>
            </a:extLst>
          </p:cNvPr>
          <p:cNvSpPr txBox="1"/>
          <p:nvPr/>
        </p:nvSpPr>
        <p:spPr>
          <a:xfrm>
            <a:off x="2308794" y="2420369"/>
            <a:ext cx="1153647" cy="784830"/>
          </a:xfrm>
          <a:prstGeom prst="rect">
            <a:avLst/>
          </a:prstGeom>
          <a:noFill/>
        </p:spPr>
        <p:txBody>
          <a:bodyPr wrap="square">
            <a:spAutoFit/>
          </a:bodyPr>
          <a:lstStyle/>
          <a:p>
            <a:pPr algn="ctr"/>
            <a:r>
              <a:rPr lang="lt-LT" sz="900" b="1" dirty="0">
                <a:solidFill>
                  <a:srgbClr val="000000"/>
                </a:solidFill>
                <a:latin typeface="Arial" panose="020B0604020202020204" pitchFamily="34" charset="0"/>
                <a:cs typeface="Arial" panose="020B0604020202020204" pitchFamily="34" charset="0"/>
              </a:rPr>
              <a:t>55-70 metų žmonėms reikia teigiamo prevencinio požiūrio į mitybą</a:t>
            </a:r>
            <a:endParaRPr lang="en-GB" sz="900" b="1" dirty="0">
              <a:solidFill>
                <a:srgbClr val="00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888FF35-274B-1D48-80E1-369F29F14BB6}"/>
              </a:ext>
            </a:extLst>
          </p:cNvPr>
          <p:cNvSpPr txBox="1"/>
          <p:nvPr/>
        </p:nvSpPr>
        <p:spPr>
          <a:xfrm>
            <a:off x="3074537" y="1984577"/>
            <a:ext cx="1153647" cy="507831"/>
          </a:xfrm>
          <a:prstGeom prst="rect">
            <a:avLst/>
          </a:prstGeom>
          <a:noFill/>
        </p:spPr>
        <p:txBody>
          <a:bodyPr wrap="square">
            <a:spAutoFit/>
          </a:bodyPr>
          <a:lstStyle/>
          <a:p>
            <a:pPr algn="ctr"/>
            <a:r>
              <a:rPr lang="en-GB" sz="900" b="1" dirty="0" err="1">
                <a:solidFill>
                  <a:srgbClr val="000000"/>
                </a:solidFill>
                <a:latin typeface="Arial" panose="020B0604020202020204" pitchFamily="34" charset="0"/>
                <a:cs typeface="Arial" panose="020B0604020202020204" pitchFamily="34" charset="0"/>
              </a:rPr>
              <a:t>Nevienodi</a:t>
            </a:r>
            <a:r>
              <a:rPr lang="en-GB" sz="900" b="1" dirty="0">
                <a:solidFill>
                  <a:srgbClr val="000000"/>
                </a:solidFill>
                <a:latin typeface="Arial" panose="020B0604020202020204" pitchFamily="34" charset="0"/>
                <a:cs typeface="Arial" panose="020B0604020202020204" pitchFamily="34" charset="0"/>
              </a:rPr>
              <a:t> </a:t>
            </a:r>
            <a:r>
              <a:rPr lang="en-GB" sz="900" b="1" dirty="0" err="1">
                <a:solidFill>
                  <a:srgbClr val="000000"/>
                </a:solidFill>
                <a:latin typeface="Arial" panose="020B0604020202020204" pitchFamily="34" charset="0"/>
                <a:cs typeface="Arial" panose="020B0604020202020204" pitchFamily="34" charset="0"/>
              </a:rPr>
              <a:t>poreikiai</a:t>
            </a:r>
            <a:r>
              <a:rPr lang="en-GB" sz="900" b="1" dirty="0">
                <a:solidFill>
                  <a:srgbClr val="000000"/>
                </a:solidFill>
                <a:latin typeface="Arial" panose="020B0604020202020204" pitchFamily="34" charset="0"/>
                <a:cs typeface="Arial" panose="020B0604020202020204" pitchFamily="34" charset="0"/>
              </a:rPr>
              <a:t> </a:t>
            </a:r>
            <a:r>
              <a:rPr lang="en-GB" sz="900" b="1" dirty="0" err="1">
                <a:solidFill>
                  <a:srgbClr val="000000"/>
                </a:solidFill>
                <a:latin typeface="Arial" panose="020B0604020202020204" pitchFamily="34" charset="0"/>
                <a:cs typeface="Arial" panose="020B0604020202020204" pitchFamily="34" charset="0"/>
              </a:rPr>
              <a:t>ir</a:t>
            </a:r>
            <a:r>
              <a:rPr lang="en-GB" sz="900" b="1" dirty="0">
                <a:solidFill>
                  <a:srgbClr val="000000"/>
                </a:solidFill>
                <a:latin typeface="Arial" panose="020B0604020202020204" pitchFamily="34" charset="0"/>
                <a:cs typeface="Arial" panose="020B0604020202020204" pitchFamily="34" charset="0"/>
              </a:rPr>
              <a:t> </a:t>
            </a:r>
            <a:r>
              <a:rPr lang="en-GB" sz="900" b="1" dirty="0" err="1">
                <a:solidFill>
                  <a:srgbClr val="000000"/>
                </a:solidFill>
                <a:latin typeface="Arial" panose="020B0604020202020204" pitchFamily="34" charset="0"/>
                <a:cs typeface="Arial" panose="020B0604020202020204" pitchFamily="34" charset="0"/>
              </a:rPr>
              <a:t>reikalavimai</a:t>
            </a:r>
            <a:endParaRPr lang="en-GB" sz="900" b="1" dirty="0">
              <a:solidFill>
                <a:srgbClr val="00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B983104-1939-FB46-8480-B9CB8E54E1B0}"/>
              </a:ext>
            </a:extLst>
          </p:cNvPr>
          <p:cNvSpPr txBox="1"/>
          <p:nvPr/>
        </p:nvSpPr>
        <p:spPr>
          <a:xfrm>
            <a:off x="4088056" y="1900775"/>
            <a:ext cx="1153647" cy="646331"/>
          </a:xfrm>
          <a:prstGeom prst="rect">
            <a:avLst/>
          </a:prstGeom>
          <a:noFill/>
        </p:spPr>
        <p:txBody>
          <a:bodyPr wrap="square">
            <a:spAutoFit/>
          </a:bodyPr>
          <a:lstStyle/>
          <a:p>
            <a:pPr algn="ctr"/>
            <a:r>
              <a:rPr lang="it-IT" sz="900" b="1" dirty="0">
                <a:solidFill>
                  <a:srgbClr val="000000"/>
                </a:solidFill>
                <a:latin typeface="Arial" panose="020B0604020202020204" pitchFamily="34" charset="0"/>
                <a:cs typeface="Arial" panose="020B0604020202020204" pitchFamily="34" charset="0"/>
              </a:rPr>
              <a:t>Chronologinio ir fiziologinio senėjimo aspektai</a:t>
            </a:r>
            <a:endParaRPr lang="en-GB" sz="900" b="1" dirty="0">
              <a:solidFill>
                <a:srgbClr val="00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B2ED89C-EC81-0D4D-BF9A-E577D5F7DFC2}"/>
              </a:ext>
            </a:extLst>
          </p:cNvPr>
          <p:cNvSpPr txBox="1"/>
          <p:nvPr/>
        </p:nvSpPr>
        <p:spPr>
          <a:xfrm>
            <a:off x="4924068" y="2725286"/>
            <a:ext cx="1153647" cy="369332"/>
          </a:xfrm>
          <a:prstGeom prst="rect">
            <a:avLst/>
          </a:prstGeom>
          <a:noFill/>
        </p:spPr>
        <p:txBody>
          <a:bodyPr wrap="square">
            <a:spAutoFit/>
          </a:bodyPr>
          <a:lstStyle/>
          <a:p>
            <a:pPr algn="ctr"/>
            <a:r>
              <a:rPr lang="lt-LT" sz="900" b="1" dirty="0">
                <a:solidFill>
                  <a:srgbClr val="000000"/>
                </a:solidFill>
                <a:latin typeface="Arial" panose="020B0604020202020204" pitchFamily="34" charset="0"/>
                <a:cs typeface="Arial" panose="020B0604020202020204" pitchFamily="34" charset="0"/>
              </a:rPr>
              <a:t>65 metų ir vyresni</a:t>
            </a:r>
            <a:endParaRPr lang="en-GB" sz="900" b="1" dirty="0">
              <a:solidFill>
                <a:srgbClr val="00000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2B3436CC-04F1-2641-8905-F0B402B19147}"/>
              </a:ext>
            </a:extLst>
          </p:cNvPr>
          <p:cNvSpPr txBox="1"/>
          <p:nvPr/>
        </p:nvSpPr>
        <p:spPr>
          <a:xfrm>
            <a:off x="4924067" y="3576680"/>
            <a:ext cx="1153647" cy="646331"/>
          </a:xfrm>
          <a:prstGeom prst="rect">
            <a:avLst/>
          </a:prstGeom>
          <a:noFill/>
        </p:spPr>
        <p:txBody>
          <a:bodyPr wrap="square">
            <a:spAutoFit/>
          </a:bodyPr>
          <a:lstStyle/>
          <a:p>
            <a:pPr algn="ctr"/>
            <a:r>
              <a:rPr lang="lt-LT" sz="900" b="1" dirty="0">
                <a:solidFill>
                  <a:srgbClr val="000000"/>
                </a:solidFill>
                <a:latin typeface="Arial" panose="020B0604020202020204" pitchFamily="34" charset="0"/>
                <a:cs typeface="Arial" panose="020B0604020202020204" pitchFamily="34" charset="0"/>
              </a:rPr>
              <a:t>Apibrėžti pagal silpnumo ir pažeidžiamumo skalę</a:t>
            </a:r>
          </a:p>
        </p:txBody>
      </p:sp>
      <p:sp>
        <p:nvSpPr>
          <p:cNvPr id="14" name="TextBox 13">
            <a:extLst>
              <a:ext uri="{FF2B5EF4-FFF2-40B4-BE49-F238E27FC236}">
                <a16:creationId xmlns:a16="http://schemas.microsoft.com/office/drawing/2014/main" id="{D2BECD36-8796-5A47-87F2-844C40E82625}"/>
              </a:ext>
            </a:extLst>
          </p:cNvPr>
          <p:cNvSpPr txBox="1"/>
          <p:nvPr/>
        </p:nvSpPr>
        <p:spPr>
          <a:xfrm>
            <a:off x="4496395" y="4306376"/>
            <a:ext cx="1153647" cy="646331"/>
          </a:xfrm>
          <a:prstGeom prst="rect">
            <a:avLst/>
          </a:prstGeom>
          <a:noFill/>
        </p:spPr>
        <p:txBody>
          <a:bodyPr wrap="square">
            <a:spAutoFit/>
          </a:bodyPr>
          <a:lstStyle/>
          <a:p>
            <a:pPr algn="ctr"/>
            <a:r>
              <a:rPr lang="lt-LT" sz="900" b="1" dirty="0">
                <a:solidFill>
                  <a:srgbClr val="000000"/>
                </a:solidFill>
                <a:latin typeface="Arial" panose="020B0604020202020204" pitchFamily="34" charset="0"/>
                <a:cs typeface="Arial" panose="020B0604020202020204" pitchFamily="34" charset="0"/>
              </a:rPr>
              <a:t>50-70 metų amžiaus grupė aktyviai žiūri į senėjimą</a:t>
            </a:r>
          </a:p>
        </p:txBody>
      </p:sp>
      <p:sp>
        <p:nvSpPr>
          <p:cNvPr id="15" name="TextBox 14">
            <a:extLst>
              <a:ext uri="{FF2B5EF4-FFF2-40B4-BE49-F238E27FC236}">
                <a16:creationId xmlns:a16="http://schemas.microsoft.com/office/drawing/2014/main" id="{8DE122BB-72BB-8D4C-BBD9-7ED647BE6F64}"/>
              </a:ext>
            </a:extLst>
          </p:cNvPr>
          <p:cNvSpPr txBox="1"/>
          <p:nvPr/>
        </p:nvSpPr>
        <p:spPr>
          <a:xfrm>
            <a:off x="3571215" y="4586218"/>
            <a:ext cx="1153647" cy="784830"/>
          </a:xfrm>
          <a:prstGeom prst="rect">
            <a:avLst/>
          </a:prstGeom>
          <a:noFill/>
        </p:spPr>
        <p:txBody>
          <a:bodyPr wrap="square">
            <a:spAutoFit/>
          </a:bodyPr>
          <a:lstStyle/>
          <a:p>
            <a:pPr algn="ctr"/>
            <a:r>
              <a:rPr lang="lt-LT" sz="900" b="1" dirty="0">
                <a:solidFill>
                  <a:srgbClr val="000000"/>
                </a:solidFill>
                <a:latin typeface="Arial" panose="020B0604020202020204" pitchFamily="34" charset="0"/>
                <a:cs typeface="Arial" panose="020B0604020202020204" pitchFamily="34" charset="0"/>
              </a:rPr>
              <a:t>55 metų ir vyresni žmonės turėtų gerai maitintis, kad būtų sveiki</a:t>
            </a:r>
            <a:endParaRPr lang="en-GB" sz="900" b="1" dirty="0">
              <a:solidFill>
                <a:srgbClr val="00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58D78E0-5C1C-6E42-90F7-5866C689834E}"/>
              </a:ext>
            </a:extLst>
          </p:cNvPr>
          <p:cNvSpPr txBox="1"/>
          <p:nvPr/>
        </p:nvSpPr>
        <p:spPr>
          <a:xfrm>
            <a:off x="2562555" y="4396182"/>
            <a:ext cx="1153647" cy="646331"/>
          </a:xfrm>
          <a:prstGeom prst="rect">
            <a:avLst/>
          </a:prstGeom>
          <a:noFill/>
        </p:spPr>
        <p:txBody>
          <a:bodyPr wrap="square">
            <a:spAutoFit/>
          </a:bodyPr>
          <a:lstStyle/>
          <a:p>
            <a:pPr algn="ctr"/>
            <a:r>
              <a:rPr lang="lt-LT" sz="900" b="1" dirty="0">
                <a:solidFill>
                  <a:srgbClr val="000000"/>
                </a:solidFill>
                <a:latin typeface="Arial" panose="020B0604020202020204" pitchFamily="34" charset="0"/>
                <a:cs typeface="Arial" panose="020B0604020202020204" pitchFamily="34" charset="0"/>
              </a:rPr>
              <a:t>70 metų ir vyresni žmonės į senėjimą žiūri reaktyviai.</a:t>
            </a:r>
          </a:p>
        </p:txBody>
      </p:sp>
      <p:sp>
        <p:nvSpPr>
          <p:cNvPr id="17" name="TextBox 16">
            <a:extLst>
              <a:ext uri="{FF2B5EF4-FFF2-40B4-BE49-F238E27FC236}">
                <a16:creationId xmlns:a16="http://schemas.microsoft.com/office/drawing/2014/main" id="{E403FC5A-77A1-2245-A00D-6E810AA92EBC}"/>
              </a:ext>
            </a:extLst>
          </p:cNvPr>
          <p:cNvSpPr txBox="1"/>
          <p:nvPr/>
        </p:nvSpPr>
        <p:spPr>
          <a:xfrm>
            <a:off x="2091501" y="3455557"/>
            <a:ext cx="1370940" cy="646331"/>
          </a:xfrm>
          <a:prstGeom prst="rect">
            <a:avLst/>
          </a:prstGeom>
          <a:noFill/>
        </p:spPr>
        <p:txBody>
          <a:bodyPr wrap="square">
            <a:spAutoFit/>
          </a:bodyPr>
          <a:lstStyle/>
          <a:p>
            <a:pPr algn="ctr"/>
            <a:r>
              <a:rPr lang="lt-LT" sz="900" b="1" dirty="0">
                <a:solidFill>
                  <a:srgbClr val="000000"/>
                </a:solidFill>
                <a:latin typeface="Arial" panose="020B0604020202020204" pitchFamily="34" charset="0"/>
                <a:cs typeface="Arial" panose="020B0604020202020204" pitchFamily="34" charset="0"/>
              </a:rPr>
              <a:t>70 metų ir vyresniems žmonėms reikia intervencijos dėl konkrečios ligos</a:t>
            </a:r>
          </a:p>
        </p:txBody>
      </p:sp>
    </p:spTree>
    <p:extLst>
      <p:ext uri="{BB962C8B-B14F-4D97-AF65-F5344CB8AC3E}">
        <p14:creationId xmlns:p14="http://schemas.microsoft.com/office/powerpoint/2010/main" val="927720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7AC294-6D9B-4C7F-8503-E311BAA66E41}"/>
              </a:ext>
            </a:extLst>
          </p:cNvPr>
          <p:cNvSpPr>
            <a:spLocks noGrp="1"/>
          </p:cNvSpPr>
          <p:nvPr>
            <p:ph type="body" sz="quarter" idx="16"/>
          </p:nvPr>
        </p:nvSpPr>
        <p:spPr>
          <a:xfrm>
            <a:off x="1" y="200526"/>
            <a:ext cx="11381874" cy="800077"/>
          </a:xfrm>
          <a:solidFill>
            <a:srgbClr val="85D2E1"/>
          </a:solidFill>
        </p:spPr>
        <p:txBody>
          <a:bodyPr anchor="ctr">
            <a:normAutofit fontScale="92500"/>
          </a:bodyPr>
          <a:lstStyle/>
          <a:p>
            <a:pPr algn="ctr"/>
            <a:r>
              <a:rPr lang="lt-LT" dirty="0"/>
              <a:t>Tipinis procesas ir modelis, kurį naudoja maisto pramonės įmonės</a:t>
            </a:r>
          </a:p>
        </p:txBody>
      </p:sp>
      <p:graphicFrame>
        <p:nvGraphicFramePr>
          <p:cNvPr id="4" name="Diagram 3">
            <a:extLst>
              <a:ext uri="{FF2B5EF4-FFF2-40B4-BE49-F238E27FC236}">
                <a16:creationId xmlns:a16="http://schemas.microsoft.com/office/drawing/2014/main" id="{284B528A-26AE-48B8-BD0B-E95879CCEAFE}"/>
              </a:ext>
            </a:extLst>
          </p:cNvPr>
          <p:cNvGraphicFramePr/>
          <p:nvPr>
            <p:extLst>
              <p:ext uri="{D42A27DB-BD31-4B8C-83A1-F6EECF244321}">
                <p14:modId xmlns:p14="http://schemas.microsoft.com/office/powerpoint/2010/main" val="1237983473"/>
              </p:ext>
            </p:extLst>
          </p:nvPr>
        </p:nvGraphicFramePr>
        <p:xfrm>
          <a:off x="1239202" y="1428912"/>
          <a:ext cx="5080877" cy="49038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B255925F-E968-4FA6-ADAB-87C04F9C45C9}"/>
              </a:ext>
            </a:extLst>
          </p:cNvPr>
          <p:cNvSpPr txBox="1"/>
          <p:nvPr/>
        </p:nvSpPr>
        <p:spPr>
          <a:xfrm>
            <a:off x="6825917" y="1426978"/>
            <a:ext cx="4736194" cy="1754326"/>
          </a:xfrm>
          <a:prstGeom prst="rect">
            <a:avLst/>
          </a:prstGeom>
          <a:solidFill>
            <a:schemeClr val="accent5"/>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lt-LT" dirty="0">
                <a:solidFill>
                  <a:srgbClr val="000000"/>
                </a:solidFill>
                <a:latin typeface="Arial" panose="020B0604020202020204" pitchFamily="34" charset="0"/>
                <a:cs typeface="Arial" panose="020B0604020202020204" pitchFamily="34" charset="0"/>
                <a:sym typeface="Wingdings" panose="05000000000000000000" pitchFamily="2" charset="2"/>
              </a:rPr>
              <a:t>Didelė naujų produktų kūrimo laboratorijų veikla susijusi su </a:t>
            </a:r>
            <a:r>
              <a:rPr lang="lt-LT" b="1" dirty="0">
                <a:solidFill>
                  <a:srgbClr val="000000"/>
                </a:solidFill>
                <a:latin typeface="Arial" panose="020B0604020202020204" pitchFamily="34" charset="0"/>
                <a:cs typeface="Arial" panose="020B0604020202020204" pitchFamily="34" charset="0"/>
                <a:sym typeface="Wingdings" panose="05000000000000000000" pitchFamily="2" charset="2"/>
              </a:rPr>
              <a:t>e</a:t>
            </a:r>
            <a:r>
              <a:rPr lang="lt-LT" dirty="0">
                <a:solidFill>
                  <a:srgbClr val="000000"/>
                </a:solidFill>
                <a:latin typeface="Arial" panose="020B0604020202020204" pitchFamily="34" charset="0"/>
                <a:cs typeface="Arial" panose="020B0604020202020204" pitchFamily="34" charset="0"/>
                <a:sym typeface="Wingdings" panose="05000000000000000000" pitchFamily="2" charset="2"/>
              </a:rPr>
              <a:t>samų </a:t>
            </a:r>
            <a:r>
              <a:rPr lang="lt-LT" b="1" dirty="0">
                <a:solidFill>
                  <a:srgbClr val="000000"/>
                </a:solidFill>
                <a:latin typeface="Arial" panose="020B0604020202020204" pitchFamily="34" charset="0"/>
                <a:cs typeface="Arial" panose="020B0604020202020204" pitchFamily="34" charset="0"/>
                <a:sym typeface="Wingdings" panose="05000000000000000000" pitchFamily="2" charset="2"/>
              </a:rPr>
              <a:t>p</a:t>
            </a:r>
            <a:r>
              <a:rPr lang="lt-LT" dirty="0">
                <a:solidFill>
                  <a:srgbClr val="000000"/>
                </a:solidFill>
                <a:latin typeface="Arial" panose="020B0604020202020204" pitchFamily="34" charset="0"/>
                <a:cs typeface="Arial" panose="020B0604020202020204" pitchFamily="34" charset="0"/>
                <a:sym typeface="Wingdings" panose="05000000000000000000" pitchFamily="2" charset="2"/>
              </a:rPr>
              <a:t>roduktų </a:t>
            </a:r>
            <a:r>
              <a:rPr lang="lt-LT" b="1" dirty="0">
                <a:solidFill>
                  <a:srgbClr val="000000"/>
                </a:solidFill>
                <a:latin typeface="Arial" panose="020B0604020202020204" pitchFamily="34" charset="0"/>
                <a:cs typeface="Arial" panose="020B0604020202020204" pitchFamily="34" charset="0"/>
                <a:sym typeface="Wingdings" panose="05000000000000000000" pitchFamily="2" charset="2"/>
              </a:rPr>
              <a:t>k</a:t>
            </a:r>
            <a:r>
              <a:rPr lang="lt-LT" dirty="0">
                <a:solidFill>
                  <a:srgbClr val="000000"/>
                </a:solidFill>
                <a:latin typeface="Arial" panose="020B0604020202020204" pitchFamily="34" charset="0"/>
                <a:cs typeface="Arial" panose="020B0604020202020204" pitchFamily="34" charset="0"/>
                <a:sym typeface="Wingdings" panose="05000000000000000000" pitchFamily="2" charset="2"/>
              </a:rPr>
              <a:t>ūrimu </a:t>
            </a:r>
          </a:p>
          <a:p>
            <a:endParaRPr lang="en-GB" dirty="0">
              <a:solidFill>
                <a:srgbClr val="000000"/>
              </a:solidFill>
              <a:latin typeface="Arial" panose="020B0604020202020204" pitchFamily="34" charset="0"/>
              <a:cs typeface="Arial" panose="020B0604020202020204" pitchFamily="34" charset="0"/>
              <a:sym typeface="Wingdings" panose="05000000000000000000" pitchFamily="2" charset="2"/>
            </a:endParaRPr>
          </a:p>
          <a:p>
            <a:pPr marL="285750" indent="-285750">
              <a:buFont typeface="Arial" panose="020B0604020202020204" pitchFamily="34" charset="0"/>
              <a:buChar char="•"/>
            </a:pPr>
            <a:r>
              <a:rPr lang="lt-LT" dirty="0">
                <a:solidFill>
                  <a:srgbClr val="000000"/>
                </a:solidFill>
                <a:latin typeface="Arial" panose="020B0604020202020204" pitchFamily="34" charset="0"/>
                <a:cs typeface="Arial" panose="020B0604020202020204" pitchFamily="34" charset="0"/>
                <a:sym typeface="Wingdings" panose="05000000000000000000" pitchFamily="2" charset="2"/>
              </a:rPr>
              <a:t>Padidinti produkto maistinę vertę</a:t>
            </a:r>
          </a:p>
          <a:p>
            <a:pPr marL="285750" indent="-285750">
              <a:buFont typeface="Arial" panose="020B0604020202020204" pitchFamily="34" charset="0"/>
              <a:buChar char="•"/>
            </a:pPr>
            <a:r>
              <a:rPr lang="lt-LT" dirty="0">
                <a:solidFill>
                  <a:srgbClr val="000000"/>
                </a:solidFill>
                <a:latin typeface="Arial" panose="020B0604020202020204" pitchFamily="34" charset="0"/>
                <a:cs typeface="Arial" panose="020B0604020202020204" pitchFamily="34" charset="0"/>
                <a:sym typeface="Wingdings" panose="05000000000000000000" pitchFamily="2" charset="2"/>
              </a:rPr>
              <a:t>Padidinti vartotojų pasitenkinimą</a:t>
            </a:r>
          </a:p>
          <a:p>
            <a:pPr marL="285750" indent="-285750">
              <a:buFont typeface="Arial" panose="020B0604020202020204" pitchFamily="34" charset="0"/>
              <a:buChar char="•"/>
            </a:pPr>
            <a:r>
              <a:rPr lang="lt-LT" dirty="0">
                <a:solidFill>
                  <a:srgbClr val="000000"/>
                </a:solidFill>
                <a:latin typeface="Arial" panose="020B0604020202020204" pitchFamily="34" charset="0"/>
                <a:cs typeface="Arial" panose="020B0604020202020204" pitchFamily="34" charset="0"/>
                <a:sym typeface="Wingdings" panose="05000000000000000000" pitchFamily="2" charset="2"/>
              </a:rPr>
              <a:t>Padidinti pelno maržą mažinant sąnaudas</a:t>
            </a:r>
          </a:p>
        </p:txBody>
      </p:sp>
      <p:sp>
        <p:nvSpPr>
          <p:cNvPr id="6" name="TextBox 5">
            <a:extLst>
              <a:ext uri="{FF2B5EF4-FFF2-40B4-BE49-F238E27FC236}">
                <a16:creationId xmlns:a16="http://schemas.microsoft.com/office/drawing/2014/main" id="{215CEA0E-78C3-446B-BB0F-40A2C06C950A}"/>
              </a:ext>
            </a:extLst>
          </p:cNvPr>
          <p:cNvSpPr txBox="1"/>
          <p:nvPr/>
        </p:nvSpPr>
        <p:spPr>
          <a:xfrm>
            <a:off x="6825917" y="4171231"/>
            <a:ext cx="4736194" cy="1200329"/>
          </a:xfrm>
          <a:prstGeom prst="rect">
            <a:avLst/>
          </a:prstGeom>
          <a:solidFill>
            <a:schemeClr val="accent6">
              <a:lumMod val="75000"/>
            </a:schemeClr>
          </a:solidFill>
        </p:spPr>
        <p:style>
          <a:lnRef idx="1">
            <a:schemeClr val="accent6"/>
          </a:lnRef>
          <a:fillRef idx="2">
            <a:schemeClr val="accent6"/>
          </a:fillRef>
          <a:effectRef idx="1">
            <a:schemeClr val="accent6"/>
          </a:effectRef>
          <a:fontRef idx="minor">
            <a:schemeClr val="dk1"/>
          </a:fontRef>
        </p:style>
        <p:txBody>
          <a:bodyPr wrap="square">
            <a:spAutoFit/>
          </a:bodyPr>
          <a:lstStyle/>
          <a:p>
            <a:r>
              <a:rPr lang="en-GB" b="1" dirty="0">
                <a:solidFill>
                  <a:srgbClr val="000000"/>
                </a:solidFill>
                <a:latin typeface="Arial" panose="020B0604020202020204" pitchFamily="34" charset="0"/>
                <a:cs typeface="Arial" panose="020B0604020202020204" pitchFamily="34" charset="0"/>
              </a:rPr>
              <a:t>Du </a:t>
            </a:r>
            <a:r>
              <a:rPr lang="en-GB" b="1" dirty="0" err="1">
                <a:solidFill>
                  <a:srgbClr val="000000"/>
                </a:solidFill>
                <a:latin typeface="Arial" panose="020B0604020202020204" pitchFamily="34" charset="0"/>
                <a:cs typeface="Arial" panose="020B0604020202020204" pitchFamily="34" charset="0"/>
              </a:rPr>
              <a:t>lygiagretūs</a:t>
            </a:r>
            <a:r>
              <a:rPr lang="en-GB" b="1" dirty="0">
                <a:solidFill>
                  <a:srgbClr val="000000"/>
                </a:solidFill>
                <a:latin typeface="Arial" panose="020B0604020202020204" pitchFamily="34" charset="0"/>
                <a:cs typeface="Arial" panose="020B0604020202020204" pitchFamily="34" charset="0"/>
              </a:rPr>
              <a:t> </a:t>
            </a:r>
            <a:r>
              <a:rPr lang="en-GB" b="1" dirty="0" err="1">
                <a:solidFill>
                  <a:srgbClr val="000000"/>
                </a:solidFill>
                <a:latin typeface="Arial" panose="020B0604020202020204" pitchFamily="34" charset="0"/>
                <a:cs typeface="Arial" panose="020B0604020202020204" pitchFamily="34" charset="0"/>
              </a:rPr>
              <a:t>keliai</a:t>
            </a:r>
            <a:r>
              <a:rPr lang="en-GB" b="1" dirty="0">
                <a:solidFill>
                  <a:srgbClr val="000000"/>
                </a:solidFill>
                <a:latin typeface="Arial" panose="020B0604020202020204" pitchFamily="34" charset="0"/>
                <a:cs typeface="Arial" panose="020B0604020202020204" pitchFamily="34" charset="0"/>
              </a:rPr>
              <a:t>: </a:t>
            </a:r>
          </a:p>
          <a:p>
            <a:pPr marL="360000" lvl="1" indent="-342900">
              <a:buFont typeface="+mj-lt"/>
              <a:buAutoNum type="arabicPeriod"/>
            </a:pPr>
            <a:r>
              <a:rPr lang="lt-LT" dirty="0">
                <a:solidFill>
                  <a:srgbClr val="000000"/>
                </a:solidFill>
                <a:latin typeface="Arial" panose="020B0604020202020204" pitchFamily="34" charset="0"/>
                <a:cs typeface="Arial" panose="020B0604020202020204" pitchFamily="34" charset="0"/>
              </a:rPr>
              <a:t>Idėjų generavimas, gaminių projektavimas ir inžinerija</a:t>
            </a:r>
          </a:p>
          <a:p>
            <a:pPr marL="360000" lvl="1" indent="-342900">
              <a:buFont typeface="+mj-lt"/>
              <a:buAutoNum type="arabicPeriod"/>
            </a:pPr>
            <a:r>
              <a:rPr lang="lt-LT" dirty="0">
                <a:solidFill>
                  <a:srgbClr val="000000"/>
                </a:solidFill>
                <a:latin typeface="Arial" panose="020B0604020202020204" pitchFamily="34" charset="0"/>
                <a:cs typeface="Arial" panose="020B0604020202020204" pitchFamily="34" charset="0"/>
              </a:rPr>
              <a:t>Rinkos tyrimai ir rinkodaros analizė</a:t>
            </a:r>
          </a:p>
        </p:txBody>
      </p:sp>
    </p:spTree>
    <p:extLst>
      <p:ext uri="{BB962C8B-B14F-4D97-AF65-F5344CB8AC3E}">
        <p14:creationId xmlns:p14="http://schemas.microsoft.com/office/powerpoint/2010/main" val="29780735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63020B-182C-490F-9981-41EBF9C929B1}"/>
              </a:ext>
            </a:extLst>
          </p:cNvPr>
          <p:cNvSpPr>
            <a:spLocks noGrp="1"/>
          </p:cNvSpPr>
          <p:nvPr>
            <p:ph type="body" sz="quarter" idx="16"/>
          </p:nvPr>
        </p:nvSpPr>
        <p:spPr>
          <a:xfrm>
            <a:off x="1" y="272716"/>
            <a:ext cx="11329058" cy="716969"/>
          </a:xfrm>
          <a:solidFill>
            <a:srgbClr val="85D2E1"/>
          </a:solidFill>
        </p:spPr>
        <p:txBody>
          <a:bodyPr anchor="ctr">
            <a:normAutofit/>
          </a:bodyPr>
          <a:lstStyle/>
          <a:p>
            <a:r>
              <a:rPr lang="lt-LT" dirty="0"/>
              <a:t>	Naujų produktų kūrimas – inovacijų kelionė</a:t>
            </a:r>
            <a:endParaRPr lang="en-IE" dirty="0"/>
          </a:p>
        </p:txBody>
      </p:sp>
      <p:grpSp>
        <p:nvGrpSpPr>
          <p:cNvPr id="4" name="Group 3">
            <a:extLst>
              <a:ext uri="{FF2B5EF4-FFF2-40B4-BE49-F238E27FC236}">
                <a16:creationId xmlns:a16="http://schemas.microsoft.com/office/drawing/2014/main" id="{9A689155-67DA-48B3-9CAC-33BD1104BCCF}"/>
              </a:ext>
            </a:extLst>
          </p:cNvPr>
          <p:cNvGrpSpPr/>
          <p:nvPr/>
        </p:nvGrpSpPr>
        <p:grpSpPr>
          <a:xfrm>
            <a:off x="734713" y="1478925"/>
            <a:ext cx="7648763" cy="4470808"/>
            <a:chOff x="1313729" y="1312946"/>
            <a:chExt cx="7613101" cy="4499226"/>
          </a:xfrm>
        </p:grpSpPr>
        <p:grpSp>
          <p:nvGrpSpPr>
            <p:cNvPr id="5" name="Group 4">
              <a:extLst>
                <a:ext uri="{FF2B5EF4-FFF2-40B4-BE49-F238E27FC236}">
                  <a16:creationId xmlns:a16="http://schemas.microsoft.com/office/drawing/2014/main" id="{34322FD2-44D6-4E04-B0C4-2235F4016EF1}"/>
                </a:ext>
              </a:extLst>
            </p:cNvPr>
            <p:cNvGrpSpPr/>
            <p:nvPr/>
          </p:nvGrpSpPr>
          <p:grpSpPr>
            <a:xfrm>
              <a:off x="1313729" y="1312946"/>
              <a:ext cx="2443406" cy="4499226"/>
              <a:chOff x="1107989" y="1304475"/>
              <a:chExt cx="2443406" cy="4499226"/>
            </a:xfrm>
          </p:grpSpPr>
          <p:sp>
            <p:nvSpPr>
              <p:cNvPr id="13" name="TextBox 12">
                <a:extLst>
                  <a:ext uri="{FF2B5EF4-FFF2-40B4-BE49-F238E27FC236}">
                    <a16:creationId xmlns:a16="http://schemas.microsoft.com/office/drawing/2014/main" id="{86296F78-A5DF-4C4B-85E3-49965C5728FB}"/>
                  </a:ext>
                </a:extLst>
              </p:cNvPr>
              <p:cNvSpPr txBox="1"/>
              <p:nvPr/>
            </p:nvSpPr>
            <p:spPr>
              <a:xfrm>
                <a:off x="1199429" y="1304475"/>
                <a:ext cx="2351966" cy="461665"/>
              </a:xfrm>
              <a:prstGeom prst="rect">
                <a:avLst/>
              </a:prstGeom>
              <a:solidFill>
                <a:srgbClr val="009BBD"/>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white"/>
                    </a:solidFill>
                    <a:effectLst/>
                    <a:uLnTx/>
                    <a:uFillTx/>
                    <a:latin typeface="Arial"/>
                  </a:rPr>
                  <a:t>Evoliucinis</a:t>
                </a:r>
                <a:r>
                  <a:rPr kumimoji="0" lang="en-US" sz="2400" b="1" i="0" u="none" strike="noStrike" kern="0" cap="none" spc="0" normalizeH="0" baseline="0" noProof="0" dirty="0">
                    <a:ln>
                      <a:noFill/>
                    </a:ln>
                    <a:solidFill>
                      <a:prstClr val="white"/>
                    </a:solidFill>
                    <a:effectLst/>
                    <a:uLnTx/>
                    <a:uFillTx/>
                    <a:latin typeface="Arial"/>
                  </a:rPr>
                  <a:t> </a:t>
                </a:r>
                <a:endParaRPr kumimoji="0" lang="en-US" sz="2400" b="0" i="0" u="none" strike="noStrike" kern="0" cap="none" spc="0" normalizeH="0" baseline="0" noProof="0" dirty="0">
                  <a:ln>
                    <a:noFill/>
                  </a:ln>
                  <a:solidFill>
                    <a:prstClr val="black"/>
                  </a:solidFill>
                  <a:effectLst/>
                  <a:uLnTx/>
                  <a:uFillTx/>
                  <a:latin typeface="Arial"/>
                </a:endParaRPr>
              </a:p>
            </p:txBody>
          </p:sp>
          <p:sp>
            <p:nvSpPr>
              <p:cNvPr id="14" name="TextBox 13">
                <a:extLst>
                  <a:ext uri="{FF2B5EF4-FFF2-40B4-BE49-F238E27FC236}">
                    <a16:creationId xmlns:a16="http://schemas.microsoft.com/office/drawing/2014/main" id="{819F30B6-6D40-4022-8BF1-75E32480B036}"/>
                  </a:ext>
                </a:extLst>
              </p:cNvPr>
              <p:cNvSpPr txBox="1"/>
              <p:nvPr/>
            </p:nvSpPr>
            <p:spPr>
              <a:xfrm>
                <a:off x="1107989" y="5342036"/>
                <a:ext cx="2351966" cy="461665"/>
              </a:xfrm>
              <a:prstGeom prst="rect">
                <a:avLst/>
              </a:prstGeom>
              <a:solidFill>
                <a:srgbClr val="009BBD"/>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white"/>
                    </a:solidFill>
                    <a:effectLst/>
                    <a:uLnTx/>
                    <a:uFillTx/>
                    <a:latin typeface="Arial"/>
                  </a:rPr>
                  <a:t>Revoliucinis</a:t>
                </a:r>
                <a:r>
                  <a:rPr kumimoji="0" lang="en-US" sz="2400" b="1" i="0" u="none" strike="noStrike" kern="0" cap="none" spc="0" normalizeH="0" baseline="0" noProof="0" dirty="0">
                    <a:ln>
                      <a:noFill/>
                    </a:ln>
                    <a:solidFill>
                      <a:prstClr val="white"/>
                    </a:solidFill>
                    <a:effectLst/>
                    <a:uLnTx/>
                    <a:uFillTx/>
                    <a:latin typeface="Arial"/>
                  </a:rPr>
                  <a:t> </a:t>
                </a:r>
                <a:endParaRPr kumimoji="0" lang="en-US" sz="2400" b="0" i="0" u="none" strike="noStrike" kern="0" cap="none" spc="0" normalizeH="0" baseline="0" noProof="0" dirty="0">
                  <a:ln>
                    <a:noFill/>
                  </a:ln>
                  <a:solidFill>
                    <a:prstClr val="black"/>
                  </a:solidFill>
                  <a:effectLst/>
                  <a:uLnTx/>
                  <a:uFillTx/>
                  <a:latin typeface="Arial"/>
                </a:endParaRPr>
              </a:p>
            </p:txBody>
          </p:sp>
          <p:sp>
            <p:nvSpPr>
              <p:cNvPr id="15" name="Down Arrow 16">
                <a:extLst>
                  <a:ext uri="{FF2B5EF4-FFF2-40B4-BE49-F238E27FC236}">
                    <a16:creationId xmlns:a16="http://schemas.microsoft.com/office/drawing/2014/main" id="{99C5F16F-8905-41DB-96FB-0C9CD5D6BD88}"/>
                  </a:ext>
                </a:extLst>
              </p:cNvPr>
              <p:cNvSpPr/>
              <p:nvPr/>
            </p:nvSpPr>
            <p:spPr>
              <a:xfrm>
                <a:off x="2083581" y="1783360"/>
                <a:ext cx="488625" cy="3460219"/>
              </a:xfrm>
              <a:prstGeom prst="downArrow">
                <a:avLst/>
              </a:prstGeom>
              <a:solidFill>
                <a:srgbClr val="009BB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prstClr val="white"/>
                  </a:solidFill>
                  <a:effectLst/>
                  <a:uLnTx/>
                  <a:uFillTx/>
                  <a:latin typeface="Arial"/>
                  <a:ea typeface="+mn-ea"/>
                  <a:cs typeface="+mn-cs"/>
                </a:endParaRPr>
              </a:p>
            </p:txBody>
          </p:sp>
        </p:grpSp>
        <p:grpSp>
          <p:nvGrpSpPr>
            <p:cNvPr id="6" name="Group 5">
              <a:extLst>
                <a:ext uri="{FF2B5EF4-FFF2-40B4-BE49-F238E27FC236}">
                  <a16:creationId xmlns:a16="http://schemas.microsoft.com/office/drawing/2014/main" id="{96CA46E5-A5B7-43CD-81E4-16782E16FD49}"/>
                </a:ext>
              </a:extLst>
            </p:cNvPr>
            <p:cNvGrpSpPr/>
            <p:nvPr/>
          </p:nvGrpSpPr>
          <p:grpSpPr>
            <a:xfrm>
              <a:off x="3912148" y="1364145"/>
              <a:ext cx="5014682" cy="4380544"/>
              <a:chOff x="3912148" y="1364145"/>
              <a:chExt cx="5014682" cy="4380544"/>
            </a:xfrm>
          </p:grpSpPr>
          <p:sp>
            <p:nvSpPr>
              <p:cNvPr id="7" name="TextBox 6">
                <a:extLst>
                  <a:ext uri="{FF2B5EF4-FFF2-40B4-BE49-F238E27FC236}">
                    <a16:creationId xmlns:a16="http://schemas.microsoft.com/office/drawing/2014/main" id="{B32D11A7-21EB-4E3D-9E68-54A9B8ADF87C}"/>
                  </a:ext>
                </a:extLst>
              </p:cNvPr>
              <p:cNvSpPr txBox="1"/>
              <p:nvPr/>
            </p:nvSpPr>
            <p:spPr>
              <a:xfrm>
                <a:off x="3912148" y="1364145"/>
                <a:ext cx="5014682" cy="402653"/>
              </a:xfrm>
              <a:prstGeom prst="rect">
                <a:avLst/>
              </a:prstGeom>
              <a:solidFill>
                <a:schemeClr val="accent5"/>
              </a:solidFill>
              <a:ln>
                <a:noFill/>
              </a:ln>
              <a:effectLst>
                <a:outerShdw blurRad="57150" dist="19050" dir="5400000" algn="ctr" rotWithShape="0">
                  <a:srgbClr val="000000">
                    <a:alpha val="63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lt-LT" sz="2000" b="1" i="0" u="none" strike="noStrike" kern="0" cap="none" spc="0" normalizeH="0" baseline="0" noProof="0" dirty="0">
                    <a:ln>
                      <a:noFill/>
                    </a:ln>
                    <a:solidFill>
                      <a:srgbClr val="1188A3"/>
                    </a:solidFill>
                    <a:effectLst/>
                    <a:uLnTx/>
                    <a:uFillTx/>
                    <a:latin typeface="Arial"/>
                    <a:ea typeface="+mn-ea"/>
                    <a:cs typeface="+mn-cs"/>
                  </a:rPr>
                  <a:t>Nauja pakuotė / kaina / dydis </a:t>
                </a:r>
                <a:endParaRPr kumimoji="0" lang="en-US" sz="2000" b="0" i="0" u="none" strike="noStrike" kern="0" cap="none" spc="0" normalizeH="0" baseline="0" noProof="0" dirty="0">
                  <a:ln>
                    <a:noFill/>
                  </a:ln>
                  <a:solidFill>
                    <a:srgbClr val="1188A3"/>
                  </a:solidFill>
                  <a:effectLst/>
                  <a:uLnTx/>
                  <a:uFillTx/>
                  <a:latin typeface="Arial"/>
                  <a:ea typeface="+mn-ea"/>
                  <a:cs typeface="+mn-cs"/>
                </a:endParaRPr>
              </a:p>
            </p:txBody>
          </p:sp>
          <p:sp>
            <p:nvSpPr>
              <p:cNvPr id="8" name="TextBox 7">
                <a:extLst>
                  <a:ext uri="{FF2B5EF4-FFF2-40B4-BE49-F238E27FC236}">
                    <a16:creationId xmlns:a16="http://schemas.microsoft.com/office/drawing/2014/main" id="{0193997E-4EA4-4A7C-8AA5-2BA0CFE12016}"/>
                  </a:ext>
                </a:extLst>
              </p:cNvPr>
              <p:cNvSpPr txBox="1"/>
              <p:nvPr/>
            </p:nvSpPr>
            <p:spPr>
              <a:xfrm>
                <a:off x="3912148" y="2148022"/>
                <a:ext cx="5014682" cy="402653"/>
              </a:xfrm>
              <a:prstGeom prst="rect">
                <a:avLst/>
              </a:prstGeom>
              <a:solidFill>
                <a:schemeClr val="accent5"/>
              </a:solidFill>
              <a:ln>
                <a:noFill/>
              </a:ln>
              <a:effectLst>
                <a:outerShdw blurRad="57150" dist="19050" dir="5400000" algn="ctr" rotWithShape="0">
                  <a:srgbClr val="000000">
                    <a:alpha val="63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lt-LT" sz="2000" b="1" i="0" u="none" strike="noStrike" kern="0" cap="none" spc="0" normalizeH="0" baseline="0" noProof="0" dirty="0">
                    <a:ln>
                      <a:noFill/>
                    </a:ln>
                    <a:solidFill>
                      <a:srgbClr val="1188A3"/>
                    </a:solidFill>
                    <a:effectLst/>
                    <a:uLnTx/>
                    <a:uFillTx/>
                    <a:latin typeface="Arial"/>
                    <a:ea typeface="+mn-ea"/>
                    <a:cs typeface="+mn-cs"/>
                  </a:rPr>
                  <a:t>Naujų skonių pristatymas </a:t>
                </a:r>
                <a:endParaRPr kumimoji="0" lang="en-US" sz="2000" b="0" i="0" u="none" strike="noStrike" kern="0" cap="none" spc="0" normalizeH="0" baseline="0" noProof="0" dirty="0">
                  <a:ln>
                    <a:noFill/>
                  </a:ln>
                  <a:solidFill>
                    <a:srgbClr val="1188A3"/>
                  </a:solidFill>
                  <a:effectLst/>
                  <a:uLnTx/>
                  <a:uFillTx/>
                  <a:latin typeface="Arial"/>
                  <a:ea typeface="+mn-ea"/>
                  <a:cs typeface="+mn-cs"/>
                </a:endParaRPr>
              </a:p>
            </p:txBody>
          </p:sp>
          <p:sp>
            <p:nvSpPr>
              <p:cNvPr id="9" name="TextBox 8">
                <a:extLst>
                  <a:ext uri="{FF2B5EF4-FFF2-40B4-BE49-F238E27FC236}">
                    <a16:creationId xmlns:a16="http://schemas.microsoft.com/office/drawing/2014/main" id="{8F3A60F6-0808-42F1-AAEC-071B39EF0214}"/>
                  </a:ext>
                </a:extLst>
              </p:cNvPr>
              <p:cNvSpPr txBox="1"/>
              <p:nvPr/>
            </p:nvSpPr>
            <p:spPr>
              <a:xfrm>
                <a:off x="3912148" y="2953437"/>
                <a:ext cx="5014682" cy="402653"/>
              </a:xfrm>
              <a:prstGeom prst="rect">
                <a:avLst/>
              </a:prstGeom>
              <a:solidFill>
                <a:schemeClr val="accent5"/>
              </a:solidFill>
              <a:ln>
                <a:noFill/>
              </a:ln>
              <a:effectLst>
                <a:outerShdw blurRad="57150" dist="19050" dir="5400000" algn="ctr" rotWithShape="0">
                  <a:srgbClr val="000000">
                    <a:alpha val="63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lt-LT" sz="2000" b="1" i="0" u="none" strike="noStrike" kern="0" cap="none" spc="0" normalizeH="0" baseline="0" noProof="0" dirty="0">
                    <a:ln>
                      <a:noFill/>
                    </a:ln>
                    <a:solidFill>
                      <a:srgbClr val="1188A3"/>
                    </a:solidFill>
                    <a:effectLst/>
                    <a:uLnTx/>
                    <a:uFillTx/>
                    <a:latin typeface="Arial"/>
                    <a:ea typeface="+mn-ea"/>
                    <a:cs typeface="+mn-cs"/>
                  </a:rPr>
                  <a:t>Esamų produktų variantas </a:t>
                </a:r>
                <a:endParaRPr kumimoji="0" lang="en-US" sz="2000" b="0" i="0" u="none" strike="noStrike" kern="0" cap="none" spc="0" normalizeH="0" baseline="0" noProof="0" dirty="0">
                  <a:ln>
                    <a:noFill/>
                  </a:ln>
                  <a:solidFill>
                    <a:srgbClr val="1188A3"/>
                  </a:solidFill>
                  <a:effectLst/>
                  <a:uLnTx/>
                  <a:uFillTx/>
                  <a:latin typeface="Arial"/>
                  <a:ea typeface="+mn-ea"/>
                  <a:cs typeface="+mn-cs"/>
                </a:endParaRPr>
              </a:p>
            </p:txBody>
          </p:sp>
          <p:sp>
            <p:nvSpPr>
              <p:cNvPr id="10" name="TextBox 9">
                <a:extLst>
                  <a:ext uri="{FF2B5EF4-FFF2-40B4-BE49-F238E27FC236}">
                    <a16:creationId xmlns:a16="http://schemas.microsoft.com/office/drawing/2014/main" id="{26F37C54-4150-471C-8A78-9844E437F4FD}"/>
                  </a:ext>
                </a:extLst>
              </p:cNvPr>
              <p:cNvSpPr txBox="1"/>
              <p:nvPr/>
            </p:nvSpPr>
            <p:spPr>
              <a:xfrm>
                <a:off x="3912148" y="3555187"/>
                <a:ext cx="5014682" cy="712386"/>
              </a:xfrm>
              <a:prstGeom prst="rect">
                <a:avLst/>
              </a:prstGeom>
              <a:solidFill>
                <a:schemeClr val="accent5"/>
              </a:solidFill>
              <a:ln>
                <a:noFill/>
              </a:ln>
              <a:effectLst>
                <a:outerShdw blurRad="57150" dist="19050" dir="5400000" algn="ctr" rotWithShape="0">
                  <a:srgbClr val="000000">
                    <a:alpha val="63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lt-LT" sz="2000" b="1" i="0" u="none" strike="noStrike" kern="0" cap="none" spc="0" normalizeH="0" baseline="0" dirty="0">
                    <a:ln>
                      <a:noFill/>
                    </a:ln>
                    <a:solidFill>
                      <a:srgbClr val="1188A3"/>
                    </a:solidFill>
                    <a:effectLst/>
                    <a:uLnTx/>
                    <a:uFillTx/>
                    <a:latin typeface="Arial"/>
                    <a:ea typeface="+mn-ea"/>
                    <a:cs typeface="+mn-cs"/>
                  </a:rPr>
                  <a:t>„</a:t>
                </a:r>
                <a:r>
                  <a:rPr lang="lt-LT" sz="2000" b="1" kern="0" dirty="0">
                    <a:solidFill>
                      <a:srgbClr val="1188A3"/>
                    </a:solidFill>
                    <a:latin typeface="Arial"/>
                  </a:rPr>
                  <a:t>M</a:t>
                </a:r>
                <a:r>
                  <a:rPr kumimoji="0" lang="en-US" sz="2000" b="1" i="0" u="none" strike="noStrike" kern="0" cap="none" spc="0" normalizeH="0" baseline="0" noProof="0" dirty="0">
                    <a:ln>
                      <a:noFill/>
                    </a:ln>
                    <a:solidFill>
                      <a:srgbClr val="1188A3"/>
                    </a:solidFill>
                    <a:effectLst/>
                    <a:uLnTx/>
                    <a:uFillTx/>
                    <a:latin typeface="Arial"/>
                    <a:ea typeface="+mn-ea"/>
                    <a:cs typeface="+mn-cs"/>
                  </a:rPr>
                  <a:t>e too” </a:t>
                </a:r>
                <a:r>
                  <a:rPr kumimoji="0" lang="en-US" sz="2000" b="1" i="0" u="none" strike="noStrike" kern="0" cap="none" spc="0" normalizeH="0" baseline="0" noProof="0" dirty="0" err="1">
                    <a:ln>
                      <a:noFill/>
                    </a:ln>
                    <a:solidFill>
                      <a:srgbClr val="1188A3"/>
                    </a:solidFill>
                    <a:effectLst/>
                    <a:uLnTx/>
                    <a:uFillTx/>
                    <a:latin typeface="Arial"/>
                    <a:ea typeface="+mn-ea"/>
                    <a:cs typeface="+mn-cs"/>
                  </a:rPr>
                  <a:t>produktai</a:t>
                </a:r>
                <a:r>
                  <a:rPr kumimoji="0" lang="en-US" sz="2000" b="1" i="0" u="none" strike="noStrike" kern="0" cap="none" spc="0" normalizeH="0" baseline="0" noProof="0" dirty="0">
                    <a:ln>
                      <a:noFill/>
                    </a:ln>
                    <a:solidFill>
                      <a:srgbClr val="1188A3"/>
                    </a:solidFill>
                    <a:effectLst/>
                    <a:uLnTx/>
                    <a:uFillTx/>
                    <a:latin typeface="Arial"/>
                    <a:ea typeface="+mn-ea"/>
                    <a:cs typeface="+mn-cs"/>
                  </a:rPr>
                  <a:t> (</a:t>
                </a:r>
                <a:r>
                  <a:rPr kumimoji="0" lang="en-US" sz="2000" b="1" i="0" u="none" strike="noStrike" kern="0" cap="none" spc="0" normalizeH="0" baseline="0" noProof="0" dirty="0" err="1">
                    <a:ln>
                      <a:noFill/>
                    </a:ln>
                    <a:solidFill>
                      <a:srgbClr val="1188A3"/>
                    </a:solidFill>
                    <a:effectLst/>
                    <a:uLnTx/>
                    <a:uFillTx/>
                    <a:latin typeface="Arial"/>
                    <a:ea typeface="+mn-ea"/>
                    <a:cs typeface="+mn-cs"/>
                  </a:rPr>
                  <a:t>atsižvelgiant</a:t>
                </a:r>
                <a:r>
                  <a:rPr kumimoji="0" lang="en-US" sz="2000" b="1" i="0" u="none" strike="noStrike" kern="0" cap="none" spc="0" normalizeH="0" baseline="0" noProof="0" dirty="0">
                    <a:ln>
                      <a:noFill/>
                    </a:ln>
                    <a:solidFill>
                      <a:srgbClr val="1188A3"/>
                    </a:solidFill>
                    <a:effectLst/>
                    <a:uLnTx/>
                    <a:uFillTx/>
                    <a:latin typeface="Arial"/>
                    <a:ea typeface="+mn-ea"/>
                    <a:cs typeface="+mn-cs"/>
                  </a:rPr>
                  <a:t> į </a:t>
                </a:r>
                <a:r>
                  <a:rPr kumimoji="0" lang="en-US" sz="2000" b="1" i="0" u="none" strike="noStrike" kern="0" cap="none" spc="0" normalizeH="0" baseline="0" noProof="0" dirty="0" err="1">
                    <a:ln>
                      <a:noFill/>
                    </a:ln>
                    <a:solidFill>
                      <a:srgbClr val="1188A3"/>
                    </a:solidFill>
                    <a:effectLst/>
                    <a:uLnTx/>
                    <a:uFillTx/>
                    <a:latin typeface="Arial"/>
                    <a:ea typeface="+mn-ea"/>
                    <a:cs typeface="+mn-cs"/>
                  </a:rPr>
                  <a:t>rinkos</a:t>
                </a:r>
                <a:r>
                  <a:rPr kumimoji="0" lang="en-US" sz="2000" b="1" i="0" u="none" strike="noStrike" kern="0" cap="none" spc="0" normalizeH="0" baseline="0" noProof="0" dirty="0">
                    <a:ln>
                      <a:noFill/>
                    </a:ln>
                    <a:solidFill>
                      <a:srgbClr val="1188A3"/>
                    </a:solidFill>
                    <a:effectLst/>
                    <a:uLnTx/>
                    <a:uFillTx/>
                    <a:latin typeface="Arial"/>
                    <a:ea typeface="+mn-ea"/>
                    <a:cs typeface="+mn-cs"/>
                  </a:rPr>
                  <a:t> </a:t>
                </a:r>
                <a:r>
                  <a:rPr kumimoji="0" lang="en-US" sz="2000" b="1" i="0" u="none" strike="noStrike" kern="0" cap="none" spc="0" normalizeH="0" baseline="0" noProof="0" dirty="0" err="1">
                    <a:ln>
                      <a:noFill/>
                    </a:ln>
                    <a:solidFill>
                      <a:srgbClr val="1188A3"/>
                    </a:solidFill>
                    <a:effectLst/>
                    <a:uLnTx/>
                    <a:uFillTx/>
                    <a:latin typeface="Arial"/>
                    <a:ea typeface="+mn-ea"/>
                    <a:cs typeface="+mn-cs"/>
                  </a:rPr>
                  <a:t>tendencijas</a:t>
                </a:r>
                <a:r>
                  <a:rPr kumimoji="0" lang="en-US" sz="2000" b="1" i="0" u="none" strike="noStrike" kern="0" cap="none" spc="0" normalizeH="0" baseline="0" noProof="0" dirty="0">
                    <a:ln>
                      <a:noFill/>
                    </a:ln>
                    <a:solidFill>
                      <a:srgbClr val="1188A3"/>
                    </a:solidFill>
                    <a:effectLst/>
                    <a:uLnTx/>
                    <a:uFillTx/>
                    <a:latin typeface="Arial"/>
                    <a:ea typeface="+mn-ea"/>
                    <a:cs typeface="+mn-cs"/>
                  </a:rPr>
                  <a:t>) </a:t>
                </a:r>
                <a:endParaRPr kumimoji="0" lang="en-US" sz="1200" b="0" i="0" u="none" strike="noStrike" kern="0" cap="none" spc="0" normalizeH="0" baseline="0" noProof="0" dirty="0">
                  <a:ln>
                    <a:noFill/>
                  </a:ln>
                  <a:solidFill>
                    <a:srgbClr val="1188A3"/>
                  </a:solidFill>
                  <a:effectLst/>
                  <a:uLnTx/>
                  <a:uFillTx/>
                  <a:latin typeface="Arial"/>
                  <a:ea typeface="+mn-ea"/>
                  <a:cs typeface="+mn-cs"/>
                </a:endParaRPr>
              </a:p>
            </p:txBody>
          </p:sp>
          <p:sp>
            <p:nvSpPr>
              <p:cNvPr id="11" name="TextBox 10">
                <a:extLst>
                  <a:ext uri="{FF2B5EF4-FFF2-40B4-BE49-F238E27FC236}">
                    <a16:creationId xmlns:a16="http://schemas.microsoft.com/office/drawing/2014/main" id="{27C17326-7089-4FE4-8780-4727835F23C5}"/>
                  </a:ext>
                </a:extLst>
              </p:cNvPr>
              <p:cNvSpPr txBox="1"/>
              <p:nvPr/>
            </p:nvSpPr>
            <p:spPr>
              <a:xfrm>
                <a:off x="3912148" y="4430554"/>
                <a:ext cx="5014682" cy="712386"/>
              </a:xfrm>
              <a:prstGeom prst="rect">
                <a:avLst/>
              </a:prstGeom>
              <a:solidFill>
                <a:schemeClr val="accent5"/>
              </a:solidFill>
              <a:ln>
                <a:noFill/>
              </a:ln>
              <a:effectLst>
                <a:outerShdw blurRad="57150" dist="19050" dir="5400000" algn="ctr" rotWithShape="0">
                  <a:srgbClr val="000000">
                    <a:alpha val="63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1188A3"/>
                    </a:solidFill>
                    <a:effectLst/>
                    <a:uLnTx/>
                    <a:uFillTx/>
                    <a:latin typeface="Arial"/>
                    <a:ea typeface="+mn-ea"/>
                    <a:cs typeface="+mn-cs"/>
                  </a:rPr>
                  <a:t>Naujas</a:t>
                </a:r>
                <a:r>
                  <a:rPr kumimoji="0" lang="en-US" sz="2000" b="1" i="0" u="none" strike="noStrike" kern="0" cap="none" spc="0" normalizeH="0" baseline="0" noProof="0" dirty="0">
                    <a:ln>
                      <a:noFill/>
                    </a:ln>
                    <a:solidFill>
                      <a:srgbClr val="1188A3"/>
                    </a:solidFill>
                    <a:effectLst/>
                    <a:uLnTx/>
                    <a:uFillTx/>
                    <a:latin typeface="Arial"/>
                    <a:ea typeface="+mn-ea"/>
                    <a:cs typeface="+mn-cs"/>
                  </a:rPr>
                  <a:t> </a:t>
                </a:r>
                <a:r>
                  <a:rPr kumimoji="0" lang="en-US" sz="2000" b="1" i="0" u="none" strike="noStrike" kern="0" cap="none" spc="0" normalizeH="0" baseline="0" noProof="0" dirty="0" err="1">
                    <a:ln>
                      <a:noFill/>
                    </a:ln>
                    <a:solidFill>
                      <a:srgbClr val="1188A3"/>
                    </a:solidFill>
                    <a:effectLst/>
                    <a:uLnTx/>
                    <a:uFillTx/>
                    <a:latin typeface="Arial"/>
                    <a:ea typeface="+mn-ea"/>
                    <a:cs typeface="+mn-cs"/>
                  </a:rPr>
                  <a:t>produktas</a:t>
                </a:r>
                <a:r>
                  <a:rPr kumimoji="0" lang="en-US" sz="2000" b="1" i="0" u="none" strike="noStrike" kern="0" cap="none" spc="0" normalizeH="0" baseline="0" noProof="0" dirty="0">
                    <a:ln>
                      <a:noFill/>
                    </a:ln>
                    <a:solidFill>
                      <a:srgbClr val="1188A3"/>
                    </a:solidFill>
                    <a:effectLst/>
                    <a:uLnTx/>
                    <a:uFillTx/>
                    <a:latin typeface="Arial"/>
                    <a:ea typeface="+mn-ea"/>
                    <a:cs typeface="+mn-cs"/>
                  </a:rPr>
                  <a:t> </a:t>
                </a:r>
                <a:r>
                  <a:rPr kumimoji="0" lang="en-US" sz="2000" b="1" i="0" u="none" strike="noStrike" kern="0" cap="none" spc="0" normalizeH="0" baseline="0" noProof="0" dirty="0" err="1">
                    <a:ln>
                      <a:noFill/>
                    </a:ln>
                    <a:solidFill>
                      <a:srgbClr val="1188A3"/>
                    </a:solidFill>
                    <a:effectLst/>
                    <a:uLnTx/>
                    <a:uFillTx/>
                    <a:latin typeface="Arial"/>
                    <a:ea typeface="+mn-ea"/>
                    <a:cs typeface="+mn-cs"/>
                  </a:rPr>
                  <a:t>pasaulyje</a:t>
                </a:r>
                <a:r>
                  <a:rPr kumimoji="0" lang="en-US" sz="2000" b="1" i="0" u="none" strike="noStrike" kern="0" cap="none" spc="0" normalizeH="0" baseline="0" noProof="0" dirty="0">
                    <a:ln>
                      <a:noFill/>
                    </a:ln>
                    <a:solidFill>
                      <a:srgbClr val="1188A3"/>
                    </a:solidFill>
                    <a:effectLst/>
                    <a:uLnTx/>
                    <a:uFillTx/>
                    <a:latin typeface="Arial"/>
                    <a:ea typeface="+mn-ea"/>
                    <a:cs typeface="+mn-cs"/>
                  </a:rPr>
                  <a:t> </a:t>
                </a:r>
                <a:r>
                  <a:rPr kumimoji="0" lang="en-US" sz="2000" b="1" i="0" u="none" strike="noStrike" kern="0" cap="none" spc="0" normalizeH="0" baseline="0" noProof="0" dirty="0" err="1">
                    <a:ln>
                      <a:noFill/>
                    </a:ln>
                    <a:solidFill>
                      <a:srgbClr val="1188A3"/>
                    </a:solidFill>
                    <a:effectLst/>
                    <a:uLnTx/>
                    <a:uFillTx/>
                    <a:latin typeface="Arial"/>
                    <a:ea typeface="+mn-ea"/>
                    <a:cs typeface="+mn-cs"/>
                  </a:rPr>
                  <a:t>ir</a:t>
                </a:r>
                <a:r>
                  <a:rPr kumimoji="0" lang="en-US" sz="2000" b="1" i="0" u="none" strike="noStrike" kern="0" cap="none" spc="0" normalizeH="0" baseline="0" noProof="0" dirty="0">
                    <a:ln>
                      <a:noFill/>
                    </a:ln>
                    <a:solidFill>
                      <a:srgbClr val="1188A3"/>
                    </a:solidFill>
                    <a:effectLst/>
                    <a:uLnTx/>
                    <a:uFillTx/>
                    <a:latin typeface="Arial"/>
                    <a:ea typeface="+mn-ea"/>
                    <a:cs typeface="+mn-cs"/>
                  </a:rPr>
                  <a:t> (</a:t>
                </a:r>
                <a:r>
                  <a:rPr kumimoji="0" lang="en-US" sz="2000" b="1" i="0" u="none" strike="noStrike" kern="0" cap="none" spc="0" normalizeH="0" baseline="0" noProof="0" dirty="0" err="1">
                    <a:ln>
                      <a:noFill/>
                    </a:ln>
                    <a:solidFill>
                      <a:srgbClr val="1188A3"/>
                    </a:solidFill>
                    <a:effectLst/>
                    <a:uLnTx/>
                    <a:uFillTx/>
                    <a:latin typeface="Arial"/>
                    <a:ea typeface="+mn-ea"/>
                    <a:cs typeface="+mn-cs"/>
                  </a:rPr>
                  <a:t>arba</a:t>
                </a:r>
                <a:r>
                  <a:rPr kumimoji="0" lang="en-US" sz="2000" b="1" i="0" u="none" strike="noStrike" kern="0" cap="none" spc="0" normalizeH="0" baseline="0" noProof="0" dirty="0">
                    <a:ln>
                      <a:noFill/>
                    </a:ln>
                    <a:solidFill>
                      <a:srgbClr val="1188A3"/>
                    </a:solidFill>
                    <a:effectLst/>
                    <a:uLnTx/>
                    <a:uFillTx/>
                    <a:latin typeface="Arial"/>
                    <a:ea typeface="+mn-ea"/>
                    <a:cs typeface="+mn-cs"/>
                  </a:rPr>
                  <a:t>) </a:t>
                </a:r>
                <a:r>
                  <a:rPr kumimoji="0" lang="en-US" sz="2000" b="1" i="0" u="none" strike="noStrike" kern="0" cap="none" spc="0" normalizeH="0" baseline="0" noProof="0" dirty="0" err="1">
                    <a:ln>
                      <a:noFill/>
                    </a:ln>
                    <a:solidFill>
                      <a:srgbClr val="1188A3"/>
                    </a:solidFill>
                    <a:effectLst/>
                    <a:uLnTx/>
                    <a:uFillTx/>
                    <a:latin typeface="Arial"/>
                    <a:ea typeface="+mn-ea"/>
                    <a:cs typeface="+mn-cs"/>
                  </a:rPr>
                  <a:t>rinkoje</a:t>
                </a:r>
                <a:r>
                  <a:rPr kumimoji="0" lang="en-US" sz="2000" b="1" i="0" u="none" strike="noStrike" kern="0" cap="none" spc="0" normalizeH="0" baseline="0" noProof="0" dirty="0">
                    <a:ln>
                      <a:noFill/>
                    </a:ln>
                    <a:solidFill>
                      <a:srgbClr val="1188A3"/>
                    </a:solidFill>
                    <a:effectLst/>
                    <a:uLnTx/>
                    <a:uFillTx/>
                    <a:latin typeface="Arial"/>
                    <a:ea typeface="+mn-ea"/>
                    <a:cs typeface="+mn-cs"/>
                  </a:rPr>
                  <a:t> </a:t>
                </a:r>
                <a:endParaRPr kumimoji="0" lang="en-US" sz="2000" b="0" i="0" u="none" strike="noStrike" kern="0" cap="none" spc="0" normalizeH="0" baseline="0" noProof="0" dirty="0">
                  <a:ln>
                    <a:noFill/>
                  </a:ln>
                  <a:solidFill>
                    <a:srgbClr val="1188A3"/>
                  </a:solidFill>
                  <a:effectLst/>
                  <a:uLnTx/>
                  <a:uFillTx/>
                  <a:latin typeface="Arial"/>
                  <a:ea typeface="+mn-ea"/>
                  <a:cs typeface="+mn-cs"/>
                </a:endParaRPr>
              </a:p>
            </p:txBody>
          </p:sp>
          <p:sp>
            <p:nvSpPr>
              <p:cNvPr id="12" name="TextBox 11">
                <a:extLst>
                  <a:ext uri="{FF2B5EF4-FFF2-40B4-BE49-F238E27FC236}">
                    <a16:creationId xmlns:a16="http://schemas.microsoft.com/office/drawing/2014/main" id="{8475F956-7776-4F48-87FE-81784B103ADB}"/>
                  </a:ext>
                </a:extLst>
              </p:cNvPr>
              <p:cNvSpPr txBox="1"/>
              <p:nvPr/>
            </p:nvSpPr>
            <p:spPr>
              <a:xfrm>
                <a:off x="3912148" y="5342036"/>
                <a:ext cx="5014682" cy="402653"/>
              </a:xfrm>
              <a:prstGeom prst="rect">
                <a:avLst/>
              </a:prstGeom>
              <a:solidFill>
                <a:schemeClr val="accent5"/>
              </a:solidFill>
              <a:ln>
                <a:noFill/>
              </a:ln>
              <a:effectLst>
                <a:outerShdw blurRad="57150" dist="19050" dir="5400000" algn="ctr" rotWithShape="0">
                  <a:srgbClr val="000000">
                    <a:alpha val="63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1188A3"/>
                    </a:solidFill>
                    <a:effectLst/>
                    <a:uLnTx/>
                    <a:uFillTx/>
                    <a:latin typeface="Arial"/>
                    <a:ea typeface="+mn-ea"/>
                    <a:cs typeface="+mn-cs"/>
                  </a:rPr>
                  <a:t>Technologinis</a:t>
                </a:r>
                <a:r>
                  <a:rPr kumimoji="0" lang="en-US" sz="2000" b="1" i="0" u="none" strike="noStrike" kern="0" cap="none" spc="0" normalizeH="0" baseline="0" noProof="0" dirty="0">
                    <a:ln>
                      <a:noFill/>
                    </a:ln>
                    <a:solidFill>
                      <a:srgbClr val="1188A3"/>
                    </a:solidFill>
                    <a:effectLst/>
                    <a:uLnTx/>
                    <a:uFillTx/>
                    <a:latin typeface="Arial"/>
                    <a:ea typeface="+mn-ea"/>
                    <a:cs typeface="+mn-cs"/>
                  </a:rPr>
                  <a:t> </a:t>
                </a:r>
                <a:r>
                  <a:rPr kumimoji="0" lang="en-US" sz="2000" b="1" i="0" u="none" strike="noStrike" kern="0" cap="none" spc="0" normalizeH="0" baseline="0" noProof="0" dirty="0" err="1">
                    <a:ln>
                      <a:noFill/>
                    </a:ln>
                    <a:solidFill>
                      <a:srgbClr val="1188A3"/>
                    </a:solidFill>
                    <a:effectLst/>
                    <a:uLnTx/>
                    <a:uFillTx/>
                    <a:latin typeface="Arial"/>
                    <a:ea typeface="+mn-ea"/>
                    <a:cs typeface="+mn-cs"/>
                  </a:rPr>
                  <a:t>proveržis</a:t>
                </a:r>
                <a:r>
                  <a:rPr kumimoji="0" lang="en-US" sz="2000" b="1" i="0" u="none" strike="noStrike" kern="0" cap="none" spc="0" normalizeH="0" baseline="0" noProof="0" dirty="0">
                    <a:ln>
                      <a:noFill/>
                    </a:ln>
                    <a:solidFill>
                      <a:srgbClr val="1188A3"/>
                    </a:solidFill>
                    <a:effectLst/>
                    <a:uLnTx/>
                    <a:uFillTx/>
                    <a:latin typeface="Arial"/>
                    <a:ea typeface="+mn-ea"/>
                    <a:cs typeface="+mn-cs"/>
                  </a:rPr>
                  <a:t> </a:t>
                </a:r>
              </a:p>
            </p:txBody>
          </p:sp>
        </p:grpSp>
      </p:grpSp>
      <p:grpSp>
        <p:nvGrpSpPr>
          <p:cNvPr id="16" name="Group 15">
            <a:extLst>
              <a:ext uri="{FF2B5EF4-FFF2-40B4-BE49-F238E27FC236}">
                <a16:creationId xmlns:a16="http://schemas.microsoft.com/office/drawing/2014/main" id="{EDF06E22-D1BD-48F1-BCEB-060B6F6E01AA}"/>
              </a:ext>
            </a:extLst>
          </p:cNvPr>
          <p:cNvGrpSpPr/>
          <p:nvPr/>
        </p:nvGrpSpPr>
        <p:grpSpPr>
          <a:xfrm>
            <a:off x="9428541" y="1828732"/>
            <a:ext cx="2314705" cy="3954764"/>
            <a:chOff x="9312017" y="1451743"/>
            <a:chExt cx="2314705" cy="3954764"/>
          </a:xfrm>
        </p:grpSpPr>
        <p:sp>
          <p:nvSpPr>
            <p:cNvPr id="17" name="TextBox 16">
              <a:extLst>
                <a:ext uri="{FF2B5EF4-FFF2-40B4-BE49-F238E27FC236}">
                  <a16:creationId xmlns:a16="http://schemas.microsoft.com/office/drawing/2014/main" id="{45339602-5F2F-43CF-A96A-DB0274AC5073}"/>
                </a:ext>
              </a:extLst>
            </p:cNvPr>
            <p:cNvSpPr txBox="1"/>
            <p:nvPr/>
          </p:nvSpPr>
          <p:spPr>
            <a:xfrm>
              <a:off x="9312017" y="1451743"/>
              <a:ext cx="1845965" cy="1077218"/>
            </a:xfrm>
            <a:prstGeom prst="rect">
              <a:avLst/>
            </a:prstGeom>
            <a:solidFill>
              <a:srgbClr val="009BBD"/>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600" b="1" i="0" u="none" strike="noStrike" kern="0" cap="none" spc="0" normalizeH="0" baseline="0" noProof="0" dirty="0">
                  <a:ln>
                    <a:noFill/>
                  </a:ln>
                  <a:solidFill>
                    <a:prstClr val="white"/>
                  </a:solidFill>
                  <a:effectLst/>
                  <a:uLnTx/>
                  <a:uFillTx/>
                  <a:latin typeface="Arial"/>
                </a:rPr>
                <a:t>Rinkos tendencijos ir vartotojų poreikiai </a:t>
              </a:r>
              <a:endParaRPr kumimoji="0" lang="en-US" sz="1600" b="0" i="0" u="none" strike="noStrike" kern="0" cap="none" spc="0" normalizeH="0" baseline="0" noProof="0" dirty="0">
                <a:ln>
                  <a:noFill/>
                </a:ln>
                <a:solidFill>
                  <a:prstClr val="black"/>
                </a:solidFill>
                <a:effectLst/>
                <a:uLnTx/>
                <a:uFillTx/>
                <a:latin typeface="Arial"/>
              </a:endParaRPr>
            </a:p>
          </p:txBody>
        </p:sp>
        <p:sp>
          <p:nvSpPr>
            <p:cNvPr id="18" name="TextBox 17">
              <a:extLst>
                <a:ext uri="{FF2B5EF4-FFF2-40B4-BE49-F238E27FC236}">
                  <a16:creationId xmlns:a16="http://schemas.microsoft.com/office/drawing/2014/main" id="{BACECD69-49D3-46B7-9BA0-041DFA44E577}"/>
                </a:ext>
              </a:extLst>
            </p:cNvPr>
            <p:cNvSpPr txBox="1"/>
            <p:nvPr/>
          </p:nvSpPr>
          <p:spPr>
            <a:xfrm>
              <a:off x="9483312" y="4821732"/>
              <a:ext cx="1668101" cy="584775"/>
            </a:xfrm>
            <a:prstGeom prst="rect">
              <a:avLst/>
            </a:prstGeom>
            <a:solidFill>
              <a:srgbClr val="009BBD"/>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a:noFill/>
                  </a:ln>
                  <a:solidFill>
                    <a:prstClr val="white"/>
                  </a:solidFill>
                  <a:effectLst/>
                  <a:uLnTx/>
                  <a:uFillTx/>
                  <a:latin typeface="Arial"/>
                </a:rPr>
                <a:t>Technikos</a:t>
              </a:r>
              <a:r>
                <a:rPr kumimoji="0" lang="en-US" sz="1600" b="1" i="0" u="none" strike="noStrike" kern="0" cap="none" spc="0" normalizeH="0" baseline="0" noProof="0" dirty="0">
                  <a:ln>
                    <a:noFill/>
                  </a:ln>
                  <a:solidFill>
                    <a:prstClr val="white"/>
                  </a:solidFill>
                  <a:effectLst/>
                  <a:uLnTx/>
                  <a:uFillTx/>
                  <a:latin typeface="Arial"/>
                </a:rPr>
                <a:t> </a:t>
              </a:r>
              <a:r>
                <a:rPr kumimoji="0" lang="en-US" sz="1600" b="1" i="0" u="none" strike="noStrike" kern="0" cap="none" spc="0" normalizeH="0" baseline="0" noProof="0" dirty="0" err="1">
                  <a:ln>
                    <a:noFill/>
                  </a:ln>
                  <a:solidFill>
                    <a:prstClr val="white"/>
                  </a:solidFill>
                  <a:effectLst/>
                  <a:uLnTx/>
                  <a:uFillTx/>
                  <a:latin typeface="Arial"/>
                </a:rPr>
                <a:t>proveržis</a:t>
              </a:r>
              <a:r>
                <a:rPr kumimoji="0" lang="en-US" sz="1600" b="1" i="0" u="none" strike="noStrike" kern="0" cap="none" spc="0" normalizeH="0" baseline="0" noProof="0" dirty="0">
                  <a:ln>
                    <a:noFill/>
                  </a:ln>
                  <a:solidFill>
                    <a:prstClr val="white"/>
                  </a:solidFill>
                  <a:effectLst/>
                  <a:uLnTx/>
                  <a:uFillTx/>
                  <a:latin typeface="Arial"/>
                </a:rPr>
                <a:t> </a:t>
              </a:r>
              <a:endParaRPr kumimoji="0" lang="en-US" sz="1600" b="0" i="0" u="none" strike="noStrike" kern="0" cap="none" spc="0" normalizeH="0" baseline="0" noProof="0" dirty="0">
                <a:ln>
                  <a:noFill/>
                </a:ln>
                <a:solidFill>
                  <a:prstClr val="black"/>
                </a:solidFill>
                <a:effectLst/>
                <a:uLnTx/>
                <a:uFillTx/>
                <a:latin typeface="Arial"/>
              </a:endParaRPr>
            </a:p>
          </p:txBody>
        </p:sp>
        <p:sp>
          <p:nvSpPr>
            <p:cNvPr id="19" name="Oval 18">
              <a:extLst>
                <a:ext uri="{FF2B5EF4-FFF2-40B4-BE49-F238E27FC236}">
                  <a16:creationId xmlns:a16="http://schemas.microsoft.com/office/drawing/2014/main" id="{BFB39BDB-4FB2-4641-8870-F48754F3E60E}"/>
                </a:ext>
              </a:extLst>
            </p:cNvPr>
            <p:cNvSpPr/>
            <p:nvPr/>
          </p:nvSpPr>
          <p:spPr>
            <a:xfrm>
              <a:off x="9579565" y="3123501"/>
              <a:ext cx="1245962" cy="914400"/>
            </a:xfrm>
            <a:prstGeom prst="ellipse">
              <a:avLst/>
            </a:prstGeom>
            <a:solidFill>
              <a:schemeClr val="accent5"/>
            </a:solidFill>
            <a:ln w="6350" cap="flat" cmpd="sng" algn="ctr">
              <a:solidFill>
                <a:srgbClr val="FFD1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a:ea typeface="+mn-ea"/>
                  <a:cs typeface="+mn-cs"/>
                </a:rPr>
                <a:t>N</a:t>
              </a:r>
              <a:r>
                <a:rPr kumimoji="0" lang="lt-LT" sz="1200" b="1" i="0" u="none" strike="noStrike" kern="0" cap="none" spc="0" normalizeH="0" baseline="0" noProof="0" dirty="0" err="1">
                  <a:ln>
                    <a:noFill/>
                  </a:ln>
                  <a:solidFill>
                    <a:prstClr val="black"/>
                  </a:solidFill>
                  <a:effectLst/>
                  <a:uLnTx/>
                  <a:uFillTx/>
                  <a:latin typeface="Arial"/>
                  <a:ea typeface="+mn-ea"/>
                  <a:cs typeface="+mn-cs"/>
                </a:rPr>
                <a:t>aujų</a:t>
              </a:r>
              <a:r>
                <a:rPr kumimoji="0" lang="lt-LT" sz="1200" b="1" i="0" u="none" strike="noStrike" kern="0" cap="none" spc="0" normalizeH="0" baseline="0" noProof="0" dirty="0">
                  <a:ln>
                    <a:noFill/>
                  </a:ln>
                  <a:solidFill>
                    <a:prstClr val="black"/>
                  </a:solidFill>
                  <a:effectLst/>
                  <a:uLnTx/>
                  <a:uFillTx/>
                  <a:latin typeface="Arial"/>
                  <a:ea typeface="+mn-ea"/>
                  <a:cs typeface="+mn-cs"/>
                </a:rPr>
                <a:t> produktų kūrimas</a:t>
              </a:r>
              <a:endParaRPr kumimoji="0" lang="en-US" sz="1200" b="1" i="0" u="none" strike="noStrike" kern="0" cap="none" spc="0" normalizeH="0" baseline="0" noProof="0" dirty="0">
                <a:ln>
                  <a:noFill/>
                </a:ln>
                <a:solidFill>
                  <a:prstClr val="black"/>
                </a:solidFill>
                <a:effectLst/>
                <a:uLnTx/>
                <a:uFillTx/>
                <a:latin typeface="Arial"/>
                <a:ea typeface="+mn-ea"/>
                <a:cs typeface="+mn-cs"/>
              </a:endParaRPr>
            </a:p>
          </p:txBody>
        </p:sp>
        <p:sp>
          <p:nvSpPr>
            <p:cNvPr id="20" name="TextBox 19">
              <a:extLst>
                <a:ext uri="{FF2B5EF4-FFF2-40B4-BE49-F238E27FC236}">
                  <a16:creationId xmlns:a16="http://schemas.microsoft.com/office/drawing/2014/main" id="{AE01264E-CB5E-4201-B496-2360323B727C}"/>
                </a:ext>
              </a:extLst>
            </p:cNvPr>
            <p:cNvSpPr txBox="1"/>
            <p:nvPr/>
          </p:nvSpPr>
          <p:spPr>
            <a:xfrm>
              <a:off x="10501093" y="2583180"/>
              <a:ext cx="1125629"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black"/>
                  </a:solidFill>
                  <a:effectLst/>
                  <a:uLnTx/>
                  <a:uFillTx/>
                  <a:latin typeface="Arial"/>
                </a:rPr>
                <a:t>Traukti</a:t>
              </a:r>
              <a:endParaRPr kumimoji="0" lang="en-US" sz="2400" b="0" i="0" u="none" strike="noStrike" kern="0" cap="none" spc="0" normalizeH="0" baseline="0" noProof="0" dirty="0">
                <a:ln>
                  <a:noFill/>
                </a:ln>
                <a:solidFill>
                  <a:prstClr val="black"/>
                </a:solidFill>
                <a:effectLst/>
                <a:uLnTx/>
                <a:uFillTx/>
                <a:latin typeface="Arial"/>
              </a:endParaRPr>
            </a:p>
          </p:txBody>
        </p:sp>
        <p:sp>
          <p:nvSpPr>
            <p:cNvPr id="21" name="Down Arrow 32">
              <a:extLst>
                <a:ext uri="{FF2B5EF4-FFF2-40B4-BE49-F238E27FC236}">
                  <a16:creationId xmlns:a16="http://schemas.microsoft.com/office/drawing/2014/main" id="{C4DE80A6-A3D6-444C-96F2-F3BE4345461F}"/>
                </a:ext>
              </a:extLst>
            </p:cNvPr>
            <p:cNvSpPr/>
            <p:nvPr/>
          </p:nvSpPr>
          <p:spPr>
            <a:xfrm rot="10800000">
              <a:off x="10087730" y="4075621"/>
              <a:ext cx="229632" cy="654258"/>
            </a:xfrm>
            <a:prstGeom prst="downArrow">
              <a:avLst/>
            </a:prstGeom>
            <a:solidFill>
              <a:srgbClr val="009BB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24CFBBD5-B48E-4081-990F-A806229BF8A0}"/>
                </a:ext>
              </a:extLst>
            </p:cNvPr>
            <p:cNvSpPr txBox="1"/>
            <p:nvPr/>
          </p:nvSpPr>
          <p:spPr>
            <a:xfrm>
              <a:off x="10437443" y="4139991"/>
              <a:ext cx="1056700"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black"/>
                  </a:solidFill>
                  <a:effectLst/>
                  <a:uLnTx/>
                  <a:uFillTx/>
                  <a:latin typeface="Arial"/>
                </a:rPr>
                <a:t>Stumti</a:t>
              </a:r>
              <a:endParaRPr kumimoji="0" lang="en-US" sz="2400" b="0" i="0" u="none" strike="noStrike" kern="0" cap="none" spc="0" normalizeH="0" baseline="0" noProof="0" dirty="0">
                <a:ln>
                  <a:noFill/>
                </a:ln>
                <a:solidFill>
                  <a:prstClr val="black"/>
                </a:solidFill>
                <a:effectLst/>
                <a:uLnTx/>
                <a:uFillTx/>
                <a:latin typeface="Arial"/>
              </a:endParaRPr>
            </a:p>
          </p:txBody>
        </p:sp>
        <p:sp>
          <p:nvSpPr>
            <p:cNvPr id="23" name="Down Arrow 34">
              <a:extLst>
                <a:ext uri="{FF2B5EF4-FFF2-40B4-BE49-F238E27FC236}">
                  <a16:creationId xmlns:a16="http://schemas.microsoft.com/office/drawing/2014/main" id="{D028E757-4E08-4C87-BA4C-CDBE2CC241C7}"/>
                </a:ext>
              </a:extLst>
            </p:cNvPr>
            <p:cNvSpPr/>
            <p:nvPr/>
          </p:nvSpPr>
          <p:spPr>
            <a:xfrm rot="10800000">
              <a:off x="10087730" y="2414934"/>
              <a:ext cx="229632" cy="654258"/>
            </a:xfrm>
            <a:prstGeom prst="downArrow">
              <a:avLst/>
            </a:prstGeom>
            <a:solidFill>
              <a:srgbClr val="009BB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prstClr val="white"/>
                </a:solidFill>
                <a:effectLst/>
                <a:uLnTx/>
                <a:uFillTx/>
                <a:latin typeface="Arial"/>
                <a:ea typeface="+mn-ea"/>
                <a:cs typeface="+mn-cs"/>
              </a:endParaRPr>
            </a:p>
          </p:txBody>
        </p:sp>
      </p:grpSp>
      <p:sp>
        <p:nvSpPr>
          <p:cNvPr id="2" name="Rectangle 1">
            <a:extLst>
              <a:ext uri="{FF2B5EF4-FFF2-40B4-BE49-F238E27FC236}">
                <a16:creationId xmlns:a16="http://schemas.microsoft.com/office/drawing/2014/main" id="{604A5517-F4F1-6D19-5F97-3FF9967EBAEB}"/>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Rectangle 2">
            <a:extLst>
              <a:ext uri="{FF2B5EF4-FFF2-40B4-BE49-F238E27FC236}">
                <a16:creationId xmlns:a16="http://schemas.microsoft.com/office/drawing/2014/main" id="{A7A3C030-8188-6D27-8FD7-C9EF576777DB}"/>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Rectangle 3">
            <a:extLst>
              <a:ext uri="{FF2B5EF4-FFF2-40B4-BE49-F238E27FC236}">
                <a16:creationId xmlns:a16="http://schemas.microsoft.com/office/drawing/2014/main" id="{DA8C2CFC-72E5-A06B-1E89-EB2FBCCAE278}"/>
              </a:ext>
            </a:extLst>
          </p:cNvPr>
          <p:cNvSpPr>
            <a:spLocks noChangeArrowheads="1"/>
          </p:cNvSpPr>
          <p:nvPr/>
        </p:nvSpPr>
        <p:spPr bwMode="auto">
          <a:xfrm>
            <a:off x="304800" y="3048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8197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3E035C-5CBE-4CF5-9921-C3BF5E4E62C3}"/>
              </a:ext>
            </a:extLst>
          </p:cNvPr>
          <p:cNvSpPr>
            <a:spLocks noGrp="1"/>
          </p:cNvSpPr>
          <p:nvPr>
            <p:ph type="body" sz="quarter" idx="18"/>
          </p:nvPr>
        </p:nvSpPr>
        <p:spPr>
          <a:xfrm>
            <a:off x="570663" y="1499937"/>
            <a:ext cx="10808102" cy="4124778"/>
          </a:xfrm>
        </p:spPr>
        <p:txBody>
          <a:bodyPr/>
          <a:lstStyle/>
          <a:p>
            <a:r>
              <a:rPr lang="fi-FI" dirty="0"/>
              <a:t>Štai 3 būdai, kuriuos galima taikyti</a:t>
            </a:r>
            <a:r>
              <a:rPr lang="lt-LT" dirty="0"/>
              <a:t>:</a:t>
            </a:r>
            <a:endParaRPr lang="fi-FI" dirty="0"/>
          </a:p>
          <a:p>
            <a:endParaRPr lang="en-IE" dirty="0"/>
          </a:p>
        </p:txBody>
      </p:sp>
      <p:sp>
        <p:nvSpPr>
          <p:cNvPr id="4" name="Text Placeholder 3">
            <a:extLst>
              <a:ext uri="{FF2B5EF4-FFF2-40B4-BE49-F238E27FC236}">
                <a16:creationId xmlns:a16="http://schemas.microsoft.com/office/drawing/2014/main" id="{E32E9FC0-7399-42AF-9F43-268E5478C6DB}"/>
              </a:ext>
            </a:extLst>
          </p:cNvPr>
          <p:cNvSpPr>
            <a:spLocks noGrp="1"/>
          </p:cNvSpPr>
          <p:nvPr>
            <p:ph type="body" sz="quarter" idx="16"/>
          </p:nvPr>
        </p:nvSpPr>
        <p:spPr>
          <a:xfrm>
            <a:off x="735013" y="642938"/>
            <a:ext cx="10807700" cy="582612"/>
          </a:xfrm>
        </p:spPr>
        <p:txBody>
          <a:bodyPr>
            <a:normAutofit fontScale="85000" lnSpcReduction="10000"/>
          </a:bodyPr>
          <a:lstStyle/>
          <a:p>
            <a:r>
              <a:rPr lang="lt-LT" dirty="0"/>
              <a:t>Naujų produktų kūrimo procesas – 1 etapas. Idėjų generavimas</a:t>
            </a:r>
          </a:p>
        </p:txBody>
      </p:sp>
      <p:sp>
        <p:nvSpPr>
          <p:cNvPr id="6" name="Pentagon 17">
            <a:extLst>
              <a:ext uri="{FF2B5EF4-FFF2-40B4-BE49-F238E27FC236}">
                <a16:creationId xmlns:a16="http://schemas.microsoft.com/office/drawing/2014/main" id="{0936D4E5-0035-4AE6-BA93-09395FD3B05F}"/>
              </a:ext>
            </a:extLst>
          </p:cNvPr>
          <p:cNvSpPr/>
          <p:nvPr/>
        </p:nvSpPr>
        <p:spPr>
          <a:xfrm>
            <a:off x="644091" y="2154837"/>
            <a:ext cx="2057400" cy="697230"/>
          </a:xfrm>
          <a:prstGeom prst="homePlate">
            <a:avLst/>
          </a:prstGeom>
          <a:solidFill>
            <a:srgbClr val="85D2E1"/>
          </a:solidFill>
          <a:ln w="12700" cap="flat" cmpd="sng" algn="ctr">
            <a:solidFill>
              <a:srgbClr val="85D2E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lt-LT" sz="1400" b="1" i="0" u="none" strike="noStrike" kern="0" cap="none" spc="0" normalizeH="0" baseline="0" noProof="0" dirty="0">
                <a:ln>
                  <a:noFill/>
                </a:ln>
                <a:solidFill>
                  <a:srgbClr val="000000"/>
                </a:solidFill>
                <a:effectLst/>
                <a:uLnTx/>
                <a:uFillTx/>
                <a:latin typeface="Arial"/>
                <a:ea typeface="+mn-ea"/>
                <a:cs typeface="+mn-cs"/>
              </a:rPr>
              <a:t>Vartotojų duomenų ataskaitos </a:t>
            </a:r>
            <a:endParaRPr kumimoji="0" lang="en-US" sz="1400" b="1" i="0" u="none" strike="noStrike" kern="0" cap="none" spc="0" normalizeH="0" baseline="0" noProof="0" dirty="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71D1FF7D-A129-474A-B8CF-D686BF61635F}"/>
              </a:ext>
            </a:extLst>
          </p:cNvPr>
          <p:cNvSpPr txBox="1"/>
          <p:nvPr/>
        </p:nvSpPr>
        <p:spPr>
          <a:xfrm>
            <a:off x="3248385" y="1995620"/>
            <a:ext cx="2775312" cy="1015663"/>
          </a:xfrm>
          <a:prstGeom prst="rect">
            <a:avLst/>
          </a:prstGeom>
          <a:noFill/>
        </p:spPr>
        <p:txBody>
          <a:bodyPr wrap="none" rtlCol="0">
            <a:spAutoFit/>
          </a:bodyPr>
          <a:lstStyle/>
          <a:p>
            <a:pPr marL="342900" indent="-342900">
              <a:buFont typeface="Arial" panose="020B0604020202020204" pitchFamily="34" charset="0"/>
              <a:buChar char="•"/>
            </a:pPr>
            <a:r>
              <a:rPr lang="en-US" sz="2000" dirty="0">
                <a:solidFill>
                  <a:srgbClr val="000000"/>
                </a:solidFill>
                <a:hlinkClick r:id="rId2">
                  <a:extLst>
                    <a:ext uri="{A12FA001-AC4F-418D-AE19-62706E023703}">
                      <ahyp:hlinkClr xmlns:ahyp="http://schemas.microsoft.com/office/drawing/2018/hyperlinkcolor" val="tx"/>
                    </a:ext>
                  </a:extLst>
                </a:hlinkClick>
              </a:rPr>
              <a:t>Mintel </a:t>
            </a:r>
            <a:endParaRPr lang="en-US" sz="2000" dirty="0">
              <a:solidFill>
                <a:srgbClr val="000000"/>
              </a:solidFill>
            </a:endParaRPr>
          </a:p>
          <a:p>
            <a:pPr marL="342900" indent="-342900">
              <a:buFont typeface="Arial" panose="020B0604020202020204" pitchFamily="34" charset="0"/>
              <a:buChar char="•"/>
            </a:pPr>
            <a:r>
              <a:rPr lang="en-US" sz="2000" dirty="0">
                <a:solidFill>
                  <a:srgbClr val="000000"/>
                </a:solidFill>
                <a:hlinkClick r:id="rId3">
                  <a:extLst>
                    <a:ext uri="{A12FA001-AC4F-418D-AE19-62706E023703}">
                      <ahyp:hlinkClr xmlns:ahyp="http://schemas.microsoft.com/office/drawing/2018/hyperlinkcolor" val="tx"/>
                    </a:ext>
                  </a:extLst>
                </a:hlinkClick>
              </a:rPr>
              <a:t>Kantar</a:t>
            </a:r>
            <a:endParaRPr lang="en-US" sz="2000" dirty="0">
              <a:solidFill>
                <a:srgbClr val="000000"/>
              </a:solidFill>
            </a:endParaRPr>
          </a:p>
          <a:p>
            <a:pPr marL="342900" indent="-342900">
              <a:buFont typeface="Arial" panose="020B0604020202020204" pitchFamily="34" charset="0"/>
              <a:buChar char="•"/>
            </a:pPr>
            <a:r>
              <a:rPr lang="lt-LT" sz="2000" dirty="0">
                <a:solidFill>
                  <a:srgbClr val="000000"/>
                </a:solidFill>
                <a:hlinkClick r:id="rId4">
                  <a:extLst>
                    <a:ext uri="{A12FA001-AC4F-418D-AE19-62706E023703}">
                      <ahyp:hlinkClr xmlns:ahyp="http://schemas.microsoft.com/office/drawing/2018/hyperlinkcolor" val="tx"/>
                    </a:ext>
                  </a:extLst>
                </a:hlinkClick>
              </a:rPr>
              <a:t>Pasauliniai duomenys</a:t>
            </a:r>
            <a:endParaRPr lang="en-US" sz="2000" dirty="0">
              <a:solidFill>
                <a:srgbClr val="000000"/>
              </a:solidFill>
            </a:endParaRPr>
          </a:p>
        </p:txBody>
      </p:sp>
      <p:sp>
        <p:nvSpPr>
          <p:cNvPr id="8" name="Pentagon 18">
            <a:extLst>
              <a:ext uri="{FF2B5EF4-FFF2-40B4-BE49-F238E27FC236}">
                <a16:creationId xmlns:a16="http://schemas.microsoft.com/office/drawing/2014/main" id="{3196A876-4DA0-4A6B-BC32-62AF5B583B26}"/>
              </a:ext>
            </a:extLst>
          </p:cNvPr>
          <p:cNvSpPr/>
          <p:nvPr/>
        </p:nvSpPr>
        <p:spPr>
          <a:xfrm>
            <a:off x="644091" y="3463168"/>
            <a:ext cx="2057400" cy="697230"/>
          </a:xfrm>
          <a:prstGeom prst="homePlate">
            <a:avLst/>
          </a:prstGeom>
          <a:solidFill>
            <a:srgbClr val="85D2E1"/>
          </a:solidFill>
          <a:ln w="12700" cap="flat" cmpd="sng" algn="ctr">
            <a:solidFill>
              <a:srgbClr val="85D2E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lt-LT" sz="1800" b="1" i="0" u="none" strike="noStrike" kern="0" cap="none" spc="0" normalizeH="0" baseline="0" noProof="0" dirty="0">
                <a:ln>
                  <a:noFill/>
                </a:ln>
                <a:solidFill>
                  <a:srgbClr val="000000"/>
                </a:solidFill>
                <a:effectLst/>
                <a:uLnTx/>
                <a:uFillTx/>
                <a:latin typeface="Arial"/>
                <a:ea typeface="+mn-ea"/>
                <a:cs typeface="+mn-cs"/>
              </a:rPr>
              <a:t>Internetinė svetainė</a:t>
            </a:r>
            <a:r>
              <a:rPr kumimoji="0" lang="en-US" sz="1800" b="1" i="0" u="none" strike="noStrike" kern="0" cap="none" spc="0" normalizeH="0" baseline="0" noProof="0" dirty="0">
                <a:ln>
                  <a:noFill/>
                </a:ln>
                <a:solidFill>
                  <a:srgbClr val="000000"/>
                </a:solidFill>
                <a:effectLst/>
                <a:uLnTx/>
                <a:uFillTx/>
                <a:latin typeface="Arial"/>
                <a:ea typeface="+mn-ea"/>
                <a:cs typeface="+mn-cs"/>
              </a:rPr>
              <a:t> </a:t>
            </a:r>
          </a:p>
        </p:txBody>
      </p:sp>
      <p:sp>
        <p:nvSpPr>
          <p:cNvPr id="9" name="TextBox 8">
            <a:extLst>
              <a:ext uri="{FF2B5EF4-FFF2-40B4-BE49-F238E27FC236}">
                <a16:creationId xmlns:a16="http://schemas.microsoft.com/office/drawing/2014/main" id="{373902A6-3506-48EC-95DE-2745EBE1BC12}"/>
              </a:ext>
            </a:extLst>
          </p:cNvPr>
          <p:cNvSpPr txBox="1"/>
          <p:nvPr/>
        </p:nvSpPr>
        <p:spPr>
          <a:xfrm>
            <a:off x="3248385" y="3165141"/>
            <a:ext cx="6694653" cy="1015663"/>
          </a:xfrm>
          <a:prstGeom prst="rect">
            <a:avLst/>
          </a:prstGeom>
          <a:noFill/>
        </p:spPr>
        <p:txBody>
          <a:bodyPr wrap="none" rtlCol="0">
            <a:spAutoFit/>
          </a:bodyPr>
          <a:lstStyle/>
          <a:p>
            <a:pPr marL="342900" indent="-342900">
              <a:buFont typeface="Arial" panose="020B0604020202020204" pitchFamily="34" charset="0"/>
              <a:buChar char="•"/>
            </a:pPr>
            <a:r>
              <a:rPr lang="lt-LT" sz="2000" dirty="0">
                <a:solidFill>
                  <a:prstClr val="black"/>
                </a:solidFill>
              </a:rPr>
              <a:t>Socialinė žiniasklaida; maisto </a:t>
            </a:r>
            <a:r>
              <a:rPr lang="lt-LT" sz="2000" dirty="0" err="1">
                <a:solidFill>
                  <a:prstClr val="black"/>
                </a:solidFill>
              </a:rPr>
              <a:t>tinklaraštininkai</a:t>
            </a:r>
            <a:r>
              <a:rPr lang="lt-LT" sz="2000" dirty="0">
                <a:solidFill>
                  <a:prstClr val="black"/>
                </a:solidFill>
              </a:rPr>
              <a:t> / tendencijos</a:t>
            </a:r>
          </a:p>
          <a:p>
            <a:pPr marL="342900" indent="-342900">
              <a:buFont typeface="Arial" panose="020B0604020202020204" pitchFamily="34" charset="0"/>
              <a:buChar char="•"/>
            </a:pPr>
            <a:r>
              <a:rPr lang="lt-LT" sz="2000" dirty="0">
                <a:solidFill>
                  <a:prstClr val="black"/>
                </a:solidFill>
              </a:rPr>
              <a:t>„Google Analytics“, reklamos agentūra</a:t>
            </a:r>
          </a:p>
          <a:p>
            <a:pPr marL="342900" indent="-342900">
              <a:buFont typeface="Arial" panose="020B0604020202020204" pitchFamily="34" charset="0"/>
              <a:buChar char="•"/>
            </a:pPr>
            <a:r>
              <a:rPr lang="lt-LT" sz="2000" dirty="0">
                <a:solidFill>
                  <a:prstClr val="black"/>
                </a:solidFill>
              </a:rPr>
              <a:t>Garsūs virėjai, leidiniai </a:t>
            </a:r>
            <a:endParaRPr lang="en-US" sz="2000" dirty="0">
              <a:solidFill>
                <a:prstClr val="black"/>
              </a:solidFill>
            </a:endParaRPr>
          </a:p>
        </p:txBody>
      </p:sp>
      <p:sp>
        <p:nvSpPr>
          <p:cNvPr id="10" name="Pentagon 19">
            <a:extLst>
              <a:ext uri="{FF2B5EF4-FFF2-40B4-BE49-F238E27FC236}">
                <a16:creationId xmlns:a16="http://schemas.microsoft.com/office/drawing/2014/main" id="{05320BE0-26BB-4F08-9381-FF0A9E6D4ED4}"/>
              </a:ext>
            </a:extLst>
          </p:cNvPr>
          <p:cNvSpPr/>
          <p:nvPr/>
        </p:nvSpPr>
        <p:spPr>
          <a:xfrm>
            <a:off x="644091" y="4771499"/>
            <a:ext cx="2057400" cy="696641"/>
          </a:xfrm>
          <a:prstGeom prst="homePlate">
            <a:avLst/>
          </a:prstGeom>
          <a:solidFill>
            <a:srgbClr val="85D2E1"/>
          </a:solidFill>
          <a:ln w="12700" cap="flat" cmpd="sng" algn="ctr">
            <a:solidFill>
              <a:srgbClr val="85D2E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000000"/>
                </a:solidFill>
                <a:effectLst/>
                <a:uLnTx/>
                <a:uFillTx/>
                <a:latin typeface="Arial"/>
                <a:ea typeface="+mn-ea"/>
                <a:cs typeface="+mn-cs"/>
              </a:rPr>
              <a:t>Asmeniškai</a:t>
            </a:r>
            <a:r>
              <a:rPr kumimoji="0" lang="en-US" sz="1800" b="1" i="0" u="none" strike="noStrike" kern="0" cap="none" spc="0" normalizeH="0" baseline="0" noProof="0" dirty="0">
                <a:ln>
                  <a:noFill/>
                </a:ln>
                <a:solidFill>
                  <a:srgbClr val="000000"/>
                </a:solidFill>
                <a:effectLst/>
                <a:uLnTx/>
                <a:uFillTx/>
                <a:latin typeface="Arial"/>
                <a:ea typeface="+mn-ea"/>
                <a:cs typeface="+mn-cs"/>
              </a:rPr>
              <a:t> </a:t>
            </a:r>
          </a:p>
        </p:txBody>
      </p:sp>
      <p:sp>
        <p:nvSpPr>
          <p:cNvPr id="11" name="TextBox 10">
            <a:extLst>
              <a:ext uri="{FF2B5EF4-FFF2-40B4-BE49-F238E27FC236}">
                <a16:creationId xmlns:a16="http://schemas.microsoft.com/office/drawing/2014/main" id="{45F57FD4-8C69-4974-BA1F-B9A4F838CB4D}"/>
              </a:ext>
            </a:extLst>
          </p:cNvPr>
          <p:cNvSpPr txBox="1"/>
          <p:nvPr/>
        </p:nvSpPr>
        <p:spPr>
          <a:xfrm>
            <a:off x="3248385" y="4317998"/>
            <a:ext cx="5015027" cy="1631216"/>
          </a:xfrm>
          <a:prstGeom prst="rect">
            <a:avLst/>
          </a:prstGeom>
          <a:noFill/>
        </p:spPr>
        <p:txBody>
          <a:bodyPr wrap="none" rtlCol="0">
            <a:spAutoFit/>
          </a:bodyPr>
          <a:lstStyle/>
          <a:p>
            <a:pPr marL="342900" indent="-342900">
              <a:buFont typeface="Arial" panose="020B0604020202020204" pitchFamily="34" charset="0"/>
              <a:buChar char="•"/>
            </a:pPr>
            <a:r>
              <a:rPr lang="lt-LT" sz="2000" dirty="0">
                <a:solidFill>
                  <a:prstClr val="black"/>
                </a:solidFill>
              </a:rPr>
              <a:t>Inovatyvios komandos / mokslinių tyrimų</a:t>
            </a:r>
          </a:p>
          <a:p>
            <a:r>
              <a:rPr lang="lt-LT" sz="2000" dirty="0">
                <a:solidFill>
                  <a:prstClr val="black"/>
                </a:solidFill>
              </a:rPr>
              <a:t> ir plėtros komanda </a:t>
            </a:r>
          </a:p>
          <a:p>
            <a:pPr marL="342900" indent="-342900">
              <a:buFont typeface="Arial" panose="020B0604020202020204" pitchFamily="34" charset="0"/>
              <a:buChar char="•"/>
            </a:pPr>
            <a:r>
              <a:rPr lang="lt-LT" sz="2000" dirty="0">
                <a:solidFill>
                  <a:prstClr val="black"/>
                </a:solidFill>
              </a:rPr>
              <a:t>Parduotuvėje; mažmenininkų atsiliepimai   </a:t>
            </a:r>
          </a:p>
          <a:p>
            <a:pPr marL="342900" indent="-342900">
              <a:buFont typeface="Arial" panose="020B0604020202020204" pitchFamily="34" charset="0"/>
              <a:buChar char="•"/>
            </a:pPr>
            <a:r>
              <a:rPr lang="lt-LT" sz="2000" dirty="0">
                <a:solidFill>
                  <a:prstClr val="black"/>
                </a:solidFill>
              </a:rPr>
              <a:t>Rinkos tyrimo vizitai</a:t>
            </a:r>
          </a:p>
          <a:p>
            <a:pPr marL="342900" indent="-342900">
              <a:buFont typeface="Arial" panose="020B0604020202020204" pitchFamily="34" charset="0"/>
              <a:buChar char="•"/>
            </a:pPr>
            <a:r>
              <a:rPr lang="lt-LT" sz="2000" dirty="0">
                <a:solidFill>
                  <a:prstClr val="black"/>
                </a:solidFill>
              </a:rPr>
              <a:t>Tiekėjai, platintojai ir konkurentų analizė</a:t>
            </a:r>
          </a:p>
        </p:txBody>
      </p:sp>
      <p:grpSp>
        <p:nvGrpSpPr>
          <p:cNvPr id="12" name="Group 11">
            <a:extLst>
              <a:ext uri="{FF2B5EF4-FFF2-40B4-BE49-F238E27FC236}">
                <a16:creationId xmlns:a16="http://schemas.microsoft.com/office/drawing/2014/main" id="{099C71B9-DA85-4586-8EFD-F598CD87DC04}"/>
              </a:ext>
            </a:extLst>
          </p:cNvPr>
          <p:cNvGrpSpPr/>
          <p:nvPr/>
        </p:nvGrpSpPr>
        <p:grpSpPr>
          <a:xfrm>
            <a:off x="10354660" y="474453"/>
            <a:ext cx="920484" cy="919581"/>
            <a:chOff x="10376768" y="2334933"/>
            <a:chExt cx="920484" cy="919581"/>
          </a:xfrm>
        </p:grpSpPr>
        <p:sp>
          <p:nvSpPr>
            <p:cNvPr id="13" name="Freeform 240">
              <a:extLst>
                <a:ext uri="{FF2B5EF4-FFF2-40B4-BE49-F238E27FC236}">
                  <a16:creationId xmlns:a16="http://schemas.microsoft.com/office/drawing/2014/main" id="{3F9869E6-B3C6-4850-A687-D35A66379822}"/>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85D2E1"/>
            </a:solidFill>
            <a:ln w="9028" cap="flat">
              <a:noFill/>
              <a:prstDash val="solid"/>
              <a:miter/>
            </a:ln>
          </p:spPr>
          <p:txBody>
            <a:bodyPr rtlCol="0" anchor="ctr"/>
            <a:lstStyle/>
            <a:p>
              <a:endParaRPr lang="en-US"/>
            </a:p>
          </p:txBody>
        </p:sp>
        <p:sp>
          <p:nvSpPr>
            <p:cNvPr id="14" name="Freeform 241">
              <a:extLst>
                <a:ext uri="{FF2B5EF4-FFF2-40B4-BE49-F238E27FC236}">
                  <a16:creationId xmlns:a16="http://schemas.microsoft.com/office/drawing/2014/main" id="{CF9FCB73-B280-40D4-BA21-BEF0FC628DF9}"/>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85D2E1"/>
            </a:solidFill>
            <a:ln w="9028" cap="flat">
              <a:noFill/>
              <a:prstDash val="solid"/>
              <a:miter/>
            </a:ln>
          </p:spPr>
          <p:txBody>
            <a:bodyPr rtlCol="0" anchor="ctr"/>
            <a:lstStyle/>
            <a:p>
              <a:endParaRPr lang="en-US"/>
            </a:p>
          </p:txBody>
        </p:sp>
        <p:grpSp>
          <p:nvGrpSpPr>
            <p:cNvPr id="15" name="Graphic 2">
              <a:extLst>
                <a:ext uri="{FF2B5EF4-FFF2-40B4-BE49-F238E27FC236}">
                  <a16:creationId xmlns:a16="http://schemas.microsoft.com/office/drawing/2014/main" id="{309F9BB2-24C4-4D53-B15E-5628E9033B02}"/>
                </a:ext>
              </a:extLst>
            </p:cNvPr>
            <p:cNvGrpSpPr/>
            <p:nvPr/>
          </p:nvGrpSpPr>
          <p:grpSpPr>
            <a:xfrm>
              <a:off x="10376768" y="2334933"/>
              <a:ext cx="920484" cy="919581"/>
              <a:chOff x="10376768" y="2334933"/>
              <a:chExt cx="920484" cy="919581"/>
            </a:xfrm>
            <a:solidFill>
              <a:srgbClr val="010101"/>
            </a:solidFill>
          </p:grpSpPr>
          <p:sp>
            <p:nvSpPr>
              <p:cNvPr id="16" name="Freeform 243">
                <a:extLst>
                  <a:ext uri="{FF2B5EF4-FFF2-40B4-BE49-F238E27FC236}">
                    <a16:creationId xmlns:a16="http://schemas.microsoft.com/office/drawing/2014/main" id="{B1167F98-C7E0-467B-A37C-74905971DD44}"/>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solidFill>
                <a:srgbClr val="010101"/>
              </a:solidFill>
              <a:ln w="9028" cap="flat">
                <a:noFill/>
                <a:prstDash val="solid"/>
                <a:miter/>
              </a:ln>
            </p:spPr>
            <p:txBody>
              <a:bodyPr rtlCol="0" anchor="ctr"/>
              <a:lstStyle/>
              <a:p>
                <a:endParaRPr lang="en-US"/>
              </a:p>
            </p:txBody>
          </p:sp>
          <p:sp>
            <p:nvSpPr>
              <p:cNvPr id="17" name="Freeform 244">
                <a:extLst>
                  <a:ext uri="{FF2B5EF4-FFF2-40B4-BE49-F238E27FC236}">
                    <a16:creationId xmlns:a16="http://schemas.microsoft.com/office/drawing/2014/main" id="{ECA6EF5C-DAD7-485D-9F93-6E547BC9E6A0}"/>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solidFill>
                <a:srgbClr val="010101"/>
              </a:solidFill>
              <a:ln w="9028" cap="flat">
                <a:noFill/>
                <a:prstDash val="solid"/>
                <a:miter/>
              </a:ln>
            </p:spPr>
            <p:txBody>
              <a:bodyPr rtlCol="0" anchor="ctr"/>
              <a:lstStyle/>
              <a:p>
                <a:endParaRPr lang="en-US"/>
              </a:p>
            </p:txBody>
          </p:sp>
        </p:grpSp>
      </p:grpSp>
      <p:sp>
        <p:nvSpPr>
          <p:cNvPr id="20" name="Explosion: 8 Points 19">
            <a:extLst>
              <a:ext uri="{FF2B5EF4-FFF2-40B4-BE49-F238E27FC236}">
                <a16:creationId xmlns:a16="http://schemas.microsoft.com/office/drawing/2014/main" id="{DEF4C6BC-1A8B-4B0D-9B8F-340C53B487FC}"/>
              </a:ext>
            </a:extLst>
          </p:cNvPr>
          <p:cNvSpPr/>
          <p:nvPr/>
        </p:nvSpPr>
        <p:spPr>
          <a:xfrm>
            <a:off x="8405432" y="3353989"/>
            <a:ext cx="3786568" cy="3559233"/>
          </a:xfrm>
          <a:prstGeom prst="irregularSeal1">
            <a:avLst/>
          </a:prstGeom>
          <a:solidFill>
            <a:srgbClr val="85D2E1"/>
          </a:solidFill>
          <a:ln>
            <a:solidFill>
              <a:srgbClr val="85D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000000"/>
              </a:solidFill>
            </a:endParaRPr>
          </a:p>
        </p:txBody>
      </p:sp>
      <p:sp>
        <p:nvSpPr>
          <p:cNvPr id="21" name="TextBox 20">
            <a:extLst>
              <a:ext uri="{FF2B5EF4-FFF2-40B4-BE49-F238E27FC236}">
                <a16:creationId xmlns:a16="http://schemas.microsoft.com/office/drawing/2014/main" id="{CE3D4520-6FD2-4022-9C1D-1F9E0BC64AC4}"/>
              </a:ext>
            </a:extLst>
          </p:cNvPr>
          <p:cNvSpPr txBox="1"/>
          <p:nvPr/>
        </p:nvSpPr>
        <p:spPr>
          <a:xfrm>
            <a:off x="8903065" y="4557528"/>
            <a:ext cx="2639648" cy="1477328"/>
          </a:xfrm>
          <a:prstGeom prst="rect">
            <a:avLst/>
          </a:prstGeom>
          <a:noFill/>
        </p:spPr>
        <p:txBody>
          <a:bodyPr wrap="square" rtlCol="0">
            <a:spAutoFit/>
          </a:bodyPr>
          <a:lstStyle/>
          <a:p>
            <a:pPr algn="ctr"/>
            <a:r>
              <a:rPr lang="en-IE" b="1" dirty="0">
                <a:solidFill>
                  <a:srgbClr val="000000"/>
                </a:solidFill>
              </a:rPr>
              <a:t>RASKITE SPRENDIMUS :</a:t>
            </a:r>
          </a:p>
          <a:p>
            <a:pPr marL="285750" indent="-285750" algn="ctr">
              <a:buFont typeface="Arial" panose="020B0604020202020204" pitchFamily="34" charset="0"/>
              <a:buChar char="•"/>
            </a:pPr>
            <a:r>
              <a:rPr lang="sv-SE" dirty="0">
                <a:solidFill>
                  <a:srgbClr val="000000"/>
                </a:solidFill>
              </a:rPr>
              <a:t>Klientams</a:t>
            </a:r>
          </a:p>
          <a:p>
            <a:pPr marL="285750" indent="-285750" algn="ctr">
              <a:buFont typeface="Arial" panose="020B0604020202020204" pitchFamily="34" charset="0"/>
              <a:buChar char="•"/>
            </a:pPr>
            <a:r>
              <a:rPr lang="sv-SE" dirty="0">
                <a:solidFill>
                  <a:srgbClr val="000000"/>
                </a:solidFill>
              </a:rPr>
              <a:t>Atotrūkis rinkoje </a:t>
            </a:r>
          </a:p>
          <a:p>
            <a:pPr marL="285750" indent="-285750" algn="ctr">
              <a:buFont typeface="Arial" panose="020B0604020202020204" pitchFamily="34" charset="0"/>
              <a:buChar char="•"/>
            </a:pPr>
            <a:r>
              <a:rPr lang="sv-SE" dirty="0">
                <a:solidFill>
                  <a:srgbClr val="000000"/>
                </a:solidFill>
              </a:rPr>
              <a:t>Kategorijos valdymas</a:t>
            </a:r>
          </a:p>
          <a:p>
            <a:endParaRPr lang="en-IE" dirty="0"/>
          </a:p>
        </p:txBody>
      </p:sp>
    </p:spTree>
    <p:extLst>
      <p:ext uri="{BB962C8B-B14F-4D97-AF65-F5344CB8AC3E}">
        <p14:creationId xmlns:p14="http://schemas.microsoft.com/office/powerpoint/2010/main" val="2557521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Diagram&#10;&#10;Description automatically generated">
            <a:extLst>
              <a:ext uri="{FF2B5EF4-FFF2-40B4-BE49-F238E27FC236}">
                <a16:creationId xmlns:a16="http://schemas.microsoft.com/office/drawing/2014/main" id="{A3F5DA4A-DF63-4658-979F-05931A9809D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247650" y="1587500"/>
            <a:ext cx="11696700" cy="4699000"/>
          </a:xfrm>
          <a:prstGeom prst="rect">
            <a:avLst/>
          </a:prstGeom>
        </p:spPr>
      </p:pic>
      <p:sp>
        <p:nvSpPr>
          <p:cNvPr id="3" name="Text Placeholder 2">
            <a:extLst>
              <a:ext uri="{FF2B5EF4-FFF2-40B4-BE49-F238E27FC236}">
                <a16:creationId xmlns:a16="http://schemas.microsoft.com/office/drawing/2014/main" id="{861F4EF5-A120-45DA-B3E7-DDCA7D9DFCDA}"/>
              </a:ext>
            </a:extLst>
          </p:cNvPr>
          <p:cNvSpPr>
            <a:spLocks noGrp="1"/>
          </p:cNvSpPr>
          <p:nvPr>
            <p:ph type="body" sz="quarter" idx="18"/>
          </p:nvPr>
        </p:nvSpPr>
        <p:spPr>
          <a:xfrm>
            <a:off x="6039852" y="3092586"/>
            <a:ext cx="6152148" cy="1907782"/>
          </a:xfrm>
          <a:solidFill>
            <a:srgbClr val="85D2E1"/>
          </a:solidFill>
        </p:spPr>
        <p:txBody>
          <a:bodyPr>
            <a:normAutofit fontScale="70000" lnSpcReduction="20000"/>
          </a:bodyPr>
          <a:lstStyle/>
          <a:p>
            <a:endParaRPr lang="en-GB" sz="2800" b="1" dirty="0">
              <a:latin typeface="+mj-lt"/>
            </a:endParaRPr>
          </a:p>
          <a:p>
            <a:pPr>
              <a:lnSpc>
                <a:spcPct val="110000"/>
              </a:lnSpc>
            </a:pPr>
            <a:r>
              <a:rPr lang="lt-LT" sz="2800" b="1" dirty="0"/>
              <a:t>Kalbant apie smegenų šturmo (</a:t>
            </a:r>
            <a:r>
              <a:rPr lang="lt-LT" sz="2800" b="1" i="1" dirty="0" err="1"/>
              <a:t>brainstorming</a:t>
            </a:r>
            <a:r>
              <a:rPr lang="lt-LT" sz="2800" b="1" dirty="0"/>
              <a:t>) taktiką, skirtą įkvėpimui ir naujų produktų idėjoms- </a:t>
            </a:r>
          </a:p>
          <a:p>
            <a:pPr>
              <a:lnSpc>
                <a:spcPct val="110000"/>
              </a:lnSpc>
            </a:pPr>
            <a:r>
              <a:rPr lang="lt-LT" sz="2400" b="1" dirty="0"/>
              <a:t>Kokiais būdais JŪS renkate informaciją ir semiatės įkvėpimo naujoms maisto produktų idėjoms kurti? </a:t>
            </a:r>
          </a:p>
          <a:p>
            <a:endParaRPr lang="en-IE" dirty="0"/>
          </a:p>
        </p:txBody>
      </p:sp>
      <p:sp>
        <p:nvSpPr>
          <p:cNvPr id="4" name="Text Placeholder 3">
            <a:extLst>
              <a:ext uri="{FF2B5EF4-FFF2-40B4-BE49-F238E27FC236}">
                <a16:creationId xmlns:a16="http://schemas.microsoft.com/office/drawing/2014/main" id="{6249273F-73C5-4262-9F33-7CE0954B03BF}"/>
              </a:ext>
            </a:extLst>
          </p:cNvPr>
          <p:cNvSpPr>
            <a:spLocks noGrp="1"/>
          </p:cNvSpPr>
          <p:nvPr>
            <p:ph type="body" sz="quarter" idx="16"/>
          </p:nvPr>
        </p:nvSpPr>
        <p:spPr/>
        <p:txBody>
          <a:bodyPr>
            <a:normAutofit lnSpcReduction="10000"/>
          </a:bodyPr>
          <a:lstStyle/>
          <a:p>
            <a:r>
              <a:rPr lang="en-IE" dirty="0" err="1"/>
              <a:t>Greitas</a:t>
            </a:r>
            <a:r>
              <a:rPr lang="en-IE" dirty="0"/>
              <a:t> </a:t>
            </a:r>
            <a:r>
              <a:rPr lang="en-IE" dirty="0" err="1"/>
              <a:t>klausimas</a:t>
            </a:r>
            <a:r>
              <a:rPr lang="lt-LT" dirty="0"/>
              <a:t>:</a:t>
            </a:r>
            <a:endParaRPr lang="en-IE" dirty="0"/>
          </a:p>
        </p:txBody>
      </p:sp>
    </p:spTree>
    <p:extLst>
      <p:ext uri="{BB962C8B-B14F-4D97-AF65-F5344CB8AC3E}">
        <p14:creationId xmlns:p14="http://schemas.microsoft.com/office/powerpoint/2010/main" val="3309632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hlinkClick r:id="rId2"/>
            <a:extLst>
              <a:ext uri="{FF2B5EF4-FFF2-40B4-BE49-F238E27FC236}">
                <a16:creationId xmlns:a16="http://schemas.microsoft.com/office/drawing/2014/main" id="{AD48E50B-D04A-4D15-BB87-BA4ED9E1FF73}"/>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2864" r="-1"/>
          <a:stretch/>
        </p:blipFill>
        <p:spPr>
          <a:xfrm>
            <a:off x="6852062" y="228600"/>
            <a:ext cx="5105121" cy="6362700"/>
          </a:xfrm>
        </p:spPr>
      </p:pic>
      <p:sp>
        <p:nvSpPr>
          <p:cNvPr id="3" name="Text Placeholder 2">
            <a:extLst>
              <a:ext uri="{FF2B5EF4-FFF2-40B4-BE49-F238E27FC236}">
                <a16:creationId xmlns:a16="http://schemas.microsoft.com/office/drawing/2014/main" id="{DE76A7AC-D8AA-478D-9E36-669C32360015}"/>
              </a:ext>
            </a:extLst>
          </p:cNvPr>
          <p:cNvSpPr>
            <a:spLocks noGrp="1"/>
          </p:cNvSpPr>
          <p:nvPr>
            <p:ph type="body" sz="quarter" idx="18"/>
          </p:nvPr>
        </p:nvSpPr>
        <p:spPr>
          <a:xfrm>
            <a:off x="1466313" y="1395927"/>
            <a:ext cx="5270818" cy="5195913"/>
          </a:xfrm>
        </p:spPr>
        <p:txBody>
          <a:bodyPr>
            <a:noAutofit/>
          </a:bodyPr>
          <a:lstStyle/>
          <a:p>
            <a:pPr marL="0" indent="0"/>
            <a:r>
              <a:rPr lang="lt-LT" sz="2200" dirty="0"/>
              <a:t>Šioje ataskaitoje nustatyta 50 tendencijų, darančių įtaką Europos maisto sektoriui.</a:t>
            </a:r>
          </a:p>
          <a:p>
            <a:pPr marL="0" indent="0"/>
            <a:r>
              <a:rPr lang="lt-LT" sz="2200" dirty="0"/>
              <a:t>„ </a:t>
            </a:r>
            <a:r>
              <a:rPr lang="it-IT" sz="2200" dirty="0"/>
              <a:t>Europa 2035 m. – </a:t>
            </a:r>
            <a:r>
              <a:rPr lang="it-IT" sz="2200" dirty="0" err="1"/>
              <a:t>Ką</a:t>
            </a:r>
            <a:r>
              <a:rPr lang="it-IT" sz="2200" dirty="0"/>
              <a:t> valgysime</a:t>
            </a:r>
            <a:r>
              <a:rPr lang="en-US" sz="2200" dirty="0"/>
              <a:t>? </a:t>
            </a:r>
          </a:p>
          <a:p>
            <a:pPr marL="342900" indent="-342900">
              <a:buFont typeface="Arial" panose="020B0604020202020204" pitchFamily="34" charset="0"/>
              <a:buChar char="•"/>
            </a:pPr>
            <a:r>
              <a:rPr lang="lt-LT" sz="2200" dirty="0"/>
              <a:t>Kur apsipirksime maisto produktų? </a:t>
            </a:r>
          </a:p>
          <a:p>
            <a:pPr marL="342900" indent="-342900">
              <a:buFont typeface="Arial" panose="020B0604020202020204" pitchFamily="34" charset="0"/>
              <a:buChar char="•"/>
            </a:pPr>
            <a:r>
              <a:rPr lang="lt-LT" sz="2200" dirty="0"/>
              <a:t>Kaip galime gaminti maistą naudodami mažiau išteklių? </a:t>
            </a:r>
          </a:p>
          <a:p>
            <a:pPr marL="342900" indent="-342900">
              <a:buFont typeface="Arial" panose="020B0604020202020204" pitchFamily="34" charset="0"/>
              <a:buChar char="•"/>
            </a:pPr>
            <a:r>
              <a:rPr lang="lt-LT" sz="2200" b="1" dirty="0"/>
              <a:t>Kam naujos tendencijos gali būti naudingiausios? </a:t>
            </a:r>
          </a:p>
          <a:p>
            <a:pPr marL="342900" indent="-342900">
              <a:buFont typeface="Arial" panose="020B0604020202020204" pitchFamily="34" charset="0"/>
              <a:buChar char="•"/>
            </a:pPr>
            <a:r>
              <a:rPr lang="lt-LT" sz="2200" dirty="0"/>
              <a:t>Kokios kitos pramonės šakos turės įtakos maisto pramonei? </a:t>
            </a:r>
          </a:p>
          <a:p>
            <a:pPr marL="342900" indent="-342900">
              <a:buFont typeface="Arial" panose="020B0604020202020204" pitchFamily="34" charset="0"/>
              <a:buChar char="•"/>
            </a:pPr>
            <a:r>
              <a:rPr lang="lt-LT" sz="2200" dirty="0"/>
              <a:t>Kaip atrodys maisto sektorius?"</a:t>
            </a:r>
            <a:endParaRPr lang="en-US" sz="2200" dirty="0"/>
          </a:p>
          <a:p>
            <a:pPr marL="0" indent="0"/>
            <a:r>
              <a:rPr lang="lt-LT" sz="2200" dirty="0"/>
              <a:t>Šie klausimai yra ES programos „Horizontas 2020“ projekto „FOX“ dalis ir sudaro pagrindinį „FOX“ prognozavimo mokslinių tyrimų komponentą.</a:t>
            </a:r>
          </a:p>
        </p:txBody>
      </p:sp>
      <p:sp>
        <p:nvSpPr>
          <p:cNvPr id="4" name="Text Placeholder 3">
            <a:extLst>
              <a:ext uri="{FF2B5EF4-FFF2-40B4-BE49-F238E27FC236}">
                <a16:creationId xmlns:a16="http://schemas.microsoft.com/office/drawing/2014/main" id="{42FFA966-12CF-4A3C-A30A-399686CB4AF8}"/>
              </a:ext>
            </a:extLst>
          </p:cNvPr>
          <p:cNvSpPr>
            <a:spLocks noGrp="1"/>
          </p:cNvSpPr>
          <p:nvPr>
            <p:ph type="body" sz="quarter" idx="16"/>
          </p:nvPr>
        </p:nvSpPr>
        <p:spPr>
          <a:xfrm>
            <a:off x="1084898" y="304399"/>
            <a:ext cx="4716425" cy="582221"/>
          </a:xfrm>
          <a:solidFill>
            <a:srgbClr val="FFD100"/>
          </a:solidFill>
        </p:spPr>
        <p:txBody>
          <a:bodyPr>
            <a:normAutofit lnSpcReduction="10000"/>
          </a:bodyPr>
          <a:lstStyle/>
          <a:p>
            <a:r>
              <a:rPr lang="lt-LT" dirty="0"/>
              <a:t>Pasisemkite įkvėpimo</a:t>
            </a:r>
            <a:endParaRPr lang="en-IE" dirty="0"/>
          </a:p>
        </p:txBody>
      </p:sp>
    </p:spTree>
    <p:extLst>
      <p:ext uri="{BB962C8B-B14F-4D97-AF65-F5344CB8AC3E}">
        <p14:creationId xmlns:p14="http://schemas.microsoft.com/office/powerpoint/2010/main" val="3860983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35DA347-120B-4C74-A968-F2540D3895BE}"/>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852062" y="228600"/>
            <a:ext cx="5105121" cy="6362700"/>
          </a:xfrm>
        </p:spPr>
      </p:pic>
      <p:sp>
        <p:nvSpPr>
          <p:cNvPr id="3" name="Text Placeholder 2">
            <a:extLst>
              <a:ext uri="{FF2B5EF4-FFF2-40B4-BE49-F238E27FC236}">
                <a16:creationId xmlns:a16="http://schemas.microsoft.com/office/drawing/2014/main" id="{9DB37499-B4A9-4497-A3AB-F0972FF4BDE0}"/>
              </a:ext>
            </a:extLst>
          </p:cNvPr>
          <p:cNvSpPr>
            <a:spLocks noGrp="1"/>
          </p:cNvSpPr>
          <p:nvPr>
            <p:ph type="body" sz="quarter" idx="18"/>
          </p:nvPr>
        </p:nvSpPr>
        <p:spPr>
          <a:xfrm>
            <a:off x="1802710" y="1588756"/>
            <a:ext cx="4621841" cy="4525954"/>
          </a:xfrm>
        </p:spPr>
        <p:txBody>
          <a:bodyPr>
            <a:normAutofit fontScale="92500" lnSpcReduction="20000"/>
          </a:bodyPr>
          <a:lstStyle/>
          <a:p>
            <a:pPr marL="0" indent="0"/>
            <a:r>
              <a:rPr lang="lt-LT" dirty="0"/>
              <a:t>Tai tik keletas svarbių (šiam projektui) tendencijų, įtrauktų į 50-ies ataskaitoje pateiktų tendencijų sąrašą:</a:t>
            </a:r>
          </a:p>
          <a:p>
            <a:pPr marL="342900" indent="-342900">
              <a:buFont typeface="Arial" panose="020B0604020202020204" pitchFamily="34" charset="0"/>
              <a:buChar char="•"/>
            </a:pPr>
            <a:r>
              <a:rPr lang="lt-LT" dirty="0"/>
              <a:t>Individualiai pritaikyta mityba arba nauji mitybos modeliai</a:t>
            </a:r>
          </a:p>
          <a:p>
            <a:pPr marL="342900" indent="-342900">
              <a:buFont typeface="Arial" panose="020B0604020202020204" pitchFamily="34" charset="0"/>
              <a:buChar char="•"/>
            </a:pPr>
            <a:r>
              <a:rPr lang="lt-LT" dirty="0"/>
              <a:t>Funkciniai maisto produktai</a:t>
            </a:r>
          </a:p>
          <a:p>
            <a:pPr marL="342900" indent="-342900">
              <a:buFont typeface="Arial" panose="020B0604020202020204" pitchFamily="34" charset="0"/>
              <a:buChar char="•"/>
            </a:pPr>
            <a:r>
              <a:rPr lang="lt-LT" dirty="0"/>
              <a:t>Produktų pritaikymas pagal poreikius</a:t>
            </a:r>
          </a:p>
          <a:p>
            <a:pPr marL="342900" indent="-342900">
              <a:buFont typeface="Arial" panose="020B0604020202020204" pitchFamily="34" charset="0"/>
              <a:buChar char="•"/>
            </a:pPr>
            <a:r>
              <a:rPr lang="lt-LT" dirty="0"/>
              <a:t>Vienišiems namų ūkiams skirti produktai</a:t>
            </a:r>
          </a:p>
          <a:p>
            <a:pPr marL="342900" indent="-342900">
              <a:buFont typeface="Arial" panose="020B0604020202020204" pitchFamily="34" charset="0"/>
              <a:buChar char="•"/>
            </a:pPr>
            <a:r>
              <a:rPr lang="lt-LT" dirty="0"/>
              <a:t>Produktų ir paslaugų paketai</a:t>
            </a:r>
          </a:p>
          <a:p>
            <a:pPr marL="342900" indent="-342900">
              <a:buFont typeface="Arial" panose="020B0604020202020204" pitchFamily="34" charset="0"/>
              <a:buChar char="•"/>
            </a:pPr>
            <a:r>
              <a:rPr lang="lt-LT" dirty="0"/>
              <a:t>Maisto ir sveikatos rinkų konvergencija</a:t>
            </a:r>
          </a:p>
          <a:p>
            <a:pPr marL="342900" indent="-342900">
              <a:buFont typeface="Arial" panose="020B0604020202020204" pitchFamily="34" charset="0"/>
              <a:buChar char="•"/>
            </a:pPr>
            <a:r>
              <a:rPr lang="lt-LT" dirty="0"/>
              <a:t>Didėjantis civilizacijos ligų skaičius</a:t>
            </a:r>
          </a:p>
        </p:txBody>
      </p:sp>
      <p:sp>
        <p:nvSpPr>
          <p:cNvPr id="4" name="Text Placeholder 3">
            <a:extLst>
              <a:ext uri="{FF2B5EF4-FFF2-40B4-BE49-F238E27FC236}">
                <a16:creationId xmlns:a16="http://schemas.microsoft.com/office/drawing/2014/main" id="{27DE5228-574A-453D-B5A7-8C054BCCC772}"/>
              </a:ext>
            </a:extLst>
          </p:cNvPr>
          <p:cNvSpPr>
            <a:spLocks noGrp="1"/>
          </p:cNvSpPr>
          <p:nvPr>
            <p:ph type="body" sz="quarter" idx="16"/>
          </p:nvPr>
        </p:nvSpPr>
        <p:spPr>
          <a:xfrm>
            <a:off x="1718561" y="451131"/>
            <a:ext cx="4716425" cy="904703"/>
          </a:xfrm>
        </p:spPr>
        <p:txBody>
          <a:bodyPr>
            <a:normAutofit/>
          </a:bodyPr>
          <a:lstStyle/>
          <a:p>
            <a:r>
              <a:rPr lang="en-IE" sz="2400" dirty="0" err="1"/>
              <a:t>Sąsaja</a:t>
            </a:r>
            <a:r>
              <a:rPr lang="en-IE" sz="2400" dirty="0"/>
              <a:t> </a:t>
            </a:r>
            <a:r>
              <a:rPr lang="en-IE" sz="2400" dirty="0" err="1"/>
              <a:t>su</a:t>
            </a:r>
            <a:r>
              <a:rPr lang="en-IE" sz="2400" dirty="0"/>
              <a:t> </a:t>
            </a:r>
            <a:r>
              <a:rPr lang="en-IE" sz="2400" dirty="0" err="1"/>
              <a:t>novatorišku</a:t>
            </a:r>
            <a:r>
              <a:rPr lang="en-IE" sz="2400" dirty="0"/>
              <a:t>, </a:t>
            </a:r>
            <a:r>
              <a:rPr lang="en-IE" sz="2400" dirty="0" err="1"/>
              <a:t>senjorams</a:t>
            </a:r>
            <a:r>
              <a:rPr lang="en-IE" sz="2400" dirty="0"/>
              <a:t> </a:t>
            </a:r>
            <a:r>
              <a:rPr lang="en-IE" sz="2400" dirty="0" err="1"/>
              <a:t>skirtu</a:t>
            </a:r>
            <a:r>
              <a:rPr lang="en-IE" sz="2400" dirty="0"/>
              <a:t> </a:t>
            </a:r>
            <a:r>
              <a:rPr lang="en-IE" sz="2400" dirty="0" err="1"/>
              <a:t>maistu</a:t>
            </a:r>
            <a:r>
              <a:rPr lang="en-IE" sz="2400" dirty="0"/>
              <a:t> </a:t>
            </a:r>
          </a:p>
        </p:txBody>
      </p:sp>
    </p:spTree>
    <p:extLst>
      <p:ext uri="{BB962C8B-B14F-4D97-AF65-F5344CB8AC3E}">
        <p14:creationId xmlns:p14="http://schemas.microsoft.com/office/powerpoint/2010/main" val="1760993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73B3A2-D0CE-43D8-8768-4D623E3CA09A}"/>
              </a:ext>
            </a:extLst>
          </p:cNvPr>
          <p:cNvSpPr>
            <a:spLocks noGrp="1"/>
          </p:cNvSpPr>
          <p:nvPr>
            <p:ph type="body" sz="quarter" idx="16"/>
          </p:nvPr>
        </p:nvSpPr>
        <p:spPr>
          <a:xfrm>
            <a:off x="2149153" y="934084"/>
            <a:ext cx="5491867" cy="2912986"/>
          </a:xfrm>
        </p:spPr>
        <p:txBody>
          <a:bodyPr>
            <a:normAutofit/>
          </a:bodyPr>
          <a:lstStyle/>
          <a:p>
            <a:r>
              <a:rPr lang="lt-LT" dirty="0"/>
              <a:t>Naujų, senjorams skirtų maisto produktų kūrimas</a:t>
            </a:r>
          </a:p>
        </p:txBody>
      </p:sp>
      <p:sp>
        <p:nvSpPr>
          <p:cNvPr id="3" name="Text Placeholder 2">
            <a:extLst>
              <a:ext uri="{FF2B5EF4-FFF2-40B4-BE49-F238E27FC236}">
                <a16:creationId xmlns:a16="http://schemas.microsoft.com/office/drawing/2014/main" id="{38158505-1149-487E-B129-64C124EA9DE0}"/>
              </a:ext>
            </a:extLst>
          </p:cNvPr>
          <p:cNvSpPr>
            <a:spLocks noGrp="1"/>
          </p:cNvSpPr>
          <p:nvPr>
            <p:ph type="body" sz="quarter" idx="17"/>
          </p:nvPr>
        </p:nvSpPr>
        <p:spPr/>
        <p:txBody>
          <a:bodyPr>
            <a:normAutofit fontScale="85000" lnSpcReduction="20000"/>
          </a:bodyPr>
          <a:lstStyle/>
          <a:p>
            <a:r>
              <a:rPr lang="en-IE"/>
              <a:t>01</a:t>
            </a:r>
          </a:p>
        </p:txBody>
      </p:sp>
    </p:spTree>
    <p:extLst>
      <p:ext uri="{BB962C8B-B14F-4D97-AF65-F5344CB8AC3E}">
        <p14:creationId xmlns:p14="http://schemas.microsoft.com/office/powerpoint/2010/main" val="2048420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82E7A085-C145-4C97-AE40-39BFEE761CE2}"/>
              </a:ext>
            </a:extLst>
          </p:cNvPr>
          <p:cNvPicPr>
            <a:picLocks noChangeAspect="1"/>
          </p:cNvPicPr>
          <p:nvPr/>
        </p:nvPicPr>
        <p:blipFill>
          <a:blip r:embed="rId3"/>
          <a:stretch>
            <a:fillRect/>
          </a:stretch>
        </p:blipFill>
        <p:spPr>
          <a:xfrm>
            <a:off x="522514" y="104318"/>
            <a:ext cx="4943443" cy="6649364"/>
          </a:xfrm>
          <a:prstGeom prst="rect">
            <a:avLst/>
          </a:prstGeom>
        </p:spPr>
      </p:pic>
      <p:pic>
        <p:nvPicPr>
          <p:cNvPr id="5" name="Picture 4">
            <a:hlinkClick r:id="rId2"/>
            <a:extLst>
              <a:ext uri="{FF2B5EF4-FFF2-40B4-BE49-F238E27FC236}">
                <a16:creationId xmlns:a16="http://schemas.microsoft.com/office/drawing/2014/main" id="{DA174ECB-4750-4256-8F55-4B80ADE955D9}"/>
              </a:ext>
            </a:extLst>
          </p:cNvPr>
          <p:cNvPicPr>
            <a:picLocks noChangeAspect="1"/>
          </p:cNvPicPr>
          <p:nvPr/>
        </p:nvPicPr>
        <p:blipFill>
          <a:blip r:embed="rId4"/>
          <a:stretch>
            <a:fillRect/>
          </a:stretch>
        </p:blipFill>
        <p:spPr>
          <a:xfrm>
            <a:off x="5465957" y="104318"/>
            <a:ext cx="4639096" cy="6649364"/>
          </a:xfrm>
          <a:prstGeom prst="rect">
            <a:avLst/>
          </a:prstGeom>
        </p:spPr>
      </p:pic>
      <p:sp>
        <p:nvSpPr>
          <p:cNvPr id="6" name="TextBox 5">
            <a:extLst>
              <a:ext uri="{FF2B5EF4-FFF2-40B4-BE49-F238E27FC236}">
                <a16:creationId xmlns:a16="http://schemas.microsoft.com/office/drawing/2014/main" id="{C2612700-2A0D-400A-992B-8B61EA87F100}"/>
              </a:ext>
            </a:extLst>
          </p:cNvPr>
          <p:cNvSpPr txBox="1"/>
          <p:nvPr/>
        </p:nvSpPr>
        <p:spPr>
          <a:xfrm>
            <a:off x="9937102" y="466531"/>
            <a:ext cx="1903445" cy="923330"/>
          </a:xfrm>
          <a:prstGeom prst="rect">
            <a:avLst/>
          </a:prstGeom>
          <a:solidFill>
            <a:srgbClr val="FFD100"/>
          </a:solidFill>
        </p:spPr>
        <p:txBody>
          <a:bodyPr wrap="square" rtlCol="0">
            <a:spAutoFit/>
          </a:bodyPr>
          <a:lstStyle/>
          <a:p>
            <a:pPr algn="ctr"/>
            <a:r>
              <a:rPr lang="lt-LT" dirty="0">
                <a:solidFill>
                  <a:srgbClr val="000000"/>
                </a:solidFill>
              </a:rPr>
              <a:t>Pilną ataskaitą rasite paspaudę ant paveikslėlio</a:t>
            </a:r>
            <a:endParaRPr lang="en-IE" dirty="0">
              <a:solidFill>
                <a:srgbClr val="000000"/>
              </a:solidFill>
            </a:endParaRPr>
          </a:p>
        </p:txBody>
      </p:sp>
    </p:spTree>
    <p:extLst>
      <p:ext uri="{BB962C8B-B14F-4D97-AF65-F5344CB8AC3E}">
        <p14:creationId xmlns:p14="http://schemas.microsoft.com/office/powerpoint/2010/main" val="6330244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A26A9B0-FE3E-47C2-A540-476FEF85980A}"/>
              </a:ext>
            </a:extLst>
          </p:cNvPr>
          <p:cNvSpPr>
            <a:spLocks noGrp="1"/>
          </p:cNvSpPr>
          <p:nvPr>
            <p:ph type="body" sz="quarter" idx="31"/>
          </p:nvPr>
        </p:nvSpPr>
        <p:spPr>
          <a:xfrm>
            <a:off x="1956271" y="4333338"/>
            <a:ext cx="2061046" cy="1538073"/>
          </a:xfrm>
          <a:solidFill>
            <a:srgbClr val="85D2E1"/>
          </a:solidFill>
        </p:spPr>
        <p:txBody>
          <a:bodyPr>
            <a:normAutofit/>
          </a:bodyPr>
          <a:lstStyle/>
          <a:p>
            <a:pPr marL="0" indent="0"/>
            <a:r>
              <a:rPr lang="lt-LT" sz="2200" dirty="0">
                <a:latin typeface="+mn-lt"/>
                <a:cs typeface="Arial" panose="020B0604020202020204" pitchFamily="34" charset="0"/>
              </a:rPr>
              <a:t>Parengtų idėjų atranka ir prioritetų nustatymas</a:t>
            </a:r>
            <a:endParaRPr lang="en-IE" sz="2200" dirty="0">
              <a:latin typeface="+mn-lt"/>
            </a:endParaRPr>
          </a:p>
        </p:txBody>
      </p:sp>
      <p:sp>
        <p:nvSpPr>
          <p:cNvPr id="5" name="Text Placeholder 4">
            <a:extLst>
              <a:ext uri="{FF2B5EF4-FFF2-40B4-BE49-F238E27FC236}">
                <a16:creationId xmlns:a16="http://schemas.microsoft.com/office/drawing/2014/main" id="{1BAD7932-1E20-4EEA-AD8F-B64C5641179F}"/>
              </a:ext>
            </a:extLst>
          </p:cNvPr>
          <p:cNvSpPr>
            <a:spLocks noGrp="1"/>
          </p:cNvSpPr>
          <p:nvPr>
            <p:ph type="body" sz="quarter" idx="33"/>
          </p:nvPr>
        </p:nvSpPr>
        <p:spPr>
          <a:xfrm>
            <a:off x="5078733" y="4371185"/>
            <a:ext cx="2061046" cy="1538073"/>
          </a:xfrm>
          <a:solidFill>
            <a:srgbClr val="85D2E1"/>
          </a:solidFill>
        </p:spPr>
        <p:txBody>
          <a:bodyPr>
            <a:noAutofit/>
          </a:bodyPr>
          <a:lstStyle/>
          <a:p>
            <a:pPr marL="0" indent="0"/>
            <a:r>
              <a:rPr lang="lt-LT" sz="2200" dirty="0">
                <a:latin typeface="+mn-lt"/>
                <a:cs typeface="Arial" panose="020B0604020202020204" pitchFamily="34" charset="0"/>
              </a:rPr>
              <a:t>Koncepcijų kūrimas ir perspektyvių koncepcijų nustatymas</a:t>
            </a:r>
          </a:p>
        </p:txBody>
      </p:sp>
      <p:sp>
        <p:nvSpPr>
          <p:cNvPr id="7" name="Text Placeholder 6">
            <a:extLst>
              <a:ext uri="{FF2B5EF4-FFF2-40B4-BE49-F238E27FC236}">
                <a16:creationId xmlns:a16="http://schemas.microsoft.com/office/drawing/2014/main" id="{C0C539B2-3241-434D-A1DA-2BC24D68DA32}"/>
              </a:ext>
            </a:extLst>
          </p:cNvPr>
          <p:cNvSpPr>
            <a:spLocks noGrp="1"/>
          </p:cNvSpPr>
          <p:nvPr>
            <p:ph type="body" sz="quarter" idx="35"/>
          </p:nvPr>
        </p:nvSpPr>
        <p:spPr>
          <a:xfrm>
            <a:off x="8479091" y="4371184"/>
            <a:ext cx="2061046" cy="1538073"/>
          </a:xfrm>
          <a:solidFill>
            <a:srgbClr val="85D2E1"/>
          </a:solidFill>
        </p:spPr>
        <p:txBody>
          <a:bodyPr anchor="t">
            <a:normAutofit/>
          </a:bodyPr>
          <a:lstStyle/>
          <a:p>
            <a:pPr marL="0" indent="0"/>
            <a:r>
              <a:rPr lang="en-US" sz="2200" dirty="0" err="1">
                <a:latin typeface="+mn-lt"/>
                <a:cs typeface="Arial" panose="020B0604020202020204" pitchFamily="34" charset="0"/>
              </a:rPr>
              <a:t>Išsamaus</a:t>
            </a:r>
            <a:r>
              <a:rPr lang="en-US" sz="2200" dirty="0">
                <a:latin typeface="+mn-lt"/>
                <a:cs typeface="Arial" panose="020B0604020202020204" pitchFamily="34" charset="0"/>
              </a:rPr>
              <a:t> </a:t>
            </a:r>
            <a:r>
              <a:rPr lang="en-US" sz="2200" dirty="0" err="1">
                <a:latin typeface="+mn-lt"/>
                <a:cs typeface="Arial" panose="020B0604020202020204" pitchFamily="34" charset="0"/>
              </a:rPr>
              <a:t>gaminio</a:t>
            </a:r>
            <a:r>
              <a:rPr lang="en-US" sz="2200" dirty="0">
                <a:latin typeface="+mn-lt"/>
                <a:cs typeface="Arial" panose="020B0604020202020204" pitchFamily="34" charset="0"/>
              </a:rPr>
              <a:t> </a:t>
            </a:r>
            <a:r>
              <a:rPr lang="en-US" sz="2200" dirty="0" err="1">
                <a:latin typeface="+mn-lt"/>
                <a:cs typeface="Arial" panose="020B0604020202020204" pitchFamily="34" charset="0"/>
              </a:rPr>
              <a:t>aprašymo</a:t>
            </a:r>
            <a:r>
              <a:rPr lang="en-US" sz="2200" dirty="0">
                <a:latin typeface="+mn-lt"/>
                <a:cs typeface="Arial" panose="020B0604020202020204" pitchFamily="34" charset="0"/>
              </a:rPr>
              <a:t> </a:t>
            </a:r>
            <a:r>
              <a:rPr lang="en-US" sz="2200" dirty="0" err="1">
                <a:latin typeface="+mn-lt"/>
                <a:cs typeface="Arial" panose="020B0604020202020204" pitchFamily="34" charset="0"/>
              </a:rPr>
              <a:t>rengimas</a:t>
            </a:r>
            <a:r>
              <a:rPr lang="en-US" sz="2200" dirty="0">
                <a:latin typeface="+mn-lt"/>
                <a:cs typeface="Arial" panose="020B0604020202020204" pitchFamily="34" charset="0"/>
              </a:rPr>
              <a:t> </a:t>
            </a:r>
            <a:endParaRPr lang="en-IE" sz="2200" dirty="0">
              <a:latin typeface="+mn-lt"/>
            </a:endParaRPr>
          </a:p>
        </p:txBody>
      </p:sp>
      <p:sp>
        <p:nvSpPr>
          <p:cNvPr id="9" name="Text Placeholder 2">
            <a:extLst>
              <a:ext uri="{FF2B5EF4-FFF2-40B4-BE49-F238E27FC236}">
                <a16:creationId xmlns:a16="http://schemas.microsoft.com/office/drawing/2014/main" id="{8A9C381F-7950-4636-A26D-D889E5F292F3}"/>
              </a:ext>
            </a:extLst>
          </p:cNvPr>
          <p:cNvSpPr>
            <a:spLocks noGrp="1"/>
          </p:cNvSpPr>
          <p:nvPr>
            <p:ph type="body" sz="quarter" idx="29"/>
          </p:nvPr>
        </p:nvSpPr>
        <p:spPr>
          <a:xfrm>
            <a:off x="11113" y="446088"/>
            <a:ext cx="12180887" cy="582612"/>
          </a:xfrm>
          <a:solidFill>
            <a:srgbClr val="FFD100"/>
          </a:solidFill>
        </p:spPr>
        <p:txBody>
          <a:bodyPr anchor="ctr">
            <a:normAutofit fontScale="62500" lnSpcReduction="20000"/>
          </a:bodyPr>
          <a:lstStyle/>
          <a:p>
            <a:pPr algn="l"/>
            <a:r>
              <a:rPr lang="pt-BR" dirty="0"/>
              <a:t>	N</a:t>
            </a:r>
            <a:r>
              <a:rPr lang="lt-LT" dirty="0" err="1"/>
              <a:t>aujų</a:t>
            </a:r>
            <a:r>
              <a:rPr lang="lt-LT" dirty="0"/>
              <a:t> maisto produktų kūrimo </a:t>
            </a:r>
            <a:r>
              <a:rPr lang="pt-BR" dirty="0"/>
              <a:t>procesas – 2 etapas. </a:t>
            </a:r>
            <a:r>
              <a:rPr lang="pt-BR" b="1" dirty="0"/>
              <a:t>Idėjų atranka / įgyvendinamumas</a:t>
            </a:r>
          </a:p>
        </p:txBody>
      </p:sp>
      <p:sp>
        <p:nvSpPr>
          <p:cNvPr id="16" name="Pentagon 7">
            <a:extLst>
              <a:ext uri="{FF2B5EF4-FFF2-40B4-BE49-F238E27FC236}">
                <a16:creationId xmlns:a16="http://schemas.microsoft.com/office/drawing/2014/main" id="{77369E78-7E2C-4352-9990-ADE189C1526E}"/>
              </a:ext>
            </a:extLst>
          </p:cNvPr>
          <p:cNvSpPr/>
          <p:nvPr/>
        </p:nvSpPr>
        <p:spPr>
          <a:xfrm>
            <a:off x="80210" y="1194435"/>
            <a:ext cx="2373830" cy="697230"/>
          </a:xfrm>
          <a:prstGeom prst="homePlate">
            <a:avLst/>
          </a:prstGeom>
          <a:solidFill>
            <a:srgbClr val="85D2E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a:ea typeface="+mn-ea"/>
                <a:cs typeface="+mn-cs"/>
              </a:rPr>
              <a:t>Kas </a:t>
            </a:r>
            <a:r>
              <a:rPr kumimoji="0" lang="en-US" sz="1800" b="1" i="0" u="none" strike="noStrike" kern="0" cap="none" spc="0" normalizeH="0" baseline="0" noProof="0" dirty="0" err="1">
                <a:ln>
                  <a:noFill/>
                </a:ln>
                <a:solidFill>
                  <a:srgbClr val="000000"/>
                </a:solidFill>
                <a:effectLst/>
                <a:uLnTx/>
                <a:uFillTx/>
                <a:latin typeface="Arial"/>
                <a:ea typeface="+mn-ea"/>
                <a:cs typeface="+mn-cs"/>
              </a:rPr>
              <a:t>toliau</a:t>
            </a:r>
            <a:r>
              <a:rPr kumimoji="0" lang="en-US" sz="1800" b="1" i="0" u="none" strike="noStrike" kern="0" cap="none" spc="0" normalizeH="0" baseline="0" noProof="0" dirty="0">
                <a:ln>
                  <a:noFill/>
                </a:ln>
                <a:solidFill>
                  <a:srgbClr val="000000"/>
                </a:solidFill>
                <a:effectLst/>
                <a:uLnTx/>
                <a:uFillTx/>
                <a:latin typeface="Arial"/>
                <a:ea typeface="+mn-ea"/>
                <a:cs typeface="+mn-cs"/>
              </a:rPr>
              <a:t>?</a:t>
            </a:r>
          </a:p>
        </p:txBody>
      </p:sp>
      <p:sp>
        <p:nvSpPr>
          <p:cNvPr id="2" name="TextBox 1">
            <a:extLst>
              <a:ext uri="{FF2B5EF4-FFF2-40B4-BE49-F238E27FC236}">
                <a16:creationId xmlns:a16="http://schemas.microsoft.com/office/drawing/2014/main" id="{9EE5E17A-1FAB-481A-8534-86143973503A}"/>
              </a:ext>
            </a:extLst>
          </p:cNvPr>
          <p:cNvSpPr txBox="1"/>
          <p:nvPr/>
        </p:nvSpPr>
        <p:spPr>
          <a:xfrm>
            <a:off x="2657280" y="2129879"/>
            <a:ext cx="659027" cy="769441"/>
          </a:xfrm>
          <a:prstGeom prst="rect">
            <a:avLst/>
          </a:prstGeom>
          <a:noFill/>
        </p:spPr>
        <p:txBody>
          <a:bodyPr wrap="square" rtlCol="0">
            <a:spAutoFit/>
          </a:bodyPr>
          <a:lstStyle/>
          <a:p>
            <a:pPr algn="ctr"/>
            <a:r>
              <a:rPr lang="en-IE" sz="4400">
                <a:solidFill>
                  <a:srgbClr val="000000"/>
                </a:solidFill>
              </a:rPr>
              <a:t>A</a:t>
            </a:r>
          </a:p>
        </p:txBody>
      </p:sp>
      <p:sp>
        <p:nvSpPr>
          <p:cNvPr id="12" name="TextBox 11">
            <a:extLst>
              <a:ext uri="{FF2B5EF4-FFF2-40B4-BE49-F238E27FC236}">
                <a16:creationId xmlns:a16="http://schemas.microsoft.com/office/drawing/2014/main" id="{1217120D-CEA3-48F4-BC77-C1CE03092CBA}"/>
              </a:ext>
            </a:extLst>
          </p:cNvPr>
          <p:cNvSpPr txBox="1"/>
          <p:nvPr/>
        </p:nvSpPr>
        <p:spPr>
          <a:xfrm>
            <a:off x="9180100" y="2129879"/>
            <a:ext cx="659027" cy="769441"/>
          </a:xfrm>
          <a:prstGeom prst="rect">
            <a:avLst/>
          </a:prstGeom>
          <a:noFill/>
        </p:spPr>
        <p:txBody>
          <a:bodyPr wrap="square" rtlCol="0">
            <a:spAutoFit/>
          </a:bodyPr>
          <a:lstStyle/>
          <a:p>
            <a:pPr algn="ctr"/>
            <a:r>
              <a:rPr lang="en-IE" sz="4400">
                <a:solidFill>
                  <a:srgbClr val="000000"/>
                </a:solidFill>
              </a:rPr>
              <a:t>C</a:t>
            </a:r>
          </a:p>
        </p:txBody>
      </p:sp>
      <p:sp>
        <p:nvSpPr>
          <p:cNvPr id="14" name="TextBox 13">
            <a:extLst>
              <a:ext uri="{FF2B5EF4-FFF2-40B4-BE49-F238E27FC236}">
                <a16:creationId xmlns:a16="http://schemas.microsoft.com/office/drawing/2014/main" id="{047A19A3-8685-44FE-A5D9-FCFA26D508E1}"/>
              </a:ext>
            </a:extLst>
          </p:cNvPr>
          <p:cNvSpPr txBox="1"/>
          <p:nvPr/>
        </p:nvSpPr>
        <p:spPr>
          <a:xfrm>
            <a:off x="5766486" y="2129879"/>
            <a:ext cx="659027" cy="769441"/>
          </a:xfrm>
          <a:prstGeom prst="rect">
            <a:avLst/>
          </a:prstGeom>
          <a:noFill/>
        </p:spPr>
        <p:txBody>
          <a:bodyPr wrap="square" rtlCol="0">
            <a:spAutoFit/>
          </a:bodyPr>
          <a:lstStyle/>
          <a:p>
            <a:pPr algn="ctr"/>
            <a:r>
              <a:rPr lang="en-IE" sz="4400">
                <a:solidFill>
                  <a:srgbClr val="000000"/>
                </a:solidFill>
              </a:rPr>
              <a:t>B</a:t>
            </a:r>
          </a:p>
        </p:txBody>
      </p:sp>
    </p:spTree>
    <p:extLst>
      <p:ext uri="{BB962C8B-B14F-4D97-AF65-F5344CB8AC3E}">
        <p14:creationId xmlns:p14="http://schemas.microsoft.com/office/powerpoint/2010/main" val="12625610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073006-D6CE-480A-8071-3D800951A85B}"/>
              </a:ext>
            </a:extLst>
          </p:cNvPr>
          <p:cNvSpPr>
            <a:spLocks noGrp="1"/>
          </p:cNvSpPr>
          <p:nvPr>
            <p:ph type="body" sz="quarter" idx="18"/>
          </p:nvPr>
        </p:nvSpPr>
        <p:spPr>
          <a:xfrm>
            <a:off x="1718562" y="1496290"/>
            <a:ext cx="5023060" cy="5185245"/>
          </a:xfrm>
        </p:spPr>
        <p:txBody>
          <a:bodyPr>
            <a:noAutofit/>
          </a:bodyPr>
          <a:lstStyle/>
          <a:p>
            <a:pPr marL="0" indent="0">
              <a:lnSpc>
                <a:spcPct val="100000"/>
              </a:lnSpc>
            </a:pPr>
            <a:r>
              <a:rPr lang="lt-LT" sz="2200" dirty="0"/>
              <a:t>Šiame etape paprastai verta turėti daug idėjų, o paskui šias idėjas filtruoti pasirenkant tik  </a:t>
            </a:r>
            <a:r>
              <a:rPr lang="lt-LT" sz="2200" b="1" dirty="0"/>
              <a:t>perspektyvius</a:t>
            </a:r>
            <a:r>
              <a:rPr lang="lt-LT" sz="2200" dirty="0"/>
              <a:t> variantus. Kaip minėta 1 modulyje, svarbiausia yra ne gauti tobulą idėją, o pateikti kuo daugiau idėjų.</a:t>
            </a:r>
          </a:p>
          <a:p>
            <a:pPr marL="0" indent="0">
              <a:lnSpc>
                <a:spcPct val="100000"/>
              </a:lnSpc>
            </a:pPr>
            <a:r>
              <a:rPr lang="lt-LT" sz="2200" dirty="0"/>
              <a:t>Išdėstykite savo geriausias idėjas, kaip kurti naujus maisto produktus ir (arba) su maistu susijusias paslaugas paslaugoms. </a:t>
            </a:r>
          </a:p>
          <a:p>
            <a:pPr marL="0" indent="0">
              <a:lnSpc>
                <a:spcPct val="100000"/>
              </a:lnSpc>
            </a:pPr>
            <a:r>
              <a:rPr lang="lt-LT" sz="2200" dirty="0"/>
              <a:t>Atlikite pirminę idėjų atranką su senjorais ar su senjorais dirbančiais asmenimis, kad sužinotumėte jų nuomonę ir nuspręstumėte, kurios idėjos yra įgyvendinamos arba iš pradžių įmanomos ir vertos gilesnio tyrimo.</a:t>
            </a:r>
            <a:br>
              <a:rPr lang="en-US" sz="2200" dirty="0"/>
            </a:br>
            <a:endParaRPr lang="en-IE" sz="2200" dirty="0"/>
          </a:p>
        </p:txBody>
      </p:sp>
      <p:sp>
        <p:nvSpPr>
          <p:cNvPr id="4" name="Text Placeholder 3">
            <a:extLst>
              <a:ext uri="{FF2B5EF4-FFF2-40B4-BE49-F238E27FC236}">
                <a16:creationId xmlns:a16="http://schemas.microsoft.com/office/drawing/2014/main" id="{3881D101-D96D-4FA2-96E4-4868E50B9E5C}"/>
              </a:ext>
            </a:extLst>
          </p:cNvPr>
          <p:cNvSpPr>
            <a:spLocks noGrp="1"/>
          </p:cNvSpPr>
          <p:nvPr>
            <p:ph type="body" sz="quarter" idx="16"/>
          </p:nvPr>
        </p:nvSpPr>
        <p:spPr>
          <a:xfrm>
            <a:off x="1718561" y="176464"/>
            <a:ext cx="4716425" cy="1155032"/>
          </a:xfrm>
        </p:spPr>
        <p:txBody>
          <a:bodyPr>
            <a:normAutofit fontScale="92500" lnSpcReduction="20000"/>
          </a:bodyPr>
          <a:lstStyle/>
          <a:p>
            <a:pPr>
              <a:lnSpc>
                <a:spcPct val="120000"/>
              </a:lnSpc>
            </a:pPr>
            <a:r>
              <a:rPr lang="pt-BR" dirty="0"/>
              <a:t>A ir B etapai: galimybių ir gyvybingumo atranka </a:t>
            </a:r>
          </a:p>
        </p:txBody>
      </p:sp>
      <p:graphicFrame>
        <p:nvGraphicFramePr>
          <p:cNvPr id="5" name="Diagram 4">
            <a:extLst>
              <a:ext uri="{FF2B5EF4-FFF2-40B4-BE49-F238E27FC236}">
                <a16:creationId xmlns:a16="http://schemas.microsoft.com/office/drawing/2014/main" id="{2F404A8E-4BDD-445E-8B82-F564C0D002F3}"/>
              </a:ext>
            </a:extLst>
          </p:cNvPr>
          <p:cNvGraphicFramePr/>
          <p:nvPr>
            <p:extLst>
              <p:ext uri="{D42A27DB-BD31-4B8C-83A1-F6EECF244321}">
                <p14:modId xmlns:p14="http://schemas.microsoft.com/office/powerpoint/2010/main" val="1165729195"/>
              </p:ext>
            </p:extLst>
          </p:nvPr>
        </p:nvGraphicFramePr>
        <p:xfrm>
          <a:off x="7776999" y="886620"/>
          <a:ext cx="3673155" cy="4260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12642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C88DA5-D293-4B0E-8185-3C8AED5099DB}"/>
              </a:ext>
            </a:extLst>
          </p:cNvPr>
          <p:cNvSpPr>
            <a:spLocks noGrp="1"/>
          </p:cNvSpPr>
          <p:nvPr>
            <p:ph type="body" sz="quarter" idx="29"/>
          </p:nvPr>
        </p:nvSpPr>
        <p:spPr>
          <a:solidFill>
            <a:srgbClr val="85D2E1"/>
          </a:solidFill>
        </p:spPr>
        <p:txBody>
          <a:bodyPr anchor="ctr">
            <a:normAutofit lnSpcReduction="10000"/>
          </a:bodyPr>
          <a:lstStyle/>
          <a:p>
            <a:r>
              <a:rPr lang="en-IE" dirty="0" err="1"/>
              <a:t>Įgyvendinamumo</a:t>
            </a:r>
            <a:r>
              <a:rPr lang="en-IE" dirty="0"/>
              <a:t> </a:t>
            </a:r>
            <a:r>
              <a:rPr lang="en-IE" dirty="0" err="1"/>
              <a:t>aspektai</a:t>
            </a:r>
            <a:r>
              <a:rPr lang="en-IE" dirty="0"/>
              <a:t> (</a:t>
            </a:r>
            <a:r>
              <a:rPr lang="en-IE" dirty="0" err="1"/>
              <a:t>reglamentavimai</a:t>
            </a:r>
            <a:r>
              <a:rPr lang="en-IE" dirty="0"/>
              <a:t>)</a:t>
            </a:r>
          </a:p>
        </p:txBody>
      </p:sp>
      <p:sp>
        <p:nvSpPr>
          <p:cNvPr id="3" name="Text Placeholder 2">
            <a:extLst>
              <a:ext uri="{FF2B5EF4-FFF2-40B4-BE49-F238E27FC236}">
                <a16:creationId xmlns:a16="http://schemas.microsoft.com/office/drawing/2014/main" id="{8C427084-47CA-42DF-816E-57B350609934}"/>
              </a:ext>
            </a:extLst>
          </p:cNvPr>
          <p:cNvSpPr>
            <a:spLocks noGrp="1"/>
          </p:cNvSpPr>
          <p:nvPr>
            <p:ph type="body" sz="quarter" idx="21"/>
          </p:nvPr>
        </p:nvSpPr>
        <p:spPr>
          <a:xfrm>
            <a:off x="1400432" y="3670297"/>
            <a:ext cx="2446638" cy="1339625"/>
          </a:xfrm>
        </p:spPr>
        <p:txBody>
          <a:bodyPr>
            <a:noAutofit/>
          </a:bodyPr>
          <a:lstStyle/>
          <a:p>
            <a:pPr marL="0" indent="0"/>
            <a:r>
              <a:rPr lang="lt-LT" sz="1800" dirty="0"/>
              <a:t>Svarbu žinoti nacionalinius ir Europinius standartus. Ar idėja įgyvendinama teisinio reguliavimo požiūriu?</a:t>
            </a:r>
          </a:p>
        </p:txBody>
      </p:sp>
      <p:sp>
        <p:nvSpPr>
          <p:cNvPr id="4" name="Text Placeholder 3">
            <a:extLst>
              <a:ext uri="{FF2B5EF4-FFF2-40B4-BE49-F238E27FC236}">
                <a16:creationId xmlns:a16="http://schemas.microsoft.com/office/drawing/2014/main" id="{FF60755E-6B6C-4D2D-9D20-F40F18D3F263}"/>
              </a:ext>
            </a:extLst>
          </p:cNvPr>
          <p:cNvSpPr>
            <a:spLocks noGrp="1"/>
          </p:cNvSpPr>
          <p:nvPr>
            <p:ph type="body" sz="quarter" idx="25"/>
          </p:nvPr>
        </p:nvSpPr>
        <p:spPr>
          <a:xfrm>
            <a:off x="1230634" y="3267565"/>
            <a:ext cx="2788059" cy="582220"/>
          </a:xfrm>
        </p:spPr>
        <p:txBody>
          <a:bodyPr>
            <a:normAutofit/>
          </a:bodyPr>
          <a:lstStyle/>
          <a:p>
            <a:r>
              <a:rPr lang="en-IE" sz="1800" dirty="0" err="1"/>
              <a:t>Teisinis</a:t>
            </a:r>
            <a:endParaRPr lang="en-IE" sz="1800" dirty="0"/>
          </a:p>
        </p:txBody>
      </p:sp>
      <p:sp>
        <p:nvSpPr>
          <p:cNvPr id="5" name="Text Placeholder 4">
            <a:extLst>
              <a:ext uri="{FF2B5EF4-FFF2-40B4-BE49-F238E27FC236}">
                <a16:creationId xmlns:a16="http://schemas.microsoft.com/office/drawing/2014/main" id="{63E82795-34F1-4F85-A4C5-D819638127A8}"/>
              </a:ext>
            </a:extLst>
          </p:cNvPr>
          <p:cNvSpPr>
            <a:spLocks noGrp="1"/>
          </p:cNvSpPr>
          <p:nvPr>
            <p:ph type="body" sz="quarter" idx="32"/>
          </p:nvPr>
        </p:nvSpPr>
        <p:spPr>
          <a:xfrm>
            <a:off x="5126594" y="3534284"/>
            <a:ext cx="2446638" cy="1339625"/>
          </a:xfrm>
        </p:spPr>
        <p:txBody>
          <a:bodyPr>
            <a:noAutofit/>
          </a:bodyPr>
          <a:lstStyle/>
          <a:p>
            <a:pPr marL="0" indent="0"/>
            <a:r>
              <a:rPr lang="lt-LT" sz="1800" dirty="0"/>
              <a:t>Kokia įranga, patalpos, reikmenys ir procesai yra būtini, kad idėja taptų realybe? Ar jos yra lengvai prieinamos?</a:t>
            </a:r>
          </a:p>
        </p:txBody>
      </p:sp>
      <p:sp>
        <p:nvSpPr>
          <p:cNvPr id="6" name="Text Placeholder 5">
            <a:extLst>
              <a:ext uri="{FF2B5EF4-FFF2-40B4-BE49-F238E27FC236}">
                <a16:creationId xmlns:a16="http://schemas.microsoft.com/office/drawing/2014/main" id="{B0120896-143C-4459-BF99-758BAD7C9C48}"/>
              </a:ext>
            </a:extLst>
          </p:cNvPr>
          <p:cNvSpPr>
            <a:spLocks noGrp="1"/>
          </p:cNvSpPr>
          <p:nvPr>
            <p:ph type="body" sz="quarter" idx="33"/>
          </p:nvPr>
        </p:nvSpPr>
        <p:spPr>
          <a:xfrm>
            <a:off x="5390118" y="3266135"/>
            <a:ext cx="1908506" cy="335052"/>
          </a:xfrm>
        </p:spPr>
        <p:txBody>
          <a:bodyPr>
            <a:normAutofit fontScale="92500" lnSpcReduction="10000"/>
          </a:bodyPr>
          <a:lstStyle/>
          <a:p>
            <a:r>
              <a:rPr lang="en-IE" dirty="0" err="1"/>
              <a:t>Techninis</a:t>
            </a:r>
            <a:endParaRPr lang="en-IE" dirty="0"/>
          </a:p>
        </p:txBody>
      </p:sp>
      <p:sp>
        <p:nvSpPr>
          <p:cNvPr id="7" name="Text Placeholder 6">
            <a:extLst>
              <a:ext uri="{FF2B5EF4-FFF2-40B4-BE49-F238E27FC236}">
                <a16:creationId xmlns:a16="http://schemas.microsoft.com/office/drawing/2014/main" id="{A1EC2605-077E-4C27-916B-A2841A5C4449}"/>
              </a:ext>
            </a:extLst>
          </p:cNvPr>
          <p:cNvSpPr>
            <a:spLocks noGrp="1"/>
          </p:cNvSpPr>
          <p:nvPr>
            <p:ph type="body" sz="quarter" idx="36"/>
          </p:nvPr>
        </p:nvSpPr>
        <p:spPr>
          <a:xfrm>
            <a:off x="8830962" y="3670297"/>
            <a:ext cx="2446638" cy="1339625"/>
          </a:xfrm>
        </p:spPr>
        <p:txBody>
          <a:bodyPr>
            <a:normAutofit fontScale="92500"/>
          </a:bodyPr>
          <a:lstStyle/>
          <a:p>
            <a:pPr marL="0" indent="0"/>
            <a:r>
              <a:rPr lang="lt-LT" sz="1800" dirty="0"/>
              <a:t>Nustatyti ir išnagrinėti visas pastoviąsias ir kintamąsias sąnaudas prieš laikant naują produktą įgyvendinamu.</a:t>
            </a:r>
          </a:p>
        </p:txBody>
      </p:sp>
      <p:sp>
        <p:nvSpPr>
          <p:cNvPr id="8" name="Text Placeholder 7">
            <a:extLst>
              <a:ext uri="{FF2B5EF4-FFF2-40B4-BE49-F238E27FC236}">
                <a16:creationId xmlns:a16="http://schemas.microsoft.com/office/drawing/2014/main" id="{CBF8C7A8-8FB8-4152-9E30-25B0B59BB0CD}"/>
              </a:ext>
            </a:extLst>
          </p:cNvPr>
          <p:cNvSpPr>
            <a:spLocks noGrp="1"/>
          </p:cNvSpPr>
          <p:nvPr>
            <p:ph type="body" sz="quarter" idx="37"/>
          </p:nvPr>
        </p:nvSpPr>
        <p:spPr>
          <a:xfrm>
            <a:off x="9040104" y="3266135"/>
            <a:ext cx="1921262" cy="335052"/>
          </a:xfrm>
        </p:spPr>
        <p:txBody>
          <a:bodyPr>
            <a:normAutofit fontScale="92500" lnSpcReduction="10000"/>
          </a:bodyPr>
          <a:lstStyle/>
          <a:p>
            <a:r>
              <a:rPr lang="en-IE" dirty="0" err="1"/>
              <a:t>Finansinis</a:t>
            </a:r>
            <a:endParaRPr lang="en-IE" dirty="0"/>
          </a:p>
          <a:p>
            <a:endParaRPr lang="en-IE" dirty="0"/>
          </a:p>
          <a:p>
            <a:endParaRPr lang="en-IE" dirty="0"/>
          </a:p>
        </p:txBody>
      </p:sp>
      <p:pic>
        <p:nvPicPr>
          <p:cNvPr id="10" name="Graphic 9" descr="Gears outline">
            <a:extLst>
              <a:ext uri="{FF2B5EF4-FFF2-40B4-BE49-F238E27FC236}">
                <a16:creationId xmlns:a16="http://schemas.microsoft.com/office/drawing/2014/main" id="{67675D38-DA43-419A-AD81-4237F67FB7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92713" y="1703699"/>
            <a:ext cx="914400" cy="914400"/>
          </a:xfrm>
          <a:prstGeom prst="rect">
            <a:avLst/>
          </a:prstGeom>
        </p:spPr>
      </p:pic>
      <p:pic>
        <p:nvPicPr>
          <p:cNvPr id="12" name="Graphic 11" descr="Euro with solid fill">
            <a:extLst>
              <a:ext uri="{FF2B5EF4-FFF2-40B4-BE49-F238E27FC236}">
                <a16:creationId xmlns:a16="http://schemas.microsoft.com/office/drawing/2014/main" id="{38F4AE0F-46E8-400C-8182-664AF47B68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94949" y="1709196"/>
            <a:ext cx="914400" cy="914400"/>
          </a:xfrm>
          <a:prstGeom prst="rect">
            <a:avLst/>
          </a:prstGeom>
        </p:spPr>
      </p:pic>
      <p:pic>
        <p:nvPicPr>
          <p:cNvPr id="14" name="Graphic 13" descr="Checklist with solid fill">
            <a:extLst>
              <a:ext uri="{FF2B5EF4-FFF2-40B4-BE49-F238E27FC236}">
                <a16:creationId xmlns:a16="http://schemas.microsoft.com/office/drawing/2014/main" id="{C6DF9429-36FB-4B0F-BA63-288F0EB2D54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16444" y="1703699"/>
            <a:ext cx="914400" cy="914400"/>
          </a:xfrm>
          <a:prstGeom prst="rect">
            <a:avLst/>
          </a:prstGeom>
        </p:spPr>
      </p:pic>
    </p:spTree>
    <p:extLst>
      <p:ext uri="{BB962C8B-B14F-4D97-AF65-F5344CB8AC3E}">
        <p14:creationId xmlns:p14="http://schemas.microsoft.com/office/powerpoint/2010/main" val="11455312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Magnifying glass showing decling performance">
            <a:extLst>
              <a:ext uri="{FF2B5EF4-FFF2-40B4-BE49-F238E27FC236}">
                <a16:creationId xmlns:a16="http://schemas.microsoft.com/office/drawing/2014/main" id="{0B78FA7F-55C1-4938-9BEF-58290F9A4C08}"/>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CB5BA68B-5DE8-4389-85FF-17546D7BDA2A}"/>
              </a:ext>
            </a:extLst>
          </p:cNvPr>
          <p:cNvSpPr>
            <a:spLocks noGrp="1"/>
          </p:cNvSpPr>
          <p:nvPr>
            <p:ph type="body" sz="quarter" idx="18"/>
          </p:nvPr>
        </p:nvSpPr>
        <p:spPr>
          <a:xfrm>
            <a:off x="1813145" y="1596777"/>
            <a:ext cx="4621841" cy="4525954"/>
          </a:xfrm>
        </p:spPr>
        <p:txBody>
          <a:bodyPr>
            <a:normAutofit lnSpcReduction="10000"/>
          </a:bodyPr>
          <a:lstStyle/>
          <a:p>
            <a:pPr marL="0" indent="0"/>
            <a:r>
              <a:rPr lang="lt-LT" dirty="0"/>
              <a:t>Dvi dažniausiai pasitaikančios klaidos, kurias dažnai daro įmonės, yra šios</a:t>
            </a:r>
            <a:r>
              <a:rPr lang="en-IE" dirty="0"/>
              <a:t>:</a:t>
            </a:r>
          </a:p>
          <a:p>
            <a:pPr marL="285750" indent="-285750" fontAlgn="base">
              <a:buFont typeface="Arial" panose="020B0604020202020204" pitchFamily="34" charset="0"/>
              <a:buChar char="•"/>
            </a:pPr>
            <a:r>
              <a:rPr lang="lt-LT" b="1" dirty="0">
                <a:cs typeface="Arial" panose="020B0604020202020204" pitchFamily="34" charset="0"/>
              </a:rPr>
              <a:t>Atmetimas – </a:t>
            </a:r>
            <a:r>
              <a:rPr lang="lt-LT" dirty="0">
                <a:cs typeface="Arial" panose="020B0604020202020204" pitchFamily="34" charset="0"/>
              </a:rPr>
              <a:t>kai įmonė per greitai atmeta arba atsisako geros idėjos, tai gali reikšti, kad jos požiūris į naujo produkto kūrimą yra pernelyg konservatyvus.</a:t>
            </a:r>
          </a:p>
          <a:p>
            <a:pPr fontAlgn="base"/>
            <a:endParaRPr lang="en-GB" sz="800" b="1" dirty="0">
              <a:cs typeface="Arial" panose="020B0604020202020204" pitchFamily="34" charset="0"/>
            </a:endParaRPr>
          </a:p>
          <a:p>
            <a:pPr marL="285750" indent="-285750" fontAlgn="base">
              <a:buFont typeface="Arial" panose="020B0604020202020204" pitchFamily="34" charset="0"/>
              <a:buChar char="•"/>
            </a:pPr>
            <a:r>
              <a:rPr lang="lt-LT" b="1" dirty="0">
                <a:cs typeface="Arial" panose="020B0604020202020204" pitchFamily="34" charset="0"/>
              </a:rPr>
              <a:t>Klaida, </a:t>
            </a:r>
            <a:r>
              <a:rPr lang="lt-LT" dirty="0">
                <a:cs typeface="Arial" panose="020B0604020202020204" pitchFamily="34" charset="0"/>
              </a:rPr>
              <a:t>kai įmonė leidžia prastai idėjai pereiti į kūrimo ir </a:t>
            </a:r>
            <a:r>
              <a:rPr lang="lt-LT" dirty="0" err="1">
                <a:cs typeface="Arial" panose="020B0604020202020204" pitchFamily="34" charset="0"/>
              </a:rPr>
              <a:t>komercializavimo</a:t>
            </a:r>
            <a:r>
              <a:rPr lang="lt-LT" dirty="0">
                <a:cs typeface="Arial" panose="020B0604020202020204" pitchFamily="34" charset="0"/>
              </a:rPr>
              <a:t> etapus.</a:t>
            </a:r>
          </a:p>
          <a:p>
            <a:pPr marL="285750" indent="-285750" fontAlgn="base">
              <a:buFont typeface="Arial" panose="020B0604020202020204" pitchFamily="34" charset="0"/>
              <a:buChar char="•"/>
            </a:pPr>
            <a:endParaRPr lang="lt-LT" b="1" dirty="0">
              <a:cs typeface="Arial" panose="020B0604020202020204" pitchFamily="34" charset="0"/>
            </a:endParaRPr>
          </a:p>
          <a:p>
            <a:pPr marL="0" indent="0"/>
            <a:endParaRPr lang="en-IE" dirty="0"/>
          </a:p>
        </p:txBody>
      </p:sp>
      <p:sp>
        <p:nvSpPr>
          <p:cNvPr id="4" name="Text Placeholder 3">
            <a:extLst>
              <a:ext uri="{FF2B5EF4-FFF2-40B4-BE49-F238E27FC236}">
                <a16:creationId xmlns:a16="http://schemas.microsoft.com/office/drawing/2014/main" id="{441E1C73-92AE-4851-A856-B2B80F749F00}"/>
              </a:ext>
            </a:extLst>
          </p:cNvPr>
          <p:cNvSpPr>
            <a:spLocks noGrp="1"/>
          </p:cNvSpPr>
          <p:nvPr>
            <p:ph type="body" sz="quarter" idx="16"/>
          </p:nvPr>
        </p:nvSpPr>
        <p:spPr/>
        <p:txBody>
          <a:bodyPr>
            <a:normAutofit lnSpcReduction="10000"/>
          </a:bodyPr>
          <a:lstStyle/>
          <a:p>
            <a:r>
              <a:rPr lang="en-IE" dirty="0"/>
              <a:t>Ko </a:t>
            </a:r>
            <a:r>
              <a:rPr lang="en-IE" dirty="0" err="1"/>
              <a:t>vengti</a:t>
            </a:r>
            <a:endParaRPr lang="en-IE" dirty="0"/>
          </a:p>
        </p:txBody>
      </p:sp>
    </p:spTree>
    <p:extLst>
      <p:ext uri="{BB962C8B-B14F-4D97-AF65-F5344CB8AC3E}">
        <p14:creationId xmlns:p14="http://schemas.microsoft.com/office/powerpoint/2010/main" val="22568435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Women working from home">
            <a:extLst>
              <a:ext uri="{FF2B5EF4-FFF2-40B4-BE49-F238E27FC236}">
                <a16:creationId xmlns:a16="http://schemas.microsoft.com/office/drawing/2014/main" id="{247533DD-6987-4558-B418-BFD0BDDEEE60}"/>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852062" y="228600"/>
            <a:ext cx="5105121" cy="6362700"/>
          </a:xfrm>
        </p:spPr>
      </p:pic>
      <p:sp>
        <p:nvSpPr>
          <p:cNvPr id="4" name="Text Placeholder 3">
            <a:extLst>
              <a:ext uri="{FF2B5EF4-FFF2-40B4-BE49-F238E27FC236}">
                <a16:creationId xmlns:a16="http://schemas.microsoft.com/office/drawing/2014/main" id="{DA67B5CD-8455-4302-94BD-7920E093ED65}"/>
              </a:ext>
            </a:extLst>
          </p:cNvPr>
          <p:cNvSpPr>
            <a:spLocks noGrp="1"/>
          </p:cNvSpPr>
          <p:nvPr>
            <p:ph type="body" sz="quarter" idx="16"/>
          </p:nvPr>
        </p:nvSpPr>
        <p:spPr>
          <a:xfrm>
            <a:off x="1513806" y="0"/>
            <a:ext cx="5269379" cy="1291389"/>
          </a:xfrm>
        </p:spPr>
        <p:txBody>
          <a:bodyPr>
            <a:normAutofit/>
          </a:bodyPr>
          <a:lstStyle/>
          <a:p>
            <a:pPr>
              <a:lnSpc>
                <a:spcPct val="110000"/>
              </a:lnSpc>
            </a:pPr>
            <a:r>
              <a:rPr lang="de-DE" dirty="0"/>
              <a:t>C </a:t>
            </a:r>
            <a:r>
              <a:rPr lang="de-DE" dirty="0" err="1"/>
              <a:t>žingsnis</a:t>
            </a:r>
            <a:r>
              <a:rPr lang="de-DE" dirty="0"/>
              <a:t>: </a:t>
            </a:r>
            <a:r>
              <a:rPr lang="de-DE" dirty="0" err="1"/>
              <a:t>Produkto</a:t>
            </a:r>
            <a:r>
              <a:rPr lang="de-DE" dirty="0"/>
              <a:t> </a:t>
            </a:r>
            <a:r>
              <a:rPr lang="de-DE" dirty="0" err="1"/>
              <a:t>aprašymo</a:t>
            </a:r>
            <a:r>
              <a:rPr lang="de-DE" dirty="0"/>
              <a:t> </a:t>
            </a:r>
            <a:r>
              <a:rPr lang="de-DE" dirty="0" err="1"/>
              <a:t>rengimas</a:t>
            </a:r>
            <a:endParaRPr lang="de-DE" dirty="0"/>
          </a:p>
        </p:txBody>
      </p:sp>
      <p:sp>
        <p:nvSpPr>
          <p:cNvPr id="7" name="TextBox 6">
            <a:extLst>
              <a:ext uri="{FF2B5EF4-FFF2-40B4-BE49-F238E27FC236}">
                <a16:creationId xmlns:a16="http://schemas.microsoft.com/office/drawing/2014/main" id="{870293AE-EBF4-4182-A8A0-1ED333FAD83E}"/>
              </a:ext>
            </a:extLst>
          </p:cNvPr>
          <p:cNvSpPr txBox="1"/>
          <p:nvPr/>
        </p:nvSpPr>
        <p:spPr>
          <a:xfrm>
            <a:off x="1417555" y="1329910"/>
            <a:ext cx="5480551" cy="5509200"/>
          </a:xfrm>
          <a:prstGeom prst="rect">
            <a:avLst/>
          </a:prstGeom>
          <a:noFill/>
        </p:spPr>
        <p:txBody>
          <a:bodyPr wrap="square">
            <a:spAutoFit/>
          </a:bodyPr>
          <a:lstStyle/>
          <a:p>
            <a:pPr algn="l"/>
            <a:r>
              <a:rPr lang="lt-LT" sz="2200" b="0" i="0" dirty="0">
                <a:solidFill>
                  <a:srgbClr val="000000"/>
                </a:solidFill>
                <a:effectLst/>
              </a:rPr>
              <a:t>Produkto santraukoje arba specifikacijoje apibrėžiami produkto tikslai, savybės ir bendra kryptis. Joje nurodomi reikalavimai ir pagrindinė informacija apie produktą, kurios reikia produkto komandai, kad ji galėtų sukurti naują maisto produktą ir (arba) produktų pasiūlymą senjorams.</a:t>
            </a:r>
          </a:p>
          <a:p>
            <a:pPr algn="l"/>
            <a:r>
              <a:rPr lang="lt-LT" sz="2200" b="0" i="0" dirty="0">
                <a:solidFill>
                  <a:srgbClr val="000000"/>
                </a:solidFill>
                <a:effectLst/>
              </a:rPr>
              <a:t>Jai sukurti reikia nedaug išteklių, tačiau gaminio santrauka vaidina svarbų vaidmenį kuriant gaminį, nes ji daro įtaką gaminio kokybei ir nustato kūrimo veiksmingumo tempą. </a:t>
            </a:r>
          </a:p>
          <a:p>
            <a:pPr algn="l"/>
            <a:r>
              <a:rPr lang="lt-LT" sz="2200" b="0" i="0" dirty="0">
                <a:solidFill>
                  <a:srgbClr val="000000"/>
                </a:solidFill>
                <a:effectLst/>
              </a:rPr>
              <a:t>Jos tikslas – užtikrinti, kad visi produkto komandos nariai laikytųsi tos pačios pozicijos, ir užkirsti kelią netikėtoms pasekmėms kuriant ir pateikiant rinkai naują produktą. </a:t>
            </a:r>
          </a:p>
        </p:txBody>
      </p:sp>
    </p:spTree>
    <p:extLst>
      <p:ext uri="{BB962C8B-B14F-4D97-AF65-F5344CB8AC3E}">
        <p14:creationId xmlns:p14="http://schemas.microsoft.com/office/powerpoint/2010/main" val="40994630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F6F1156-2A7F-48F6-A737-E0BD088DAACB}"/>
              </a:ext>
            </a:extLst>
          </p:cNvPr>
          <p:cNvSpPr>
            <a:spLocks noGrp="1"/>
          </p:cNvSpPr>
          <p:nvPr>
            <p:ph type="body" sz="quarter" idx="16"/>
          </p:nvPr>
        </p:nvSpPr>
        <p:spPr>
          <a:xfrm>
            <a:off x="734713" y="168166"/>
            <a:ext cx="10763604" cy="1057027"/>
          </a:xfrm>
          <a:solidFill>
            <a:srgbClr val="85D2E1"/>
          </a:solidFill>
        </p:spPr>
        <p:txBody>
          <a:bodyPr anchor="ctr">
            <a:normAutofit/>
          </a:bodyPr>
          <a:lstStyle/>
          <a:p>
            <a:r>
              <a:rPr lang="en-US" b="1" dirty="0" err="1"/>
              <a:t>Pagrindiniai</a:t>
            </a:r>
            <a:r>
              <a:rPr lang="en-US" b="1" dirty="0"/>
              <a:t> </a:t>
            </a:r>
            <a:r>
              <a:rPr lang="en-US" b="1" dirty="0" err="1"/>
              <a:t>produkto</a:t>
            </a:r>
            <a:r>
              <a:rPr lang="en-US" b="1" dirty="0"/>
              <a:t> </a:t>
            </a:r>
            <a:r>
              <a:rPr lang="en-US" b="1" dirty="0" err="1"/>
              <a:t>santraukos</a:t>
            </a:r>
            <a:r>
              <a:rPr lang="en-US" b="1" dirty="0"/>
              <a:t> </a:t>
            </a:r>
            <a:r>
              <a:rPr lang="en-US" b="1" dirty="0" err="1"/>
              <a:t>elementai</a:t>
            </a:r>
            <a:endParaRPr lang="en-US" b="1" dirty="0"/>
          </a:p>
        </p:txBody>
      </p:sp>
      <p:sp>
        <p:nvSpPr>
          <p:cNvPr id="4" name="Hexagon 3">
            <a:extLst>
              <a:ext uri="{FF2B5EF4-FFF2-40B4-BE49-F238E27FC236}">
                <a16:creationId xmlns:a16="http://schemas.microsoft.com/office/drawing/2014/main" id="{BFBA8122-B334-4F88-AB58-0C5254B2788C}"/>
              </a:ext>
            </a:extLst>
          </p:cNvPr>
          <p:cNvSpPr/>
          <p:nvPr/>
        </p:nvSpPr>
        <p:spPr>
          <a:xfrm>
            <a:off x="560058" y="1902371"/>
            <a:ext cx="2039007" cy="1734207"/>
          </a:xfrm>
          <a:prstGeom prst="hexagon">
            <a:avLst/>
          </a:prstGeom>
          <a:solidFill>
            <a:srgbClr val="85D2E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000" b="1" dirty="0">
                <a:solidFill>
                  <a:srgbClr val="000000"/>
                </a:solidFill>
              </a:rPr>
              <a:t>Ką gaminame ir kodėl?</a:t>
            </a:r>
            <a:endParaRPr lang="en-IE" sz="2000" b="1" dirty="0">
              <a:solidFill>
                <a:srgbClr val="000000"/>
              </a:solidFill>
            </a:endParaRPr>
          </a:p>
        </p:txBody>
      </p:sp>
      <p:sp>
        <p:nvSpPr>
          <p:cNvPr id="5" name="Hexagon 4">
            <a:extLst>
              <a:ext uri="{FF2B5EF4-FFF2-40B4-BE49-F238E27FC236}">
                <a16:creationId xmlns:a16="http://schemas.microsoft.com/office/drawing/2014/main" id="{F809265A-4735-4D83-9A7E-8BCDEB75F52E}"/>
              </a:ext>
            </a:extLst>
          </p:cNvPr>
          <p:cNvSpPr/>
          <p:nvPr/>
        </p:nvSpPr>
        <p:spPr>
          <a:xfrm>
            <a:off x="2362581" y="2916620"/>
            <a:ext cx="2039007" cy="1734207"/>
          </a:xfrm>
          <a:prstGeom prst="hexagon">
            <a:avLst/>
          </a:prstGeom>
          <a:solidFill>
            <a:srgbClr val="1188A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000" b="1" dirty="0">
                <a:solidFill>
                  <a:srgbClr val="000000"/>
                </a:solidFill>
              </a:rPr>
              <a:t>Kaip šis produktas padės išspręsti problemą </a:t>
            </a:r>
            <a:endParaRPr lang="en-IE" sz="2000" b="1" dirty="0">
              <a:solidFill>
                <a:srgbClr val="000000"/>
              </a:solidFill>
            </a:endParaRPr>
          </a:p>
        </p:txBody>
      </p:sp>
      <p:sp>
        <p:nvSpPr>
          <p:cNvPr id="6" name="Hexagon 5">
            <a:extLst>
              <a:ext uri="{FF2B5EF4-FFF2-40B4-BE49-F238E27FC236}">
                <a16:creationId xmlns:a16="http://schemas.microsoft.com/office/drawing/2014/main" id="{678D8167-B2CA-457E-8256-E57ECC1DAF22}"/>
              </a:ext>
            </a:extLst>
          </p:cNvPr>
          <p:cNvSpPr/>
          <p:nvPr/>
        </p:nvSpPr>
        <p:spPr>
          <a:xfrm>
            <a:off x="4165104" y="1902370"/>
            <a:ext cx="2039007" cy="1734207"/>
          </a:xfrm>
          <a:prstGeom prst="hexagon">
            <a:avLst/>
          </a:prstGeom>
          <a:solidFill>
            <a:srgbClr val="FFD1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0000"/>
                </a:solidFill>
              </a:rPr>
              <a:t>Koks</a:t>
            </a:r>
            <a:r>
              <a:rPr lang="en-US" sz="2000" b="1" dirty="0">
                <a:solidFill>
                  <a:srgbClr val="000000"/>
                </a:solidFill>
              </a:rPr>
              <a:t> </a:t>
            </a:r>
            <a:r>
              <a:rPr lang="en-US" sz="2000" b="1" dirty="0" err="1">
                <a:solidFill>
                  <a:srgbClr val="000000"/>
                </a:solidFill>
              </a:rPr>
              <a:t>yra</a:t>
            </a:r>
            <a:r>
              <a:rPr lang="en-US" sz="2000" b="1" dirty="0">
                <a:solidFill>
                  <a:srgbClr val="000000"/>
                </a:solidFill>
              </a:rPr>
              <a:t> </a:t>
            </a:r>
            <a:r>
              <a:rPr lang="en-US" sz="2000" b="1" dirty="0" err="1">
                <a:solidFill>
                  <a:srgbClr val="000000"/>
                </a:solidFill>
              </a:rPr>
              <a:t>kontekstas</a:t>
            </a:r>
            <a:r>
              <a:rPr lang="lt-LT" sz="2000" b="1" dirty="0">
                <a:solidFill>
                  <a:srgbClr val="000000"/>
                </a:solidFill>
              </a:rPr>
              <a:t>.</a:t>
            </a:r>
            <a:r>
              <a:rPr lang="en-US" sz="2000" b="1" dirty="0">
                <a:solidFill>
                  <a:srgbClr val="000000"/>
                </a:solidFill>
              </a:rPr>
              <a:t> </a:t>
            </a:r>
            <a:r>
              <a:rPr lang="lt-LT" sz="2000" b="1" dirty="0">
                <a:solidFill>
                  <a:srgbClr val="000000"/>
                </a:solidFill>
              </a:rPr>
              <a:t>N</a:t>
            </a:r>
            <a:r>
              <a:rPr lang="en-US" sz="2000" b="1" dirty="0" err="1">
                <a:solidFill>
                  <a:srgbClr val="000000"/>
                </a:solidFill>
              </a:rPr>
              <a:t>audojimo</a:t>
            </a:r>
            <a:r>
              <a:rPr lang="en-US" sz="2000" b="1" dirty="0">
                <a:solidFill>
                  <a:srgbClr val="000000"/>
                </a:solidFill>
              </a:rPr>
              <a:t> </a:t>
            </a:r>
            <a:r>
              <a:rPr lang="en-US" sz="2000" b="1" dirty="0" err="1">
                <a:solidFill>
                  <a:srgbClr val="000000"/>
                </a:solidFill>
              </a:rPr>
              <a:t>atvejai</a:t>
            </a:r>
            <a:r>
              <a:rPr lang="en-US" sz="2000" b="1" dirty="0">
                <a:solidFill>
                  <a:srgbClr val="000000"/>
                </a:solidFill>
              </a:rPr>
              <a:t> / </a:t>
            </a:r>
            <a:r>
              <a:rPr lang="en-US" sz="2000" b="1" dirty="0" err="1">
                <a:solidFill>
                  <a:srgbClr val="000000"/>
                </a:solidFill>
              </a:rPr>
              <a:t>rodikliai</a:t>
            </a:r>
            <a:r>
              <a:rPr lang="en-US" sz="2000" b="1" dirty="0">
                <a:solidFill>
                  <a:srgbClr val="000000"/>
                </a:solidFill>
              </a:rPr>
              <a:t>?</a:t>
            </a:r>
          </a:p>
        </p:txBody>
      </p:sp>
      <p:sp>
        <p:nvSpPr>
          <p:cNvPr id="7" name="Hexagon 6">
            <a:extLst>
              <a:ext uri="{FF2B5EF4-FFF2-40B4-BE49-F238E27FC236}">
                <a16:creationId xmlns:a16="http://schemas.microsoft.com/office/drawing/2014/main" id="{E3C9DFD8-B716-4235-9D52-C7EDBE1A78A9}"/>
              </a:ext>
            </a:extLst>
          </p:cNvPr>
          <p:cNvSpPr/>
          <p:nvPr/>
        </p:nvSpPr>
        <p:spPr>
          <a:xfrm>
            <a:off x="5967627" y="2916620"/>
            <a:ext cx="2039007" cy="1734207"/>
          </a:xfrm>
          <a:prstGeom prst="hexagon">
            <a:avLst/>
          </a:prstGeom>
          <a:solidFill>
            <a:schemeClr val="accent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900" b="1" dirty="0">
                <a:solidFill>
                  <a:srgbClr val="000000"/>
                </a:solidFill>
              </a:rPr>
              <a:t>Kas yra mūsų konkurentai ir kuo tai skiriasi?</a:t>
            </a:r>
          </a:p>
        </p:txBody>
      </p:sp>
      <p:sp>
        <p:nvSpPr>
          <p:cNvPr id="8" name="Hexagon 7">
            <a:extLst>
              <a:ext uri="{FF2B5EF4-FFF2-40B4-BE49-F238E27FC236}">
                <a16:creationId xmlns:a16="http://schemas.microsoft.com/office/drawing/2014/main" id="{5A3A9D83-85D3-4851-AD4E-798EFA1C1A19}"/>
              </a:ext>
            </a:extLst>
          </p:cNvPr>
          <p:cNvSpPr/>
          <p:nvPr/>
        </p:nvSpPr>
        <p:spPr>
          <a:xfrm>
            <a:off x="7771475" y="1757160"/>
            <a:ext cx="2039007" cy="1734207"/>
          </a:xfrm>
          <a:prstGeom prst="hexagon">
            <a:avLst/>
          </a:prstGeom>
          <a:solidFill>
            <a:schemeClr val="accent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000" b="1" dirty="0">
                <a:solidFill>
                  <a:srgbClr val="000000"/>
                </a:solidFill>
              </a:rPr>
              <a:t>Koks yra mūsų tvarkaraštis?</a:t>
            </a:r>
            <a:endParaRPr lang="en-IE" sz="2000" b="1" dirty="0">
              <a:solidFill>
                <a:srgbClr val="000000"/>
              </a:solidFill>
            </a:endParaRPr>
          </a:p>
        </p:txBody>
      </p:sp>
      <p:sp>
        <p:nvSpPr>
          <p:cNvPr id="9" name="Hexagon 8">
            <a:extLst>
              <a:ext uri="{FF2B5EF4-FFF2-40B4-BE49-F238E27FC236}">
                <a16:creationId xmlns:a16="http://schemas.microsoft.com/office/drawing/2014/main" id="{63893B14-EA66-4AF5-B60D-16BF707224C5}"/>
              </a:ext>
            </a:extLst>
          </p:cNvPr>
          <p:cNvSpPr/>
          <p:nvPr/>
        </p:nvSpPr>
        <p:spPr>
          <a:xfrm>
            <a:off x="9571938" y="2921874"/>
            <a:ext cx="2039007" cy="1734207"/>
          </a:xfrm>
          <a:prstGeom prst="hexagon">
            <a:avLst/>
          </a:prstGeom>
          <a:solidFill>
            <a:srgbClr val="85D2E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000" b="1" dirty="0">
                <a:solidFill>
                  <a:srgbClr val="000000"/>
                </a:solidFill>
              </a:rPr>
              <a:t>Kaip matuosime sėkmę?</a:t>
            </a:r>
            <a:endParaRPr lang="en-IE" sz="2000" b="1" dirty="0">
              <a:solidFill>
                <a:srgbClr val="000000"/>
              </a:solidFill>
            </a:endParaRPr>
          </a:p>
        </p:txBody>
      </p:sp>
      <p:sp>
        <p:nvSpPr>
          <p:cNvPr id="10" name="TextBox 9">
            <a:extLst>
              <a:ext uri="{FF2B5EF4-FFF2-40B4-BE49-F238E27FC236}">
                <a16:creationId xmlns:a16="http://schemas.microsoft.com/office/drawing/2014/main" id="{7D06F4F7-AFC1-4EBF-99F8-9907183DA9BF}"/>
              </a:ext>
            </a:extLst>
          </p:cNvPr>
          <p:cNvSpPr txBox="1"/>
          <p:nvPr/>
        </p:nvSpPr>
        <p:spPr>
          <a:xfrm>
            <a:off x="463609" y="4729921"/>
            <a:ext cx="11264782" cy="1938992"/>
          </a:xfrm>
          <a:prstGeom prst="rect">
            <a:avLst/>
          </a:prstGeom>
          <a:solidFill>
            <a:schemeClr val="accent5">
              <a:lumMod val="40000"/>
              <a:lumOff val="60000"/>
            </a:schemeClr>
          </a:solidFill>
        </p:spPr>
        <p:txBody>
          <a:bodyPr wrap="square">
            <a:spAutoFit/>
          </a:bodyPr>
          <a:lstStyle/>
          <a:p>
            <a:pPr algn="l"/>
            <a:r>
              <a:rPr lang="lt-LT" sz="2000" b="0" i="0" dirty="0">
                <a:solidFill>
                  <a:srgbClr val="333333"/>
                </a:solidFill>
                <a:effectLst/>
              </a:rPr>
              <a:t>Išsami santrauka padės išsiaiškinti tikslus, suplanuoti kūrimo procesą ir perduoti reikalavimus partneriams, tiekėjams ir kitiems komandos nariams. Turėsite pagalvoti apie:</a:t>
            </a:r>
          </a:p>
          <a:p>
            <a:pPr marL="2880000" indent="-285750">
              <a:buFont typeface="Arial" panose="020B0604020202020204" pitchFamily="34" charset="0"/>
              <a:buChar char="•"/>
            </a:pPr>
            <a:r>
              <a:rPr lang="lt-LT" sz="2000" b="0" i="0" dirty="0">
                <a:solidFill>
                  <a:srgbClr val="333333"/>
                </a:solidFill>
                <a:effectLst/>
              </a:rPr>
              <a:t>Jūsų verslą ir pagrindinį jūsų produkto (-ų) tikslą;</a:t>
            </a:r>
          </a:p>
          <a:p>
            <a:pPr marL="2880000" indent="-285750">
              <a:buFont typeface="Arial" panose="020B0604020202020204" pitchFamily="34" charset="0"/>
              <a:buChar char="•"/>
            </a:pPr>
            <a:r>
              <a:rPr lang="lt-LT" sz="2000" b="0" i="0" dirty="0">
                <a:solidFill>
                  <a:srgbClr val="333333"/>
                </a:solidFill>
                <a:effectLst/>
              </a:rPr>
              <a:t>Produktą ir jo tikslus;</a:t>
            </a:r>
          </a:p>
          <a:p>
            <a:pPr marL="2880000" indent="-285750">
              <a:buFont typeface="Arial" panose="020B0604020202020204" pitchFamily="34" charset="0"/>
              <a:buChar char="•"/>
            </a:pPr>
            <a:r>
              <a:rPr lang="lt-LT" sz="2000" dirty="0">
                <a:solidFill>
                  <a:srgbClr val="333333"/>
                </a:solidFill>
              </a:rPr>
              <a:t>T</a:t>
            </a:r>
            <a:r>
              <a:rPr lang="lt-LT" sz="2000" b="0" i="0" dirty="0">
                <a:solidFill>
                  <a:srgbClr val="333333"/>
                </a:solidFill>
                <a:effectLst/>
              </a:rPr>
              <a:t>eiginius ir privalumus, kuriuos norite, kad jis tiktų būtent vyresnio amžiaus žmonių rinkos poreikiams.</a:t>
            </a:r>
          </a:p>
        </p:txBody>
      </p:sp>
    </p:spTree>
    <p:extLst>
      <p:ext uri="{BB962C8B-B14F-4D97-AF65-F5344CB8AC3E}">
        <p14:creationId xmlns:p14="http://schemas.microsoft.com/office/powerpoint/2010/main" val="26005393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5959172-92C8-4275-856C-8260AF09F248}"/>
              </a:ext>
            </a:extLst>
          </p:cNvPr>
          <p:cNvSpPr>
            <a:spLocks noGrp="1"/>
          </p:cNvSpPr>
          <p:nvPr>
            <p:ph type="body" sz="quarter" idx="16"/>
          </p:nvPr>
        </p:nvSpPr>
        <p:spPr>
          <a:xfrm>
            <a:off x="1" y="412313"/>
            <a:ext cx="11329058" cy="582221"/>
          </a:xfrm>
          <a:solidFill>
            <a:srgbClr val="FFD100"/>
          </a:solidFill>
        </p:spPr>
        <p:txBody>
          <a:bodyPr anchor="t">
            <a:normAutofit lnSpcReduction="10000"/>
          </a:bodyPr>
          <a:lstStyle/>
          <a:p>
            <a:pPr algn="ctr"/>
            <a:r>
              <a:rPr lang="en-US" dirty="0" err="1"/>
              <a:t>Dizaino</a:t>
            </a:r>
            <a:r>
              <a:rPr lang="en-US" dirty="0"/>
              <a:t> </a:t>
            </a:r>
            <a:r>
              <a:rPr lang="en-US" dirty="0" err="1"/>
              <a:t>specifikacijos</a:t>
            </a:r>
            <a:r>
              <a:rPr lang="en-US" dirty="0"/>
              <a:t> </a:t>
            </a:r>
            <a:r>
              <a:rPr lang="en-US" dirty="0" err="1"/>
              <a:t>arba</a:t>
            </a:r>
            <a:r>
              <a:rPr lang="en-US" dirty="0"/>
              <a:t> </a:t>
            </a:r>
            <a:r>
              <a:rPr lang="en-US" dirty="0" err="1"/>
              <a:t>trumpojo</a:t>
            </a:r>
            <a:r>
              <a:rPr lang="en-US" dirty="0"/>
              <a:t> </a:t>
            </a:r>
            <a:r>
              <a:rPr lang="en-US" dirty="0" err="1"/>
              <a:t>aprašo</a:t>
            </a:r>
            <a:r>
              <a:rPr lang="en-US" dirty="0"/>
              <a:t> </a:t>
            </a:r>
            <a:r>
              <a:rPr lang="en-US" dirty="0" err="1"/>
              <a:t>pavyzdys</a:t>
            </a:r>
            <a:r>
              <a:rPr lang="en-US" dirty="0"/>
              <a:t>:</a:t>
            </a:r>
            <a:endParaRPr lang="en-IE" dirty="0"/>
          </a:p>
        </p:txBody>
      </p:sp>
      <p:sp>
        <p:nvSpPr>
          <p:cNvPr id="7" name="TextBox 6">
            <a:extLst>
              <a:ext uri="{FF2B5EF4-FFF2-40B4-BE49-F238E27FC236}">
                <a16:creationId xmlns:a16="http://schemas.microsoft.com/office/drawing/2014/main" id="{1AD2B59B-0663-46A6-9BA8-CEEE371F7708}"/>
              </a:ext>
            </a:extLst>
          </p:cNvPr>
          <p:cNvSpPr txBox="1"/>
          <p:nvPr/>
        </p:nvSpPr>
        <p:spPr>
          <a:xfrm>
            <a:off x="6284630" y="1565779"/>
            <a:ext cx="5044429" cy="4185761"/>
          </a:xfrm>
          <a:prstGeom prst="rect">
            <a:avLst/>
          </a:prstGeom>
          <a:solidFill>
            <a:srgbClr val="85D2E1"/>
          </a:solidFill>
        </p:spPr>
        <p:txBody>
          <a:bodyPr wrap="square">
            <a:spAutoFit/>
          </a:bodyPr>
          <a:lstStyle/>
          <a:p>
            <a:r>
              <a:rPr lang="lt-LT" sz="1900" b="1" dirty="0">
                <a:solidFill>
                  <a:srgbClr val="000000"/>
                </a:solidFill>
              </a:rPr>
              <a:t>Gamyba</a:t>
            </a:r>
            <a:r>
              <a:rPr lang="lt-LT" sz="1900" dirty="0">
                <a:solidFill>
                  <a:srgbClr val="000000"/>
                </a:solidFill>
              </a:rPr>
              <a:t>: prieš pakavimą į rinkinį įmaišyti vaisių</a:t>
            </a:r>
          </a:p>
          <a:p>
            <a:r>
              <a:rPr lang="lt-LT" sz="1900" dirty="0">
                <a:solidFill>
                  <a:srgbClr val="000000"/>
                </a:solidFill>
              </a:rPr>
              <a:t>jogurtą</a:t>
            </a:r>
          </a:p>
          <a:p>
            <a:r>
              <a:rPr lang="lt-LT" sz="1900" b="1" dirty="0">
                <a:solidFill>
                  <a:srgbClr val="000000"/>
                </a:solidFill>
              </a:rPr>
              <a:t>Pakuotė</a:t>
            </a:r>
            <a:r>
              <a:rPr lang="lt-LT" sz="1900" dirty="0">
                <a:solidFill>
                  <a:srgbClr val="000000"/>
                </a:solidFill>
              </a:rPr>
              <a:t>: perdirbamo plastiko indelis su lengvai nuimamais plastikiniais dangteliais, pakuotėse po 6 vnt. su kartonine įmaute (iš perdirbtos medžiagos). Spalvinga, lengvai įskaitoma etiketė.</a:t>
            </a:r>
          </a:p>
          <a:p>
            <a:r>
              <a:rPr lang="lt-LT" sz="1900" b="1" dirty="0">
                <a:solidFill>
                  <a:srgbClr val="000000"/>
                </a:solidFill>
              </a:rPr>
              <a:t>Laikymas</a:t>
            </a:r>
            <a:r>
              <a:rPr lang="lt-LT" sz="1900" dirty="0">
                <a:solidFill>
                  <a:srgbClr val="000000"/>
                </a:solidFill>
              </a:rPr>
              <a:t>: šaldymo kameroje, galima užšaldyti</a:t>
            </a:r>
          </a:p>
          <a:p>
            <a:r>
              <a:rPr lang="lt-LT" sz="1900" b="1" dirty="0">
                <a:solidFill>
                  <a:srgbClr val="000000"/>
                </a:solidFill>
              </a:rPr>
              <a:t>Įvaizdis</a:t>
            </a:r>
            <a:r>
              <a:rPr lang="lt-LT" sz="1900" dirty="0">
                <a:solidFill>
                  <a:srgbClr val="000000"/>
                </a:solidFill>
              </a:rPr>
              <a:t>: sveika, lengva valgyti, palaiko senėjimą, tinkamas dydis esant  mažam apetitui</a:t>
            </a:r>
          </a:p>
          <a:p>
            <a:r>
              <a:rPr lang="lt-LT" sz="1900" b="1" dirty="0">
                <a:solidFill>
                  <a:srgbClr val="000000"/>
                </a:solidFill>
              </a:rPr>
              <a:t>Reklama</a:t>
            </a:r>
            <a:r>
              <a:rPr lang="lt-LT" sz="1900" dirty="0">
                <a:solidFill>
                  <a:srgbClr val="000000"/>
                </a:solidFill>
              </a:rPr>
              <a:t>: nacionalinių laikraščių priedų skiltis, popietinės ir vakarinės televizijos reklamos. </a:t>
            </a:r>
          </a:p>
          <a:p>
            <a:r>
              <a:rPr lang="lt-LT" sz="1900" b="1" dirty="0">
                <a:solidFill>
                  <a:srgbClr val="000000"/>
                </a:solidFill>
              </a:rPr>
              <a:t>Konkurentai</a:t>
            </a:r>
            <a:r>
              <a:rPr lang="lt-LT" sz="1900" dirty="0">
                <a:solidFill>
                  <a:srgbClr val="000000"/>
                </a:solidFill>
              </a:rPr>
              <a:t>: bendrosios rinkos jogurtai</a:t>
            </a:r>
          </a:p>
          <a:p>
            <a:r>
              <a:rPr lang="lt-LT" sz="1900" b="1" dirty="0">
                <a:solidFill>
                  <a:srgbClr val="000000"/>
                </a:solidFill>
              </a:rPr>
              <a:t>Privalumas</a:t>
            </a:r>
            <a:r>
              <a:rPr lang="lt-LT" sz="1900" dirty="0">
                <a:solidFill>
                  <a:srgbClr val="000000"/>
                </a:solidFill>
              </a:rPr>
              <a:t>: maistingumu pagerintas, senjorams skirtas specifinis maisto produktas</a:t>
            </a:r>
          </a:p>
        </p:txBody>
      </p:sp>
      <p:sp>
        <p:nvSpPr>
          <p:cNvPr id="9" name="TextBox 8">
            <a:extLst>
              <a:ext uri="{FF2B5EF4-FFF2-40B4-BE49-F238E27FC236}">
                <a16:creationId xmlns:a16="http://schemas.microsoft.com/office/drawing/2014/main" id="{8BC9CCD7-80B2-41E1-9153-FF731D8C4B9E}"/>
              </a:ext>
            </a:extLst>
          </p:cNvPr>
          <p:cNvSpPr txBox="1"/>
          <p:nvPr/>
        </p:nvSpPr>
        <p:spPr>
          <a:xfrm>
            <a:off x="862941" y="1127197"/>
            <a:ext cx="5044430" cy="5355312"/>
          </a:xfrm>
          <a:prstGeom prst="rect">
            <a:avLst/>
          </a:prstGeom>
          <a:solidFill>
            <a:srgbClr val="85D2E1"/>
          </a:solidFill>
        </p:spPr>
        <p:txBody>
          <a:bodyPr wrap="square">
            <a:spAutoFit/>
          </a:bodyPr>
          <a:lstStyle/>
          <a:p>
            <a:r>
              <a:rPr lang="en-US" sz="1900" b="1" dirty="0" err="1">
                <a:solidFill>
                  <a:srgbClr val="000000"/>
                </a:solidFill>
              </a:rPr>
              <a:t>Naudojimas</a:t>
            </a:r>
            <a:r>
              <a:rPr lang="en-US" sz="1900" b="1" dirty="0">
                <a:solidFill>
                  <a:srgbClr val="000000"/>
                </a:solidFill>
              </a:rPr>
              <a:t>:</a:t>
            </a:r>
            <a:r>
              <a:rPr lang="en-US" sz="1900" dirty="0">
                <a:solidFill>
                  <a:srgbClr val="000000"/>
                </a:solidFill>
              </a:rPr>
              <a:t> </a:t>
            </a:r>
            <a:r>
              <a:rPr lang="en-US" sz="1900" dirty="0" err="1">
                <a:solidFill>
                  <a:srgbClr val="000000"/>
                </a:solidFill>
              </a:rPr>
              <a:t>Pagerintas</a:t>
            </a:r>
            <a:r>
              <a:rPr lang="en-US" sz="1900" dirty="0">
                <a:solidFill>
                  <a:srgbClr val="000000"/>
                </a:solidFill>
              </a:rPr>
              <a:t> </a:t>
            </a:r>
            <a:r>
              <a:rPr lang="en-US" sz="1900" dirty="0" err="1">
                <a:solidFill>
                  <a:srgbClr val="000000"/>
                </a:solidFill>
              </a:rPr>
              <a:t>jogurtas</a:t>
            </a:r>
            <a:r>
              <a:rPr lang="en-US" sz="1900" dirty="0">
                <a:solidFill>
                  <a:srgbClr val="000000"/>
                </a:solidFill>
              </a:rPr>
              <a:t> </a:t>
            </a:r>
            <a:r>
              <a:rPr lang="en-US" sz="1900" dirty="0" err="1">
                <a:solidFill>
                  <a:srgbClr val="000000"/>
                </a:solidFill>
              </a:rPr>
              <a:t>vyresnio</a:t>
            </a:r>
            <a:r>
              <a:rPr lang="en-US" sz="1900" dirty="0">
                <a:solidFill>
                  <a:srgbClr val="000000"/>
                </a:solidFill>
              </a:rPr>
              <a:t> </a:t>
            </a:r>
            <a:r>
              <a:rPr lang="en-US" sz="1900" dirty="0" err="1">
                <a:solidFill>
                  <a:srgbClr val="000000"/>
                </a:solidFill>
              </a:rPr>
              <a:t>amžiaus</a:t>
            </a:r>
            <a:r>
              <a:rPr lang="en-US" sz="1900" dirty="0">
                <a:solidFill>
                  <a:srgbClr val="000000"/>
                </a:solidFill>
              </a:rPr>
              <a:t> </a:t>
            </a:r>
            <a:r>
              <a:rPr lang="en-US" sz="1900" dirty="0" err="1">
                <a:solidFill>
                  <a:srgbClr val="000000"/>
                </a:solidFill>
              </a:rPr>
              <a:t>suaugusiesiems</a:t>
            </a:r>
            <a:r>
              <a:rPr lang="en-US" sz="1900" dirty="0">
                <a:solidFill>
                  <a:srgbClr val="000000"/>
                </a:solidFill>
              </a:rPr>
              <a:t> / </a:t>
            </a:r>
            <a:r>
              <a:rPr lang="en-US" sz="1900" dirty="0" err="1">
                <a:solidFill>
                  <a:srgbClr val="000000"/>
                </a:solidFill>
              </a:rPr>
              <a:t>senjorams</a:t>
            </a:r>
            <a:endParaRPr lang="en-US" sz="1900" dirty="0">
              <a:solidFill>
                <a:srgbClr val="000000"/>
              </a:solidFill>
            </a:endParaRPr>
          </a:p>
          <a:p>
            <a:r>
              <a:rPr lang="lt-LT" sz="1900" b="1" dirty="0">
                <a:solidFill>
                  <a:srgbClr val="000000"/>
                </a:solidFill>
              </a:rPr>
              <a:t>Tikslinė grupė</a:t>
            </a:r>
            <a:r>
              <a:rPr lang="lt-LT" sz="1900" dirty="0">
                <a:solidFill>
                  <a:srgbClr val="000000"/>
                </a:solidFill>
              </a:rPr>
              <a:t>: Pagyvenę suaugusieji arba jų globėjai </a:t>
            </a:r>
          </a:p>
          <a:p>
            <a:r>
              <a:rPr lang="lt-LT" sz="1900" b="1" dirty="0">
                <a:solidFill>
                  <a:srgbClr val="000000"/>
                </a:solidFill>
              </a:rPr>
              <a:t>Maistinės medžiagos</a:t>
            </a:r>
            <a:r>
              <a:rPr lang="lt-LT" sz="1900" dirty="0">
                <a:solidFill>
                  <a:srgbClr val="000000"/>
                </a:solidFill>
              </a:rPr>
              <a:t>: maistinės medžiagos iš nenugriebto pieno; vitaminai,</a:t>
            </a:r>
          </a:p>
          <a:p>
            <a:r>
              <a:rPr lang="lt-LT" sz="1900" dirty="0">
                <a:solidFill>
                  <a:srgbClr val="000000"/>
                </a:solidFill>
              </a:rPr>
              <a:t>mineralai ir skaidulinės medžiagos iš vaisių; angliavandeniai iš natūralaus vaisių cukraus.</a:t>
            </a:r>
          </a:p>
          <a:p>
            <a:r>
              <a:rPr lang="lt-LT" sz="1900" b="1" dirty="0">
                <a:solidFill>
                  <a:srgbClr val="000000"/>
                </a:solidFill>
              </a:rPr>
              <a:t>Sudėtis</a:t>
            </a:r>
            <a:r>
              <a:rPr lang="lt-LT" sz="1900" dirty="0">
                <a:solidFill>
                  <a:srgbClr val="000000"/>
                </a:solidFill>
              </a:rPr>
              <a:t>: pasterizuotas nenugriebtas pienas, šviežių vaisių tyrė, cukrus arba cukraus pakaitalai.</a:t>
            </a:r>
          </a:p>
          <a:p>
            <a:r>
              <a:rPr lang="lt-LT" sz="1900" b="1" dirty="0">
                <a:solidFill>
                  <a:srgbClr val="000000"/>
                </a:solidFill>
              </a:rPr>
              <a:t>Dydis</a:t>
            </a:r>
            <a:r>
              <a:rPr lang="lt-LT" sz="1900" dirty="0">
                <a:solidFill>
                  <a:srgbClr val="000000"/>
                </a:solidFill>
              </a:rPr>
              <a:t>: 75 g</a:t>
            </a:r>
          </a:p>
          <a:p>
            <a:r>
              <a:rPr lang="lt-LT" sz="1900" b="1" dirty="0">
                <a:solidFill>
                  <a:srgbClr val="000000"/>
                </a:solidFill>
              </a:rPr>
              <a:t>Forma</a:t>
            </a:r>
            <a:r>
              <a:rPr lang="lt-LT" sz="1900" dirty="0">
                <a:solidFill>
                  <a:srgbClr val="000000"/>
                </a:solidFill>
              </a:rPr>
              <a:t>: apvali, 80 mm skersmens</a:t>
            </a:r>
          </a:p>
          <a:p>
            <a:r>
              <a:rPr lang="lt-LT" sz="1900" b="1" dirty="0">
                <a:solidFill>
                  <a:srgbClr val="000000"/>
                </a:solidFill>
              </a:rPr>
              <a:t>Skonis</a:t>
            </a:r>
            <a:r>
              <a:rPr lang="lt-LT" sz="1900" dirty="0">
                <a:solidFill>
                  <a:srgbClr val="000000"/>
                </a:solidFill>
              </a:rPr>
              <a:t>: natūralus vaisių aromatas iš pridėtų vaisių</a:t>
            </a:r>
          </a:p>
          <a:p>
            <a:r>
              <a:rPr lang="lt-LT" sz="1900" b="1" dirty="0">
                <a:solidFill>
                  <a:srgbClr val="000000"/>
                </a:solidFill>
              </a:rPr>
              <a:t>Spalva</a:t>
            </a:r>
            <a:r>
              <a:rPr lang="lt-LT" sz="1900" dirty="0">
                <a:solidFill>
                  <a:srgbClr val="000000"/>
                </a:solidFill>
              </a:rPr>
              <a:t>: natūralus dažiklis, gautas iš vaisių</a:t>
            </a:r>
          </a:p>
          <a:p>
            <a:r>
              <a:rPr lang="lt-LT" sz="1900" b="1" dirty="0">
                <a:solidFill>
                  <a:srgbClr val="000000"/>
                </a:solidFill>
              </a:rPr>
              <a:t>Gamybos kaina</a:t>
            </a:r>
            <a:r>
              <a:rPr lang="lt-LT" sz="1900" dirty="0">
                <a:solidFill>
                  <a:srgbClr val="000000"/>
                </a:solidFill>
              </a:rPr>
              <a:t>: apie 0,38 EUR,</a:t>
            </a:r>
          </a:p>
          <a:p>
            <a:r>
              <a:rPr lang="lt-LT" sz="1900" dirty="0">
                <a:solidFill>
                  <a:srgbClr val="000000"/>
                </a:solidFill>
              </a:rPr>
              <a:t>rekomenduojama mažmeninė kaina 0,99 EUR</a:t>
            </a:r>
          </a:p>
          <a:p>
            <a:endParaRPr lang="en-US" sz="1900" dirty="0">
              <a:solidFill>
                <a:srgbClr val="000000"/>
              </a:solidFill>
            </a:endParaRPr>
          </a:p>
          <a:p>
            <a:endParaRPr lang="en-US" sz="1900" dirty="0">
              <a:solidFill>
                <a:srgbClr val="000000"/>
              </a:solidFill>
            </a:endParaRPr>
          </a:p>
        </p:txBody>
      </p:sp>
    </p:spTree>
    <p:extLst>
      <p:ext uri="{BB962C8B-B14F-4D97-AF65-F5344CB8AC3E}">
        <p14:creationId xmlns:p14="http://schemas.microsoft.com/office/powerpoint/2010/main" val="12361122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4988D7-E8E0-4FAA-935E-0B355C78859E}"/>
              </a:ext>
            </a:extLst>
          </p:cNvPr>
          <p:cNvSpPr>
            <a:spLocks noGrp="1"/>
          </p:cNvSpPr>
          <p:nvPr>
            <p:ph type="body" sz="quarter" idx="18"/>
          </p:nvPr>
        </p:nvSpPr>
        <p:spPr/>
        <p:txBody>
          <a:bodyPr/>
          <a:lstStyle/>
          <a:p>
            <a:r>
              <a:rPr lang="lt-LT" dirty="0"/>
              <a:t>Yra keturi pagrindiniai maisto produktų kūrimo etapai:</a:t>
            </a:r>
            <a:endParaRPr lang="en-IE" dirty="0"/>
          </a:p>
        </p:txBody>
      </p:sp>
      <p:sp>
        <p:nvSpPr>
          <p:cNvPr id="3" name="Text Placeholder 2">
            <a:extLst>
              <a:ext uri="{FF2B5EF4-FFF2-40B4-BE49-F238E27FC236}">
                <a16:creationId xmlns:a16="http://schemas.microsoft.com/office/drawing/2014/main" id="{E96DBC52-A757-4126-AD71-20F7979DE18B}"/>
              </a:ext>
            </a:extLst>
          </p:cNvPr>
          <p:cNvSpPr>
            <a:spLocks noGrp="1"/>
          </p:cNvSpPr>
          <p:nvPr>
            <p:ph type="body" sz="quarter" idx="16"/>
          </p:nvPr>
        </p:nvSpPr>
        <p:spPr>
          <a:xfrm>
            <a:off x="240443" y="461740"/>
            <a:ext cx="10808102" cy="582221"/>
          </a:xfrm>
          <a:solidFill>
            <a:srgbClr val="FFD100"/>
          </a:solidFill>
        </p:spPr>
        <p:txBody>
          <a:bodyPr anchor="ctr">
            <a:normAutofit fontScale="70000" lnSpcReduction="20000"/>
          </a:bodyPr>
          <a:lstStyle/>
          <a:p>
            <a:r>
              <a:rPr lang="pt-BR" dirty="0"/>
              <a:t> N</a:t>
            </a:r>
            <a:r>
              <a:rPr lang="lt-LT" dirty="0" err="1"/>
              <a:t>aujų</a:t>
            </a:r>
            <a:r>
              <a:rPr lang="lt-LT" dirty="0"/>
              <a:t> maisto produktų</a:t>
            </a:r>
            <a:r>
              <a:rPr lang="pt-BR" dirty="0"/>
              <a:t> procesas – 3 etapas. Produkto kūrimas ir testavimas</a:t>
            </a:r>
            <a:endParaRPr lang="en-IE" b="1" dirty="0"/>
          </a:p>
        </p:txBody>
      </p:sp>
      <p:sp>
        <p:nvSpPr>
          <p:cNvPr id="4" name="Freeform 51">
            <a:extLst>
              <a:ext uri="{FF2B5EF4-FFF2-40B4-BE49-F238E27FC236}">
                <a16:creationId xmlns:a16="http://schemas.microsoft.com/office/drawing/2014/main" id="{7BB01CAA-CEE1-49C1-9F1E-0A7512C672A9}"/>
              </a:ext>
            </a:extLst>
          </p:cNvPr>
          <p:cNvSpPr/>
          <p:nvPr/>
        </p:nvSpPr>
        <p:spPr>
          <a:xfrm>
            <a:off x="421828" y="2265020"/>
            <a:ext cx="2664102" cy="3460628"/>
          </a:xfrm>
          <a:custGeom>
            <a:avLst/>
            <a:gdLst>
              <a:gd name="connsiteX0" fmla="*/ 1002960 w 2664102"/>
              <a:gd name="connsiteY0" fmla="*/ 0 h 3460628"/>
              <a:gd name="connsiteX1" fmla="*/ 1587215 w 2664102"/>
              <a:gd name="connsiteY1" fmla="*/ 387270 h 3460628"/>
              <a:gd name="connsiteX2" fmla="*/ 1613792 w 2664102"/>
              <a:gd name="connsiteY2" fmla="*/ 472887 h 3460628"/>
              <a:gd name="connsiteX3" fmla="*/ 1728162 w 2664102"/>
              <a:gd name="connsiteY3" fmla="*/ 502295 h 3460628"/>
              <a:gd name="connsiteX4" fmla="*/ 2664102 w 2664102"/>
              <a:gd name="connsiteY4" fmla="*/ 1774459 h 3460628"/>
              <a:gd name="connsiteX5" fmla="*/ 2179359 w 2664102"/>
              <a:gd name="connsiteY5" fmla="*/ 2802334 h 3460628"/>
              <a:gd name="connsiteX6" fmla="*/ 2169170 w 2664102"/>
              <a:gd name="connsiteY6" fmla="*/ 2809954 h 3460628"/>
              <a:gd name="connsiteX7" fmla="*/ 2190659 w 2664102"/>
              <a:gd name="connsiteY7" fmla="*/ 2849544 h 3460628"/>
              <a:gd name="connsiteX8" fmla="*/ 2225226 w 2664102"/>
              <a:gd name="connsiteY8" fmla="*/ 3020760 h 3460628"/>
              <a:gd name="connsiteX9" fmla="*/ 1785358 w 2664102"/>
              <a:gd name="connsiteY9" fmla="*/ 3460628 h 3460628"/>
              <a:gd name="connsiteX10" fmla="*/ 1354427 w 2664102"/>
              <a:gd name="connsiteY10" fmla="*/ 3109409 h 3460628"/>
              <a:gd name="connsiteX11" fmla="*/ 1354023 w 2664102"/>
              <a:gd name="connsiteY11" fmla="*/ 3105401 h 3460628"/>
              <a:gd name="connsiteX12" fmla="*/ 1332051 w 2664102"/>
              <a:gd name="connsiteY12" fmla="*/ 3106510 h 3460628"/>
              <a:gd name="connsiteX13" fmla="*/ 0 w 2664102"/>
              <a:gd name="connsiteY13" fmla="*/ 1774459 h 3460628"/>
              <a:gd name="connsiteX14" fmla="*/ 390149 w 2664102"/>
              <a:gd name="connsiteY14" fmla="*/ 832557 h 3460628"/>
              <a:gd name="connsiteX15" fmla="*/ 400718 w 2664102"/>
              <a:gd name="connsiteY15" fmla="*/ 822951 h 3460628"/>
              <a:gd name="connsiteX16" fmla="*/ 381759 w 2664102"/>
              <a:gd name="connsiteY16" fmla="*/ 761874 h 3460628"/>
              <a:gd name="connsiteX17" fmla="*/ 368876 w 2664102"/>
              <a:gd name="connsiteY17" fmla="*/ 634084 h 3460628"/>
              <a:gd name="connsiteX18" fmla="*/ 1002960 w 2664102"/>
              <a:gd name="connsiteY18" fmla="*/ 0 h 346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64102" h="3460628">
                <a:moveTo>
                  <a:pt x="1002960" y="0"/>
                </a:moveTo>
                <a:cubicBezTo>
                  <a:pt x="1265606" y="0"/>
                  <a:pt x="1490956" y="159688"/>
                  <a:pt x="1587215" y="387270"/>
                </a:cubicBezTo>
                <a:lnTo>
                  <a:pt x="1613792" y="472887"/>
                </a:lnTo>
                <a:lnTo>
                  <a:pt x="1728162" y="502295"/>
                </a:lnTo>
                <a:cubicBezTo>
                  <a:pt x="2270398" y="670948"/>
                  <a:pt x="2664102" y="1176726"/>
                  <a:pt x="2664102" y="1774459"/>
                </a:cubicBezTo>
                <a:cubicBezTo>
                  <a:pt x="2664102" y="2188274"/>
                  <a:pt x="2475404" y="2558017"/>
                  <a:pt x="2179359" y="2802334"/>
                </a:cubicBezTo>
                <a:lnTo>
                  <a:pt x="2169170" y="2809954"/>
                </a:lnTo>
                <a:lnTo>
                  <a:pt x="2190659" y="2849544"/>
                </a:lnTo>
                <a:cubicBezTo>
                  <a:pt x="2212918" y="2902169"/>
                  <a:pt x="2225226" y="2960027"/>
                  <a:pt x="2225226" y="3020760"/>
                </a:cubicBezTo>
                <a:cubicBezTo>
                  <a:pt x="2225226" y="3263692"/>
                  <a:pt x="2028290" y="3460628"/>
                  <a:pt x="1785358" y="3460628"/>
                </a:cubicBezTo>
                <a:cubicBezTo>
                  <a:pt x="1572793" y="3460628"/>
                  <a:pt x="1395443" y="3309849"/>
                  <a:pt x="1354427" y="3109409"/>
                </a:cubicBezTo>
                <a:lnTo>
                  <a:pt x="1354023" y="310540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FED1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b="1" dirty="0">
                <a:solidFill>
                  <a:srgbClr val="000000"/>
                </a:solidFill>
              </a:rPr>
              <a:t>VIRTUVĖS SKALĖS KŪRIMAS</a:t>
            </a:r>
          </a:p>
        </p:txBody>
      </p:sp>
      <p:sp>
        <p:nvSpPr>
          <p:cNvPr id="5" name="Freeform 51">
            <a:extLst>
              <a:ext uri="{FF2B5EF4-FFF2-40B4-BE49-F238E27FC236}">
                <a16:creationId xmlns:a16="http://schemas.microsoft.com/office/drawing/2014/main" id="{CA73492F-0C02-4CA7-A3C2-1E1C3AD4EE36}"/>
              </a:ext>
            </a:extLst>
          </p:cNvPr>
          <p:cNvSpPr/>
          <p:nvPr/>
        </p:nvSpPr>
        <p:spPr>
          <a:xfrm>
            <a:off x="3297637" y="2237692"/>
            <a:ext cx="2664102" cy="3460628"/>
          </a:xfrm>
          <a:custGeom>
            <a:avLst/>
            <a:gdLst>
              <a:gd name="connsiteX0" fmla="*/ 1002960 w 2664102"/>
              <a:gd name="connsiteY0" fmla="*/ 0 h 3460628"/>
              <a:gd name="connsiteX1" fmla="*/ 1587215 w 2664102"/>
              <a:gd name="connsiteY1" fmla="*/ 387270 h 3460628"/>
              <a:gd name="connsiteX2" fmla="*/ 1613792 w 2664102"/>
              <a:gd name="connsiteY2" fmla="*/ 472887 h 3460628"/>
              <a:gd name="connsiteX3" fmla="*/ 1728162 w 2664102"/>
              <a:gd name="connsiteY3" fmla="*/ 502295 h 3460628"/>
              <a:gd name="connsiteX4" fmla="*/ 2664102 w 2664102"/>
              <a:gd name="connsiteY4" fmla="*/ 1774459 h 3460628"/>
              <a:gd name="connsiteX5" fmla="*/ 2179359 w 2664102"/>
              <a:gd name="connsiteY5" fmla="*/ 2802334 h 3460628"/>
              <a:gd name="connsiteX6" fmla="*/ 2169170 w 2664102"/>
              <a:gd name="connsiteY6" fmla="*/ 2809954 h 3460628"/>
              <a:gd name="connsiteX7" fmla="*/ 2190659 w 2664102"/>
              <a:gd name="connsiteY7" fmla="*/ 2849544 h 3460628"/>
              <a:gd name="connsiteX8" fmla="*/ 2225226 w 2664102"/>
              <a:gd name="connsiteY8" fmla="*/ 3020760 h 3460628"/>
              <a:gd name="connsiteX9" fmla="*/ 1785358 w 2664102"/>
              <a:gd name="connsiteY9" fmla="*/ 3460628 h 3460628"/>
              <a:gd name="connsiteX10" fmla="*/ 1354427 w 2664102"/>
              <a:gd name="connsiteY10" fmla="*/ 3109409 h 3460628"/>
              <a:gd name="connsiteX11" fmla="*/ 1354023 w 2664102"/>
              <a:gd name="connsiteY11" fmla="*/ 3105401 h 3460628"/>
              <a:gd name="connsiteX12" fmla="*/ 1332051 w 2664102"/>
              <a:gd name="connsiteY12" fmla="*/ 3106510 h 3460628"/>
              <a:gd name="connsiteX13" fmla="*/ 0 w 2664102"/>
              <a:gd name="connsiteY13" fmla="*/ 1774459 h 3460628"/>
              <a:gd name="connsiteX14" fmla="*/ 390149 w 2664102"/>
              <a:gd name="connsiteY14" fmla="*/ 832557 h 3460628"/>
              <a:gd name="connsiteX15" fmla="*/ 400718 w 2664102"/>
              <a:gd name="connsiteY15" fmla="*/ 822951 h 3460628"/>
              <a:gd name="connsiteX16" fmla="*/ 381759 w 2664102"/>
              <a:gd name="connsiteY16" fmla="*/ 761874 h 3460628"/>
              <a:gd name="connsiteX17" fmla="*/ 368876 w 2664102"/>
              <a:gd name="connsiteY17" fmla="*/ 634084 h 3460628"/>
              <a:gd name="connsiteX18" fmla="*/ 1002960 w 2664102"/>
              <a:gd name="connsiteY18" fmla="*/ 0 h 346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64102" h="3460628">
                <a:moveTo>
                  <a:pt x="1002960" y="0"/>
                </a:moveTo>
                <a:cubicBezTo>
                  <a:pt x="1265606" y="0"/>
                  <a:pt x="1490956" y="159688"/>
                  <a:pt x="1587215" y="387270"/>
                </a:cubicBezTo>
                <a:lnTo>
                  <a:pt x="1613792" y="472887"/>
                </a:lnTo>
                <a:lnTo>
                  <a:pt x="1728162" y="502295"/>
                </a:lnTo>
                <a:cubicBezTo>
                  <a:pt x="2270398" y="670948"/>
                  <a:pt x="2664102" y="1176726"/>
                  <a:pt x="2664102" y="1774459"/>
                </a:cubicBezTo>
                <a:cubicBezTo>
                  <a:pt x="2664102" y="2188274"/>
                  <a:pt x="2475404" y="2558017"/>
                  <a:pt x="2179359" y="2802334"/>
                </a:cubicBezTo>
                <a:lnTo>
                  <a:pt x="2169170" y="2809954"/>
                </a:lnTo>
                <a:lnTo>
                  <a:pt x="2190659" y="2849544"/>
                </a:lnTo>
                <a:cubicBezTo>
                  <a:pt x="2212918" y="2902169"/>
                  <a:pt x="2225226" y="2960027"/>
                  <a:pt x="2225226" y="3020760"/>
                </a:cubicBezTo>
                <a:cubicBezTo>
                  <a:pt x="2225226" y="3263692"/>
                  <a:pt x="2028290" y="3460628"/>
                  <a:pt x="1785358" y="3460628"/>
                </a:cubicBezTo>
                <a:cubicBezTo>
                  <a:pt x="1572793" y="3460628"/>
                  <a:pt x="1395443" y="3309849"/>
                  <a:pt x="1354427" y="3109409"/>
                </a:cubicBezTo>
                <a:lnTo>
                  <a:pt x="1354023" y="310540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FED1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b="1" dirty="0">
                <a:solidFill>
                  <a:srgbClr val="000000"/>
                </a:solidFill>
              </a:rPr>
              <a:t>INGREDIENTŲ PAIEŠKA IR FUNKCIONALUMAS</a:t>
            </a:r>
          </a:p>
        </p:txBody>
      </p:sp>
      <p:sp>
        <p:nvSpPr>
          <p:cNvPr id="6" name="Freeform 51">
            <a:extLst>
              <a:ext uri="{FF2B5EF4-FFF2-40B4-BE49-F238E27FC236}">
                <a16:creationId xmlns:a16="http://schemas.microsoft.com/office/drawing/2014/main" id="{79DDD4E2-E648-43AB-9A50-5CD57D6FA615}"/>
              </a:ext>
            </a:extLst>
          </p:cNvPr>
          <p:cNvSpPr/>
          <p:nvPr/>
        </p:nvSpPr>
        <p:spPr>
          <a:xfrm>
            <a:off x="6173446" y="2265020"/>
            <a:ext cx="2664102" cy="3460628"/>
          </a:xfrm>
          <a:custGeom>
            <a:avLst/>
            <a:gdLst>
              <a:gd name="connsiteX0" fmla="*/ 1002960 w 2664102"/>
              <a:gd name="connsiteY0" fmla="*/ 0 h 3460628"/>
              <a:gd name="connsiteX1" fmla="*/ 1587215 w 2664102"/>
              <a:gd name="connsiteY1" fmla="*/ 387270 h 3460628"/>
              <a:gd name="connsiteX2" fmla="*/ 1613792 w 2664102"/>
              <a:gd name="connsiteY2" fmla="*/ 472887 h 3460628"/>
              <a:gd name="connsiteX3" fmla="*/ 1728162 w 2664102"/>
              <a:gd name="connsiteY3" fmla="*/ 502295 h 3460628"/>
              <a:gd name="connsiteX4" fmla="*/ 2664102 w 2664102"/>
              <a:gd name="connsiteY4" fmla="*/ 1774459 h 3460628"/>
              <a:gd name="connsiteX5" fmla="*/ 2179359 w 2664102"/>
              <a:gd name="connsiteY5" fmla="*/ 2802334 h 3460628"/>
              <a:gd name="connsiteX6" fmla="*/ 2169170 w 2664102"/>
              <a:gd name="connsiteY6" fmla="*/ 2809954 h 3460628"/>
              <a:gd name="connsiteX7" fmla="*/ 2190659 w 2664102"/>
              <a:gd name="connsiteY7" fmla="*/ 2849544 h 3460628"/>
              <a:gd name="connsiteX8" fmla="*/ 2225226 w 2664102"/>
              <a:gd name="connsiteY8" fmla="*/ 3020760 h 3460628"/>
              <a:gd name="connsiteX9" fmla="*/ 1785358 w 2664102"/>
              <a:gd name="connsiteY9" fmla="*/ 3460628 h 3460628"/>
              <a:gd name="connsiteX10" fmla="*/ 1354427 w 2664102"/>
              <a:gd name="connsiteY10" fmla="*/ 3109409 h 3460628"/>
              <a:gd name="connsiteX11" fmla="*/ 1354023 w 2664102"/>
              <a:gd name="connsiteY11" fmla="*/ 3105401 h 3460628"/>
              <a:gd name="connsiteX12" fmla="*/ 1332051 w 2664102"/>
              <a:gd name="connsiteY12" fmla="*/ 3106510 h 3460628"/>
              <a:gd name="connsiteX13" fmla="*/ 0 w 2664102"/>
              <a:gd name="connsiteY13" fmla="*/ 1774459 h 3460628"/>
              <a:gd name="connsiteX14" fmla="*/ 390149 w 2664102"/>
              <a:gd name="connsiteY14" fmla="*/ 832557 h 3460628"/>
              <a:gd name="connsiteX15" fmla="*/ 400718 w 2664102"/>
              <a:gd name="connsiteY15" fmla="*/ 822951 h 3460628"/>
              <a:gd name="connsiteX16" fmla="*/ 381759 w 2664102"/>
              <a:gd name="connsiteY16" fmla="*/ 761874 h 3460628"/>
              <a:gd name="connsiteX17" fmla="*/ 368876 w 2664102"/>
              <a:gd name="connsiteY17" fmla="*/ 634084 h 3460628"/>
              <a:gd name="connsiteX18" fmla="*/ 1002960 w 2664102"/>
              <a:gd name="connsiteY18" fmla="*/ 0 h 346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64102" h="3460628">
                <a:moveTo>
                  <a:pt x="1002960" y="0"/>
                </a:moveTo>
                <a:cubicBezTo>
                  <a:pt x="1265606" y="0"/>
                  <a:pt x="1490956" y="159688"/>
                  <a:pt x="1587215" y="387270"/>
                </a:cubicBezTo>
                <a:lnTo>
                  <a:pt x="1613792" y="472887"/>
                </a:lnTo>
                <a:lnTo>
                  <a:pt x="1728162" y="502295"/>
                </a:lnTo>
                <a:cubicBezTo>
                  <a:pt x="2270398" y="670948"/>
                  <a:pt x="2664102" y="1176726"/>
                  <a:pt x="2664102" y="1774459"/>
                </a:cubicBezTo>
                <a:cubicBezTo>
                  <a:pt x="2664102" y="2188274"/>
                  <a:pt x="2475404" y="2558017"/>
                  <a:pt x="2179359" y="2802334"/>
                </a:cubicBezTo>
                <a:lnTo>
                  <a:pt x="2169170" y="2809954"/>
                </a:lnTo>
                <a:lnTo>
                  <a:pt x="2190659" y="2849544"/>
                </a:lnTo>
                <a:cubicBezTo>
                  <a:pt x="2212918" y="2902169"/>
                  <a:pt x="2225226" y="2960027"/>
                  <a:pt x="2225226" y="3020760"/>
                </a:cubicBezTo>
                <a:cubicBezTo>
                  <a:pt x="2225226" y="3263692"/>
                  <a:pt x="2028290" y="3460628"/>
                  <a:pt x="1785358" y="3460628"/>
                </a:cubicBezTo>
                <a:cubicBezTo>
                  <a:pt x="1572793" y="3460628"/>
                  <a:pt x="1395443" y="3309849"/>
                  <a:pt x="1354427" y="3109409"/>
                </a:cubicBezTo>
                <a:lnTo>
                  <a:pt x="1354023" y="310540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FED1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b="1" dirty="0">
                <a:solidFill>
                  <a:srgbClr val="000000"/>
                </a:solidFill>
              </a:rPr>
              <a:t>PAKUOTĖS DIZAINAS IR FUNKCIONALUMAS</a:t>
            </a:r>
          </a:p>
        </p:txBody>
      </p:sp>
      <p:sp>
        <p:nvSpPr>
          <p:cNvPr id="7" name="Freeform 51">
            <a:extLst>
              <a:ext uri="{FF2B5EF4-FFF2-40B4-BE49-F238E27FC236}">
                <a16:creationId xmlns:a16="http://schemas.microsoft.com/office/drawing/2014/main" id="{59A8BFCB-AD17-4D1A-B67D-9931DA1962D8}"/>
              </a:ext>
            </a:extLst>
          </p:cNvPr>
          <p:cNvSpPr/>
          <p:nvPr/>
        </p:nvSpPr>
        <p:spPr>
          <a:xfrm>
            <a:off x="9049255" y="2265020"/>
            <a:ext cx="2664102" cy="3460628"/>
          </a:xfrm>
          <a:custGeom>
            <a:avLst/>
            <a:gdLst>
              <a:gd name="connsiteX0" fmla="*/ 1002960 w 2664102"/>
              <a:gd name="connsiteY0" fmla="*/ 0 h 3460628"/>
              <a:gd name="connsiteX1" fmla="*/ 1587215 w 2664102"/>
              <a:gd name="connsiteY1" fmla="*/ 387270 h 3460628"/>
              <a:gd name="connsiteX2" fmla="*/ 1613792 w 2664102"/>
              <a:gd name="connsiteY2" fmla="*/ 472887 h 3460628"/>
              <a:gd name="connsiteX3" fmla="*/ 1728162 w 2664102"/>
              <a:gd name="connsiteY3" fmla="*/ 502295 h 3460628"/>
              <a:gd name="connsiteX4" fmla="*/ 2664102 w 2664102"/>
              <a:gd name="connsiteY4" fmla="*/ 1774459 h 3460628"/>
              <a:gd name="connsiteX5" fmla="*/ 2179359 w 2664102"/>
              <a:gd name="connsiteY5" fmla="*/ 2802334 h 3460628"/>
              <a:gd name="connsiteX6" fmla="*/ 2169170 w 2664102"/>
              <a:gd name="connsiteY6" fmla="*/ 2809954 h 3460628"/>
              <a:gd name="connsiteX7" fmla="*/ 2190659 w 2664102"/>
              <a:gd name="connsiteY7" fmla="*/ 2849544 h 3460628"/>
              <a:gd name="connsiteX8" fmla="*/ 2225226 w 2664102"/>
              <a:gd name="connsiteY8" fmla="*/ 3020760 h 3460628"/>
              <a:gd name="connsiteX9" fmla="*/ 1785358 w 2664102"/>
              <a:gd name="connsiteY9" fmla="*/ 3460628 h 3460628"/>
              <a:gd name="connsiteX10" fmla="*/ 1354427 w 2664102"/>
              <a:gd name="connsiteY10" fmla="*/ 3109409 h 3460628"/>
              <a:gd name="connsiteX11" fmla="*/ 1354023 w 2664102"/>
              <a:gd name="connsiteY11" fmla="*/ 3105401 h 3460628"/>
              <a:gd name="connsiteX12" fmla="*/ 1332051 w 2664102"/>
              <a:gd name="connsiteY12" fmla="*/ 3106510 h 3460628"/>
              <a:gd name="connsiteX13" fmla="*/ 0 w 2664102"/>
              <a:gd name="connsiteY13" fmla="*/ 1774459 h 3460628"/>
              <a:gd name="connsiteX14" fmla="*/ 390149 w 2664102"/>
              <a:gd name="connsiteY14" fmla="*/ 832557 h 3460628"/>
              <a:gd name="connsiteX15" fmla="*/ 400718 w 2664102"/>
              <a:gd name="connsiteY15" fmla="*/ 822951 h 3460628"/>
              <a:gd name="connsiteX16" fmla="*/ 381759 w 2664102"/>
              <a:gd name="connsiteY16" fmla="*/ 761874 h 3460628"/>
              <a:gd name="connsiteX17" fmla="*/ 368876 w 2664102"/>
              <a:gd name="connsiteY17" fmla="*/ 634084 h 3460628"/>
              <a:gd name="connsiteX18" fmla="*/ 1002960 w 2664102"/>
              <a:gd name="connsiteY18" fmla="*/ 0 h 346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64102" h="3460628">
                <a:moveTo>
                  <a:pt x="1002960" y="0"/>
                </a:moveTo>
                <a:cubicBezTo>
                  <a:pt x="1265606" y="0"/>
                  <a:pt x="1490956" y="159688"/>
                  <a:pt x="1587215" y="387270"/>
                </a:cubicBezTo>
                <a:lnTo>
                  <a:pt x="1613792" y="472887"/>
                </a:lnTo>
                <a:lnTo>
                  <a:pt x="1728162" y="502295"/>
                </a:lnTo>
                <a:cubicBezTo>
                  <a:pt x="2270398" y="670948"/>
                  <a:pt x="2664102" y="1176726"/>
                  <a:pt x="2664102" y="1774459"/>
                </a:cubicBezTo>
                <a:cubicBezTo>
                  <a:pt x="2664102" y="2188274"/>
                  <a:pt x="2475404" y="2558017"/>
                  <a:pt x="2179359" y="2802334"/>
                </a:cubicBezTo>
                <a:lnTo>
                  <a:pt x="2169170" y="2809954"/>
                </a:lnTo>
                <a:lnTo>
                  <a:pt x="2190659" y="2849544"/>
                </a:lnTo>
                <a:cubicBezTo>
                  <a:pt x="2212918" y="2902169"/>
                  <a:pt x="2225226" y="2960027"/>
                  <a:pt x="2225226" y="3020760"/>
                </a:cubicBezTo>
                <a:cubicBezTo>
                  <a:pt x="2225226" y="3263692"/>
                  <a:pt x="2028290" y="3460628"/>
                  <a:pt x="1785358" y="3460628"/>
                </a:cubicBezTo>
                <a:cubicBezTo>
                  <a:pt x="1572793" y="3460628"/>
                  <a:pt x="1395443" y="3309849"/>
                  <a:pt x="1354427" y="3109409"/>
                </a:cubicBezTo>
                <a:lnTo>
                  <a:pt x="1354023" y="310540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FED1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b="1" dirty="0">
                <a:solidFill>
                  <a:srgbClr val="000000"/>
                </a:solidFill>
              </a:rPr>
              <a:t>ŽENKLINIMAS IR REIKALAVIMAI</a:t>
            </a:r>
          </a:p>
        </p:txBody>
      </p:sp>
      <p:sp>
        <p:nvSpPr>
          <p:cNvPr id="8" name="Flowchart: Connector 7">
            <a:extLst>
              <a:ext uri="{FF2B5EF4-FFF2-40B4-BE49-F238E27FC236}">
                <a16:creationId xmlns:a16="http://schemas.microsoft.com/office/drawing/2014/main" id="{A06C6DBB-252E-428F-98B3-C3A31E199549}"/>
              </a:ext>
            </a:extLst>
          </p:cNvPr>
          <p:cNvSpPr/>
          <p:nvPr/>
        </p:nvSpPr>
        <p:spPr>
          <a:xfrm>
            <a:off x="972065" y="2430163"/>
            <a:ext cx="840259" cy="8176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a:solidFill>
                  <a:srgbClr val="000000"/>
                </a:solidFill>
              </a:rPr>
              <a:t>1</a:t>
            </a:r>
          </a:p>
        </p:txBody>
      </p:sp>
      <p:sp>
        <p:nvSpPr>
          <p:cNvPr id="9" name="Flowchart: Connector 8">
            <a:extLst>
              <a:ext uri="{FF2B5EF4-FFF2-40B4-BE49-F238E27FC236}">
                <a16:creationId xmlns:a16="http://schemas.microsoft.com/office/drawing/2014/main" id="{0E55D488-5903-4FCC-A0AD-EBD0627AD575}"/>
              </a:ext>
            </a:extLst>
          </p:cNvPr>
          <p:cNvSpPr/>
          <p:nvPr/>
        </p:nvSpPr>
        <p:spPr>
          <a:xfrm>
            <a:off x="9617676" y="2432222"/>
            <a:ext cx="840259" cy="8176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a:solidFill>
                  <a:srgbClr val="000000"/>
                </a:solidFill>
              </a:rPr>
              <a:t>4</a:t>
            </a:r>
          </a:p>
        </p:txBody>
      </p:sp>
      <p:sp>
        <p:nvSpPr>
          <p:cNvPr id="10" name="Flowchart: Connector 9">
            <a:extLst>
              <a:ext uri="{FF2B5EF4-FFF2-40B4-BE49-F238E27FC236}">
                <a16:creationId xmlns:a16="http://schemas.microsoft.com/office/drawing/2014/main" id="{91A43BE3-03BE-4EC2-A44D-293C60F11CFB}"/>
              </a:ext>
            </a:extLst>
          </p:cNvPr>
          <p:cNvSpPr/>
          <p:nvPr/>
        </p:nvSpPr>
        <p:spPr>
          <a:xfrm>
            <a:off x="6763265" y="2432222"/>
            <a:ext cx="840259" cy="8176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a:solidFill>
                  <a:srgbClr val="000000"/>
                </a:solidFill>
              </a:rPr>
              <a:t>3</a:t>
            </a:r>
          </a:p>
        </p:txBody>
      </p:sp>
      <p:sp>
        <p:nvSpPr>
          <p:cNvPr id="11" name="Flowchart: Connector 10">
            <a:extLst>
              <a:ext uri="{FF2B5EF4-FFF2-40B4-BE49-F238E27FC236}">
                <a16:creationId xmlns:a16="http://schemas.microsoft.com/office/drawing/2014/main" id="{D3A48EAA-3EBF-41D0-A7E8-C0B1817C5F88}"/>
              </a:ext>
            </a:extLst>
          </p:cNvPr>
          <p:cNvSpPr/>
          <p:nvPr/>
        </p:nvSpPr>
        <p:spPr>
          <a:xfrm>
            <a:off x="3871109" y="2430162"/>
            <a:ext cx="840259" cy="8176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a:solidFill>
                  <a:srgbClr val="000000"/>
                </a:solidFill>
              </a:rPr>
              <a:t>2</a:t>
            </a:r>
          </a:p>
        </p:txBody>
      </p:sp>
    </p:spTree>
    <p:extLst>
      <p:ext uri="{BB962C8B-B14F-4D97-AF65-F5344CB8AC3E}">
        <p14:creationId xmlns:p14="http://schemas.microsoft.com/office/powerpoint/2010/main" val="3090043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Man sprinkling flour on baked bread on baking tray">
            <a:extLst>
              <a:ext uri="{FF2B5EF4-FFF2-40B4-BE49-F238E27FC236}">
                <a16:creationId xmlns:a16="http://schemas.microsoft.com/office/drawing/2014/main" id="{299A6B21-FA71-4C47-A5E8-03672F81788C}"/>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852062" y="228600"/>
            <a:ext cx="5105121" cy="6362700"/>
          </a:xfrm>
        </p:spPr>
      </p:pic>
      <p:sp>
        <p:nvSpPr>
          <p:cNvPr id="4" name="Text Placeholder 3">
            <a:extLst>
              <a:ext uri="{FF2B5EF4-FFF2-40B4-BE49-F238E27FC236}">
                <a16:creationId xmlns:a16="http://schemas.microsoft.com/office/drawing/2014/main" id="{DD70E715-FA18-49A8-9D22-5E4C1AACE6BB}"/>
              </a:ext>
            </a:extLst>
          </p:cNvPr>
          <p:cNvSpPr>
            <a:spLocks noGrp="1"/>
          </p:cNvSpPr>
          <p:nvPr>
            <p:ph type="body" sz="quarter" idx="16"/>
          </p:nvPr>
        </p:nvSpPr>
        <p:spPr>
          <a:xfrm>
            <a:off x="1535556" y="228600"/>
            <a:ext cx="5385726" cy="1402535"/>
          </a:xfrm>
        </p:spPr>
        <p:txBody>
          <a:bodyPr>
            <a:normAutofit/>
          </a:bodyPr>
          <a:lstStyle/>
          <a:p>
            <a:r>
              <a:rPr lang="lt-LT" dirty="0"/>
              <a:t>1. Virtu</a:t>
            </a:r>
            <a:r>
              <a:rPr lang="en-US" dirty="0"/>
              <a:t>v</a:t>
            </a:r>
            <a:r>
              <a:rPr lang="lt-LT" dirty="0"/>
              <a:t>ės skalės kūrimas</a:t>
            </a:r>
          </a:p>
        </p:txBody>
      </p:sp>
      <p:sp>
        <p:nvSpPr>
          <p:cNvPr id="5" name="Text Placeholder 4">
            <a:extLst>
              <a:ext uri="{FF2B5EF4-FFF2-40B4-BE49-F238E27FC236}">
                <a16:creationId xmlns:a16="http://schemas.microsoft.com/office/drawing/2014/main" id="{E50856DD-BD53-4509-9047-6A162B5C1EA8}"/>
              </a:ext>
            </a:extLst>
          </p:cNvPr>
          <p:cNvSpPr txBox="1">
            <a:spLocks noGrp="1"/>
          </p:cNvSpPr>
          <p:nvPr>
            <p:ph type="body" sz="quarter" idx="18"/>
          </p:nvPr>
        </p:nvSpPr>
        <p:spPr>
          <a:xfrm>
            <a:off x="1466336" y="1380856"/>
            <a:ext cx="5385726" cy="5806718"/>
          </a:xfrm>
          <a:prstGeom prst="rect">
            <a:avLst/>
          </a:prstGeom>
          <a:noFill/>
        </p:spPr>
        <p:txBody>
          <a:bodyPr wrap="square" rtlCol="0">
            <a:spAutoFit/>
          </a:bodyPr>
          <a:lstStyle/>
          <a:p>
            <a:pPr marL="342900" indent="-342900">
              <a:buFont typeface="Arial" panose="020B0604020202020204" pitchFamily="34" charset="0"/>
              <a:buChar char="•"/>
            </a:pPr>
            <a:r>
              <a:rPr lang="lt-LT" sz="2000" dirty="0">
                <a:cs typeface="Arial" panose="020B0604020202020204" pitchFamily="34" charset="0"/>
              </a:rPr>
              <a:t>Pradėkite nuo virtuvinių svarstyklių, pvz., 2-5 kg lygio</a:t>
            </a:r>
          </a:p>
          <a:p>
            <a:pPr marL="342900" indent="-342900">
              <a:buFont typeface="Arial" panose="020B0604020202020204" pitchFamily="34" charset="0"/>
              <a:buChar char="•"/>
            </a:pPr>
            <a:r>
              <a:rPr lang="lt-LT" sz="2000" dirty="0">
                <a:cs typeface="Arial" panose="020B0604020202020204" pitchFamily="34" charset="0"/>
              </a:rPr>
              <a:t>Receptų formulavimas </a:t>
            </a:r>
          </a:p>
          <a:p>
            <a:pPr marL="342900" indent="-342900">
              <a:buFont typeface="Arial" panose="020B0604020202020204" pitchFamily="34" charset="0"/>
              <a:buChar char="•"/>
            </a:pPr>
            <a:r>
              <a:rPr lang="lt-LT" sz="2000" dirty="0">
                <a:cs typeface="Arial" panose="020B0604020202020204" pitchFamily="34" charset="0"/>
              </a:rPr>
              <a:t>Mėginių parengimas</a:t>
            </a:r>
          </a:p>
          <a:p>
            <a:pPr marL="342900" indent="-342900">
              <a:buFont typeface="Arial" panose="020B0604020202020204" pitchFamily="34" charset="0"/>
              <a:buChar char="•"/>
            </a:pPr>
            <a:r>
              <a:rPr lang="lt-LT" sz="2000" dirty="0">
                <a:cs typeface="Arial" panose="020B0604020202020204" pitchFamily="34" charset="0"/>
              </a:rPr>
              <a:t>Mėginių testavimas ir degustavimas (nuolat) </a:t>
            </a:r>
          </a:p>
          <a:p>
            <a:pPr marL="342900" indent="-342900">
              <a:buFont typeface="Arial" panose="020B0604020202020204" pitchFamily="34" charset="0"/>
              <a:buChar char="•"/>
            </a:pPr>
            <a:r>
              <a:rPr lang="lt-LT" sz="2000" dirty="0">
                <a:cs typeface="Arial" panose="020B0604020202020204" pitchFamily="34" charset="0"/>
              </a:rPr>
              <a:t>Kiekvieno naudojamo ingrediento peržiūra </a:t>
            </a:r>
          </a:p>
          <a:p>
            <a:pPr marL="342900" indent="-342900">
              <a:buFont typeface="Arial" panose="020B0604020202020204" pitchFamily="34" charset="0"/>
              <a:buChar char="•"/>
            </a:pPr>
            <a:r>
              <a:rPr lang="lt-LT" sz="2000" dirty="0">
                <a:cs typeface="Arial" panose="020B0604020202020204" pitchFamily="34" charset="0"/>
              </a:rPr>
              <a:t>Išlaidų ir (arba) biudžeto sudarymas</a:t>
            </a:r>
            <a:endParaRPr lang="en-US" sz="2000" dirty="0">
              <a:cs typeface="Arial" panose="020B0604020202020204" pitchFamily="34" charset="0"/>
            </a:endParaRPr>
          </a:p>
          <a:p>
            <a:pPr marL="0" indent="0"/>
            <a:r>
              <a:rPr lang="lt-LT" sz="2000" b="1" dirty="0">
                <a:cs typeface="Arial" panose="020B0604020202020204" pitchFamily="34" charset="0"/>
              </a:rPr>
              <a:t>Nustatykite, kodėl kiekvienas ingredientas yra recepte. </a:t>
            </a:r>
          </a:p>
          <a:p>
            <a:pPr marL="342900" indent="-342900">
              <a:buFont typeface="Arial" panose="020B0604020202020204" pitchFamily="34" charset="0"/>
              <a:buChar char="•"/>
            </a:pPr>
            <a:r>
              <a:rPr lang="lt-LT" sz="2000" dirty="0">
                <a:cs typeface="Arial" panose="020B0604020202020204" pitchFamily="34" charset="0"/>
              </a:rPr>
              <a:t>Kokios yra kiekvienos naudojamos sudedamosios dalies funkcijos? </a:t>
            </a:r>
          </a:p>
          <a:p>
            <a:pPr marL="342900" indent="-342900">
              <a:buFont typeface="Arial" panose="020B0604020202020204" pitchFamily="34" charset="0"/>
              <a:buChar char="•"/>
            </a:pPr>
            <a:r>
              <a:rPr lang="lt-LT" sz="2000" dirty="0">
                <a:cs typeface="Arial" panose="020B0604020202020204" pitchFamily="34" charset="0"/>
              </a:rPr>
              <a:t>Kaip šios sudedamosios dalys sąveikauja tarpusavyje proceso metu? </a:t>
            </a:r>
          </a:p>
          <a:p>
            <a:pPr marL="342900" indent="-342900">
              <a:buFont typeface="Arial" panose="020B0604020202020204" pitchFamily="34" charset="0"/>
              <a:buChar char="•"/>
            </a:pPr>
            <a:r>
              <a:rPr lang="lt-LT" sz="2000" dirty="0">
                <a:cs typeface="Arial" panose="020B0604020202020204" pitchFamily="34" charset="0"/>
              </a:rPr>
              <a:t>Ar tai turi įtakos saldumui, tekstūrai ar kitoms savybėms? </a:t>
            </a:r>
            <a:endParaRPr lang="en-US" sz="2000" dirty="0">
              <a:cs typeface="Arial" panose="020B0604020202020204" pitchFamily="34" charset="0"/>
            </a:endParaRPr>
          </a:p>
          <a:p>
            <a:pPr marL="342900" indent="-342900" algn="ctr">
              <a:buFont typeface="Arial" panose="020B0604020202020204" pitchFamily="34" charset="0"/>
              <a:buChar char="•"/>
            </a:pPr>
            <a:endParaRPr lang="en-US" sz="2000" dirty="0">
              <a:cs typeface="Arial" panose="020B0604020202020204" pitchFamily="34" charset="0"/>
            </a:endParaRPr>
          </a:p>
        </p:txBody>
      </p:sp>
    </p:spTree>
    <p:extLst>
      <p:ext uri="{BB962C8B-B14F-4D97-AF65-F5344CB8AC3E}">
        <p14:creationId xmlns:p14="http://schemas.microsoft.com/office/powerpoint/2010/main" val="2098362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8D08AD-60D3-4874-9675-672A2D74D764}"/>
              </a:ext>
            </a:extLst>
          </p:cNvPr>
          <p:cNvSpPr>
            <a:spLocks noGrp="1"/>
          </p:cNvSpPr>
          <p:nvPr>
            <p:ph type="body" sz="quarter" idx="18"/>
          </p:nvPr>
        </p:nvSpPr>
        <p:spPr>
          <a:xfrm>
            <a:off x="430924" y="1474572"/>
            <a:ext cx="5868673" cy="4428923"/>
          </a:xfrm>
        </p:spPr>
        <p:txBody>
          <a:bodyPr>
            <a:normAutofit/>
          </a:bodyPr>
          <a:lstStyle/>
          <a:p>
            <a:pPr marL="0" indent="0"/>
            <a:r>
              <a:rPr lang="lt-LT" dirty="0">
                <a:cs typeface="Arial" panose="020B0604020202020204" pitchFamily="34" charset="0"/>
              </a:rPr>
              <a:t>Šiame skyriuje atkreipiame dėmesį į senjorų poreikius ir į tai, kaip tai gali nulemti jūsų naujų produktų kūrimą. </a:t>
            </a:r>
            <a:endParaRPr lang="en-US" dirty="0">
              <a:cs typeface="Arial" panose="020B0604020202020204" pitchFamily="34" charset="0"/>
            </a:endParaRPr>
          </a:p>
          <a:p>
            <a:pPr marL="0" indent="0"/>
            <a:r>
              <a:rPr lang="lt-LT" dirty="0">
                <a:cs typeface="Arial" panose="020B0604020202020204" pitchFamily="34" charset="0"/>
              </a:rPr>
              <a:t>Keletas pavyzdžių:</a:t>
            </a:r>
            <a:endParaRPr lang="en-US" dirty="0">
              <a:cs typeface="Arial" panose="020B0604020202020204" pitchFamily="34" charset="0"/>
            </a:endParaRPr>
          </a:p>
          <a:p>
            <a:pPr marL="342900" indent="-342900">
              <a:buFont typeface="Arial" panose="020B0604020202020204" pitchFamily="34" charset="0"/>
              <a:buChar char="•"/>
            </a:pPr>
            <a:r>
              <a:rPr lang="en-GB" dirty="0" err="1">
                <a:cs typeface="Arial" panose="020B0604020202020204" pitchFamily="34" charset="0"/>
              </a:rPr>
              <a:t>Fiziniai</a:t>
            </a:r>
            <a:r>
              <a:rPr lang="lt-LT" dirty="0">
                <a:cs typeface="Arial" panose="020B0604020202020204" pitchFamily="34" charset="0"/>
              </a:rPr>
              <a:t>, </a:t>
            </a:r>
            <a:r>
              <a:rPr lang="en-GB" dirty="0" err="1">
                <a:cs typeface="Arial" panose="020B0604020202020204" pitchFamily="34" charset="0"/>
              </a:rPr>
              <a:t>sveikatos</a:t>
            </a:r>
            <a:r>
              <a:rPr lang="en-GB" dirty="0">
                <a:cs typeface="Arial" panose="020B0604020202020204" pitchFamily="34" charset="0"/>
              </a:rPr>
              <a:t> </a:t>
            </a:r>
            <a:r>
              <a:rPr lang="en-GB" dirty="0" err="1">
                <a:cs typeface="Arial" panose="020B0604020202020204" pitchFamily="34" charset="0"/>
              </a:rPr>
              <a:t>bei</a:t>
            </a:r>
            <a:r>
              <a:rPr lang="en-GB" dirty="0">
                <a:cs typeface="Arial" panose="020B0604020202020204" pitchFamily="34" charset="0"/>
              </a:rPr>
              <a:t> </a:t>
            </a:r>
            <a:r>
              <a:rPr lang="en-GB" dirty="0" err="1">
                <a:cs typeface="Arial" panose="020B0604020202020204" pitchFamily="34" charset="0"/>
              </a:rPr>
              <a:t>mitybos</a:t>
            </a:r>
            <a:r>
              <a:rPr lang="en-GB" dirty="0">
                <a:cs typeface="Arial" panose="020B0604020202020204" pitchFamily="34" charset="0"/>
              </a:rPr>
              <a:t> </a:t>
            </a:r>
            <a:r>
              <a:rPr lang="en-GB" dirty="0" err="1">
                <a:cs typeface="Arial" panose="020B0604020202020204" pitchFamily="34" charset="0"/>
              </a:rPr>
              <a:t>poreikiai</a:t>
            </a:r>
            <a:endParaRPr lang="en-GB" dirty="0">
              <a:cs typeface="Arial" panose="020B0604020202020204" pitchFamily="34" charset="0"/>
            </a:endParaRPr>
          </a:p>
          <a:p>
            <a:pPr marL="342900" indent="-342900">
              <a:buFont typeface="Arial" panose="020B0604020202020204" pitchFamily="34" charset="0"/>
              <a:buChar char="•"/>
            </a:pPr>
            <a:r>
              <a:rPr lang="en-GB" dirty="0" err="1">
                <a:cs typeface="Arial" panose="020B0604020202020204" pitchFamily="34" charset="0"/>
              </a:rPr>
              <a:t>Maisto</a:t>
            </a:r>
            <a:r>
              <a:rPr lang="en-GB" dirty="0">
                <a:cs typeface="Arial" panose="020B0604020202020204" pitchFamily="34" charset="0"/>
              </a:rPr>
              <a:t> </a:t>
            </a:r>
            <a:r>
              <a:rPr lang="en-GB" dirty="0" err="1">
                <a:cs typeface="Arial" panose="020B0604020202020204" pitchFamily="34" charset="0"/>
              </a:rPr>
              <a:t>saugos</a:t>
            </a:r>
            <a:r>
              <a:rPr lang="en-GB" dirty="0">
                <a:cs typeface="Arial" panose="020B0604020202020204" pitchFamily="34" charset="0"/>
              </a:rPr>
              <a:t> </a:t>
            </a:r>
            <a:r>
              <a:rPr lang="en-GB" dirty="0" err="1">
                <a:cs typeface="Arial" panose="020B0604020202020204" pitchFamily="34" charset="0"/>
              </a:rPr>
              <a:t>ir</a:t>
            </a:r>
            <a:r>
              <a:rPr lang="en-GB" dirty="0">
                <a:cs typeface="Arial" panose="020B0604020202020204" pitchFamily="34" charset="0"/>
              </a:rPr>
              <a:t> </a:t>
            </a:r>
            <a:r>
              <a:rPr lang="en-GB" dirty="0" err="1">
                <a:cs typeface="Arial" panose="020B0604020202020204" pitchFamily="34" charset="0"/>
              </a:rPr>
              <a:t>atsekamumo</a:t>
            </a:r>
            <a:r>
              <a:rPr lang="en-GB" dirty="0">
                <a:cs typeface="Arial" panose="020B0604020202020204" pitchFamily="34" charset="0"/>
              </a:rPr>
              <a:t> </a:t>
            </a:r>
            <a:r>
              <a:rPr lang="en-GB" dirty="0" err="1">
                <a:cs typeface="Arial" panose="020B0604020202020204" pitchFamily="34" charset="0"/>
              </a:rPr>
              <a:t>poreikiai</a:t>
            </a:r>
            <a:r>
              <a:rPr lang="en-GB" dirty="0">
                <a:cs typeface="Arial" panose="020B0604020202020204" pitchFamily="34" charset="0"/>
              </a:rPr>
              <a:t> </a:t>
            </a:r>
          </a:p>
          <a:p>
            <a:pPr marL="342900" indent="-342900">
              <a:buFont typeface="Arial" panose="020B0604020202020204" pitchFamily="34" charset="0"/>
              <a:buChar char="•"/>
            </a:pPr>
            <a:r>
              <a:rPr lang="en-GB" dirty="0" err="1">
                <a:cs typeface="Arial" panose="020B0604020202020204" pitchFamily="34" charset="0"/>
              </a:rPr>
              <a:t>Gyvenimo</a:t>
            </a:r>
            <a:r>
              <a:rPr lang="en-GB" dirty="0">
                <a:cs typeface="Arial" panose="020B0604020202020204" pitchFamily="34" charset="0"/>
              </a:rPr>
              <a:t> </a:t>
            </a:r>
            <a:r>
              <a:rPr lang="en-GB" dirty="0" err="1">
                <a:cs typeface="Arial" panose="020B0604020202020204" pitchFamily="34" charset="0"/>
              </a:rPr>
              <a:t>ciklo</a:t>
            </a:r>
            <a:r>
              <a:rPr lang="en-GB" dirty="0">
                <a:cs typeface="Arial" panose="020B0604020202020204" pitchFamily="34" charset="0"/>
              </a:rPr>
              <a:t> </a:t>
            </a:r>
            <a:r>
              <a:rPr lang="en-GB" dirty="0" err="1">
                <a:cs typeface="Arial" panose="020B0604020202020204" pitchFamily="34" charset="0"/>
              </a:rPr>
              <a:t>poveikio</a:t>
            </a:r>
            <a:r>
              <a:rPr lang="en-GB" dirty="0">
                <a:cs typeface="Arial" panose="020B0604020202020204" pitchFamily="34" charset="0"/>
              </a:rPr>
              <a:t> </a:t>
            </a:r>
            <a:r>
              <a:rPr lang="en-GB" dirty="0" err="1">
                <a:cs typeface="Arial" panose="020B0604020202020204" pitchFamily="34" charset="0"/>
              </a:rPr>
              <a:t>aplinkai</a:t>
            </a:r>
            <a:r>
              <a:rPr lang="en-GB" dirty="0">
                <a:cs typeface="Arial" panose="020B0604020202020204" pitchFamily="34" charset="0"/>
              </a:rPr>
              <a:t> </a:t>
            </a:r>
            <a:r>
              <a:rPr lang="en-GB" dirty="0" err="1">
                <a:cs typeface="Arial" panose="020B0604020202020204" pitchFamily="34" charset="0"/>
              </a:rPr>
              <a:t>mažinimas</a:t>
            </a:r>
            <a:r>
              <a:rPr lang="en-GB" dirty="0">
                <a:cs typeface="Arial" panose="020B0604020202020204" pitchFamily="34" charset="0"/>
              </a:rPr>
              <a:t> (</a:t>
            </a:r>
            <a:r>
              <a:rPr lang="en-GB" dirty="0" err="1">
                <a:cs typeface="Arial" panose="020B0604020202020204" pitchFamily="34" charset="0"/>
              </a:rPr>
              <a:t>tvarumas</a:t>
            </a:r>
            <a:r>
              <a:rPr lang="en-GB" dirty="0">
                <a:cs typeface="Arial" panose="020B0604020202020204" pitchFamily="34" charset="0"/>
              </a:rPr>
              <a:t>)</a:t>
            </a:r>
          </a:p>
          <a:p>
            <a:pPr marL="0" indent="0"/>
            <a:r>
              <a:rPr lang="lt-LT" dirty="0">
                <a:cs typeface="Arial" panose="020B0604020202020204" pitchFamily="34" charset="0"/>
              </a:rPr>
              <a:t>Tokie veiksniai turi būti įtraukti į bet kurį oficialų naujo kaisto produkto kūrimo modelį (žr. 2 skyrių). </a:t>
            </a:r>
          </a:p>
          <a:p>
            <a:endParaRPr lang="en-IE" dirty="0"/>
          </a:p>
        </p:txBody>
      </p:sp>
      <p:sp>
        <p:nvSpPr>
          <p:cNvPr id="3" name="Text Placeholder 2">
            <a:extLst>
              <a:ext uri="{FF2B5EF4-FFF2-40B4-BE49-F238E27FC236}">
                <a16:creationId xmlns:a16="http://schemas.microsoft.com/office/drawing/2014/main" id="{8693DF5A-4051-4E55-92C5-37B3145B65CB}"/>
              </a:ext>
            </a:extLst>
          </p:cNvPr>
          <p:cNvSpPr>
            <a:spLocks noGrp="1"/>
          </p:cNvSpPr>
          <p:nvPr>
            <p:ph type="body" sz="quarter" idx="16"/>
          </p:nvPr>
        </p:nvSpPr>
        <p:spPr>
          <a:xfrm>
            <a:off x="531117" y="590136"/>
            <a:ext cx="5564883" cy="582221"/>
          </a:xfrm>
        </p:spPr>
        <p:txBody>
          <a:bodyPr>
            <a:normAutofit fontScale="85000" lnSpcReduction="10000"/>
          </a:bodyPr>
          <a:lstStyle/>
          <a:p>
            <a:r>
              <a:rPr lang="lt-LT" dirty="0"/>
              <a:t>Vartotojų poreikiai ir reikalavimai</a:t>
            </a:r>
            <a:endParaRPr lang="en-IE" dirty="0"/>
          </a:p>
        </p:txBody>
      </p:sp>
      <p:pic>
        <p:nvPicPr>
          <p:cNvPr id="6" name="Picture Placeholder 5" descr="Hand holding basket with apples">
            <a:extLst>
              <a:ext uri="{FF2B5EF4-FFF2-40B4-BE49-F238E27FC236}">
                <a16:creationId xmlns:a16="http://schemas.microsoft.com/office/drawing/2014/main" id="{A8F7FFC4-4056-4B2E-8B5B-E6C8E08FAD10}"/>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243085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erson picking out vegetables">
            <a:extLst>
              <a:ext uri="{FF2B5EF4-FFF2-40B4-BE49-F238E27FC236}">
                <a16:creationId xmlns:a16="http://schemas.microsoft.com/office/drawing/2014/main" id="{E8E59717-D87D-48C2-98B5-F19C4E7B5810}"/>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EE057AC5-A05E-4055-85B9-9458FA95F8A1}"/>
              </a:ext>
            </a:extLst>
          </p:cNvPr>
          <p:cNvSpPr>
            <a:spLocks noGrp="1"/>
          </p:cNvSpPr>
          <p:nvPr>
            <p:ph type="body" sz="quarter" idx="18"/>
          </p:nvPr>
        </p:nvSpPr>
        <p:spPr>
          <a:xfrm>
            <a:off x="1718561" y="1443726"/>
            <a:ext cx="5044704" cy="5414273"/>
          </a:xfrm>
        </p:spPr>
        <p:txBody>
          <a:bodyPr>
            <a:normAutofit fontScale="92500" lnSpcReduction="10000"/>
          </a:bodyPr>
          <a:lstStyle/>
          <a:p>
            <a:pPr marL="0" indent="0"/>
            <a:r>
              <a:rPr lang="en-US" sz="2000" dirty="0" err="1"/>
              <a:t>Šiame</a:t>
            </a:r>
            <a:r>
              <a:rPr lang="en-US" sz="2000" dirty="0"/>
              <a:t> </a:t>
            </a:r>
            <a:r>
              <a:rPr lang="en-US" sz="2000" dirty="0" err="1"/>
              <a:t>etape</a:t>
            </a:r>
            <a:r>
              <a:rPr lang="en-US" sz="2000" dirty="0"/>
              <a:t> </a:t>
            </a:r>
            <a:r>
              <a:rPr lang="en-US" sz="2000" dirty="0" err="1"/>
              <a:t>reikia</a:t>
            </a:r>
            <a:r>
              <a:rPr lang="en-US" sz="2000" dirty="0"/>
              <a:t> </a:t>
            </a:r>
            <a:r>
              <a:rPr lang="en-US" sz="2000" dirty="0" err="1"/>
              <a:t>atsižvelgti</a:t>
            </a:r>
            <a:r>
              <a:rPr lang="en-US" sz="2000" dirty="0"/>
              <a:t> į tam </a:t>
            </a:r>
            <a:r>
              <a:rPr lang="en-US" sz="2000" dirty="0" err="1"/>
              <a:t>tikrus</a:t>
            </a:r>
            <a:r>
              <a:rPr lang="en-US" sz="2000" dirty="0"/>
              <a:t> </a:t>
            </a:r>
            <a:r>
              <a:rPr lang="en-US" sz="2000" dirty="0" err="1"/>
              <a:t>dalykus</a:t>
            </a:r>
            <a:r>
              <a:rPr lang="en-US" sz="2000" dirty="0"/>
              <a:t>:</a:t>
            </a:r>
          </a:p>
          <a:p>
            <a:pPr marL="457200" indent="-457200">
              <a:buFont typeface="+mj-lt"/>
              <a:buAutoNum type="arabicPeriod"/>
            </a:pPr>
            <a:r>
              <a:rPr lang="lt-LT" sz="2000" b="1" dirty="0"/>
              <a:t>Tiekimo grandinės patikimumas </a:t>
            </a:r>
            <a:r>
              <a:rPr lang="lt-LT" sz="2000" dirty="0"/>
              <a:t>ir saugumas (</a:t>
            </a:r>
            <a:r>
              <a:rPr lang="lt-LT" sz="2000" dirty="0" err="1"/>
              <a:t>pandemijų</a:t>
            </a:r>
            <a:r>
              <a:rPr lang="lt-LT" sz="2000" dirty="0"/>
              <a:t>, pasaulinių konfliktų ir kt. atvejais).  </a:t>
            </a:r>
          </a:p>
          <a:p>
            <a:pPr marL="457200" indent="-457200">
              <a:buFont typeface="+mj-lt"/>
              <a:buAutoNum type="arabicPeriod"/>
            </a:pPr>
            <a:r>
              <a:rPr lang="lt-LT" sz="2000" b="1" dirty="0"/>
              <a:t>Komercinių ingredientų</a:t>
            </a:r>
            <a:r>
              <a:rPr lang="lt-LT" sz="2000" dirty="0"/>
              <a:t> prieinamumas, sezoniškumas, logistika, alergenai. </a:t>
            </a:r>
          </a:p>
          <a:p>
            <a:pPr marL="457200" indent="-457200">
              <a:buFont typeface="+mj-lt"/>
              <a:buAutoNum type="arabicPeriod"/>
            </a:pPr>
            <a:r>
              <a:rPr lang="lt-LT" sz="2000" b="1" dirty="0"/>
              <a:t>Skirtinga kokybė </a:t>
            </a:r>
            <a:r>
              <a:rPr lang="lt-LT" sz="2000" dirty="0"/>
              <a:t>– prašykite tiekėjų pateikti kiekvienos sudedamosios dalies specifikacijas. </a:t>
            </a:r>
          </a:p>
          <a:p>
            <a:pPr marL="457200" indent="-457200">
              <a:buFont typeface="+mj-lt"/>
              <a:buAutoNum type="arabicPeriod"/>
            </a:pPr>
            <a:r>
              <a:rPr lang="lt-LT" sz="2000" b="1" dirty="0"/>
              <a:t>Išlaidų apribojimai </a:t>
            </a:r>
            <a:r>
              <a:rPr lang="lt-LT" sz="2000" dirty="0"/>
              <a:t>(pvz., bendrinis prekės ženklas ar geresnis prekės ženklas; genetiškai modifikuoti (GM) ar genetiškai nemodifikuoti ingredientai).</a:t>
            </a:r>
          </a:p>
          <a:p>
            <a:pPr marL="457200" indent="-457200">
              <a:buFont typeface="+mj-lt"/>
              <a:buAutoNum type="arabicPeriod"/>
            </a:pPr>
            <a:r>
              <a:rPr lang="lt-LT" sz="2000" b="1" dirty="0"/>
              <a:t>Sudedamoji dalis </a:t>
            </a:r>
            <a:r>
              <a:rPr lang="lt-LT" sz="2000" dirty="0"/>
              <a:t>ir jos naudojimas pagal teisės aktus – pvz., naudojami nauji baltymai ir (arba) sudedamosios dalys? Ar dėl jo atsiranda kokių nors specifinių maisto produktų taikymo ar reglamentavimo atvejų? </a:t>
            </a:r>
            <a:endParaRPr lang="en-IE" dirty="0"/>
          </a:p>
        </p:txBody>
      </p:sp>
      <p:sp>
        <p:nvSpPr>
          <p:cNvPr id="4" name="Text Placeholder 3">
            <a:extLst>
              <a:ext uri="{FF2B5EF4-FFF2-40B4-BE49-F238E27FC236}">
                <a16:creationId xmlns:a16="http://schemas.microsoft.com/office/drawing/2014/main" id="{E5FAE6FA-10F9-49C7-985C-6BF40CCF2B28}"/>
              </a:ext>
            </a:extLst>
          </p:cNvPr>
          <p:cNvSpPr>
            <a:spLocks noGrp="1"/>
          </p:cNvSpPr>
          <p:nvPr>
            <p:ph type="body" sz="quarter" idx="16"/>
          </p:nvPr>
        </p:nvSpPr>
        <p:spPr>
          <a:xfrm>
            <a:off x="1718561" y="99754"/>
            <a:ext cx="4954088" cy="1152398"/>
          </a:xfrm>
        </p:spPr>
        <p:txBody>
          <a:bodyPr>
            <a:normAutofit/>
          </a:bodyPr>
          <a:lstStyle/>
          <a:p>
            <a:r>
              <a:rPr lang="pt-BR" dirty="0"/>
              <a:t>2. Ingredientų tiekimas ir funkcionalumas</a:t>
            </a:r>
          </a:p>
        </p:txBody>
      </p:sp>
    </p:spTree>
    <p:extLst>
      <p:ext uri="{BB962C8B-B14F-4D97-AF65-F5344CB8AC3E}">
        <p14:creationId xmlns:p14="http://schemas.microsoft.com/office/powerpoint/2010/main" val="34013441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Dry food items in cardboard box">
            <a:extLst>
              <a:ext uri="{FF2B5EF4-FFF2-40B4-BE49-F238E27FC236}">
                <a16:creationId xmlns:a16="http://schemas.microsoft.com/office/drawing/2014/main" id="{91A3CC5F-CA96-4280-83EB-3FE14C6F6EC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F9F40DD5-A55C-4D77-BA33-D3DB89FF2E44}"/>
              </a:ext>
            </a:extLst>
          </p:cNvPr>
          <p:cNvSpPr>
            <a:spLocks noGrp="1"/>
          </p:cNvSpPr>
          <p:nvPr>
            <p:ph type="body" sz="quarter" idx="18"/>
          </p:nvPr>
        </p:nvSpPr>
        <p:spPr>
          <a:xfrm>
            <a:off x="1633429" y="1449859"/>
            <a:ext cx="5105121" cy="5296930"/>
          </a:xfrm>
        </p:spPr>
        <p:txBody>
          <a:bodyPr>
            <a:normAutofit/>
          </a:bodyPr>
          <a:lstStyle/>
          <a:p>
            <a:pPr indent="0"/>
            <a:r>
              <a:rPr lang="lt-LT" dirty="0"/>
              <a:t>Pakuotės dizainas paprastai kuriamas kartu su gaminio dizainu. Reikia parengti keletą aspektų:</a:t>
            </a:r>
          </a:p>
          <a:p>
            <a:pPr marL="571500" indent="-342900">
              <a:buFont typeface="Arial" panose="020B0604020202020204" pitchFamily="34" charset="0"/>
              <a:buChar char="•"/>
            </a:pPr>
            <a:r>
              <a:rPr lang="en-IE" dirty="0" err="1"/>
              <a:t>Formatas</a:t>
            </a:r>
            <a:r>
              <a:rPr lang="en-IE" dirty="0"/>
              <a:t> – </a:t>
            </a:r>
            <a:r>
              <a:rPr lang="en-IE" dirty="0" err="1"/>
              <a:t>naudojama</a:t>
            </a:r>
            <a:r>
              <a:rPr lang="en-IE" dirty="0"/>
              <a:t> </a:t>
            </a:r>
            <a:r>
              <a:rPr lang="en-IE" dirty="0" err="1"/>
              <a:t>medžiaga</a:t>
            </a:r>
            <a:endParaRPr lang="lt-LT" dirty="0"/>
          </a:p>
          <a:p>
            <a:pPr marL="571500" indent="-342900">
              <a:buFont typeface="Arial" panose="020B0604020202020204" pitchFamily="34" charset="0"/>
              <a:buChar char="•"/>
            </a:pPr>
            <a:r>
              <a:rPr lang="lt-LT" dirty="0"/>
              <a:t>Gebėjimas palengvinti ženklinimą</a:t>
            </a:r>
          </a:p>
          <a:p>
            <a:pPr marL="571500" indent="-342900">
              <a:buFont typeface="Arial" panose="020B0604020202020204" pitchFamily="34" charset="0"/>
              <a:buChar char="•"/>
            </a:pPr>
            <a:r>
              <a:rPr lang="lt-LT" dirty="0"/>
              <a:t>Prieinamumas – minimalūs užsakymai, sandėliavimas ir išlaidos</a:t>
            </a:r>
          </a:p>
          <a:p>
            <a:pPr marL="571500" indent="-342900">
              <a:buFont typeface="Arial" panose="020B0604020202020204" pitchFamily="34" charset="0"/>
              <a:buChar char="•"/>
            </a:pPr>
            <a:r>
              <a:rPr lang="lt-LT" dirty="0"/>
              <a:t>Tvarumas – poveikis aplinkai</a:t>
            </a:r>
          </a:p>
          <a:p>
            <a:pPr marL="571500" indent="-342900">
              <a:buFont typeface="Arial" panose="020B0604020202020204" pitchFamily="34" charset="0"/>
              <a:buChar char="•"/>
            </a:pPr>
            <a:r>
              <a:rPr lang="lt-LT" dirty="0"/>
              <a:t>Dydis – forma ir stilius</a:t>
            </a:r>
          </a:p>
          <a:p>
            <a:pPr marL="571500" indent="-342900">
              <a:buFont typeface="Arial" panose="020B0604020202020204" pitchFamily="34" charset="0"/>
              <a:buChar char="•"/>
            </a:pPr>
            <a:r>
              <a:rPr lang="lt-LT" dirty="0"/>
              <a:t>Savybės, dėl kurių tinka vyresniesiems galutiniams naudotojams</a:t>
            </a:r>
          </a:p>
          <a:p>
            <a:pPr marL="360000" indent="-360000">
              <a:spcBef>
                <a:spcPts val="600"/>
              </a:spcBef>
              <a:buFont typeface="Arial" panose="020B0604020202020204" pitchFamily="34" charset="0"/>
              <a:buChar char="•"/>
            </a:pPr>
            <a:endParaRPr lang="lt-LT" dirty="0"/>
          </a:p>
        </p:txBody>
      </p:sp>
      <p:sp>
        <p:nvSpPr>
          <p:cNvPr id="4" name="Text Placeholder 3">
            <a:extLst>
              <a:ext uri="{FF2B5EF4-FFF2-40B4-BE49-F238E27FC236}">
                <a16:creationId xmlns:a16="http://schemas.microsoft.com/office/drawing/2014/main" id="{ECAD094F-F1B5-4D72-936B-A08C950C0567}"/>
              </a:ext>
            </a:extLst>
          </p:cNvPr>
          <p:cNvSpPr>
            <a:spLocks noGrp="1"/>
          </p:cNvSpPr>
          <p:nvPr>
            <p:ph type="body" sz="quarter" idx="16"/>
          </p:nvPr>
        </p:nvSpPr>
        <p:spPr>
          <a:xfrm>
            <a:off x="1718561" y="228600"/>
            <a:ext cx="4929374" cy="1048265"/>
          </a:xfrm>
        </p:spPr>
        <p:txBody>
          <a:bodyPr anchor="ctr">
            <a:normAutofit lnSpcReduction="10000"/>
          </a:bodyPr>
          <a:lstStyle/>
          <a:p>
            <a:r>
              <a:rPr lang="pt-BR" dirty="0"/>
              <a:t>3. Pakuotės dizainas ir funkcionalumas</a:t>
            </a:r>
          </a:p>
        </p:txBody>
      </p:sp>
    </p:spTree>
    <p:extLst>
      <p:ext uri="{BB962C8B-B14F-4D97-AF65-F5344CB8AC3E}">
        <p14:creationId xmlns:p14="http://schemas.microsoft.com/office/powerpoint/2010/main" val="9069081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DD0D88-FD5B-46E2-9B12-C5DB923816B9}"/>
              </a:ext>
            </a:extLst>
          </p:cNvPr>
          <p:cNvSpPr>
            <a:spLocks noGrp="1"/>
          </p:cNvSpPr>
          <p:nvPr>
            <p:ph type="body" sz="quarter" idx="18"/>
          </p:nvPr>
        </p:nvSpPr>
        <p:spPr>
          <a:xfrm>
            <a:off x="1655805" y="1524000"/>
            <a:ext cx="5074509" cy="4775195"/>
          </a:xfrm>
        </p:spPr>
        <p:txBody>
          <a:bodyPr>
            <a:normAutofit/>
          </a:bodyPr>
          <a:lstStyle/>
          <a:p>
            <a:pPr marL="0" indent="0"/>
            <a:r>
              <a:rPr lang="lt-LT" dirty="0"/>
              <a:t>Prekės ženklo ir informacijos, kuria dalijamasi su vartotojais, nustatymas yra labai svarbus produkto kūrimo etapas.</a:t>
            </a:r>
          </a:p>
          <a:p>
            <a:pPr marL="0" indent="0"/>
            <a:r>
              <a:rPr lang="lt-LT" b="1" dirty="0"/>
              <a:t>Privalote pateikti tam tikrą (teisės aktais nustatytą) informaciją, o visi pateikti teiginiai turi būti pagrįsti.</a:t>
            </a:r>
          </a:p>
          <a:p>
            <a:pPr marL="0" indent="0"/>
            <a:r>
              <a:rPr lang="lt-LT" dirty="0"/>
              <a:t>Šiame etape taip pat turite atsižvelgti į vyresnio amžiaus žmonių rinkai reikalingus elementus, pavyzdžiui, didesnį šriftą, paveikslėlius ir t. t., kad atitiktų prekės ženklą ir suvokimą, kurį norite sukurti. </a:t>
            </a:r>
            <a:endParaRPr lang="en-IE" dirty="0"/>
          </a:p>
        </p:txBody>
      </p:sp>
      <p:sp>
        <p:nvSpPr>
          <p:cNvPr id="4" name="Text Placeholder 3">
            <a:extLst>
              <a:ext uri="{FF2B5EF4-FFF2-40B4-BE49-F238E27FC236}">
                <a16:creationId xmlns:a16="http://schemas.microsoft.com/office/drawing/2014/main" id="{06878462-01D1-465E-A16D-4EA5EAC5D4B7}"/>
              </a:ext>
            </a:extLst>
          </p:cNvPr>
          <p:cNvSpPr>
            <a:spLocks noGrp="1"/>
          </p:cNvSpPr>
          <p:nvPr>
            <p:ph type="body" sz="quarter" idx="16"/>
          </p:nvPr>
        </p:nvSpPr>
        <p:spPr>
          <a:xfrm>
            <a:off x="1594993" y="414278"/>
            <a:ext cx="4716425" cy="582221"/>
          </a:xfrm>
        </p:spPr>
        <p:txBody>
          <a:bodyPr>
            <a:normAutofit fontScale="92500"/>
          </a:bodyPr>
          <a:lstStyle/>
          <a:p>
            <a:r>
              <a:rPr lang="en-IE" dirty="0"/>
              <a:t>4. </a:t>
            </a:r>
            <a:r>
              <a:rPr lang="en-IE" dirty="0" err="1"/>
              <a:t>Ženklinimas</a:t>
            </a:r>
            <a:r>
              <a:rPr lang="en-IE" dirty="0"/>
              <a:t> </a:t>
            </a:r>
            <a:r>
              <a:rPr lang="en-IE" dirty="0" err="1"/>
              <a:t>ir</a:t>
            </a:r>
            <a:r>
              <a:rPr lang="en-IE" dirty="0"/>
              <a:t> </a:t>
            </a:r>
            <a:r>
              <a:rPr lang="en-IE" dirty="0" err="1"/>
              <a:t>teiginiai</a:t>
            </a:r>
            <a:endParaRPr lang="en-IE" dirty="0"/>
          </a:p>
        </p:txBody>
      </p:sp>
      <p:pic>
        <p:nvPicPr>
          <p:cNvPr id="26" name="Picture 25" descr="Graphical user interface, text, application, chat or text message&#10;&#10;Description automatically generated">
            <a:extLst>
              <a:ext uri="{FF2B5EF4-FFF2-40B4-BE49-F238E27FC236}">
                <a16:creationId xmlns:a16="http://schemas.microsoft.com/office/drawing/2014/main" id="{152BEA3A-B3EA-4BB6-B436-5055D61F75C5}"/>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7628728" y="4790695"/>
            <a:ext cx="3757506" cy="1316252"/>
          </a:xfrm>
          <a:prstGeom prst="rect">
            <a:avLst/>
          </a:prstGeom>
        </p:spPr>
      </p:pic>
      <p:sp>
        <p:nvSpPr>
          <p:cNvPr id="30" name="TextBox 29">
            <a:extLst>
              <a:ext uri="{FF2B5EF4-FFF2-40B4-BE49-F238E27FC236}">
                <a16:creationId xmlns:a16="http://schemas.microsoft.com/office/drawing/2014/main" id="{C501E928-E2C1-4C4F-BF3D-3D089FA6E28A}"/>
              </a:ext>
            </a:extLst>
          </p:cNvPr>
          <p:cNvSpPr txBox="1"/>
          <p:nvPr/>
        </p:nvSpPr>
        <p:spPr>
          <a:xfrm flipH="1">
            <a:off x="7602041" y="501687"/>
            <a:ext cx="3797644" cy="369332"/>
          </a:xfrm>
          <a:prstGeom prst="rect">
            <a:avLst/>
          </a:prstGeom>
          <a:noFill/>
        </p:spPr>
        <p:txBody>
          <a:bodyPr wrap="square" rtlCol="0">
            <a:spAutoFit/>
          </a:bodyPr>
          <a:lstStyle/>
          <a:p>
            <a:r>
              <a:rPr lang="lt-LT" dirty="0">
                <a:solidFill>
                  <a:srgbClr val="000000"/>
                </a:solidFill>
              </a:rPr>
              <a:t>Maisto produktų ženklinimo pavyzdžiai</a:t>
            </a:r>
          </a:p>
        </p:txBody>
      </p:sp>
      <p:sp>
        <p:nvSpPr>
          <p:cNvPr id="10" name="TextBox 9">
            <a:extLst>
              <a:ext uri="{FF2B5EF4-FFF2-40B4-BE49-F238E27FC236}">
                <a16:creationId xmlns:a16="http://schemas.microsoft.com/office/drawing/2014/main" id="{B7816548-2E95-D640-AC70-97C56F382C8D}"/>
              </a:ext>
            </a:extLst>
          </p:cNvPr>
          <p:cNvSpPr txBox="1"/>
          <p:nvPr/>
        </p:nvSpPr>
        <p:spPr>
          <a:xfrm flipH="1">
            <a:off x="8313682" y="1587025"/>
            <a:ext cx="693684" cy="307777"/>
          </a:xfrm>
          <a:prstGeom prst="rect">
            <a:avLst/>
          </a:prstGeom>
          <a:noFill/>
        </p:spPr>
        <p:txBody>
          <a:bodyPr wrap="square" rtlCol="0">
            <a:spAutoFit/>
          </a:bodyPr>
          <a:lstStyle/>
          <a:p>
            <a:pPr algn="ctr"/>
            <a:r>
              <a:rPr lang="en-IE" sz="1400" b="1">
                <a:solidFill>
                  <a:schemeClr val="bg1"/>
                </a:solidFill>
              </a:rPr>
              <a:t>LOW</a:t>
            </a:r>
          </a:p>
        </p:txBody>
      </p:sp>
      <p:sp>
        <p:nvSpPr>
          <p:cNvPr id="11" name="TextBox 10">
            <a:extLst>
              <a:ext uri="{FF2B5EF4-FFF2-40B4-BE49-F238E27FC236}">
                <a16:creationId xmlns:a16="http://schemas.microsoft.com/office/drawing/2014/main" id="{C10F9B9A-DC52-4D48-B0A4-96C82F17EF12}"/>
              </a:ext>
            </a:extLst>
          </p:cNvPr>
          <p:cNvSpPr txBox="1"/>
          <p:nvPr/>
        </p:nvSpPr>
        <p:spPr>
          <a:xfrm flipH="1">
            <a:off x="9595944" y="1587025"/>
            <a:ext cx="693684" cy="307777"/>
          </a:xfrm>
          <a:prstGeom prst="rect">
            <a:avLst/>
          </a:prstGeom>
          <a:noFill/>
        </p:spPr>
        <p:txBody>
          <a:bodyPr wrap="square" rtlCol="0">
            <a:spAutoFit/>
          </a:bodyPr>
          <a:lstStyle/>
          <a:p>
            <a:pPr algn="ctr"/>
            <a:r>
              <a:rPr lang="en-IE" sz="1400" b="1">
                <a:solidFill>
                  <a:schemeClr val="bg1"/>
                </a:solidFill>
              </a:rPr>
              <a:t>MED</a:t>
            </a:r>
          </a:p>
        </p:txBody>
      </p:sp>
      <p:sp>
        <p:nvSpPr>
          <p:cNvPr id="12" name="TextBox 11">
            <a:extLst>
              <a:ext uri="{FF2B5EF4-FFF2-40B4-BE49-F238E27FC236}">
                <a16:creationId xmlns:a16="http://schemas.microsoft.com/office/drawing/2014/main" id="{63667664-956F-8849-85D4-FFB16491B3BF}"/>
              </a:ext>
            </a:extLst>
          </p:cNvPr>
          <p:cNvSpPr txBox="1"/>
          <p:nvPr/>
        </p:nvSpPr>
        <p:spPr>
          <a:xfrm flipH="1">
            <a:off x="10867696" y="1587025"/>
            <a:ext cx="693684" cy="307777"/>
          </a:xfrm>
          <a:prstGeom prst="rect">
            <a:avLst/>
          </a:prstGeom>
          <a:noFill/>
        </p:spPr>
        <p:txBody>
          <a:bodyPr wrap="square" rtlCol="0">
            <a:spAutoFit/>
          </a:bodyPr>
          <a:lstStyle/>
          <a:p>
            <a:pPr algn="ctr"/>
            <a:r>
              <a:rPr lang="en-IE" sz="1400" b="1">
                <a:solidFill>
                  <a:schemeClr val="bg1"/>
                </a:solidFill>
              </a:rPr>
              <a:t>HIGH</a:t>
            </a:r>
          </a:p>
        </p:txBody>
      </p:sp>
      <p:sp>
        <p:nvSpPr>
          <p:cNvPr id="24" name="TextBox 23">
            <a:extLst>
              <a:ext uri="{FF2B5EF4-FFF2-40B4-BE49-F238E27FC236}">
                <a16:creationId xmlns:a16="http://schemas.microsoft.com/office/drawing/2014/main" id="{B8C0642F-0F57-1845-9F88-09EF3B25ED54}"/>
              </a:ext>
            </a:extLst>
          </p:cNvPr>
          <p:cNvSpPr txBox="1"/>
          <p:nvPr/>
        </p:nvSpPr>
        <p:spPr>
          <a:xfrm flipH="1">
            <a:off x="8049261" y="2437883"/>
            <a:ext cx="1211370" cy="276999"/>
          </a:xfrm>
          <a:prstGeom prst="rect">
            <a:avLst/>
          </a:prstGeom>
          <a:noFill/>
        </p:spPr>
        <p:txBody>
          <a:bodyPr wrap="square" rtlCol="0">
            <a:spAutoFit/>
          </a:bodyPr>
          <a:lstStyle/>
          <a:p>
            <a:pPr algn="ctr"/>
            <a:r>
              <a:rPr lang="en-IE" sz="1200">
                <a:solidFill>
                  <a:schemeClr val="bg1"/>
                </a:solidFill>
              </a:rPr>
              <a:t>3g or less</a:t>
            </a:r>
          </a:p>
        </p:txBody>
      </p:sp>
      <p:sp>
        <p:nvSpPr>
          <p:cNvPr id="25" name="TextBox 24">
            <a:extLst>
              <a:ext uri="{FF2B5EF4-FFF2-40B4-BE49-F238E27FC236}">
                <a16:creationId xmlns:a16="http://schemas.microsoft.com/office/drawing/2014/main" id="{426F0698-2A4D-6548-BD14-63BA2FEE7FC0}"/>
              </a:ext>
            </a:extLst>
          </p:cNvPr>
          <p:cNvSpPr txBox="1"/>
          <p:nvPr/>
        </p:nvSpPr>
        <p:spPr>
          <a:xfrm flipH="1">
            <a:off x="8049261" y="2783115"/>
            <a:ext cx="1211370" cy="276999"/>
          </a:xfrm>
          <a:prstGeom prst="rect">
            <a:avLst/>
          </a:prstGeom>
          <a:noFill/>
        </p:spPr>
        <p:txBody>
          <a:bodyPr wrap="square" rtlCol="0">
            <a:spAutoFit/>
          </a:bodyPr>
          <a:lstStyle/>
          <a:p>
            <a:pPr algn="ctr"/>
            <a:r>
              <a:rPr lang="en-IE" sz="1200">
                <a:solidFill>
                  <a:schemeClr val="bg1"/>
                </a:solidFill>
              </a:rPr>
              <a:t>1.5g or less</a:t>
            </a:r>
          </a:p>
        </p:txBody>
      </p:sp>
      <p:sp>
        <p:nvSpPr>
          <p:cNvPr id="27" name="TextBox 26">
            <a:extLst>
              <a:ext uri="{FF2B5EF4-FFF2-40B4-BE49-F238E27FC236}">
                <a16:creationId xmlns:a16="http://schemas.microsoft.com/office/drawing/2014/main" id="{7949EF37-D81D-904F-AA3A-19E73E2A56C6}"/>
              </a:ext>
            </a:extLst>
          </p:cNvPr>
          <p:cNvSpPr txBox="1"/>
          <p:nvPr/>
        </p:nvSpPr>
        <p:spPr>
          <a:xfrm flipH="1">
            <a:off x="8049261" y="3109686"/>
            <a:ext cx="1211370" cy="276999"/>
          </a:xfrm>
          <a:prstGeom prst="rect">
            <a:avLst/>
          </a:prstGeom>
          <a:noFill/>
        </p:spPr>
        <p:txBody>
          <a:bodyPr wrap="square" rtlCol="0">
            <a:spAutoFit/>
          </a:bodyPr>
          <a:lstStyle/>
          <a:p>
            <a:pPr algn="ctr"/>
            <a:r>
              <a:rPr lang="en-IE" sz="1200">
                <a:solidFill>
                  <a:schemeClr val="bg1"/>
                </a:solidFill>
              </a:rPr>
              <a:t>5g or less</a:t>
            </a:r>
          </a:p>
        </p:txBody>
      </p:sp>
      <p:sp>
        <p:nvSpPr>
          <p:cNvPr id="28" name="TextBox 27">
            <a:extLst>
              <a:ext uri="{FF2B5EF4-FFF2-40B4-BE49-F238E27FC236}">
                <a16:creationId xmlns:a16="http://schemas.microsoft.com/office/drawing/2014/main" id="{323F9A56-E077-174B-A91F-24E2C99E65FD}"/>
              </a:ext>
            </a:extLst>
          </p:cNvPr>
          <p:cNvSpPr txBox="1"/>
          <p:nvPr/>
        </p:nvSpPr>
        <p:spPr>
          <a:xfrm flipH="1">
            <a:off x="8049261" y="3454919"/>
            <a:ext cx="1211370" cy="276999"/>
          </a:xfrm>
          <a:prstGeom prst="rect">
            <a:avLst/>
          </a:prstGeom>
          <a:noFill/>
        </p:spPr>
        <p:txBody>
          <a:bodyPr wrap="square" rtlCol="0">
            <a:spAutoFit/>
          </a:bodyPr>
          <a:lstStyle/>
          <a:p>
            <a:pPr algn="ctr"/>
            <a:r>
              <a:rPr lang="en-IE" sz="1200">
                <a:solidFill>
                  <a:schemeClr val="bg1"/>
                </a:solidFill>
              </a:rPr>
              <a:t>0.3g or less</a:t>
            </a:r>
          </a:p>
        </p:txBody>
      </p:sp>
      <p:sp>
        <p:nvSpPr>
          <p:cNvPr id="31" name="TextBox 30">
            <a:extLst>
              <a:ext uri="{FF2B5EF4-FFF2-40B4-BE49-F238E27FC236}">
                <a16:creationId xmlns:a16="http://schemas.microsoft.com/office/drawing/2014/main" id="{01946E84-7EA9-9849-BC2D-4EECC06D05AF}"/>
              </a:ext>
            </a:extLst>
          </p:cNvPr>
          <p:cNvSpPr txBox="1"/>
          <p:nvPr/>
        </p:nvSpPr>
        <p:spPr>
          <a:xfrm flipH="1">
            <a:off x="9318225" y="2437883"/>
            <a:ext cx="1211370" cy="276999"/>
          </a:xfrm>
          <a:prstGeom prst="rect">
            <a:avLst/>
          </a:prstGeom>
          <a:noFill/>
        </p:spPr>
        <p:txBody>
          <a:bodyPr wrap="square" rtlCol="0">
            <a:spAutoFit/>
          </a:bodyPr>
          <a:lstStyle/>
          <a:p>
            <a:pPr algn="ctr"/>
            <a:r>
              <a:rPr lang="en-IE" sz="1200">
                <a:solidFill>
                  <a:schemeClr val="bg1"/>
                </a:solidFill>
              </a:rPr>
              <a:t>3.1g – 17.5g</a:t>
            </a:r>
          </a:p>
        </p:txBody>
      </p:sp>
      <p:sp>
        <p:nvSpPr>
          <p:cNvPr id="32" name="TextBox 31">
            <a:extLst>
              <a:ext uri="{FF2B5EF4-FFF2-40B4-BE49-F238E27FC236}">
                <a16:creationId xmlns:a16="http://schemas.microsoft.com/office/drawing/2014/main" id="{A61CCB41-9A5F-A545-A090-6E0837A6A9B0}"/>
              </a:ext>
            </a:extLst>
          </p:cNvPr>
          <p:cNvSpPr txBox="1"/>
          <p:nvPr/>
        </p:nvSpPr>
        <p:spPr>
          <a:xfrm flipH="1">
            <a:off x="9318225" y="2783115"/>
            <a:ext cx="1211370" cy="276999"/>
          </a:xfrm>
          <a:prstGeom prst="rect">
            <a:avLst/>
          </a:prstGeom>
          <a:noFill/>
        </p:spPr>
        <p:txBody>
          <a:bodyPr wrap="square" rtlCol="0">
            <a:spAutoFit/>
          </a:bodyPr>
          <a:lstStyle/>
          <a:p>
            <a:pPr algn="ctr"/>
            <a:r>
              <a:rPr lang="en-IE" sz="1200">
                <a:solidFill>
                  <a:schemeClr val="bg1"/>
                </a:solidFill>
              </a:rPr>
              <a:t>1.6g – 5g</a:t>
            </a:r>
          </a:p>
        </p:txBody>
      </p:sp>
      <p:sp>
        <p:nvSpPr>
          <p:cNvPr id="33" name="TextBox 32">
            <a:extLst>
              <a:ext uri="{FF2B5EF4-FFF2-40B4-BE49-F238E27FC236}">
                <a16:creationId xmlns:a16="http://schemas.microsoft.com/office/drawing/2014/main" id="{3F9D5464-DA07-634A-BC5E-A68140E90524}"/>
              </a:ext>
            </a:extLst>
          </p:cNvPr>
          <p:cNvSpPr txBox="1"/>
          <p:nvPr/>
        </p:nvSpPr>
        <p:spPr>
          <a:xfrm flipH="1">
            <a:off x="9318225" y="3109686"/>
            <a:ext cx="1211370" cy="276999"/>
          </a:xfrm>
          <a:prstGeom prst="rect">
            <a:avLst/>
          </a:prstGeom>
          <a:noFill/>
        </p:spPr>
        <p:txBody>
          <a:bodyPr wrap="square" rtlCol="0">
            <a:spAutoFit/>
          </a:bodyPr>
          <a:lstStyle/>
          <a:p>
            <a:pPr algn="ctr"/>
            <a:r>
              <a:rPr lang="en-IE" sz="1200">
                <a:solidFill>
                  <a:schemeClr val="bg1"/>
                </a:solidFill>
              </a:rPr>
              <a:t>5.1g – 22.5g</a:t>
            </a:r>
          </a:p>
        </p:txBody>
      </p:sp>
      <p:sp>
        <p:nvSpPr>
          <p:cNvPr id="34" name="TextBox 33">
            <a:extLst>
              <a:ext uri="{FF2B5EF4-FFF2-40B4-BE49-F238E27FC236}">
                <a16:creationId xmlns:a16="http://schemas.microsoft.com/office/drawing/2014/main" id="{8BA9CA54-11EC-7441-A269-B3ABCDC0E932}"/>
              </a:ext>
            </a:extLst>
          </p:cNvPr>
          <p:cNvSpPr txBox="1"/>
          <p:nvPr/>
        </p:nvSpPr>
        <p:spPr>
          <a:xfrm flipH="1">
            <a:off x="9318225" y="3454919"/>
            <a:ext cx="1211370" cy="276999"/>
          </a:xfrm>
          <a:prstGeom prst="rect">
            <a:avLst/>
          </a:prstGeom>
          <a:noFill/>
        </p:spPr>
        <p:txBody>
          <a:bodyPr wrap="square" rtlCol="0">
            <a:spAutoFit/>
          </a:bodyPr>
          <a:lstStyle/>
          <a:p>
            <a:pPr algn="ctr"/>
            <a:r>
              <a:rPr lang="en-IE" sz="1200">
                <a:solidFill>
                  <a:schemeClr val="bg1"/>
                </a:solidFill>
              </a:rPr>
              <a:t>0.31g – 1.5g</a:t>
            </a:r>
          </a:p>
        </p:txBody>
      </p:sp>
      <p:sp>
        <p:nvSpPr>
          <p:cNvPr id="35" name="TextBox 34">
            <a:extLst>
              <a:ext uri="{FF2B5EF4-FFF2-40B4-BE49-F238E27FC236}">
                <a16:creationId xmlns:a16="http://schemas.microsoft.com/office/drawing/2014/main" id="{C05479E7-441D-9844-8B25-AB537E74477A}"/>
              </a:ext>
            </a:extLst>
          </p:cNvPr>
          <p:cNvSpPr txBox="1"/>
          <p:nvPr/>
        </p:nvSpPr>
        <p:spPr>
          <a:xfrm flipH="1">
            <a:off x="10577855" y="2437883"/>
            <a:ext cx="1286017" cy="276999"/>
          </a:xfrm>
          <a:prstGeom prst="rect">
            <a:avLst/>
          </a:prstGeom>
          <a:noFill/>
        </p:spPr>
        <p:txBody>
          <a:bodyPr wrap="square" rtlCol="0">
            <a:spAutoFit/>
          </a:bodyPr>
          <a:lstStyle/>
          <a:p>
            <a:pPr algn="ctr"/>
            <a:r>
              <a:rPr lang="en-IE" sz="1200">
                <a:solidFill>
                  <a:schemeClr val="bg1"/>
                </a:solidFill>
              </a:rPr>
              <a:t>More than 17.5g </a:t>
            </a:r>
          </a:p>
        </p:txBody>
      </p:sp>
      <p:sp>
        <p:nvSpPr>
          <p:cNvPr id="39" name="TextBox 38">
            <a:extLst>
              <a:ext uri="{FF2B5EF4-FFF2-40B4-BE49-F238E27FC236}">
                <a16:creationId xmlns:a16="http://schemas.microsoft.com/office/drawing/2014/main" id="{6016EB56-3561-CE4C-A96F-3D71A3AF87C1}"/>
              </a:ext>
            </a:extLst>
          </p:cNvPr>
          <p:cNvSpPr txBox="1"/>
          <p:nvPr/>
        </p:nvSpPr>
        <p:spPr>
          <a:xfrm flipH="1">
            <a:off x="10587185" y="2773785"/>
            <a:ext cx="1286017" cy="276999"/>
          </a:xfrm>
          <a:prstGeom prst="rect">
            <a:avLst/>
          </a:prstGeom>
          <a:noFill/>
        </p:spPr>
        <p:txBody>
          <a:bodyPr wrap="square" rtlCol="0">
            <a:spAutoFit/>
          </a:bodyPr>
          <a:lstStyle/>
          <a:p>
            <a:pPr algn="ctr"/>
            <a:r>
              <a:rPr lang="en-IE" sz="1200">
                <a:solidFill>
                  <a:schemeClr val="bg1"/>
                </a:solidFill>
              </a:rPr>
              <a:t>More than 5g </a:t>
            </a:r>
          </a:p>
        </p:txBody>
      </p:sp>
      <p:sp>
        <p:nvSpPr>
          <p:cNvPr id="40" name="TextBox 39">
            <a:extLst>
              <a:ext uri="{FF2B5EF4-FFF2-40B4-BE49-F238E27FC236}">
                <a16:creationId xmlns:a16="http://schemas.microsoft.com/office/drawing/2014/main" id="{61F13748-E99F-F14B-9C03-136D813F4CE3}"/>
              </a:ext>
            </a:extLst>
          </p:cNvPr>
          <p:cNvSpPr txBox="1"/>
          <p:nvPr/>
        </p:nvSpPr>
        <p:spPr>
          <a:xfrm flipH="1">
            <a:off x="10577855" y="3119017"/>
            <a:ext cx="1286017" cy="276999"/>
          </a:xfrm>
          <a:prstGeom prst="rect">
            <a:avLst/>
          </a:prstGeom>
          <a:noFill/>
        </p:spPr>
        <p:txBody>
          <a:bodyPr wrap="square" rtlCol="0">
            <a:spAutoFit/>
          </a:bodyPr>
          <a:lstStyle/>
          <a:p>
            <a:pPr algn="ctr"/>
            <a:r>
              <a:rPr lang="en-IE" sz="1200">
                <a:solidFill>
                  <a:schemeClr val="bg1"/>
                </a:solidFill>
              </a:rPr>
              <a:t>More than 22.5g </a:t>
            </a:r>
          </a:p>
        </p:txBody>
      </p:sp>
      <p:sp>
        <p:nvSpPr>
          <p:cNvPr id="41" name="TextBox 40">
            <a:extLst>
              <a:ext uri="{FF2B5EF4-FFF2-40B4-BE49-F238E27FC236}">
                <a16:creationId xmlns:a16="http://schemas.microsoft.com/office/drawing/2014/main" id="{C2F2CDEB-629A-9A43-ABCA-287F056F7497}"/>
              </a:ext>
            </a:extLst>
          </p:cNvPr>
          <p:cNvSpPr txBox="1"/>
          <p:nvPr/>
        </p:nvSpPr>
        <p:spPr>
          <a:xfrm flipH="1">
            <a:off x="10577855" y="3454919"/>
            <a:ext cx="1286017" cy="276999"/>
          </a:xfrm>
          <a:prstGeom prst="rect">
            <a:avLst/>
          </a:prstGeom>
          <a:noFill/>
        </p:spPr>
        <p:txBody>
          <a:bodyPr wrap="square" rtlCol="0">
            <a:spAutoFit/>
          </a:bodyPr>
          <a:lstStyle/>
          <a:p>
            <a:pPr algn="ctr"/>
            <a:r>
              <a:rPr lang="en-IE" sz="1200">
                <a:solidFill>
                  <a:schemeClr val="bg1"/>
                </a:solidFill>
              </a:rPr>
              <a:t>More than 1.5g </a:t>
            </a:r>
          </a:p>
        </p:txBody>
      </p:sp>
      <p:pic>
        <p:nvPicPr>
          <p:cNvPr id="1026" name="Picture 2" descr="See the source image">
            <a:extLst>
              <a:ext uri="{FF2B5EF4-FFF2-40B4-BE49-F238E27FC236}">
                <a16:creationId xmlns:a16="http://schemas.microsoft.com/office/drawing/2014/main" id="{6520737D-450F-4B89-5CFA-63B73AAB72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3228" y="1335741"/>
            <a:ext cx="4109994" cy="3085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6014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CE7B2D-D051-43C5-AD1C-5B1FC673F0E0}"/>
              </a:ext>
            </a:extLst>
          </p:cNvPr>
          <p:cNvSpPr>
            <a:spLocks noGrp="1"/>
          </p:cNvSpPr>
          <p:nvPr>
            <p:ph type="body" sz="quarter" idx="30"/>
          </p:nvPr>
        </p:nvSpPr>
        <p:spPr>
          <a:xfrm>
            <a:off x="3235910" y="2315302"/>
            <a:ext cx="1911345" cy="1237497"/>
          </a:xfrm>
        </p:spPr>
        <p:txBody>
          <a:bodyPr>
            <a:noAutofit/>
          </a:bodyPr>
          <a:lstStyle/>
          <a:p>
            <a:pPr marL="0" indent="0"/>
            <a:r>
              <a:rPr lang="en-US" sz="1900" dirty="0" err="1"/>
              <a:t>Ar</a:t>
            </a:r>
            <a:r>
              <a:rPr lang="en-US" sz="1900" dirty="0"/>
              <a:t> </a:t>
            </a:r>
            <a:r>
              <a:rPr lang="en-US" sz="1900" dirty="0" err="1"/>
              <a:t>jį</a:t>
            </a:r>
            <a:r>
              <a:rPr lang="en-US" sz="1900" dirty="0"/>
              <a:t> </a:t>
            </a:r>
            <a:r>
              <a:rPr lang="en-US" sz="1900" dirty="0" err="1"/>
              <a:t>galima</a:t>
            </a:r>
            <a:r>
              <a:rPr lang="en-US" sz="1900" dirty="0"/>
              <a:t> </a:t>
            </a:r>
            <a:r>
              <a:rPr lang="en-US" sz="1900" dirty="0" err="1"/>
              <a:t>nuosekliai</a:t>
            </a:r>
            <a:r>
              <a:rPr lang="en-US" sz="1900" dirty="0"/>
              <a:t> </a:t>
            </a:r>
            <a:r>
              <a:rPr lang="en-US" sz="1900" dirty="0" err="1"/>
              <a:t>gaminti</a:t>
            </a:r>
            <a:r>
              <a:rPr lang="en-US" sz="1900" dirty="0"/>
              <a:t> </a:t>
            </a:r>
            <a:r>
              <a:rPr lang="en-US" sz="1900" dirty="0" err="1"/>
              <a:t>didinant</a:t>
            </a:r>
            <a:r>
              <a:rPr lang="en-US" sz="1900" dirty="0"/>
              <a:t> jo </a:t>
            </a:r>
            <a:r>
              <a:rPr lang="en-US" sz="1900" dirty="0" err="1"/>
              <a:t>apimtis</a:t>
            </a:r>
            <a:r>
              <a:rPr lang="en-US" sz="1900" dirty="0"/>
              <a:t>?</a:t>
            </a:r>
          </a:p>
        </p:txBody>
      </p:sp>
      <p:sp>
        <p:nvSpPr>
          <p:cNvPr id="3" name="Text Placeholder 2">
            <a:extLst>
              <a:ext uri="{FF2B5EF4-FFF2-40B4-BE49-F238E27FC236}">
                <a16:creationId xmlns:a16="http://schemas.microsoft.com/office/drawing/2014/main" id="{4491450D-0CAB-4D7F-B75C-55F1DD97EF14}"/>
              </a:ext>
            </a:extLst>
          </p:cNvPr>
          <p:cNvSpPr>
            <a:spLocks noGrp="1"/>
          </p:cNvSpPr>
          <p:nvPr>
            <p:ph type="body" sz="quarter" idx="31"/>
          </p:nvPr>
        </p:nvSpPr>
        <p:spPr>
          <a:xfrm>
            <a:off x="1324565" y="2595783"/>
            <a:ext cx="1732731" cy="1237497"/>
          </a:xfrm>
        </p:spPr>
        <p:txBody>
          <a:bodyPr>
            <a:normAutofit/>
          </a:bodyPr>
          <a:lstStyle/>
          <a:p>
            <a:pPr marL="0" indent="0"/>
            <a:r>
              <a:rPr lang="pt-BR" sz="1900" dirty="0"/>
              <a:t>Ar įmanoma pagaminti šį produktą?</a:t>
            </a:r>
          </a:p>
        </p:txBody>
      </p:sp>
      <p:sp>
        <p:nvSpPr>
          <p:cNvPr id="4" name="Text Placeholder 3">
            <a:extLst>
              <a:ext uri="{FF2B5EF4-FFF2-40B4-BE49-F238E27FC236}">
                <a16:creationId xmlns:a16="http://schemas.microsoft.com/office/drawing/2014/main" id="{5115914E-82CA-4AE0-B397-8AF8FAF696BD}"/>
              </a:ext>
            </a:extLst>
          </p:cNvPr>
          <p:cNvSpPr>
            <a:spLocks noGrp="1"/>
          </p:cNvSpPr>
          <p:nvPr>
            <p:ph type="body" sz="quarter" idx="32"/>
          </p:nvPr>
        </p:nvSpPr>
        <p:spPr>
          <a:xfrm>
            <a:off x="7165569" y="2369864"/>
            <a:ext cx="1732731" cy="1237497"/>
          </a:xfrm>
        </p:spPr>
        <p:txBody>
          <a:bodyPr>
            <a:normAutofit/>
          </a:bodyPr>
          <a:lstStyle/>
          <a:p>
            <a:pPr marL="0" indent="0"/>
            <a:r>
              <a:rPr lang="pt-BR" sz="1900" dirty="0"/>
              <a:t>Kur ir kaip jį galima gaminti </a:t>
            </a:r>
            <a:r>
              <a:rPr lang="pt-BR" sz="1900" b="1" dirty="0"/>
              <a:t>didesniu mastu?</a:t>
            </a:r>
          </a:p>
        </p:txBody>
      </p:sp>
      <p:sp>
        <p:nvSpPr>
          <p:cNvPr id="5" name="Text Placeholder 4">
            <a:extLst>
              <a:ext uri="{FF2B5EF4-FFF2-40B4-BE49-F238E27FC236}">
                <a16:creationId xmlns:a16="http://schemas.microsoft.com/office/drawing/2014/main" id="{5011A273-5CB9-4B20-BBDC-460A49E0D8B0}"/>
              </a:ext>
            </a:extLst>
          </p:cNvPr>
          <p:cNvSpPr>
            <a:spLocks noGrp="1"/>
          </p:cNvSpPr>
          <p:nvPr>
            <p:ph type="body" sz="quarter" idx="33"/>
          </p:nvPr>
        </p:nvSpPr>
        <p:spPr>
          <a:xfrm>
            <a:off x="5254224" y="2404537"/>
            <a:ext cx="1732731" cy="1237497"/>
          </a:xfrm>
        </p:spPr>
        <p:txBody>
          <a:bodyPr>
            <a:normAutofit/>
          </a:bodyPr>
          <a:lstStyle/>
          <a:p>
            <a:pPr marL="0" indent="0"/>
            <a:r>
              <a:rPr lang="pt-BR" sz="1900" dirty="0"/>
              <a:t>Ar jis gali būti gaminamas saugiai?</a:t>
            </a:r>
          </a:p>
          <a:p>
            <a:pPr marL="0" indent="0"/>
            <a:endParaRPr lang="pt-BR" sz="1900" dirty="0"/>
          </a:p>
        </p:txBody>
      </p:sp>
      <p:sp>
        <p:nvSpPr>
          <p:cNvPr id="6" name="Text Placeholder 5">
            <a:extLst>
              <a:ext uri="{FF2B5EF4-FFF2-40B4-BE49-F238E27FC236}">
                <a16:creationId xmlns:a16="http://schemas.microsoft.com/office/drawing/2014/main" id="{71CC6CAD-A715-42B7-8890-6CDC9AAEF057}"/>
              </a:ext>
            </a:extLst>
          </p:cNvPr>
          <p:cNvSpPr>
            <a:spLocks noGrp="1"/>
          </p:cNvSpPr>
          <p:nvPr>
            <p:ph type="body" sz="quarter" idx="34"/>
          </p:nvPr>
        </p:nvSpPr>
        <p:spPr>
          <a:xfrm>
            <a:off x="9106317" y="2404537"/>
            <a:ext cx="1732731" cy="1237497"/>
          </a:xfrm>
        </p:spPr>
        <p:txBody>
          <a:bodyPr>
            <a:normAutofit/>
          </a:bodyPr>
          <a:lstStyle/>
          <a:p>
            <a:pPr marL="0" indent="0"/>
            <a:r>
              <a:rPr lang="pt-BR" sz="1900" dirty="0"/>
              <a:t>Ar galite pagaminti kokybišką produktą?</a:t>
            </a:r>
          </a:p>
          <a:p>
            <a:pPr marL="0" indent="0"/>
            <a:endParaRPr lang="pt-BR" sz="1900" dirty="0"/>
          </a:p>
        </p:txBody>
      </p:sp>
      <p:sp>
        <p:nvSpPr>
          <p:cNvPr id="7" name="Text Placeholder 6">
            <a:extLst>
              <a:ext uri="{FF2B5EF4-FFF2-40B4-BE49-F238E27FC236}">
                <a16:creationId xmlns:a16="http://schemas.microsoft.com/office/drawing/2014/main" id="{E75FCD0A-2B6C-4B89-A262-8E2DBCD8971C}"/>
              </a:ext>
            </a:extLst>
          </p:cNvPr>
          <p:cNvSpPr>
            <a:spLocks noGrp="1"/>
          </p:cNvSpPr>
          <p:nvPr>
            <p:ph type="body" sz="quarter" idx="29"/>
          </p:nvPr>
        </p:nvSpPr>
        <p:spPr>
          <a:xfrm>
            <a:off x="10764" y="296562"/>
            <a:ext cx="12181236" cy="731861"/>
          </a:xfrm>
          <a:solidFill>
            <a:srgbClr val="85D2E1"/>
          </a:solidFill>
        </p:spPr>
        <p:txBody>
          <a:bodyPr anchor="ctr">
            <a:normAutofit/>
          </a:bodyPr>
          <a:lstStyle/>
          <a:p>
            <a:r>
              <a:rPr lang="fi-FI" dirty="0"/>
              <a:t>Klausimai, kuriuos reikia užduoti kuriant produktą...</a:t>
            </a:r>
          </a:p>
        </p:txBody>
      </p:sp>
      <p:sp>
        <p:nvSpPr>
          <p:cNvPr id="8" name="Arrow: Curved Up 7">
            <a:extLst>
              <a:ext uri="{FF2B5EF4-FFF2-40B4-BE49-F238E27FC236}">
                <a16:creationId xmlns:a16="http://schemas.microsoft.com/office/drawing/2014/main" id="{7430939A-BA1D-4624-AB69-DEBEB9DE3350}"/>
              </a:ext>
            </a:extLst>
          </p:cNvPr>
          <p:cNvSpPr/>
          <p:nvPr/>
        </p:nvSpPr>
        <p:spPr>
          <a:xfrm>
            <a:off x="1217596" y="2988612"/>
            <a:ext cx="2033186" cy="1062682"/>
          </a:xfrm>
          <a:prstGeom prst="curvedUpArrow">
            <a:avLst>
              <a:gd name="adj1" fmla="val 18949"/>
              <a:gd name="adj2" fmla="val 41365"/>
              <a:gd name="adj3" fmla="val 38179"/>
            </a:avLst>
          </a:prstGeom>
          <a:solidFill>
            <a:srgbClr val="85D2E1"/>
          </a:solidFill>
          <a:ln>
            <a:solidFill>
              <a:srgbClr val="85D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9" name="Arrow: Curved Up 8">
            <a:extLst>
              <a:ext uri="{FF2B5EF4-FFF2-40B4-BE49-F238E27FC236}">
                <a16:creationId xmlns:a16="http://schemas.microsoft.com/office/drawing/2014/main" id="{9AB08AD3-32C1-4B86-9091-CC765694F6FC}"/>
              </a:ext>
            </a:extLst>
          </p:cNvPr>
          <p:cNvSpPr/>
          <p:nvPr/>
        </p:nvSpPr>
        <p:spPr>
          <a:xfrm>
            <a:off x="9047170" y="3023285"/>
            <a:ext cx="2033186" cy="1062682"/>
          </a:xfrm>
          <a:prstGeom prst="curvedUpArrow">
            <a:avLst>
              <a:gd name="adj1" fmla="val 18949"/>
              <a:gd name="adj2" fmla="val 41365"/>
              <a:gd name="adj3" fmla="val 38179"/>
            </a:avLst>
          </a:prstGeom>
          <a:solidFill>
            <a:srgbClr val="85D2E1"/>
          </a:solidFill>
          <a:ln>
            <a:solidFill>
              <a:srgbClr val="85D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10" name="Arrow: Curved Up 9">
            <a:extLst>
              <a:ext uri="{FF2B5EF4-FFF2-40B4-BE49-F238E27FC236}">
                <a16:creationId xmlns:a16="http://schemas.microsoft.com/office/drawing/2014/main" id="{BEB7F4EC-2988-4E94-871E-94E81EA91055}"/>
              </a:ext>
            </a:extLst>
          </p:cNvPr>
          <p:cNvSpPr/>
          <p:nvPr/>
        </p:nvSpPr>
        <p:spPr>
          <a:xfrm>
            <a:off x="5132383" y="2988612"/>
            <a:ext cx="2033186" cy="1062682"/>
          </a:xfrm>
          <a:prstGeom prst="curvedUpArrow">
            <a:avLst>
              <a:gd name="adj1" fmla="val 18949"/>
              <a:gd name="adj2" fmla="val 41365"/>
              <a:gd name="adj3" fmla="val 38179"/>
            </a:avLst>
          </a:prstGeom>
          <a:solidFill>
            <a:srgbClr val="85D2E1"/>
          </a:solidFill>
          <a:ln>
            <a:solidFill>
              <a:srgbClr val="85D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Tree>
    <p:extLst>
      <p:ext uri="{BB962C8B-B14F-4D97-AF65-F5344CB8AC3E}">
        <p14:creationId xmlns:p14="http://schemas.microsoft.com/office/powerpoint/2010/main" val="23072825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08F3DC-D479-44D7-9539-897130065452}"/>
              </a:ext>
            </a:extLst>
          </p:cNvPr>
          <p:cNvSpPr>
            <a:spLocks noGrp="1"/>
          </p:cNvSpPr>
          <p:nvPr>
            <p:ph type="body" sz="quarter" idx="18"/>
          </p:nvPr>
        </p:nvSpPr>
        <p:spPr/>
        <p:txBody>
          <a:bodyPr/>
          <a:lstStyle/>
          <a:p>
            <a:pPr marL="0" indent="0"/>
            <a:r>
              <a:rPr lang="lt-LT" dirty="0"/>
              <a:t>Nuoseklios kokybės produkto gamyba priklauso nuo trečiojo produktų kūrimo proceso etapo – kokybės kontrolės (KK) ir kokybės užtikrinimo (KU) – produkto testavimo.</a:t>
            </a:r>
            <a:endParaRPr lang="en-US" dirty="0"/>
          </a:p>
          <a:p>
            <a:pPr marL="0" indent="0"/>
            <a:r>
              <a:rPr lang="lt-LT" dirty="0"/>
              <a:t>Reikia atsižvelgti į 3 pagrindines maisto produktų tyrimų formas:</a:t>
            </a:r>
          </a:p>
          <a:p>
            <a:pPr marL="3534300" indent="-457200">
              <a:buFont typeface="+mj-lt"/>
              <a:buAutoNum type="arabicPeriod"/>
            </a:pPr>
            <a:r>
              <a:rPr lang="lt-LT" dirty="0"/>
              <a:t>Fiziniai metodai</a:t>
            </a:r>
          </a:p>
          <a:p>
            <a:pPr marL="3534300" indent="-457200">
              <a:buFont typeface="+mj-lt"/>
              <a:buAutoNum type="arabicPeriod"/>
            </a:pPr>
            <a:r>
              <a:rPr lang="lt-LT" dirty="0"/>
              <a:t>Maisto saugos analizė</a:t>
            </a:r>
          </a:p>
          <a:p>
            <a:pPr marL="3534300" indent="-457200">
              <a:buFont typeface="+mj-lt"/>
              <a:buAutoNum type="arabicPeriod"/>
            </a:pPr>
            <a:r>
              <a:rPr lang="lt-LT" dirty="0"/>
              <a:t>Jutiminiai metodai</a:t>
            </a:r>
          </a:p>
          <a:p>
            <a:pPr marL="0" indent="0"/>
            <a:r>
              <a:rPr lang="lt-LT" dirty="0"/>
              <a:t>Šie bandymai atliekami siekiant užtikrinti, kad naujai sukurtas produktas pasižymėtų reikiamomis savybėmis, pvz., skonio, tekstūros, išvaizdos, aromato ir galiojimo laiko.</a:t>
            </a:r>
          </a:p>
          <a:p>
            <a:endParaRPr lang="en-IE" dirty="0"/>
          </a:p>
        </p:txBody>
      </p:sp>
      <p:sp>
        <p:nvSpPr>
          <p:cNvPr id="4" name="Text Placeholder 2">
            <a:extLst>
              <a:ext uri="{FF2B5EF4-FFF2-40B4-BE49-F238E27FC236}">
                <a16:creationId xmlns:a16="http://schemas.microsoft.com/office/drawing/2014/main" id="{8B18424F-9A90-4749-AC75-F85EBF61F1D6}"/>
              </a:ext>
            </a:extLst>
          </p:cNvPr>
          <p:cNvSpPr>
            <a:spLocks noGrp="1"/>
          </p:cNvSpPr>
          <p:nvPr>
            <p:ph type="body" sz="quarter" idx="16"/>
          </p:nvPr>
        </p:nvSpPr>
        <p:spPr>
          <a:xfrm>
            <a:off x="247238" y="502894"/>
            <a:ext cx="11295578" cy="582612"/>
          </a:xfrm>
          <a:solidFill>
            <a:srgbClr val="FFD100"/>
          </a:solidFill>
        </p:spPr>
        <p:txBody>
          <a:bodyPr anchor="ctr">
            <a:normAutofit fontScale="77500" lnSpcReduction="20000"/>
          </a:bodyPr>
          <a:lstStyle/>
          <a:p>
            <a:r>
              <a:rPr lang="en-IE" dirty="0"/>
              <a:t> N</a:t>
            </a:r>
            <a:r>
              <a:rPr lang="lt-LT" dirty="0" err="1"/>
              <a:t>aujų</a:t>
            </a:r>
            <a:r>
              <a:rPr lang="lt-LT" dirty="0"/>
              <a:t> produktų kūrimo</a:t>
            </a:r>
            <a:r>
              <a:rPr lang="en-IE" dirty="0"/>
              <a:t> </a:t>
            </a:r>
            <a:r>
              <a:rPr lang="en-IE" dirty="0" err="1"/>
              <a:t>proceso</a:t>
            </a:r>
            <a:r>
              <a:rPr lang="en-IE" dirty="0"/>
              <a:t> 3 </a:t>
            </a:r>
            <a:r>
              <a:rPr lang="en-IE" dirty="0" err="1"/>
              <a:t>etapas</a:t>
            </a:r>
            <a:r>
              <a:rPr lang="en-IE" dirty="0"/>
              <a:t>. (2 </a:t>
            </a:r>
            <a:r>
              <a:rPr lang="en-IE" dirty="0" err="1"/>
              <a:t>dalis</a:t>
            </a:r>
            <a:r>
              <a:rPr lang="en-IE" dirty="0"/>
              <a:t>) </a:t>
            </a:r>
            <a:r>
              <a:rPr lang="en-IE" dirty="0" err="1"/>
              <a:t>Produkto</a:t>
            </a:r>
            <a:r>
              <a:rPr lang="en-IE" dirty="0"/>
              <a:t> </a:t>
            </a:r>
            <a:r>
              <a:rPr lang="en-IE" dirty="0" err="1"/>
              <a:t>testavimas</a:t>
            </a:r>
            <a:endParaRPr lang="en-IE" b="1" dirty="0"/>
          </a:p>
        </p:txBody>
      </p:sp>
    </p:spTree>
    <p:extLst>
      <p:ext uri="{BB962C8B-B14F-4D97-AF65-F5344CB8AC3E}">
        <p14:creationId xmlns:p14="http://schemas.microsoft.com/office/powerpoint/2010/main" val="38377991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71607D-72F3-4556-99FE-8A0DD6A5EECE}"/>
              </a:ext>
            </a:extLst>
          </p:cNvPr>
          <p:cNvSpPr>
            <a:spLocks noGrp="1"/>
          </p:cNvSpPr>
          <p:nvPr>
            <p:ph type="body" sz="quarter" idx="18"/>
          </p:nvPr>
        </p:nvSpPr>
        <p:spPr/>
        <p:txBody>
          <a:bodyPr/>
          <a:lstStyle/>
          <a:p>
            <a:pPr marL="285750" indent="-285750">
              <a:buFont typeface="Arial" panose="020B0604020202020204" pitchFamily="34" charset="0"/>
              <a:buChar char="•"/>
            </a:pPr>
            <a:r>
              <a:rPr lang="lt-LT" dirty="0">
                <a:cs typeface="Arial" panose="020B0604020202020204" pitchFamily="34" charset="0"/>
              </a:rPr>
              <a:t>Tekstūros tyrimas (t. y. minkštumo ir kietumo, </a:t>
            </a:r>
            <a:r>
              <a:rPr lang="lt-LT" dirty="0" err="1">
                <a:cs typeface="Arial" panose="020B0604020202020204" pitchFamily="34" charset="0"/>
              </a:rPr>
              <a:t>traškumo</a:t>
            </a:r>
            <a:r>
              <a:rPr lang="lt-LT" dirty="0">
                <a:cs typeface="Arial" panose="020B0604020202020204" pitchFamily="34" charset="0"/>
              </a:rPr>
              <a:t> ir kt. tyrimas naudojant tekstūros analizatorių).</a:t>
            </a:r>
          </a:p>
          <a:p>
            <a:pPr marL="285750" indent="-285750">
              <a:buFont typeface="Arial" panose="020B0604020202020204" pitchFamily="34" charset="0"/>
              <a:buChar char="•"/>
            </a:pPr>
            <a:r>
              <a:rPr lang="lt-LT" dirty="0">
                <a:cs typeface="Arial" panose="020B0604020202020204" pitchFamily="34" charset="0"/>
              </a:rPr>
              <a:t>Maisto klampumo tyrimas naudojant </a:t>
            </a:r>
            <a:r>
              <a:rPr lang="lt-LT" dirty="0" err="1">
                <a:cs typeface="Arial" panose="020B0604020202020204" pitchFamily="34" charset="0"/>
              </a:rPr>
              <a:t>viskozimetrą</a:t>
            </a:r>
            <a:r>
              <a:rPr lang="lt-LT" dirty="0">
                <a:cs typeface="Arial" panose="020B0604020202020204" pitchFamily="34" charset="0"/>
              </a:rPr>
              <a:t>.</a:t>
            </a:r>
          </a:p>
          <a:p>
            <a:pPr marL="285750" indent="-285750">
              <a:buFont typeface="Arial" panose="020B0604020202020204" pitchFamily="34" charset="0"/>
              <a:buChar char="•"/>
            </a:pPr>
            <a:r>
              <a:rPr lang="lt-LT" dirty="0">
                <a:cs typeface="Arial" panose="020B0604020202020204" pitchFamily="34" charset="0"/>
              </a:rPr>
              <a:t>Drėgmės kiekio, pH, vandens aktyvumo, bakterijų skaičiaus ir t. t. tyrimas.</a:t>
            </a:r>
            <a:endParaRPr lang="en-IE" dirty="0"/>
          </a:p>
        </p:txBody>
      </p:sp>
      <p:sp>
        <p:nvSpPr>
          <p:cNvPr id="3" name="Text Placeholder 2">
            <a:extLst>
              <a:ext uri="{FF2B5EF4-FFF2-40B4-BE49-F238E27FC236}">
                <a16:creationId xmlns:a16="http://schemas.microsoft.com/office/drawing/2014/main" id="{2D94B7D7-44B7-4F3B-96E8-7E0452F09562}"/>
              </a:ext>
            </a:extLst>
          </p:cNvPr>
          <p:cNvSpPr>
            <a:spLocks noGrp="1"/>
          </p:cNvSpPr>
          <p:nvPr>
            <p:ph type="body" sz="quarter" idx="16"/>
          </p:nvPr>
        </p:nvSpPr>
        <p:spPr>
          <a:xfrm>
            <a:off x="683725" y="351861"/>
            <a:ext cx="5085159" cy="582221"/>
          </a:xfrm>
        </p:spPr>
        <p:txBody>
          <a:bodyPr>
            <a:normAutofit fontScale="77500" lnSpcReduction="20000"/>
          </a:bodyPr>
          <a:lstStyle/>
          <a:p>
            <a:r>
              <a:rPr lang="lt-LT" dirty="0"/>
              <a:t>1.  Fizikiniai bandymų metodai:</a:t>
            </a:r>
          </a:p>
        </p:txBody>
      </p:sp>
      <p:pic>
        <p:nvPicPr>
          <p:cNvPr id="6" name="Picture Placeholder 5" descr="Person in laboratory">
            <a:extLst>
              <a:ext uri="{FF2B5EF4-FFF2-40B4-BE49-F238E27FC236}">
                <a16:creationId xmlns:a16="http://schemas.microsoft.com/office/drawing/2014/main" id="{BFEEAE04-E381-4FC5-9BBB-3597E89B736E}"/>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392300" y="228600"/>
            <a:ext cx="5564883" cy="5447571"/>
          </a:xfrm>
        </p:spPr>
      </p:pic>
    </p:spTree>
    <p:extLst>
      <p:ext uri="{BB962C8B-B14F-4D97-AF65-F5344CB8AC3E}">
        <p14:creationId xmlns:p14="http://schemas.microsoft.com/office/powerpoint/2010/main" val="33642387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1B600D1-F80E-49DD-8842-E0C2FBD26B47}"/>
              </a:ext>
            </a:extLst>
          </p:cNvPr>
          <p:cNvSpPr>
            <a:spLocks noGrp="1"/>
          </p:cNvSpPr>
          <p:nvPr>
            <p:ph type="body" sz="quarter" idx="31"/>
          </p:nvPr>
        </p:nvSpPr>
        <p:spPr>
          <a:xfrm>
            <a:off x="1458674" y="3889567"/>
            <a:ext cx="3056238" cy="2809337"/>
          </a:xfrm>
          <a:solidFill>
            <a:schemeClr val="tx1">
              <a:lumMod val="20000"/>
              <a:lumOff val="80000"/>
            </a:schemeClr>
          </a:solidFill>
          <a:ln>
            <a:solidFill>
              <a:srgbClr val="85D2E1"/>
            </a:solidFill>
          </a:ln>
        </p:spPr>
        <p:txBody>
          <a:bodyPr>
            <a:noAutofit/>
          </a:bodyPr>
          <a:lstStyle/>
          <a:p>
            <a:pPr marL="0" indent="0">
              <a:lnSpc>
                <a:spcPct val="100000"/>
              </a:lnSpc>
            </a:pPr>
            <a:r>
              <a:rPr lang="en-US" dirty="0" err="1">
                <a:latin typeface="+mn-lt"/>
                <a:cs typeface="Arial" panose="020B0604020202020204" pitchFamily="34" charset="0"/>
              </a:rPr>
              <a:t>Taikant</a:t>
            </a:r>
            <a:r>
              <a:rPr lang="en-US" dirty="0">
                <a:latin typeface="+mn-lt"/>
                <a:cs typeface="Arial" panose="020B0604020202020204" pitchFamily="34" charset="0"/>
              </a:rPr>
              <a:t> </a:t>
            </a:r>
            <a:r>
              <a:rPr lang="en-US" dirty="0" err="1">
                <a:latin typeface="+mn-lt"/>
                <a:cs typeface="Arial" panose="020B0604020202020204" pitchFamily="34" charset="0"/>
              </a:rPr>
              <a:t>šį</a:t>
            </a:r>
            <a:r>
              <a:rPr lang="en-US" dirty="0">
                <a:latin typeface="+mn-lt"/>
                <a:cs typeface="Arial" panose="020B0604020202020204" pitchFamily="34" charset="0"/>
              </a:rPr>
              <a:t> </a:t>
            </a:r>
            <a:r>
              <a:rPr lang="en-US" dirty="0" err="1">
                <a:latin typeface="+mn-lt"/>
                <a:cs typeface="Arial" panose="020B0604020202020204" pitchFamily="34" charset="0"/>
              </a:rPr>
              <a:t>metodą</a:t>
            </a:r>
            <a:r>
              <a:rPr lang="en-US" dirty="0">
                <a:latin typeface="+mn-lt"/>
                <a:cs typeface="Arial" panose="020B0604020202020204" pitchFamily="34" charset="0"/>
              </a:rPr>
              <a:t> </a:t>
            </a:r>
            <a:r>
              <a:rPr lang="en-US" dirty="0" err="1">
                <a:latin typeface="+mn-lt"/>
                <a:cs typeface="Arial" panose="020B0604020202020204" pitchFamily="34" charset="0"/>
              </a:rPr>
              <a:t>galima</a:t>
            </a:r>
            <a:r>
              <a:rPr lang="en-US" dirty="0">
                <a:latin typeface="+mn-lt"/>
                <a:cs typeface="Arial" panose="020B0604020202020204" pitchFamily="34" charset="0"/>
              </a:rPr>
              <a:t> </a:t>
            </a:r>
            <a:r>
              <a:rPr lang="en-US" dirty="0" err="1">
                <a:latin typeface="+mn-lt"/>
                <a:cs typeface="Arial" panose="020B0604020202020204" pitchFamily="34" charset="0"/>
              </a:rPr>
              <a:t>labai</a:t>
            </a:r>
            <a:r>
              <a:rPr lang="en-US" dirty="0">
                <a:latin typeface="+mn-lt"/>
                <a:cs typeface="Arial" panose="020B0604020202020204" pitchFamily="34" charset="0"/>
              </a:rPr>
              <a:t> </a:t>
            </a:r>
            <a:r>
              <a:rPr lang="en-US" dirty="0" err="1">
                <a:latin typeface="+mn-lt"/>
                <a:cs typeface="Arial" panose="020B0604020202020204" pitchFamily="34" charset="0"/>
              </a:rPr>
              <a:t>tiksliai</a:t>
            </a:r>
            <a:r>
              <a:rPr lang="en-US" dirty="0">
                <a:latin typeface="+mn-lt"/>
                <a:cs typeface="Arial" panose="020B0604020202020204" pitchFamily="34" charset="0"/>
              </a:rPr>
              <a:t> </a:t>
            </a:r>
            <a:r>
              <a:rPr lang="en-US" dirty="0" err="1">
                <a:latin typeface="+mn-lt"/>
                <a:cs typeface="Arial" panose="020B0604020202020204" pitchFamily="34" charset="0"/>
              </a:rPr>
              <a:t>nustatyti</a:t>
            </a:r>
            <a:r>
              <a:rPr lang="en-US" dirty="0">
                <a:latin typeface="+mn-lt"/>
                <a:cs typeface="Arial" panose="020B0604020202020204" pitchFamily="34" charset="0"/>
              </a:rPr>
              <a:t>, per </a:t>
            </a:r>
            <a:r>
              <a:rPr lang="en-US" dirty="0" err="1">
                <a:latin typeface="+mn-lt"/>
                <a:cs typeface="Arial" panose="020B0604020202020204" pitchFamily="34" charset="0"/>
              </a:rPr>
              <a:t>kiek</a:t>
            </a:r>
            <a:r>
              <a:rPr lang="en-US" dirty="0">
                <a:latin typeface="+mn-lt"/>
                <a:cs typeface="Arial" panose="020B0604020202020204" pitchFamily="34" charset="0"/>
              </a:rPr>
              <a:t> </a:t>
            </a:r>
            <a:r>
              <a:rPr lang="en-US" dirty="0" err="1">
                <a:latin typeface="+mn-lt"/>
                <a:cs typeface="Arial" panose="020B0604020202020204" pitchFamily="34" charset="0"/>
              </a:rPr>
              <a:t>laiko</a:t>
            </a:r>
            <a:r>
              <a:rPr lang="en-US" dirty="0">
                <a:latin typeface="+mn-lt"/>
                <a:cs typeface="Arial" panose="020B0604020202020204" pitchFamily="34" charset="0"/>
              </a:rPr>
              <a:t> </a:t>
            </a:r>
            <a:r>
              <a:rPr lang="en-US" dirty="0" err="1">
                <a:latin typeface="+mn-lt"/>
                <a:cs typeface="Arial" panose="020B0604020202020204" pitchFamily="34" charset="0"/>
              </a:rPr>
              <a:t>produktas</a:t>
            </a:r>
            <a:r>
              <a:rPr lang="en-US" dirty="0">
                <a:latin typeface="+mn-lt"/>
                <a:cs typeface="Arial" panose="020B0604020202020204" pitchFamily="34" charset="0"/>
              </a:rPr>
              <a:t> </a:t>
            </a:r>
            <a:r>
              <a:rPr lang="en-US" dirty="0" err="1">
                <a:latin typeface="+mn-lt"/>
                <a:cs typeface="Arial" panose="020B0604020202020204" pitchFamily="34" charset="0"/>
              </a:rPr>
              <a:t>suyra</a:t>
            </a:r>
            <a:r>
              <a:rPr lang="en-US" dirty="0">
                <a:latin typeface="+mn-lt"/>
                <a:cs typeface="Arial" panose="020B0604020202020204" pitchFamily="34" charset="0"/>
              </a:rPr>
              <a:t>, </a:t>
            </a:r>
            <a:r>
              <a:rPr lang="en-US" dirty="0" err="1">
                <a:latin typeface="+mn-lt"/>
                <a:cs typeface="Arial" panose="020B0604020202020204" pitchFamily="34" charset="0"/>
              </a:rPr>
              <a:t>tačiau</a:t>
            </a:r>
            <a:r>
              <a:rPr lang="en-US" dirty="0">
                <a:latin typeface="+mn-lt"/>
                <a:cs typeface="Arial" panose="020B0604020202020204" pitchFamily="34" charset="0"/>
              </a:rPr>
              <a:t> </a:t>
            </a:r>
            <a:r>
              <a:rPr lang="en-US" dirty="0" err="1">
                <a:latin typeface="+mn-lt"/>
                <a:cs typeface="Arial" panose="020B0604020202020204" pitchFamily="34" charset="0"/>
              </a:rPr>
              <a:t>šis</a:t>
            </a:r>
            <a:r>
              <a:rPr lang="en-US" dirty="0">
                <a:latin typeface="+mn-lt"/>
                <a:cs typeface="Arial" panose="020B0604020202020204" pitchFamily="34" charset="0"/>
              </a:rPr>
              <a:t> </a:t>
            </a:r>
            <a:r>
              <a:rPr lang="en-US" dirty="0" err="1">
                <a:latin typeface="+mn-lt"/>
                <a:cs typeface="Arial" panose="020B0604020202020204" pitchFamily="34" charset="0"/>
              </a:rPr>
              <a:t>procesas</a:t>
            </a:r>
            <a:r>
              <a:rPr lang="en-US" dirty="0">
                <a:latin typeface="+mn-lt"/>
                <a:cs typeface="Arial" panose="020B0604020202020204" pitchFamily="34" charset="0"/>
              </a:rPr>
              <a:t> </a:t>
            </a:r>
            <a:r>
              <a:rPr lang="en-US" dirty="0" err="1">
                <a:latin typeface="+mn-lt"/>
                <a:cs typeface="Arial" panose="020B0604020202020204" pitchFamily="34" charset="0"/>
              </a:rPr>
              <a:t>paprastai</a:t>
            </a:r>
            <a:r>
              <a:rPr lang="en-US" dirty="0">
                <a:latin typeface="+mn-lt"/>
                <a:cs typeface="Arial" panose="020B0604020202020204" pitchFamily="34" charset="0"/>
              </a:rPr>
              <a:t> </a:t>
            </a:r>
            <a:r>
              <a:rPr lang="en-US" dirty="0" err="1">
                <a:latin typeface="+mn-lt"/>
                <a:cs typeface="Arial" panose="020B0604020202020204" pitchFamily="34" charset="0"/>
              </a:rPr>
              <a:t>užtrunka</a:t>
            </a:r>
            <a:r>
              <a:rPr lang="en-US" dirty="0">
                <a:latin typeface="+mn-lt"/>
                <a:cs typeface="Arial" panose="020B0604020202020204" pitchFamily="34" charset="0"/>
              </a:rPr>
              <a:t>.</a:t>
            </a:r>
          </a:p>
        </p:txBody>
      </p:sp>
      <p:sp>
        <p:nvSpPr>
          <p:cNvPr id="5" name="Text Placeholder 4">
            <a:extLst>
              <a:ext uri="{FF2B5EF4-FFF2-40B4-BE49-F238E27FC236}">
                <a16:creationId xmlns:a16="http://schemas.microsoft.com/office/drawing/2014/main" id="{3EB2182F-34F8-4A08-A604-205FC981C738}"/>
              </a:ext>
            </a:extLst>
          </p:cNvPr>
          <p:cNvSpPr>
            <a:spLocks noGrp="1"/>
          </p:cNvSpPr>
          <p:nvPr>
            <p:ph type="body" sz="quarter" idx="33"/>
          </p:nvPr>
        </p:nvSpPr>
        <p:spPr>
          <a:xfrm>
            <a:off x="4726863" y="3889568"/>
            <a:ext cx="3055663" cy="2809337"/>
          </a:xfrm>
          <a:solidFill>
            <a:schemeClr val="tx1">
              <a:lumMod val="20000"/>
              <a:lumOff val="80000"/>
            </a:schemeClr>
          </a:solidFill>
          <a:ln>
            <a:solidFill>
              <a:srgbClr val="85D2E1"/>
            </a:solidFill>
          </a:ln>
        </p:spPr>
        <p:txBody>
          <a:bodyPr>
            <a:noAutofit/>
          </a:bodyPr>
          <a:lstStyle/>
          <a:p>
            <a:pPr marL="0" indent="0">
              <a:lnSpc>
                <a:spcPct val="100000"/>
              </a:lnSpc>
            </a:pPr>
            <a:r>
              <a:rPr lang="lt-LT" dirty="0">
                <a:latin typeface="+mn-lt"/>
                <a:cs typeface="Arial" panose="020B0604020202020204" pitchFamily="34" charset="0"/>
              </a:rPr>
              <a:t>Tai praktinis tyrimas, kuriuo siekiama nustatyti tam tikrų mikroorganizmų elgseną produkte. Jo metu mikrobai įterpiami į maistą. Tuomet produktas laikomas ir įvairiais laikotarpiais tiriamas dėl šių mikrobų.</a:t>
            </a:r>
          </a:p>
        </p:txBody>
      </p:sp>
      <p:sp>
        <p:nvSpPr>
          <p:cNvPr id="9" name="Text Placeholder 2">
            <a:extLst>
              <a:ext uri="{FF2B5EF4-FFF2-40B4-BE49-F238E27FC236}">
                <a16:creationId xmlns:a16="http://schemas.microsoft.com/office/drawing/2014/main" id="{84222402-E20C-427E-8772-747449330690}"/>
              </a:ext>
            </a:extLst>
          </p:cNvPr>
          <p:cNvSpPr>
            <a:spLocks noGrp="1"/>
          </p:cNvSpPr>
          <p:nvPr>
            <p:ph type="body" sz="quarter" idx="29"/>
          </p:nvPr>
        </p:nvSpPr>
        <p:spPr>
          <a:xfrm>
            <a:off x="11113" y="446088"/>
            <a:ext cx="12180887" cy="582612"/>
          </a:xfrm>
          <a:solidFill>
            <a:srgbClr val="85D2E1"/>
          </a:solidFill>
        </p:spPr>
        <p:txBody>
          <a:bodyPr>
            <a:normAutofit fontScale="92500"/>
          </a:bodyPr>
          <a:lstStyle/>
          <a:p>
            <a:r>
              <a:rPr lang="en-IE" dirty="0"/>
              <a:t>1. </a:t>
            </a:r>
            <a:r>
              <a:rPr lang="en-IE" dirty="0" err="1"/>
              <a:t>Fizikiniai</a:t>
            </a:r>
            <a:r>
              <a:rPr lang="en-IE" dirty="0"/>
              <a:t> </a:t>
            </a:r>
            <a:r>
              <a:rPr lang="en-IE" dirty="0" err="1"/>
              <a:t>metodai</a:t>
            </a:r>
            <a:r>
              <a:rPr lang="en-IE" dirty="0"/>
              <a:t> – </a:t>
            </a:r>
            <a:r>
              <a:rPr lang="en-IE" dirty="0" err="1"/>
              <a:t>produkto</a:t>
            </a:r>
            <a:r>
              <a:rPr lang="en-IE" dirty="0"/>
              <a:t> </a:t>
            </a:r>
            <a:r>
              <a:rPr lang="en-IE" dirty="0" err="1"/>
              <a:t>tinkamumo</a:t>
            </a:r>
            <a:r>
              <a:rPr lang="en-IE" dirty="0"/>
              <a:t> </a:t>
            </a:r>
            <a:r>
              <a:rPr lang="en-IE" dirty="0" err="1"/>
              <a:t>vartoti</a:t>
            </a:r>
            <a:r>
              <a:rPr lang="en-IE" dirty="0"/>
              <a:t> </a:t>
            </a:r>
            <a:r>
              <a:rPr lang="en-IE" dirty="0" err="1"/>
              <a:t>termino</a:t>
            </a:r>
            <a:r>
              <a:rPr lang="en-IE" dirty="0"/>
              <a:t> </a:t>
            </a:r>
            <a:r>
              <a:rPr lang="en-IE" dirty="0" err="1"/>
              <a:t>tikrinimas</a:t>
            </a:r>
            <a:endParaRPr lang="en-IE" dirty="0"/>
          </a:p>
        </p:txBody>
      </p:sp>
      <p:sp>
        <p:nvSpPr>
          <p:cNvPr id="10" name="Arrow: Pentagon 9">
            <a:extLst>
              <a:ext uri="{FF2B5EF4-FFF2-40B4-BE49-F238E27FC236}">
                <a16:creationId xmlns:a16="http://schemas.microsoft.com/office/drawing/2014/main" id="{CCAEB8AB-7842-4D38-B2A1-88AD8780228F}"/>
              </a:ext>
            </a:extLst>
          </p:cNvPr>
          <p:cNvSpPr/>
          <p:nvPr/>
        </p:nvSpPr>
        <p:spPr>
          <a:xfrm>
            <a:off x="11113" y="1323189"/>
            <a:ext cx="2427287" cy="889686"/>
          </a:xfrm>
          <a:prstGeom prst="homePlate">
            <a:avLst/>
          </a:prstGeom>
          <a:solidFill>
            <a:srgbClr val="85D2E1"/>
          </a:solidFill>
          <a:ln>
            <a:solidFill>
              <a:srgbClr val="85D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rgbClr val="000000"/>
                </a:solidFill>
              </a:rPr>
              <a:t>Pagrindiniai tinkamumo vartoti termino bandymų metodai</a:t>
            </a:r>
          </a:p>
        </p:txBody>
      </p:sp>
      <p:sp>
        <p:nvSpPr>
          <p:cNvPr id="11" name="TextBox 10">
            <a:extLst>
              <a:ext uri="{FF2B5EF4-FFF2-40B4-BE49-F238E27FC236}">
                <a16:creationId xmlns:a16="http://schemas.microsoft.com/office/drawing/2014/main" id="{2009ABED-50D2-4B54-9350-70C10A446A02}"/>
              </a:ext>
            </a:extLst>
          </p:cNvPr>
          <p:cNvSpPr txBox="1"/>
          <p:nvPr/>
        </p:nvSpPr>
        <p:spPr>
          <a:xfrm>
            <a:off x="2280362" y="2173187"/>
            <a:ext cx="1412862" cy="646331"/>
          </a:xfrm>
          <a:prstGeom prst="rect">
            <a:avLst/>
          </a:prstGeom>
          <a:noFill/>
        </p:spPr>
        <p:txBody>
          <a:bodyPr wrap="square" rtlCol="0">
            <a:spAutoFit/>
          </a:bodyPr>
          <a:lstStyle/>
          <a:p>
            <a:pPr algn="ctr"/>
            <a:r>
              <a:rPr lang="en-IE" b="1" dirty="0" err="1">
                <a:solidFill>
                  <a:srgbClr val="000000"/>
                </a:solidFill>
              </a:rPr>
              <a:t>Tiesioginiai</a:t>
            </a:r>
            <a:r>
              <a:rPr lang="en-IE" b="1" dirty="0">
                <a:solidFill>
                  <a:srgbClr val="000000"/>
                </a:solidFill>
              </a:rPr>
              <a:t> </a:t>
            </a:r>
            <a:r>
              <a:rPr lang="en-IE" b="1" dirty="0" err="1">
                <a:solidFill>
                  <a:srgbClr val="000000"/>
                </a:solidFill>
              </a:rPr>
              <a:t>metodai</a:t>
            </a:r>
            <a:endParaRPr lang="en-IE" b="1" dirty="0">
              <a:solidFill>
                <a:srgbClr val="000000"/>
              </a:solidFill>
            </a:endParaRPr>
          </a:p>
        </p:txBody>
      </p:sp>
      <p:sp>
        <p:nvSpPr>
          <p:cNvPr id="12" name="TextBox 11">
            <a:extLst>
              <a:ext uri="{FF2B5EF4-FFF2-40B4-BE49-F238E27FC236}">
                <a16:creationId xmlns:a16="http://schemas.microsoft.com/office/drawing/2014/main" id="{144DC183-91E4-46FB-949E-237C22A6EEA5}"/>
              </a:ext>
            </a:extLst>
          </p:cNvPr>
          <p:cNvSpPr txBox="1"/>
          <p:nvPr/>
        </p:nvSpPr>
        <p:spPr>
          <a:xfrm>
            <a:off x="8754899" y="1824224"/>
            <a:ext cx="1534819" cy="1477328"/>
          </a:xfrm>
          <a:prstGeom prst="rect">
            <a:avLst/>
          </a:prstGeom>
          <a:noFill/>
        </p:spPr>
        <p:txBody>
          <a:bodyPr wrap="square" rtlCol="0">
            <a:spAutoFit/>
          </a:bodyPr>
          <a:lstStyle/>
          <a:p>
            <a:pPr algn="ctr"/>
            <a:r>
              <a:rPr lang="pt-BR" b="1" dirty="0">
                <a:solidFill>
                  <a:srgbClr val="000000"/>
                </a:solidFill>
              </a:rPr>
              <a:t>Pagreitintas tinkamumo vartoti bandymas (ASLT)</a:t>
            </a:r>
          </a:p>
        </p:txBody>
      </p:sp>
      <p:sp>
        <p:nvSpPr>
          <p:cNvPr id="13" name="TextBox 12">
            <a:extLst>
              <a:ext uri="{FF2B5EF4-FFF2-40B4-BE49-F238E27FC236}">
                <a16:creationId xmlns:a16="http://schemas.microsoft.com/office/drawing/2014/main" id="{B09CF22F-617E-4F7B-853F-BF864971123E}"/>
              </a:ext>
            </a:extLst>
          </p:cNvPr>
          <p:cNvSpPr txBox="1"/>
          <p:nvPr/>
        </p:nvSpPr>
        <p:spPr>
          <a:xfrm>
            <a:off x="5508234" y="2173187"/>
            <a:ext cx="1227437" cy="646331"/>
          </a:xfrm>
          <a:prstGeom prst="rect">
            <a:avLst/>
          </a:prstGeom>
          <a:noFill/>
        </p:spPr>
        <p:txBody>
          <a:bodyPr wrap="square" rtlCol="0">
            <a:spAutoFit/>
          </a:bodyPr>
          <a:lstStyle/>
          <a:p>
            <a:pPr algn="ctr"/>
            <a:r>
              <a:rPr lang="en-IE" b="1" dirty="0" err="1">
                <a:solidFill>
                  <a:srgbClr val="000000"/>
                </a:solidFill>
              </a:rPr>
              <a:t>Iššūkio</a:t>
            </a:r>
            <a:r>
              <a:rPr lang="en-IE" b="1" dirty="0">
                <a:solidFill>
                  <a:srgbClr val="000000"/>
                </a:solidFill>
              </a:rPr>
              <a:t> </a:t>
            </a:r>
            <a:r>
              <a:rPr lang="en-IE" b="1" dirty="0" err="1">
                <a:solidFill>
                  <a:srgbClr val="000000"/>
                </a:solidFill>
              </a:rPr>
              <a:t>testas</a:t>
            </a:r>
            <a:endParaRPr lang="en-IE" b="1" dirty="0">
              <a:solidFill>
                <a:srgbClr val="000000"/>
              </a:solidFill>
            </a:endParaRPr>
          </a:p>
        </p:txBody>
      </p:sp>
      <p:sp>
        <p:nvSpPr>
          <p:cNvPr id="14" name="Text Placeholder 4">
            <a:extLst>
              <a:ext uri="{FF2B5EF4-FFF2-40B4-BE49-F238E27FC236}">
                <a16:creationId xmlns:a16="http://schemas.microsoft.com/office/drawing/2014/main" id="{89A1B8BF-FA28-446A-85DF-4419D6B9F5DA}"/>
              </a:ext>
            </a:extLst>
          </p:cNvPr>
          <p:cNvSpPr txBox="1">
            <a:spLocks/>
          </p:cNvSpPr>
          <p:nvPr/>
        </p:nvSpPr>
        <p:spPr>
          <a:xfrm>
            <a:off x="7994478" y="3889568"/>
            <a:ext cx="3055663" cy="2809337"/>
          </a:xfrm>
          <a:prstGeom prst="rect">
            <a:avLst/>
          </a:prstGeom>
          <a:solidFill>
            <a:schemeClr val="tx1">
              <a:lumMod val="20000"/>
              <a:lumOff val="80000"/>
            </a:schemeClr>
          </a:solidFill>
          <a:ln>
            <a:solidFill>
              <a:srgbClr val="85D2E1"/>
            </a:solidFill>
          </a:ln>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000" b="0" i="0" kern="1200" spc="0">
                <a:solidFill>
                  <a:srgbClr val="000000"/>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pPr>
            <a:r>
              <a:rPr lang="lt-LT" sz="2000" dirty="0">
                <a:latin typeface="+mn-lt"/>
                <a:cs typeface="Arial" panose="020B0604020202020204" pitchFamily="34" charset="0"/>
              </a:rPr>
              <a:t>ASLT siekiama pagreitinti produkto gedimo greitį (sukurtomis sąlygomis), nekeičiant įprastomis laikymo sąlygomis pastebimų produkto pokyčių mechanizmų ar eiliškumo.</a:t>
            </a:r>
          </a:p>
          <a:p>
            <a:pPr marL="0" indent="0">
              <a:lnSpc>
                <a:spcPct val="100000"/>
              </a:lnSpc>
            </a:pPr>
            <a:endParaRPr lang="lt-LT" sz="2000" dirty="0">
              <a:latin typeface="+mn-lt"/>
              <a:cs typeface="Arial" panose="020B0604020202020204" pitchFamily="34" charset="0"/>
            </a:endParaRPr>
          </a:p>
        </p:txBody>
      </p:sp>
    </p:spTree>
    <p:extLst>
      <p:ext uri="{BB962C8B-B14F-4D97-AF65-F5344CB8AC3E}">
        <p14:creationId xmlns:p14="http://schemas.microsoft.com/office/powerpoint/2010/main" val="40469055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Logo&#10;&#10;Description automatically generated">
            <a:extLst>
              <a:ext uri="{FF2B5EF4-FFF2-40B4-BE49-F238E27FC236}">
                <a16:creationId xmlns:a16="http://schemas.microsoft.com/office/drawing/2014/main" id="{93CA9D52-184E-4D6D-8FDF-26796CD0DD5F}"/>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l="-11211" t="-22753" r="-5197" b="-21888"/>
          <a:stretch/>
        </p:blipFill>
        <p:spPr>
          <a:xfrm>
            <a:off x="6852062" y="228600"/>
            <a:ext cx="5105121" cy="6362700"/>
          </a:xfrm>
        </p:spPr>
      </p:pic>
      <p:sp>
        <p:nvSpPr>
          <p:cNvPr id="5" name="Text Placeholder 1">
            <a:extLst>
              <a:ext uri="{FF2B5EF4-FFF2-40B4-BE49-F238E27FC236}">
                <a16:creationId xmlns:a16="http://schemas.microsoft.com/office/drawing/2014/main" id="{A629C345-3B51-4265-9736-A17BDEB17C39}"/>
              </a:ext>
            </a:extLst>
          </p:cNvPr>
          <p:cNvSpPr>
            <a:spLocks noGrp="1"/>
          </p:cNvSpPr>
          <p:nvPr>
            <p:ph type="body" sz="quarter" idx="18"/>
          </p:nvPr>
        </p:nvSpPr>
        <p:spPr>
          <a:xfrm>
            <a:off x="1466336" y="1400432"/>
            <a:ext cx="5385726" cy="5457568"/>
          </a:xfrm>
        </p:spPr>
        <p:txBody>
          <a:bodyPr>
            <a:normAutofit fontScale="85000" lnSpcReduction="20000"/>
          </a:bodyPr>
          <a:lstStyle/>
          <a:p>
            <a:pPr indent="0"/>
            <a:r>
              <a:rPr lang="lt-LT" b="1" dirty="0"/>
              <a:t>Kokybės užtikrinimas (KU) — </a:t>
            </a:r>
            <a:r>
              <a:rPr lang="lt-LT" dirty="0"/>
              <a:t>tai gamintojo pažadas vartotojui, kad jo maisto produktai atitinka aiškius ir nuoseklius standartus. </a:t>
            </a:r>
          </a:p>
          <a:p>
            <a:pPr indent="0"/>
            <a:r>
              <a:rPr lang="lt-LT" b="1" dirty="0"/>
              <a:t>Kokybės kontrolė (KK) –</a:t>
            </a:r>
            <a:r>
              <a:rPr lang="lt-LT" dirty="0"/>
              <a:t> tai įvairūs patikrinimai ir (arba) bandymai visais pagrindiniais produkto kūrimo ir (arba) gamybos etapais, kurių rezultatai registruojami. </a:t>
            </a:r>
          </a:p>
          <a:p>
            <a:pPr marL="0" indent="0"/>
            <a:r>
              <a:rPr lang="lt-LT" b="1" dirty="0">
                <a:cs typeface="Arial" panose="020B0604020202020204" pitchFamily="34" charset="0"/>
              </a:rPr>
              <a:t>    KK</a:t>
            </a:r>
            <a:r>
              <a:rPr lang="en-US" b="1" dirty="0">
                <a:cs typeface="Arial" panose="020B0604020202020204" pitchFamily="34" charset="0"/>
              </a:rPr>
              <a:t> </a:t>
            </a:r>
            <a:r>
              <a:rPr lang="en-US" b="1" dirty="0" err="1">
                <a:cs typeface="Arial" panose="020B0604020202020204" pitchFamily="34" charset="0"/>
              </a:rPr>
              <a:t>testai</a:t>
            </a:r>
            <a:r>
              <a:rPr lang="en-US" b="1" dirty="0">
                <a:cs typeface="Arial" panose="020B0604020202020204" pitchFamily="34" charset="0"/>
              </a:rPr>
              <a:t> </a:t>
            </a:r>
            <a:r>
              <a:rPr lang="en-US" b="1" dirty="0" err="1">
                <a:cs typeface="Arial" panose="020B0604020202020204" pitchFamily="34" charset="0"/>
              </a:rPr>
              <a:t>apima</a:t>
            </a:r>
            <a:r>
              <a:rPr lang="en-US" b="1" dirty="0">
                <a:cs typeface="Arial" panose="020B0604020202020204" pitchFamily="34" charset="0"/>
              </a:rPr>
              <a:t>: </a:t>
            </a:r>
          </a:p>
          <a:p>
            <a:pPr marL="342900" indent="-342900">
              <a:buFont typeface="Arial" panose="020B0604020202020204" pitchFamily="34" charset="0"/>
              <a:buChar char="•"/>
            </a:pPr>
            <a:r>
              <a:rPr lang="lt-LT" sz="2400" dirty="0">
                <a:cs typeface="Arial" panose="020B0604020202020204" pitchFamily="34" charset="0"/>
              </a:rPr>
              <a:t>Produkto svorio bandymas </a:t>
            </a:r>
          </a:p>
          <a:p>
            <a:pPr marL="342900" indent="-342900">
              <a:buFont typeface="Arial" panose="020B0604020202020204" pitchFamily="34" charset="0"/>
              <a:buChar char="•"/>
            </a:pPr>
            <a:r>
              <a:rPr lang="lt-LT" sz="2400" dirty="0">
                <a:cs typeface="Arial" panose="020B0604020202020204" pitchFamily="34" charset="0"/>
              </a:rPr>
              <a:t>Vizualiniai patikra (užtikrina.ma, kad gaminio išvaizda </a:t>
            </a:r>
            <a:r>
              <a:rPr lang="lt-LT" dirty="0">
                <a:cs typeface="Arial" panose="020B0604020202020204" pitchFamily="34" charset="0"/>
              </a:rPr>
              <a:t>atitiktų aprašą</a:t>
            </a:r>
            <a:r>
              <a:rPr lang="lt-LT" sz="2400" dirty="0">
                <a:cs typeface="Arial" panose="020B0604020202020204" pitchFamily="34" charset="0"/>
              </a:rPr>
              <a:t>).</a:t>
            </a:r>
          </a:p>
          <a:p>
            <a:pPr marL="342900" indent="-342900">
              <a:buFont typeface="Arial" panose="020B0604020202020204" pitchFamily="34" charset="0"/>
              <a:buChar char="•"/>
            </a:pPr>
            <a:r>
              <a:rPr lang="lt-LT" sz="2400" dirty="0">
                <a:cs typeface="Arial" panose="020B0604020202020204" pitchFamily="34" charset="0"/>
              </a:rPr>
              <a:t>Temperatūros patikrinimai. </a:t>
            </a:r>
          </a:p>
          <a:p>
            <a:pPr marL="342900" indent="-342900">
              <a:buFont typeface="Arial" panose="020B0604020202020204" pitchFamily="34" charset="0"/>
              <a:buChar char="•"/>
            </a:pPr>
            <a:r>
              <a:rPr lang="lt-LT" dirty="0">
                <a:cs typeface="Arial" panose="020B0604020202020204" pitchFamily="34" charset="0"/>
              </a:rPr>
              <a:t>P</a:t>
            </a:r>
            <a:r>
              <a:rPr lang="lt-LT" sz="2400" dirty="0">
                <a:cs typeface="Arial" panose="020B0604020202020204" pitchFamily="34" charset="0"/>
              </a:rPr>
              <a:t>H tyrimai. </a:t>
            </a:r>
          </a:p>
          <a:p>
            <a:pPr marL="342900" indent="-342900">
              <a:buFont typeface="Arial" panose="020B0604020202020204" pitchFamily="34" charset="0"/>
              <a:buChar char="•"/>
            </a:pPr>
            <a:r>
              <a:rPr lang="lt-LT" sz="2400" dirty="0">
                <a:cs typeface="Arial" panose="020B0604020202020204" pitchFamily="34" charset="0"/>
              </a:rPr>
              <a:t>Mikrobiologiniai tyrimai. </a:t>
            </a:r>
          </a:p>
          <a:p>
            <a:pPr marL="342900" indent="-342900">
              <a:buFont typeface="Arial" panose="020B0604020202020204" pitchFamily="34" charset="0"/>
              <a:buChar char="•"/>
            </a:pPr>
            <a:r>
              <a:rPr lang="lt-LT" sz="2400" dirty="0">
                <a:cs typeface="Arial" panose="020B0604020202020204" pitchFamily="34" charset="0"/>
              </a:rPr>
              <a:t>Cheminiai patikrinimai. </a:t>
            </a:r>
          </a:p>
          <a:p>
            <a:pPr marL="342900" indent="-342900">
              <a:buFont typeface="Arial" panose="020B0604020202020204" pitchFamily="34" charset="0"/>
              <a:buChar char="•"/>
            </a:pPr>
            <a:r>
              <a:rPr lang="lt-LT" sz="2400" dirty="0">
                <a:cs typeface="Arial" panose="020B0604020202020204" pitchFamily="34" charset="0"/>
              </a:rPr>
              <a:t>Sudedamųjų dalių tikrinimas.</a:t>
            </a:r>
          </a:p>
          <a:p>
            <a:pPr marL="342900" indent="-342900">
              <a:buFont typeface="Arial" panose="020B0604020202020204" pitchFamily="34" charset="0"/>
              <a:buChar char="•"/>
            </a:pPr>
            <a:r>
              <a:rPr lang="lt-LT" sz="2400" dirty="0">
                <a:cs typeface="Arial" panose="020B0604020202020204" pitchFamily="34" charset="0"/>
              </a:rPr>
              <a:t>Galutinis įvertinimas – galutinio produkto skonis, tekstūra ir aromatas.</a:t>
            </a:r>
          </a:p>
          <a:p>
            <a:pPr indent="0"/>
            <a:endParaRPr lang="en-US" dirty="0"/>
          </a:p>
          <a:p>
            <a:pPr indent="0"/>
            <a:endParaRPr lang="en-US" dirty="0"/>
          </a:p>
          <a:p>
            <a:pPr indent="0"/>
            <a:endParaRPr lang="en-IE" dirty="0"/>
          </a:p>
        </p:txBody>
      </p:sp>
      <p:sp>
        <p:nvSpPr>
          <p:cNvPr id="6" name="Text Placeholder 2">
            <a:extLst>
              <a:ext uri="{FF2B5EF4-FFF2-40B4-BE49-F238E27FC236}">
                <a16:creationId xmlns:a16="http://schemas.microsoft.com/office/drawing/2014/main" id="{62CEC001-270F-4FE0-8FD9-E97B32E14A76}"/>
              </a:ext>
            </a:extLst>
          </p:cNvPr>
          <p:cNvSpPr>
            <a:spLocks noGrp="1"/>
          </p:cNvSpPr>
          <p:nvPr>
            <p:ph type="body" sz="quarter" idx="16"/>
          </p:nvPr>
        </p:nvSpPr>
        <p:spPr>
          <a:xfrm>
            <a:off x="1723931" y="140042"/>
            <a:ext cx="4870536" cy="1178011"/>
          </a:xfrm>
        </p:spPr>
        <p:txBody>
          <a:bodyPr>
            <a:normAutofit fontScale="92500" lnSpcReduction="10000"/>
          </a:bodyPr>
          <a:lstStyle/>
          <a:p>
            <a:pPr marL="742950" indent="-742950">
              <a:buAutoNum type="arabicPeriod" startAt="2"/>
            </a:pPr>
            <a:r>
              <a:rPr lang="lt-LT" dirty="0"/>
              <a:t>Maisto saugos analizė</a:t>
            </a:r>
          </a:p>
          <a:p>
            <a:pPr algn="ctr"/>
            <a:r>
              <a:rPr lang="lt-LT" sz="2200" b="1" dirty="0"/>
              <a:t>Kokybės kontrolės ir kokybės užtikrinimo bandymai</a:t>
            </a:r>
          </a:p>
        </p:txBody>
      </p:sp>
    </p:spTree>
    <p:extLst>
      <p:ext uri="{BB962C8B-B14F-4D97-AF65-F5344CB8AC3E}">
        <p14:creationId xmlns:p14="http://schemas.microsoft.com/office/powerpoint/2010/main" val="6264052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CB24B9-18C6-4E66-8AC8-2A91A8AA0CDD}"/>
              </a:ext>
            </a:extLst>
          </p:cNvPr>
          <p:cNvSpPr>
            <a:spLocks noGrp="1"/>
          </p:cNvSpPr>
          <p:nvPr>
            <p:ph type="body" sz="quarter" idx="18"/>
          </p:nvPr>
        </p:nvSpPr>
        <p:spPr>
          <a:xfrm>
            <a:off x="454627" y="1354584"/>
            <a:ext cx="6050448" cy="4475749"/>
          </a:xfrm>
        </p:spPr>
        <p:txBody>
          <a:bodyPr>
            <a:normAutofit fontScale="70000" lnSpcReduction="20000"/>
          </a:bodyPr>
          <a:lstStyle/>
          <a:p>
            <a:pPr marL="0" indent="0">
              <a:lnSpc>
                <a:spcPct val="120000"/>
              </a:lnSpc>
            </a:pPr>
            <a:r>
              <a:rPr lang="lt-LT" sz="2600" b="0" i="0" dirty="0">
                <a:solidFill>
                  <a:srgbClr val="222222"/>
                </a:solidFill>
                <a:effectLst/>
              </a:rPr>
              <a:t>Maisto produktų gamyboje turėtų būti laikomasi pagrindinių geros gamybos praktikos (GGP) ir geros higienos praktikos (GHP) principų, taip pat RVASVT, kaip maisto saugos valdymo sistemos dalies, taikymo.</a:t>
            </a:r>
            <a:endParaRPr lang="en-US" sz="2600" b="0" i="0" dirty="0">
              <a:solidFill>
                <a:srgbClr val="222222"/>
              </a:solidFill>
              <a:effectLst/>
            </a:endParaRPr>
          </a:p>
          <a:p>
            <a:pPr marL="0" indent="0">
              <a:lnSpc>
                <a:spcPct val="120000"/>
              </a:lnSpc>
            </a:pPr>
            <a:r>
              <a:rPr lang="lt-LT" sz="2600" b="1" i="0" dirty="0">
                <a:solidFill>
                  <a:srgbClr val="222222"/>
                </a:solidFill>
                <a:effectLst/>
              </a:rPr>
              <a:t>RVASVT (rizikos veiksnių analizė ir svarbūs valdymo taškai) – tai procedūros, kurias turite įdiegti, kad užtikrintumėte gaminamo maisto saugą. Šios procedūros sudaro jūsų maisto saugos valdymo sistemą, pagrįstą</a:t>
            </a:r>
            <a:r>
              <a:rPr lang="en-US" sz="2600" b="1" i="0" dirty="0">
                <a:solidFill>
                  <a:srgbClr val="222222"/>
                </a:solidFill>
                <a:effectLst/>
              </a:rPr>
              <a:t> </a:t>
            </a:r>
            <a:r>
              <a:rPr lang="en-US" sz="2600" b="0" i="0" u="sng" dirty="0">
                <a:solidFill>
                  <a:srgbClr val="1188A3"/>
                </a:solidFill>
                <a:effectLst/>
                <a:hlinkClick r:id="rId2" tooltip="Principles of HACCP">
                  <a:extLst>
                    <a:ext uri="{A12FA001-AC4F-418D-AE19-62706E023703}">
                      <ahyp:hlinkClr xmlns:ahyp="http://schemas.microsoft.com/office/drawing/2018/hyperlinkcolor" val="tx"/>
                    </a:ext>
                  </a:extLst>
                </a:hlinkClick>
              </a:rPr>
              <a:t>RVASVT </a:t>
            </a:r>
            <a:r>
              <a:rPr lang="en-US" sz="2600" b="0" i="0" u="sng" dirty="0" err="1">
                <a:solidFill>
                  <a:srgbClr val="1188A3"/>
                </a:solidFill>
                <a:effectLst/>
                <a:hlinkClick r:id="rId2" tooltip="Principles of HACCP">
                  <a:extLst>
                    <a:ext uri="{A12FA001-AC4F-418D-AE19-62706E023703}">
                      <ahyp:hlinkClr xmlns:ahyp="http://schemas.microsoft.com/office/drawing/2018/hyperlinkcolor" val="tx"/>
                    </a:ext>
                  </a:extLst>
                </a:hlinkClick>
              </a:rPr>
              <a:t>principais</a:t>
            </a:r>
            <a:r>
              <a:rPr lang="en-US" sz="2600" b="0" i="0" u="sng" dirty="0">
                <a:solidFill>
                  <a:srgbClr val="1188A3"/>
                </a:solidFill>
                <a:effectLst/>
                <a:hlinkClick r:id="rId2" tooltip="Principles of HACCP">
                  <a:extLst>
                    <a:ext uri="{A12FA001-AC4F-418D-AE19-62706E023703}">
                      <ahyp:hlinkClr xmlns:ahyp="http://schemas.microsoft.com/office/drawing/2018/hyperlinkcolor" val="tx"/>
                    </a:ext>
                  </a:extLst>
                </a:hlinkClick>
              </a:rPr>
              <a:t>.</a:t>
            </a:r>
            <a:endParaRPr lang="en-US" sz="2600" b="0" i="0" dirty="0">
              <a:solidFill>
                <a:srgbClr val="1188A3"/>
              </a:solidFill>
              <a:effectLst/>
            </a:endParaRPr>
          </a:p>
          <a:p>
            <a:pPr marL="0" indent="0" algn="l" rtl="0">
              <a:lnSpc>
                <a:spcPct val="120000"/>
              </a:lnSpc>
            </a:pPr>
            <a:r>
              <a:rPr lang="lt-LT" sz="2600" b="0" i="0" dirty="0">
                <a:solidFill>
                  <a:srgbClr val="222222"/>
                </a:solidFill>
                <a:effectLst/>
              </a:rPr>
              <a:t>RVASVT sistema leidžia nustatyti ir kontroliuoti bet kokius pavojus, kurie gali kelti pavojų saugaus maisto ruošimui. Ji padeda:</a:t>
            </a:r>
          </a:p>
          <a:p>
            <a:pPr marL="216000" indent="-457200">
              <a:lnSpc>
                <a:spcPct val="120000"/>
              </a:lnSpc>
              <a:spcBef>
                <a:spcPts val="600"/>
              </a:spcBef>
              <a:buFont typeface="Arial" panose="020B0604020202020204" pitchFamily="34" charset="0"/>
              <a:buChar char="•"/>
            </a:pPr>
            <a:r>
              <a:rPr lang="en-US" sz="2600" b="0" i="0" dirty="0" err="1">
                <a:solidFill>
                  <a:srgbClr val="222222"/>
                </a:solidFill>
                <a:effectLst/>
              </a:rPr>
              <a:t>nustatyti</a:t>
            </a:r>
            <a:r>
              <a:rPr lang="en-US" sz="2600" b="0" i="0" dirty="0">
                <a:solidFill>
                  <a:srgbClr val="222222"/>
                </a:solidFill>
                <a:effectLst/>
              </a:rPr>
              <a:t>, kas </a:t>
            </a:r>
            <a:r>
              <a:rPr lang="en-US" sz="2600" b="0" i="0" dirty="0" err="1">
                <a:solidFill>
                  <a:srgbClr val="222222"/>
                </a:solidFill>
                <a:effectLst/>
              </a:rPr>
              <a:t>gali</a:t>
            </a:r>
            <a:r>
              <a:rPr lang="en-US" sz="2600" b="0" i="0" dirty="0">
                <a:solidFill>
                  <a:srgbClr val="222222"/>
                </a:solidFill>
                <a:effectLst/>
              </a:rPr>
              <a:t> </a:t>
            </a:r>
            <a:r>
              <a:rPr lang="en-US" sz="2600" b="0" i="0" dirty="0" err="1">
                <a:solidFill>
                  <a:srgbClr val="222222"/>
                </a:solidFill>
                <a:effectLst/>
              </a:rPr>
              <a:t>nutikti</a:t>
            </a:r>
            <a:r>
              <a:rPr lang="en-US" sz="2600" b="0" i="0" dirty="0">
                <a:solidFill>
                  <a:srgbClr val="222222"/>
                </a:solidFill>
                <a:effectLst/>
              </a:rPr>
              <a:t> </a:t>
            </a:r>
            <a:r>
              <a:rPr lang="lt-LT" sz="2600" dirty="0">
                <a:solidFill>
                  <a:srgbClr val="222222"/>
                </a:solidFill>
              </a:rPr>
              <a:t>;</a:t>
            </a:r>
            <a:endParaRPr lang="en-US" sz="2600" b="0" i="0" dirty="0">
              <a:solidFill>
                <a:srgbClr val="222222"/>
              </a:solidFill>
              <a:effectLst/>
            </a:endParaRPr>
          </a:p>
          <a:p>
            <a:pPr marL="216000" indent="-457200">
              <a:lnSpc>
                <a:spcPct val="120000"/>
              </a:lnSpc>
              <a:spcBef>
                <a:spcPts val="600"/>
              </a:spcBef>
              <a:buFont typeface="Arial" panose="020B0604020202020204" pitchFamily="34" charset="0"/>
              <a:buChar char="•"/>
            </a:pPr>
            <a:r>
              <a:rPr lang="en-US" sz="2600" b="0" i="0" dirty="0" err="1">
                <a:solidFill>
                  <a:srgbClr val="222222"/>
                </a:solidFill>
                <a:effectLst/>
              </a:rPr>
              <a:t>suplanuoti</a:t>
            </a:r>
            <a:r>
              <a:rPr lang="en-US" sz="2600" b="0" i="0" dirty="0">
                <a:solidFill>
                  <a:srgbClr val="222222"/>
                </a:solidFill>
                <a:effectLst/>
              </a:rPr>
              <a:t>, </a:t>
            </a:r>
            <a:r>
              <a:rPr lang="en-US" sz="2600" b="0" i="0" dirty="0" err="1">
                <a:solidFill>
                  <a:srgbClr val="222222"/>
                </a:solidFill>
                <a:effectLst/>
              </a:rPr>
              <a:t>kaip</a:t>
            </a:r>
            <a:r>
              <a:rPr lang="en-US" sz="2600" b="0" i="0" dirty="0">
                <a:solidFill>
                  <a:srgbClr val="222222"/>
                </a:solidFill>
                <a:effectLst/>
              </a:rPr>
              <a:t> to </a:t>
            </a:r>
            <a:r>
              <a:rPr lang="en-US" sz="2600" b="0" i="0" dirty="0" err="1">
                <a:solidFill>
                  <a:srgbClr val="222222"/>
                </a:solidFill>
                <a:effectLst/>
              </a:rPr>
              <a:t>išvengti</a:t>
            </a:r>
            <a:r>
              <a:rPr lang="lt-LT" sz="2600" dirty="0">
                <a:solidFill>
                  <a:srgbClr val="222222"/>
                </a:solidFill>
              </a:rPr>
              <a:t>;</a:t>
            </a:r>
            <a:endParaRPr lang="en-US" sz="2600" b="0" i="0" dirty="0">
              <a:solidFill>
                <a:srgbClr val="222222"/>
              </a:solidFill>
              <a:effectLst/>
            </a:endParaRPr>
          </a:p>
          <a:p>
            <a:pPr marL="216000" indent="-457200">
              <a:lnSpc>
                <a:spcPct val="120000"/>
              </a:lnSpc>
              <a:spcBef>
                <a:spcPts val="600"/>
              </a:spcBef>
              <a:buFont typeface="Arial" panose="020B0604020202020204" pitchFamily="34" charset="0"/>
              <a:buChar char="•"/>
            </a:pPr>
            <a:r>
              <a:rPr lang="lt-LT" sz="2600" dirty="0">
                <a:solidFill>
                  <a:srgbClr val="222222"/>
                </a:solidFill>
              </a:rPr>
              <a:t>u</a:t>
            </a:r>
            <a:r>
              <a:rPr lang="en-US" sz="2600" b="0" i="0" dirty="0" err="1">
                <a:solidFill>
                  <a:srgbClr val="222222"/>
                </a:solidFill>
                <a:effectLst/>
              </a:rPr>
              <a:t>žtikrin</a:t>
            </a:r>
            <a:r>
              <a:rPr lang="lt-LT" sz="2600" b="0" i="0" dirty="0" err="1">
                <a:solidFill>
                  <a:srgbClr val="222222"/>
                </a:solidFill>
                <a:effectLst/>
              </a:rPr>
              <a:t>ti</a:t>
            </a:r>
            <a:r>
              <a:rPr lang="lt-LT" sz="2600" b="0" i="0" dirty="0">
                <a:solidFill>
                  <a:srgbClr val="222222"/>
                </a:solidFill>
                <a:effectLst/>
              </a:rPr>
              <a:t>,</a:t>
            </a:r>
            <a:r>
              <a:rPr lang="en-US" sz="2600" b="0" i="0" dirty="0">
                <a:solidFill>
                  <a:srgbClr val="222222"/>
                </a:solidFill>
                <a:effectLst/>
              </a:rPr>
              <a:t> </a:t>
            </a:r>
            <a:r>
              <a:rPr lang="en-US" sz="2600" b="0" i="0" dirty="0" err="1">
                <a:solidFill>
                  <a:srgbClr val="222222"/>
                </a:solidFill>
                <a:effectLst/>
              </a:rPr>
              <a:t>kad</a:t>
            </a:r>
            <a:r>
              <a:rPr lang="en-US" sz="2600" b="0" i="0" dirty="0">
                <a:solidFill>
                  <a:srgbClr val="222222"/>
                </a:solidFill>
                <a:effectLst/>
              </a:rPr>
              <a:t> </a:t>
            </a:r>
            <a:r>
              <a:rPr lang="en-US" sz="2600" b="0" i="0" dirty="0" err="1">
                <a:solidFill>
                  <a:srgbClr val="222222"/>
                </a:solidFill>
                <a:effectLst/>
              </a:rPr>
              <a:t>įgyvendin</a:t>
            </a:r>
            <a:r>
              <a:rPr lang="lt-LT" sz="2600" b="0" i="0" dirty="0" err="1">
                <a:solidFill>
                  <a:srgbClr val="222222"/>
                </a:solidFill>
                <a:effectLst/>
              </a:rPr>
              <a:t>site</a:t>
            </a:r>
            <a:r>
              <a:rPr lang="en-US" sz="2600" b="0" i="0" dirty="0">
                <a:solidFill>
                  <a:srgbClr val="222222"/>
                </a:solidFill>
                <a:effectLst/>
              </a:rPr>
              <a:t> </a:t>
            </a:r>
            <a:r>
              <a:rPr lang="en-US" sz="2600" b="0" i="0" dirty="0" err="1">
                <a:solidFill>
                  <a:srgbClr val="222222"/>
                </a:solidFill>
                <a:effectLst/>
              </a:rPr>
              <a:t>taisomąsias</a:t>
            </a:r>
            <a:r>
              <a:rPr lang="en-US" sz="2600" b="0" i="0" dirty="0">
                <a:solidFill>
                  <a:srgbClr val="222222"/>
                </a:solidFill>
                <a:effectLst/>
              </a:rPr>
              <a:t> </a:t>
            </a:r>
            <a:r>
              <a:rPr lang="en-US" sz="2600" b="0" i="0" dirty="0" err="1">
                <a:solidFill>
                  <a:srgbClr val="222222"/>
                </a:solidFill>
                <a:effectLst/>
              </a:rPr>
              <a:t>priemones</a:t>
            </a:r>
            <a:r>
              <a:rPr lang="en-US" sz="2600" b="0" i="0" dirty="0">
                <a:solidFill>
                  <a:srgbClr val="222222"/>
                </a:solidFill>
                <a:effectLst/>
              </a:rPr>
              <a:t>.</a:t>
            </a:r>
          </a:p>
          <a:p>
            <a:pPr marL="0" indent="0">
              <a:lnSpc>
                <a:spcPct val="120000"/>
              </a:lnSpc>
            </a:pPr>
            <a:endParaRPr lang="en-IE" sz="1700" dirty="0"/>
          </a:p>
        </p:txBody>
      </p:sp>
      <p:sp>
        <p:nvSpPr>
          <p:cNvPr id="3" name="Text Placeholder 2">
            <a:extLst>
              <a:ext uri="{FF2B5EF4-FFF2-40B4-BE49-F238E27FC236}">
                <a16:creationId xmlns:a16="http://schemas.microsoft.com/office/drawing/2014/main" id="{04CA2765-F001-4789-BCAE-F1F830BB5404}"/>
              </a:ext>
            </a:extLst>
          </p:cNvPr>
          <p:cNvSpPr>
            <a:spLocks noGrp="1"/>
          </p:cNvSpPr>
          <p:nvPr>
            <p:ph type="body" sz="quarter" idx="16"/>
          </p:nvPr>
        </p:nvSpPr>
        <p:spPr>
          <a:xfrm>
            <a:off x="454627" y="426729"/>
            <a:ext cx="5085159" cy="582221"/>
          </a:xfrm>
        </p:spPr>
        <p:txBody>
          <a:bodyPr>
            <a:normAutofit lnSpcReduction="10000"/>
          </a:bodyPr>
          <a:lstStyle/>
          <a:p>
            <a:r>
              <a:rPr lang="lt-LT" dirty="0"/>
              <a:t>2.  Maisto saugos analizė:</a:t>
            </a:r>
            <a:endParaRPr lang="en-IE" dirty="0"/>
          </a:p>
        </p:txBody>
      </p:sp>
      <p:pic>
        <p:nvPicPr>
          <p:cNvPr id="18" name="Picture Placeholder 17" descr="Logo&#10;&#10;Description automatically generated">
            <a:extLst>
              <a:ext uri="{FF2B5EF4-FFF2-40B4-BE49-F238E27FC236}">
                <a16:creationId xmlns:a16="http://schemas.microsoft.com/office/drawing/2014/main" id="{C14D1836-36A4-4A4E-83EA-44ED23CDEA4D}"/>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b="-15965"/>
          <a:stretch/>
        </p:blipFill>
        <p:spPr>
          <a:xfrm>
            <a:off x="6627117" y="599302"/>
            <a:ext cx="5564883" cy="5447571"/>
          </a:xfrm>
        </p:spPr>
      </p:pic>
      <p:sp>
        <p:nvSpPr>
          <p:cNvPr id="6" name="TextBox 5">
            <a:extLst>
              <a:ext uri="{FF2B5EF4-FFF2-40B4-BE49-F238E27FC236}">
                <a16:creationId xmlns:a16="http://schemas.microsoft.com/office/drawing/2014/main" id="{BAAE7DC4-9E21-4B34-24AA-1FA2681E37CD}"/>
              </a:ext>
            </a:extLst>
          </p:cNvPr>
          <p:cNvSpPr txBox="1"/>
          <p:nvPr/>
        </p:nvSpPr>
        <p:spPr>
          <a:xfrm>
            <a:off x="5015243" y="5862206"/>
            <a:ext cx="6096000" cy="369332"/>
          </a:xfrm>
          <a:prstGeom prst="rect">
            <a:avLst/>
          </a:prstGeom>
          <a:solidFill>
            <a:srgbClr val="FFD100"/>
          </a:solidFill>
        </p:spPr>
        <p:txBody>
          <a:bodyPr wrap="square">
            <a:spAutoFit/>
          </a:bodyPr>
          <a:lstStyle/>
          <a:p>
            <a:r>
              <a:rPr lang="en-US" dirty="0">
                <a:solidFill>
                  <a:srgbClr val="000000"/>
                </a:solidFill>
                <a:hlinkClick r:id="rId5">
                  <a:extLst>
                    <a:ext uri="{A12FA001-AC4F-418D-AE19-62706E023703}">
                      <ahyp:hlinkClr xmlns:ahyp="http://schemas.microsoft.com/office/drawing/2018/hyperlinkcolor" val="tx"/>
                    </a:ext>
                  </a:extLst>
                </a:hlinkClick>
              </a:rPr>
              <a:t>Search Results | The Food Safety Authority Of Ireland (fsai.ie)</a:t>
            </a:r>
            <a:endParaRPr lang="en-IE" dirty="0">
              <a:solidFill>
                <a:srgbClr val="000000"/>
              </a:solidFill>
            </a:endParaRPr>
          </a:p>
        </p:txBody>
      </p:sp>
      <p:sp>
        <p:nvSpPr>
          <p:cNvPr id="7" name="Arrow: Right 6">
            <a:extLst>
              <a:ext uri="{FF2B5EF4-FFF2-40B4-BE49-F238E27FC236}">
                <a16:creationId xmlns:a16="http://schemas.microsoft.com/office/drawing/2014/main" id="{9E00A6AF-EFC3-5E5D-13B2-85EFD5D75D0B}"/>
              </a:ext>
            </a:extLst>
          </p:cNvPr>
          <p:cNvSpPr/>
          <p:nvPr/>
        </p:nvSpPr>
        <p:spPr>
          <a:xfrm>
            <a:off x="2438392" y="5830333"/>
            <a:ext cx="2033186" cy="991459"/>
          </a:xfrm>
          <a:prstGeom prst="rightArrow">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b="1" dirty="0">
                <a:solidFill>
                  <a:srgbClr val="000000"/>
                </a:solidFill>
              </a:rPr>
              <a:t>Spauskite čia norėdami gauti daugiau informacijos</a:t>
            </a:r>
          </a:p>
          <a:p>
            <a:pPr algn="ctr"/>
            <a:endParaRPr lang="lt-LT" sz="1400" b="1" dirty="0">
              <a:solidFill>
                <a:srgbClr val="000000"/>
              </a:solidFill>
            </a:endParaRPr>
          </a:p>
        </p:txBody>
      </p:sp>
    </p:spTree>
    <p:extLst>
      <p:ext uri="{BB962C8B-B14F-4D97-AF65-F5344CB8AC3E}">
        <p14:creationId xmlns:p14="http://schemas.microsoft.com/office/powerpoint/2010/main" val="35071493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A293DA-016F-46D1-9336-8EB1E36C81BC}"/>
              </a:ext>
            </a:extLst>
          </p:cNvPr>
          <p:cNvSpPr>
            <a:spLocks noGrp="1"/>
          </p:cNvSpPr>
          <p:nvPr>
            <p:ph type="body" sz="quarter" idx="18"/>
          </p:nvPr>
        </p:nvSpPr>
        <p:spPr>
          <a:xfrm>
            <a:off x="362465" y="1383957"/>
            <a:ext cx="11590638" cy="4629665"/>
          </a:xfrm>
        </p:spPr>
        <p:txBody>
          <a:bodyPr>
            <a:normAutofit fontScale="92500" lnSpcReduction="10000"/>
          </a:bodyPr>
          <a:lstStyle/>
          <a:p>
            <a:pPr indent="0"/>
            <a:r>
              <a:rPr lang="lt-LT" sz="2200" dirty="0"/>
              <a:t>RVASVT – tai metodas ir (arba) priemonė, skirta užtikrinti, kad:</a:t>
            </a:r>
          </a:p>
          <a:p>
            <a:pPr marL="594900" indent="-342900">
              <a:buFont typeface="Arial" panose="020B0604020202020204" pitchFamily="34" charset="0"/>
              <a:buChar char="•"/>
            </a:pPr>
            <a:r>
              <a:rPr lang="lt-LT" sz="2200" dirty="0">
                <a:cs typeface="Arial" panose="020B0604020202020204" pitchFamily="34" charset="0"/>
              </a:rPr>
              <a:t>nustatomos visos svarbios maisto saugos problemos; </a:t>
            </a:r>
          </a:p>
          <a:p>
            <a:pPr marL="594900" indent="-342900">
              <a:buFont typeface="Arial" panose="020B0604020202020204" pitchFamily="34" charset="0"/>
              <a:buChar char="•"/>
            </a:pPr>
            <a:r>
              <a:rPr lang="lt-LT" sz="2200" dirty="0">
                <a:cs typeface="Arial" panose="020B0604020202020204" pitchFamily="34" charset="0"/>
              </a:rPr>
              <a:t>parengiamas praktinis planas, kaip užkirsti kelią šiems maisto saugos rizikos veiksniams arba juos kontroliuoti gamybos metu, daugiausia dėmesio skiriant svarbiausiems valdymo taškams (SVT).</a:t>
            </a:r>
            <a:endParaRPr lang="en-US" sz="2200" dirty="0">
              <a:cs typeface="Arial" panose="020B0604020202020204" pitchFamily="34" charset="0"/>
            </a:endParaRPr>
          </a:p>
          <a:p>
            <a:pPr marL="252000" indent="0"/>
            <a:r>
              <a:rPr lang="en-GB" sz="2200" b="1" dirty="0">
                <a:cs typeface="Arial" panose="020B0604020202020204" pitchFamily="34" charset="0"/>
              </a:rPr>
              <a:t>RVASVT </a:t>
            </a:r>
            <a:r>
              <a:rPr lang="en-GB" sz="2200" b="1" dirty="0" err="1">
                <a:cs typeface="Arial" panose="020B0604020202020204" pitchFamily="34" charset="0"/>
              </a:rPr>
              <a:t>veikla</a:t>
            </a:r>
            <a:r>
              <a:rPr lang="en-GB" sz="2200" b="1" dirty="0">
                <a:cs typeface="Arial" panose="020B0604020202020204" pitchFamily="34" charset="0"/>
              </a:rPr>
              <a:t> </a:t>
            </a:r>
            <a:r>
              <a:rPr lang="en-GB" sz="2200" b="1" dirty="0" err="1">
                <a:cs typeface="Arial" panose="020B0604020202020204" pitchFamily="34" charset="0"/>
              </a:rPr>
              <a:t>apima</a:t>
            </a:r>
            <a:r>
              <a:rPr lang="en-GB" sz="2200" b="1" dirty="0">
                <a:cs typeface="Arial" panose="020B0604020202020204" pitchFamily="34" charset="0"/>
              </a:rPr>
              <a:t>:</a:t>
            </a:r>
          </a:p>
          <a:p>
            <a:pPr marL="594900" indent="-342900">
              <a:buFont typeface="Arial" panose="020B0604020202020204" pitchFamily="34" charset="0"/>
              <a:buChar char="•"/>
            </a:pPr>
            <a:r>
              <a:rPr lang="lt-LT" sz="2200" b="1" dirty="0">
                <a:cs typeface="Arial" panose="020B0604020202020204" pitchFamily="34" charset="0"/>
              </a:rPr>
              <a:t>Pavojų analizę </a:t>
            </a:r>
            <a:r>
              <a:rPr lang="lt-LT" sz="2200" dirty="0">
                <a:cs typeface="Arial" panose="020B0604020202020204" pitchFamily="34" charset="0"/>
              </a:rPr>
              <a:t>(nuspręskite, kokie nustatyti pavojai kiekviename perdirbimo etape gali kilti (pvz., pavojai gali būti fiziniai, cheminiai teršalai ir (arba) mikroorganizmai, sukeliantys apsinuodijimą maistu), ir nuspręskite, kokių kontrolės priemonių galima ir (arba) reikia imtis, kad šių pavojų būtų išvengta arba jie būtų sumažinti. </a:t>
            </a:r>
          </a:p>
          <a:p>
            <a:pPr marL="594900" indent="-342900">
              <a:buFont typeface="Arial" panose="020B0604020202020204" pitchFamily="34" charset="0"/>
              <a:buChar char="•"/>
            </a:pPr>
            <a:r>
              <a:rPr lang="lt-LT" sz="2200" b="1" dirty="0">
                <a:cs typeface="Arial" panose="020B0604020202020204" pitchFamily="34" charset="0"/>
              </a:rPr>
              <a:t>Svarbiųjų valdymo taškų </a:t>
            </a:r>
            <a:r>
              <a:rPr lang="lt-LT" sz="2200" dirty="0">
                <a:cs typeface="Arial" panose="020B0604020202020204" pitchFamily="34" charset="0"/>
              </a:rPr>
              <a:t>(SVT) nustatymą, stebėseną ir taisomuosius veiksnius – siekiant užtikrinti maisto saugą, perdirbimo metu turi būti kontroliuojamas kiekvienas SVT, pavyzdžiui, taikant sutartas ir galiojančias svarbiąsias ribas, dažnai stebint kontrolės priemones ir prireikus imantis atitinkamų taisomųjų veiksmų.   </a:t>
            </a:r>
          </a:p>
          <a:p>
            <a:pPr marL="594900" indent="-342900">
              <a:buFont typeface="Arial" panose="020B0604020202020204" pitchFamily="34" charset="0"/>
              <a:buChar char="•"/>
            </a:pPr>
            <a:r>
              <a:rPr lang="lt-LT" sz="2200" dirty="0">
                <a:cs typeface="Arial" panose="020B0604020202020204" pitchFamily="34" charset="0"/>
              </a:rPr>
              <a:t>Praktikoje RVASVT planas turi būti </a:t>
            </a:r>
            <a:r>
              <a:rPr lang="lt-LT" sz="2200" b="1" dirty="0">
                <a:cs typeface="Arial" panose="020B0604020202020204" pitchFamily="34" charset="0"/>
              </a:rPr>
              <a:t>dokumentuojamas</a:t>
            </a:r>
            <a:r>
              <a:rPr lang="lt-LT" sz="2200" dirty="0">
                <a:cs typeface="Arial" panose="020B0604020202020204" pitchFamily="34" charset="0"/>
              </a:rPr>
              <a:t>, įgyvendinamas ir turi būti saugomi įrašai apie kiekvienos RVASVT stebėseną ir taisomuosius veiksmus, kurių imtasi, jei RVASVT tinkamai neveikia.</a:t>
            </a:r>
          </a:p>
          <a:p>
            <a:pPr indent="0"/>
            <a:endParaRPr lang="en-IE" dirty="0"/>
          </a:p>
        </p:txBody>
      </p:sp>
      <p:sp>
        <p:nvSpPr>
          <p:cNvPr id="3" name="Text Placeholder 2">
            <a:extLst>
              <a:ext uri="{FF2B5EF4-FFF2-40B4-BE49-F238E27FC236}">
                <a16:creationId xmlns:a16="http://schemas.microsoft.com/office/drawing/2014/main" id="{B10C6269-49F7-451F-A1FD-B5C77D22269E}"/>
              </a:ext>
            </a:extLst>
          </p:cNvPr>
          <p:cNvSpPr>
            <a:spLocks noGrp="1"/>
          </p:cNvSpPr>
          <p:nvPr>
            <p:ph type="body" sz="quarter" idx="16"/>
          </p:nvPr>
        </p:nvSpPr>
        <p:spPr>
          <a:xfrm>
            <a:off x="0" y="351861"/>
            <a:ext cx="10594345" cy="582221"/>
          </a:xfrm>
          <a:solidFill>
            <a:srgbClr val="85D2E1"/>
          </a:solidFill>
        </p:spPr>
        <p:txBody>
          <a:bodyPr anchor="ctr">
            <a:normAutofit lnSpcReduction="10000"/>
          </a:bodyPr>
          <a:lstStyle/>
          <a:p>
            <a:r>
              <a:rPr lang="en-IE" dirty="0"/>
              <a:t>	RVASVT </a:t>
            </a:r>
            <a:r>
              <a:rPr lang="en-IE" dirty="0" err="1"/>
              <a:t>paaiškinimas</a:t>
            </a:r>
            <a:endParaRPr lang="en-IE" dirty="0"/>
          </a:p>
        </p:txBody>
      </p:sp>
      <p:sp>
        <p:nvSpPr>
          <p:cNvPr id="5" name="TextBox 4">
            <a:extLst>
              <a:ext uri="{FF2B5EF4-FFF2-40B4-BE49-F238E27FC236}">
                <a16:creationId xmlns:a16="http://schemas.microsoft.com/office/drawing/2014/main" id="{302765CA-312F-4334-A6A3-31C1C1553A74}"/>
              </a:ext>
            </a:extLst>
          </p:cNvPr>
          <p:cNvSpPr txBox="1"/>
          <p:nvPr/>
        </p:nvSpPr>
        <p:spPr>
          <a:xfrm>
            <a:off x="3929449" y="5934670"/>
            <a:ext cx="8262551" cy="923330"/>
          </a:xfrm>
          <a:prstGeom prst="rect">
            <a:avLst/>
          </a:prstGeom>
          <a:solidFill>
            <a:srgbClr val="FFD100"/>
          </a:solidFill>
        </p:spPr>
        <p:txBody>
          <a:bodyPr wrap="square" rtlCol="0">
            <a:spAutoFit/>
          </a:bodyPr>
          <a:lstStyle/>
          <a:p>
            <a:pPr marL="228600" lvl="0">
              <a:lnSpc>
                <a:spcPct val="90000"/>
              </a:lnSpc>
              <a:spcBef>
                <a:spcPts val="1000"/>
              </a:spcBef>
              <a:defRPr/>
            </a:pPr>
            <a:r>
              <a:rPr lang="lt-LT" sz="2000" b="1" dirty="0">
                <a:solidFill>
                  <a:srgbClr val="000000"/>
                </a:solidFill>
                <a:cs typeface="Arial" panose="020B0604020202020204" pitchFamily="34" charset="0"/>
              </a:rPr>
              <a:t>Patarimas: </a:t>
            </a:r>
            <a:r>
              <a:rPr lang="lt-LT" sz="2000" dirty="0">
                <a:solidFill>
                  <a:srgbClr val="000000"/>
                </a:solidFill>
                <a:cs typeface="Arial" panose="020B0604020202020204" pitchFamily="34" charset="0"/>
              </a:rPr>
              <a:t>Labai svarbu sukurti savo RVASVT sistemą ir užtikrinti, kad visi jūsų maisto tvarkytojai būtų tinkamai apmokyti, kad būtų </a:t>
            </a:r>
            <a:r>
              <a:rPr lang="lt-LT" sz="2000" b="1" dirty="0">
                <a:solidFill>
                  <a:srgbClr val="000000"/>
                </a:solidFill>
                <a:cs typeface="Arial" panose="020B0604020202020204" pitchFamily="34" charset="0"/>
              </a:rPr>
              <a:t>užtikrinta vartotojų sauga. </a:t>
            </a:r>
            <a:r>
              <a:rPr lang="lt-LT" sz="2000" dirty="0">
                <a:solidFill>
                  <a:srgbClr val="000000"/>
                </a:solidFill>
                <a:cs typeface="Arial" panose="020B0604020202020204" pitchFamily="34" charset="0"/>
              </a:rPr>
              <a:t>Tai taip pat yra teisinis</a:t>
            </a:r>
            <a:r>
              <a:rPr lang="lt-LT" sz="2000" b="1" dirty="0">
                <a:solidFill>
                  <a:srgbClr val="000000"/>
                </a:solidFill>
                <a:cs typeface="Arial" panose="020B0604020202020204" pitchFamily="34" charset="0"/>
              </a:rPr>
              <a:t> reikalavimas!</a:t>
            </a:r>
          </a:p>
        </p:txBody>
      </p:sp>
    </p:spTree>
    <p:extLst>
      <p:ext uri="{BB962C8B-B14F-4D97-AF65-F5344CB8AC3E}">
        <p14:creationId xmlns:p14="http://schemas.microsoft.com/office/powerpoint/2010/main" val="1085084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7A3360-22B9-43FF-A5BF-6B1D3398BBF8}"/>
              </a:ext>
            </a:extLst>
          </p:cNvPr>
          <p:cNvSpPr>
            <a:spLocks noGrp="1"/>
          </p:cNvSpPr>
          <p:nvPr>
            <p:ph type="body" sz="quarter" idx="18"/>
          </p:nvPr>
        </p:nvSpPr>
        <p:spPr>
          <a:xfrm>
            <a:off x="420130" y="1451899"/>
            <a:ext cx="5972170" cy="4322825"/>
          </a:xfrm>
        </p:spPr>
        <p:txBody>
          <a:bodyPr>
            <a:normAutofit/>
          </a:bodyPr>
          <a:lstStyle/>
          <a:p>
            <a:pPr marL="0" indent="0"/>
            <a:r>
              <a:rPr lang="lt-LT" dirty="0"/>
              <a:t>Kaip minėta 2 modulyje, dėl pasaulinio vyresnių nei 65 metų amžiaus gyventojų skaičiaus augimo, maisto pramonės įmonėms atsiveria didžiulės rinkos galimybės, todėl reikia tenkinti įvairius senstančių vartotojų (senjorų) maisto poreikius:</a:t>
            </a:r>
            <a:endParaRPr lang="lt-LT" sz="2200" dirty="0">
              <a:cs typeface="Arial" panose="020B0604020202020204" pitchFamily="34" charset="0"/>
            </a:endParaRPr>
          </a:p>
          <a:p>
            <a:pPr marL="342900" indent="-342900">
              <a:buFont typeface="Arial" panose="020B0604020202020204" pitchFamily="34" charset="0"/>
              <a:buChar char="•"/>
            </a:pPr>
            <a:r>
              <a:rPr lang="en-GB" sz="2200" dirty="0" err="1">
                <a:cs typeface="Arial" panose="020B0604020202020204" pitchFamily="34" charset="0"/>
              </a:rPr>
              <a:t>Su</a:t>
            </a:r>
            <a:r>
              <a:rPr lang="en-GB" sz="2200" dirty="0">
                <a:cs typeface="Arial" panose="020B0604020202020204" pitchFamily="34" charset="0"/>
              </a:rPr>
              <a:t> </a:t>
            </a:r>
            <a:r>
              <a:rPr lang="en-GB" sz="2200" dirty="0" err="1">
                <a:cs typeface="Arial" panose="020B0604020202020204" pitchFamily="34" charset="0"/>
              </a:rPr>
              <a:t>amžiumi</a:t>
            </a:r>
            <a:r>
              <a:rPr lang="en-GB" sz="2200" dirty="0">
                <a:cs typeface="Arial" panose="020B0604020202020204" pitchFamily="34" charset="0"/>
              </a:rPr>
              <a:t> </a:t>
            </a:r>
            <a:r>
              <a:rPr lang="en-GB" sz="2200" dirty="0" err="1">
                <a:cs typeface="Arial" panose="020B0604020202020204" pitchFamily="34" charset="0"/>
              </a:rPr>
              <a:t>keičiasi</a:t>
            </a:r>
            <a:r>
              <a:rPr lang="en-GB" sz="2200" dirty="0">
                <a:cs typeface="Arial" panose="020B0604020202020204" pitchFamily="34" charset="0"/>
              </a:rPr>
              <a:t> </a:t>
            </a:r>
            <a:r>
              <a:rPr lang="en-GB" sz="2200" dirty="0" err="1">
                <a:cs typeface="Arial" panose="020B0604020202020204" pitchFamily="34" charset="0"/>
              </a:rPr>
              <a:t>mitybos</a:t>
            </a:r>
            <a:r>
              <a:rPr lang="en-GB" sz="2200" dirty="0">
                <a:cs typeface="Arial" panose="020B0604020202020204" pitchFamily="34" charset="0"/>
              </a:rPr>
              <a:t> </a:t>
            </a:r>
            <a:r>
              <a:rPr lang="en-GB" sz="2200" dirty="0" err="1">
                <a:cs typeface="Arial" panose="020B0604020202020204" pitchFamily="34" charset="0"/>
              </a:rPr>
              <a:t>poreikiai</a:t>
            </a:r>
            <a:endParaRPr lang="en-GB" sz="2200" dirty="0">
              <a:cs typeface="Arial" panose="020B0604020202020204" pitchFamily="34" charset="0"/>
            </a:endParaRPr>
          </a:p>
          <a:p>
            <a:pPr marL="285750" indent="-285750">
              <a:buFont typeface="Arial" panose="020B0604020202020204" pitchFamily="34" charset="0"/>
              <a:buChar char="•"/>
            </a:pPr>
            <a:r>
              <a:rPr lang="en-GB" sz="2200" dirty="0" err="1">
                <a:cs typeface="Arial" panose="020B0604020202020204" pitchFamily="34" charset="0"/>
              </a:rPr>
              <a:t>Su</a:t>
            </a:r>
            <a:r>
              <a:rPr lang="en-GB" sz="2200" dirty="0">
                <a:cs typeface="Arial" panose="020B0604020202020204" pitchFamily="34" charset="0"/>
              </a:rPr>
              <a:t> </a:t>
            </a:r>
            <a:r>
              <a:rPr lang="en-GB" sz="2200" dirty="0" err="1">
                <a:cs typeface="Arial" panose="020B0604020202020204" pitchFamily="34" charset="0"/>
              </a:rPr>
              <a:t>amžiumi</a:t>
            </a:r>
            <a:r>
              <a:rPr lang="en-GB" sz="2200" dirty="0">
                <a:cs typeface="Arial" panose="020B0604020202020204" pitchFamily="34" charset="0"/>
              </a:rPr>
              <a:t> </a:t>
            </a:r>
            <a:r>
              <a:rPr lang="lt-LT" sz="2200" dirty="0">
                <a:cs typeface="Arial" panose="020B0604020202020204" pitchFamily="34" charset="0"/>
              </a:rPr>
              <a:t>atsiranda</a:t>
            </a:r>
            <a:r>
              <a:rPr lang="en-GB" sz="2200" dirty="0">
                <a:cs typeface="Arial" panose="020B0604020202020204" pitchFamily="34" charset="0"/>
              </a:rPr>
              <a:t> </a:t>
            </a:r>
            <a:r>
              <a:rPr lang="en-GB" sz="2200" dirty="0" err="1">
                <a:cs typeface="Arial" panose="020B0604020202020204" pitchFamily="34" charset="0"/>
              </a:rPr>
              <a:t>specialūs</a:t>
            </a:r>
            <a:r>
              <a:rPr lang="en-GB" sz="2200" dirty="0">
                <a:cs typeface="Arial" panose="020B0604020202020204" pitchFamily="34" charset="0"/>
              </a:rPr>
              <a:t> </a:t>
            </a:r>
            <a:r>
              <a:rPr lang="en-GB" sz="2200" dirty="0" err="1">
                <a:cs typeface="Arial" panose="020B0604020202020204" pitchFamily="34" charset="0"/>
              </a:rPr>
              <a:t>mitybos</a:t>
            </a:r>
            <a:r>
              <a:rPr lang="en-GB" sz="2200" dirty="0">
                <a:cs typeface="Arial" panose="020B0604020202020204" pitchFamily="34" charset="0"/>
              </a:rPr>
              <a:t> </a:t>
            </a:r>
            <a:r>
              <a:rPr lang="en-GB" sz="2200" dirty="0" err="1">
                <a:cs typeface="Arial" panose="020B0604020202020204" pitchFamily="34" charset="0"/>
              </a:rPr>
              <a:t>poreikiai</a:t>
            </a:r>
            <a:endParaRPr lang="en-GB" sz="2200" dirty="0">
              <a:cs typeface="Arial" panose="020B0604020202020204" pitchFamily="34" charset="0"/>
            </a:endParaRPr>
          </a:p>
          <a:p>
            <a:pPr marL="285750" indent="-285750">
              <a:buFont typeface="Arial" panose="020B0604020202020204" pitchFamily="34" charset="0"/>
              <a:buChar char="•"/>
            </a:pPr>
            <a:r>
              <a:rPr lang="en-GB" sz="2200" dirty="0" err="1">
                <a:cs typeface="Arial" panose="020B0604020202020204" pitchFamily="34" charset="0"/>
              </a:rPr>
              <a:t>Su</a:t>
            </a:r>
            <a:r>
              <a:rPr lang="en-GB" sz="2200" dirty="0">
                <a:cs typeface="Arial" panose="020B0604020202020204" pitchFamily="34" charset="0"/>
              </a:rPr>
              <a:t> </a:t>
            </a:r>
            <a:r>
              <a:rPr lang="en-GB" sz="2200" dirty="0" err="1">
                <a:cs typeface="Arial" panose="020B0604020202020204" pitchFamily="34" charset="0"/>
              </a:rPr>
              <a:t>amžiumi</a:t>
            </a:r>
            <a:r>
              <a:rPr lang="en-GB" sz="2200" dirty="0">
                <a:cs typeface="Arial" panose="020B0604020202020204" pitchFamily="34" charset="0"/>
              </a:rPr>
              <a:t> </a:t>
            </a:r>
            <a:r>
              <a:rPr lang="en-GB" sz="2200" dirty="0" err="1">
                <a:cs typeface="Arial" panose="020B0604020202020204" pitchFamily="34" charset="0"/>
              </a:rPr>
              <a:t>keičiasi</a:t>
            </a:r>
            <a:r>
              <a:rPr lang="en-GB" sz="2200" dirty="0">
                <a:cs typeface="Arial" panose="020B0604020202020204" pitchFamily="34" charset="0"/>
              </a:rPr>
              <a:t> </a:t>
            </a:r>
            <a:r>
              <a:rPr lang="lt-LT" sz="2200" dirty="0">
                <a:cs typeface="Arial" panose="020B0604020202020204" pitchFamily="34" charset="0"/>
              </a:rPr>
              <a:t>maisto </a:t>
            </a:r>
            <a:r>
              <a:rPr lang="en-GB" sz="2200" dirty="0" err="1">
                <a:cs typeface="Arial" panose="020B0604020202020204" pitchFamily="34" charset="0"/>
              </a:rPr>
              <a:t>suvokimas</a:t>
            </a:r>
            <a:r>
              <a:rPr lang="en-GB" sz="2200" dirty="0">
                <a:cs typeface="Arial" panose="020B0604020202020204" pitchFamily="34" charset="0"/>
              </a:rPr>
              <a:t> </a:t>
            </a:r>
            <a:r>
              <a:rPr lang="en-GB" sz="2200" dirty="0" err="1">
                <a:cs typeface="Arial" panose="020B0604020202020204" pitchFamily="34" charset="0"/>
              </a:rPr>
              <a:t>ir</a:t>
            </a:r>
            <a:r>
              <a:rPr lang="en-GB" sz="2200" dirty="0">
                <a:cs typeface="Arial" panose="020B0604020202020204" pitchFamily="34" charset="0"/>
              </a:rPr>
              <a:t> </a:t>
            </a:r>
            <a:r>
              <a:rPr lang="en-GB" sz="2200" dirty="0" err="1">
                <a:cs typeface="Arial" panose="020B0604020202020204" pitchFamily="34" charset="0"/>
              </a:rPr>
              <a:t>ju</a:t>
            </a:r>
            <a:r>
              <a:rPr lang="lt-LT" sz="2200" dirty="0" err="1">
                <a:cs typeface="Arial" panose="020B0604020202020204" pitchFamily="34" charset="0"/>
              </a:rPr>
              <a:t>slės</a:t>
            </a:r>
            <a:endParaRPr lang="en-GB" sz="2200" dirty="0">
              <a:cs typeface="Arial" panose="020B0604020202020204" pitchFamily="34" charset="0"/>
            </a:endParaRPr>
          </a:p>
          <a:p>
            <a:endParaRPr lang="en-IE" dirty="0"/>
          </a:p>
        </p:txBody>
      </p:sp>
      <p:sp>
        <p:nvSpPr>
          <p:cNvPr id="3" name="Text Placeholder 2">
            <a:extLst>
              <a:ext uri="{FF2B5EF4-FFF2-40B4-BE49-F238E27FC236}">
                <a16:creationId xmlns:a16="http://schemas.microsoft.com/office/drawing/2014/main" id="{10E78A97-4BD8-4BA8-9639-D6D9EF106E46}"/>
              </a:ext>
            </a:extLst>
          </p:cNvPr>
          <p:cNvSpPr>
            <a:spLocks noGrp="1"/>
          </p:cNvSpPr>
          <p:nvPr>
            <p:ph type="body" sz="quarter" idx="16"/>
          </p:nvPr>
        </p:nvSpPr>
        <p:spPr>
          <a:xfrm>
            <a:off x="520531" y="275968"/>
            <a:ext cx="5085159" cy="1155357"/>
          </a:xfrm>
        </p:spPr>
        <p:txBody>
          <a:bodyPr>
            <a:normAutofit fontScale="92500"/>
          </a:bodyPr>
          <a:lstStyle/>
          <a:p>
            <a:r>
              <a:rPr lang="lt-LT" sz="3300" dirty="0"/>
              <a:t>Kodėl verta kurti naujus maisto produktus senjorams?</a:t>
            </a:r>
          </a:p>
        </p:txBody>
      </p:sp>
      <p:pic>
        <p:nvPicPr>
          <p:cNvPr id="6" name="Picture Placeholder 5" descr="A bowl of food&#10;&#10;Description automatically generated with low confidence">
            <a:extLst>
              <a:ext uri="{FF2B5EF4-FFF2-40B4-BE49-F238E27FC236}">
                <a16:creationId xmlns:a16="http://schemas.microsoft.com/office/drawing/2014/main" id="{D836CCD4-3627-459D-825A-93508C4F779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1827" b="1827"/>
          <a:stretch>
            <a:fillRect/>
          </a:stretch>
        </p:blipFill>
        <p:spPr/>
      </p:pic>
    </p:spTree>
    <p:extLst>
      <p:ext uri="{BB962C8B-B14F-4D97-AF65-F5344CB8AC3E}">
        <p14:creationId xmlns:p14="http://schemas.microsoft.com/office/powerpoint/2010/main" val="4390150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8EB330-C133-4754-BF3C-73C5B52354D8}"/>
              </a:ext>
            </a:extLst>
          </p:cNvPr>
          <p:cNvSpPr>
            <a:spLocks noGrp="1"/>
          </p:cNvSpPr>
          <p:nvPr>
            <p:ph type="body" sz="quarter" idx="18"/>
          </p:nvPr>
        </p:nvSpPr>
        <p:spPr>
          <a:xfrm>
            <a:off x="234817" y="1058801"/>
            <a:ext cx="6157483" cy="4485522"/>
          </a:xfrm>
        </p:spPr>
        <p:txBody>
          <a:bodyPr>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2200" dirty="0">
                <a:solidFill>
                  <a:prstClr val="black"/>
                </a:solidFill>
                <a:cs typeface="Arial" panose="020B0604020202020204" pitchFamily="34" charset="0"/>
              </a:rPr>
              <a:t>Jutiminė analizė apima paties maisto produkto skonio, aromato, išvaizdos ir (arba) vaizdo, klausos ir kt. tyrimus.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lt-LT" sz="2200" dirty="0">
              <a:solidFill>
                <a:prstClr val="black"/>
              </a:solidFill>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2200" dirty="0">
                <a:solidFill>
                  <a:prstClr val="black"/>
                </a:solidFill>
                <a:cs typeface="Arial" panose="020B0604020202020204" pitchFamily="34" charset="0"/>
              </a:rPr>
              <a:t>Ji taip pat leidžia suprasti vartotojų pageidavimus ir tai, kaip jie vertina produktą.</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lt-LT" sz="2200" dirty="0">
              <a:solidFill>
                <a:prstClr val="black"/>
              </a:solidFill>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2200" dirty="0">
                <a:solidFill>
                  <a:prstClr val="black"/>
                </a:solidFill>
                <a:cs typeface="Arial" panose="020B0604020202020204" pitchFamily="34" charset="0"/>
              </a:rPr>
              <a:t>Šis jutiminis „rezultatas" padeda nustatyti produkto tinkamumo vartoti terminą, nes skirtingais etapais žmonės susiformuoja suvokimą, kas yra šviežumas, o kas – ne.</a:t>
            </a:r>
            <a:endParaRPr lang="en-US" sz="2200" dirty="0">
              <a:solidFill>
                <a:prstClr val="black"/>
              </a:solidFill>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200" spc="0" dirty="0">
              <a:solidFill>
                <a:prstClr val="black"/>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tabLst/>
              <a:defRPr/>
            </a:pPr>
            <a:r>
              <a:rPr lang="lt-LT" sz="2400" spc="0" dirty="0">
                <a:solidFill>
                  <a:prstClr val="black"/>
                </a:solidFill>
                <a:latin typeface="+mn-lt"/>
                <a:cs typeface="Arial" panose="020B0604020202020204" pitchFamily="34" charset="0"/>
              </a:rPr>
              <a:t>Vėlesniame skyriuje toliau aptarsime jutiminę analizę.</a:t>
            </a:r>
          </a:p>
        </p:txBody>
      </p:sp>
      <p:sp>
        <p:nvSpPr>
          <p:cNvPr id="3" name="Text Placeholder 2">
            <a:extLst>
              <a:ext uri="{FF2B5EF4-FFF2-40B4-BE49-F238E27FC236}">
                <a16:creationId xmlns:a16="http://schemas.microsoft.com/office/drawing/2014/main" id="{BF59ED98-2838-49D8-ABD9-970368B014B0}"/>
              </a:ext>
            </a:extLst>
          </p:cNvPr>
          <p:cNvSpPr>
            <a:spLocks noGrp="1"/>
          </p:cNvSpPr>
          <p:nvPr>
            <p:ph type="body" sz="quarter" idx="16"/>
          </p:nvPr>
        </p:nvSpPr>
        <p:spPr>
          <a:xfrm>
            <a:off x="481152" y="344979"/>
            <a:ext cx="5664813" cy="815361"/>
          </a:xfrm>
        </p:spPr>
        <p:txBody>
          <a:bodyPr>
            <a:normAutofit fontScale="92500"/>
          </a:bodyPr>
          <a:lstStyle/>
          <a:p>
            <a:r>
              <a:rPr lang="en-IE" dirty="0"/>
              <a:t>3. </a:t>
            </a:r>
            <a:r>
              <a:rPr lang="en-IE" dirty="0" err="1"/>
              <a:t>Jutiminio</a:t>
            </a:r>
            <a:r>
              <a:rPr lang="en-IE" dirty="0"/>
              <a:t> </a:t>
            </a:r>
            <a:r>
              <a:rPr lang="en-IE" dirty="0" err="1"/>
              <a:t>testavimo</a:t>
            </a:r>
            <a:r>
              <a:rPr lang="en-IE" dirty="0"/>
              <a:t> </a:t>
            </a:r>
            <a:r>
              <a:rPr lang="en-IE" dirty="0" err="1"/>
              <a:t>metodai</a:t>
            </a:r>
            <a:endParaRPr lang="en-IE" dirty="0"/>
          </a:p>
        </p:txBody>
      </p:sp>
      <p:pic>
        <p:nvPicPr>
          <p:cNvPr id="6" name="Picture Placeholder 5" descr="Woman eating a green macaron">
            <a:extLst>
              <a:ext uri="{FF2B5EF4-FFF2-40B4-BE49-F238E27FC236}">
                <a16:creationId xmlns:a16="http://schemas.microsoft.com/office/drawing/2014/main" id="{AF8F2A5D-F347-49BB-85BA-20ADBAD640A6}"/>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679441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89889F-A444-4B0C-8638-592D621A0B7B}"/>
              </a:ext>
            </a:extLst>
          </p:cNvPr>
          <p:cNvSpPr>
            <a:spLocks noGrp="1"/>
          </p:cNvSpPr>
          <p:nvPr>
            <p:ph type="body" sz="quarter" idx="18"/>
          </p:nvPr>
        </p:nvSpPr>
        <p:spPr>
          <a:xfrm>
            <a:off x="734714" y="1458097"/>
            <a:ext cx="10808102" cy="4166618"/>
          </a:xfrm>
        </p:spPr>
        <p:txBody>
          <a:bodyPr>
            <a:normAutofit lnSpcReduction="10000"/>
          </a:bodyPr>
          <a:lstStyle/>
          <a:p>
            <a:pPr marL="0" indent="0"/>
            <a:r>
              <a:rPr lang="lt-LT" dirty="0"/>
              <a:t>Taigi atrinkome savo idėjas dėl naujų ir (arba) patobulintų maisto produktų ir (arba) paslaugų senjorams ir išrinkome tinkamiausią (reguliavimo, techniniu ir finansiniu požiūriu) produktą, kurį galima kurti ir gaminti. Atlikome atitinkamus gaminio ir saugos bandymus, o dabar turime išplėsti gamybą ir išsiaiškinti, kaip ją vykdyti.</a:t>
            </a:r>
          </a:p>
          <a:p>
            <a:pPr marL="0" indent="0"/>
            <a:r>
              <a:rPr lang="lt-LT" dirty="0"/>
              <a:t>Naujų produktų kūrimo procesas reiškia, kad jūsų </a:t>
            </a:r>
            <a:r>
              <a:rPr lang="lt-LT" b="1" dirty="0"/>
              <a:t>procesas vystosi </a:t>
            </a:r>
            <a:r>
              <a:rPr lang="lt-LT" dirty="0"/>
              <a:t>ir keičiasi. Tai gali apimti naujos gaminių linijos, skirtos specialiai vyresniųjų rinkai, papildymą, esamo išdėstymo pakeitimą, naujus ar kitokius apdorojimo metodus ir, svarbiausia, jūsų darbuotojų apmokymą vykdyti naują procesą.</a:t>
            </a:r>
          </a:p>
          <a:p>
            <a:pPr marL="0" indent="0"/>
            <a:r>
              <a:rPr lang="lt-LT" b="1" dirty="0"/>
              <a:t>Prototipų kūrimas </a:t>
            </a:r>
            <a:r>
              <a:rPr lang="lt-LT" dirty="0"/>
              <a:t>yra būtinas, kad būtų galima susidaryti vaizdą apie didelės apimties procesus, ir padėti įsitvirtinti rinkoje. Gamybos masto didinimas suteikia galimybę plačiau valdyti ingredientus, procesą, gamybą, sandėliavimą, pakuotę. Ir jūs priartėjate prie pateikimo rinkai.</a:t>
            </a:r>
          </a:p>
        </p:txBody>
      </p:sp>
      <p:sp>
        <p:nvSpPr>
          <p:cNvPr id="5" name="Text Placeholder 4">
            <a:extLst>
              <a:ext uri="{FF2B5EF4-FFF2-40B4-BE49-F238E27FC236}">
                <a16:creationId xmlns:a16="http://schemas.microsoft.com/office/drawing/2014/main" id="{DDD17BDC-971C-49E1-8587-E230C8A3F89B}"/>
              </a:ext>
            </a:extLst>
          </p:cNvPr>
          <p:cNvSpPr>
            <a:spLocks noGrp="1"/>
          </p:cNvSpPr>
          <p:nvPr>
            <p:ph type="body" sz="quarter" idx="16"/>
          </p:nvPr>
        </p:nvSpPr>
        <p:spPr>
          <a:xfrm>
            <a:off x="248682" y="527642"/>
            <a:ext cx="10808102" cy="582221"/>
          </a:xfrm>
          <a:solidFill>
            <a:srgbClr val="FFD100"/>
          </a:solidFill>
        </p:spPr>
        <p:txBody>
          <a:bodyPr>
            <a:normAutofit fontScale="70000" lnSpcReduction="20000"/>
          </a:bodyPr>
          <a:lstStyle/>
          <a:p>
            <a:r>
              <a:rPr lang="pt-BR" dirty="0"/>
              <a:t>	N</a:t>
            </a:r>
            <a:r>
              <a:rPr lang="lt-LT" dirty="0" err="1"/>
              <a:t>aujų</a:t>
            </a:r>
            <a:r>
              <a:rPr lang="lt-LT" dirty="0"/>
              <a:t> produktų kūrimo</a:t>
            </a:r>
            <a:r>
              <a:rPr lang="pt-BR" dirty="0"/>
              <a:t> procesas – 4 etapas. Gamyba ir paleidimas į rinką</a:t>
            </a:r>
          </a:p>
        </p:txBody>
      </p:sp>
    </p:spTree>
    <p:extLst>
      <p:ext uri="{BB962C8B-B14F-4D97-AF65-F5344CB8AC3E}">
        <p14:creationId xmlns:p14="http://schemas.microsoft.com/office/powerpoint/2010/main" val="20131666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hild drawing a rocket on a concrete wall">
            <a:extLst>
              <a:ext uri="{FF2B5EF4-FFF2-40B4-BE49-F238E27FC236}">
                <a16:creationId xmlns:a16="http://schemas.microsoft.com/office/drawing/2014/main" id="{CD9FBD6D-7A41-4841-B033-D211E1C7E718}"/>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852062" y="228600"/>
            <a:ext cx="5105121" cy="6362700"/>
          </a:xfrm>
        </p:spPr>
      </p:pic>
      <p:sp>
        <p:nvSpPr>
          <p:cNvPr id="3" name="Text Placeholder 2">
            <a:extLst>
              <a:ext uri="{FF2B5EF4-FFF2-40B4-BE49-F238E27FC236}">
                <a16:creationId xmlns:a16="http://schemas.microsoft.com/office/drawing/2014/main" id="{92686133-0E5E-425A-B5FD-EA057E078983}"/>
              </a:ext>
            </a:extLst>
          </p:cNvPr>
          <p:cNvSpPr>
            <a:spLocks noGrp="1"/>
          </p:cNvSpPr>
          <p:nvPr>
            <p:ph type="body" sz="quarter" idx="18"/>
          </p:nvPr>
        </p:nvSpPr>
        <p:spPr>
          <a:xfrm>
            <a:off x="1595610" y="1350803"/>
            <a:ext cx="5105121" cy="5409225"/>
          </a:xfrm>
        </p:spPr>
        <p:txBody>
          <a:bodyPr>
            <a:normAutofit fontScale="77500" lnSpcReduction="20000"/>
          </a:bodyPr>
          <a:lstStyle/>
          <a:p>
            <a:pPr marL="0" indent="0">
              <a:lnSpc>
                <a:spcPct val="120000"/>
              </a:lnSpc>
            </a:pPr>
            <a:r>
              <a:rPr lang="lt-LT" dirty="0"/>
              <a:t>Naujo maisto produkto pateikimas rinkai yra vienas iš paskutinių žingsnių po to, kai įvairiais etapais išbandomos visos koncepcijos. Į rinką išleistų produktų nesėkmė siekia 25-45 %. </a:t>
            </a:r>
          </a:p>
          <a:p>
            <a:pPr marL="0" indent="0">
              <a:lnSpc>
                <a:spcPct val="120000"/>
              </a:lnSpc>
            </a:pPr>
            <a:r>
              <a:rPr lang="lt-LT" dirty="0"/>
              <a:t>Tyrimai rodo, kad kai kurios naujų produktų kūrimo nesėkmės gali būti susijusios su struktūrinio proceso nebuvimu. </a:t>
            </a:r>
            <a:r>
              <a:rPr lang="lt-LT" dirty="0" err="1"/>
              <a:t>Wheelwright</a:t>
            </a:r>
            <a:r>
              <a:rPr lang="lt-LT" dirty="0"/>
              <a:t> ir </a:t>
            </a:r>
            <a:r>
              <a:rPr lang="lt-LT" dirty="0" err="1"/>
              <a:t>Clark</a:t>
            </a:r>
            <a:r>
              <a:rPr lang="lt-LT" dirty="0"/>
              <a:t> (1992) teigimu, įmonės, kurios į produkto kūrimo procesą žvelgia struktūrizuotai, pasiekia daugiau sėkmės nei tos, kurios į NPD žvelgia </a:t>
            </a:r>
            <a:r>
              <a:rPr lang="lt-LT" i="1" dirty="0" err="1"/>
              <a:t>ad</a:t>
            </a:r>
            <a:r>
              <a:rPr lang="lt-LT" i="1" dirty="0"/>
              <a:t> </a:t>
            </a:r>
            <a:r>
              <a:rPr lang="lt-LT" i="1" dirty="0" err="1"/>
              <a:t>hoc</a:t>
            </a:r>
            <a:r>
              <a:rPr lang="lt-LT" i="1" dirty="0"/>
              <a:t>.</a:t>
            </a:r>
          </a:p>
          <a:p>
            <a:pPr marL="0" indent="0">
              <a:lnSpc>
                <a:spcPct val="120000"/>
              </a:lnSpc>
            </a:pPr>
            <a:r>
              <a:rPr lang="lt-LT" dirty="0"/>
              <a:t>Prieš išleisdami gaminį, turėtumėte turėti išsamų jo </a:t>
            </a:r>
            <a:r>
              <a:rPr lang="lt-LT" b="1" dirty="0"/>
              <a:t>PLANĄ</a:t>
            </a:r>
            <a:r>
              <a:rPr lang="lt-LT" dirty="0"/>
              <a:t>. Jame turėtų būti pateikta išsami informacija apie gaminio išleidimo į rinką laiką ir tikslinius vartotojus. Teisingas pozicionavimas konkurentų atžvilgiu taip pat vaidina svarbų vaidmenį įvedant produktą į rinką.</a:t>
            </a:r>
          </a:p>
        </p:txBody>
      </p:sp>
      <p:sp>
        <p:nvSpPr>
          <p:cNvPr id="4" name="Text Placeholder 3">
            <a:extLst>
              <a:ext uri="{FF2B5EF4-FFF2-40B4-BE49-F238E27FC236}">
                <a16:creationId xmlns:a16="http://schemas.microsoft.com/office/drawing/2014/main" id="{83D6FB8B-977C-43E9-8299-6C48D310FC0A}"/>
              </a:ext>
            </a:extLst>
          </p:cNvPr>
          <p:cNvSpPr>
            <a:spLocks noGrp="1"/>
          </p:cNvSpPr>
          <p:nvPr>
            <p:ph type="body" sz="quarter" idx="16"/>
          </p:nvPr>
        </p:nvSpPr>
        <p:spPr/>
        <p:txBody>
          <a:bodyPr>
            <a:normAutofit lnSpcReduction="10000"/>
          </a:bodyPr>
          <a:lstStyle/>
          <a:p>
            <a:r>
              <a:rPr lang="en-IE" dirty="0" err="1"/>
              <a:t>Pradedama</a:t>
            </a:r>
            <a:endParaRPr lang="en-IE" dirty="0"/>
          </a:p>
        </p:txBody>
      </p:sp>
    </p:spTree>
    <p:extLst>
      <p:ext uri="{BB962C8B-B14F-4D97-AF65-F5344CB8AC3E}">
        <p14:creationId xmlns:p14="http://schemas.microsoft.com/office/powerpoint/2010/main" val="28653715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2686133-0E5E-425A-B5FD-EA057E078983}"/>
              </a:ext>
            </a:extLst>
          </p:cNvPr>
          <p:cNvSpPr>
            <a:spLocks noGrp="1"/>
          </p:cNvSpPr>
          <p:nvPr>
            <p:ph type="body" sz="quarter" idx="18"/>
          </p:nvPr>
        </p:nvSpPr>
        <p:spPr>
          <a:xfrm>
            <a:off x="1718561" y="1589342"/>
            <a:ext cx="5105121" cy="5409225"/>
          </a:xfrm>
        </p:spPr>
        <p:txBody>
          <a:bodyPr>
            <a:normAutofit/>
          </a:bodyPr>
          <a:lstStyle/>
          <a:p>
            <a:pPr marL="0" indent="0">
              <a:lnSpc>
                <a:spcPct val="120000"/>
              </a:lnSpc>
            </a:pPr>
            <a:r>
              <a:rPr lang="lt-LT" dirty="0"/>
              <a:t>Svarbus veiksnys pradedant veiklą yra prekės ženklo kūrimas. Jūsų prekės ženklas – tai jūsų įmonės gebėjimas būti atpažįstamam jūsų tikslinės grupės. </a:t>
            </a:r>
          </a:p>
          <a:p>
            <a:pPr marL="0" indent="0">
              <a:lnSpc>
                <a:spcPct val="120000"/>
              </a:lnSpc>
            </a:pPr>
            <a:r>
              <a:rPr lang="lt-LT" dirty="0"/>
              <a:t>Tai jau aptarėme 3 modulyje, kalbėdami apie pozicionavimą rinkoje, o 6 modulyje toliau gilinsimės į prekės ženklo svarbą aptardami senjorų rinkodarą.</a:t>
            </a:r>
          </a:p>
        </p:txBody>
      </p:sp>
      <p:sp>
        <p:nvSpPr>
          <p:cNvPr id="4" name="Text Placeholder 3">
            <a:extLst>
              <a:ext uri="{FF2B5EF4-FFF2-40B4-BE49-F238E27FC236}">
                <a16:creationId xmlns:a16="http://schemas.microsoft.com/office/drawing/2014/main" id="{83D6FB8B-977C-43E9-8299-6C48D310FC0A}"/>
              </a:ext>
            </a:extLst>
          </p:cNvPr>
          <p:cNvSpPr>
            <a:spLocks noGrp="1"/>
          </p:cNvSpPr>
          <p:nvPr>
            <p:ph type="body" sz="quarter" idx="16"/>
          </p:nvPr>
        </p:nvSpPr>
        <p:spPr/>
        <p:txBody>
          <a:bodyPr>
            <a:normAutofit lnSpcReduction="10000"/>
          </a:bodyPr>
          <a:lstStyle/>
          <a:p>
            <a:r>
              <a:rPr lang="lt-LT" dirty="0"/>
              <a:t>Prekės ženklo kūrimas</a:t>
            </a:r>
            <a:endParaRPr lang="en-IE" dirty="0"/>
          </a:p>
        </p:txBody>
      </p:sp>
      <p:sp>
        <p:nvSpPr>
          <p:cNvPr id="6" name="Speech Bubble: Rectangle with Corners Rounded 5">
            <a:extLst>
              <a:ext uri="{FF2B5EF4-FFF2-40B4-BE49-F238E27FC236}">
                <a16:creationId xmlns:a16="http://schemas.microsoft.com/office/drawing/2014/main" id="{4CE99783-2A9E-24A1-D7EB-1DAFE73FB9A5}"/>
              </a:ext>
            </a:extLst>
          </p:cNvPr>
          <p:cNvSpPr/>
          <p:nvPr/>
        </p:nvSpPr>
        <p:spPr>
          <a:xfrm>
            <a:off x="7056254" y="1572548"/>
            <a:ext cx="4887590" cy="3455299"/>
          </a:xfrm>
          <a:prstGeom prst="wedgeRoundRectCallout">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TextBox 6">
            <a:extLst>
              <a:ext uri="{FF2B5EF4-FFF2-40B4-BE49-F238E27FC236}">
                <a16:creationId xmlns:a16="http://schemas.microsoft.com/office/drawing/2014/main" id="{6277DAF5-D3DD-A4B6-DDDA-E25E04C13687}"/>
              </a:ext>
            </a:extLst>
          </p:cNvPr>
          <p:cNvSpPr txBox="1"/>
          <p:nvPr/>
        </p:nvSpPr>
        <p:spPr>
          <a:xfrm>
            <a:off x="7189773" y="1849008"/>
            <a:ext cx="4620552" cy="2677656"/>
          </a:xfrm>
          <a:prstGeom prst="rect">
            <a:avLst/>
          </a:prstGeom>
          <a:noFill/>
        </p:spPr>
        <p:txBody>
          <a:bodyPr wrap="square" lIns="91440" tIns="45720" rIns="91440" bIns="45720" anchor="t">
            <a:spAutoFit/>
          </a:bodyPr>
          <a:lstStyle/>
          <a:p>
            <a:pPr algn="ctr"/>
            <a:r>
              <a:rPr lang="lt-LT" sz="2800" b="0" i="0" dirty="0">
                <a:solidFill>
                  <a:srgbClr val="212121"/>
                </a:solidFill>
                <a:effectLst/>
                <a:latin typeface="-apple-system"/>
              </a:rPr>
              <a:t>Pagrindinis prekės ženklo kūrimo tikslas – </a:t>
            </a:r>
            <a:r>
              <a:rPr lang="lt-LT" sz="2800" b="1" i="0" dirty="0">
                <a:solidFill>
                  <a:srgbClr val="212121"/>
                </a:solidFill>
                <a:effectLst/>
                <a:latin typeface="-apple-system"/>
              </a:rPr>
              <a:t>pritraukti ir išlaikyti </a:t>
            </a:r>
            <a:r>
              <a:rPr lang="lt-LT" sz="2800" b="0" i="0" dirty="0">
                <a:solidFill>
                  <a:srgbClr val="212121"/>
                </a:solidFill>
                <a:effectLst/>
                <a:latin typeface="-apple-system"/>
              </a:rPr>
              <a:t>klientus siūlant produktus ir paslaugas, kurie gerai atitinka prekės ženklo pažadus.</a:t>
            </a:r>
            <a:endParaRPr lang="en-IE" sz="2800" dirty="0">
              <a:cs typeface="Calibri"/>
            </a:endParaRPr>
          </a:p>
        </p:txBody>
      </p:sp>
    </p:spTree>
    <p:extLst>
      <p:ext uri="{BB962C8B-B14F-4D97-AF65-F5344CB8AC3E}">
        <p14:creationId xmlns:p14="http://schemas.microsoft.com/office/powerpoint/2010/main" val="31610833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89889F-A444-4B0C-8638-592D621A0B7B}"/>
              </a:ext>
            </a:extLst>
          </p:cNvPr>
          <p:cNvSpPr>
            <a:spLocks noGrp="1"/>
          </p:cNvSpPr>
          <p:nvPr>
            <p:ph type="body" sz="quarter" idx="18"/>
          </p:nvPr>
        </p:nvSpPr>
        <p:spPr>
          <a:xfrm>
            <a:off x="734714" y="1680519"/>
            <a:ext cx="10808102" cy="4166618"/>
          </a:xfrm>
        </p:spPr>
        <p:txBody>
          <a:bodyPr>
            <a:normAutofit/>
          </a:bodyPr>
          <a:lstStyle/>
          <a:p>
            <a:pPr marL="0" indent="0"/>
            <a:r>
              <a:rPr lang="lt-LT" b="1" dirty="0"/>
              <a:t>Rinkos tyrimai </a:t>
            </a:r>
            <a:r>
              <a:rPr lang="lt-LT" dirty="0"/>
              <a:t>padės nustatyti maisto produkto ar senjorams skirtos maitinimo paslaugos trūkumus. Jis taip pat padės išanalizuoti produkto išvaizdą ir vertę konkrečioje rinkoje. Tuo remiantis galima atlikti reikiamus pakeitimus tolesniam vystymui.</a:t>
            </a:r>
          </a:p>
          <a:p>
            <a:pPr marL="0" indent="0"/>
            <a:r>
              <a:rPr lang="lt-LT" dirty="0"/>
              <a:t>Ieškodami klientų atsiliepimų, sužinosite, kokie yra klientų reikalavimai ir jų pasitenkinimas. Nebūtina iš karto imtis produktų modifikavimo darbų. Galite eiti žingsnis po žingsnio ir pritraukti daugiau klientų.</a:t>
            </a:r>
          </a:p>
          <a:p>
            <a:pPr marL="0" indent="0"/>
            <a:r>
              <a:rPr lang="lt-LT" dirty="0"/>
              <a:t>Produkto pristatymas nėra paskutinis naujo produkto kūrimo žingsnis. Turėkite galvoje, kad tai yra nuolatinis procesas, o tolesnis tobulinimas visada svarbus produkto sėkmei.</a:t>
            </a:r>
          </a:p>
        </p:txBody>
      </p:sp>
      <p:sp>
        <p:nvSpPr>
          <p:cNvPr id="5" name="Text Placeholder 4">
            <a:extLst>
              <a:ext uri="{FF2B5EF4-FFF2-40B4-BE49-F238E27FC236}">
                <a16:creationId xmlns:a16="http://schemas.microsoft.com/office/drawing/2014/main" id="{DDD17BDC-971C-49E1-8587-E230C8A3F89B}"/>
              </a:ext>
            </a:extLst>
          </p:cNvPr>
          <p:cNvSpPr>
            <a:spLocks noGrp="1"/>
          </p:cNvSpPr>
          <p:nvPr>
            <p:ph type="body" sz="quarter" idx="16"/>
          </p:nvPr>
        </p:nvSpPr>
        <p:spPr>
          <a:xfrm>
            <a:off x="248682" y="527642"/>
            <a:ext cx="10808102" cy="582221"/>
          </a:xfrm>
          <a:solidFill>
            <a:srgbClr val="FFD100"/>
          </a:solidFill>
        </p:spPr>
        <p:txBody>
          <a:bodyPr anchor="ctr">
            <a:normAutofit fontScale="77500" lnSpcReduction="20000"/>
          </a:bodyPr>
          <a:lstStyle/>
          <a:p>
            <a:pPr algn="ctr"/>
            <a:r>
              <a:rPr lang="en-IE" dirty="0"/>
              <a:t>N</a:t>
            </a:r>
            <a:r>
              <a:rPr lang="lt-LT" dirty="0" err="1"/>
              <a:t>aujų</a:t>
            </a:r>
            <a:r>
              <a:rPr lang="lt-LT" dirty="0"/>
              <a:t> produktų kūrimo</a:t>
            </a:r>
            <a:r>
              <a:rPr lang="en-IE" dirty="0"/>
              <a:t> </a:t>
            </a:r>
            <a:r>
              <a:rPr lang="en-IE" dirty="0" err="1"/>
              <a:t>procesas</a:t>
            </a:r>
            <a:r>
              <a:rPr lang="en-IE" dirty="0"/>
              <a:t> – 5 </a:t>
            </a:r>
            <a:r>
              <a:rPr lang="en-IE" dirty="0" err="1"/>
              <a:t>etapas</a:t>
            </a:r>
            <a:r>
              <a:rPr lang="en-IE" dirty="0"/>
              <a:t>. </a:t>
            </a:r>
            <a:r>
              <a:rPr lang="en-IE" dirty="0" err="1"/>
              <a:t>Paleid</a:t>
            </a:r>
            <a:r>
              <a:rPr lang="lt-LT" dirty="0" err="1"/>
              <a:t>us</a:t>
            </a:r>
            <a:r>
              <a:rPr lang="lt-LT" dirty="0"/>
              <a:t> produktą </a:t>
            </a:r>
            <a:r>
              <a:rPr lang="en-IE" dirty="0"/>
              <a:t>į </a:t>
            </a:r>
            <a:r>
              <a:rPr lang="en-IE" dirty="0" err="1"/>
              <a:t>rinką</a:t>
            </a:r>
            <a:endParaRPr lang="en-IE" dirty="0"/>
          </a:p>
        </p:txBody>
      </p:sp>
    </p:spTree>
    <p:extLst>
      <p:ext uri="{BB962C8B-B14F-4D97-AF65-F5344CB8AC3E}">
        <p14:creationId xmlns:p14="http://schemas.microsoft.com/office/powerpoint/2010/main" val="30318528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3A31EF-BA71-4D69-84A7-10708CEC73AD}"/>
              </a:ext>
            </a:extLst>
          </p:cNvPr>
          <p:cNvSpPr>
            <a:spLocks noGrp="1"/>
          </p:cNvSpPr>
          <p:nvPr>
            <p:ph type="body" sz="quarter" idx="30"/>
          </p:nvPr>
        </p:nvSpPr>
        <p:spPr>
          <a:xfrm>
            <a:off x="3269110" y="4533161"/>
            <a:ext cx="1732731" cy="1686408"/>
          </a:xfrm>
          <a:ln>
            <a:solidFill>
              <a:srgbClr val="1188A3"/>
            </a:solidFill>
          </a:ln>
        </p:spPr>
        <p:txBody>
          <a:bodyPr>
            <a:normAutofit fontScale="92500" lnSpcReduction="10000"/>
          </a:bodyPr>
          <a:lstStyle/>
          <a:p>
            <a:r>
              <a:rPr lang="lt-LT" dirty="0">
                <a:solidFill>
                  <a:srgbClr val="1188A3"/>
                </a:solidFill>
              </a:rPr>
              <a:t>Pakartotiniai pirkėjai</a:t>
            </a:r>
          </a:p>
          <a:p>
            <a:r>
              <a:rPr lang="lt-LT" dirty="0">
                <a:solidFill>
                  <a:srgbClr val="1188A3"/>
                </a:solidFill>
              </a:rPr>
              <a:t>Komunikacija iš lūpų į lūpas</a:t>
            </a:r>
          </a:p>
          <a:p>
            <a:r>
              <a:rPr lang="lt-LT" dirty="0">
                <a:solidFill>
                  <a:srgbClr val="1188A3"/>
                </a:solidFill>
              </a:rPr>
              <a:t>Rinkos plėtra</a:t>
            </a:r>
          </a:p>
          <a:p>
            <a:r>
              <a:rPr lang="lt-LT" dirty="0">
                <a:solidFill>
                  <a:srgbClr val="1188A3"/>
                </a:solidFill>
              </a:rPr>
              <a:t>Didelės išlaidos</a:t>
            </a:r>
          </a:p>
          <a:p>
            <a:r>
              <a:rPr lang="lt-LT" dirty="0">
                <a:solidFill>
                  <a:srgbClr val="1188A3"/>
                </a:solidFill>
              </a:rPr>
              <a:t>Didesnis pelnas</a:t>
            </a:r>
          </a:p>
        </p:txBody>
      </p:sp>
      <p:sp>
        <p:nvSpPr>
          <p:cNvPr id="3" name="Text Placeholder 2">
            <a:extLst>
              <a:ext uri="{FF2B5EF4-FFF2-40B4-BE49-F238E27FC236}">
                <a16:creationId xmlns:a16="http://schemas.microsoft.com/office/drawing/2014/main" id="{03407F3E-097D-422B-9932-D08344BD5A01}"/>
              </a:ext>
            </a:extLst>
          </p:cNvPr>
          <p:cNvSpPr>
            <a:spLocks noGrp="1"/>
          </p:cNvSpPr>
          <p:nvPr>
            <p:ph type="body" sz="quarter" idx="31"/>
          </p:nvPr>
        </p:nvSpPr>
        <p:spPr>
          <a:xfrm>
            <a:off x="1333175" y="4539912"/>
            <a:ext cx="1732731" cy="1687893"/>
          </a:xfrm>
          <a:ln>
            <a:solidFill>
              <a:srgbClr val="1188A3"/>
            </a:solidFill>
          </a:ln>
        </p:spPr>
        <p:txBody>
          <a:bodyPr/>
          <a:lstStyle/>
          <a:p>
            <a:r>
              <a:rPr lang="lt-LT" dirty="0">
                <a:solidFill>
                  <a:srgbClr val="1188A3"/>
                </a:solidFill>
              </a:rPr>
              <a:t>Intensyvi reklama</a:t>
            </a:r>
          </a:p>
          <a:p>
            <a:r>
              <a:rPr lang="lt-LT" dirty="0">
                <a:solidFill>
                  <a:srgbClr val="1188A3"/>
                </a:solidFill>
              </a:rPr>
              <a:t>Didelės išlaidos</a:t>
            </a:r>
          </a:p>
          <a:p>
            <a:r>
              <a:rPr lang="lt-LT" dirty="0">
                <a:solidFill>
                  <a:srgbClr val="1188A3"/>
                </a:solidFill>
              </a:rPr>
              <a:t>Minimali grąža</a:t>
            </a:r>
            <a:endParaRPr lang="en-IE" dirty="0">
              <a:solidFill>
                <a:srgbClr val="1188A3"/>
              </a:solidFill>
            </a:endParaRPr>
          </a:p>
        </p:txBody>
      </p:sp>
      <p:sp>
        <p:nvSpPr>
          <p:cNvPr id="4" name="Text Placeholder 3">
            <a:extLst>
              <a:ext uri="{FF2B5EF4-FFF2-40B4-BE49-F238E27FC236}">
                <a16:creationId xmlns:a16="http://schemas.microsoft.com/office/drawing/2014/main" id="{7BDDCCA5-8993-4FD8-BF6D-85F4839363F7}"/>
              </a:ext>
            </a:extLst>
          </p:cNvPr>
          <p:cNvSpPr>
            <a:spLocks noGrp="1"/>
          </p:cNvSpPr>
          <p:nvPr>
            <p:ph type="body" sz="quarter" idx="32"/>
          </p:nvPr>
        </p:nvSpPr>
        <p:spPr>
          <a:xfrm>
            <a:off x="7165569" y="4535946"/>
            <a:ext cx="1732731" cy="1685107"/>
          </a:xfrm>
          <a:ln>
            <a:solidFill>
              <a:srgbClr val="1188A3"/>
            </a:solidFill>
          </a:ln>
        </p:spPr>
        <p:txBody>
          <a:bodyPr>
            <a:normAutofit lnSpcReduction="10000"/>
          </a:bodyPr>
          <a:lstStyle/>
          <a:p>
            <a:r>
              <a:rPr lang="lt-LT" dirty="0">
                <a:solidFill>
                  <a:srgbClr val="1188A3"/>
                </a:solidFill>
              </a:rPr>
              <a:t>Vartotojų nuovargis</a:t>
            </a:r>
          </a:p>
          <a:p>
            <a:r>
              <a:rPr lang="lt-LT" dirty="0">
                <a:solidFill>
                  <a:srgbClr val="1188A3"/>
                </a:solidFill>
              </a:rPr>
              <a:t>Pardavimai nesikeičia</a:t>
            </a:r>
          </a:p>
          <a:p>
            <a:r>
              <a:rPr lang="lt-LT" dirty="0">
                <a:solidFill>
                  <a:srgbClr val="1188A3"/>
                </a:solidFill>
              </a:rPr>
              <a:t>Pelningumo lūžis arba</a:t>
            </a:r>
          </a:p>
          <a:p>
            <a:r>
              <a:rPr lang="lt-LT" dirty="0">
                <a:solidFill>
                  <a:srgbClr val="1188A3"/>
                </a:solidFill>
              </a:rPr>
              <a:t>Mažėja pelnas</a:t>
            </a:r>
          </a:p>
          <a:p>
            <a:endParaRPr lang="lt-LT" dirty="0">
              <a:solidFill>
                <a:srgbClr val="1188A3"/>
              </a:solidFill>
            </a:endParaRPr>
          </a:p>
        </p:txBody>
      </p:sp>
      <p:sp>
        <p:nvSpPr>
          <p:cNvPr id="5" name="Text Placeholder 4">
            <a:extLst>
              <a:ext uri="{FF2B5EF4-FFF2-40B4-BE49-F238E27FC236}">
                <a16:creationId xmlns:a16="http://schemas.microsoft.com/office/drawing/2014/main" id="{9CE589FF-FF72-433F-B33A-E8AE50061DA0}"/>
              </a:ext>
            </a:extLst>
          </p:cNvPr>
          <p:cNvSpPr>
            <a:spLocks noGrp="1"/>
          </p:cNvSpPr>
          <p:nvPr>
            <p:ph type="body" sz="quarter" idx="33"/>
          </p:nvPr>
        </p:nvSpPr>
        <p:spPr>
          <a:xfrm>
            <a:off x="5123936" y="4542698"/>
            <a:ext cx="1838430" cy="1685107"/>
          </a:xfrm>
          <a:ln>
            <a:solidFill>
              <a:srgbClr val="1188A3"/>
            </a:solidFill>
          </a:ln>
        </p:spPr>
        <p:txBody>
          <a:bodyPr>
            <a:normAutofit lnSpcReduction="10000"/>
          </a:bodyPr>
          <a:lstStyle/>
          <a:p>
            <a:pPr marL="0" indent="0"/>
            <a:r>
              <a:rPr lang="lt-LT" dirty="0">
                <a:solidFill>
                  <a:srgbClr val="1188A3"/>
                </a:solidFill>
              </a:rPr>
              <a:t>Mažėja pakartotinių pirkėjų</a:t>
            </a:r>
          </a:p>
          <a:p>
            <a:pPr marL="0" indent="0"/>
            <a:r>
              <a:rPr lang="lt-LT" dirty="0">
                <a:solidFill>
                  <a:srgbClr val="1188A3"/>
                </a:solidFill>
              </a:rPr>
              <a:t>Nauja konkurencija</a:t>
            </a:r>
          </a:p>
          <a:p>
            <a:pPr marL="0" indent="0"/>
            <a:r>
              <a:rPr lang="lt-LT" dirty="0">
                <a:solidFill>
                  <a:srgbClr val="1188A3"/>
                </a:solidFill>
              </a:rPr>
              <a:t>Naujos rinkodaros išlaidos</a:t>
            </a:r>
          </a:p>
          <a:p>
            <a:pPr marL="0" indent="0"/>
            <a:r>
              <a:rPr lang="lt-LT" dirty="0">
                <a:solidFill>
                  <a:srgbClr val="1188A3"/>
                </a:solidFill>
              </a:rPr>
              <a:t>Išlaikomas pelnas</a:t>
            </a:r>
          </a:p>
          <a:p>
            <a:pPr marL="0" indent="0"/>
            <a:endParaRPr lang="lt-LT" dirty="0">
              <a:solidFill>
                <a:srgbClr val="1188A3"/>
              </a:solidFill>
            </a:endParaRPr>
          </a:p>
        </p:txBody>
      </p:sp>
      <p:sp>
        <p:nvSpPr>
          <p:cNvPr id="6" name="Text Placeholder 5">
            <a:extLst>
              <a:ext uri="{FF2B5EF4-FFF2-40B4-BE49-F238E27FC236}">
                <a16:creationId xmlns:a16="http://schemas.microsoft.com/office/drawing/2014/main" id="{2FA172D4-2007-42C8-8B3D-F0927993A704}"/>
              </a:ext>
            </a:extLst>
          </p:cNvPr>
          <p:cNvSpPr>
            <a:spLocks noGrp="1"/>
          </p:cNvSpPr>
          <p:nvPr>
            <p:ph type="body" sz="quarter" idx="34"/>
          </p:nvPr>
        </p:nvSpPr>
        <p:spPr>
          <a:xfrm>
            <a:off x="9101503" y="4557649"/>
            <a:ext cx="1732731" cy="1685107"/>
          </a:xfrm>
          <a:ln>
            <a:solidFill>
              <a:srgbClr val="1188A3"/>
            </a:solidFill>
          </a:ln>
        </p:spPr>
        <p:txBody>
          <a:bodyPr>
            <a:normAutofit/>
          </a:bodyPr>
          <a:lstStyle/>
          <a:p>
            <a:pPr marL="0" indent="0"/>
            <a:r>
              <a:rPr lang="lt-LT" dirty="0">
                <a:solidFill>
                  <a:srgbClr val="1188A3"/>
                </a:solidFill>
              </a:rPr>
              <a:t>Didelė konkurencija</a:t>
            </a:r>
          </a:p>
          <a:p>
            <a:pPr marL="0" indent="0"/>
            <a:r>
              <a:rPr lang="lt-LT" dirty="0">
                <a:solidFill>
                  <a:srgbClr val="1188A3"/>
                </a:solidFill>
              </a:rPr>
              <a:t>Pardavimai mažėja</a:t>
            </a:r>
          </a:p>
          <a:p>
            <a:pPr marL="0" indent="0"/>
            <a:r>
              <a:rPr lang="lt-LT" dirty="0">
                <a:solidFill>
                  <a:srgbClr val="1188A3"/>
                </a:solidFill>
              </a:rPr>
              <a:t>Sąnaudos yra per didelės</a:t>
            </a:r>
          </a:p>
          <a:p>
            <a:pPr marL="0" indent="0"/>
            <a:r>
              <a:rPr lang="lt-LT" dirty="0">
                <a:solidFill>
                  <a:srgbClr val="1188A3"/>
                </a:solidFill>
              </a:rPr>
              <a:t>Nepelninga</a:t>
            </a:r>
          </a:p>
          <a:p>
            <a:pPr marL="0" indent="0"/>
            <a:endParaRPr lang="lt-LT" dirty="0">
              <a:solidFill>
                <a:srgbClr val="1188A3"/>
              </a:solidFill>
            </a:endParaRPr>
          </a:p>
        </p:txBody>
      </p:sp>
      <p:sp>
        <p:nvSpPr>
          <p:cNvPr id="8" name="Text Placeholder 2">
            <a:extLst>
              <a:ext uri="{FF2B5EF4-FFF2-40B4-BE49-F238E27FC236}">
                <a16:creationId xmlns:a16="http://schemas.microsoft.com/office/drawing/2014/main" id="{DC9C96D8-2F47-4BB5-90D8-919534B6A94E}"/>
              </a:ext>
            </a:extLst>
          </p:cNvPr>
          <p:cNvSpPr>
            <a:spLocks noGrp="1"/>
          </p:cNvSpPr>
          <p:nvPr>
            <p:ph type="body" sz="quarter" idx="29"/>
          </p:nvPr>
        </p:nvSpPr>
        <p:spPr>
          <a:xfrm>
            <a:off x="11113" y="446088"/>
            <a:ext cx="12180887" cy="582612"/>
          </a:xfrm>
          <a:solidFill>
            <a:srgbClr val="85D2E1"/>
          </a:solidFill>
        </p:spPr>
        <p:txBody>
          <a:bodyPr anchor="ctr">
            <a:normAutofit lnSpcReduction="10000"/>
          </a:bodyPr>
          <a:lstStyle/>
          <a:p>
            <a:r>
              <a:rPr lang="en-IE" dirty="0" err="1"/>
              <a:t>Produkto</a:t>
            </a:r>
            <a:r>
              <a:rPr lang="en-IE" dirty="0"/>
              <a:t> </a:t>
            </a:r>
            <a:r>
              <a:rPr lang="en-IE" dirty="0" err="1"/>
              <a:t>gyvavimo</a:t>
            </a:r>
            <a:r>
              <a:rPr lang="en-IE" dirty="0"/>
              <a:t> </a:t>
            </a:r>
            <a:r>
              <a:rPr lang="en-IE" dirty="0" err="1"/>
              <a:t>ciklas</a:t>
            </a:r>
            <a:endParaRPr lang="en-IE" dirty="0"/>
          </a:p>
        </p:txBody>
      </p:sp>
      <p:sp>
        <p:nvSpPr>
          <p:cNvPr id="10" name="TextBox 9">
            <a:extLst>
              <a:ext uri="{FF2B5EF4-FFF2-40B4-BE49-F238E27FC236}">
                <a16:creationId xmlns:a16="http://schemas.microsoft.com/office/drawing/2014/main" id="{499F4501-22B7-4AB1-938F-8DBDA82A2A98}"/>
              </a:ext>
            </a:extLst>
          </p:cNvPr>
          <p:cNvSpPr txBox="1"/>
          <p:nvPr/>
        </p:nvSpPr>
        <p:spPr>
          <a:xfrm>
            <a:off x="1474610" y="2704066"/>
            <a:ext cx="1449859" cy="646331"/>
          </a:xfrm>
          <a:prstGeom prst="rect">
            <a:avLst/>
          </a:prstGeom>
          <a:noFill/>
        </p:spPr>
        <p:txBody>
          <a:bodyPr wrap="square">
            <a:spAutoFit/>
          </a:bodyPr>
          <a:lstStyle/>
          <a:p>
            <a:pPr algn="ctr"/>
            <a:r>
              <a:rPr lang="en-US" b="1" dirty="0" err="1">
                <a:solidFill>
                  <a:srgbClr val="1188A3"/>
                </a:solidFill>
              </a:rPr>
              <a:t>Įvadinis</a:t>
            </a:r>
            <a:r>
              <a:rPr lang="en-US" b="1" dirty="0">
                <a:solidFill>
                  <a:srgbClr val="1188A3"/>
                </a:solidFill>
              </a:rPr>
              <a:t> </a:t>
            </a:r>
            <a:r>
              <a:rPr lang="en-US" b="1" dirty="0" err="1">
                <a:solidFill>
                  <a:srgbClr val="1188A3"/>
                </a:solidFill>
              </a:rPr>
              <a:t>laikotarpis</a:t>
            </a:r>
            <a:r>
              <a:rPr lang="en-US" b="1" dirty="0">
                <a:solidFill>
                  <a:srgbClr val="1188A3"/>
                </a:solidFill>
              </a:rPr>
              <a:t> </a:t>
            </a:r>
            <a:endParaRPr lang="en-IE" b="1" dirty="0">
              <a:solidFill>
                <a:srgbClr val="1188A3"/>
              </a:solidFill>
            </a:endParaRPr>
          </a:p>
        </p:txBody>
      </p:sp>
      <p:sp>
        <p:nvSpPr>
          <p:cNvPr id="12" name="TextBox 11">
            <a:extLst>
              <a:ext uri="{FF2B5EF4-FFF2-40B4-BE49-F238E27FC236}">
                <a16:creationId xmlns:a16="http://schemas.microsoft.com/office/drawing/2014/main" id="{69884D45-AB5F-482A-88E4-F0F473E090C4}"/>
              </a:ext>
            </a:extLst>
          </p:cNvPr>
          <p:cNvSpPr txBox="1"/>
          <p:nvPr/>
        </p:nvSpPr>
        <p:spPr>
          <a:xfrm>
            <a:off x="3269110" y="2686905"/>
            <a:ext cx="1732731" cy="646331"/>
          </a:xfrm>
          <a:prstGeom prst="rect">
            <a:avLst/>
          </a:prstGeom>
          <a:noFill/>
        </p:spPr>
        <p:txBody>
          <a:bodyPr wrap="square">
            <a:spAutoFit/>
          </a:bodyPr>
          <a:lstStyle/>
          <a:p>
            <a:pPr algn="ctr"/>
            <a:r>
              <a:rPr lang="en-US" b="1" dirty="0" err="1">
                <a:solidFill>
                  <a:srgbClr val="1188A3"/>
                </a:solidFill>
              </a:rPr>
              <a:t>Stipraus</a:t>
            </a:r>
            <a:r>
              <a:rPr lang="en-US" b="1" dirty="0">
                <a:solidFill>
                  <a:srgbClr val="1188A3"/>
                </a:solidFill>
              </a:rPr>
              <a:t> </a:t>
            </a:r>
            <a:r>
              <a:rPr lang="en-US" b="1" dirty="0" err="1">
                <a:solidFill>
                  <a:srgbClr val="1188A3"/>
                </a:solidFill>
              </a:rPr>
              <a:t>augimo</a:t>
            </a:r>
            <a:r>
              <a:rPr lang="en-US" b="1" dirty="0">
                <a:solidFill>
                  <a:srgbClr val="1188A3"/>
                </a:solidFill>
              </a:rPr>
              <a:t> </a:t>
            </a:r>
            <a:r>
              <a:rPr lang="en-US" b="1" dirty="0" err="1">
                <a:solidFill>
                  <a:srgbClr val="1188A3"/>
                </a:solidFill>
              </a:rPr>
              <a:t>laikotarpis</a:t>
            </a:r>
            <a:endParaRPr lang="en-US" b="1" dirty="0">
              <a:solidFill>
                <a:srgbClr val="1188A3"/>
              </a:solidFill>
            </a:endParaRPr>
          </a:p>
        </p:txBody>
      </p:sp>
      <p:sp>
        <p:nvSpPr>
          <p:cNvPr id="14" name="TextBox 13">
            <a:extLst>
              <a:ext uri="{FF2B5EF4-FFF2-40B4-BE49-F238E27FC236}">
                <a16:creationId xmlns:a16="http://schemas.microsoft.com/office/drawing/2014/main" id="{9796158C-FB51-4508-B523-8658E3EBB210}"/>
              </a:ext>
            </a:extLst>
          </p:cNvPr>
          <p:cNvSpPr txBox="1"/>
          <p:nvPr/>
        </p:nvSpPr>
        <p:spPr>
          <a:xfrm>
            <a:off x="5229634" y="2686220"/>
            <a:ext cx="1732731" cy="646331"/>
          </a:xfrm>
          <a:prstGeom prst="rect">
            <a:avLst/>
          </a:prstGeom>
          <a:noFill/>
        </p:spPr>
        <p:txBody>
          <a:bodyPr wrap="square">
            <a:spAutoFit/>
          </a:bodyPr>
          <a:lstStyle/>
          <a:p>
            <a:pPr algn="ctr"/>
            <a:r>
              <a:rPr lang="lt-LT" b="1" dirty="0">
                <a:solidFill>
                  <a:srgbClr val="1188A3"/>
                </a:solidFill>
              </a:rPr>
              <a:t>Augimo tempo mažėjimas</a:t>
            </a:r>
          </a:p>
        </p:txBody>
      </p:sp>
      <p:sp>
        <p:nvSpPr>
          <p:cNvPr id="16" name="TextBox 15">
            <a:extLst>
              <a:ext uri="{FF2B5EF4-FFF2-40B4-BE49-F238E27FC236}">
                <a16:creationId xmlns:a16="http://schemas.microsoft.com/office/drawing/2014/main" id="{8C846885-51FC-48FF-966C-9D07CB573531}"/>
              </a:ext>
            </a:extLst>
          </p:cNvPr>
          <p:cNvSpPr txBox="1"/>
          <p:nvPr/>
        </p:nvSpPr>
        <p:spPr>
          <a:xfrm>
            <a:off x="7165568" y="2602562"/>
            <a:ext cx="1732731" cy="646331"/>
          </a:xfrm>
          <a:prstGeom prst="rect">
            <a:avLst/>
          </a:prstGeom>
          <a:noFill/>
        </p:spPr>
        <p:txBody>
          <a:bodyPr wrap="square">
            <a:spAutoFit/>
          </a:bodyPr>
          <a:lstStyle/>
          <a:p>
            <a:pPr algn="ctr"/>
            <a:r>
              <a:rPr lang="en-US" b="1" dirty="0" err="1">
                <a:solidFill>
                  <a:srgbClr val="1188A3"/>
                </a:solidFill>
              </a:rPr>
              <a:t>Stabilumo</a:t>
            </a:r>
            <a:r>
              <a:rPr lang="en-US" b="1" dirty="0">
                <a:solidFill>
                  <a:srgbClr val="1188A3"/>
                </a:solidFill>
              </a:rPr>
              <a:t> </a:t>
            </a:r>
            <a:r>
              <a:rPr lang="en-US" b="1" dirty="0" err="1">
                <a:solidFill>
                  <a:srgbClr val="1188A3"/>
                </a:solidFill>
              </a:rPr>
              <a:t>laikotarpis</a:t>
            </a:r>
            <a:r>
              <a:rPr lang="en-US" b="1" dirty="0">
                <a:solidFill>
                  <a:srgbClr val="1188A3"/>
                </a:solidFill>
              </a:rPr>
              <a:t> </a:t>
            </a:r>
            <a:endParaRPr lang="en-IE" b="1" dirty="0">
              <a:solidFill>
                <a:srgbClr val="1188A3"/>
              </a:solidFill>
            </a:endParaRPr>
          </a:p>
        </p:txBody>
      </p:sp>
      <p:sp>
        <p:nvSpPr>
          <p:cNvPr id="18" name="TextBox 17">
            <a:extLst>
              <a:ext uri="{FF2B5EF4-FFF2-40B4-BE49-F238E27FC236}">
                <a16:creationId xmlns:a16="http://schemas.microsoft.com/office/drawing/2014/main" id="{4EB726FB-3B92-431A-ACDF-2E821552B24F}"/>
              </a:ext>
            </a:extLst>
          </p:cNvPr>
          <p:cNvSpPr txBox="1"/>
          <p:nvPr/>
        </p:nvSpPr>
        <p:spPr>
          <a:xfrm>
            <a:off x="9101503" y="2704066"/>
            <a:ext cx="1732731" cy="923330"/>
          </a:xfrm>
          <a:prstGeom prst="rect">
            <a:avLst/>
          </a:prstGeom>
          <a:noFill/>
        </p:spPr>
        <p:txBody>
          <a:bodyPr wrap="square">
            <a:spAutoFit/>
          </a:bodyPr>
          <a:lstStyle/>
          <a:p>
            <a:pPr algn="ctr"/>
            <a:r>
              <a:rPr lang="lt-LT" b="1" dirty="0">
                <a:solidFill>
                  <a:srgbClr val="1188A3"/>
                </a:solidFill>
              </a:rPr>
              <a:t>Nuosmukio fazė</a:t>
            </a:r>
          </a:p>
          <a:p>
            <a:pPr algn="ctr"/>
            <a:endParaRPr lang="lt-LT" b="1" dirty="0">
              <a:solidFill>
                <a:srgbClr val="1188A3"/>
              </a:solidFill>
            </a:endParaRPr>
          </a:p>
          <a:p>
            <a:pPr algn="ctr"/>
            <a:endParaRPr lang="lt-LT" b="1" dirty="0">
              <a:solidFill>
                <a:srgbClr val="1188A3"/>
              </a:solidFill>
            </a:endParaRPr>
          </a:p>
        </p:txBody>
      </p:sp>
      <p:pic>
        <p:nvPicPr>
          <p:cNvPr id="19" name="Picture 18">
            <a:extLst>
              <a:ext uri="{FF2B5EF4-FFF2-40B4-BE49-F238E27FC236}">
                <a16:creationId xmlns:a16="http://schemas.microsoft.com/office/drawing/2014/main" id="{53890C93-5396-49BA-A85D-BD52655BA8C6}"/>
              </a:ext>
            </a:extLst>
          </p:cNvPr>
          <p:cNvPicPr>
            <a:picLocks noChangeAspect="1"/>
          </p:cNvPicPr>
          <p:nvPr/>
        </p:nvPicPr>
        <p:blipFill>
          <a:blip r:embed="rId2"/>
          <a:stretch>
            <a:fillRect/>
          </a:stretch>
        </p:blipFill>
        <p:spPr>
          <a:xfrm>
            <a:off x="2162960" y="4115940"/>
            <a:ext cx="36579" cy="323116"/>
          </a:xfrm>
          <a:prstGeom prst="rect">
            <a:avLst/>
          </a:prstGeom>
        </p:spPr>
      </p:pic>
      <p:sp>
        <p:nvSpPr>
          <p:cNvPr id="20" name="Rectangle 19">
            <a:extLst>
              <a:ext uri="{FF2B5EF4-FFF2-40B4-BE49-F238E27FC236}">
                <a16:creationId xmlns:a16="http://schemas.microsoft.com/office/drawing/2014/main" id="{6038E52C-F8C5-42BD-B132-ECF0AF892B80}"/>
              </a:ext>
            </a:extLst>
          </p:cNvPr>
          <p:cNvSpPr/>
          <p:nvPr/>
        </p:nvSpPr>
        <p:spPr>
          <a:xfrm rot="16200000" flipV="1">
            <a:off x="5925489" y="6683111"/>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1" name="Rectangle 20">
            <a:extLst>
              <a:ext uri="{FF2B5EF4-FFF2-40B4-BE49-F238E27FC236}">
                <a16:creationId xmlns:a16="http://schemas.microsoft.com/office/drawing/2014/main" id="{6AB845C9-B302-49D2-B334-18B6D55EF6B3}"/>
              </a:ext>
            </a:extLst>
          </p:cNvPr>
          <p:cNvSpPr/>
          <p:nvPr/>
        </p:nvSpPr>
        <p:spPr>
          <a:xfrm rot="16200000" flipV="1">
            <a:off x="7851934" y="4276437"/>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2" name="Rectangle 21">
            <a:extLst>
              <a:ext uri="{FF2B5EF4-FFF2-40B4-BE49-F238E27FC236}">
                <a16:creationId xmlns:a16="http://schemas.microsoft.com/office/drawing/2014/main" id="{EF623378-B6B1-4788-80F2-71ED09BBC6FB}"/>
              </a:ext>
            </a:extLst>
          </p:cNvPr>
          <p:cNvSpPr/>
          <p:nvPr/>
        </p:nvSpPr>
        <p:spPr>
          <a:xfrm rot="16200000" flipV="1">
            <a:off x="5891411" y="4261055"/>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3" name="Rectangle 22">
            <a:extLst>
              <a:ext uri="{FF2B5EF4-FFF2-40B4-BE49-F238E27FC236}">
                <a16:creationId xmlns:a16="http://schemas.microsoft.com/office/drawing/2014/main" id="{3DA2E8AA-0F94-4412-A844-B53C2B1DCDBE}"/>
              </a:ext>
            </a:extLst>
          </p:cNvPr>
          <p:cNvSpPr/>
          <p:nvPr/>
        </p:nvSpPr>
        <p:spPr>
          <a:xfrm rot="16200000" flipV="1">
            <a:off x="3955475" y="4259940"/>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4" name="Rectangle 23">
            <a:extLst>
              <a:ext uri="{FF2B5EF4-FFF2-40B4-BE49-F238E27FC236}">
                <a16:creationId xmlns:a16="http://schemas.microsoft.com/office/drawing/2014/main" id="{E9F44C39-B36A-4978-B29E-DF5394139B10}"/>
              </a:ext>
            </a:extLst>
          </p:cNvPr>
          <p:cNvSpPr/>
          <p:nvPr/>
        </p:nvSpPr>
        <p:spPr>
          <a:xfrm rot="16200000" flipV="1">
            <a:off x="9812457" y="4259056"/>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6" name="TextBox 25">
            <a:extLst>
              <a:ext uri="{FF2B5EF4-FFF2-40B4-BE49-F238E27FC236}">
                <a16:creationId xmlns:a16="http://schemas.microsoft.com/office/drawing/2014/main" id="{AA3BEE56-95AA-4590-9138-7D8E3C0510F3}"/>
              </a:ext>
            </a:extLst>
          </p:cNvPr>
          <p:cNvSpPr txBox="1"/>
          <p:nvPr/>
        </p:nvSpPr>
        <p:spPr>
          <a:xfrm>
            <a:off x="283029" y="1210892"/>
            <a:ext cx="11818355" cy="461665"/>
          </a:xfrm>
          <a:prstGeom prst="rect">
            <a:avLst/>
          </a:prstGeom>
          <a:noFill/>
        </p:spPr>
        <p:txBody>
          <a:bodyPr wrap="square">
            <a:spAutoFit/>
          </a:bodyPr>
          <a:lstStyle/>
          <a:p>
            <a:r>
              <a:rPr lang="lt-LT" sz="2400" dirty="0">
                <a:solidFill>
                  <a:srgbClr val="000000"/>
                </a:solidFill>
              </a:rPr>
              <a:t>Produktų pardavimų ciklai yra skirtingi. Tas pats pasakytina ir apie maisto produktus.</a:t>
            </a:r>
          </a:p>
        </p:txBody>
      </p:sp>
      <p:sp>
        <p:nvSpPr>
          <p:cNvPr id="27" name="TextBox 26">
            <a:extLst>
              <a:ext uri="{FF2B5EF4-FFF2-40B4-BE49-F238E27FC236}">
                <a16:creationId xmlns:a16="http://schemas.microsoft.com/office/drawing/2014/main" id="{60A8A826-CA38-481E-9F52-DCE3722CC50E}"/>
              </a:ext>
            </a:extLst>
          </p:cNvPr>
          <p:cNvSpPr txBox="1"/>
          <p:nvPr/>
        </p:nvSpPr>
        <p:spPr>
          <a:xfrm>
            <a:off x="10956325" y="6331778"/>
            <a:ext cx="1145059" cy="369332"/>
          </a:xfrm>
          <a:prstGeom prst="rect">
            <a:avLst/>
          </a:prstGeom>
          <a:noFill/>
        </p:spPr>
        <p:txBody>
          <a:bodyPr wrap="square" rtlCol="0">
            <a:spAutoFit/>
          </a:bodyPr>
          <a:lstStyle/>
          <a:p>
            <a:r>
              <a:rPr lang="en-IE" u="sng" dirty="0" err="1">
                <a:solidFill>
                  <a:srgbClr val="1188A3"/>
                </a:solidFill>
              </a:rPr>
              <a:t>Šaltinis</a:t>
            </a:r>
            <a:endParaRPr lang="en-IE" u="sng" dirty="0">
              <a:solidFill>
                <a:srgbClr val="1188A3"/>
              </a:solidFill>
            </a:endParaRPr>
          </a:p>
        </p:txBody>
      </p:sp>
    </p:spTree>
    <p:extLst>
      <p:ext uri="{BB962C8B-B14F-4D97-AF65-F5344CB8AC3E}">
        <p14:creationId xmlns:p14="http://schemas.microsoft.com/office/powerpoint/2010/main" val="42129967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F86BB6-E02F-4656-BA0D-4D208027CA7C}"/>
              </a:ext>
            </a:extLst>
          </p:cNvPr>
          <p:cNvSpPr>
            <a:spLocks noGrp="1"/>
          </p:cNvSpPr>
          <p:nvPr>
            <p:ph type="body" sz="quarter" idx="18"/>
          </p:nvPr>
        </p:nvSpPr>
        <p:spPr>
          <a:xfrm>
            <a:off x="1612457" y="1458097"/>
            <a:ext cx="5105120" cy="5214551"/>
          </a:xfrm>
        </p:spPr>
        <p:txBody>
          <a:bodyPr>
            <a:normAutofit fontScale="92500" lnSpcReduction="10000"/>
          </a:bodyPr>
          <a:lstStyle/>
          <a:p>
            <a:pPr marL="0" indent="0">
              <a:lnSpc>
                <a:spcPct val="100000"/>
              </a:lnSpc>
            </a:pPr>
            <a:r>
              <a:rPr lang="lt-LT" sz="2400" dirty="0"/>
              <a:t>Didelės ir mažos maisto pramonės įmonės kasmet pristato tūkstančius naujų produktų. Priklausomai nuo naujų technologijų ir inovacijų lygio, naujų maisto produktų asortimentą jos kuria nuo 6 mėnesių iki 5 metų. Linijos išplėtimo plėtrai, kai naudojama gamybos įmonėje jau esanti įranga, paprastai reikia mažiau laiko nei naujam produktui, kuriam reikia specialios perdirbimo linijos. </a:t>
            </a:r>
          </a:p>
          <a:p>
            <a:pPr marL="0" indent="0">
              <a:lnSpc>
                <a:spcPct val="100000"/>
              </a:lnSpc>
            </a:pPr>
            <a:r>
              <a:rPr lang="lt-LT" sz="2400" dirty="0"/>
              <a:t>Kai kuriose maisto produktų kategorijose naujų produktų nesėkmės rodiklis, kuris apibrėžiamas kaip produktas, kurio po penkerių metų nebėra parduotuvių lentynose, gali siekti 90 %. </a:t>
            </a:r>
            <a:r>
              <a:rPr lang="en-US" dirty="0">
                <a:solidFill>
                  <a:srgbClr val="1188A3"/>
                </a:solidFill>
                <a:hlinkClick r:id="rId2">
                  <a:extLst>
                    <a:ext uri="{A12FA001-AC4F-418D-AE19-62706E023703}">
                      <ahyp:hlinkClr xmlns:ahyp="http://schemas.microsoft.com/office/drawing/2018/hyperlinkcolor" val="tx"/>
                    </a:ext>
                  </a:extLst>
                </a:hlinkClick>
              </a:rPr>
              <a:t>Source</a:t>
            </a:r>
            <a:endParaRPr lang="en-IE" dirty="0">
              <a:solidFill>
                <a:srgbClr val="1188A3"/>
              </a:solidFill>
            </a:endParaRPr>
          </a:p>
        </p:txBody>
      </p:sp>
      <p:sp>
        <p:nvSpPr>
          <p:cNvPr id="4" name="Text Placeholder 3">
            <a:extLst>
              <a:ext uri="{FF2B5EF4-FFF2-40B4-BE49-F238E27FC236}">
                <a16:creationId xmlns:a16="http://schemas.microsoft.com/office/drawing/2014/main" id="{5D44D514-D983-4460-9FCD-AFD679838E18}"/>
              </a:ext>
            </a:extLst>
          </p:cNvPr>
          <p:cNvSpPr>
            <a:spLocks noGrp="1"/>
          </p:cNvSpPr>
          <p:nvPr>
            <p:ph type="body" sz="quarter" idx="16"/>
          </p:nvPr>
        </p:nvSpPr>
        <p:spPr/>
        <p:txBody>
          <a:bodyPr>
            <a:normAutofit lnSpcReduction="10000"/>
          </a:bodyPr>
          <a:lstStyle/>
          <a:p>
            <a:r>
              <a:rPr lang="en-IE" dirty="0" err="1"/>
              <a:t>Santrauka</a:t>
            </a:r>
            <a:endParaRPr lang="en-IE" dirty="0"/>
          </a:p>
          <a:p>
            <a:endParaRPr lang="en-IE" dirty="0"/>
          </a:p>
          <a:p>
            <a:endParaRPr lang="en-IE" dirty="0"/>
          </a:p>
          <a:p>
            <a:endParaRPr lang="en-IE" dirty="0"/>
          </a:p>
          <a:p>
            <a:endParaRPr lang="en-IE" dirty="0"/>
          </a:p>
        </p:txBody>
      </p:sp>
      <p:pic>
        <p:nvPicPr>
          <p:cNvPr id="6" name="Picture 5">
            <a:extLst>
              <a:ext uri="{FF2B5EF4-FFF2-40B4-BE49-F238E27FC236}">
                <a16:creationId xmlns:a16="http://schemas.microsoft.com/office/drawing/2014/main" id="{DF20E342-45CD-4F42-BE34-4CEA17BD6F9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889108" y="1349837"/>
            <a:ext cx="5110601" cy="3615705"/>
          </a:xfrm>
          <a:prstGeom prst="rect">
            <a:avLst/>
          </a:prstGeom>
        </p:spPr>
      </p:pic>
      <p:sp>
        <p:nvSpPr>
          <p:cNvPr id="8" name="TextBox 7">
            <a:extLst>
              <a:ext uri="{FF2B5EF4-FFF2-40B4-BE49-F238E27FC236}">
                <a16:creationId xmlns:a16="http://schemas.microsoft.com/office/drawing/2014/main" id="{B0A70F0B-4646-4A52-B1A4-DCD0F196BEA6}"/>
              </a:ext>
            </a:extLst>
          </p:cNvPr>
          <p:cNvSpPr txBox="1"/>
          <p:nvPr/>
        </p:nvSpPr>
        <p:spPr>
          <a:xfrm>
            <a:off x="6843082" y="5870542"/>
            <a:ext cx="5348918" cy="369332"/>
          </a:xfrm>
          <a:prstGeom prst="rect">
            <a:avLst/>
          </a:prstGeom>
          <a:noFill/>
        </p:spPr>
        <p:txBody>
          <a:bodyPr wrap="square" rtlCol="0">
            <a:spAutoFit/>
          </a:bodyPr>
          <a:lstStyle/>
          <a:p>
            <a:pPr algn="r"/>
            <a:r>
              <a:rPr lang="en-IE">
                <a:solidFill>
                  <a:srgbClr val="1188A3"/>
                </a:solidFill>
                <a:hlinkClick r:id="rId2">
                  <a:extLst>
                    <a:ext uri="{A12FA001-AC4F-418D-AE19-62706E023703}">
                      <ahyp:hlinkClr xmlns:ahyp="http://schemas.microsoft.com/office/drawing/2018/hyperlinkcolor" val="tx"/>
                    </a:ext>
                  </a:extLst>
                </a:hlinkClick>
              </a:rPr>
              <a:t>Source</a:t>
            </a:r>
            <a:endParaRPr lang="en-IE">
              <a:solidFill>
                <a:srgbClr val="1188A3"/>
              </a:solidFill>
            </a:endParaRPr>
          </a:p>
        </p:txBody>
      </p:sp>
      <p:cxnSp>
        <p:nvCxnSpPr>
          <p:cNvPr id="10" name="Straight Arrow Connector 9">
            <a:extLst>
              <a:ext uri="{FF2B5EF4-FFF2-40B4-BE49-F238E27FC236}">
                <a16:creationId xmlns:a16="http://schemas.microsoft.com/office/drawing/2014/main" id="{7D658DB5-57F2-0A42-BE86-6964AA35CBB2}"/>
              </a:ext>
            </a:extLst>
          </p:cNvPr>
          <p:cNvCxnSpPr>
            <a:cxnSpLocks/>
          </p:cNvCxnSpPr>
          <p:nvPr/>
        </p:nvCxnSpPr>
        <p:spPr>
          <a:xfrm>
            <a:off x="7971129" y="2554055"/>
            <a:ext cx="122945" cy="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6E1D4C0-C279-CC41-AD1B-A81A01D97091}"/>
              </a:ext>
            </a:extLst>
          </p:cNvPr>
          <p:cNvSpPr txBox="1"/>
          <p:nvPr/>
        </p:nvSpPr>
        <p:spPr>
          <a:xfrm>
            <a:off x="6951733" y="2444307"/>
            <a:ext cx="998954" cy="430887"/>
          </a:xfrm>
          <a:prstGeom prst="rect">
            <a:avLst/>
          </a:prstGeom>
          <a:solidFill>
            <a:srgbClr val="FFD100"/>
          </a:solidFill>
        </p:spPr>
        <p:txBody>
          <a:bodyPr wrap="square">
            <a:spAutoFit/>
          </a:bodyPr>
          <a:lstStyle/>
          <a:p>
            <a:pPr algn="ctr"/>
            <a:r>
              <a:rPr lang="en-GB" sz="1100" dirty="0" err="1">
                <a:solidFill>
                  <a:srgbClr val="000000"/>
                </a:solidFill>
                <a:cs typeface="Arial" panose="020B0604020202020204" pitchFamily="34" charset="0"/>
              </a:rPr>
              <a:t>Idėjų</a:t>
            </a:r>
            <a:r>
              <a:rPr lang="en-GB" sz="1100" dirty="0">
                <a:solidFill>
                  <a:srgbClr val="000000"/>
                </a:solidFill>
                <a:cs typeface="Arial" panose="020B0604020202020204" pitchFamily="34" charset="0"/>
              </a:rPr>
              <a:t> </a:t>
            </a:r>
            <a:r>
              <a:rPr lang="en-GB" sz="1100" dirty="0" err="1">
                <a:solidFill>
                  <a:srgbClr val="000000"/>
                </a:solidFill>
                <a:cs typeface="Arial" panose="020B0604020202020204" pitchFamily="34" charset="0"/>
              </a:rPr>
              <a:t>generavimas</a:t>
            </a:r>
            <a:endParaRPr lang="en-GB" sz="1100" dirty="0">
              <a:solidFill>
                <a:srgbClr val="000000"/>
              </a:solidFill>
              <a:cs typeface="Arial" panose="020B0604020202020204" pitchFamily="34" charset="0"/>
            </a:endParaRPr>
          </a:p>
        </p:txBody>
      </p:sp>
      <p:cxnSp>
        <p:nvCxnSpPr>
          <p:cNvPr id="12" name="Straight Arrow Connector 11">
            <a:extLst>
              <a:ext uri="{FF2B5EF4-FFF2-40B4-BE49-F238E27FC236}">
                <a16:creationId xmlns:a16="http://schemas.microsoft.com/office/drawing/2014/main" id="{2D51C03F-F42A-A549-B433-513450CAF98E}"/>
              </a:ext>
            </a:extLst>
          </p:cNvPr>
          <p:cNvCxnSpPr>
            <a:cxnSpLocks/>
          </p:cNvCxnSpPr>
          <p:nvPr/>
        </p:nvCxnSpPr>
        <p:spPr>
          <a:xfrm flipV="1">
            <a:off x="9175848" y="2476812"/>
            <a:ext cx="115261" cy="48276"/>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9C5B4F6-88EC-2646-A57C-E24578D1E36C}"/>
              </a:ext>
            </a:extLst>
          </p:cNvPr>
          <p:cNvCxnSpPr>
            <a:cxnSpLocks/>
          </p:cNvCxnSpPr>
          <p:nvPr/>
        </p:nvCxnSpPr>
        <p:spPr>
          <a:xfrm>
            <a:off x="9174320" y="2677665"/>
            <a:ext cx="115261" cy="48276"/>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A0DC55A-024D-6C40-8D42-7DB3EA14E1F5}"/>
              </a:ext>
            </a:extLst>
          </p:cNvPr>
          <p:cNvCxnSpPr>
            <a:cxnSpLocks/>
          </p:cNvCxnSpPr>
          <p:nvPr/>
        </p:nvCxnSpPr>
        <p:spPr>
          <a:xfrm flipV="1">
            <a:off x="11231216" y="2444307"/>
            <a:ext cx="115261" cy="48276"/>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A169614-8871-0F48-9BF7-CE54AA0260DB}"/>
              </a:ext>
            </a:extLst>
          </p:cNvPr>
          <p:cNvCxnSpPr>
            <a:cxnSpLocks/>
          </p:cNvCxnSpPr>
          <p:nvPr/>
        </p:nvCxnSpPr>
        <p:spPr>
          <a:xfrm>
            <a:off x="11238900" y="2621040"/>
            <a:ext cx="115261" cy="48276"/>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8107120-9AC4-3747-A599-EBC9594E62C8}"/>
              </a:ext>
            </a:extLst>
          </p:cNvPr>
          <p:cNvCxnSpPr>
            <a:cxnSpLocks/>
          </p:cNvCxnSpPr>
          <p:nvPr/>
        </p:nvCxnSpPr>
        <p:spPr>
          <a:xfrm flipV="1">
            <a:off x="9170108" y="3879314"/>
            <a:ext cx="115261" cy="48276"/>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804F0D1-F568-3346-BA6B-AFD004EAECB4}"/>
              </a:ext>
            </a:extLst>
          </p:cNvPr>
          <p:cNvCxnSpPr>
            <a:cxnSpLocks/>
          </p:cNvCxnSpPr>
          <p:nvPr/>
        </p:nvCxnSpPr>
        <p:spPr>
          <a:xfrm>
            <a:off x="9177792" y="4056047"/>
            <a:ext cx="115261" cy="48276"/>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8EF68B4-7455-C843-9858-7DE75BB8B789}"/>
              </a:ext>
            </a:extLst>
          </p:cNvPr>
          <p:cNvCxnSpPr>
            <a:cxnSpLocks/>
          </p:cNvCxnSpPr>
          <p:nvPr/>
        </p:nvCxnSpPr>
        <p:spPr>
          <a:xfrm>
            <a:off x="11698704" y="2901823"/>
            <a:ext cx="0" cy="195943"/>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CDA9F1A-FC12-ED40-9603-4B40A48CC802}"/>
              </a:ext>
            </a:extLst>
          </p:cNvPr>
          <p:cNvCxnSpPr>
            <a:cxnSpLocks/>
          </p:cNvCxnSpPr>
          <p:nvPr/>
        </p:nvCxnSpPr>
        <p:spPr>
          <a:xfrm flipV="1">
            <a:off x="8938841" y="2875194"/>
            <a:ext cx="0" cy="249704"/>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4766F52-D78B-494B-91E6-F71E770F08E6}"/>
              </a:ext>
            </a:extLst>
          </p:cNvPr>
          <p:cNvCxnSpPr>
            <a:cxnSpLocks/>
          </p:cNvCxnSpPr>
          <p:nvPr/>
        </p:nvCxnSpPr>
        <p:spPr>
          <a:xfrm flipV="1">
            <a:off x="10942739" y="2731908"/>
            <a:ext cx="0" cy="383263"/>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C713CB9C-6532-764F-BAAC-BB97FC661098}"/>
              </a:ext>
            </a:extLst>
          </p:cNvPr>
          <p:cNvCxnSpPr>
            <a:cxnSpLocks/>
          </p:cNvCxnSpPr>
          <p:nvPr/>
        </p:nvCxnSpPr>
        <p:spPr>
          <a:xfrm>
            <a:off x="9627307" y="2901823"/>
            <a:ext cx="0" cy="195943"/>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2CAA26D-4880-1C48-A765-2F54C571BA66}"/>
              </a:ext>
            </a:extLst>
          </p:cNvPr>
          <p:cNvCxnSpPr>
            <a:cxnSpLocks/>
          </p:cNvCxnSpPr>
          <p:nvPr/>
        </p:nvCxnSpPr>
        <p:spPr>
          <a:xfrm>
            <a:off x="9627307" y="4357398"/>
            <a:ext cx="0" cy="195943"/>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2CBCC4E-F678-9B46-80A6-B89B42E77520}"/>
              </a:ext>
            </a:extLst>
          </p:cNvPr>
          <p:cNvCxnSpPr>
            <a:cxnSpLocks/>
          </p:cNvCxnSpPr>
          <p:nvPr/>
        </p:nvCxnSpPr>
        <p:spPr>
          <a:xfrm>
            <a:off x="9928258" y="3871343"/>
            <a:ext cx="208567" cy="93571"/>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77F17751-6FB2-224A-8F31-D9DE728DE1A9}"/>
              </a:ext>
            </a:extLst>
          </p:cNvPr>
          <p:cNvCxnSpPr>
            <a:cxnSpLocks/>
          </p:cNvCxnSpPr>
          <p:nvPr/>
        </p:nvCxnSpPr>
        <p:spPr>
          <a:xfrm flipV="1">
            <a:off x="8938841" y="4361709"/>
            <a:ext cx="0" cy="383263"/>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C7A62AB9-7A7F-7443-B1E3-7CE4D5EA54AA}"/>
              </a:ext>
            </a:extLst>
          </p:cNvPr>
          <p:cNvCxnSpPr>
            <a:cxnSpLocks/>
          </p:cNvCxnSpPr>
          <p:nvPr/>
        </p:nvCxnSpPr>
        <p:spPr>
          <a:xfrm>
            <a:off x="9928258" y="2453041"/>
            <a:ext cx="208567" cy="93571"/>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DD372086-A914-9E49-A10E-A57CF5CF75CF}"/>
              </a:ext>
            </a:extLst>
          </p:cNvPr>
          <p:cNvCxnSpPr>
            <a:cxnSpLocks/>
          </p:cNvCxnSpPr>
          <p:nvPr/>
        </p:nvCxnSpPr>
        <p:spPr>
          <a:xfrm>
            <a:off x="8933176" y="3629613"/>
            <a:ext cx="0" cy="195943"/>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7146A12-CCE5-5A49-9828-6320386BD1E4}"/>
              </a:ext>
            </a:extLst>
          </p:cNvPr>
          <p:cNvCxnSpPr>
            <a:cxnSpLocks/>
          </p:cNvCxnSpPr>
          <p:nvPr/>
        </p:nvCxnSpPr>
        <p:spPr>
          <a:xfrm>
            <a:off x="8923845" y="3629613"/>
            <a:ext cx="3147952"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9141EB9-ECED-2944-ABD3-C5FE5F89F87D}"/>
              </a:ext>
            </a:extLst>
          </p:cNvPr>
          <p:cNvCxnSpPr>
            <a:cxnSpLocks/>
          </p:cNvCxnSpPr>
          <p:nvPr/>
        </p:nvCxnSpPr>
        <p:spPr>
          <a:xfrm>
            <a:off x="11979235" y="2406575"/>
            <a:ext cx="98912"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565AE43-1627-C944-8E72-BB59CC17D3AE}"/>
              </a:ext>
            </a:extLst>
          </p:cNvPr>
          <p:cNvCxnSpPr>
            <a:cxnSpLocks/>
          </p:cNvCxnSpPr>
          <p:nvPr/>
        </p:nvCxnSpPr>
        <p:spPr>
          <a:xfrm flipH="1">
            <a:off x="12063135" y="2404876"/>
            <a:ext cx="6189" cy="1228136"/>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6A80A829-A9B9-EA41-B66F-5DA946B28040}"/>
              </a:ext>
            </a:extLst>
          </p:cNvPr>
          <p:cNvSpPr txBox="1"/>
          <p:nvPr/>
        </p:nvSpPr>
        <p:spPr>
          <a:xfrm>
            <a:off x="7001662" y="655232"/>
            <a:ext cx="5348918" cy="400110"/>
          </a:xfrm>
          <a:prstGeom prst="rect">
            <a:avLst/>
          </a:prstGeom>
          <a:noFill/>
        </p:spPr>
        <p:txBody>
          <a:bodyPr wrap="square">
            <a:spAutoFit/>
          </a:bodyPr>
          <a:lstStyle/>
          <a:p>
            <a:pPr algn="ctr"/>
            <a:r>
              <a:rPr lang="en-US" sz="2000" b="1" i="1" dirty="0">
                <a:solidFill>
                  <a:srgbClr val="000000"/>
                </a:solidFill>
              </a:rPr>
              <a:t> </a:t>
            </a:r>
            <a:r>
              <a:rPr lang="en-US" sz="2000" b="1" i="1" dirty="0" err="1">
                <a:solidFill>
                  <a:srgbClr val="000000"/>
                </a:solidFill>
              </a:rPr>
              <a:t>Produkto</a:t>
            </a:r>
            <a:r>
              <a:rPr lang="en-US" sz="2000" b="1" i="1" dirty="0">
                <a:solidFill>
                  <a:srgbClr val="000000"/>
                </a:solidFill>
              </a:rPr>
              <a:t> </a:t>
            </a:r>
            <a:r>
              <a:rPr lang="en-US" sz="2000" b="1" i="1" dirty="0" err="1">
                <a:solidFill>
                  <a:srgbClr val="000000"/>
                </a:solidFill>
              </a:rPr>
              <a:t>kūrimo</a:t>
            </a:r>
            <a:r>
              <a:rPr lang="en-US" sz="2000" b="1" i="1" dirty="0">
                <a:solidFill>
                  <a:srgbClr val="000000"/>
                </a:solidFill>
              </a:rPr>
              <a:t> </a:t>
            </a:r>
            <a:r>
              <a:rPr lang="en-US" sz="2000" b="1" i="1" dirty="0" err="1">
                <a:solidFill>
                  <a:srgbClr val="000000"/>
                </a:solidFill>
              </a:rPr>
              <a:t>procesas</a:t>
            </a:r>
            <a:endParaRPr lang="en-US" sz="2000" b="1" i="1" dirty="0">
              <a:solidFill>
                <a:srgbClr val="000000"/>
              </a:solidFill>
            </a:endParaRPr>
          </a:p>
        </p:txBody>
      </p:sp>
      <p:sp>
        <p:nvSpPr>
          <p:cNvPr id="58" name="TextBox 57">
            <a:extLst>
              <a:ext uri="{FF2B5EF4-FFF2-40B4-BE49-F238E27FC236}">
                <a16:creationId xmlns:a16="http://schemas.microsoft.com/office/drawing/2014/main" id="{AD22EE59-1464-744F-96F7-9605AC4462D4}"/>
              </a:ext>
            </a:extLst>
          </p:cNvPr>
          <p:cNvSpPr txBox="1"/>
          <p:nvPr/>
        </p:nvSpPr>
        <p:spPr>
          <a:xfrm>
            <a:off x="8101803" y="2444307"/>
            <a:ext cx="998954" cy="430887"/>
          </a:xfrm>
          <a:prstGeom prst="rect">
            <a:avLst/>
          </a:prstGeom>
          <a:solidFill>
            <a:srgbClr val="FFD100"/>
          </a:solidFill>
        </p:spPr>
        <p:txBody>
          <a:bodyPr wrap="square">
            <a:spAutoFit/>
          </a:bodyPr>
          <a:lstStyle/>
          <a:p>
            <a:pPr algn="ctr"/>
            <a:r>
              <a:rPr lang="en-GB" sz="1100" dirty="0" err="1">
                <a:solidFill>
                  <a:srgbClr val="000000"/>
                </a:solidFill>
                <a:cs typeface="Arial" panose="020B0604020202020204" pitchFamily="34" charset="0"/>
              </a:rPr>
              <a:t>Idėjos</a:t>
            </a:r>
            <a:r>
              <a:rPr lang="en-GB" sz="1100" dirty="0">
                <a:solidFill>
                  <a:srgbClr val="000000"/>
                </a:solidFill>
                <a:cs typeface="Arial" panose="020B0604020202020204" pitchFamily="34" charset="0"/>
              </a:rPr>
              <a:t> </a:t>
            </a:r>
            <a:r>
              <a:rPr lang="en-GB" sz="1100" dirty="0" err="1">
                <a:solidFill>
                  <a:srgbClr val="000000"/>
                </a:solidFill>
                <a:cs typeface="Arial" panose="020B0604020202020204" pitchFamily="34" charset="0"/>
              </a:rPr>
              <a:t>peržiūra</a:t>
            </a:r>
            <a:endParaRPr lang="en-GB" sz="1100" dirty="0">
              <a:solidFill>
                <a:srgbClr val="000000"/>
              </a:solidFill>
              <a:cs typeface="Arial" panose="020B0604020202020204" pitchFamily="34" charset="0"/>
            </a:endParaRPr>
          </a:p>
        </p:txBody>
      </p:sp>
      <p:sp>
        <p:nvSpPr>
          <p:cNvPr id="59" name="TextBox 58">
            <a:extLst>
              <a:ext uri="{FF2B5EF4-FFF2-40B4-BE49-F238E27FC236}">
                <a16:creationId xmlns:a16="http://schemas.microsoft.com/office/drawing/2014/main" id="{B19713D0-1FD2-6949-9D5E-38103231E6F1}"/>
              </a:ext>
            </a:extLst>
          </p:cNvPr>
          <p:cNvSpPr txBox="1"/>
          <p:nvPr/>
        </p:nvSpPr>
        <p:spPr>
          <a:xfrm>
            <a:off x="8188037" y="3160744"/>
            <a:ext cx="1835660" cy="261610"/>
          </a:xfrm>
          <a:prstGeom prst="rect">
            <a:avLst/>
          </a:prstGeom>
          <a:solidFill>
            <a:srgbClr val="FFD100"/>
          </a:solidFill>
        </p:spPr>
        <p:txBody>
          <a:bodyPr wrap="square">
            <a:spAutoFit/>
          </a:bodyPr>
          <a:lstStyle/>
          <a:p>
            <a:pPr algn="ctr"/>
            <a:r>
              <a:rPr lang="en-GB" sz="1100" dirty="0" err="1">
                <a:solidFill>
                  <a:srgbClr val="000000"/>
                </a:solidFill>
                <a:cs typeface="Arial" panose="020B0604020202020204" pitchFamily="34" charset="0"/>
              </a:rPr>
              <a:t>Keisti</a:t>
            </a:r>
            <a:r>
              <a:rPr lang="en-GB" sz="1100" dirty="0">
                <a:solidFill>
                  <a:srgbClr val="000000"/>
                </a:solidFill>
                <a:cs typeface="Arial" panose="020B0604020202020204" pitchFamily="34" charset="0"/>
              </a:rPr>
              <a:t> </a:t>
            </a:r>
            <a:r>
              <a:rPr lang="en-GB" sz="1100" dirty="0" err="1">
                <a:solidFill>
                  <a:srgbClr val="000000"/>
                </a:solidFill>
                <a:cs typeface="Arial" panose="020B0604020202020204" pitchFamily="34" charset="0"/>
              </a:rPr>
              <a:t>pagal</a:t>
            </a:r>
            <a:r>
              <a:rPr lang="en-GB" sz="1100" dirty="0">
                <a:solidFill>
                  <a:srgbClr val="000000"/>
                </a:solidFill>
                <a:cs typeface="Arial" panose="020B0604020202020204" pitchFamily="34" charset="0"/>
              </a:rPr>
              <a:t> </a:t>
            </a:r>
            <a:r>
              <a:rPr lang="en-GB" sz="1100" dirty="0" err="1">
                <a:solidFill>
                  <a:srgbClr val="000000"/>
                </a:solidFill>
                <a:cs typeface="Arial" panose="020B0604020202020204" pitchFamily="34" charset="0"/>
              </a:rPr>
              <a:t>atsiliepimus</a:t>
            </a:r>
            <a:endParaRPr lang="en-GB" sz="1100" dirty="0">
              <a:solidFill>
                <a:srgbClr val="000000"/>
              </a:solidFill>
              <a:cs typeface="Arial" panose="020B0604020202020204" pitchFamily="34" charset="0"/>
            </a:endParaRPr>
          </a:p>
        </p:txBody>
      </p:sp>
      <p:sp>
        <p:nvSpPr>
          <p:cNvPr id="60" name="TextBox 59">
            <a:extLst>
              <a:ext uri="{FF2B5EF4-FFF2-40B4-BE49-F238E27FC236}">
                <a16:creationId xmlns:a16="http://schemas.microsoft.com/office/drawing/2014/main" id="{8F129703-BBB8-984A-AA06-07E4826F78AE}"/>
              </a:ext>
            </a:extLst>
          </p:cNvPr>
          <p:cNvSpPr txBox="1"/>
          <p:nvPr/>
        </p:nvSpPr>
        <p:spPr>
          <a:xfrm>
            <a:off x="10224226" y="3170171"/>
            <a:ext cx="1810662" cy="261610"/>
          </a:xfrm>
          <a:prstGeom prst="rect">
            <a:avLst/>
          </a:prstGeom>
          <a:solidFill>
            <a:srgbClr val="FFD100"/>
          </a:solidFill>
        </p:spPr>
        <p:txBody>
          <a:bodyPr wrap="square">
            <a:spAutoFit/>
          </a:bodyPr>
          <a:lstStyle/>
          <a:p>
            <a:pPr algn="ctr"/>
            <a:r>
              <a:rPr lang="en-GB" sz="1100" dirty="0" err="1">
                <a:solidFill>
                  <a:srgbClr val="000000"/>
                </a:solidFill>
                <a:cs typeface="Arial" panose="020B0604020202020204" pitchFamily="34" charset="0"/>
              </a:rPr>
              <a:t>Keisti</a:t>
            </a:r>
            <a:r>
              <a:rPr lang="en-GB" sz="1100" dirty="0">
                <a:solidFill>
                  <a:srgbClr val="000000"/>
                </a:solidFill>
                <a:cs typeface="Arial" panose="020B0604020202020204" pitchFamily="34" charset="0"/>
              </a:rPr>
              <a:t> </a:t>
            </a:r>
            <a:r>
              <a:rPr lang="en-GB" sz="1100" dirty="0" err="1">
                <a:solidFill>
                  <a:srgbClr val="000000"/>
                </a:solidFill>
                <a:cs typeface="Arial" panose="020B0604020202020204" pitchFamily="34" charset="0"/>
              </a:rPr>
              <a:t>pagal</a:t>
            </a:r>
            <a:r>
              <a:rPr lang="en-GB" sz="1100" dirty="0">
                <a:solidFill>
                  <a:srgbClr val="000000"/>
                </a:solidFill>
                <a:cs typeface="Arial" panose="020B0604020202020204" pitchFamily="34" charset="0"/>
              </a:rPr>
              <a:t> </a:t>
            </a:r>
            <a:r>
              <a:rPr lang="en-GB" sz="1100" dirty="0" err="1">
                <a:solidFill>
                  <a:srgbClr val="000000"/>
                </a:solidFill>
                <a:cs typeface="Arial" panose="020B0604020202020204" pitchFamily="34" charset="0"/>
              </a:rPr>
              <a:t>atsiliepimus</a:t>
            </a:r>
            <a:endParaRPr lang="en-GB" sz="1100" dirty="0">
              <a:solidFill>
                <a:srgbClr val="000000"/>
              </a:solidFill>
              <a:cs typeface="Arial" panose="020B0604020202020204" pitchFamily="34" charset="0"/>
            </a:endParaRPr>
          </a:p>
        </p:txBody>
      </p:sp>
      <p:sp>
        <p:nvSpPr>
          <p:cNvPr id="61" name="TextBox 60">
            <a:extLst>
              <a:ext uri="{FF2B5EF4-FFF2-40B4-BE49-F238E27FC236}">
                <a16:creationId xmlns:a16="http://schemas.microsoft.com/office/drawing/2014/main" id="{3FA1C685-20AE-3B42-B189-1E71BF3ED197}"/>
              </a:ext>
            </a:extLst>
          </p:cNvPr>
          <p:cNvSpPr txBox="1"/>
          <p:nvPr/>
        </p:nvSpPr>
        <p:spPr>
          <a:xfrm>
            <a:off x="8101803" y="3877181"/>
            <a:ext cx="998954" cy="430887"/>
          </a:xfrm>
          <a:prstGeom prst="rect">
            <a:avLst/>
          </a:prstGeom>
          <a:solidFill>
            <a:srgbClr val="FFD100"/>
          </a:solidFill>
        </p:spPr>
        <p:txBody>
          <a:bodyPr wrap="square">
            <a:spAutoFit/>
          </a:bodyPr>
          <a:lstStyle/>
          <a:p>
            <a:pPr algn="ctr"/>
            <a:r>
              <a:rPr lang="en-GB" sz="1100" dirty="0" err="1">
                <a:solidFill>
                  <a:srgbClr val="000000"/>
                </a:solidFill>
                <a:cs typeface="Arial" panose="020B0604020202020204" pitchFamily="34" charset="0"/>
              </a:rPr>
              <a:t>Bandomoji</a:t>
            </a:r>
            <a:r>
              <a:rPr lang="en-GB" sz="1100" dirty="0">
                <a:solidFill>
                  <a:srgbClr val="000000"/>
                </a:solidFill>
                <a:cs typeface="Arial" panose="020B0604020202020204" pitchFamily="34" charset="0"/>
              </a:rPr>
              <a:t> </a:t>
            </a:r>
            <a:r>
              <a:rPr lang="en-GB" sz="1100" dirty="0" err="1">
                <a:solidFill>
                  <a:srgbClr val="000000"/>
                </a:solidFill>
                <a:cs typeface="Arial" panose="020B0604020202020204" pitchFamily="34" charset="0"/>
              </a:rPr>
              <a:t>rinkodara</a:t>
            </a:r>
            <a:endParaRPr lang="en-GB" sz="1100" dirty="0">
              <a:solidFill>
                <a:srgbClr val="000000"/>
              </a:solidFill>
              <a:cs typeface="Arial" panose="020B0604020202020204" pitchFamily="34" charset="0"/>
            </a:endParaRPr>
          </a:p>
        </p:txBody>
      </p:sp>
      <p:sp>
        <p:nvSpPr>
          <p:cNvPr id="62" name="TextBox 61">
            <a:extLst>
              <a:ext uri="{FF2B5EF4-FFF2-40B4-BE49-F238E27FC236}">
                <a16:creationId xmlns:a16="http://schemas.microsoft.com/office/drawing/2014/main" id="{DDB79B0A-003F-514A-A4BC-92FA1B1E52BF}"/>
              </a:ext>
            </a:extLst>
          </p:cNvPr>
          <p:cNvSpPr txBox="1"/>
          <p:nvPr/>
        </p:nvSpPr>
        <p:spPr>
          <a:xfrm>
            <a:off x="10119138" y="3886608"/>
            <a:ext cx="1295591" cy="261610"/>
          </a:xfrm>
          <a:prstGeom prst="rect">
            <a:avLst/>
          </a:prstGeom>
          <a:solidFill>
            <a:srgbClr val="FFD100"/>
          </a:solidFill>
        </p:spPr>
        <p:txBody>
          <a:bodyPr wrap="square">
            <a:spAutoFit/>
          </a:bodyPr>
          <a:lstStyle/>
          <a:p>
            <a:pPr algn="ctr"/>
            <a:r>
              <a:rPr lang="en-GB" sz="1100" dirty="0" err="1">
                <a:solidFill>
                  <a:srgbClr val="000000"/>
                </a:solidFill>
                <a:cs typeface="Arial" panose="020B0604020202020204" pitchFamily="34" charset="0"/>
              </a:rPr>
              <a:t>Komercializavimas</a:t>
            </a:r>
            <a:endParaRPr lang="en-GB" sz="1100" dirty="0">
              <a:solidFill>
                <a:srgbClr val="000000"/>
              </a:solidFill>
              <a:cs typeface="Arial" panose="020B0604020202020204" pitchFamily="34" charset="0"/>
            </a:endParaRPr>
          </a:p>
        </p:txBody>
      </p:sp>
      <p:sp>
        <p:nvSpPr>
          <p:cNvPr id="63" name="TextBox 62">
            <a:extLst>
              <a:ext uri="{FF2B5EF4-FFF2-40B4-BE49-F238E27FC236}">
                <a16:creationId xmlns:a16="http://schemas.microsoft.com/office/drawing/2014/main" id="{024F44BC-546D-4D4F-9B3F-E1A12E903033}"/>
              </a:ext>
            </a:extLst>
          </p:cNvPr>
          <p:cNvSpPr txBox="1"/>
          <p:nvPr/>
        </p:nvSpPr>
        <p:spPr>
          <a:xfrm>
            <a:off x="8262855" y="4612472"/>
            <a:ext cx="1770268" cy="261610"/>
          </a:xfrm>
          <a:prstGeom prst="rect">
            <a:avLst/>
          </a:prstGeom>
          <a:solidFill>
            <a:srgbClr val="FFD100"/>
          </a:solidFill>
        </p:spPr>
        <p:txBody>
          <a:bodyPr wrap="square">
            <a:spAutoFit/>
          </a:bodyPr>
          <a:lstStyle/>
          <a:p>
            <a:pPr algn="ctr"/>
            <a:r>
              <a:rPr lang="en-GB" sz="1100" dirty="0" err="1">
                <a:solidFill>
                  <a:srgbClr val="000000"/>
                </a:solidFill>
                <a:cs typeface="Arial" panose="020B0604020202020204" pitchFamily="34" charset="0"/>
              </a:rPr>
              <a:t>Keisti</a:t>
            </a:r>
            <a:r>
              <a:rPr lang="en-GB" sz="1100" dirty="0">
                <a:solidFill>
                  <a:srgbClr val="000000"/>
                </a:solidFill>
                <a:cs typeface="Arial" panose="020B0604020202020204" pitchFamily="34" charset="0"/>
              </a:rPr>
              <a:t> </a:t>
            </a:r>
            <a:r>
              <a:rPr lang="en-GB" sz="1100" dirty="0" err="1">
                <a:solidFill>
                  <a:srgbClr val="000000"/>
                </a:solidFill>
                <a:cs typeface="Arial" panose="020B0604020202020204" pitchFamily="34" charset="0"/>
              </a:rPr>
              <a:t>pagal</a:t>
            </a:r>
            <a:r>
              <a:rPr lang="en-GB" sz="1100" dirty="0">
                <a:solidFill>
                  <a:srgbClr val="000000"/>
                </a:solidFill>
                <a:cs typeface="Arial" panose="020B0604020202020204" pitchFamily="34" charset="0"/>
              </a:rPr>
              <a:t> </a:t>
            </a:r>
            <a:r>
              <a:rPr lang="en-GB" sz="1100" dirty="0" err="1">
                <a:solidFill>
                  <a:srgbClr val="000000"/>
                </a:solidFill>
                <a:cs typeface="Arial" panose="020B0604020202020204" pitchFamily="34" charset="0"/>
              </a:rPr>
              <a:t>atsiliepimus</a:t>
            </a:r>
            <a:endParaRPr lang="en-GB" sz="1100" dirty="0">
              <a:solidFill>
                <a:srgbClr val="000000"/>
              </a:solidFill>
              <a:cs typeface="Arial" panose="020B0604020202020204" pitchFamily="34" charset="0"/>
            </a:endParaRPr>
          </a:p>
        </p:txBody>
      </p:sp>
      <p:sp>
        <p:nvSpPr>
          <p:cNvPr id="64" name="TextBox 63">
            <a:extLst>
              <a:ext uri="{FF2B5EF4-FFF2-40B4-BE49-F238E27FC236}">
                <a16:creationId xmlns:a16="http://schemas.microsoft.com/office/drawing/2014/main" id="{A2A879B0-6EBB-624C-BCF1-391B4D95FA72}"/>
              </a:ext>
            </a:extLst>
          </p:cNvPr>
          <p:cNvSpPr txBox="1"/>
          <p:nvPr/>
        </p:nvSpPr>
        <p:spPr>
          <a:xfrm>
            <a:off x="10166274" y="1595895"/>
            <a:ext cx="998954" cy="261610"/>
          </a:xfrm>
          <a:prstGeom prst="rect">
            <a:avLst/>
          </a:prstGeom>
          <a:solidFill>
            <a:srgbClr val="85D2E1"/>
          </a:solidFill>
        </p:spPr>
        <p:txBody>
          <a:bodyPr wrap="square">
            <a:spAutoFit/>
          </a:bodyPr>
          <a:lstStyle/>
          <a:p>
            <a:pPr algn="ctr"/>
            <a:r>
              <a:rPr lang="en-GB" sz="1100" dirty="0" err="1">
                <a:solidFill>
                  <a:srgbClr val="000000"/>
                </a:solidFill>
                <a:cs typeface="Arial" panose="020B0604020202020204" pitchFamily="34" charset="0"/>
              </a:rPr>
              <a:t>Technologinis</a:t>
            </a:r>
            <a:endParaRPr lang="en-GB" sz="1100" dirty="0">
              <a:solidFill>
                <a:srgbClr val="000000"/>
              </a:solidFill>
              <a:cs typeface="Arial" panose="020B0604020202020204" pitchFamily="34" charset="0"/>
            </a:endParaRPr>
          </a:p>
        </p:txBody>
      </p:sp>
      <p:sp>
        <p:nvSpPr>
          <p:cNvPr id="65" name="TextBox 64">
            <a:extLst>
              <a:ext uri="{FF2B5EF4-FFF2-40B4-BE49-F238E27FC236}">
                <a16:creationId xmlns:a16="http://schemas.microsoft.com/office/drawing/2014/main" id="{B8657B41-318F-9342-A7B4-17E9A340F391}"/>
              </a:ext>
            </a:extLst>
          </p:cNvPr>
          <p:cNvSpPr txBox="1"/>
          <p:nvPr/>
        </p:nvSpPr>
        <p:spPr>
          <a:xfrm>
            <a:off x="10050002" y="1878717"/>
            <a:ext cx="1248455" cy="261610"/>
          </a:xfrm>
          <a:prstGeom prst="rect">
            <a:avLst/>
          </a:prstGeom>
          <a:noFill/>
        </p:spPr>
        <p:txBody>
          <a:bodyPr wrap="square">
            <a:spAutoFit/>
          </a:bodyPr>
          <a:lstStyle/>
          <a:p>
            <a:pPr algn="ctr"/>
            <a:r>
              <a:rPr lang="en-GB" sz="1100" dirty="0" err="1">
                <a:solidFill>
                  <a:srgbClr val="000000"/>
                </a:solidFill>
                <a:cs typeface="Arial" panose="020B0604020202020204" pitchFamily="34" charset="0"/>
              </a:rPr>
              <a:t>Reglamentuojantis</a:t>
            </a:r>
            <a:endParaRPr lang="en-GB" sz="1100" dirty="0">
              <a:solidFill>
                <a:srgbClr val="000000"/>
              </a:solidFill>
              <a:cs typeface="Arial" panose="020B0604020202020204" pitchFamily="34" charset="0"/>
            </a:endParaRPr>
          </a:p>
        </p:txBody>
      </p:sp>
      <p:sp>
        <p:nvSpPr>
          <p:cNvPr id="66" name="TextBox 65">
            <a:extLst>
              <a:ext uri="{FF2B5EF4-FFF2-40B4-BE49-F238E27FC236}">
                <a16:creationId xmlns:a16="http://schemas.microsoft.com/office/drawing/2014/main" id="{16E70422-4570-6F4B-B227-00310EFD7FCE}"/>
              </a:ext>
            </a:extLst>
          </p:cNvPr>
          <p:cNvSpPr txBox="1"/>
          <p:nvPr/>
        </p:nvSpPr>
        <p:spPr>
          <a:xfrm>
            <a:off x="10156847" y="2152076"/>
            <a:ext cx="998954" cy="261610"/>
          </a:xfrm>
          <a:prstGeom prst="rect">
            <a:avLst/>
          </a:prstGeom>
          <a:noFill/>
        </p:spPr>
        <p:txBody>
          <a:bodyPr wrap="square">
            <a:spAutoFit/>
          </a:bodyPr>
          <a:lstStyle/>
          <a:p>
            <a:pPr algn="ctr"/>
            <a:r>
              <a:rPr lang="en-GB" sz="1100" dirty="0" err="1">
                <a:solidFill>
                  <a:srgbClr val="000000"/>
                </a:solidFill>
                <a:cs typeface="Arial" panose="020B0604020202020204" pitchFamily="34" charset="0"/>
              </a:rPr>
              <a:t>Finansinis</a:t>
            </a:r>
            <a:endParaRPr lang="en-GB" sz="1100" dirty="0">
              <a:solidFill>
                <a:srgbClr val="000000"/>
              </a:solidFill>
              <a:cs typeface="Arial" panose="020B0604020202020204" pitchFamily="34" charset="0"/>
            </a:endParaRPr>
          </a:p>
        </p:txBody>
      </p:sp>
      <p:sp>
        <p:nvSpPr>
          <p:cNvPr id="67" name="TextBox 66">
            <a:extLst>
              <a:ext uri="{FF2B5EF4-FFF2-40B4-BE49-F238E27FC236}">
                <a16:creationId xmlns:a16="http://schemas.microsoft.com/office/drawing/2014/main" id="{809AA434-11D5-4040-B1DB-9CF72FAD38EB}"/>
              </a:ext>
            </a:extLst>
          </p:cNvPr>
          <p:cNvSpPr txBox="1"/>
          <p:nvPr/>
        </p:nvSpPr>
        <p:spPr>
          <a:xfrm>
            <a:off x="10166274" y="2444307"/>
            <a:ext cx="998954" cy="430887"/>
          </a:xfrm>
          <a:prstGeom prst="rect">
            <a:avLst/>
          </a:prstGeom>
          <a:solidFill>
            <a:srgbClr val="FFD100"/>
          </a:solidFill>
        </p:spPr>
        <p:txBody>
          <a:bodyPr wrap="square">
            <a:spAutoFit/>
          </a:bodyPr>
          <a:lstStyle/>
          <a:p>
            <a:pPr algn="ctr"/>
            <a:r>
              <a:rPr lang="en-GB" sz="1100" dirty="0" err="1">
                <a:solidFill>
                  <a:srgbClr val="000000"/>
                </a:solidFill>
                <a:cs typeface="Arial" panose="020B0604020202020204" pitchFamily="34" charset="0"/>
              </a:rPr>
              <a:t>Įgyvendinamumas</a:t>
            </a:r>
            <a:endParaRPr lang="en-GB" sz="1100" dirty="0">
              <a:solidFill>
                <a:srgbClr val="000000"/>
              </a:solidFill>
              <a:cs typeface="Arial" panose="020B0604020202020204" pitchFamily="34" charset="0"/>
            </a:endParaRPr>
          </a:p>
        </p:txBody>
      </p:sp>
      <p:sp>
        <p:nvSpPr>
          <p:cNvPr id="68" name="TextBox 67">
            <a:extLst>
              <a:ext uri="{FF2B5EF4-FFF2-40B4-BE49-F238E27FC236}">
                <a16:creationId xmlns:a16="http://schemas.microsoft.com/office/drawing/2014/main" id="{EEAD5C98-4622-BB41-BA02-B04089DC03F6}"/>
              </a:ext>
            </a:extLst>
          </p:cNvPr>
          <p:cNvSpPr txBox="1"/>
          <p:nvPr/>
        </p:nvSpPr>
        <p:spPr>
          <a:xfrm>
            <a:off x="9267054" y="2303961"/>
            <a:ext cx="768492" cy="261610"/>
          </a:xfrm>
          <a:prstGeom prst="rect">
            <a:avLst/>
          </a:prstGeom>
          <a:solidFill>
            <a:srgbClr val="13B7B3"/>
          </a:solidFill>
        </p:spPr>
        <p:txBody>
          <a:bodyPr wrap="square">
            <a:spAutoFit/>
          </a:bodyPr>
          <a:lstStyle/>
          <a:p>
            <a:pPr algn="ctr"/>
            <a:r>
              <a:rPr lang="en-GB" sz="1100" b="1" dirty="0" err="1">
                <a:solidFill>
                  <a:srgbClr val="000000"/>
                </a:solidFill>
                <a:cs typeface="Arial" panose="020B0604020202020204" pitchFamily="34" charset="0"/>
              </a:rPr>
              <a:t>Sėkmė</a:t>
            </a:r>
            <a:endParaRPr lang="en-GB" sz="1100" b="1" dirty="0">
              <a:solidFill>
                <a:srgbClr val="000000"/>
              </a:solidFill>
              <a:cs typeface="Arial" panose="020B0604020202020204" pitchFamily="34" charset="0"/>
            </a:endParaRPr>
          </a:p>
        </p:txBody>
      </p:sp>
      <p:sp>
        <p:nvSpPr>
          <p:cNvPr id="69" name="TextBox 68">
            <a:extLst>
              <a:ext uri="{FF2B5EF4-FFF2-40B4-BE49-F238E27FC236}">
                <a16:creationId xmlns:a16="http://schemas.microsoft.com/office/drawing/2014/main" id="{F9FA5173-0839-4540-AC73-E2A57B8A3025}"/>
              </a:ext>
            </a:extLst>
          </p:cNvPr>
          <p:cNvSpPr txBox="1"/>
          <p:nvPr/>
        </p:nvSpPr>
        <p:spPr>
          <a:xfrm>
            <a:off x="9364996" y="3716925"/>
            <a:ext cx="690716" cy="261610"/>
          </a:xfrm>
          <a:prstGeom prst="rect">
            <a:avLst/>
          </a:prstGeom>
          <a:solidFill>
            <a:srgbClr val="13B7B3"/>
          </a:solidFill>
        </p:spPr>
        <p:txBody>
          <a:bodyPr wrap="square">
            <a:spAutoFit/>
          </a:bodyPr>
          <a:lstStyle/>
          <a:p>
            <a:pPr algn="ctr"/>
            <a:r>
              <a:rPr lang="en-GB" sz="1100" b="1" dirty="0" err="1">
                <a:solidFill>
                  <a:srgbClr val="000000"/>
                </a:solidFill>
                <a:cs typeface="Arial" panose="020B0604020202020204" pitchFamily="34" charset="0"/>
              </a:rPr>
              <a:t>Sėkmė</a:t>
            </a:r>
            <a:endParaRPr lang="en-GB" sz="1100" b="1" dirty="0">
              <a:solidFill>
                <a:srgbClr val="000000"/>
              </a:solidFill>
              <a:cs typeface="Arial" panose="020B0604020202020204" pitchFamily="34" charset="0"/>
            </a:endParaRPr>
          </a:p>
        </p:txBody>
      </p:sp>
      <p:sp>
        <p:nvSpPr>
          <p:cNvPr id="70" name="TextBox 69">
            <a:extLst>
              <a:ext uri="{FF2B5EF4-FFF2-40B4-BE49-F238E27FC236}">
                <a16:creationId xmlns:a16="http://schemas.microsoft.com/office/drawing/2014/main" id="{EC2D527C-F231-FA40-B45E-21F720EE27D8}"/>
              </a:ext>
            </a:extLst>
          </p:cNvPr>
          <p:cNvSpPr txBox="1"/>
          <p:nvPr/>
        </p:nvSpPr>
        <p:spPr>
          <a:xfrm>
            <a:off x="11338735" y="2285002"/>
            <a:ext cx="713635" cy="261610"/>
          </a:xfrm>
          <a:prstGeom prst="rect">
            <a:avLst/>
          </a:prstGeom>
          <a:solidFill>
            <a:srgbClr val="13B7B3"/>
          </a:solidFill>
        </p:spPr>
        <p:txBody>
          <a:bodyPr wrap="square">
            <a:spAutoFit/>
          </a:bodyPr>
          <a:lstStyle/>
          <a:p>
            <a:pPr algn="ctr"/>
            <a:r>
              <a:rPr lang="en-GB" sz="1100" b="1" dirty="0" err="1">
                <a:solidFill>
                  <a:srgbClr val="000000"/>
                </a:solidFill>
                <a:cs typeface="Arial" panose="020B0604020202020204" pitchFamily="34" charset="0"/>
              </a:rPr>
              <a:t>Sėkmė</a:t>
            </a:r>
            <a:endParaRPr lang="en-GB" sz="1100" b="1" dirty="0">
              <a:solidFill>
                <a:srgbClr val="000000"/>
              </a:solidFill>
              <a:cs typeface="Arial" panose="020B0604020202020204" pitchFamily="34" charset="0"/>
            </a:endParaRPr>
          </a:p>
        </p:txBody>
      </p:sp>
      <p:sp>
        <p:nvSpPr>
          <p:cNvPr id="71" name="TextBox 70">
            <a:extLst>
              <a:ext uri="{FF2B5EF4-FFF2-40B4-BE49-F238E27FC236}">
                <a16:creationId xmlns:a16="http://schemas.microsoft.com/office/drawing/2014/main" id="{E885342D-CFB1-0F43-BB1F-CF698A355579}"/>
              </a:ext>
            </a:extLst>
          </p:cNvPr>
          <p:cNvSpPr txBox="1"/>
          <p:nvPr/>
        </p:nvSpPr>
        <p:spPr>
          <a:xfrm>
            <a:off x="9293053" y="2634661"/>
            <a:ext cx="808232" cy="261610"/>
          </a:xfrm>
          <a:prstGeom prst="rect">
            <a:avLst/>
          </a:prstGeom>
          <a:solidFill>
            <a:srgbClr val="086D6E"/>
          </a:solidFill>
        </p:spPr>
        <p:txBody>
          <a:bodyPr wrap="square">
            <a:spAutoFit/>
          </a:bodyPr>
          <a:lstStyle/>
          <a:p>
            <a:pPr algn="ctr"/>
            <a:r>
              <a:rPr lang="en-GB" sz="1100" b="1" dirty="0" err="1">
                <a:solidFill>
                  <a:schemeClr val="bg1"/>
                </a:solidFill>
                <a:cs typeface="Arial" panose="020B0604020202020204" pitchFamily="34" charset="0"/>
              </a:rPr>
              <a:t>Nesėkmė</a:t>
            </a:r>
            <a:endParaRPr lang="en-GB" sz="1100" b="1" dirty="0">
              <a:solidFill>
                <a:schemeClr val="bg1"/>
              </a:solidFill>
              <a:cs typeface="Arial" panose="020B0604020202020204" pitchFamily="34" charset="0"/>
            </a:endParaRPr>
          </a:p>
        </p:txBody>
      </p:sp>
      <p:sp>
        <p:nvSpPr>
          <p:cNvPr id="72" name="TextBox 71">
            <a:extLst>
              <a:ext uri="{FF2B5EF4-FFF2-40B4-BE49-F238E27FC236}">
                <a16:creationId xmlns:a16="http://schemas.microsoft.com/office/drawing/2014/main" id="{20D3F568-AE1C-FB44-AE44-955DB6FD7EA9}"/>
              </a:ext>
            </a:extLst>
          </p:cNvPr>
          <p:cNvSpPr txBox="1"/>
          <p:nvPr/>
        </p:nvSpPr>
        <p:spPr>
          <a:xfrm>
            <a:off x="9346143" y="4028010"/>
            <a:ext cx="737816" cy="261610"/>
          </a:xfrm>
          <a:prstGeom prst="rect">
            <a:avLst/>
          </a:prstGeom>
          <a:solidFill>
            <a:srgbClr val="086D6E"/>
          </a:solidFill>
        </p:spPr>
        <p:txBody>
          <a:bodyPr wrap="square">
            <a:spAutoFit/>
          </a:bodyPr>
          <a:lstStyle/>
          <a:p>
            <a:pPr algn="ctr"/>
            <a:r>
              <a:rPr lang="en-GB" sz="1100" b="1" dirty="0" err="1">
                <a:solidFill>
                  <a:schemeClr val="bg1"/>
                </a:solidFill>
                <a:cs typeface="Arial" panose="020B0604020202020204" pitchFamily="34" charset="0"/>
              </a:rPr>
              <a:t>Nesėkmė</a:t>
            </a:r>
            <a:endParaRPr lang="en-GB" sz="1100" b="1" dirty="0">
              <a:solidFill>
                <a:schemeClr val="bg1"/>
              </a:solidFill>
              <a:cs typeface="Arial" panose="020B0604020202020204" pitchFamily="34" charset="0"/>
            </a:endParaRPr>
          </a:p>
        </p:txBody>
      </p:sp>
      <p:sp>
        <p:nvSpPr>
          <p:cNvPr id="73" name="TextBox 72">
            <a:extLst>
              <a:ext uri="{FF2B5EF4-FFF2-40B4-BE49-F238E27FC236}">
                <a16:creationId xmlns:a16="http://schemas.microsoft.com/office/drawing/2014/main" id="{F9CB2D6B-9D01-9448-9E57-76D91BE4FC27}"/>
              </a:ext>
            </a:extLst>
          </p:cNvPr>
          <p:cNvSpPr txBox="1"/>
          <p:nvPr/>
        </p:nvSpPr>
        <p:spPr>
          <a:xfrm>
            <a:off x="11338735" y="2593808"/>
            <a:ext cx="749638" cy="261610"/>
          </a:xfrm>
          <a:prstGeom prst="rect">
            <a:avLst/>
          </a:prstGeom>
          <a:solidFill>
            <a:srgbClr val="086D6E"/>
          </a:solidFill>
        </p:spPr>
        <p:txBody>
          <a:bodyPr wrap="square">
            <a:spAutoFit/>
          </a:bodyPr>
          <a:lstStyle/>
          <a:p>
            <a:pPr algn="ctr"/>
            <a:r>
              <a:rPr lang="en-GB" sz="1100" b="1" dirty="0" err="1">
                <a:solidFill>
                  <a:schemeClr val="bg1"/>
                </a:solidFill>
                <a:cs typeface="Arial" panose="020B0604020202020204" pitchFamily="34" charset="0"/>
              </a:rPr>
              <a:t>Nesėkmė</a:t>
            </a:r>
            <a:endParaRPr lang="en-GB" sz="1100" b="1" dirty="0">
              <a:solidFill>
                <a:schemeClr val="bg1"/>
              </a:solidFill>
              <a:cs typeface="Arial" panose="020B0604020202020204" pitchFamily="34" charset="0"/>
            </a:endParaRPr>
          </a:p>
        </p:txBody>
      </p:sp>
    </p:spTree>
    <p:extLst>
      <p:ext uri="{BB962C8B-B14F-4D97-AF65-F5344CB8AC3E}">
        <p14:creationId xmlns:p14="http://schemas.microsoft.com/office/powerpoint/2010/main" val="32783039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7455188-71DE-BE82-8EEC-A90F5C7429CC}"/>
              </a:ext>
            </a:extLst>
          </p:cNvPr>
          <p:cNvSpPr>
            <a:spLocks noGrp="1"/>
          </p:cNvSpPr>
          <p:nvPr>
            <p:ph type="body" sz="quarter" idx="18"/>
          </p:nvPr>
        </p:nvSpPr>
        <p:spPr>
          <a:xfrm>
            <a:off x="1431235" y="1773241"/>
            <a:ext cx="5254208" cy="4935672"/>
          </a:xfrm>
        </p:spPr>
        <p:txBody>
          <a:bodyPr>
            <a:normAutofit lnSpcReduction="10000"/>
          </a:bodyPr>
          <a:lstStyle/>
          <a:p>
            <a:pPr marL="360000" indent="-342900">
              <a:buFont typeface="Arial" panose="020B0604020202020204" pitchFamily="34" charset="0"/>
              <a:buChar char="•"/>
            </a:pPr>
            <a:r>
              <a:rPr lang="lt-LT" dirty="0"/>
              <a:t>Kaip visi žinome, „Colgate" yra žymus dantų priežiūros prekės ženklas. Jie norėjo patekti į pelningą pusgaminių rinką, pasinaudodami savo vartotojų stipriu lojalumu prekės ženklui ir  devintajame XX a. dešimtmetyje pradėjo gaminti šaldytų maisto produktų liniją, tačiau šis prekės ženklo išplėtimas buvo gėdinga nesėkmė.</a:t>
            </a:r>
          </a:p>
          <a:p>
            <a:pPr marL="360000" indent="-342900">
              <a:buFont typeface="Arial" panose="020B0604020202020204" pitchFamily="34" charset="0"/>
              <a:buChar char="•"/>
            </a:pPr>
            <a:r>
              <a:rPr lang="lt-LT" dirty="0"/>
              <a:t>2011 m. „</a:t>
            </a:r>
            <a:r>
              <a:rPr lang="lt-LT" dirty="0" err="1"/>
              <a:t>Tesco</a:t>
            </a:r>
            <a:r>
              <a:rPr lang="lt-LT" dirty="0"/>
              <a:t>" nusprendė išleisti naują sumuštinį, kad pasinaudotų </a:t>
            </a:r>
            <a:r>
              <a:rPr lang="lt-LT" dirty="0" err="1"/>
              <a:t>Vimbldono</a:t>
            </a:r>
            <a:r>
              <a:rPr lang="lt-LT" dirty="0"/>
              <a:t> teniso čempionato pranašumais. Tai buvo neabejotina rizika, kuri, deja, prekybos centrų tinklui nepasiteisino.</a:t>
            </a:r>
            <a:endParaRPr lang="en-IE" dirty="0"/>
          </a:p>
        </p:txBody>
      </p:sp>
      <p:sp>
        <p:nvSpPr>
          <p:cNvPr id="4" name="Text Placeholder 3">
            <a:extLst>
              <a:ext uri="{FF2B5EF4-FFF2-40B4-BE49-F238E27FC236}">
                <a16:creationId xmlns:a16="http://schemas.microsoft.com/office/drawing/2014/main" id="{F2D9D3A9-CD53-6782-8252-88C1DB11185F}"/>
              </a:ext>
            </a:extLst>
          </p:cNvPr>
          <p:cNvSpPr>
            <a:spLocks noGrp="1"/>
          </p:cNvSpPr>
          <p:nvPr>
            <p:ph type="body" sz="quarter" idx="16"/>
          </p:nvPr>
        </p:nvSpPr>
        <p:spPr/>
        <p:txBody>
          <a:bodyPr>
            <a:normAutofit fontScale="92500"/>
          </a:bodyPr>
          <a:lstStyle/>
          <a:p>
            <a:r>
              <a:rPr lang="lt-LT" dirty="0"/>
              <a:t>Keletas didelių nesėkmių</a:t>
            </a:r>
            <a:endParaRPr lang="en-IE" dirty="0"/>
          </a:p>
        </p:txBody>
      </p:sp>
      <p:pic>
        <p:nvPicPr>
          <p:cNvPr id="1026" name="Picture 2">
            <a:extLst>
              <a:ext uri="{FF2B5EF4-FFF2-40B4-BE49-F238E27FC236}">
                <a16:creationId xmlns:a16="http://schemas.microsoft.com/office/drawing/2014/main" id="{379A2AEC-0DC7-5AC2-C64E-F6FDCCD5188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02519" y="455271"/>
            <a:ext cx="4684727" cy="26359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rawberries and Cream Sandwich (Pic:PA)">
            <a:extLst>
              <a:ext uri="{FF2B5EF4-FFF2-40B4-BE49-F238E27FC236}">
                <a16:creationId xmlns:a16="http://schemas.microsoft.com/office/drawing/2014/main" id="{22D695A9-C26B-B560-4DBD-B7571D43B55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02519" y="3537295"/>
            <a:ext cx="4684727" cy="2628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167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72A34A-A6C5-45F2-A9F1-BB182A4C5EE1}"/>
              </a:ext>
            </a:extLst>
          </p:cNvPr>
          <p:cNvSpPr>
            <a:spLocks noGrp="1"/>
          </p:cNvSpPr>
          <p:nvPr>
            <p:ph type="body" sz="quarter" idx="16"/>
          </p:nvPr>
        </p:nvSpPr>
        <p:spPr>
          <a:xfrm>
            <a:off x="2149154" y="934084"/>
            <a:ext cx="4235894" cy="2039775"/>
          </a:xfrm>
        </p:spPr>
        <p:txBody>
          <a:bodyPr>
            <a:normAutofit lnSpcReduction="10000"/>
          </a:bodyPr>
          <a:lstStyle/>
          <a:p>
            <a:r>
              <a:rPr lang="en-IE" dirty="0" err="1"/>
              <a:t>Mitybos</a:t>
            </a:r>
            <a:r>
              <a:rPr lang="en-IE" dirty="0"/>
              <a:t> </a:t>
            </a:r>
            <a:r>
              <a:rPr lang="en-IE" dirty="0" err="1"/>
              <a:t>ir</a:t>
            </a:r>
            <a:r>
              <a:rPr lang="en-IE" dirty="0"/>
              <a:t> </a:t>
            </a:r>
            <a:r>
              <a:rPr lang="en-IE" dirty="0" err="1"/>
              <a:t>sveikatos</a:t>
            </a:r>
            <a:r>
              <a:rPr lang="en-IE" dirty="0"/>
              <a:t> </a:t>
            </a:r>
            <a:r>
              <a:rPr lang="en-IE" dirty="0" err="1"/>
              <a:t>teiginiai</a:t>
            </a:r>
            <a:endParaRPr lang="en-IE" dirty="0"/>
          </a:p>
        </p:txBody>
      </p:sp>
      <p:sp>
        <p:nvSpPr>
          <p:cNvPr id="3" name="Text Placeholder 2">
            <a:extLst>
              <a:ext uri="{FF2B5EF4-FFF2-40B4-BE49-F238E27FC236}">
                <a16:creationId xmlns:a16="http://schemas.microsoft.com/office/drawing/2014/main" id="{A1D66EAA-5EB8-4FAD-9344-B278EB18EF52}"/>
              </a:ext>
            </a:extLst>
          </p:cNvPr>
          <p:cNvSpPr>
            <a:spLocks noGrp="1"/>
          </p:cNvSpPr>
          <p:nvPr>
            <p:ph type="body" sz="quarter" idx="17"/>
          </p:nvPr>
        </p:nvSpPr>
        <p:spPr/>
        <p:txBody>
          <a:bodyPr>
            <a:normAutofit fontScale="85000" lnSpcReduction="20000"/>
          </a:bodyPr>
          <a:lstStyle/>
          <a:p>
            <a:r>
              <a:rPr lang="en-IE"/>
              <a:t>03 </a:t>
            </a:r>
          </a:p>
        </p:txBody>
      </p:sp>
    </p:spTree>
    <p:extLst>
      <p:ext uri="{BB962C8B-B14F-4D97-AF65-F5344CB8AC3E}">
        <p14:creationId xmlns:p14="http://schemas.microsoft.com/office/powerpoint/2010/main" val="5795965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97D0AF1-9AD9-96C6-CCC4-3722B7A85EE9}"/>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9697" t="1" r="-15" b="-12626"/>
          <a:stretch/>
        </p:blipFill>
        <p:spPr>
          <a:xfrm>
            <a:off x="6852062" y="1177730"/>
            <a:ext cx="5105121" cy="5413569"/>
          </a:xfrm>
        </p:spPr>
      </p:pic>
      <p:sp>
        <p:nvSpPr>
          <p:cNvPr id="3" name="Text Placeholder 2">
            <a:extLst>
              <a:ext uri="{FF2B5EF4-FFF2-40B4-BE49-F238E27FC236}">
                <a16:creationId xmlns:a16="http://schemas.microsoft.com/office/drawing/2014/main" id="{626835BB-6C28-4FE9-B4BE-F66B8BEBA057}"/>
              </a:ext>
            </a:extLst>
          </p:cNvPr>
          <p:cNvSpPr>
            <a:spLocks noGrp="1"/>
          </p:cNvSpPr>
          <p:nvPr>
            <p:ph type="body" sz="quarter" idx="18"/>
          </p:nvPr>
        </p:nvSpPr>
        <p:spPr>
          <a:xfrm>
            <a:off x="1408670" y="1556951"/>
            <a:ext cx="5443391" cy="5099222"/>
          </a:xfrm>
        </p:spPr>
        <p:txBody>
          <a:bodyPr>
            <a:normAutofit fontScale="92500" lnSpcReduction="20000"/>
          </a:bodyPr>
          <a:lstStyle/>
          <a:p>
            <a:pPr indent="0"/>
            <a:r>
              <a:rPr lang="lt-LT" dirty="0"/>
              <a:t>Vis daugiau ES parduodamų maisto produktų ženklinami teiginiais apie maistingumą ir sveikatingumą. </a:t>
            </a:r>
          </a:p>
          <a:p>
            <a:pPr indent="0"/>
            <a:endParaRPr lang="en-US" b="1" dirty="0"/>
          </a:p>
          <a:p>
            <a:pPr indent="0"/>
            <a:r>
              <a:rPr lang="lt-LT" b="1" dirty="0"/>
              <a:t>Teiginyje apie maistingumą </a:t>
            </a:r>
            <a:r>
              <a:rPr lang="lt-LT" dirty="0"/>
              <a:t>nurodoma arba užsimenama, kad maisto produktas pasižymi naudingomis maistinėmis savybėmis, pavyzdžiui, „mažai riebalų", „be pridėtinio cukraus" ir „daug skaidulinių medžiagų". </a:t>
            </a:r>
          </a:p>
          <a:p>
            <a:pPr indent="0"/>
            <a:endParaRPr lang="en-US" b="1" dirty="0"/>
          </a:p>
          <a:p>
            <a:pPr indent="0"/>
            <a:r>
              <a:rPr lang="lt-LT" b="1" dirty="0"/>
              <a:t>Teiginys apie sveikatingumą – </a:t>
            </a:r>
            <a:r>
              <a:rPr lang="lt-LT" dirty="0"/>
              <a:t>tai etiketėse, reklamoje ar kitoje rinkodaros medžiagoje pateikiamas teiginys, kad tam tikro maisto produkto vartojimas gali būti naudingas sveikatai, pavyzdžiui, kad maisto produktas gali padėti sustiprinti natūralią organizmo apsaugą.</a:t>
            </a:r>
            <a:endParaRPr lang="en-IE" dirty="0"/>
          </a:p>
        </p:txBody>
      </p:sp>
      <p:sp>
        <p:nvSpPr>
          <p:cNvPr id="4" name="Text Placeholder 3">
            <a:extLst>
              <a:ext uri="{FF2B5EF4-FFF2-40B4-BE49-F238E27FC236}">
                <a16:creationId xmlns:a16="http://schemas.microsoft.com/office/drawing/2014/main" id="{0A424A6B-E38F-4ADC-9136-3C7480689707}"/>
              </a:ext>
            </a:extLst>
          </p:cNvPr>
          <p:cNvSpPr>
            <a:spLocks noGrp="1"/>
          </p:cNvSpPr>
          <p:nvPr>
            <p:ph type="body" sz="quarter" idx="16"/>
          </p:nvPr>
        </p:nvSpPr>
        <p:spPr/>
        <p:txBody>
          <a:bodyPr>
            <a:normAutofit fontScale="77500" lnSpcReduction="20000"/>
          </a:bodyPr>
          <a:lstStyle/>
          <a:p>
            <a:r>
              <a:rPr lang="en-IE" dirty="0" err="1"/>
              <a:t>Teiginiai</a:t>
            </a:r>
            <a:r>
              <a:rPr lang="en-IE" dirty="0"/>
              <a:t> </a:t>
            </a:r>
            <a:r>
              <a:rPr lang="en-IE" dirty="0" err="1"/>
              <a:t>apie</a:t>
            </a:r>
            <a:r>
              <a:rPr lang="en-IE" dirty="0"/>
              <a:t> </a:t>
            </a:r>
            <a:r>
              <a:rPr lang="en-IE" dirty="0" err="1"/>
              <a:t>maisto</a:t>
            </a:r>
            <a:r>
              <a:rPr lang="en-IE" dirty="0"/>
              <a:t> </a:t>
            </a:r>
            <a:r>
              <a:rPr lang="en-IE" dirty="0" err="1"/>
              <a:t>produktus</a:t>
            </a:r>
            <a:endParaRPr lang="en-IE" dirty="0"/>
          </a:p>
        </p:txBody>
      </p:sp>
      <p:sp>
        <p:nvSpPr>
          <p:cNvPr id="2" name="TextBox 1">
            <a:extLst>
              <a:ext uri="{FF2B5EF4-FFF2-40B4-BE49-F238E27FC236}">
                <a16:creationId xmlns:a16="http://schemas.microsoft.com/office/drawing/2014/main" id="{9416026F-F640-20D0-9C53-5A8D49DB343A}"/>
              </a:ext>
            </a:extLst>
          </p:cNvPr>
          <p:cNvSpPr txBox="1"/>
          <p:nvPr/>
        </p:nvSpPr>
        <p:spPr>
          <a:xfrm>
            <a:off x="7607906" y="346733"/>
            <a:ext cx="3593432" cy="461665"/>
          </a:xfrm>
          <a:prstGeom prst="rect">
            <a:avLst/>
          </a:prstGeom>
          <a:noFill/>
        </p:spPr>
        <p:txBody>
          <a:bodyPr wrap="square" rtlCol="0">
            <a:spAutoFit/>
          </a:bodyPr>
          <a:lstStyle/>
          <a:p>
            <a:pPr algn="ctr"/>
            <a:r>
              <a:rPr lang="en-IE" sz="2400" b="1" dirty="0" err="1">
                <a:solidFill>
                  <a:srgbClr val="000000"/>
                </a:solidFill>
              </a:rPr>
              <a:t>Teiginio</a:t>
            </a:r>
            <a:r>
              <a:rPr lang="en-IE" sz="2400" b="1" dirty="0">
                <a:solidFill>
                  <a:srgbClr val="000000"/>
                </a:solidFill>
              </a:rPr>
              <a:t> </a:t>
            </a:r>
            <a:r>
              <a:rPr lang="en-IE" sz="2400" b="1" dirty="0" err="1">
                <a:solidFill>
                  <a:srgbClr val="000000"/>
                </a:solidFill>
              </a:rPr>
              <a:t>pavyzdys</a:t>
            </a:r>
            <a:r>
              <a:rPr lang="en-IE" sz="2400" b="1" dirty="0">
                <a:solidFill>
                  <a:srgbClr val="000000"/>
                </a:solidFill>
              </a:rPr>
              <a:t> </a:t>
            </a:r>
          </a:p>
        </p:txBody>
      </p:sp>
    </p:spTree>
    <p:extLst>
      <p:ext uri="{BB962C8B-B14F-4D97-AF65-F5344CB8AC3E}">
        <p14:creationId xmlns:p14="http://schemas.microsoft.com/office/powerpoint/2010/main" val="3394852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3B6293-E241-4D4A-8DFD-06C5DE74EF86}"/>
              </a:ext>
            </a:extLst>
          </p:cNvPr>
          <p:cNvSpPr>
            <a:spLocks noGrp="1"/>
          </p:cNvSpPr>
          <p:nvPr>
            <p:ph type="body" sz="quarter" idx="16"/>
          </p:nvPr>
        </p:nvSpPr>
        <p:spPr>
          <a:xfrm>
            <a:off x="734714" y="486763"/>
            <a:ext cx="10808102" cy="582221"/>
          </a:xfrm>
        </p:spPr>
        <p:txBody>
          <a:bodyPr>
            <a:normAutofit lnSpcReduction="10000"/>
          </a:bodyPr>
          <a:lstStyle/>
          <a:p>
            <a:r>
              <a:rPr lang="en-IE" dirty="0" err="1"/>
              <a:t>Pavyzdys</a:t>
            </a:r>
            <a:r>
              <a:rPr lang="en-IE" dirty="0"/>
              <a:t>: </a:t>
            </a:r>
            <a:r>
              <a:rPr lang="en-IE" dirty="0" err="1"/>
              <a:t>Suvokimas</a:t>
            </a:r>
            <a:r>
              <a:rPr lang="en-IE" dirty="0"/>
              <a:t> </a:t>
            </a:r>
            <a:r>
              <a:rPr lang="en-IE" dirty="0" err="1"/>
              <a:t>ir</a:t>
            </a:r>
            <a:r>
              <a:rPr lang="en-IE" dirty="0"/>
              <a:t> </a:t>
            </a:r>
            <a:r>
              <a:rPr lang="en-IE" dirty="0" err="1"/>
              <a:t>jutiminiai</a:t>
            </a:r>
            <a:r>
              <a:rPr lang="en-IE" dirty="0"/>
              <a:t> </a:t>
            </a:r>
            <a:r>
              <a:rPr lang="en-IE" dirty="0" err="1"/>
              <a:t>pokyčiai</a:t>
            </a:r>
            <a:endParaRPr lang="en-IE" dirty="0"/>
          </a:p>
        </p:txBody>
      </p:sp>
      <p:sp>
        <p:nvSpPr>
          <p:cNvPr id="4" name="TextBox 3">
            <a:extLst>
              <a:ext uri="{FF2B5EF4-FFF2-40B4-BE49-F238E27FC236}">
                <a16:creationId xmlns:a16="http://schemas.microsoft.com/office/drawing/2014/main" id="{9C6AD9F2-10ED-4CC6-95C4-961FC1909CE4}"/>
              </a:ext>
            </a:extLst>
          </p:cNvPr>
          <p:cNvSpPr txBox="1"/>
          <p:nvPr/>
        </p:nvSpPr>
        <p:spPr>
          <a:xfrm>
            <a:off x="766119" y="981099"/>
            <a:ext cx="11079040" cy="1446550"/>
          </a:xfrm>
          <a:prstGeom prst="rect">
            <a:avLst/>
          </a:prstGeom>
          <a:noFill/>
        </p:spPr>
        <p:txBody>
          <a:bodyPr wrap="square" rtlCol="0">
            <a:spAutoFit/>
          </a:bodyPr>
          <a:lstStyle/>
          <a:p>
            <a:r>
              <a:rPr lang="lt-LT" sz="2400" b="1" dirty="0">
                <a:solidFill>
                  <a:prstClr val="black"/>
                </a:solidFill>
                <a:cs typeface="Arial" panose="020B0604020202020204" pitchFamily="34" charset="0"/>
              </a:rPr>
              <a:t>Su amžiumi gali sumažėti maisto produktų suvokimas ir „</a:t>
            </a:r>
            <a:r>
              <a:rPr lang="lt-LT" sz="2400" b="1" dirty="0" err="1">
                <a:solidFill>
                  <a:prstClr val="black"/>
                </a:solidFill>
                <a:cs typeface="Arial" panose="020B0604020202020204" pitchFamily="34" charset="0"/>
              </a:rPr>
              <a:t>mėgstamumas</a:t>
            </a:r>
            <a:r>
              <a:rPr lang="lt-LT" sz="2400" b="1" dirty="0">
                <a:solidFill>
                  <a:prstClr val="black"/>
                </a:solidFill>
                <a:cs typeface="Arial" panose="020B0604020202020204" pitchFamily="34" charset="0"/>
              </a:rPr>
              <a:t>“: Vyresnio amžiaus vartotojų juslių sutrikimai</a:t>
            </a:r>
            <a:r>
              <a:rPr lang="en-US" sz="2400" b="1" dirty="0">
                <a:solidFill>
                  <a:prstClr val="black"/>
                </a:solidFill>
                <a:cs typeface="Arial" panose="020B0604020202020204" pitchFamily="34" charset="0"/>
              </a:rPr>
              <a:t> </a:t>
            </a:r>
            <a:r>
              <a:rPr lang="lt-LT" sz="2000" dirty="0">
                <a:solidFill>
                  <a:prstClr val="black"/>
                </a:solidFill>
                <a:cs typeface="Arial" panose="020B0604020202020204" pitchFamily="34" charset="0"/>
              </a:rPr>
              <a:t>(kvapas, skonis, tekstūros  jutimas, regėjimas (rega), klausa, kramtymas ir rijimas). Pavyzdžiui, gali atsirasti skonio receptorių pokyčių, dėl kurių sumažėja gebėjimas atskirti skonius.</a:t>
            </a:r>
            <a:endParaRPr lang="en-GB" sz="2000" dirty="0">
              <a:solidFill>
                <a:srgbClr val="FF0000"/>
              </a:solidFill>
              <a:cs typeface="Arial" panose="020B0604020202020204" pitchFamily="34" charset="0"/>
            </a:endParaRPr>
          </a:p>
        </p:txBody>
      </p:sp>
      <p:pic>
        <p:nvPicPr>
          <p:cNvPr id="9" name="Picture 8">
            <a:extLst>
              <a:ext uri="{FF2B5EF4-FFF2-40B4-BE49-F238E27FC236}">
                <a16:creationId xmlns:a16="http://schemas.microsoft.com/office/drawing/2014/main" id="{26860C9C-C9CB-3746-8539-C541D8EF0B1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09010" y="2572610"/>
            <a:ext cx="9173980" cy="3057993"/>
          </a:xfrm>
          <a:prstGeom prst="rect">
            <a:avLst/>
          </a:prstGeom>
        </p:spPr>
      </p:pic>
      <p:sp>
        <p:nvSpPr>
          <p:cNvPr id="10" name="TextBox 9">
            <a:extLst>
              <a:ext uri="{FF2B5EF4-FFF2-40B4-BE49-F238E27FC236}">
                <a16:creationId xmlns:a16="http://schemas.microsoft.com/office/drawing/2014/main" id="{1E4A7451-A982-DB43-9C3A-585638FD0A43}"/>
              </a:ext>
            </a:extLst>
          </p:cNvPr>
          <p:cNvSpPr txBox="1"/>
          <p:nvPr/>
        </p:nvSpPr>
        <p:spPr>
          <a:xfrm>
            <a:off x="1455085" y="2778141"/>
            <a:ext cx="3291798" cy="904735"/>
          </a:xfrm>
          <a:prstGeom prst="rect">
            <a:avLst/>
          </a:prstGeom>
          <a:noFill/>
        </p:spPr>
        <p:txBody>
          <a:bodyPr wrap="square" rtlCol="0">
            <a:spAutoFit/>
          </a:bodyPr>
          <a:lstStyle/>
          <a:p>
            <a:pPr algn="ctr"/>
            <a:r>
              <a:rPr lang="en-GB" sz="3200" b="1" dirty="0">
                <a:solidFill>
                  <a:prstClr val="black"/>
                </a:solidFill>
                <a:cs typeface="Arial" panose="020B0604020202020204" pitchFamily="34" charset="0"/>
              </a:rPr>
              <a:t>10,000 </a:t>
            </a:r>
          </a:p>
          <a:p>
            <a:pPr algn="ctr">
              <a:lnSpc>
                <a:spcPts val="2200"/>
              </a:lnSpc>
            </a:pPr>
            <a:r>
              <a:rPr lang="en-GB" sz="2800" b="1" dirty="0" err="1">
                <a:solidFill>
                  <a:prstClr val="black"/>
                </a:solidFill>
                <a:cs typeface="Arial" panose="020B0604020202020204" pitchFamily="34" charset="0"/>
              </a:rPr>
              <a:t>Skonio</a:t>
            </a:r>
            <a:r>
              <a:rPr lang="en-GB" sz="2800" b="1" dirty="0">
                <a:solidFill>
                  <a:prstClr val="black"/>
                </a:solidFill>
                <a:cs typeface="Arial" panose="020B0604020202020204" pitchFamily="34" charset="0"/>
              </a:rPr>
              <a:t> </a:t>
            </a:r>
            <a:r>
              <a:rPr lang="en-GB" sz="2800" b="1" dirty="0" err="1">
                <a:solidFill>
                  <a:prstClr val="black"/>
                </a:solidFill>
                <a:cs typeface="Arial" panose="020B0604020202020204" pitchFamily="34" charset="0"/>
              </a:rPr>
              <a:t>receptorių</a:t>
            </a:r>
            <a:endParaRPr lang="en-GB" sz="2800" dirty="0">
              <a:solidFill>
                <a:srgbClr val="FF0000"/>
              </a:solidFill>
              <a:cs typeface="Arial" panose="020B0604020202020204" pitchFamily="34" charset="0"/>
            </a:endParaRPr>
          </a:p>
        </p:txBody>
      </p:sp>
      <p:sp>
        <p:nvSpPr>
          <p:cNvPr id="11" name="TextBox 10">
            <a:extLst>
              <a:ext uri="{FF2B5EF4-FFF2-40B4-BE49-F238E27FC236}">
                <a16:creationId xmlns:a16="http://schemas.microsoft.com/office/drawing/2014/main" id="{B29B7DFD-47C1-4E45-8D82-639C89BC0DD4}"/>
              </a:ext>
            </a:extLst>
          </p:cNvPr>
          <p:cNvSpPr txBox="1"/>
          <p:nvPr/>
        </p:nvSpPr>
        <p:spPr>
          <a:xfrm>
            <a:off x="4746883" y="2691899"/>
            <a:ext cx="2673248" cy="1077218"/>
          </a:xfrm>
          <a:prstGeom prst="rect">
            <a:avLst/>
          </a:prstGeom>
          <a:noFill/>
        </p:spPr>
        <p:txBody>
          <a:bodyPr wrap="square" rtlCol="0">
            <a:spAutoFit/>
          </a:bodyPr>
          <a:lstStyle/>
          <a:p>
            <a:pPr algn="ctr"/>
            <a:r>
              <a:rPr lang="en-GB" sz="3200" b="1" dirty="0" err="1">
                <a:solidFill>
                  <a:prstClr val="black"/>
                </a:solidFill>
                <a:cs typeface="Arial" panose="020B0604020202020204" pitchFamily="34" charset="0"/>
              </a:rPr>
              <a:t>Skonio</a:t>
            </a:r>
            <a:r>
              <a:rPr lang="en-GB" sz="3200" b="1" dirty="0">
                <a:solidFill>
                  <a:prstClr val="black"/>
                </a:solidFill>
                <a:cs typeface="Arial" panose="020B0604020202020204" pitchFamily="34" charset="0"/>
              </a:rPr>
              <a:t> </a:t>
            </a:r>
            <a:r>
              <a:rPr lang="en-GB" sz="3200" b="1" dirty="0" err="1">
                <a:solidFill>
                  <a:prstClr val="black"/>
                </a:solidFill>
                <a:cs typeface="Arial" panose="020B0604020202020204" pitchFamily="34" charset="0"/>
              </a:rPr>
              <a:t>receptoriai</a:t>
            </a:r>
            <a:endParaRPr lang="en-GB" sz="3200" dirty="0">
              <a:solidFill>
                <a:srgbClr val="FF0000"/>
              </a:solidFill>
              <a:cs typeface="Arial" panose="020B0604020202020204" pitchFamily="34" charset="0"/>
            </a:endParaRPr>
          </a:p>
        </p:txBody>
      </p:sp>
      <p:sp>
        <p:nvSpPr>
          <p:cNvPr id="12" name="TextBox 11">
            <a:extLst>
              <a:ext uri="{FF2B5EF4-FFF2-40B4-BE49-F238E27FC236}">
                <a16:creationId xmlns:a16="http://schemas.microsoft.com/office/drawing/2014/main" id="{B37A31AC-8E1A-0346-848B-02A19050CD50}"/>
              </a:ext>
            </a:extLst>
          </p:cNvPr>
          <p:cNvSpPr txBox="1"/>
          <p:nvPr/>
        </p:nvSpPr>
        <p:spPr>
          <a:xfrm>
            <a:off x="7714935" y="2750227"/>
            <a:ext cx="2673248" cy="584775"/>
          </a:xfrm>
          <a:prstGeom prst="rect">
            <a:avLst/>
          </a:prstGeom>
          <a:noFill/>
        </p:spPr>
        <p:txBody>
          <a:bodyPr wrap="square" rtlCol="0">
            <a:spAutoFit/>
          </a:bodyPr>
          <a:lstStyle/>
          <a:p>
            <a:pPr algn="ctr"/>
            <a:r>
              <a:rPr lang="en-GB" sz="3200" b="1" dirty="0" err="1">
                <a:solidFill>
                  <a:prstClr val="black"/>
                </a:solidFill>
                <a:cs typeface="Arial" panose="020B0604020202020204" pitchFamily="34" charset="0"/>
              </a:rPr>
              <a:t>Jautrumas</a:t>
            </a:r>
            <a:endParaRPr lang="en-GB" sz="3200" dirty="0">
              <a:solidFill>
                <a:srgbClr val="FF0000"/>
              </a:solidFill>
              <a:cs typeface="Arial" panose="020B0604020202020204" pitchFamily="34" charset="0"/>
            </a:endParaRPr>
          </a:p>
        </p:txBody>
      </p:sp>
      <p:sp>
        <p:nvSpPr>
          <p:cNvPr id="13" name="TextBox 12">
            <a:extLst>
              <a:ext uri="{FF2B5EF4-FFF2-40B4-BE49-F238E27FC236}">
                <a16:creationId xmlns:a16="http://schemas.microsoft.com/office/drawing/2014/main" id="{F5F6B084-014E-F14F-9C3E-E7C9BB0DF017}"/>
              </a:ext>
            </a:extLst>
          </p:cNvPr>
          <p:cNvSpPr txBox="1"/>
          <p:nvPr/>
        </p:nvSpPr>
        <p:spPr>
          <a:xfrm>
            <a:off x="1509010" y="4288255"/>
            <a:ext cx="1064301" cy="338554"/>
          </a:xfrm>
          <a:prstGeom prst="rect">
            <a:avLst/>
          </a:prstGeom>
          <a:noFill/>
        </p:spPr>
        <p:txBody>
          <a:bodyPr wrap="square" rtlCol="0">
            <a:spAutoFit/>
          </a:bodyPr>
          <a:lstStyle/>
          <a:p>
            <a:pPr algn="ctr"/>
            <a:r>
              <a:rPr lang="en-GB" sz="1600" b="1" dirty="0" err="1">
                <a:solidFill>
                  <a:prstClr val="black"/>
                </a:solidFill>
                <a:cs typeface="Arial" panose="020B0604020202020204" pitchFamily="34" charset="0"/>
              </a:rPr>
              <a:t>rūgštu</a:t>
            </a:r>
            <a:endParaRPr lang="en-GB" sz="1600" dirty="0">
              <a:solidFill>
                <a:srgbClr val="FF0000"/>
              </a:solidFill>
              <a:cs typeface="Arial" panose="020B0604020202020204" pitchFamily="34" charset="0"/>
            </a:endParaRPr>
          </a:p>
        </p:txBody>
      </p:sp>
      <p:sp>
        <p:nvSpPr>
          <p:cNvPr id="14" name="TextBox 13">
            <a:extLst>
              <a:ext uri="{FF2B5EF4-FFF2-40B4-BE49-F238E27FC236}">
                <a16:creationId xmlns:a16="http://schemas.microsoft.com/office/drawing/2014/main" id="{63AE5CCA-09D7-2E45-90EC-544C967F6351}"/>
              </a:ext>
            </a:extLst>
          </p:cNvPr>
          <p:cNvSpPr txBox="1"/>
          <p:nvPr/>
        </p:nvSpPr>
        <p:spPr>
          <a:xfrm>
            <a:off x="1778832" y="4932832"/>
            <a:ext cx="1064301" cy="338554"/>
          </a:xfrm>
          <a:prstGeom prst="rect">
            <a:avLst/>
          </a:prstGeom>
          <a:noFill/>
        </p:spPr>
        <p:txBody>
          <a:bodyPr wrap="square" rtlCol="0">
            <a:spAutoFit/>
          </a:bodyPr>
          <a:lstStyle/>
          <a:p>
            <a:pPr algn="ctr"/>
            <a:r>
              <a:rPr lang="en-GB" sz="1600" b="1" dirty="0" err="1">
                <a:solidFill>
                  <a:prstClr val="black"/>
                </a:solidFill>
                <a:cs typeface="Arial" panose="020B0604020202020204" pitchFamily="34" charset="0"/>
              </a:rPr>
              <a:t>saldu</a:t>
            </a:r>
            <a:endParaRPr lang="en-GB" sz="1600" dirty="0">
              <a:solidFill>
                <a:srgbClr val="FF0000"/>
              </a:solidFill>
              <a:cs typeface="Arial" panose="020B0604020202020204" pitchFamily="34" charset="0"/>
            </a:endParaRPr>
          </a:p>
        </p:txBody>
      </p:sp>
      <p:sp>
        <p:nvSpPr>
          <p:cNvPr id="15" name="TextBox 14">
            <a:extLst>
              <a:ext uri="{FF2B5EF4-FFF2-40B4-BE49-F238E27FC236}">
                <a16:creationId xmlns:a16="http://schemas.microsoft.com/office/drawing/2014/main" id="{23167DD8-3AE7-4F4C-9E25-8F92CE48ABDF}"/>
              </a:ext>
            </a:extLst>
          </p:cNvPr>
          <p:cNvSpPr txBox="1"/>
          <p:nvPr/>
        </p:nvSpPr>
        <p:spPr>
          <a:xfrm>
            <a:off x="3277851" y="4932832"/>
            <a:ext cx="1064301" cy="338554"/>
          </a:xfrm>
          <a:prstGeom prst="rect">
            <a:avLst/>
          </a:prstGeom>
          <a:noFill/>
        </p:spPr>
        <p:txBody>
          <a:bodyPr wrap="square" rtlCol="0">
            <a:spAutoFit/>
          </a:bodyPr>
          <a:lstStyle/>
          <a:p>
            <a:pPr algn="ctr"/>
            <a:r>
              <a:rPr lang="en-GB" sz="1600" b="1" dirty="0" err="1">
                <a:solidFill>
                  <a:prstClr val="black"/>
                </a:solidFill>
                <a:cs typeface="Arial" panose="020B0604020202020204" pitchFamily="34" charset="0"/>
              </a:rPr>
              <a:t>kartu</a:t>
            </a:r>
            <a:endParaRPr lang="en-GB" sz="1600" dirty="0">
              <a:solidFill>
                <a:srgbClr val="FF0000"/>
              </a:solidFill>
              <a:cs typeface="Arial" panose="020B0604020202020204" pitchFamily="34" charset="0"/>
            </a:endParaRPr>
          </a:p>
        </p:txBody>
      </p:sp>
      <p:sp>
        <p:nvSpPr>
          <p:cNvPr id="16" name="TextBox 15">
            <a:extLst>
              <a:ext uri="{FF2B5EF4-FFF2-40B4-BE49-F238E27FC236}">
                <a16:creationId xmlns:a16="http://schemas.microsoft.com/office/drawing/2014/main" id="{6534D391-3C9A-3D4E-83E3-F187D01B636A}"/>
              </a:ext>
            </a:extLst>
          </p:cNvPr>
          <p:cNvSpPr txBox="1"/>
          <p:nvPr/>
        </p:nvSpPr>
        <p:spPr>
          <a:xfrm>
            <a:off x="3532682" y="4288255"/>
            <a:ext cx="1064301" cy="338554"/>
          </a:xfrm>
          <a:prstGeom prst="rect">
            <a:avLst/>
          </a:prstGeom>
          <a:noFill/>
        </p:spPr>
        <p:txBody>
          <a:bodyPr wrap="square" rtlCol="0">
            <a:spAutoFit/>
          </a:bodyPr>
          <a:lstStyle/>
          <a:p>
            <a:pPr algn="ctr"/>
            <a:r>
              <a:rPr lang="en-GB" sz="1600" b="1" dirty="0" err="1">
                <a:solidFill>
                  <a:prstClr val="black"/>
                </a:solidFill>
                <a:cs typeface="Arial" panose="020B0604020202020204" pitchFamily="34" charset="0"/>
              </a:rPr>
              <a:t>sūru</a:t>
            </a:r>
            <a:endParaRPr lang="en-GB" sz="1600" dirty="0">
              <a:solidFill>
                <a:srgbClr val="FF0000"/>
              </a:solidFill>
              <a:cs typeface="Arial" panose="020B0604020202020204" pitchFamily="34" charset="0"/>
            </a:endParaRPr>
          </a:p>
        </p:txBody>
      </p:sp>
      <p:sp>
        <p:nvSpPr>
          <p:cNvPr id="17" name="TextBox 16">
            <a:extLst>
              <a:ext uri="{FF2B5EF4-FFF2-40B4-BE49-F238E27FC236}">
                <a16:creationId xmlns:a16="http://schemas.microsoft.com/office/drawing/2014/main" id="{0523BAB6-E0A4-0C47-91E6-6EFFE46795FC}"/>
              </a:ext>
            </a:extLst>
          </p:cNvPr>
          <p:cNvSpPr txBox="1"/>
          <p:nvPr/>
        </p:nvSpPr>
        <p:spPr>
          <a:xfrm>
            <a:off x="5091661" y="5382537"/>
            <a:ext cx="1064301" cy="338554"/>
          </a:xfrm>
          <a:prstGeom prst="rect">
            <a:avLst/>
          </a:prstGeom>
          <a:noFill/>
        </p:spPr>
        <p:txBody>
          <a:bodyPr wrap="square" rtlCol="0">
            <a:spAutoFit/>
          </a:bodyPr>
          <a:lstStyle/>
          <a:p>
            <a:pPr algn="ctr"/>
            <a:r>
              <a:rPr lang="en-GB" sz="1600" b="1" dirty="0">
                <a:solidFill>
                  <a:prstClr val="black"/>
                </a:solidFill>
                <a:cs typeface="Arial" panose="020B0604020202020204" pitchFamily="34" charset="0"/>
              </a:rPr>
              <a:t>&gt; 50 </a:t>
            </a:r>
            <a:r>
              <a:rPr lang="en-GB" sz="1600" b="1" dirty="0" err="1">
                <a:solidFill>
                  <a:prstClr val="black"/>
                </a:solidFill>
                <a:cs typeface="Arial" panose="020B0604020202020204" pitchFamily="34" charset="0"/>
              </a:rPr>
              <a:t>metų</a:t>
            </a:r>
            <a:endParaRPr lang="en-GB" sz="1600" dirty="0">
              <a:solidFill>
                <a:srgbClr val="FF0000"/>
              </a:solidFill>
              <a:cs typeface="Arial" panose="020B0604020202020204" pitchFamily="34" charset="0"/>
            </a:endParaRPr>
          </a:p>
        </p:txBody>
      </p:sp>
      <p:sp>
        <p:nvSpPr>
          <p:cNvPr id="18" name="TextBox 17">
            <a:extLst>
              <a:ext uri="{FF2B5EF4-FFF2-40B4-BE49-F238E27FC236}">
                <a16:creationId xmlns:a16="http://schemas.microsoft.com/office/drawing/2014/main" id="{2D8F8284-14D7-3A45-B7E8-A349EA1EE8E8}"/>
              </a:ext>
            </a:extLst>
          </p:cNvPr>
          <p:cNvSpPr txBox="1"/>
          <p:nvPr/>
        </p:nvSpPr>
        <p:spPr>
          <a:xfrm>
            <a:off x="6083507" y="5382537"/>
            <a:ext cx="1064301" cy="338554"/>
          </a:xfrm>
          <a:prstGeom prst="rect">
            <a:avLst/>
          </a:prstGeom>
          <a:noFill/>
        </p:spPr>
        <p:txBody>
          <a:bodyPr wrap="square" rtlCol="0">
            <a:spAutoFit/>
          </a:bodyPr>
          <a:lstStyle/>
          <a:p>
            <a:pPr algn="ctr"/>
            <a:r>
              <a:rPr lang="en-GB" sz="1600" b="1" dirty="0">
                <a:solidFill>
                  <a:prstClr val="black"/>
                </a:solidFill>
                <a:cs typeface="Arial" panose="020B0604020202020204" pitchFamily="34" charset="0"/>
              </a:rPr>
              <a:t>&gt; 40 </a:t>
            </a:r>
            <a:r>
              <a:rPr lang="en-GB" sz="1600" b="1" dirty="0" err="1">
                <a:solidFill>
                  <a:prstClr val="black"/>
                </a:solidFill>
                <a:cs typeface="Arial" panose="020B0604020202020204" pitchFamily="34" charset="0"/>
              </a:rPr>
              <a:t>metų</a:t>
            </a:r>
            <a:endParaRPr lang="en-GB" sz="1600" dirty="0">
              <a:solidFill>
                <a:srgbClr val="FF0000"/>
              </a:solidFill>
              <a:cs typeface="Arial" panose="020B0604020202020204" pitchFamily="34" charset="0"/>
            </a:endParaRPr>
          </a:p>
        </p:txBody>
      </p:sp>
      <p:sp>
        <p:nvSpPr>
          <p:cNvPr id="19" name="TextBox 18">
            <a:extLst>
              <a:ext uri="{FF2B5EF4-FFF2-40B4-BE49-F238E27FC236}">
                <a16:creationId xmlns:a16="http://schemas.microsoft.com/office/drawing/2014/main" id="{B315DCE3-EDF3-FA4C-81AB-0C43F15B318D}"/>
              </a:ext>
            </a:extLst>
          </p:cNvPr>
          <p:cNvSpPr txBox="1"/>
          <p:nvPr/>
        </p:nvSpPr>
        <p:spPr>
          <a:xfrm>
            <a:off x="8524409" y="5367547"/>
            <a:ext cx="1064301" cy="338554"/>
          </a:xfrm>
          <a:prstGeom prst="rect">
            <a:avLst/>
          </a:prstGeom>
          <a:noFill/>
        </p:spPr>
        <p:txBody>
          <a:bodyPr wrap="square" rtlCol="0">
            <a:spAutoFit/>
          </a:bodyPr>
          <a:lstStyle/>
          <a:p>
            <a:pPr algn="ctr"/>
            <a:r>
              <a:rPr lang="en-GB" sz="1600" b="1" dirty="0">
                <a:solidFill>
                  <a:prstClr val="black"/>
                </a:solidFill>
                <a:cs typeface="Arial" panose="020B0604020202020204" pitchFamily="34" charset="0"/>
              </a:rPr>
              <a:t>&gt; 60 </a:t>
            </a:r>
            <a:r>
              <a:rPr lang="en-GB" sz="1600" b="1" dirty="0" err="1">
                <a:solidFill>
                  <a:prstClr val="black"/>
                </a:solidFill>
                <a:cs typeface="Arial" panose="020B0604020202020204" pitchFamily="34" charset="0"/>
              </a:rPr>
              <a:t>metų</a:t>
            </a:r>
            <a:endParaRPr lang="en-GB" sz="1600" dirty="0">
              <a:solidFill>
                <a:srgbClr val="FF0000"/>
              </a:solidFill>
              <a:cs typeface="Arial" panose="020B0604020202020204" pitchFamily="34" charset="0"/>
            </a:endParaRPr>
          </a:p>
        </p:txBody>
      </p:sp>
    </p:spTree>
    <p:extLst>
      <p:ext uri="{BB962C8B-B14F-4D97-AF65-F5344CB8AC3E}">
        <p14:creationId xmlns:p14="http://schemas.microsoft.com/office/powerpoint/2010/main" val="6132253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36504B-CC5E-193A-1F8B-383FF24859F5}"/>
              </a:ext>
            </a:extLst>
          </p:cNvPr>
          <p:cNvSpPr>
            <a:spLocks noGrp="1"/>
          </p:cNvSpPr>
          <p:nvPr>
            <p:ph type="body" sz="quarter" idx="18"/>
          </p:nvPr>
        </p:nvSpPr>
        <p:spPr>
          <a:xfrm>
            <a:off x="325328" y="3360821"/>
            <a:ext cx="5486399" cy="3048000"/>
          </a:xfrm>
        </p:spPr>
        <p:txBody>
          <a:bodyPr>
            <a:normAutofit/>
          </a:bodyPr>
          <a:lstStyle/>
          <a:p>
            <a:pPr marL="0" indent="0"/>
            <a:r>
              <a:rPr lang="lt-LT" dirty="0"/>
              <a:t>Tai susiję su maisto produkto kaloringumu arba maistingųjų medžiagų kiekiu. Paprastai tai yra lyginamieji teiginiai. </a:t>
            </a:r>
          </a:p>
          <a:p>
            <a:pPr marL="342900" indent="-342900">
              <a:buFont typeface="Arial" panose="020B0604020202020204" pitchFamily="34" charset="0"/>
              <a:buChar char="•"/>
            </a:pPr>
            <a:r>
              <a:rPr lang="lt-LT" b="1" dirty="0"/>
              <a:t>Mažai riebalų</a:t>
            </a:r>
          </a:p>
          <a:p>
            <a:pPr marL="342900" indent="-342900">
              <a:buFont typeface="Arial" panose="020B0604020202020204" pitchFamily="34" charset="0"/>
              <a:buChar char="•"/>
            </a:pPr>
            <a:r>
              <a:rPr lang="lt-LT" b="1" dirty="0"/>
              <a:t>Mažai cukraus</a:t>
            </a:r>
          </a:p>
          <a:p>
            <a:pPr marL="342900" indent="-342900">
              <a:buFont typeface="Arial" panose="020B0604020202020204" pitchFamily="34" charset="0"/>
              <a:buChar char="•"/>
            </a:pPr>
            <a:r>
              <a:rPr lang="lt-LT" b="1" dirty="0"/>
              <a:t>Daug skaidulinių medžiagų</a:t>
            </a:r>
          </a:p>
          <a:p>
            <a:pPr marL="342900" indent="-342900">
              <a:buFont typeface="Arial" panose="020B0604020202020204" pitchFamily="34" charset="0"/>
              <a:buChar char="•"/>
            </a:pPr>
            <a:r>
              <a:rPr lang="lt-LT" b="1" dirty="0"/>
              <a:t>Daug baltymų</a:t>
            </a:r>
          </a:p>
        </p:txBody>
      </p:sp>
      <p:sp>
        <p:nvSpPr>
          <p:cNvPr id="3" name="Text Placeholder 2">
            <a:extLst>
              <a:ext uri="{FF2B5EF4-FFF2-40B4-BE49-F238E27FC236}">
                <a16:creationId xmlns:a16="http://schemas.microsoft.com/office/drawing/2014/main" id="{35F71861-9AB9-9159-4226-F7A0A0287739}"/>
              </a:ext>
            </a:extLst>
          </p:cNvPr>
          <p:cNvSpPr>
            <a:spLocks noGrp="1"/>
          </p:cNvSpPr>
          <p:nvPr>
            <p:ph type="body" sz="quarter" idx="16"/>
          </p:nvPr>
        </p:nvSpPr>
        <p:spPr/>
        <p:txBody>
          <a:bodyPr>
            <a:normAutofit lnSpcReduction="10000"/>
          </a:bodyPr>
          <a:lstStyle/>
          <a:p>
            <a:r>
              <a:rPr lang="en-US" b="1" dirty="0" err="1"/>
              <a:t>Mitybos</a:t>
            </a:r>
            <a:r>
              <a:rPr lang="en-US" b="1" dirty="0"/>
              <a:t> </a:t>
            </a:r>
            <a:r>
              <a:rPr lang="en-US" b="1" dirty="0" err="1"/>
              <a:t>teiginiai</a:t>
            </a:r>
            <a:endParaRPr lang="en-IE" b="1" dirty="0"/>
          </a:p>
        </p:txBody>
      </p:sp>
      <p:sp>
        <p:nvSpPr>
          <p:cNvPr id="4" name="Text Placeholder 3">
            <a:extLst>
              <a:ext uri="{FF2B5EF4-FFF2-40B4-BE49-F238E27FC236}">
                <a16:creationId xmlns:a16="http://schemas.microsoft.com/office/drawing/2014/main" id="{4223D556-DB6A-8EAA-C5E6-E28B41CE990C}"/>
              </a:ext>
            </a:extLst>
          </p:cNvPr>
          <p:cNvSpPr>
            <a:spLocks noGrp="1"/>
          </p:cNvSpPr>
          <p:nvPr>
            <p:ph type="body" sz="quarter" idx="19"/>
          </p:nvPr>
        </p:nvSpPr>
        <p:spPr>
          <a:xfrm>
            <a:off x="6420771" y="3732517"/>
            <a:ext cx="5602787" cy="2987842"/>
          </a:xfrm>
        </p:spPr>
        <p:txBody>
          <a:bodyPr>
            <a:normAutofit/>
          </a:bodyPr>
          <a:lstStyle/>
          <a:p>
            <a:r>
              <a:rPr lang="en-US" dirty="0"/>
              <a:t>Tai </a:t>
            </a:r>
            <a:r>
              <a:rPr lang="en-US" dirty="0" err="1"/>
              <a:t>susiję</a:t>
            </a:r>
            <a:r>
              <a:rPr lang="en-US" dirty="0"/>
              <a:t> </a:t>
            </a:r>
            <a:r>
              <a:rPr lang="en-US" dirty="0" err="1"/>
              <a:t>su</a:t>
            </a:r>
            <a:r>
              <a:rPr lang="en-US" dirty="0"/>
              <a:t> </a:t>
            </a:r>
            <a:r>
              <a:rPr lang="en-US" dirty="0" err="1"/>
              <a:t>maisto</a:t>
            </a:r>
            <a:r>
              <a:rPr lang="en-US" dirty="0"/>
              <a:t> </a:t>
            </a:r>
            <a:r>
              <a:rPr lang="en-US" dirty="0" err="1"/>
              <a:t>produkto</a:t>
            </a:r>
            <a:r>
              <a:rPr lang="en-US" dirty="0"/>
              <a:t> FUNKCIJA:</a:t>
            </a:r>
          </a:p>
          <a:p>
            <a:pPr marL="342900" indent="-342900">
              <a:buFont typeface="Arial" panose="020B0604020202020204" pitchFamily="34" charset="0"/>
              <a:buChar char="•"/>
            </a:pPr>
            <a:r>
              <a:rPr lang="lt-LT" b="1" dirty="0"/>
              <a:t>Imunitetą stiprinantis</a:t>
            </a:r>
          </a:p>
          <a:p>
            <a:pPr marL="342900" indent="-342900">
              <a:buFont typeface="Arial" panose="020B0604020202020204" pitchFamily="34" charset="0"/>
              <a:buChar char="•"/>
            </a:pPr>
            <a:r>
              <a:rPr lang="lt-LT" b="1" dirty="0"/>
              <a:t>Mažesnė širdies ligų / vėžio rizika</a:t>
            </a:r>
          </a:p>
          <a:p>
            <a:pPr marL="342900" indent="-342900">
              <a:buFont typeface="Arial" panose="020B0604020202020204" pitchFamily="34" charset="0"/>
              <a:buChar char="•"/>
            </a:pPr>
            <a:r>
              <a:rPr lang="lt-LT" b="1" dirty="0"/>
              <a:t>Cholesterolio kiekio mažinimas</a:t>
            </a:r>
          </a:p>
          <a:p>
            <a:pPr marL="342900" indent="-342900">
              <a:buFont typeface="Arial" panose="020B0604020202020204" pitchFamily="34" charset="0"/>
              <a:buChar char="•"/>
            </a:pPr>
            <a:r>
              <a:rPr lang="lt-LT" b="1" dirty="0"/>
              <a:t>Padeda augti</a:t>
            </a:r>
          </a:p>
          <a:p>
            <a:pPr marL="342900" indent="-342900">
              <a:buFont typeface="Arial" panose="020B0604020202020204" pitchFamily="34" charset="0"/>
              <a:buChar char="•"/>
            </a:pPr>
            <a:endParaRPr lang="lt-LT" b="1" dirty="0"/>
          </a:p>
        </p:txBody>
      </p:sp>
      <p:sp>
        <p:nvSpPr>
          <p:cNvPr id="5" name="Text Placeholder 4">
            <a:extLst>
              <a:ext uri="{FF2B5EF4-FFF2-40B4-BE49-F238E27FC236}">
                <a16:creationId xmlns:a16="http://schemas.microsoft.com/office/drawing/2014/main" id="{7E6DB6C2-6F11-89AF-1A04-7E93DAE618DA}"/>
              </a:ext>
            </a:extLst>
          </p:cNvPr>
          <p:cNvSpPr>
            <a:spLocks noGrp="1"/>
          </p:cNvSpPr>
          <p:nvPr>
            <p:ph type="body" sz="quarter" idx="20"/>
          </p:nvPr>
        </p:nvSpPr>
        <p:spPr/>
        <p:txBody>
          <a:bodyPr>
            <a:normAutofit lnSpcReduction="10000"/>
          </a:bodyPr>
          <a:lstStyle/>
          <a:p>
            <a:r>
              <a:rPr lang="en-US" b="1" dirty="0" err="1"/>
              <a:t>Teiginiai</a:t>
            </a:r>
            <a:r>
              <a:rPr lang="en-US" b="1" dirty="0"/>
              <a:t> </a:t>
            </a:r>
            <a:r>
              <a:rPr lang="en-US" b="1" dirty="0" err="1"/>
              <a:t>apie</a:t>
            </a:r>
            <a:r>
              <a:rPr lang="en-US" b="1" dirty="0"/>
              <a:t> </a:t>
            </a:r>
            <a:r>
              <a:rPr lang="en-US" b="1" dirty="0" err="1"/>
              <a:t>sveikatą</a:t>
            </a:r>
            <a:endParaRPr lang="en-IE" b="1" dirty="0"/>
          </a:p>
        </p:txBody>
      </p:sp>
      <p:pic>
        <p:nvPicPr>
          <p:cNvPr id="7" name="Graphic 6" descr="Heart with pulse outline">
            <a:extLst>
              <a:ext uri="{FF2B5EF4-FFF2-40B4-BE49-F238E27FC236}">
                <a16:creationId xmlns:a16="http://schemas.microsoft.com/office/drawing/2014/main" id="{38A41164-D9AB-BF2B-B2B1-C9EDEF6ECA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42525" y="1309993"/>
            <a:ext cx="914400" cy="914400"/>
          </a:xfrm>
          <a:prstGeom prst="rect">
            <a:avLst/>
          </a:prstGeom>
        </p:spPr>
      </p:pic>
      <p:pic>
        <p:nvPicPr>
          <p:cNvPr id="9" name="Graphic 8" descr="Menu outline">
            <a:extLst>
              <a:ext uri="{FF2B5EF4-FFF2-40B4-BE49-F238E27FC236}">
                <a16:creationId xmlns:a16="http://schemas.microsoft.com/office/drawing/2014/main" id="{6EEC8AEF-FA28-816F-A975-02001761F8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72358" y="1309993"/>
            <a:ext cx="914400" cy="914400"/>
          </a:xfrm>
          <a:prstGeom prst="rect">
            <a:avLst/>
          </a:prstGeom>
        </p:spPr>
      </p:pic>
      <p:cxnSp>
        <p:nvCxnSpPr>
          <p:cNvPr id="11" name="Straight Connector 10">
            <a:extLst>
              <a:ext uri="{FF2B5EF4-FFF2-40B4-BE49-F238E27FC236}">
                <a16:creationId xmlns:a16="http://schemas.microsoft.com/office/drawing/2014/main" id="{8E3807E4-82F7-FA5F-B1C1-003A18A088DC}"/>
              </a:ext>
            </a:extLst>
          </p:cNvPr>
          <p:cNvCxnSpPr/>
          <p:nvPr/>
        </p:nvCxnSpPr>
        <p:spPr>
          <a:xfrm>
            <a:off x="6031832" y="1553358"/>
            <a:ext cx="0" cy="5141495"/>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3230440-596D-D4EE-6D22-9D3A0710B2A6}"/>
              </a:ext>
            </a:extLst>
          </p:cNvPr>
          <p:cNvSpPr txBox="1"/>
          <p:nvPr/>
        </p:nvSpPr>
        <p:spPr>
          <a:xfrm>
            <a:off x="168168" y="632177"/>
            <a:ext cx="12023832" cy="507831"/>
          </a:xfrm>
          <a:prstGeom prst="rect">
            <a:avLst/>
          </a:prstGeom>
          <a:noFill/>
        </p:spPr>
        <p:txBody>
          <a:bodyPr wrap="square">
            <a:spAutoFit/>
          </a:bodyPr>
          <a:lstStyle/>
          <a:p>
            <a:r>
              <a:rPr lang="en-US" sz="2700" b="1" dirty="0" err="1">
                <a:solidFill>
                  <a:srgbClr val="000000"/>
                </a:solidFill>
              </a:rPr>
              <a:t>Ar</a:t>
            </a:r>
            <a:r>
              <a:rPr lang="en-US" sz="2700" b="1" dirty="0">
                <a:solidFill>
                  <a:srgbClr val="000000"/>
                </a:solidFill>
              </a:rPr>
              <a:t> </a:t>
            </a:r>
            <a:r>
              <a:rPr lang="en-US" sz="2700" b="1" dirty="0" err="1">
                <a:solidFill>
                  <a:srgbClr val="000000"/>
                </a:solidFill>
              </a:rPr>
              <a:t>žinote</a:t>
            </a:r>
            <a:r>
              <a:rPr lang="en-US" sz="2700" b="1" dirty="0">
                <a:solidFill>
                  <a:srgbClr val="000000"/>
                </a:solidFill>
              </a:rPr>
              <a:t>, </a:t>
            </a:r>
            <a:r>
              <a:rPr lang="en-US" sz="2700" b="1" dirty="0" err="1">
                <a:solidFill>
                  <a:srgbClr val="000000"/>
                </a:solidFill>
              </a:rPr>
              <a:t>kuo</a:t>
            </a:r>
            <a:r>
              <a:rPr lang="en-US" sz="2700" b="1" dirty="0">
                <a:solidFill>
                  <a:srgbClr val="000000"/>
                </a:solidFill>
              </a:rPr>
              <a:t> </a:t>
            </a:r>
            <a:r>
              <a:rPr lang="en-US" sz="2700" b="1" dirty="0" err="1">
                <a:solidFill>
                  <a:srgbClr val="000000"/>
                </a:solidFill>
              </a:rPr>
              <a:t>skiriasi</a:t>
            </a:r>
            <a:r>
              <a:rPr lang="en-US" sz="2700" b="1" dirty="0">
                <a:solidFill>
                  <a:srgbClr val="000000"/>
                </a:solidFill>
              </a:rPr>
              <a:t> </a:t>
            </a:r>
            <a:r>
              <a:rPr lang="en-US" sz="2700" b="1" dirty="0" err="1">
                <a:solidFill>
                  <a:srgbClr val="000000"/>
                </a:solidFill>
              </a:rPr>
              <a:t>teiginiai</a:t>
            </a:r>
            <a:r>
              <a:rPr lang="en-US" sz="2700" b="1" dirty="0">
                <a:solidFill>
                  <a:srgbClr val="000000"/>
                </a:solidFill>
              </a:rPr>
              <a:t> </a:t>
            </a:r>
            <a:r>
              <a:rPr lang="en-US" sz="2700" b="1" dirty="0" err="1">
                <a:solidFill>
                  <a:srgbClr val="000000"/>
                </a:solidFill>
              </a:rPr>
              <a:t>apie</a:t>
            </a:r>
            <a:r>
              <a:rPr lang="en-US" sz="2700" b="1" dirty="0">
                <a:solidFill>
                  <a:srgbClr val="000000"/>
                </a:solidFill>
              </a:rPr>
              <a:t> </a:t>
            </a:r>
            <a:r>
              <a:rPr lang="en-US" sz="2700" b="1" dirty="0" err="1">
                <a:solidFill>
                  <a:srgbClr val="000000"/>
                </a:solidFill>
              </a:rPr>
              <a:t>maistingumą</a:t>
            </a:r>
            <a:r>
              <a:rPr lang="en-US" sz="2700" b="1" dirty="0">
                <a:solidFill>
                  <a:srgbClr val="000000"/>
                </a:solidFill>
              </a:rPr>
              <a:t> </a:t>
            </a:r>
            <a:r>
              <a:rPr lang="en-US" sz="2700" b="1" dirty="0" err="1">
                <a:solidFill>
                  <a:srgbClr val="000000"/>
                </a:solidFill>
              </a:rPr>
              <a:t>ir</a:t>
            </a:r>
            <a:r>
              <a:rPr lang="en-US" sz="2700" b="1" dirty="0">
                <a:solidFill>
                  <a:srgbClr val="000000"/>
                </a:solidFill>
              </a:rPr>
              <a:t> </a:t>
            </a:r>
            <a:r>
              <a:rPr lang="en-US" sz="2700" b="1" dirty="0" err="1">
                <a:solidFill>
                  <a:srgbClr val="000000"/>
                </a:solidFill>
              </a:rPr>
              <a:t>teiginiai</a:t>
            </a:r>
            <a:r>
              <a:rPr lang="en-US" sz="2700" b="1" dirty="0">
                <a:solidFill>
                  <a:srgbClr val="000000"/>
                </a:solidFill>
              </a:rPr>
              <a:t> </a:t>
            </a:r>
            <a:r>
              <a:rPr lang="en-US" sz="2700" b="1" dirty="0" err="1">
                <a:solidFill>
                  <a:srgbClr val="000000"/>
                </a:solidFill>
              </a:rPr>
              <a:t>apie</a:t>
            </a:r>
            <a:r>
              <a:rPr lang="en-US" sz="2700" b="1" dirty="0">
                <a:solidFill>
                  <a:srgbClr val="000000"/>
                </a:solidFill>
              </a:rPr>
              <a:t> </a:t>
            </a:r>
            <a:r>
              <a:rPr lang="en-US" sz="2700" b="1" dirty="0" err="1">
                <a:solidFill>
                  <a:srgbClr val="000000"/>
                </a:solidFill>
              </a:rPr>
              <a:t>sveikatingumą</a:t>
            </a:r>
            <a:r>
              <a:rPr lang="en-US" sz="2700" b="1" dirty="0">
                <a:solidFill>
                  <a:srgbClr val="000000"/>
                </a:solidFill>
              </a:rPr>
              <a:t>?</a:t>
            </a:r>
          </a:p>
        </p:txBody>
      </p:sp>
    </p:spTree>
    <p:extLst>
      <p:ext uri="{BB962C8B-B14F-4D97-AF65-F5344CB8AC3E}">
        <p14:creationId xmlns:p14="http://schemas.microsoft.com/office/powerpoint/2010/main" val="30199974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4ECD6C-ECDA-0AF4-8FB8-CD6749050A35}"/>
              </a:ext>
            </a:extLst>
          </p:cNvPr>
          <p:cNvSpPr>
            <a:spLocks noGrp="1"/>
          </p:cNvSpPr>
          <p:nvPr>
            <p:ph type="body" sz="quarter" idx="31"/>
          </p:nvPr>
        </p:nvSpPr>
        <p:spPr>
          <a:xfrm>
            <a:off x="216131" y="4287664"/>
            <a:ext cx="11975869" cy="1556088"/>
          </a:xfrm>
        </p:spPr>
        <p:txBody>
          <a:bodyPr>
            <a:noAutofit/>
          </a:bodyPr>
          <a:lstStyle/>
          <a:p>
            <a:pPr marL="288000" indent="-288000" algn="l">
              <a:buFont typeface="Arial" panose="020B0604020202020204" pitchFamily="34" charset="0"/>
              <a:buChar char="•"/>
            </a:pPr>
            <a:r>
              <a:rPr lang="lt-LT" sz="2200" dirty="0">
                <a:cs typeface="Arial" panose="020B0604020202020204" pitchFamily="34" charset="0"/>
              </a:rPr>
              <a:t>Funkciniam maistui ir maistinėms medžiagoms (kurios yra tinkamos vyresnio amžiaus žmonėms) Europoje nėra nei specialios reguliavimo sistemos, nei teisės aktais nustatytos apibrėžties. </a:t>
            </a:r>
            <a:endParaRPr lang="en-US" sz="2200" dirty="0">
              <a:cs typeface="Arial" panose="020B0604020202020204" pitchFamily="34" charset="0"/>
            </a:endParaRPr>
          </a:p>
          <a:p>
            <a:pPr marL="288000" indent="-288000" algn="l">
              <a:buFont typeface="Arial" panose="020B0604020202020204" pitchFamily="34" charset="0"/>
              <a:buChar char="•"/>
            </a:pPr>
            <a:r>
              <a:rPr lang="lt-LT" sz="2200" dirty="0">
                <a:cs typeface="Arial" panose="020B0604020202020204" pitchFamily="34" charset="0"/>
              </a:rPr>
              <a:t>Funkciniai maisto produktai ir maistinės medžiagos, kurių ženklinime, pateikime ir (arba) reklamoje pateikiami teiginiai apie vitaminų, mineralų ir (arba) kitų medžiagų maistingumą ir sveikatingumą, turi atitikti konkrečius </a:t>
            </a:r>
            <a:r>
              <a:rPr lang="lt-LT" sz="2200" b="1" dirty="0">
                <a:cs typeface="Arial" panose="020B0604020202020204" pitchFamily="34" charset="0"/>
              </a:rPr>
              <a:t>Reglamente (EB) Nr. 1924/2006 </a:t>
            </a:r>
            <a:r>
              <a:rPr lang="lt-LT" sz="2200" dirty="0">
                <a:cs typeface="Arial" panose="020B0604020202020204" pitchFamily="34" charset="0"/>
              </a:rPr>
              <a:t>nustatytus reikalavimus. (</a:t>
            </a:r>
            <a:r>
              <a:rPr lang="lt-LT" sz="2200" dirty="0" err="1">
                <a:cs typeface="Arial" panose="020B0604020202020204" pitchFamily="34" charset="0"/>
              </a:rPr>
              <a:t>Dominguez</a:t>
            </a:r>
            <a:r>
              <a:rPr lang="lt-LT" sz="2200" dirty="0">
                <a:cs typeface="Arial" panose="020B0604020202020204" pitchFamily="34" charset="0"/>
              </a:rPr>
              <a:t> </a:t>
            </a:r>
            <a:r>
              <a:rPr lang="lt-LT" sz="2200" dirty="0" err="1">
                <a:cs typeface="Arial" panose="020B0604020202020204" pitchFamily="34" charset="0"/>
              </a:rPr>
              <a:t>Diaz</a:t>
            </a:r>
            <a:r>
              <a:rPr lang="lt-LT" sz="2200" dirty="0">
                <a:cs typeface="Arial" panose="020B0604020202020204" pitchFamily="34" charset="0"/>
              </a:rPr>
              <a:t> et al., 2019)</a:t>
            </a:r>
            <a:endParaRPr lang="en-GB" sz="2000" b="1" dirty="0">
              <a:solidFill>
                <a:srgbClr val="000000"/>
              </a:solidFill>
              <a:cs typeface="Arial" panose="020B0604020202020204" pitchFamily="34" charset="0"/>
            </a:endParaRPr>
          </a:p>
        </p:txBody>
      </p:sp>
      <p:sp>
        <p:nvSpPr>
          <p:cNvPr id="7" name="Text Placeholder 6">
            <a:extLst>
              <a:ext uri="{FF2B5EF4-FFF2-40B4-BE49-F238E27FC236}">
                <a16:creationId xmlns:a16="http://schemas.microsoft.com/office/drawing/2014/main" id="{B80A22FF-3ABE-04EB-E587-A0CDE14AE134}"/>
              </a:ext>
            </a:extLst>
          </p:cNvPr>
          <p:cNvSpPr>
            <a:spLocks noGrp="1"/>
          </p:cNvSpPr>
          <p:nvPr>
            <p:ph type="body" sz="quarter" idx="29"/>
          </p:nvPr>
        </p:nvSpPr>
        <p:spPr>
          <a:solidFill>
            <a:srgbClr val="85D2E1"/>
          </a:solidFill>
        </p:spPr>
        <p:txBody>
          <a:bodyPr anchor="ctr">
            <a:normAutofit lnSpcReduction="10000"/>
          </a:bodyPr>
          <a:lstStyle/>
          <a:p>
            <a:r>
              <a:rPr lang="en-IE" dirty="0" err="1"/>
              <a:t>Lyginamieji</a:t>
            </a:r>
            <a:r>
              <a:rPr lang="en-IE" dirty="0"/>
              <a:t> </a:t>
            </a:r>
            <a:r>
              <a:rPr lang="en-IE" dirty="0" err="1"/>
              <a:t>teiginiai</a:t>
            </a:r>
            <a:r>
              <a:rPr lang="en-IE" dirty="0"/>
              <a:t>, </a:t>
            </a:r>
            <a:r>
              <a:rPr lang="en-IE" dirty="0" err="1"/>
              <a:t>tokie</a:t>
            </a:r>
            <a:r>
              <a:rPr lang="en-IE" dirty="0"/>
              <a:t> </a:t>
            </a:r>
            <a:r>
              <a:rPr lang="en-IE" dirty="0" err="1"/>
              <a:t>kaip</a:t>
            </a:r>
            <a:r>
              <a:rPr lang="en-IE" dirty="0"/>
              <a:t>...</a:t>
            </a:r>
          </a:p>
        </p:txBody>
      </p:sp>
      <p:sp>
        <p:nvSpPr>
          <p:cNvPr id="8" name="TextBox 7">
            <a:extLst>
              <a:ext uri="{FF2B5EF4-FFF2-40B4-BE49-F238E27FC236}">
                <a16:creationId xmlns:a16="http://schemas.microsoft.com/office/drawing/2014/main" id="{75A2D884-A0FD-197B-28AD-F889B2D7784A}"/>
              </a:ext>
            </a:extLst>
          </p:cNvPr>
          <p:cNvSpPr txBox="1"/>
          <p:nvPr/>
        </p:nvSpPr>
        <p:spPr>
          <a:xfrm>
            <a:off x="1262014" y="2703095"/>
            <a:ext cx="1935935" cy="461665"/>
          </a:xfrm>
          <a:prstGeom prst="rect">
            <a:avLst/>
          </a:prstGeom>
          <a:noFill/>
        </p:spPr>
        <p:txBody>
          <a:bodyPr wrap="square" rtlCol="0">
            <a:spAutoFit/>
          </a:bodyPr>
          <a:lstStyle/>
          <a:p>
            <a:pPr algn="ctr"/>
            <a:r>
              <a:rPr lang="en-IE" sz="2400" b="1" dirty="0">
                <a:solidFill>
                  <a:srgbClr val="000000"/>
                </a:solidFill>
              </a:rPr>
              <a:t>SUMAŽINTAS</a:t>
            </a:r>
          </a:p>
        </p:txBody>
      </p:sp>
      <p:sp>
        <p:nvSpPr>
          <p:cNvPr id="9" name="TextBox 8">
            <a:extLst>
              <a:ext uri="{FF2B5EF4-FFF2-40B4-BE49-F238E27FC236}">
                <a16:creationId xmlns:a16="http://schemas.microsoft.com/office/drawing/2014/main" id="{A4D66EBE-9C27-2F8F-7AF7-FAFFB58F62EB}"/>
              </a:ext>
            </a:extLst>
          </p:cNvPr>
          <p:cNvSpPr txBox="1"/>
          <p:nvPr/>
        </p:nvSpPr>
        <p:spPr>
          <a:xfrm>
            <a:off x="9079331" y="2735179"/>
            <a:ext cx="1850655" cy="830997"/>
          </a:xfrm>
          <a:prstGeom prst="rect">
            <a:avLst/>
          </a:prstGeom>
          <a:noFill/>
        </p:spPr>
        <p:txBody>
          <a:bodyPr wrap="square" rtlCol="0">
            <a:spAutoFit/>
          </a:bodyPr>
          <a:lstStyle/>
          <a:p>
            <a:pPr algn="ctr"/>
            <a:r>
              <a:rPr lang="en-IE" sz="2400" b="1" dirty="0">
                <a:solidFill>
                  <a:srgbClr val="000000"/>
                </a:solidFill>
              </a:rPr>
              <a:t>DAUGIAU NEI</a:t>
            </a:r>
          </a:p>
        </p:txBody>
      </p:sp>
      <p:sp>
        <p:nvSpPr>
          <p:cNvPr id="10" name="TextBox 9">
            <a:extLst>
              <a:ext uri="{FF2B5EF4-FFF2-40B4-BE49-F238E27FC236}">
                <a16:creationId xmlns:a16="http://schemas.microsoft.com/office/drawing/2014/main" id="{9E6CADA2-B6F8-3032-2D32-9A0D5030ACDF}"/>
              </a:ext>
            </a:extLst>
          </p:cNvPr>
          <p:cNvSpPr txBox="1"/>
          <p:nvPr/>
        </p:nvSpPr>
        <p:spPr>
          <a:xfrm>
            <a:off x="7109912" y="2703094"/>
            <a:ext cx="1889174" cy="461665"/>
          </a:xfrm>
          <a:prstGeom prst="rect">
            <a:avLst/>
          </a:prstGeom>
          <a:noFill/>
        </p:spPr>
        <p:txBody>
          <a:bodyPr wrap="square" rtlCol="0">
            <a:spAutoFit/>
          </a:bodyPr>
          <a:lstStyle/>
          <a:p>
            <a:pPr algn="ctr"/>
            <a:r>
              <a:rPr lang="en-IE" sz="2400" b="1" dirty="0">
                <a:solidFill>
                  <a:srgbClr val="000000"/>
                </a:solidFill>
              </a:rPr>
              <a:t>PAGRINDINIS</a:t>
            </a:r>
          </a:p>
        </p:txBody>
      </p:sp>
      <p:sp>
        <p:nvSpPr>
          <p:cNvPr id="11" name="TextBox 10">
            <a:extLst>
              <a:ext uri="{FF2B5EF4-FFF2-40B4-BE49-F238E27FC236}">
                <a16:creationId xmlns:a16="http://schemas.microsoft.com/office/drawing/2014/main" id="{C170ABEE-C0E9-EE22-A45A-4610D257CC6D}"/>
              </a:ext>
            </a:extLst>
          </p:cNvPr>
          <p:cNvSpPr txBox="1"/>
          <p:nvPr/>
        </p:nvSpPr>
        <p:spPr>
          <a:xfrm>
            <a:off x="5300983" y="2735179"/>
            <a:ext cx="1590032" cy="461665"/>
          </a:xfrm>
          <a:prstGeom prst="rect">
            <a:avLst/>
          </a:prstGeom>
          <a:noFill/>
        </p:spPr>
        <p:txBody>
          <a:bodyPr wrap="square" rtlCol="0">
            <a:spAutoFit/>
          </a:bodyPr>
          <a:lstStyle/>
          <a:p>
            <a:pPr algn="ctr"/>
            <a:r>
              <a:rPr lang="en-IE" sz="2400" b="1" dirty="0">
                <a:solidFill>
                  <a:srgbClr val="000000"/>
                </a:solidFill>
              </a:rPr>
              <a:t>MAŽIAU</a:t>
            </a:r>
          </a:p>
        </p:txBody>
      </p:sp>
      <p:sp>
        <p:nvSpPr>
          <p:cNvPr id="12" name="TextBox 11">
            <a:extLst>
              <a:ext uri="{FF2B5EF4-FFF2-40B4-BE49-F238E27FC236}">
                <a16:creationId xmlns:a16="http://schemas.microsoft.com/office/drawing/2014/main" id="{1A07DEA6-9299-4D97-287F-EFE9E3723FBD}"/>
              </a:ext>
            </a:extLst>
          </p:cNvPr>
          <p:cNvSpPr txBox="1"/>
          <p:nvPr/>
        </p:nvSpPr>
        <p:spPr>
          <a:xfrm>
            <a:off x="3411809" y="2703095"/>
            <a:ext cx="1590032" cy="830997"/>
          </a:xfrm>
          <a:prstGeom prst="rect">
            <a:avLst/>
          </a:prstGeom>
          <a:noFill/>
        </p:spPr>
        <p:txBody>
          <a:bodyPr wrap="square" rtlCol="0">
            <a:spAutoFit/>
          </a:bodyPr>
          <a:lstStyle/>
          <a:p>
            <a:pPr algn="ctr"/>
            <a:r>
              <a:rPr lang="en-IE" sz="2400" b="1" dirty="0">
                <a:solidFill>
                  <a:srgbClr val="000000"/>
                </a:solidFill>
              </a:rPr>
              <a:t>MAŽIAU NEI</a:t>
            </a:r>
          </a:p>
        </p:txBody>
      </p:sp>
    </p:spTree>
    <p:extLst>
      <p:ext uri="{BB962C8B-B14F-4D97-AF65-F5344CB8AC3E}">
        <p14:creationId xmlns:p14="http://schemas.microsoft.com/office/powerpoint/2010/main" val="9128889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D869D0-C8CA-8580-6083-2EFFF16FA679}"/>
              </a:ext>
            </a:extLst>
          </p:cNvPr>
          <p:cNvSpPr>
            <a:spLocks noGrp="1"/>
          </p:cNvSpPr>
          <p:nvPr>
            <p:ph type="body" sz="quarter" idx="18"/>
          </p:nvPr>
        </p:nvSpPr>
        <p:spPr>
          <a:xfrm>
            <a:off x="734714" y="1435768"/>
            <a:ext cx="10808102" cy="4188947"/>
          </a:xfrm>
        </p:spPr>
        <p:txBody>
          <a:bodyPr/>
          <a:lstStyle/>
          <a:p>
            <a:r>
              <a:rPr lang="lt-LT" dirty="0"/>
              <a:t>Po to, kai įvykdėte specifines naudojimo sąlygas:</a:t>
            </a:r>
          </a:p>
          <a:p>
            <a:pPr marL="342900" indent="-342900">
              <a:buFont typeface="Arial" panose="020B0604020202020204" pitchFamily="34" charset="0"/>
              <a:buChar char="•"/>
            </a:pPr>
            <a:r>
              <a:rPr lang="lt-LT" dirty="0"/>
              <a:t>Jūsų maistingumo ženklinimas turi atspindėti teiginius;</a:t>
            </a:r>
          </a:p>
          <a:p>
            <a:pPr marL="342900" indent="-342900">
              <a:buFont typeface="Arial" panose="020B0604020202020204" pitchFamily="34" charset="0"/>
              <a:buChar char="•"/>
            </a:pPr>
            <a:r>
              <a:rPr lang="lt-LT" dirty="0"/>
              <a:t>Kai teiginyje nurodoma medžiaga, kurios nėra maistingumo etiketėje, jos kiekis turi būti nurodytas tame pačiame regėjimo lauke, kuriame yra maistingumo etiketė;</a:t>
            </a:r>
          </a:p>
          <a:p>
            <a:pPr marL="342900" indent="-342900">
              <a:buFont typeface="Arial" panose="020B0604020202020204" pitchFamily="34" charset="0"/>
              <a:buChar char="•"/>
            </a:pPr>
            <a:r>
              <a:rPr lang="lt-LT" dirty="0"/>
              <a:t>Kai produktu siūloma (teigiama) mažinti rizikos veiksnius ligai išsivystyti, jo etiketėje, pristatyme ar reklamoje turi būti pateiktas teiginys, informuojantis vartotojus, kad ligai, su kuria susijęs teiginys, įtakos turi ir kiti rizikos veiksniai.</a:t>
            </a:r>
            <a:endParaRPr lang="en-IE" dirty="0"/>
          </a:p>
        </p:txBody>
      </p:sp>
      <p:sp>
        <p:nvSpPr>
          <p:cNvPr id="3" name="Text Placeholder 2">
            <a:extLst>
              <a:ext uri="{FF2B5EF4-FFF2-40B4-BE49-F238E27FC236}">
                <a16:creationId xmlns:a16="http://schemas.microsoft.com/office/drawing/2014/main" id="{49ED6272-8BA8-97E4-2F21-3BF02B902338}"/>
              </a:ext>
            </a:extLst>
          </p:cNvPr>
          <p:cNvSpPr>
            <a:spLocks noGrp="1"/>
          </p:cNvSpPr>
          <p:nvPr>
            <p:ph type="body" sz="quarter" idx="16"/>
          </p:nvPr>
        </p:nvSpPr>
        <p:spPr/>
        <p:txBody>
          <a:bodyPr>
            <a:normAutofit lnSpcReduction="10000"/>
          </a:bodyPr>
          <a:lstStyle/>
          <a:p>
            <a:r>
              <a:rPr lang="lt-LT" dirty="0"/>
              <a:t>Reikalavimai maisto pramonės įmonėms</a:t>
            </a:r>
            <a:endParaRPr lang="en-IE" dirty="0"/>
          </a:p>
        </p:txBody>
      </p:sp>
      <p:sp>
        <p:nvSpPr>
          <p:cNvPr id="5" name="TextBox 4">
            <a:extLst>
              <a:ext uri="{FF2B5EF4-FFF2-40B4-BE49-F238E27FC236}">
                <a16:creationId xmlns:a16="http://schemas.microsoft.com/office/drawing/2014/main" id="{98FE769B-3BC8-2403-0EED-5B46FF559991}"/>
              </a:ext>
            </a:extLst>
          </p:cNvPr>
          <p:cNvSpPr txBox="1"/>
          <p:nvPr/>
        </p:nvSpPr>
        <p:spPr>
          <a:xfrm>
            <a:off x="1098885" y="5551993"/>
            <a:ext cx="11093115" cy="677108"/>
          </a:xfrm>
          <a:prstGeom prst="rect">
            <a:avLst/>
          </a:prstGeom>
          <a:solidFill>
            <a:srgbClr val="FFD100"/>
          </a:solidFill>
        </p:spPr>
        <p:txBody>
          <a:bodyPr wrap="square">
            <a:spAutoFit/>
          </a:bodyPr>
          <a:lstStyle/>
          <a:p>
            <a:r>
              <a:rPr lang="lt-LT" sz="2000" dirty="0">
                <a:solidFill>
                  <a:srgbClr val="000000"/>
                </a:solidFill>
                <a:cs typeface="Arial" panose="020B0604020202020204" pitchFamily="34" charset="0"/>
              </a:rPr>
              <a:t>Konkrečius šių teiginių pavyzdžius galite rasti čia:</a:t>
            </a:r>
          </a:p>
          <a:p>
            <a:r>
              <a:rPr lang="en-US" dirty="0">
                <a:solidFill>
                  <a:srgbClr val="1188A3"/>
                </a:solidFill>
                <a:hlinkClick r:id="rId2">
                  <a:extLst>
                    <a:ext uri="{A12FA001-AC4F-418D-AE19-62706E023703}">
                      <ahyp:hlinkClr xmlns:ahyp="http://schemas.microsoft.com/office/drawing/2018/hyperlinkcolor" val="tx"/>
                    </a:ext>
                  </a:extLst>
                </a:hlinkClick>
              </a:rPr>
              <a:t>An international regulatory review of food health-related claims in functional food products labeling - ScienceDirect</a:t>
            </a:r>
            <a:endParaRPr lang="en-GB" dirty="0">
              <a:solidFill>
                <a:srgbClr val="1188A3"/>
              </a:solidFill>
              <a:cs typeface="Arial" panose="020B0604020202020204" pitchFamily="34" charset="0"/>
            </a:endParaRPr>
          </a:p>
        </p:txBody>
      </p:sp>
    </p:spTree>
    <p:extLst>
      <p:ext uri="{BB962C8B-B14F-4D97-AF65-F5344CB8AC3E}">
        <p14:creationId xmlns:p14="http://schemas.microsoft.com/office/powerpoint/2010/main" val="32300242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5E48A7-BAEE-3796-FA47-361A7E030833}"/>
              </a:ext>
            </a:extLst>
          </p:cNvPr>
          <p:cNvSpPr>
            <a:spLocks noGrp="1"/>
          </p:cNvSpPr>
          <p:nvPr>
            <p:ph type="body" sz="quarter" idx="20"/>
          </p:nvPr>
        </p:nvSpPr>
        <p:spPr>
          <a:xfrm>
            <a:off x="6096000" y="1933466"/>
            <a:ext cx="5437648" cy="3722513"/>
          </a:xfrm>
        </p:spPr>
        <p:txBody>
          <a:bodyPr/>
          <a:lstStyle/>
          <a:p>
            <a:pPr algn="just"/>
            <a:r>
              <a:rPr lang="en-IE" b="1" dirty="0">
                <a:solidFill>
                  <a:srgbClr val="1188A3"/>
                </a:solidFill>
              </a:rPr>
              <a:t>2</a:t>
            </a:r>
            <a:r>
              <a:rPr lang="en-IE" dirty="0">
                <a:solidFill>
                  <a:srgbClr val="1188A3"/>
                </a:solidFill>
              </a:rPr>
              <a:t>. </a:t>
            </a:r>
            <a:r>
              <a:rPr lang="en-US" dirty="0" err="1"/>
              <a:t>Pasirinkite</a:t>
            </a:r>
            <a:r>
              <a:rPr lang="en-US" dirty="0"/>
              <a:t> </a:t>
            </a:r>
            <a:r>
              <a:rPr lang="en-US" dirty="0" err="1"/>
              <a:t>lengvai</a:t>
            </a:r>
            <a:r>
              <a:rPr lang="en-US" dirty="0"/>
              <a:t> </a:t>
            </a:r>
            <a:r>
              <a:rPr lang="en-US" dirty="0" err="1"/>
              <a:t>suprantamus</a:t>
            </a:r>
            <a:r>
              <a:rPr lang="en-US" dirty="0"/>
              <a:t> </a:t>
            </a:r>
            <a:r>
              <a:rPr lang="en-US" dirty="0" err="1"/>
              <a:t>teiginius</a:t>
            </a:r>
            <a:r>
              <a:rPr lang="en-US" dirty="0"/>
              <a:t> </a:t>
            </a:r>
            <a:r>
              <a:rPr lang="en-US" dirty="0" err="1"/>
              <a:t>apie</a:t>
            </a:r>
            <a:r>
              <a:rPr lang="en-US" dirty="0"/>
              <a:t> </a:t>
            </a:r>
            <a:r>
              <a:rPr lang="en-US" dirty="0" err="1"/>
              <a:t>sveikatingumą</a:t>
            </a:r>
            <a:r>
              <a:rPr lang="en-US" dirty="0"/>
              <a:t>; </a:t>
            </a:r>
            <a:r>
              <a:rPr lang="en-US" dirty="0" err="1"/>
              <a:t>apskritai</a:t>
            </a:r>
            <a:r>
              <a:rPr lang="en-US" dirty="0"/>
              <a:t> </a:t>
            </a:r>
            <a:r>
              <a:rPr lang="en-US" dirty="0" err="1"/>
              <a:t>vyresnio</a:t>
            </a:r>
            <a:r>
              <a:rPr lang="en-US" dirty="0"/>
              <a:t> </a:t>
            </a:r>
            <a:r>
              <a:rPr lang="en-US" dirty="0" err="1"/>
              <a:t>amžiaus</a:t>
            </a:r>
            <a:r>
              <a:rPr lang="en-US" dirty="0"/>
              <a:t> </a:t>
            </a:r>
            <a:r>
              <a:rPr lang="en-US" dirty="0" err="1"/>
              <a:t>vartotojams</a:t>
            </a:r>
            <a:r>
              <a:rPr lang="en-US" dirty="0"/>
              <a:t> </a:t>
            </a:r>
            <a:r>
              <a:rPr lang="en-US" dirty="0" err="1"/>
              <a:t>labiau</a:t>
            </a:r>
            <a:r>
              <a:rPr lang="en-US" dirty="0"/>
              <a:t> </a:t>
            </a:r>
            <a:r>
              <a:rPr lang="en-US" dirty="0" err="1"/>
              <a:t>patinka</a:t>
            </a:r>
            <a:r>
              <a:rPr lang="en-US" dirty="0"/>
              <a:t> </a:t>
            </a:r>
            <a:r>
              <a:rPr lang="en-US" dirty="0" err="1"/>
              <a:t>trumpi</a:t>
            </a:r>
            <a:r>
              <a:rPr lang="en-US" dirty="0"/>
              <a:t> </a:t>
            </a:r>
            <a:r>
              <a:rPr lang="en-US" dirty="0" err="1"/>
              <a:t>teiginiai</a:t>
            </a:r>
            <a:r>
              <a:rPr lang="en-US" dirty="0"/>
              <a:t> </a:t>
            </a:r>
            <a:r>
              <a:rPr lang="en-US" dirty="0" err="1"/>
              <a:t>apie</a:t>
            </a:r>
            <a:r>
              <a:rPr lang="en-US" dirty="0"/>
              <a:t> </a:t>
            </a:r>
            <a:r>
              <a:rPr lang="en-US" dirty="0" err="1"/>
              <a:t>sveikatingumą</a:t>
            </a:r>
            <a:r>
              <a:rPr lang="en-US" dirty="0"/>
              <a:t>, </a:t>
            </a:r>
            <a:r>
              <a:rPr lang="en-US" dirty="0" err="1"/>
              <a:t>kuriuose</a:t>
            </a:r>
            <a:r>
              <a:rPr lang="en-US" dirty="0"/>
              <a:t> </a:t>
            </a:r>
            <a:r>
              <a:rPr lang="en-US" dirty="0" err="1"/>
              <a:t>nurodoma</a:t>
            </a:r>
            <a:r>
              <a:rPr lang="en-US" dirty="0"/>
              <a:t> tik </a:t>
            </a:r>
            <a:r>
              <a:rPr lang="en-US" dirty="0" err="1"/>
              <a:t>nauda</a:t>
            </a:r>
            <a:r>
              <a:rPr lang="en-US" dirty="0"/>
              <a:t> </a:t>
            </a:r>
            <a:r>
              <a:rPr lang="en-US" dirty="0" err="1"/>
              <a:t>sveikatai</a:t>
            </a:r>
            <a:r>
              <a:rPr lang="en-US" dirty="0"/>
              <a:t>, </a:t>
            </a:r>
            <a:r>
              <a:rPr lang="en-US" dirty="0" err="1"/>
              <a:t>pvz</a:t>
            </a:r>
            <a:r>
              <a:rPr lang="en-US" dirty="0"/>
              <a:t>., “</a:t>
            </a:r>
            <a:r>
              <a:rPr lang="en-US" dirty="0" err="1"/>
              <a:t>naudinga</a:t>
            </a:r>
            <a:r>
              <a:rPr lang="en-US" dirty="0"/>
              <a:t> </a:t>
            </a:r>
            <a:r>
              <a:rPr lang="en-US" dirty="0" err="1"/>
              <a:t>širdžiai</a:t>
            </a:r>
            <a:r>
              <a:rPr lang="en-US" dirty="0"/>
              <a:t>".</a:t>
            </a:r>
          </a:p>
          <a:p>
            <a:pPr algn="just"/>
            <a:r>
              <a:rPr lang="lt-LT" dirty="0"/>
              <a:t>Vis dėlto kai kuriais atvejais vyresnio amžiaus žmonės pageidauja ilgo teiginių apie sveikatingumą paaiškinimo, kad būtų išvengta painiavos, pvz., sudėtyje yra daug omega-3 riebalų rūgščių, kurios pasižymi priešuždegiminėmis savybėmis, galinčiomis sumažinti širdies ligų riziką.</a:t>
            </a:r>
          </a:p>
          <a:p>
            <a:endParaRPr lang="en-IE" dirty="0"/>
          </a:p>
        </p:txBody>
      </p:sp>
      <p:sp>
        <p:nvSpPr>
          <p:cNvPr id="4" name="Text Placeholder 3">
            <a:extLst>
              <a:ext uri="{FF2B5EF4-FFF2-40B4-BE49-F238E27FC236}">
                <a16:creationId xmlns:a16="http://schemas.microsoft.com/office/drawing/2014/main" id="{13095D7F-43A1-3CAD-70C9-23602D8D9377}"/>
              </a:ext>
            </a:extLst>
          </p:cNvPr>
          <p:cNvSpPr>
            <a:spLocks noGrp="1"/>
          </p:cNvSpPr>
          <p:nvPr>
            <p:ph type="body" sz="quarter" idx="23"/>
          </p:nvPr>
        </p:nvSpPr>
        <p:spPr>
          <a:xfrm>
            <a:off x="128337" y="356314"/>
            <a:ext cx="4387976" cy="1075633"/>
          </a:xfrm>
          <a:solidFill>
            <a:srgbClr val="FFD100"/>
          </a:solidFill>
        </p:spPr>
        <p:txBody>
          <a:bodyPr>
            <a:normAutofit fontScale="62500" lnSpcReduction="20000"/>
          </a:bodyPr>
          <a:lstStyle/>
          <a:p>
            <a:pPr>
              <a:lnSpc>
                <a:spcPct val="120000"/>
              </a:lnSpc>
            </a:pPr>
            <a:r>
              <a:rPr lang="lt-LT" sz="3300" dirty="0"/>
              <a:t>Patarimai, kaip pateikti teiginius apie senjorams skirtų maisto produktų sveikatingumą</a:t>
            </a:r>
          </a:p>
        </p:txBody>
      </p:sp>
      <p:sp>
        <p:nvSpPr>
          <p:cNvPr id="6" name="Text Placeholder 1">
            <a:extLst>
              <a:ext uri="{FF2B5EF4-FFF2-40B4-BE49-F238E27FC236}">
                <a16:creationId xmlns:a16="http://schemas.microsoft.com/office/drawing/2014/main" id="{CE6DD9D6-40B5-3CED-061B-0D9D0110ABA2}"/>
              </a:ext>
            </a:extLst>
          </p:cNvPr>
          <p:cNvSpPr txBox="1">
            <a:spLocks/>
          </p:cNvSpPr>
          <p:nvPr/>
        </p:nvSpPr>
        <p:spPr>
          <a:xfrm>
            <a:off x="898984" y="2066543"/>
            <a:ext cx="4387976" cy="37225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EA1D76"/>
              </a:buClr>
              <a:buFont typeface="Arial" charset="0"/>
              <a:buNone/>
              <a:defRPr sz="2400" kern="1200">
                <a:solidFill>
                  <a:srgbClr val="00000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dirty="0">
                <a:solidFill>
                  <a:srgbClr val="1188A3"/>
                </a:solidFill>
              </a:rPr>
              <a:t>1</a:t>
            </a:r>
            <a:r>
              <a:rPr lang="en-IE" dirty="0">
                <a:solidFill>
                  <a:srgbClr val="1188A3"/>
                </a:solidFill>
              </a:rPr>
              <a:t>. </a:t>
            </a:r>
            <a:r>
              <a:rPr lang="lt-LT" dirty="0"/>
              <a:t>Pasirinkite teiginius apie sveikatingumą, kuriuose pabrėžiama tik </a:t>
            </a:r>
            <a:r>
              <a:rPr lang="lt-LT" b="1" dirty="0"/>
              <a:t>produkto nauda </a:t>
            </a:r>
            <a:r>
              <a:rPr lang="lt-LT" dirty="0"/>
              <a:t>(pvz., „gausu baltymų"), o ne jo technologija (pvz., „praturtintas baltymais"). Tai gali padėti jiems teikti pirmenybę arba paveikti jų pirkimo elgseną. </a:t>
            </a:r>
            <a:endParaRPr lang="en-IE" dirty="0"/>
          </a:p>
        </p:txBody>
      </p:sp>
      <p:grpSp>
        <p:nvGrpSpPr>
          <p:cNvPr id="7" name="Graphic 3">
            <a:extLst>
              <a:ext uri="{FF2B5EF4-FFF2-40B4-BE49-F238E27FC236}">
                <a16:creationId xmlns:a16="http://schemas.microsoft.com/office/drawing/2014/main" id="{A60BC036-1ABA-E4E7-7D1F-C3AE913AEA7F}"/>
              </a:ext>
            </a:extLst>
          </p:cNvPr>
          <p:cNvGrpSpPr/>
          <p:nvPr/>
        </p:nvGrpSpPr>
        <p:grpSpPr>
          <a:xfrm>
            <a:off x="9533942" y="489619"/>
            <a:ext cx="1091621" cy="942328"/>
            <a:chOff x="662657" y="2010078"/>
            <a:chExt cx="1091621" cy="942328"/>
          </a:xfrm>
        </p:grpSpPr>
        <p:sp>
          <p:nvSpPr>
            <p:cNvPr id="8" name="Freeform 1492">
              <a:extLst>
                <a:ext uri="{FF2B5EF4-FFF2-40B4-BE49-F238E27FC236}">
                  <a16:creationId xmlns:a16="http://schemas.microsoft.com/office/drawing/2014/main" id="{D44A7C31-623E-C8F7-A839-D8F50BF3986C}"/>
                </a:ext>
              </a:extLst>
            </p:cNvPr>
            <p:cNvSpPr/>
            <p:nvPr/>
          </p:nvSpPr>
          <p:spPr>
            <a:xfrm>
              <a:off x="1117956" y="2040344"/>
              <a:ext cx="611637" cy="665805"/>
            </a:xfrm>
            <a:custGeom>
              <a:avLst/>
              <a:gdLst>
                <a:gd name="connsiteX0" fmla="*/ 606152 w 611637"/>
                <a:gd name="connsiteY0" fmla="*/ 594494 h 665805"/>
                <a:gd name="connsiteX1" fmla="*/ 606152 w 611637"/>
                <a:gd name="connsiteY1" fmla="*/ 654835 h 665805"/>
                <a:gd name="connsiteX2" fmla="*/ 595180 w 611637"/>
                <a:gd name="connsiteY2" fmla="*/ 665806 h 665805"/>
                <a:gd name="connsiteX3" fmla="*/ 482727 w 611637"/>
                <a:gd name="connsiteY3" fmla="*/ 665806 h 665805"/>
                <a:gd name="connsiteX4" fmla="*/ 471756 w 611637"/>
                <a:gd name="connsiteY4" fmla="*/ 654835 h 665805"/>
                <a:gd name="connsiteX5" fmla="*/ 342846 w 611637"/>
                <a:gd name="connsiteY5" fmla="*/ 550610 h 665805"/>
                <a:gd name="connsiteX6" fmla="*/ 213936 w 611637"/>
                <a:gd name="connsiteY6" fmla="*/ 654835 h 665805"/>
                <a:gd name="connsiteX7" fmla="*/ 202965 w 611637"/>
                <a:gd name="connsiteY7" fmla="*/ 665806 h 665805"/>
                <a:gd name="connsiteX8" fmla="*/ 126167 w 611637"/>
                <a:gd name="connsiteY8" fmla="*/ 665806 h 665805"/>
                <a:gd name="connsiteX9" fmla="*/ 115196 w 611637"/>
                <a:gd name="connsiteY9" fmla="*/ 654835 h 665805"/>
                <a:gd name="connsiteX10" fmla="*/ 115196 w 611637"/>
                <a:gd name="connsiteY10" fmla="*/ 578037 h 665805"/>
                <a:gd name="connsiteX11" fmla="*/ 79540 w 611637"/>
                <a:gd name="connsiteY11" fmla="*/ 534153 h 665805"/>
                <a:gd name="connsiteX12" fmla="*/ 0 w 611637"/>
                <a:gd name="connsiteY12" fmla="*/ 438156 h 665805"/>
                <a:gd name="connsiteX13" fmla="*/ 79540 w 611637"/>
                <a:gd name="connsiteY13" fmla="*/ 342160 h 665805"/>
                <a:gd name="connsiteX14" fmla="*/ 115196 w 611637"/>
                <a:gd name="connsiteY14" fmla="*/ 298276 h 665805"/>
                <a:gd name="connsiteX15" fmla="*/ 115196 w 611637"/>
                <a:gd name="connsiteY15" fmla="*/ 221478 h 665805"/>
                <a:gd name="connsiteX16" fmla="*/ 126167 w 611637"/>
                <a:gd name="connsiteY16" fmla="*/ 210507 h 665805"/>
                <a:gd name="connsiteX17" fmla="*/ 359303 w 611637"/>
                <a:gd name="connsiteY17" fmla="*/ 210507 h 665805"/>
                <a:gd name="connsiteX18" fmla="*/ 373017 w 611637"/>
                <a:gd name="connsiteY18" fmla="*/ 205021 h 665805"/>
                <a:gd name="connsiteX19" fmla="*/ 532097 w 611637"/>
                <a:gd name="connsiteY19" fmla="*/ 2057 h 665805"/>
                <a:gd name="connsiteX20" fmla="*/ 537583 w 611637"/>
                <a:gd name="connsiteY20" fmla="*/ 2057 h 665805"/>
                <a:gd name="connsiteX21" fmla="*/ 540325 w 611637"/>
                <a:gd name="connsiteY21" fmla="*/ 4800 h 665805"/>
                <a:gd name="connsiteX22" fmla="*/ 540325 w 611637"/>
                <a:gd name="connsiteY22" fmla="*/ 194051 h 665805"/>
                <a:gd name="connsiteX23" fmla="*/ 556782 w 611637"/>
                <a:gd name="connsiteY23" fmla="*/ 210507 h 665805"/>
                <a:gd name="connsiteX24" fmla="*/ 600666 w 611637"/>
                <a:gd name="connsiteY24" fmla="*/ 210507 h 665805"/>
                <a:gd name="connsiteX25" fmla="*/ 611637 w 611637"/>
                <a:gd name="connsiteY25" fmla="*/ 221478 h 665805"/>
                <a:gd name="connsiteX26" fmla="*/ 611637 w 611637"/>
                <a:gd name="connsiteY26" fmla="*/ 523182 h 66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637" h="665805">
                  <a:moveTo>
                    <a:pt x="606152" y="594494"/>
                  </a:moveTo>
                  <a:lnTo>
                    <a:pt x="606152" y="654835"/>
                  </a:lnTo>
                  <a:cubicBezTo>
                    <a:pt x="606152" y="660320"/>
                    <a:pt x="600666" y="665806"/>
                    <a:pt x="595180" y="665806"/>
                  </a:cubicBezTo>
                  <a:lnTo>
                    <a:pt x="482727" y="665806"/>
                  </a:lnTo>
                  <a:cubicBezTo>
                    <a:pt x="477242" y="665806"/>
                    <a:pt x="471756" y="660320"/>
                    <a:pt x="471756" y="654835"/>
                  </a:cubicBezTo>
                  <a:cubicBezTo>
                    <a:pt x="460785" y="594494"/>
                    <a:pt x="405930" y="550610"/>
                    <a:pt x="342846" y="550610"/>
                  </a:cubicBezTo>
                  <a:cubicBezTo>
                    <a:pt x="279762" y="550610"/>
                    <a:pt x="227650" y="594494"/>
                    <a:pt x="213936" y="654835"/>
                  </a:cubicBezTo>
                  <a:cubicBezTo>
                    <a:pt x="213936" y="660320"/>
                    <a:pt x="208450" y="665806"/>
                    <a:pt x="202965" y="665806"/>
                  </a:cubicBezTo>
                  <a:lnTo>
                    <a:pt x="126167" y="665806"/>
                  </a:lnTo>
                  <a:cubicBezTo>
                    <a:pt x="120682" y="665806"/>
                    <a:pt x="115196" y="660320"/>
                    <a:pt x="115196" y="654835"/>
                  </a:cubicBezTo>
                  <a:lnTo>
                    <a:pt x="115196" y="578037"/>
                  </a:lnTo>
                  <a:cubicBezTo>
                    <a:pt x="115196" y="556095"/>
                    <a:pt x="101483" y="539639"/>
                    <a:pt x="79540" y="534153"/>
                  </a:cubicBezTo>
                  <a:cubicBezTo>
                    <a:pt x="32913" y="525925"/>
                    <a:pt x="0" y="484784"/>
                    <a:pt x="0" y="438156"/>
                  </a:cubicBezTo>
                  <a:cubicBezTo>
                    <a:pt x="0" y="391529"/>
                    <a:pt x="32913" y="350388"/>
                    <a:pt x="79540" y="342160"/>
                  </a:cubicBezTo>
                  <a:cubicBezTo>
                    <a:pt x="101483" y="336674"/>
                    <a:pt x="115196" y="320218"/>
                    <a:pt x="115196" y="298276"/>
                  </a:cubicBezTo>
                  <a:lnTo>
                    <a:pt x="115196" y="221478"/>
                  </a:lnTo>
                  <a:cubicBezTo>
                    <a:pt x="115196" y="215993"/>
                    <a:pt x="120682" y="210507"/>
                    <a:pt x="126167" y="210507"/>
                  </a:cubicBezTo>
                  <a:lnTo>
                    <a:pt x="359303" y="210507"/>
                  </a:lnTo>
                  <a:cubicBezTo>
                    <a:pt x="364788" y="210507"/>
                    <a:pt x="367531" y="207764"/>
                    <a:pt x="373017" y="205021"/>
                  </a:cubicBezTo>
                  <a:lnTo>
                    <a:pt x="532097" y="2057"/>
                  </a:lnTo>
                  <a:cubicBezTo>
                    <a:pt x="532097" y="-686"/>
                    <a:pt x="534840" y="-686"/>
                    <a:pt x="537583" y="2057"/>
                  </a:cubicBezTo>
                  <a:cubicBezTo>
                    <a:pt x="540325" y="2057"/>
                    <a:pt x="540325" y="4800"/>
                    <a:pt x="540325" y="4800"/>
                  </a:cubicBezTo>
                  <a:lnTo>
                    <a:pt x="540325" y="194051"/>
                  </a:lnTo>
                  <a:cubicBezTo>
                    <a:pt x="540325" y="202279"/>
                    <a:pt x="548553" y="210507"/>
                    <a:pt x="556782" y="210507"/>
                  </a:cubicBezTo>
                  <a:lnTo>
                    <a:pt x="600666" y="210507"/>
                  </a:lnTo>
                  <a:cubicBezTo>
                    <a:pt x="606152" y="210507"/>
                    <a:pt x="611637" y="215993"/>
                    <a:pt x="611637" y="221478"/>
                  </a:cubicBezTo>
                  <a:lnTo>
                    <a:pt x="611637" y="523182"/>
                  </a:lnTo>
                </a:path>
              </a:pathLst>
            </a:custGeom>
            <a:solidFill>
              <a:srgbClr val="85D2E1"/>
            </a:solidFill>
            <a:ln w="27426" cap="flat">
              <a:noFill/>
              <a:prstDash val="solid"/>
              <a:miter/>
            </a:ln>
          </p:spPr>
          <p:txBody>
            <a:bodyPr rtlCol="0" anchor="ctr"/>
            <a:lstStyle/>
            <a:p>
              <a:endParaRPr lang="en-US"/>
            </a:p>
          </p:txBody>
        </p:sp>
        <p:grpSp>
          <p:nvGrpSpPr>
            <p:cNvPr id="9" name="Graphic 3">
              <a:extLst>
                <a:ext uri="{FF2B5EF4-FFF2-40B4-BE49-F238E27FC236}">
                  <a16:creationId xmlns:a16="http://schemas.microsoft.com/office/drawing/2014/main" id="{52307259-9CC0-A39F-A2DF-C104D6290964}"/>
                </a:ext>
              </a:extLst>
            </p:cNvPr>
            <p:cNvGrpSpPr/>
            <p:nvPr/>
          </p:nvGrpSpPr>
          <p:grpSpPr>
            <a:xfrm>
              <a:off x="662657" y="2010078"/>
              <a:ext cx="1091621" cy="942328"/>
              <a:chOff x="662657" y="2010078"/>
              <a:chExt cx="1091621" cy="942328"/>
            </a:xfrm>
            <a:solidFill>
              <a:srgbClr val="000000"/>
            </a:solidFill>
          </p:grpSpPr>
          <p:sp>
            <p:nvSpPr>
              <p:cNvPr id="10" name="Freeform 1494">
                <a:extLst>
                  <a:ext uri="{FF2B5EF4-FFF2-40B4-BE49-F238E27FC236}">
                    <a16:creationId xmlns:a16="http://schemas.microsoft.com/office/drawing/2014/main" id="{E0DBE8C2-142D-00F6-8DB4-8351AEC60A2A}"/>
                  </a:ext>
                </a:extLst>
              </p:cNvPr>
              <p:cNvSpPr/>
              <p:nvPr/>
            </p:nvSpPr>
            <p:spPr>
              <a:xfrm>
                <a:off x="761397" y="2497699"/>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solidFill>
                <a:srgbClr val="000000"/>
              </a:solidFill>
              <a:ln w="27426" cap="flat">
                <a:noFill/>
                <a:prstDash val="solid"/>
                <a:miter/>
              </a:ln>
            </p:spPr>
            <p:txBody>
              <a:bodyPr rtlCol="0" anchor="ctr"/>
              <a:lstStyle/>
              <a:p>
                <a:endParaRPr lang="en-US"/>
              </a:p>
            </p:txBody>
          </p:sp>
          <p:sp>
            <p:nvSpPr>
              <p:cNvPr id="11" name="Freeform 1495">
                <a:extLst>
                  <a:ext uri="{FF2B5EF4-FFF2-40B4-BE49-F238E27FC236}">
                    <a16:creationId xmlns:a16="http://schemas.microsoft.com/office/drawing/2014/main" id="{9D45893A-898C-F938-1F2E-E9163ED244A6}"/>
                  </a:ext>
                </a:extLst>
              </p:cNvPr>
              <p:cNvSpPr/>
              <p:nvPr/>
            </p:nvSpPr>
            <p:spPr>
              <a:xfrm>
                <a:off x="761397" y="2585468"/>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solidFill>
                <a:srgbClr val="000000"/>
              </a:solidFill>
              <a:ln w="27426" cap="flat">
                <a:noFill/>
                <a:prstDash val="solid"/>
                <a:miter/>
              </a:ln>
            </p:spPr>
            <p:txBody>
              <a:bodyPr rtlCol="0" anchor="ctr"/>
              <a:lstStyle/>
              <a:p>
                <a:endParaRPr lang="en-US"/>
              </a:p>
            </p:txBody>
          </p:sp>
          <p:sp>
            <p:nvSpPr>
              <p:cNvPr id="12" name="Freeform 1496">
                <a:extLst>
                  <a:ext uri="{FF2B5EF4-FFF2-40B4-BE49-F238E27FC236}">
                    <a16:creationId xmlns:a16="http://schemas.microsoft.com/office/drawing/2014/main" id="{3197AC02-861F-DD42-05AD-4400812E1F9A}"/>
                  </a:ext>
                </a:extLst>
              </p:cNvPr>
              <p:cNvSpPr/>
              <p:nvPr/>
            </p:nvSpPr>
            <p:spPr>
              <a:xfrm>
                <a:off x="1394976" y="2316677"/>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solidFill>
                <a:srgbClr val="000000"/>
              </a:solidFill>
              <a:ln w="27426" cap="flat">
                <a:noFill/>
                <a:prstDash val="solid"/>
                <a:miter/>
              </a:ln>
            </p:spPr>
            <p:txBody>
              <a:bodyPr rtlCol="0" anchor="ctr"/>
              <a:lstStyle/>
              <a:p>
                <a:endParaRPr lang="en-US"/>
              </a:p>
            </p:txBody>
          </p:sp>
          <p:grpSp>
            <p:nvGrpSpPr>
              <p:cNvPr id="13" name="Graphic 3">
                <a:extLst>
                  <a:ext uri="{FF2B5EF4-FFF2-40B4-BE49-F238E27FC236}">
                    <a16:creationId xmlns:a16="http://schemas.microsoft.com/office/drawing/2014/main" id="{AEA49812-92C2-59A5-A694-02C06AC18F16}"/>
                  </a:ext>
                </a:extLst>
              </p:cNvPr>
              <p:cNvGrpSpPr/>
              <p:nvPr/>
            </p:nvGrpSpPr>
            <p:grpSpPr>
              <a:xfrm>
                <a:off x="662657" y="2010078"/>
                <a:ext cx="1091621" cy="942328"/>
                <a:chOff x="662657" y="2010078"/>
                <a:chExt cx="1091621" cy="942328"/>
              </a:xfrm>
              <a:solidFill>
                <a:srgbClr val="000000"/>
              </a:solidFill>
            </p:grpSpPr>
            <p:sp>
              <p:nvSpPr>
                <p:cNvPr id="14" name="Freeform 1498">
                  <a:extLst>
                    <a:ext uri="{FF2B5EF4-FFF2-40B4-BE49-F238E27FC236}">
                      <a16:creationId xmlns:a16="http://schemas.microsoft.com/office/drawing/2014/main" id="{A658B580-3E23-6479-FC3F-C8699DEA9F64}"/>
                    </a:ext>
                  </a:extLst>
                </p:cNvPr>
                <p:cNvSpPr/>
                <p:nvPr/>
              </p:nvSpPr>
              <p:spPr>
                <a:xfrm>
                  <a:off x="1394976" y="2404445"/>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solidFill>
                  <a:srgbClr val="000000"/>
                </a:solidFill>
                <a:ln w="27426" cap="flat">
                  <a:noFill/>
                  <a:prstDash val="solid"/>
                  <a:miter/>
                </a:ln>
              </p:spPr>
              <p:txBody>
                <a:bodyPr rtlCol="0" anchor="ctr"/>
                <a:lstStyle/>
                <a:p>
                  <a:endParaRPr lang="en-US"/>
                </a:p>
              </p:txBody>
            </p:sp>
            <p:sp>
              <p:nvSpPr>
                <p:cNvPr id="15" name="Freeform 1499">
                  <a:extLst>
                    <a:ext uri="{FF2B5EF4-FFF2-40B4-BE49-F238E27FC236}">
                      <a16:creationId xmlns:a16="http://schemas.microsoft.com/office/drawing/2014/main" id="{E0059E24-02BA-E110-5DD5-0D13231E1B50}"/>
                    </a:ext>
                  </a:extLst>
                </p:cNvPr>
                <p:cNvSpPr/>
                <p:nvPr/>
              </p:nvSpPr>
              <p:spPr>
                <a:xfrm>
                  <a:off x="662657" y="2010078"/>
                  <a:ext cx="1091621" cy="942328"/>
                </a:xfrm>
                <a:custGeom>
                  <a:avLst/>
                  <a:gdLst>
                    <a:gd name="connsiteX0" fmla="*/ 1075165 w 1091621"/>
                    <a:gd name="connsiteY0" fmla="*/ 569904 h 942328"/>
                    <a:gd name="connsiteX1" fmla="*/ 1091621 w 1091621"/>
                    <a:gd name="connsiteY1" fmla="*/ 553447 h 942328"/>
                    <a:gd name="connsiteX2" fmla="*/ 1091621 w 1091621"/>
                    <a:gd name="connsiteY2" fmla="*/ 251743 h 942328"/>
                    <a:gd name="connsiteX3" fmla="*/ 1047737 w 1091621"/>
                    <a:gd name="connsiteY3" fmla="*/ 207859 h 942328"/>
                    <a:gd name="connsiteX4" fmla="*/ 1017567 w 1091621"/>
                    <a:gd name="connsiteY4" fmla="*/ 207859 h 942328"/>
                    <a:gd name="connsiteX5" fmla="*/ 1017567 w 1091621"/>
                    <a:gd name="connsiteY5" fmla="*/ 35065 h 942328"/>
                    <a:gd name="connsiteX6" fmla="*/ 992882 w 1091621"/>
                    <a:gd name="connsiteY6" fmla="*/ 2152 h 942328"/>
                    <a:gd name="connsiteX7" fmla="*/ 951740 w 1091621"/>
                    <a:gd name="connsiteY7" fmla="*/ 13123 h 942328"/>
                    <a:gd name="connsiteX8" fmla="*/ 798145 w 1091621"/>
                    <a:gd name="connsiteY8" fmla="*/ 207859 h 942328"/>
                    <a:gd name="connsiteX9" fmla="*/ 573238 w 1091621"/>
                    <a:gd name="connsiteY9" fmla="*/ 207859 h 942328"/>
                    <a:gd name="connsiteX10" fmla="*/ 545811 w 1091621"/>
                    <a:gd name="connsiteY10" fmla="*/ 218830 h 942328"/>
                    <a:gd name="connsiteX11" fmla="*/ 518383 w 1091621"/>
                    <a:gd name="connsiteY11" fmla="*/ 207859 h 942328"/>
                    <a:gd name="connsiteX12" fmla="*/ 441586 w 1091621"/>
                    <a:gd name="connsiteY12" fmla="*/ 207859 h 942328"/>
                    <a:gd name="connsiteX13" fmla="*/ 430615 w 1091621"/>
                    <a:gd name="connsiteY13" fmla="*/ 196888 h 942328"/>
                    <a:gd name="connsiteX14" fmla="*/ 301704 w 1091621"/>
                    <a:gd name="connsiteY14" fmla="*/ 92663 h 942328"/>
                    <a:gd name="connsiteX15" fmla="*/ 172794 w 1091621"/>
                    <a:gd name="connsiteY15" fmla="*/ 196888 h 942328"/>
                    <a:gd name="connsiteX16" fmla="*/ 161823 w 1091621"/>
                    <a:gd name="connsiteY16" fmla="*/ 207859 h 942328"/>
                    <a:gd name="connsiteX17" fmla="*/ 49370 w 1091621"/>
                    <a:gd name="connsiteY17" fmla="*/ 207859 h 942328"/>
                    <a:gd name="connsiteX18" fmla="*/ 5486 w 1091621"/>
                    <a:gd name="connsiteY18" fmla="*/ 251743 h 942328"/>
                    <a:gd name="connsiteX19" fmla="*/ 5486 w 1091621"/>
                    <a:gd name="connsiteY19" fmla="*/ 320313 h 942328"/>
                    <a:gd name="connsiteX20" fmla="*/ 21942 w 1091621"/>
                    <a:gd name="connsiteY20" fmla="*/ 336769 h 942328"/>
                    <a:gd name="connsiteX21" fmla="*/ 38399 w 1091621"/>
                    <a:gd name="connsiteY21" fmla="*/ 320313 h 942328"/>
                    <a:gd name="connsiteX22" fmla="*/ 38399 w 1091621"/>
                    <a:gd name="connsiteY22" fmla="*/ 251743 h 942328"/>
                    <a:gd name="connsiteX23" fmla="*/ 49370 w 1091621"/>
                    <a:gd name="connsiteY23" fmla="*/ 240773 h 942328"/>
                    <a:gd name="connsiteX24" fmla="*/ 161823 w 1091621"/>
                    <a:gd name="connsiteY24" fmla="*/ 240773 h 942328"/>
                    <a:gd name="connsiteX25" fmla="*/ 205708 w 1091621"/>
                    <a:gd name="connsiteY25" fmla="*/ 205117 h 942328"/>
                    <a:gd name="connsiteX26" fmla="*/ 301704 w 1091621"/>
                    <a:gd name="connsiteY26" fmla="*/ 125576 h 942328"/>
                    <a:gd name="connsiteX27" fmla="*/ 397701 w 1091621"/>
                    <a:gd name="connsiteY27" fmla="*/ 205117 h 942328"/>
                    <a:gd name="connsiteX28" fmla="*/ 441586 w 1091621"/>
                    <a:gd name="connsiteY28" fmla="*/ 240773 h 942328"/>
                    <a:gd name="connsiteX29" fmla="*/ 518383 w 1091621"/>
                    <a:gd name="connsiteY29" fmla="*/ 240773 h 942328"/>
                    <a:gd name="connsiteX30" fmla="*/ 529354 w 1091621"/>
                    <a:gd name="connsiteY30" fmla="*/ 251743 h 942328"/>
                    <a:gd name="connsiteX31" fmla="*/ 529354 w 1091621"/>
                    <a:gd name="connsiteY31" fmla="*/ 328541 h 942328"/>
                    <a:gd name="connsiteX32" fmla="*/ 518383 w 1091621"/>
                    <a:gd name="connsiteY32" fmla="*/ 339512 h 942328"/>
                    <a:gd name="connsiteX33" fmla="*/ 414158 w 1091621"/>
                    <a:gd name="connsiteY33" fmla="*/ 468422 h 942328"/>
                    <a:gd name="connsiteX34" fmla="*/ 518383 w 1091621"/>
                    <a:gd name="connsiteY34" fmla="*/ 597332 h 942328"/>
                    <a:gd name="connsiteX35" fmla="*/ 529354 w 1091621"/>
                    <a:gd name="connsiteY35" fmla="*/ 608303 h 942328"/>
                    <a:gd name="connsiteX36" fmla="*/ 529354 w 1091621"/>
                    <a:gd name="connsiteY36" fmla="*/ 685100 h 942328"/>
                    <a:gd name="connsiteX37" fmla="*/ 518383 w 1091621"/>
                    <a:gd name="connsiteY37" fmla="*/ 696071 h 942328"/>
                    <a:gd name="connsiteX38" fmla="*/ 285248 w 1091621"/>
                    <a:gd name="connsiteY38" fmla="*/ 696071 h 942328"/>
                    <a:gd name="connsiteX39" fmla="*/ 271534 w 1091621"/>
                    <a:gd name="connsiteY39" fmla="*/ 701556 h 942328"/>
                    <a:gd name="connsiteX40" fmla="*/ 112453 w 1091621"/>
                    <a:gd name="connsiteY40" fmla="*/ 901778 h 942328"/>
                    <a:gd name="connsiteX41" fmla="*/ 106968 w 1091621"/>
                    <a:gd name="connsiteY41" fmla="*/ 901778 h 942328"/>
                    <a:gd name="connsiteX42" fmla="*/ 104225 w 1091621"/>
                    <a:gd name="connsiteY42" fmla="*/ 899036 h 942328"/>
                    <a:gd name="connsiteX43" fmla="*/ 104225 w 1091621"/>
                    <a:gd name="connsiteY43" fmla="*/ 718013 h 942328"/>
                    <a:gd name="connsiteX44" fmla="*/ 87769 w 1091621"/>
                    <a:gd name="connsiteY44" fmla="*/ 701556 h 942328"/>
                    <a:gd name="connsiteX45" fmla="*/ 43884 w 1091621"/>
                    <a:gd name="connsiteY45" fmla="*/ 701556 h 942328"/>
                    <a:gd name="connsiteX46" fmla="*/ 32913 w 1091621"/>
                    <a:gd name="connsiteY46" fmla="*/ 690585 h 942328"/>
                    <a:gd name="connsiteX47" fmla="*/ 32913 w 1091621"/>
                    <a:gd name="connsiteY47" fmla="*/ 397110 h 942328"/>
                    <a:gd name="connsiteX48" fmla="*/ 16457 w 1091621"/>
                    <a:gd name="connsiteY48" fmla="*/ 380653 h 942328"/>
                    <a:gd name="connsiteX49" fmla="*/ 0 w 1091621"/>
                    <a:gd name="connsiteY49" fmla="*/ 397110 h 942328"/>
                    <a:gd name="connsiteX50" fmla="*/ 0 w 1091621"/>
                    <a:gd name="connsiteY50" fmla="*/ 690585 h 942328"/>
                    <a:gd name="connsiteX51" fmla="*/ 43884 w 1091621"/>
                    <a:gd name="connsiteY51" fmla="*/ 734470 h 942328"/>
                    <a:gd name="connsiteX52" fmla="*/ 71312 w 1091621"/>
                    <a:gd name="connsiteY52" fmla="*/ 734470 h 942328"/>
                    <a:gd name="connsiteX53" fmla="*/ 71312 w 1091621"/>
                    <a:gd name="connsiteY53" fmla="*/ 907264 h 942328"/>
                    <a:gd name="connsiteX54" fmla="*/ 95997 w 1091621"/>
                    <a:gd name="connsiteY54" fmla="*/ 940177 h 942328"/>
                    <a:gd name="connsiteX55" fmla="*/ 137138 w 1091621"/>
                    <a:gd name="connsiteY55" fmla="*/ 929206 h 942328"/>
                    <a:gd name="connsiteX56" fmla="*/ 290733 w 1091621"/>
                    <a:gd name="connsiteY56" fmla="*/ 734470 h 942328"/>
                    <a:gd name="connsiteX57" fmla="*/ 515640 w 1091621"/>
                    <a:gd name="connsiteY57" fmla="*/ 734470 h 942328"/>
                    <a:gd name="connsiteX58" fmla="*/ 543068 w 1091621"/>
                    <a:gd name="connsiteY58" fmla="*/ 723499 h 942328"/>
                    <a:gd name="connsiteX59" fmla="*/ 570496 w 1091621"/>
                    <a:gd name="connsiteY59" fmla="*/ 734470 h 942328"/>
                    <a:gd name="connsiteX60" fmla="*/ 647293 w 1091621"/>
                    <a:gd name="connsiteY60" fmla="*/ 734470 h 942328"/>
                    <a:gd name="connsiteX61" fmla="*/ 691178 w 1091621"/>
                    <a:gd name="connsiteY61" fmla="*/ 698814 h 942328"/>
                    <a:gd name="connsiteX62" fmla="*/ 787174 w 1091621"/>
                    <a:gd name="connsiteY62" fmla="*/ 619273 h 942328"/>
                    <a:gd name="connsiteX63" fmla="*/ 883171 w 1091621"/>
                    <a:gd name="connsiteY63" fmla="*/ 698814 h 942328"/>
                    <a:gd name="connsiteX64" fmla="*/ 927055 w 1091621"/>
                    <a:gd name="connsiteY64" fmla="*/ 734470 h 942328"/>
                    <a:gd name="connsiteX65" fmla="*/ 1039509 w 1091621"/>
                    <a:gd name="connsiteY65" fmla="*/ 734470 h 942328"/>
                    <a:gd name="connsiteX66" fmla="*/ 1083393 w 1091621"/>
                    <a:gd name="connsiteY66" fmla="*/ 690585 h 942328"/>
                    <a:gd name="connsiteX67" fmla="*/ 1083393 w 1091621"/>
                    <a:gd name="connsiteY67" fmla="*/ 630245 h 942328"/>
                    <a:gd name="connsiteX68" fmla="*/ 1066937 w 1091621"/>
                    <a:gd name="connsiteY68" fmla="*/ 613788 h 942328"/>
                    <a:gd name="connsiteX69" fmla="*/ 1050480 w 1091621"/>
                    <a:gd name="connsiteY69" fmla="*/ 630245 h 942328"/>
                    <a:gd name="connsiteX70" fmla="*/ 1050480 w 1091621"/>
                    <a:gd name="connsiteY70" fmla="*/ 690585 h 942328"/>
                    <a:gd name="connsiteX71" fmla="*/ 1039509 w 1091621"/>
                    <a:gd name="connsiteY71" fmla="*/ 701556 h 942328"/>
                    <a:gd name="connsiteX72" fmla="*/ 927055 w 1091621"/>
                    <a:gd name="connsiteY72" fmla="*/ 701556 h 942328"/>
                    <a:gd name="connsiteX73" fmla="*/ 916084 w 1091621"/>
                    <a:gd name="connsiteY73" fmla="*/ 690585 h 942328"/>
                    <a:gd name="connsiteX74" fmla="*/ 787174 w 1091621"/>
                    <a:gd name="connsiteY74" fmla="*/ 586360 h 942328"/>
                    <a:gd name="connsiteX75" fmla="*/ 658264 w 1091621"/>
                    <a:gd name="connsiteY75" fmla="*/ 690585 h 942328"/>
                    <a:gd name="connsiteX76" fmla="*/ 647293 w 1091621"/>
                    <a:gd name="connsiteY76" fmla="*/ 701556 h 942328"/>
                    <a:gd name="connsiteX77" fmla="*/ 570496 w 1091621"/>
                    <a:gd name="connsiteY77" fmla="*/ 701556 h 942328"/>
                    <a:gd name="connsiteX78" fmla="*/ 559525 w 1091621"/>
                    <a:gd name="connsiteY78" fmla="*/ 690585 h 942328"/>
                    <a:gd name="connsiteX79" fmla="*/ 559525 w 1091621"/>
                    <a:gd name="connsiteY79" fmla="*/ 613788 h 942328"/>
                    <a:gd name="connsiteX80" fmla="*/ 523869 w 1091621"/>
                    <a:gd name="connsiteY80" fmla="*/ 569904 h 942328"/>
                    <a:gd name="connsiteX81" fmla="*/ 444328 w 1091621"/>
                    <a:gd name="connsiteY81" fmla="*/ 473907 h 942328"/>
                    <a:gd name="connsiteX82" fmla="*/ 523869 w 1091621"/>
                    <a:gd name="connsiteY82" fmla="*/ 377911 h 942328"/>
                    <a:gd name="connsiteX83" fmla="*/ 559525 w 1091621"/>
                    <a:gd name="connsiteY83" fmla="*/ 334026 h 942328"/>
                    <a:gd name="connsiteX84" fmla="*/ 559525 w 1091621"/>
                    <a:gd name="connsiteY84" fmla="*/ 257229 h 942328"/>
                    <a:gd name="connsiteX85" fmla="*/ 570496 w 1091621"/>
                    <a:gd name="connsiteY85" fmla="*/ 246258 h 942328"/>
                    <a:gd name="connsiteX86" fmla="*/ 803631 w 1091621"/>
                    <a:gd name="connsiteY86" fmla="*/ 246258 h 942328"/>
                    <a:gd name="connsiteX87" fmla="*/ 817345 w 1091621"/>
                    <a:gd name="connsiteY87" fmla="*/ 240773 h 942328"/>
                    <a:gd name="connsiteX88" fmla="*/ 976425 w 1091621"/>
                    <a:gd name="connsiteY88" fmla="*/ 37808 h 942328"/>
                    <a:gd name="connsiteX89" fmla="*/ 981911 w 1091621"/>
                    <a:gd name="connsiteY89" fmla="*/ 37808 h 942328"/>
                    <a:gd name="connsiteX90" fmla="*/ 984654 w 1091621"/>
                    <a:gd name="connsiteY90" fmla="*/ 40551 h 942328"/>
                    <a:gd name="connsiteX91" fmla="*/ 984654 w 1091621"/>
                    <a:gd name="connsiteY91" fmla="*/ 229801 h 942328"/>
                    <a:gd name="connsiteX92" fmla="*/ 1001110 w 1091621"/>
                    <a:gd name="connsiteY92" fmla="*/ 246258 h 942328"/>
                    <a:gd name="connsiteX93" fmla="*/ 1044994 w 1091621"/>
                    <a:gd name="connsiteY93" fmla="*/ 246258 h 942328"/>
                    <a:gd name="connsiteX94" fmla="*/ 1055966 w 1091621"/>
                    <a:gd name="connsiteY94" fmla="*/ 257229 h 942328"/>
                    <a:gd name="connsiteX95" fmla="*/ 1055966 w 1091621"/>
                    <a:gd name="connsiteY95" fmla="*/ 558933 h 942328"/>
                    <a:gd name="connsiteX96" fmla="*/ 1075165 w 1091621"/>
                    <a:gd name="connsiteY96" fmla="*/ 569904 h 942328"/>
                    <a:gd name="connsiteX97" fmla="*/ 1075165 w 1091621"/>
                    <a:gd name="connsiteY97" fmla="*/ 569904 h 94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091621" h="942328">
                      <a:moveTo>
                        <a:pt x="1075165" y="569904"/>
                      </a:moveTo>
                      <a:cubicBezTo>
                        <a:pt x="1083393" y="569904"/>
                        <a:pt x="1091621" y="561676"/>
                        <a:pt x="1091621" y="553447"/>
                      </a:cubicBezTo>
                      <a:lnTo>
                        <a:pt x="1091621" y="251743"/>
                      </a:lnTo>
                      <a:cubicBezTo>
                        <a:pt x="1091621" y="227059"/>
                        <a:pt x="1072422" y="207859"/>
                        <a:pt x="1047737" y="207859"/>
                      </a:cubicBezTo>
                      <a:lnTo>
                        <a:pt x="1017567" y="207859"/>
                      </a:lnTo>
                      <a:lnTo>
                        <a:pt x="1017567" y="35065"/>
                      </a:lnTo>
                      <a:cubicBezTo>
                        <a:pt x="1017567" y="18609"/>
                        <a:pt x="1009338" y="4895"/>
                        <a:pt x="992882" y="2152"/>
                      </a:cubicBezTo>
                      <a:cubicBezTo>
                        <a:pt x="979168" y="-3333"/>
                        <a:pt x="962711" y="2152"/>
                        <a:pt x="951740" y="13123"/>
                      </a:cubicBezTo>
                      <a:lnTo>
                        <a:pt x="798145" y="207859"/>
                      </a:lnTo>
                      <a:lnTo>
                        <a:pt x="573238" y="207859"/>
                      </a:lnTo>
                      <a:cubicBezTo>
                        <a:pt x="562267" y="207859"/>
                        <a:pt x="554039" y="210602"/>
                        <a:pt x="545811" y="218830"/>
                      </a:cubicBezTo>
                      <a:cubicBezTo>
                        <a:pt x="537582" y="213345"/>
                        <a:pt x="529354" y="207859"/>
                        <a:pt x="518383" y="207859"/>
                      </a:cubicBezTo>
                      <a:lnTo>
                        <a:pt x="441586" y="207859"/>
                      </a:lnTo>
                      <a:cubicBezTo>
                        <a:pt x="436100" y="207859"/>
                        <a:pt x="430615" y="202374"/>
                        <a:pt x="430615" y="196888"/>
                      </a:cubicBezTo>
                      <a:cubicBezTo>
                        <a:pt x="419644" y="136548"/>
                        <a:pt x="364788" y="92663"/>
                        <a:pt x="301704" y="92663"/>
                      </a:cubicBezTo>
                      <a:cubicBezTo>
                        <a:pt x="238621" y="92663"/>
                        <a:pt x="186508" y="136548"/>
                        <a:pt x="172794" y="196888"/>
                      </a:cubicBezTo>
                      <a:cubicBezTo>
                        <a:pt x="172794" y="202374"/>
                        <a:pt x="167309" y="207859"/>
                        <a:pt x="161823" y="207859"/>
                      </a:cubicBezTo>
                      <a:lnTo>
                        <a:pt x="49370" y="207859"/>
                      </a:lnTo>
                      <a:cubicBezTo>
                        <a:pt x="24685" y="207859"/>
                        <a:pt x="5486" y="227059"/>
                        <a:pt x="5486" y="251743"/>
                      </a:cubicBezTo>
                      <a:lnTo>
                        <a:pt x="5486" y="320313"/>
                      </a:lnTo>
                      <a:cubicBezTo>
                        <a:pt x="5486" y="328541"/>
                        <a:pt x="13714" y="336769"/>
                        <a:pt x="21942" y="336769"/>
                      </a:cubicBezTo>
                      <a:cubicBezTo>
                        <a:pt x="30170" y="336769"/>
                        <a:pt x="38399" y="328541"/>
                        <a:pt x="38399" y="320313"/>
                      </a:cubicBezTo>
                      <a:lnTo>
                        <a:pt x="38399" y="251743"/>
                      </a:lnTo>
                      <a:cubicBezTo>
                        <a:pt x="38399" y="246258"/>
                        <a:pt x="43884" y="240773"/>
                        <a:pt x="49370" y="240773"/>
                      </a:cubicBezTo>
                      <a:lnTo>
                        <a:pt x="161823" y="240773"/>
                      </a:lnTo>
                      <a:cubicBezTo>
                        <a:pt x="183766" y="240773"/>
                        <a:pt x="200222" y="227059"/>
                        <a:pt x="205708" y="205117"/>
                      </a:cubicBezTo>
                      <a:cubicBezTo>
                        <a:pt x="213936" y="158490"/>
                        <a:pt x="255077" y="125576"/>
                        <a:pt x="301704" y="125576"/>
                      </a:cubicBezTo>
                      <a:cubicBezTo>
                        <a:pt x="348332" y="125576"/>
                        <a:pt x="389473" y="158490"/>
                        <a:pt x="397701" y="205117"/>
                      </a:cubicBezTo>
                      <a:cubicBezTo>
                        <a:pt x="403187" y="227059"/>
                        <a:pt x="419644" y="240773"/>
                        <a:pt x="441586" y="240773"/>
                      </a:cubicBezTo>
                      <a:lnTo>
                        <a:pt x="518383" y="240773"/>
                      </a:lnTo>
                      <a:cubicBezTo>
                        <a:pt x="523869" y="240773"/>
                        <a:pt x="529354" y="246258"/>
                        <a:pt x="529354" y="251743"/>
                      </a:cubicBezTo>
                      <a:lnTo>
                        <a:pt x="529354" y="328541"/>
                      </a:lnTo>
                      <a:cubicBezTo>
                        <a:pt x="529354" y="334026"/>
                        <a:pt x="523869" y="339512"/>
                        <a:pt x="518383" y="339512"/>
                      </a:cubicBezTo>
                      <a:cubicBezTo>
                        <a:pt x="458042" y="353226"/>
                        <a:pt x="414158" y="405338"/>
                        <a:pt x="414158" y="468422"/>
                      </a:cubicBezTo>
                      <a:cubicBezTo>
                        <a:pt x="414158" y="531505"/>
                        <a:pt x="458042" y="583618"/>
                        <a:pt x="518383" y="597332"/>
                      </a:cubicBezTo>
                      <a:cubicBezTo>
                        <a:pt x="523869" y="597332"/>
                        <a:pt x="529354" y="602817"/>
                        <a:pt x="529354" y="608303"/>
                      </a:cubicBezTo>
                      <a:lnTo>
                        <a:pt x="529354" y="685100"/>
                      </a:lnTo>
                      <a:cubicBezTo>
                        <a:pt x="529354" y="690585"/>
                        <a:pt x="523869" y="696071"/>
                        <a:pt x="518383" y="696071"/>
                      </a:cubicBezTo>
                      <a:lnTo>
                        <a:pt x="285248" y="696071"/>
                      </a:lnTo>
                      <a:cubicBezTo>
                        <a:pt x="279762" y="696071"/>
                        <a:pt x="277019" y="698814"/>
                        <a:pt x="271534" y="701556"/>
                      </a:cubicBezTo>
                      <a:lnTo>
                        <a:pt x="112453" y="901778"/>
                      </a:lnTo>
                      <a:cubicBezTo>
                        <a:pt x="112453" y="904521"/>
                        <a:pt x="109711" y="904521"/>
                        <a:pt x="106968" y="901778"/>
                      </a:cubicBezTo>
                      <a:cubicBezTo>
                        <a:pt x="104225" y="901778"/>
                        <a:pt x="104225" y="899036"/>
                        <a:pt x="104225" y="899036"/>
                      </a:cubicBezTo>
                      <a:lnTo>
                        <a:pt x="104225" y="718013"/>
                      </a:lnTo>
                      <a:cubicBezTo>
                        <a:pt x="104225" y="709785"/>
                        <a:pt x="95997" y="701556"/>
                        <a:pt x="87769" y="701556"/>
                      </a:cubicBezTo>
                      <a:lnTo>
                        <a:pt x="43884" y="701556"/>
                      </a:lnTo>
                      <a:cubicBezTo>
                        <a:pt x="38399" y="701556"/>
                        <a:pt x="32913" y="696071"/>
                        <a:pt x="32913" y="690585"/>
                      </a:cubicBezTo>
                      <a:lnTo>
                        <a:pt x="32913" y="397110"/>
                      </a:lnTo>
                      <a:cubicBezTo>
                        <a:pt x="32913" y="388882"/>
                        <a:pt x="24685" y="380653"/>
                        <a:pt x="16457" y="380653"/>
                      </a:cubicBezTo>
                      <a:cubicBezTo>
                        <a:pt x="8228" y="380653"/>
                        <a:pt x="0" y="388882"/>
                        <a:pt x="0" y="397110"/>
                      </a:cubicBezTo>
                      <a:lnTo>
                        <a:pt x="0" y="690585"/>
                      </a:lnTo>
                      <a:cubicBezTo>
                        <a:pt x="0" y="715270"/>
                        <a:pt x="19199" y="734470"/>
                        <a:pt x="43884" y="734470"/>
                      </a:cubicBezTo>
                      <a:lnTo>
                        <a:pt x="71312" y="734470"/>
                      </a:lnTo>
                      <a:lnTo>
                        <a:pt x="71312" y="907264"/>
                      </a:lnTo>
                      <a:cubicBezTo>
                        <a:pt x="71312" y="923720"/>
                        <a:pt x="79540" y="937434"/>
                        <a:pt x="95997" y="940177"/>
                      </a:cubicBezTo>
                      <a:cubicBezTo>
                        <a:pt x="109711" y="945662"/>
                        <a:pt x="126167" y="940177"/>
                        <a:pt x="137138" y="929206"/>
                      </a:cubicBezTo>
                      <a:lnTo>
                        <a:pt x="290733" y="734470"/>
                      </a:lnTo>
                      <a:lnTo>
                        <a:pt x="515640" y="734470"/>
                      </a:lnTo>
                      <a:cubicBezTo>
                        <a:pt x="526611" y="734470"/>
                        <a:pt x="534840" y="731727"/>
                        <a:pt x="543068" y="723499"/>
                      </a:cubicBezTo>
                      <a:cubicBezTo>
                        <a:pt x="551296" y="728984"/>
                        <a:pt x="559525" y="734470"/>
                        <a:pt x="570496" y="734470"/>
                      </a:cubicBezTo>
                      <a:lnTo>
                        <a:pt x="647293" y="734470"/>
                      </a:lnTo>
                      <a:cubicBezTo>
                        <a:pt x="669235" y="734470"/>
                        <a:pt x="685692" y="720756"/>
                        <a:pt x="691178" y="698814"/>
                      </a:cubicBezTo>
                      <a:cubicBezTo>
                        <a:pt x="699406" y="652187"/>
                        <a:pt x="740547" y="619273"/>
                        <a:pt x="787174" y="619273"/>
                      </a:cubicBezTo>
                      <a:cubicBezTo>
                        <a:pt x="833801" y="619273"/>
                        <a:pt x="874943" y="652187"/>
                        <a:pt x="883171" y="698814"/>
                      </a:cubicBezTo>
                      <a:cubicBezTo>
                        <a:pt x="888657" y="720756"/>
                        <a:pt x="905113" y="734470"/>
                        <a:pt x="927055" y="734470"/>
                      </a:cubicBezTo>
                      <a:lnTo>
                        <a:pt x="1039509" y="734470"/>
                      </a:lnTo>
                      <a:cubicBezTo>
                        <a:pt x="1064194" y="734470"/>
                        <a:pt x="1083393" y="715270"/>
                        <a:pt x="1083393" y="690585"/>
                      </a:cubicBezTo>
                      <a:lnTo>
                        <a:pt x="1083393" y="630245"/>
                      </a:lnTo>
                      <a:cubicBezTo>
                        <a:pt x="1083393" y="622016"/>
                        <a:pt x="1075165" y="613788"/>
                        <a:pt x="1066937" y="613788"/>
                      </a:cubicBezTo>
                      <a:cubicBezTo>
                        <a:pt x="1058708" y="613788"/>
                        <a:pt x="1050480" y="622016"/>
                        <a:pt x="1050480" y="630245"/>
                      </a:cubicBezTo>
                      <a:lnTo>
                        <a:pt x="1050480" y="690585"/>
                      </a:lnTo>
                      <a:cubicBezTo>
                        <a:pt x="1050480" y="696071"/>
                        <a:pt x="1044994" y="701556"/>
                        <a:pt x="1039509" y="701556"/>
                      </a:cubicBezTo>
                      <a:lnTo>
                        <a:pt x="927055" y="701556"/>
                      </a:lnTo>
                      <a:cubicBezTo>
                        <a:pt x="921570" y="701556"/>
                        <a:pt x="916084" y="696071"/>
                        <a:pt x="916084" y="690585"/>
                      </a:cubicBezTo>
                      <a:cubicBezTo>
                        <a:pt x="905113" y="630245"/>
                        <a:pt x="850258" y="586360"/>
                        <a:pt x="787174" y="586360"/>
                      </a:cubicBezTo>
                      <a:cubicBezTo>
                        <a:pt x="724091" y="586360"/>
                        <a:pt x="671978" y="630245"/>
                        <a:pt x="658264" y="690585"/>
                      </a:cubicBezTo>
                      <a:cubicBezTo>
                        <a:pt x="658264" y="696071"/>
                        <a:pt x="652779" y="701556"/>
                        <a:pt x="647293" y="701556"/>
                      </a:cubicBezTo>
                      <a:lnTo>
                        <a:pt x="570496" y="701556"/>
                      </a:lnTo>
                      <a:cubicBezTo>
                        <a:pt x="565010" y="701556"/>
                        <a:pt x="559525" y="696071"/>
                        <a:pt x="559525" y="690585"/>
                      </a:cubicBezTo>
                      <a:lnTo>
                        <a:pt x="559525" y="613788"/>
                      </a:lnTo>
                      <a:cubicBezTo>
                        <a:pt x="559525" y="591846"/>
                        <a:pt x="545811" y="575390"/>
                        <a:pt x="523869" y="569904"/>
                      </a:cubicBezTo>
                      <a:cubicBezTo>
                        <a:pt x="477242" y="561676"/>
                        <a:pt x="444328" y="520534"/>
                        <a:pt x="444328" y="473907"/>
                      </a:cubicBezTo>
                      <a:cubicBezTo>
                        <a:pt x="444328" y="427280"/>
                        <a:pt x="477242" y="386139"/>
                        <a:pt x="523869" y="377911"/>
                      </a:cubicBezTo>
                      <a:cubicBezTo>
                        <a:pt x="545811" y="372425"/>
                        <a:pt x="559525" y="355969"/>
                        <a:pt x="559525" y="334026"/>
                      </a:cubicBezTo>
                      <a:lnTo>
                        <a:pt x="559525" y="257229"/>
                      </a:lnTo>
                      <a:cubicBezTo>
                        <a:pt x="559525" y="251743"/>
                        <a:pt x="565010" y="246258"/>
                        <a:pt x="570496" y="246258"/>
                      </a:cubicBezTo>
                      <a:lnTo>
                        <a:pt x="803631" y="246258"/>
                      </a:lnTo>
                      <a:cubicBezTo>
                        <a:pt x="809116" y="246258"/>
                        <a:pt x="811859" y="243515"/>
                        <a:pt x="817345" y="240773"/>
                      </a:cubicBezTo>
                      <a:lnTo>
                        <a:pt x="976425" y="37808"/>
                      </a:lnTo>
                      <a:cubicBezTo>
                        <a:pt x="976425" y="35065"/>
                        <a:pt x="979168" y="35065"/>
                        <a:pt x="981911" y="37808"/>
                      </a:cubicBezTo>
                      <a:cubicBezTo>
                        <a:pt x="984654" y="40551"/>
                        <a:pt x="984654" y="40551"/>
                        <a:pt x="984654" y="40551"/>
                      </a:cubicBezTo>
                      <a:lnTo>
                        <a:pt x="984654" y="229801"/>
                      </a:lnTo>
                      <a:cubicBezTo>
                        <a:pt x="984654" y="238030"/>
                        <a:pt x="992882" y="246258"/>
                        <a:pt x="1001110" y="246258"/>
                      </a:cubicBezTo>
                      <a:lnTo>
                        <a:pt x="1044994" y="246258"/>
                      </a:lnTo>
                      <a:cubicBezTo>
                        <a:pt x="1050480" y="246258"/>
                        <a:pt x="1055966" y="251743"/>
                        <a:pt x="1055966" y="257229"/>
                      </a:cubicBezTo>
                      <a:lnTo>
                        <a:pt x="1055966" y="558933"/>
                      </a:lnTo>
                      <a:cubicBezTo>
                        <a:pt x="1058708" y="561676"/>
                        <a:pt x="1066937" y="569904"/>
                        <a:pt x="1075165" y="569904"/>
                      </a:cubicBezTo>
                      <a:lnTo>
                        <a:pt x="1075165" y="569904"/>
                      </a:lnTo>
                      <a:close/>
                    </a:path>
                  </a:pathLst>
                </a:custGeom>
                <a:solidFill>
                  <a:srgbClr val="000000"/>
                </a:solidFill>
                <a:ln w="27426" cap="flat">
                  <a:noFill/>
                  <a:prstDash val="solid"/>
                  <a:miter/>
                </a:ln>
              </p:spPr>
              <p:txBody>
                <a:bodyPr rtlCol="0" anchor="ctr"/>
                <a:lstStyle/>
                <a:p>
                  <a:endParaRPr lang="en-US"/>
                </a:p>
              </p:txBody>
            </p:sp>
          </p:grpSp>
        </p:grpSp>
      </p:grpSp>
      <p:grpSp>
        <p:nvGrpSpPr>
          <p:cNvPr id="16" name="Group 15">
            <a:extLst>
              <a:ext uri="{FF2B5EF4-FFF2-40B4-BE49-F238E27FC236}">
                <a16:creationId xmlns:a16="http://schemas.microsoft.com/office/drawing/2014/main" id="{0A67FB3E-B007-8224-3408-625B6977F49A}"/>
              </a:ext>
            </a:extLst>
          </p:cNvPr>
          <p:cNvGrpSpPr/>
          <p:nvPr/>
        </p:nvGrpSpPr>
        <p:grpSpPr>
          <a:xfrm>
            <a:off x="2218044" y="4867218"/>
            <a:ext cx="962616" cy="834909"/>
            <a:chOff x="-4712685" y="3328877"/>
            <a:chExt cx="3646852" cy="3163039"/>
          </a:xfrm>
        </p:grpSpPr>
        <p:sp>
          <p:nvSpPr>
            <p:cNvPr id="17" name="Freeform 4">
              <a:extLst>
                <a:ext uri="{FF2B5EF4-FFF2-40B4-BE49-F238E27FC236}">
                  <a16:creationId xmlns:a16="http://schemas.microsoft.com/office/drawing/2014/main" id="{4C04EE6C-9747-D312-DE3F-915DA3616F8D}"/>
                </a:ext>
              </a:extLst>
            </p:cNvPr>
            <p:cNvSpPr/>
            <p:nvPr/>
          </p:nvSpPr>
          <p:spPr>
            <a:xfrm>
              <a:off x="-2751053" y="3630243"/>
              <a:ext cx="1336624" cy="1338322"/>
            </a:xfrm>
            <a:custGeom>
              <a:avLst/>
              <a:gdLst>
                <a:gd name="connsiteX0" fmla="*/ 1238337 w 1336624"/>
                <a:gd name="connsiteY0" fmla="*/ 313636 h 1338322"/>
                <a:gd name="connsiteX1" fmla="*/ 1233578 w 1336624"/>
                <a:gd name="connsiteY1" fmla="*/ 332675 h 1338322"/>
                <a:gd name="connsiteX2" fmla="*/ 1304959 w 1336624"/>
                <a:gd name="connsiteY2" fmla="*/ 506885 h 1338322"/>
                <a:gd name="connsiteX3" fmla="*/ 1318283 w 1336624"/>
                <a:gd name="connsiteY3" fmla="*/ 576379 h 1338322"/>
                <a:gd name="connsiteX4" fmla="*/ 1318283 w 1336624"/>
                <a:gd name="connsiteY4" fmla="*/ 762012 h 1338322"/>
                <a:gd name="connsiteX5" fmla="*/ 1305911 w 1336624"/>
                <a:gd name="connsiteY5" fmla="*/ 831506 h 1338322"/>
                <a:gd name="connsiteX6" fmla="*/ 1233578 w 1336624"/>
                <a:gd name="connsiteY6" fmla="*/ 1005716 h 1338322"/>
                <a:gd name="connsiteX7" fmla="*/ 1196460 w 1336624"/>
                <a:gd name="connsiteY7" fmla="*/ 1062834 h 1338322"/>
                <a:gd name="connsiteX8" fmla="*/ 1061312 w 1336624"/>
                <a:gd name="connsiteY8" fmla="*/ 1201821 h 1338322"/>
                <a:gd name="connsiteX9" fmla="*/ 1009918 w 1336624"/>
                <a:gd name="connsiteY9" fmla="*/ 1237044 h 1338322"/>
                <a:gd name="connsiteX10" fmla="*/ 826231 w 1336624"/>
                <a:gd name="connsiteY10" fmla="*/ 1315105 h 1338322"/>
                <a:gd name="connsiteX11" fmla="*/ 767223 w 1336624"/>
                <a:gd name="connsiteY11" fmla="*/ 1326528 h 1338322"/>
                <a:gd name="connsiteX12" fmla="*/ 568308 w 1336624"/>
                <a:gd name="connsiteY12" fmla="*/ 1325576 h 1338322"/>
                <a:gd name="connsiteX13" fmla="*/ 508348 w 1336624"/>
                <a:gd name="connsiteY13" fmla="*/ 1312249 h 1338322"/>
                <a:gd name="connsiteX14" fmla="*/ 326564 w 1336624"/>
                <a:gd name="connsiteY14" fmla="*/ 1237044 h 1338322"/>
                <a:gd name="connsiteX15" fmla="*/ 274218 w 1336624"/>
                <a:gd name="connsiteY15" fmla="*/ 1202773 h 1338322"/>
                <a:gd name="connsiteX16" fmla="*/ 132408 w 1336624"/>
                <a:gd name="connsiteY16" fmla="*/ 1061882 h 1338322"/>
                <a:gd name="connsiteX17" fmla="*/ 99097 w 1336624"/>
                <a:gd name="connsiteY17" fmla="*/ 1012379 h 1338322"/>
                <a:gd name="connsiteX18" fmla="*/ 21054 w 1336624"/>
                <a:gd name="connsiteY18" fmla="*/ 825794 h 1338322"/>
                <a:gd name="connsiteX19" fmla="*/ 10585 w 1336624"/>
                <a:gd name="connsiteY19" fmla="*/ 769628 h 1338322"/>
                <a:gd name="connsiteX20" fmla="*/ 10585 w 1336624"/>
                <a:gd name="connsiteY20" fmla="*/ 567811 h 1338322"/>
                <a:gd name="connsiteX21" fmla="*/ 22957 w 1336624"/>
                <a:gd name="connsiteY21" fmla="*/ 509741 h 1338322"/>
                <a:gd name="connsiteX22" fmla="*/ 99097 w 1336624"/>
                <a:gd name="connsiteY22" fmla="*/ 325060 h 1338322"/>
                <a:gd name="connsiteX23" fmla="*/ 135263 w 1336624"/>
                <a:gd name="connsiteY23" fmla="*/ 274605 h 1338322"/>
                <a:gd name="connsiteX24" fmla="*/ 274218 w 1336624"/>
                <a:gd name="connsiteY24" fmla="*/ 138474 h 1338322"/>
                <a:gd name="connsiteX25" fmla="*/ 328468 w 1336624"/>
                <a:gd name="connsiteY25" fmla="*/ 102300 h 1338322"/>
                <a:gd name="connsiteX26" fmla="*/ 505492 w 1336624"/>
                <a:gd name="connsiteY26" fmla="*/ 28998 h 1338322"/>
                <a:gd name="connsiteX27" fmla="*/ 573066 w 1336624"/>
                <a:gd name="connsiteY27" fmla="*/ 16623 h 1338322"/>
                <a:gd name="connsiteX28" fmla="*/ 761512 w 1336624"/>
                <a:gd name="connsiteY28" fmla="*/ 16623 h 1338322"/>
                <a:gd name="connsiteX29" fmla="*/ 829086 w 1336624"/>
                <a:gd name="connsiteY29" fmla="*/ 28998 h 1338322"/>
                <a:gd name="connsiteX30" fmla="*/ 1006111 w 1336624"/>
                <a:gd name="connsiteY30" fmla="*/ 101348 h 1338322"/>
                <a:gd name="connsiteX31" fmla="*/ 1060360 w 1336624"/>
                <a:gd name="connsiteY31" fmla="*/ 137522 h 1338322"/>
                <a:gd name="connsiteX32" fmla="*/ 1199315 w 1336624"/>
                <a:gd name="connsiteY32" fmla="*/ 273654 h 1338322"/>
                <a:gd name="connsiteX33" fmla="*/ 1238337 w 1336624"/>
                <a:gd name="connsiteY33" fmla="*/ 313636 h 1338322"/>
                <a:gd name="connsiteX34" fmla="*/ 666337 w 1336624"/>
                <a:gd name="connsiteY34" fmla="*/ 1156126 h 1338322"/>
                <a:gd name="connsiteX35" fmla="*/ 1152680 w 1336624"/>
                <a:gd name="connsiteY35" fmla="*/ 673479 h 1338322"/>
                <a:gd name="connsiteX36" fmla="*/ 670145 w 1336624"/>
                <a:gd name="connsiteY36" fmla="*/ 183217 h 1338322"/>
                <a:gd name="connsiteX37" fmla="*/ 181899 w 1336624"/>
                <a:gd name="connsiteY37" fmla="*/ 667768 h 1338322"/>
                <a:gd name="connsiteX38" fmla="*/ 666337 w 1336624"/>
                <a:gd name="connsiteY38" fmla="*/ 1156126 h 133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36624" h="1338322">
                  <a:moveTo>
                    <a:pt x="1238337" y="313636"/>
                  </a:moveTo>
                  <a:cubicBezTo>
                    <a:pt x="1237385" y="318396"/>
                    <a:pt x="1235481" y="326012"/>
                    <a:pt x="1233578" y="332675"/>
                  </a:cubicBezTo>
                  <a:cubicBezTo>
                    <a:pt x="1216446" y="405025"/>
                    <a:pt x="1243096" y="467855"/>
                    <a:pt x="1304959" y="506885"/>
                  </a:cubicBezTo>
                  <a:cubicBezTo>
                    <a:pt x="1343029" y="530684"/>
                    <a:pt x="1344932" y="539252"/>
                    <a:pt x="1318283" y="576379"/>
                  </a:cubicBezTo>
                  <a:cubicBezTo>
                    <a:pt x="1276407" y="634449"/>
                    <a:pt x="1276407" y="702990"/>
                    <a:pt x="1318283" y="762012"/>
                  </a:cubicBezTo>
                  <a:cubicBezTo>
                    <a:pt x="1344932" y="800091"/>
                    <a:pt x="1343981" y="808659"/>
                    <a:pt x="1305911" y="831506"/>
                  </a:cubicBezTo>
                  <a:cubicBezTo>
                    <a:pt x="1243096" y="870536"/>
                    <a:pt x="1216446" y="934318"/>
                    <a:pt x="1233578" y="1005716"/>
                  </a:cubicBezTo>
                  <a:cubicBezTo>
                    <a:pt x="1243096" y="1047602"/>
                    <a:pt x="1238337" y="1055218"/>
                    <a:pt x="1196460" y="1062834"/>
                  </a:cubicBezTo>
                  <a:cubicBezTo>
                    <a:pt x="1118417" y="1077113"/>
                    <a:pt x="1073685" y="1122808"/>
                    <a:pt x="1061312" y="1201821"/>
                  </a:cubicBezTo>
                  <a:cubicBezTo>
                    <a:pt x="1055602" y="1236092"/>
                    <a:pt x="1044181" y="1243707"/>
                    <a:pt x="1009918" y="1237044"/>
                  </a:cubicBezTo>
                  <a:cubicBezTo>
                    <a:pt x="924261" y="1218956"/>
                    <a:pt x="872866" y="1240851"/>
                    <a:pt x="826231" y="1315105"/>
                  </a:cubicBezTo>
                  <a:cubicBezTo>
                    <a:pt x="810051" y="1341760"/>
                    <a:pt x="791968" y="1343664"/>
                    <a:pt x="767223" y="1326528"/>
                  </a:cubicBezTo>
                  <a:cubicBezTo>
                    <a:pt x="696793" y="1276074"/>
                    <a:pt x="637785" y="1276074"/>
                    <a:pt x="568308" y="1325576"/>
                  </a:cubicBezTo>
                  <a:cubicBezTo>
                    <a:pt x="540707" y="1345568"/>
                    <a:pt x="527383" y="1342712"/>
                    <a:pt x="508348" y="1312249"/>
                  </a:cubicBezTo>
                  <a:cubicBezTo>
                    <a:pt x="463616" y="1241803"/>
                    <a:pt x="409366" y="1218956"/>
                    <a:pt x="326564" y="1237044"/>
                  </a:cubicBezTo>
                  <a:cubicBezTo>
                    <a:pt x="297060" y="1243707"/>
                    <a:pt x="279929" y="1237044"/>
                    <a:pt x="274218" y="1202773"/>
                  </a:cubicBezTo>
                  <a:cubicBezTo>
                    <a:pt x="260894" y="1118048"/>
                    <a:pt x="219017" y="1077113"/>
                    <a:pt x="132408" y="1061882"/>
                  </a:cubicBezTo>
                  <a:cubicBezTo>
                    <a:pt x="101952" y="1056170"/>
                    <a:pt x="92435" y="1040938"/>
                    <a:pt x="99097" y="1012379"/>
                  </a:cubicBezTo>
                  <a:cubicBezTo>
                    <a:pt x="117180" y="921943"/>
                    <a:pt x="99097" y="878152"/>
                    <a:pt x="21054" y="825794"/>
                  </a:cubicBezTo>
                  <a:cubicBezTo>
                    <a:pt x="-2740" y="809611"/>
                    <a:pt x="-5595" y="793427"/>
                    <a:pt x="10585" y="769628"/>
                  </a:cubicBezTo>
                  <a:cubicBezTo>
                    <a:pt x="62931" y="694423"/>
                    <a:pt x="62931" y="641113"/>
                    <a:pt x="10585" y="567811"/>
                  </a:cubicBezTo>
                  <a:cubicBezTo>
                    <a:pt x="-7499" y="542108"/>
                    <a:pt x="-1788" y="525925"/>
                    <a:pt x="22957" y="509741"/>
                  </a:cubicBezTo>
                  <a:cubicBezTo>
                    <a:pt x="96242" y="464047"/>
                    <a:pt x="117180" y="411689"/>
                    <a:pt x="99097" y="325060"/>
                  </a:cubicBezTo>
                  <a:cubicBezTo>
                    <a:pt x="92435" y="291741"/>
                    <a:pt x="101000" y="280317"/>
                    <a:pt x="135263" y="274605"/>
                  </a:cubicBezTo>
                  <a:cubicBezTo>
                    <a:pt x="212355" y="262230"/>
                    <a:pt x="258990" y="216536"/>
                    <a:pt x="274218" y="138474"/>
                  </a:cubicBezTo>
                  <a:cubicBezTo>
                    <a:pt x="281832" y="98492"/>
                    <a:pt x="289446" y="92780"/>
                    <a:pt x="328468" y="102300"/>
                  </a:cubicBezTo>
                  <a:cubicBezTo>
                    <a:pt x="402704" y="119435"/>
                    <a:pt x="465519" y="93732"/>
                    <a:pt x="505492" y="28998"/>
                  </a:cubicBezTo>
                  <a:cubicBezTo>
                    <a:pt x="527383" y="-6225"/>
                    <a:pt x="537852" y="-8129"/>
                    <a:pt x="573066" y="16623"/>
                  </a:cubicBezTo>
                  <a:cubicBezTo>
                    <a:pt x="633026" y="59461"/>
                    <a:pt x="701552" y="59461"/>
                    <a:pt x="761512" y="16623"/>
                  </a:cubicBezTo>
                  <a:cubicBezTo>
                    <a:pt x="796727" y="-8129"/>
                    <a:pt x="806244" y="-6225"/>
                    <a:pt x="829086" y="28998"/>
                  </a:cubicBezTo>
                  <a:cubicBezTo>
                    <a:pt x="869059" y="93732"/>
                    <a:pt x="931875" y="119435"/>
                    <a:pt x="1006111" y="101348"/>
                  </a:cubicBezTo>
                  <a:cubicBezTo>
                    <a:pt x="1045132" y="91828"/>
                    <a:pt x="1053698" y="97540"/>
                    <a:pt x="1060360" y="137522"/>
                  </a:cubicBezTo>
                  <a:cubicBezTo>
                    <a:pt x="1072733" y="213680"/>
                    <a:pt x="1122224" y="263182"/>
                    <a:pt x="1199315" y="273654"/>
                  </a:cubicBezTo>
                  <a:cubicBezTo>
                    <a:pt x="1222157" y="279365"/>
                    <a:pt x="1238337" y="286029"/>
                    <a:pt x="1238337" y="313636"/>
                  </a:cubicBezTo>
                  <a:close/>
                  <a:moveTo>
                    <a:pt x="666337" y="1156126"/>
                  </a:moveTo>
                  <a:cubicBezTo>
                    <a:pt x="933778" y="1157078"/>
                    <a:pt x="1151728" y="940982"/>
                    <a:pt x="1152680" y="673479"/>
                  </a:cubicBezTo>
                  <a:cubicBezTo>
                    <a:pt x="1153631" y="403121"/>
                    <a:pt x="938537" y="184169"/>
                    <a:pt x="670145" y="183217"/>
                  </a:cubicBezTo>
                  <a:cubicBezTo>
                    <a:pt x="399849" y="182265"/>
                    <a:pt x="182851" y="397409"/>
                    <a:pt x="181899" y="667768"/>
                  </a:cubicBezTo>
                  <a:cubicBezTo>
                    <a:pt x="179996" y="937174"/>
                    <a:pt x="396042" y="1155174"/>
                    <a:pt x="666337" y="1156126"/>
                  </a:cubicBezTo>
                  <a:close/>
                </a:path>
              </a:pathLst>
            </a:custGeom>
            <a:solidFill>
              <a:srgbClr val="00BADE"/>
            </a:solidFill>
            <a:ln w="9514" cap="flat">
              <a:noFill/>
              <a:prstDash val="solid"/>
              <a:miter/>
            </a:ln>
          </p:spPr>
          <p:txBody>
            <a:bodyPr rtlCol="0" anchor="ctr"/>
            <a:lstStyle/>
            <a:p>
              <a:endParaRPr lang="en-US"/>
            </a:p>
          </p:txBody>
        </p:sp>
        <p:grpSp>
          <p:nvGrpSpPr>
            <p:cNvPr id="18" name="Graphic 2">
              <a:extLst>
                <a:ext uri="{FF2B5EF4-FFF2-40B4-BE49-F238E27FC236}">
                  <a16:creationId xmlns:a16="http://schemas.microsoft.com/office/drawing/2014/main" id="{B9D0891C-16B5-DF15-AF98-2F299870896C}"/>
                </a:ext>
              </a:extLst>
            </p:cNvPr>
            <p:cNvGrpSpPr/>
            <p:nvPr/>
          </p:nvGrpSpPr>
          <p:grpSpPr>
            <a:xfrm>
              <a:off x="-4712685" y="3328877"/>
              <a:ext cx="3646852" cy="3163039"/>
              <a:chOff x="3595127" y="1330866"/>
              <a:chExt cx="3646852" cy="3163039"/>
            </a:xfrm>
            <a:solidFill>
              <a:srgbClr val="000000"/>
            </a:solidFill>
          </p:grpSpPr>
          <p:sp>
            <p:nvSpPr>
              <p:cNvPr id="19" name="Freeform 6">
                <a:extLst>
                  <a:ext uri="{FF2B5EF4-FFF2-40B4-BE49-F238E27FC236}">
                    <a16:creationId xmlns:a16="http://schemas.microsoft.com/office/drawing/2014/main" id="{C4AC93F6-2C9E-212D-CEFF-2EEE3DCC677E}"/>
                  </a:ext>
                </a:extLst>
              </p:cNvPr>
              <p:cNvSpPr/>
              <p:nvPr/>
            </p:nvSpPr>
            <p:spPr>
              <a:xfrm>
                <a:off x="3595127" y="1330866"/>
                <a:ext cx="3646852" cy="3163039"/>
              </a:xfrm>
              <a:custGeom>
                <a:avLst/>
                <a:gdLst>
                  <a:gd name="connsiteX0" fmla="*/ 0 w 3646852"/>
                  <a:gd name="connsiteY0" fmla="*/ 263695 h 3163039"/>
                  <a:gd name="connsiteX1" fmla="*/ 3807 w 3646852"/>
                  <a:gd name="connsiteY1" fmla="*/ 254175 h 3163039"/>
                  <a:gd name="connsiteX2" fmla="*/ 339773 w 3646852"/>
                  <a:gd name="connsiteY2" fmla="*/ 0 h 3163039"/>
                  <a:gd name="connsiteX3" fmla="*/ 3324449 w 3646852"/>
                  <a:gd name="connsiteY3" fmla="*/ 0 h 3163039"/>
                  <a:gd name="connsiteX4" fmla="*/ 3635670 w 3646852"/>
                  <a:gd name="connsiteY4" fmla="*/ 225616 h 3163039"/>
                  <a:gd name="connsiteX5" fmla="*/ 3646139 w 3646852"/>
                  <a:gd name="connsiteY5" fmla="*/ 313197 h 3163039"/>
                  <a:gd name="connsiteX6" fmla="*/ 3646139 w 3646852"/>
                  <a:gd name="connsiteY6" fmla="*/ 2483680 h 3163039"/>
                  <a:gd name="connsiteX7" fmla="*/ 3331111 w 3646852"/>
                  <a:gd name="connsiteY7" fmla="*/ 2798781 h 3163039"/>
                  <a:gd name="connsiteX8" fmla="*/ 2782905 w 3646852"/>
                  <a:gd name="connsiteY8" fmla="*/ 2798781 h 3163039"/>
                  <a:gd name="connsiteX9" fmla="*/ 2734366 w 3646852"/>
                  <a:gd name="connsiteY9" fmla="*/ 2798781 h 3163039"/>
                  <a:gd name="connsiteX10" fmla="*/ 2734366 w 3646852"/>
                  <a:gd name="connsiteY10" fmla="*/ 2834004 h 3163039"/>
                  <a:gd name="connsiteX11" fmla="*/ 2734366 w 3646852"/>
                  <a:gd name="connsiteY11" fmla="*/ 3087227 h 3163039"/>
                  <a:gd name="connsiteX12" fmla="*/ 2694393 w 3646852"/>
                  <a:gd name="connsiteY12" fmla="*/ 3158625 h 3163039"/>
                  <a:gd name="connsiteX13" fmla="*/ 2619205 w 3646852"/>
                  <a:gd name="connsiteY13" fmla="*/ 3132922 h 3163039"/>
                  <a:gd name="connsiteX14" fmla="*/ 2432663 w 3646852"/>
                  <a:gd name="connsiteY14" fmla="*/ 2942528 h 3163039"/>
                  <a:gd name="connsiteX15" fmla="*/ 2261348 w 3646852"/>
                  <a:gd name="connsiteY15" fmla="*/ 3114834 h 3163039"/>
                  <a:gd name="connsiteX16" fmla="*/ 2233748 w 3646852"/>
                  <a:gd name="connsiteY16" fmla="*/ 3142441 h 3163039"/>
                  <a:gd name="connsiteX17" fmla="*/ 2165222 w 3646852"/>
                  <a:gd name="connsiteY17" fmla="*/ 3157673 h 3163039"/>
                  <a:gd name="connsiteX18" fmla="*/ 2128104 w 3646852"/>
                  <a:gd name="connsiteY18" fmla="*/ 3098651 h 3163039"/>
                  <a:gd name="connsiteX19" fmla="*/ 2128104 w 3646852"/>
                  <a:gd name="connsiteY19" fmla="*/ 2841620 h 3163039"/>
                  <a:gd name="connsiteX20" fmla="*/ 2128104 w 3646852"/>
                  <a:gd name="connsiteY20" fmla="*/ 2797829 h 3163039"/>
                  <a:gd name="connsiteX21" fmla="*/ 2079565 w 3646852"/>
                  <a:gd name="connsiteY21" fmla="*/ 2797829 h 3163039"/>
                  <a:gd name="connsiteX22" fmla="*/ 370229 w 3646852"/>
                  <a:gd name="connsiteY22" fmla="*/ 2799733 h 3163039"/>
                  <a:gd name="connsiteX23" fmla="*/ 0 w 3646852"/>
                  <a:gd name="connsiteY23" fmla="*/ 2536039 h 3163039"/>
                  <a:gd name="connsiteX24" fmla="*/ 0 w 3646852"/>
                  <a:gd name="connsiteY24" fmla="*/ 263695 h 3163039"/>
                  <a:gd name="connsiteX25" fmla="*/ 2129056 w 3646852"/>
                  <a:gd name="connsiteY25" fmla="*/ 2677882 h 3163039"/>
                  <a:gd name="connsiteX26" fmla="*/ 2129056 w 3646852"/>
                  <a:gd name="connsiteY26" fmla="*/ 2628379 h 3163039"/>
                  <a:gd name="connsiteX27" fmla="*/ 2128104 w 3646852"/>
                  <a:gd name="connsiteY27" fmla="*/ 1937252 h 3163039"/>
                  <a:gd name="connsiteX28" fmla="*/ 2103358 w 3646852"/>
                  <a:gd name="connsiteY28" fmla="*/ 1588832 h 3163039"/>
                  <a:gd name="connsiteX29" fmla="*/ 2058626 w 3646852"/>
                  <a:gd name="connsiteY29" fmla="*/ 1546946 h 3163039"/>
                  <a:gd name="connsiteX30" fmla="*/ 1928237 w 3646852"/>
                  <a:gd name="connsiteY30" fmla="*/ 1352744 h 3163039"/>
                  <a:gd name="connsiteX31" fmla="*/ 1904444 w 3646852"/>
                  <a:gd name="connsiteY31" fmla="*/ 1294674 h 3163039"/>
                  <a:gd name="connsiteX32" fmla="*/ 1859711 w 3646852"/>
                  <a:gd name="connsiteY32" fmla="*/ 1065250 h 3163039"/>
                  <a:gd name="connsiteX33" fmla="*/ 1858760 w 3646852"/>
                  <a:gd name="connsiteY33" fmla="*/ 1002421 h 3163039"/>
                  <a:gd name="connsiteX34" fmla="*/ 1905395 w 3646852"/>
                  <a:gd name="connsiteY34" fmla="*/ 772997 h 3163039"/>
                  <a:gd name="connsiteX35" fmla="*/ 1929189 w 3646852"/>
                  <a:gd name="connsiteY35" fmla="*/ 717783 h 3163039"/>
                  <a:gd name="connsiteX36" fmla="*/ 2063385 w 3646852"/>
                  <a:gd name="connsiteY36" fmla="*/ 519774 h 3163039"/>
                  <a:gd name="connsiteX37" fmla="*/ 2102407 w 3646852"/>
                  <a:gd name="connsiteY37" fmla="*/ 481695 h 3163039"/>
                  <a:gd name="connsiteX38" fmla="*/ 2299418 w 3646852"/>
                  <a:gd name="connsiteY38" fmla="*/ 347468 h 3163039"/>
                  <a:gd name="connsiteX39" fmla="*/ 2354619 w 3646852"/>
                  <a:gd name="connsiteY39" fmla="*/ 323669 h 3163039"/>
                  <a:gd name="connsiteX40" fmla="*/ 2583990 w 3646852"/>
                  <a:gd name="connsiteY40" fmla="*/ 277022 h 3163039"/>
                  <a:gd name="connsiteX41" fmla="*/ 2646805 w 3646852"/>
                  <a:gd name="connsiteY41" fmla="*/ 277974 h 3163039"/>
                  <a:gd name="connsiteX42" fmla="*/ 2876176 w 3646852"/>
                  <a:gd name="connsiteY42" fmla="*/ 323669 h 3163039"/>
                  <a:gd name="connsiteX43" fmla="*/ 2935184 w 3646852"/>
                  <a:gd name="connsiteY43" fmla="*/ 347468 h 3163039"/>
                  <a:gd name="connsiteX44" fmla="*/ 3129341 w 3646852"/>
                  <a:gd name="connsiteY44" fmla="*/ 477887 h 3163039"/>
                  <a:gd name="connsiteX45" fmla="*/ 3171217 w 3646852"/>
                  <a:gd name="connsiteY45" fmla="*/ 520726 h 3163039"/>
                  <a:gd name="connsiteX46" fmla="*/ 3302558 w 3646852"/>
                  <a:gd name="connsiteY46" fmla="*/ 716831 h 3163039"/>
                  <a:gd name="connsiteX47" fmla="*/ 3325400 w 3646852"/>
                  <a:gd name="connsiteY47" fmla="*/ 772997 h 3163039"/>
                  <a:gd name="connsiteX48" fmla="*/ 3371084 w 3646852"/>
                  <a:gd name="connsiteY48" fmla="*/ 1004325 h 3163039"/>
                  <a:gd name="connsiteX49" fmla="*/ 3372036 w 3646852"/>
                  <a:gd name="connsiteY49" fmla="*/ 1064298 h 3163039"/>
                  <a:gd name="connsiteX50" fmla="*/ 3324449 w 3646852"/>
                  <a:gd name="connsiteY50" fmla="*/ 1295626 h 3163039"/>
                  <a:gd name="connsiteX51" fmla="*/ 3301606 w 3646852"/>
                  <a:gd name="connsiteY51" fmla="*/ 1348936 h 3163039"/>
                  <a:gd name="connsiteX52" fmla="*/ 3169314 w 3646852"/>
                  <a:gd name="connsiteY52" fmla="*/ 1547897 h 3163039"/>
                  <a:gd name="connsiteX53" fmla="*/ 3135051 w 3646852"/>
                  <a:gd name="connsiteY53" fmla="*/ 1567889 h 3163039"/>
                  <a:gd name="connsiteX54" fmla="*/ 3102692 w 3646852"/>
                  <a:gd name="connsiteY54" fmla="*/ 1700212 h 3163039"/>
                  <a:gd name="connsiteX55" fmla="*/ 3100788 w 3646852"/>
                  <a:gd name="connsiteY55" fmla="*/ 2444650 h 3163039"/>
                  <a:gd name="connsiteX56" fmla="*/ 3100788 w 3646852"/>
                  <a:gd name="connsiteY56" fmla="*/ 2465593 h 3163039"/>
                  <a:gd name="connsiteX57" fmla="*/ 3065574 w 3646852"/>
                  <a:gd name="connsiteY57" fmla="*/ 2547462 h 3163039"/>
                  <a:gd name="connsiteX58" fmla="*/ 2976109 w 3646852"/>
                  <a:gd name="connsiteY58" fmla="*/ 2515095 h 3163039"/>
                  <a:gd name="connsiteX59" fmla="*/ 2800037 w 3646852"/>
                  <a:gd name="connsiteY59" fmla="*/ 2338030 h 3163039"/>
                  <a:gd name="connsiteX60" fmla="*/ 2735318 w 3646852"/>
                  <a:gd name="connsiteY60" fmla="*/ 2467497 h 3163039"/>
                  <a:gd name="connsiteX61" fmla="*/ 2736269 w 3646852"/>
                  <a:gd name="connsiteY61" fmla="*/ 2674074 h 3163039"/>
                  <a:gd name="connsiteX62" fmla="*/ 2772436 w 3646852"/>
                  <a:gd name="connsiteY62" fmla="*/ 2675978 h 3163039"/>
                  <a:gd name="connsiteX63" fmla="*/ 3324449 w 3646852"/>
                  <a:gd name="connsiteY63" fmla="*/ 2675978 h 3163039"/>
                  <a:gd name="connsiteX64" fmla="*/ 3527170 w 3646852"/>
                  <a:gd name="connsiteY64" fmla="*/ 2471305 h 3163039"/>
                  <a:gd name="connsiteX65" fmla="*/ 3527170 w 3646852"/>
                  <a:gd name="connsiteY65" fmla="*/ 322717 h 3163039"/>
                  <a:gd name="connsiteX66" fmla="*/ 3322545 w 3646852"/>
                  <a:gd name="connsiteY66" fmla="*/ 119948 h 3163039"/>
                  <a:gd name="connsiteX67" fmla="*/ 326449 w 3646852"/>
                  <a:gd name="connsiteY67" fmla="*/ 119948 h 3163039"/>
                  <a:gd name="connsiteX68" fmla="*/ 120872 w 3646852"/>
                  <a:gd name="connsiteY68" fmla="*/ 324621 h 3163039"/>
                  <a:gd name="connsiteX69" fmla="*/ 120872 w 3646852"/>
                  <a:gd name="connsiteY69" fmla="*/ 2470353 h 3163039"/>
                  <a:gd name="connsiteX70" fmla="*/ 325497 w 3646852"/>
                  <a:gd name="connsiteY70" fmla="*/ 2675978 h 3163039"/>
                  <a:gd name="connsiteX71" fmla="*/ 2085275 w 3646852"/>
                  <a:gd name="connsiteY71" fmla="*/ 2675978 h 3163039"/>
                  <a:gd name="connsiteX72" fmla="*/ 2129056 w 3646852"/>
                  <a:gd name="connsiteY72" fmla="*/ 2677882 h 3163039"/>
                  <a:gd name="connsiteX73" fmla="*/ 3185494 w 3646852"/>
                  <a:gd name="connsiteY73" fmla="*/ 678752 h 3163039"/>
                  <a:gd name="connsiteX74" fmla="*/ 3146472 w 3646852"/>
                  <a:gd name="connsiteY74" fmla="*/ 640673 h 3163039"/>
                  <a:gd name="connsiteX75" fmla="*/ 3007517 w 3646852"/>
                  <a:gd name="connsiteY75" fmla="*/ 504542 h 3163039"/>
                  <a:gd name="connsiteX76" fmla="*/ 2953268 w 3646852"/>
                  <a:gd name="connsiteY76" fmla="*/ 468368 h 3163039"/>
                  <a:gd name="connsiteX77" fmla="*/ 2776243 w 3646852"/>
                  <a:gd name="connsiteY77" fmla="*/ 396018 h 3163039"/>
                  <a:gd name="connsiteX78" fmla="*/ 2708669 w 3646852"/>
                  <a:gd name="connsiteY78" fmla="*/ 383642 h 3163039"/>
                  <a:gd name="connsiteX79" fmla="*/ 2520223 w 3646852"/>
                  <a:gd name="connsiteY79" fmla="*/ 383642 h 3163039"/>
                  <a:gd name="connsiteX80" fmla="*/ 2452649 w 3646852"/>
                  <a:gd name="connsiteY80" fmla="*/ 396018 h 3163039"/>
                  <a:gd name="connsiteX81" fmla="*/ 2275624 w 3646852"/>
                  <a:gd name="connsiteY81" fmla="*/ 469319 h 3163039"/>
                  <a:gd name="connsiteX82" fmla="*/ 2221375 w 3646852"/>
                  <a:gd name="connsiteY82" fmla="*/ 505494 h 3163039"/>
                  <a:gd name="connsiteX83" fmla="*/ 2082420 w 3646852"/>
                  <a:gd name="connsiteY83" fmla="*/ 641625 h 3163039"/>
                  <a:gd name="connsiteX84" fmla="*/ 2046254 w 3646852"/>
                  <a:gd name="connsiteY84" fmla="*/ 692080 h 3163039"/>
                  <a:gd name="connsiteX85" fmla="*/ 1970114 w 3646852"/>
                  <a:gd name="connsiteY85" fmla="*/ 876761 h 3163039"/>
                  <a:gd name="connsiteX86" fmla="*/ 1957741 w 3646852"/>
                  <a:gd name="connsiteY86" fmla="*/ 934831 h 3163039"/>
                  <a:gd name="connsiteX87" fmla="*/ 1957741 w 3646852"/>
                  <a:gd name="connsiteY87" fmla="*/ 1136648 h 3163039"/>
                  <a:gd name="connsiteX88" fmla="*/ 1968211 w 3646852"/>
                  <a:gd name="connsiteY88" fmla="*/ 1192814 h 3163039"/>
                  <a:gd name="connsiteX89" fmla="*/ 2046254 w 3646852"/>
                  <a:gd name="connsiteY89" fmla="*/ 1379399 h 3163039"/>
                  <a:gd name="connsiteX90" fmla="*/ 2079565 w 3646852"/>
                  <a:gd name="connsiteY90" fmla="*/ 1428902 h 3163039"/>
                  <a:gd name="connsiteX91" fmla="*/ 2221375 w 3646852"/>
                  <a:gd name="connsiteY91" fmla="*/ 1569793 h 3163039"/>
                  <a:gd name="connsiteX92" fmla="*/ 2273721 w 3646852"/>
                  <a:gd name="connsiteY92" fmla="*/ 1604063 h 3163039"/>
                  <a:gd name="connsiteX93" fmla="*/ 2455504 w 3646852"/>
                  <a:gd name="connsiteY93" fmla="*/ 1679269 h 3163039"/>
                  <a:gd name="connsiteX94" fmla="*/ 2515465 w 3646852"/>
                  <a:gd name="connsiteY94" fmla="*/ 1692596 h 3163039"/>
                  <a:gd name="connsiteX95" fmla="*/ 2714379 w 3646852"/>
                  <a:gd name="connsiteY95" fmla="*/ 1693548 h 3163039"/>
                  <a:gd name="connsiteX96" fmla="*/ 2773387 w 3646852"/>
                  <a:gd name="connsiteY96" fmla="*/ 1682125 h 3163039"/>
                  <a:gd name="connsiteX97" fmla="*/ 2957075 w 3646852"/>
                  <a:gd name="connsiteY97" fmla="*/ 1604063 h 3163039"/>
                  <a:gd name="connsiteX98" fmla="*/ 3008469 w 3646852"/>
                  <a:gd name="connsiteY98" fmla="*/ 1568841 h 3163039"/>
                  <a:gd name="connsiteX99" fmla="*/ 3143617 w 3646852"/>
                  <a:gd name="connsiteY99" fmla="*/ 1429854 h 3163039"/>
                  <a:gd name="connsiteX100" fmla="*/ 3180735 w 3646852"/>
                  <a:gd name="connsiteY100" fmla="*/ 1372736 h 3163039"/>
                  <a:gd name="connsiteX101" fmla="*/ 3253068 w 3646852"/>
                  <a:gd name="connsiteY101" fmla="*/ 1198526 h 3163039"/>
                  <a:gd name="connsiteX102" fmla="*/ 3265440 w 3646852"/>
                  <a:gd name="connsiteY102" fmla="*/ 1129032 h 3163039"/>
                  <a:gd name="connsiteX103" fmla="*/ 3265440 w 3646852"/>
                  <a:gd name="connsiteY103" fmla="*/ 943399 h 3163039"/>
                  <a:gd name="connsiteX104" fmla="*/ 3252116 w 3646852"/>
                  <a:gd name="connsiteY104" fmla="*/ 873905 h 3163039"/>
                  <a:gd name="connsiteX105" fmla="*/ 3180735 w 3646852"/>
                  <a:gd name="connsiteY105" fmla="*/ 699695 h 3163039"/>
                  <a:gd name="connsiteX106" fmla="*/ 3185494 w 3646852"/>
                  <a:gd name="connsiteY106" fmla="*/ 678752 h 3163039"/>
                  <a:gd name="connsiteX107" fmla="*/ 2612542 w 3646852"/>
                  <a:gd name="connsiteY107" fmla="*/ 2524615 h 3163039"/>
                  <a:gd name="connsiteX108" fmla="*/ 2524030 w 3646852"/>
                  <a:gd name="connsiteY108" fmla="*/ 2547462 h 3163039"/>
                  <a:gd name="connsiteX109" fmla="*/ 2493574 w 3646852"/>
                  <a:gd name="connsiteY109" fmla="*/ 2462737 h 3163039"/>
                  <a:gd name="connsiteX110" fmla="*/ 2493574 w 3646852"/>
                  <a:gd name="connsiteY110" fmla="*/ 1864902 h 3163039"/>
                  <a:gd name="connsiteX111" fmla="*/ 2493574 w 3646852"/>
                  <a:gd name="connsiteY111" fmla="*/ 1826824 h 3163039"/>
                  <a:gd name="connsiteX112" fmla="*/ 2349861 w 3646852"/>
                  <a:gd name="connsiteY112" fmla="*/ 1741147 h 3163039"/>
                  <a:gd name="connsiteX113" fmla="*/ 2313694 w 3646852"/>
                  <a:gd name="connsiteY113" fmla="*/ 1720203 h 3163039"/>
                  <a:gd name="connsiteX114" fmla="*/ 2253734 w 3646852"/>
                  <a:gd name="connsiteY114" fmla="*/ 1731627 h 3163039"/>
                  <a:gd name="connsiteX115" fmla="*/ 2253734 w 3646852"/>
                  <a:gd name="connsiteY115" fmla="*/ 2955856 h 3163039"/>
                  <a:gd name="connsiteX116" fmla="*/ 2373654 w 3646852"/>
                  <a:gd name="connsiteY116" fmla="*/ 2833052 h 3163039"/>
                  <a:gd name="connsiteX117" fmla="*/ 2490719 w 3646852"/>
                  <a:gd name="connsiteY117" fmla="*/ 2834004 h 3163039"/>
                  <a:gd name="connsiteX118" fmla="*/ 2612542 w 3646852"/>
                  <a:gd name="connsiteY118" fmla="*/ 2959664 h 3163039"/>
                  <a:gd name="connsiteX119" fmla="*/ 2612542 w 3646852"/>
                  <a:gd name="connsiteY119" fmla="*/ 2524615 h 3163039"/>
                  <a:gd name="connsiteX120" fmla="*/ 2617301 w 3646852"/>
                  <a:gd name="connsiteY120" fmla="*/ 1785889 h 3163039"/>
                  <a:gd name="connsiteX121" fmla="*/ 2617301 w 3646852"/>
                  <a:gd name="connsiteY121" fmla="*/ 2349453 h 3163039"/>
                  <a:gd name="connsiteX122" fmla="*/ 2731511 w 3646852"/>
                  <a:gd name="connsiteY122" fmla="*/ 2230457 h 3163039"/>
                  <a:gd name="connsiteX123" fmla="*/ 2860948 w 3646852"/>
                  <a:gd name="connsiteY123" fmla="*/ 2229505 h 3163039"/>
                  <a:gd name="connsiteX124" fmla="*/ 2976109 w 3646852"/>
                  <a:gd name="connsiteY124" fmla="*/ 2346597 h 3163039"/>
                  <a:gd name="connsiteX125" fmla="*/ 2976109 w 3646852"/>
                  <a:gd name="connsiteY125" fmla="*/ 1728771 h 3163039"/>
                  <a:gd name="connsiteX126" fmla="*/ 2950412 w 3646852"/>
                  <a:gd name="connsiteY126" fmla="*/ 1724963 h 3163039"/>
                  <a:gd name="connsiteX127" fmla="*/ 2864755 w 3646852"/>
                  <a:gd name="connsiteY127" fmla="*/ 1760186 h 3163039"/>
                  <a:gd name="connsiteX128" fmla="*/ 2741980 w 3646852"/>
                  <a:gd name="connsiteY128" fmla="*/ 1823016 h 3163039"/>
                  <a:gd name="connsiteX129" fmla="*/ 2617301 w 3646852"/>
                  <a:gd name="connsiteY129" fmla="*/ 1785889 h 316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3646852" h="3163039">
                    <a:moveTo>
                      <a:pt x="0" y="263695"/>
                    </a:moveTo>
                    <a:cubicBezTo>
                      <a:pt x="1904" y="260839"/>
                      <a:pt x="2855" y="257983"/>
                      <a:pt x="3807" y="254175"/>
                    </a:cubicBezTo>
                    <a:cubicBezTo>
                      <a:pt x="55201" y="75205"/>
                      <a:pt x="155135" y="0"/>
                      <a:pt x="339773" y="0"/>
                    </a:cubicBezTo>
                    <a:cubicBezTo>
                      <a:pt x="1334348" y="0"/>
                      <a:pt x="2329874" y="0"/>
                      <a:pt x="3324449" y="0"/>
                    </a:cubicBezTo>
                    <a:cubicBezTo>
                      <a:pt x="3479583" y="0"/>
                      <a:pt x="3598551" y="85677"/>
                      <a:pt x="3635670" y="225616"/>
                    </a:cubicBezTo>
                    <a:cubicBezTo>
                      <a:pt x="3643283" y="254175"/>
                      <a:pt x="3646139" y="284638"/>
                      <a:pt x="3646139" y="313197"/>
                    </a:cubicBezTo>
                    <a:cubicBezTo>
                      <a:pt x="3647090" y="1036691"/>
                      <a:pt x="3647090" y="1760186"/>
                      <a:pt x="3646139" y="2483680"/>
                    </a:cubicBezTo>
                    <a:cubicBezTo>
                      <a:pt x="3646139" y="2666458"/>
                      <a:pt x="3515749" y="2796877"/>
                      <a:pt x="3331111" y="2798781"/>
                    </a:cubicBezTo>
                    <a:cubicBezTo>
                      <a:pt x="3148376" y="2799733"/>
                      <a:pt x="2965640" y="2798781"/>
                      <a:pt x="2782905" y="2798781"/>
                    </a:cubicBezTo>
                    <a:cubicBezTo>
                      <a:pt x="2768629" y="2798781"/>
                      <a:pt x="2754353" y="2798781"/>
                      <a:pt x="2734366" y="2798781"/>
                    </a:cubicBezTo>
                    <a:cubicBezTo>
                      <a:pt x="2734366" y="2811157"/>
                      <a:pt x="2734366" y="2822581"/>
                      <a:pt x="2734366" y="2834004"/>
                    </a:cubicBezTo>
                    <a:cubicBezTo>
                      <a:pt x="2734366" y="2918729"/>
                      <a:pt x="2733414" y="3002502"/>
                      <a:pt x="2734366" y="3087227"/>
                    </a:cubicBezTo>
                    <a:cubicBezTo>
                      <a:pt x="2734366" y="3119594"/>
                      <a:pt x="2726752" y="3146249"/>
                      <a:pt x="2694393" y="3158625"/>
                    </a:cubicBezTo>
                    <a:cubicBezTo>
                      <a:pt x="2662033" y="3171000"/>
                      <a:pt x="2640143" y="3154817"/>
                      <a:pt x="2619205" y="3132922"/>
                    </a:cubicBezTo>
                    <a:cubicBezTo>
                      <a:pt x="2558293" y="3070092"/>
                      <a:pt x="2496430" y="3007262"/>
                      <a:pt x="2432663" y="2942528"/>
                    </a:cubicBezTo>
                    <a:cubicBezTo>
                      <a:pt x="2372703" y="3002502"/>
                      <a:pt x="2317501" y="3058668"/>
                      <a:pt x="2261348" y="3114834"/>
                    </a:cubicBezTo>
                    <a:cubicBezTo>
                      <a:pt x="2251831" y="3124354"/>
                      <a:pt x="2243265" y="3133873"/>
                      <a:pt x="2233748" y="3142441"/>
                    </a:cubicBezTo>
                    <a:cubicBezTo>
                      <a:pt x="2213761" y="3161481"/>
                      <a:pt x="2191871" y="3169096"/>
                      <a:pt x="2165222" y="3157673"/>
                    </a:cubicBezTo>
                    <a:cubicBezTo>
                      <a:pt x="2139525" y="3146249"/>
                      <a:pt x="2128104" y="3126258"/>
                      <a:pt x="2128104" y="3098651"/>
                    </a:cubicBezTo>
                    <a:cubicBezTo>
                      <a:pt x="2128104" y="3012974"/>
                      <a:pt x="2128104" y="2927297"/>
                      <a:pt x="2128104" y="2841620"/>
                    </a:cubicBezTo>
                    <a:cubicBezTo>
                      <a:pt x="2128104" y="2829244"/>
                      <a:pt x="2128104" y="2815917"/>
                      <a:pt x="2128104" y="2797829"/>
                    </a:cubicBezTo>
                    <a:cubicBezTo>
                      <a:pt x="2110021" y="2797829"/>
                      <a:pt x="2094793" y="2797829"/>
                      <a:pt x="2079565" y="2797829"/>
                    </a:cubicBezTo>
                    <a:cubicBezTo>
                      <a:pt x="1509469" y="2797829"/>
                      <a:pt x="939373" y="2794974"/>
                      <a:pt x="370229" y="2799733"/>
                    </a:cubicBezTo>
                    <a:cubicBezTo>
                      <a:pt x="188446" y="2801637"/>
                      <a:pt x="43780" y="2731192"/>
                      <a:pt x="0" y="2536039"/>
                    </a:cubicBezTo>
                    <a:cubicBezTo>
                      <a:pt x="0" y="1779225"/>
                      <a:pt x="0" y="1021460"/>
                      <a:pt x="0" y="263695"/>
                    </a:cubicBezTo>
                    <a:close/>
                    <a:moveTo>
                      <a:pt x="2129056" y="2677882"/>
                    </a:moveTo>
                    <a:cubicBezTo>
                      <a:pt x="2129056" y="2656938"/>
                      <a:pt x="2129056" y="2642659"/>
                      <a:pt x="2129056" y="2628379"/>
                    </a:cubicBezTo>
                    <a:cubicBezTo>
                      <a:pt x="2129056" y="2398003"/>
                      <a:pt x="2130959" y="2167627"/>
                      <a:pt x="2128104" y="1937252"/>
                    </a:cubicBezTo>
                    <a:cubicBezTo>
                      <a:pt x="2126200" y="1821112"/>
                      <a:pt x="2147139" y="1703068"/>
                      <a:pt x="2103358" y="1588832"/>
                    </a:cubicBezTo>
                    <a:cubicBezTo>
                      <a:pt x="2093841" y="1564081"/>
                      <a:pt x="2084323" y="1550753"/>
                      <a:pt x="2058626" y="1546946"/>
                    </a:cubicBezTo>
                    <a:cubicBezTo>
                      <a:pt x="1959645" y="1532666"/>
                      <a:pt x="1903492" y="1449845"/>
                      <a:pt x="1928237" y="1352744"/>
                    </a:cubicBezTo>
                    <a:cubicBezTo>
                      <a:pt x="1934900" y="1325137"/>
                      <a:pt x="1929189" y="1309906"/>
                      <a:pt x="1904444" y="1294674"/>
                    </a:cubicBezTo>
                    <a:cubicBezTo>
                      <a:pt x="1818786" y="1244220"/>
                      <a:pt x="1799752" y="1146168"/>
                      <a:pt x="1859711" y="1065250"/>
                    </a:cubicBezTo>
                    <a:cubicBezTo>
                      <a:pt x="1876843" y="1041451"/>
                      <a:pt x="1875891" y="1025268"/>
                      <a:pt x="1858760" y="1002421"/>
                    </a:cubicBezTo>
                    <a:cubicBezTo>
                      <a:pt x="1798800" y="921503"/>
                      <a:pt x="1818786" y="825355"/>
                      <a:pt x="1905395" y="772997"/>
                    </a:cubicBezTo>
                    <a:cubicBezTo>
                      <a:pt x="1928237" y="758717"/>
                      <a:pt x="1935851" y="744438"/>
                      <a:pt x="1929189" y="717783"/>
                    </a:cubicBezTo>
                    <a:cubicBezTo>
                      <a:pt x="1904444" y="615922"/>
                      <a:pt x="1958693" y="535957"/>
                      <a:pt x="2063385" y="519774"/>
                    </a:cubicBezTo>
                    <a:cubicBezTo>
                      <a:pt x="2087179" y="515966"/>
                      <a:pt x="2098600" y="504542"/>
                      <a:pt x="2102407" y="481695"/>
                    </a:cubicBezTo>
                    <a:cubicBezTo>
                      <a:pt x="2119538" y="376027"/>
                      <a:pt x="2195678" y="323669"/>
                      <a:pt x="2299418" y="347468"/>
                    </a:cubicBezTo>
                    <a:cubicBezTo>
                      <a:pt x="2325115" y="353180"/>
                      <a:pt x="2341295" y="347468"/>
                      <a:pt x="2354619" y="323669"/>
                    </a:cubicBezTo>
                    <a:cubicBezTo>
                      <a:pt x="2406014" y="237040"/>
                      <a:pt x="2504043" y="217048"/>
                      <a:pt x="2583990" y="277022"/>
                    </a:cubicBezTo>
                    <a:cubicBezTo>
                      <a:pt x="2606832" y="294158"/>
                      <a:pt x="2623964" y="295110"/>
                      <a:pt x="2646805" y="277974"/>
                    </a:cubicBezTo>
                    <a:cubicBezTo>
                      <a:pt x="2726752" y="218000"/>
                      <a:pt x="2823830" y="237040"/>
                      <a:pt x="2876176" y="323669"/>
                    </a:cubicBezTo>
                    <a:cubicBezTo>
                      <a:pt x="2891404" y="348420"/>
                      <a:pt x="2907584" y="354132"/>
                      <a:pt x="2935184" y="347468"/>
                    </a:cubicBezTo>
                    <a:cubicBezTo>
                      <a:pt x="3032262" y="323669"/>
                      <a:pt x="3116016" y="379835"/>
                      <a:pt x="3129341" y="477887"/>
                    </a:cubicBezTo>
                    <a:cubicBezTo>
                      <a:pt x="3133148" y="504542"/>
                      <a:pt x="3143617" y="516918"/>
                      <a:pt x="3171217" y="520726"/>
                    </a:cubicBezTo>
                    <a:cubicBezTo>
                      <a:pt x="3272103" y="535005"/>
                      <a:pt x="3326352" y="616874"/>
                      <a:pt x="3302558" y="716831"/>
                    </a:cubicBezTo>
                    <a:cubicBezTo>
                      <a:pt x="3296848" y="742534"/>
                      <a:pt x="3302558" y="758717"/>
                      <a:pt x="3325400" y="772997"/>
                    </a:cubicBezTo>
                    <a:cubicBezTo>
                      <a:pt x="3413912" y="826307"/>
                      <a:pt x="3431996" y="920552"/>
                      <a:pt x="3371084" y="1004325"/>
                    </a:cubicBezTo>
                    <a:cubicBezTo>
                      <a:pt x="3354904" y="1026220"/>
                      <a:pt x="3355856" y="1042403"/>
                      <a:pt x="3372036" y="1064298"/>
                    </a:cubicBezTo>
                    <a:cubicBezTo>
                      <a:pt x="3432947" y="1146168"/>
                      <a:pt x="3413912" y="1242316"/>
                      <a:pt x="3324449" y="1295626"/>
                    </a:cubicBezTo>
                    <a:cubicBezTo>
                      <a:pt x="3302558" y="1308954"/>
                      <a:pt x="3295896" y="1324185"/>
                      <a:pt x="3301606" y="1348936"/>
                    </a:cubicBezTo>
                    <a:cubicBezTo>
                      <a:pt x="3325400" y="1454605"/>
                      <a:pt x="3274958" y="1528858"/>
                      <a:pt x="3169314" y="1547897"/>
                    </a:cubicBezTo>
                    <a:cubicBezTo>
                      <a:pt x="3156941" y="1549801"/>
                      <a:pt x="3137906" y="1558369"/>
                      <a:pt x="3135051" y="1567889"/>
                    </a:cubicBezTo>
                    <a:cubicBezTo>
                      <a:pt x="3121726" y="1611679"/>
                      <a:pt x="3103643" y="1655470"/>
                      <a:pt x="3102692" y="1700212"/>
                    </a:cubicBezTo>
                    <a:cubicBezTo>
                      <a:pt x="3099836" y="1948675"/>
                      <a:pt x="3100788" y="2197139"/>
                      <a:pt x="3100788" y="2444650"/>
                    </a:cubicBezTo>
                    <a:cubicBezTo>
                      <a:pt x="3100788" y="2451314"/>
                      <a:pt x="3100788" y="2458929"/>
                      <a:pt x="3100788" y="2465593"/>
                    </a:cubicBezTo>
                    <a:cubicBezTo>
                      <a:pt x="3102692" y="2498912"/>
                      <a:pt x="3101740" y="2532231"/>
                      <a:pt x="3065574" y="2547462"/>
                    </a:cubicBezTo>
                    <a:cubicBezTo>
                      <a:pt x="3026552" y="2564598"/>
                      <a:pt x="3000855" y="2540798"/>
                      <a:pt x="2976109" y="2515095"/>
                    </a:cubicBezTo>
                    <a:cubicBezTo>
                      <a:pt x="2917101" y="2455121"/>
                      <a:pt x="2857141" y="2396099"/>
                      <a:pt x="2800037" y="2338030"/>
                    </a:cubicBezTo>
                    <a:cubicBezTo>
                      <a:pt x="2748642" y="2368492"/>
                      <a:pt x="2731511" y="2410379"/>
                      <a:pt x="2735318" y="2467497"/>
                    </a:cubicBezTo>
                    <a:cubicBezTo>
                      <a:pt x="2740076" y="2535087"/>
                      <a:pt x="2736269" y="2604580"/>
                      <a:pt x="2736269" y="2674074"/>
                    </a:cubicBezTo>
                    <a:cubicBezTo>
                      <a:pt x="2751497" y="2675026"/>
                      <a:pt x="2761967" y="2675978"/>
                      <a:pt x="2772436" y="2675978"/>
                    </a:cubicBezTo>
                    <a:cubicBezTo>
                      <a:pt x="2956123" y="2675978"/>
                      <a:pt x="3140761" y="2675978"/>
                      <a:pt x="3324449" y="2675978"/>
                    </a:cubicBezTo>
                    <a:cubicBezTo>
                      <a:pt x="3452934" y="2675978"/>
                      <a:pt x="3527170" y="2600772"/>
                      <a:pt x="3527170" y="2471305"/>
                    </a:cubicBezTo>
                    <a:cubicBezTo>
                      <a:pt x="3527170" y="1755426"/>
                      <a:pt x="3527170" y="1038595"/>
                      <a:pt x="3527170" y="322717"/>
                    </a:cubicBezTo>
                    <a:cubicBezTo>
                      <a:pt x="3527170" y="194201"/>
                      <a:pt x="3452934" y="119948"/>
                      <a:pt x="3322545" y="119948"/>
                    </a:cubicBezTo>
                    <a:cubicBezTo>
                      <a:pt x="2324164" y="119948"/>
                      <a:pt x="1325782" y="119948"/>
                      <a:pt x="326449" y="119948"/>
                    </a:cubicBezTo>
                    <a:cubicBezTo>
                      <a:pt x="195108" y="119948"/>
                      <a:pt x="120872" y="193249"/>
                      <a:pt x="120872" y="324621"/>
                    </a:cubicBezTo>
                    <a:cubicBezTo>
                      <a:pt x="120872" y="1039547"/>
                      <a:pt x="120872" y="1754474"/>
                      <a:pt x="120872" y="2470353"/>
                    </a:cubicBezTo>
                    <a:cubicBezTo>
                      <a:pt x="120872" y="2601724"/>
                      <a:pt x="194156" y="2675978"/>
                      <a:pt x="325497" y="2675978"/>
                    </a:cubicBezTo>
                    <a:cubicBezTo>
                      <a:pt x="911773" y="2675978"/>
                      <a:pt x="1499000" y="2675978"/>
                      <a:pt x="2085275" y="2675978"/>
                    </a:cubicBezTo>
                    <a:cubicBezTo>
                      <a:pt x="2098600" y="2677882"/>
                      <a:pt x="2110973" y="2677882"/>
                      <a:pt x="2129056" y="2677882"/>
                    </a:cubicBezTo>
                    <a:close/>
                    <a:moveTo>
                      <a:pt x="3185494" y="678752"/>
                    </a:moveTo>
                    <a:cubicBezTo>
                      <a:pt x="3185494" y="651145"/>
                      <a:pt x="3169314" y="644481"/>
                      <a:pt x="3146472" y="640673"/>
                    </a:cubicBezTo>
                    <a:cubicBezTo>
                      <a:pt x="3069380" y="630202"/>
                      <a:pt x="3020841" y="580700"/>
                      <a:pt x="3007517" y="504542"/>
                    </a:cubicBezTo>
                    <a:cubicBezTo>
                      <a:pt x="3000855" y="464560"/>
                      <a:pt x="2992289" y="458848"/>
                      <a:pt x="2953268" y="468368"/>
                    </a:cubicBezTo>
                    <a:cubicBezTo>
                      <a:pt x="2879031" y="485503"/>
                      <a:pt x="2816216" y="459800"/>
                      <a:pt x="2776243" y="396018"/>
                    </a:cubicBezTo>
                    <a:cubicBezTo>
                      <a:pt x="2754353" y="360795"/>
                      <a:pt x="2743884" y="358891"/>
                      <a:pt x="2708669" y="383642"/>
                    </a:cubicBezTo>
                    <a:cubicBezTo>
                      <a:pt x="2647757" y="426481"/>
                      <a:pt x="2580183" y="426481"/>
                      <a:pt x="2520223" y="383642"/>
                    </a:cubicBezTo>
                    <a:cubicBezTo>
                      <a:pt x="2485009" y="358891"/>
                      <a:pt x="2474539" y="360795"/>
                      <a:pt x="2452649" y="396018"/>
                    </a:cubicBezTo>
                    <a:cubicBezTo>
                      <a:pt x="2412676" y="460752"/>
                      <a:pt x="2349861" y="486455"/>
                      <a:pt x="2275624" y="469319"/>
                    </a:cubicBezTo>
                    <a:cubicBezTo>
                      <a:pt x="2236603" y="459800"/>
                      <a:pt x="2228037" y="465512"/>
                      <a:pt x="2221375" y="505494"/>
                    </a:cubicBezTo>
                    <a:cubicBezTo>
                      <a:pt x="2207099" y="583555"/>
                      <a:pt x="2160463" y="630202"/>
                      <a:pt x="2082420" y="641625"/>
                    </a:cubicBezTo>
                    <a:cubicBezTo>
                      <a:pt x="2048157" y="647337"/>
                      <a:pt x="2039592" y="658761"/>
                      <a:pt x="2046254" y="692080"/>
                    </a:cubicBezTo>
                    <a:cubicBezTo>
                      <a:pt x="2064337" y="778708"/>
                      <a:pt x="2043399" y="830115"/>
                      <a:pt x="1970114" y="876761"/>
                    </a:cubicBezTo>
                    <a:cubicBezTo>
                      <a:pt x="1944417" y="892944"/>
                      <a:pt x="1939658" y="909128"/>
                      <a:pt x="1957741" y="934831"/>
                    </a:cubicBezTo>
                    <a:cubicBezTo>
                      <a:pt x="2010087" y="1008132"/>
                      <a:pt x="2010087" y="1061443"/>
                      <a:pt x="1957741" y="1136648"/>
                    </a:cubicBezTo>
                    <a:cubicBezTo>
                      <a:pt x="1941562" y="1160447"/>
                      <a:pt x="1944417" y="1176631"/>
                      <a:pt x="1968211" y="1192814"/>
                    </a:cubicBezTo>
                    <a:cubicBezTo>
                      <a:pt x="2046254" y="1245172"/>
                      <a:pt x="2065289" y="1288963"/>
                      <a:pt x="2046254" y="1379399"/>
                    </a:cubicBezTo>
                    <a:cubicBezTo>
                      <a:pt x="2040543" y="1407958"/>
                      <a:pt x="2049109" y="1423190"/>
                      <a:pt x="2079565" y="1428902"/>
                    </a:cubicBezTo>
                    <a:cubicBezTo>
                      <a:pt x="2166174" y="1444133"/>
                      <a:pt x="2207099" y="1485068"/>
                      <a:pt x="2221375" y="1569793"/>
                    </a:cubicBezTo>
                    <a:cubicBezTo>
                      <a:pt x="2227085" y="1603111"/>
                      <a:pt x="2244217" y="1610727"/>
                      <a:pt x="2273721" y="1604063"/>
                    </a:cubicBezTo>
                    <a:cubicBezTo>
                      <a:pt x="2356523" y="1585976"/>
                      <a:pt x="2410773" y="1608823"/>
                      <a:pt x="2455504" y="1679269"/>
                    </a:cubicBezTo>
                    <a:cubicBezTo>
                      <a:pt x="2474539" y="1708780"/>
                      <a:pt x="2487864" y="1711636"/>
                      <a:pt x="2515465" y="1692596"/>
                    </a:cubicBezTo>
                    <a:cubicBezTo>
                      <a:pt x="2584942" y="1643094"/>
                      <a:pt x="2643950" y="1643094"/>
                      <a:pt x="2714379" y="1693548"/>
                    </a:cubicBezTo>
                    <a:cubicBezTo>
                      <a:pt x="2739125" y="1710684"/>
                      <a:pt x="2756256" y="1708780"/>
                      <a:pt x="2773387" y="1682125"/>
                    </a:cubicBezTo>
                    <a:cubicBezTo>
                      <a:pt x="2820023" y="1607871"/>
                      <a:pt x="2871417" y="1586928"/>
                      <a:pt x="2957075" y="1604063"/>
                    </a:cubicBezTo>
                    <a:cubicBezTo>
                      <a:pt x="2991337" y="1610727"/>
                      <a:pt x="3002758" y="1603111"/>
                      <a:pt x="3008469" y="1568841"/>
                    </a:cubicBezTo>
                    <a:cubicBezTo>
                      <a:pt x="3021793" y="1489828"/>
                      <a:pt x="3065574" y="1444133"/>
                      <a:pt x="3143617" y="1429854"/>
                    </a:cubicBezTo>
                    <a:cubicBezTo>
                      <a:pt x="3185494" y="1422238"/>
                      <a:pt x="3191204" y="1413670"/>
                      <a:pt x="3180735" y="1372736"/>
                    </a:cubicBezTo>
                    <a:cubicBezTo>
                      <a:pt x="3163603" y="1300386"/>
                      <a:pt x="3190252" y="1237556"/>
                      <a:pt x="3253068" y="1198526"/>
                    </a:cubicBezTo>
                    <a:cubicBezTo>
                      <a:pt x="3290186" y="1174727"/>
                      <a:pt x="3292089" y="1167111"/>
                      <a:pt x="3265440" y="1129032"/>
                    </a:cubicBezTo>
                    <a:cubicBezTo>
                      <a:pt x="3223563" y="1070010"/>
                      <a:pt x="3223563" y="1001469"/>
                      <a:pt x="3265440" y="943399"/>
                    </a:cubicBezTo>
                    <a:cubicBezTo>
                      <a:pt x="3292089" y="906272"/>
                      <a:pt x="3290186" y="897704"/>
                      <a:pt x="3252116" y="873905"/>
                    </a:cubicBezTo>
                    <a:cubicBezTo>
                      <a:pt x="3189301" y="834875"/>
                      <a:pt x="3163603" y="771093"/>
                      <a:pt x="3180735" y="699695"/>
                    </a:cubicBezTo>
                    <a:cubicBezTo>
                      <a:pt x="3182638" y="691128"/>
                      <a:pt x="3184542" y="684464"/>
                      <a:pt x="3185494" y="678752"/>
                    </a:cubicBezTo>
                    <a:close/>
                    <a:moveTo>
                      <a:pt x="2612542" y="2524615"/>
                    </a:moveTo>
                    <a:cubicBezTo>
                      <a:pt x="2584942" y="2550318"/>
                      <a:pt x="2557341" y="2565550"/>
                      <a:pt x="2524030" y="2547462"/>
                    </a:cubicBezTo>
                    <a:cubicBezTo>
                      <a:pt x="2488816" y="2528423"/>
                      <a:pt x="2493574" y="2495104"/>
                      <a:pt x="2493574" y="2462737"/>
                    </a:cubicBezTo>
                    <a:cubicBezTo>
                      <a:pt x="2493574" y="2263776"/>
                      <a:pt x="2493574" y="2063863"/>
                      <a:pt x="2493574" y="1864902"/>
                    </a:cubicBezTo>
                    <a:cubicBezTo>
                      <a:pt x="2493574" y="1852527"/>
                      <a:pt x="2493574" y="1840151"/>
                      <a:pt x="2493574" y="1826824"/>
                    </a:cubicBezTo>
                    <a:cubicBezTo>
                      <a:pt x="2426952" y="1823016"/>
                      <a:pt x="2380317" y="1795409"/>
                      <a:pt x="2349861" y="1741147"/>
                    </a:cubicBezTo>
                    <a:cubicBezTo>
                      <a:pt x="2343199" y="1730675"/>
                      <a:pt x="2326067" y="1720203"/>
                      <a:pt x="2313694" y="1720203"/>
                    </a:cubicBezTo>
                    <a:cubicBezTo>
                      <a:pt x="2293708" y="1719251"/>
                      <a:pt x="2272769" y="1727819"/>
                      <a:pt x="2253734" y="1731627"/>
                    </a:cubicBezTo>
                    <a:cubicBezTo>
                      <a:pt x="2253734" y="2139068"/>
                      <a:pt x="2253734" y="2542702"/>
                      <a:pt x="2253734" y="2955856"/>
                    </a:cubicBezTo>
                    <a:cubicBezTo>
                      <a:pt x="2297515" y="2911113"/>
                      <a:pt x="2335584" y="2872083"/>
                      <a:pt x="2373654" y="2833052"/>
                    </a:cubicBezTo>
                    <a:cubicBezTo>
                      <a:pt x="2418386" y="2788310"/>
                      <a:pt x="2445987" y="2788310"/>
                      <a:pt x="2490719" y="2834004"/>
                    </a:cubicBezTo>
                    <a:cubicBezTo>
                      <a:pt x="2529741" y="2873035"/>
                      <a:pt x="2567811" y="2913017"/>
                      <a:pt x="2612542" y="2959664"/>
                    </a:cubicBezTo>
                    <a:cubicBezTo>
                      <a:pt x="2612542" y="2807349"/>
                      <a:pt x="2612542" y="2668362"/>
                      <a:pt x="2612542" y="2524615"/>
                    </a:cubicBezTo>
                    <a:close/>
                    <a:moveTo>
                      <a:pt x="2617301" y="1785889"/>
                    </a:moveTo>
                    <a:cubicBezTo>
                      <a:pt x="2617301" y="1965811"/>
                      <a:pt x="2617301" y="2152396"/>
                      <a:pt x="2617301" y="2349453"/>
                    </a:cubicBezTo>
                    <a:cubicBezTo>
                      <a:pt x="2660130" y="2304711"/>
                      <a:pt x="2695344" y="2267584"/>
                      <a:pt x="2731511" y="2230457"/>
                    </a:cubicBezTo>
                    <a:cubicBezTo>
                      <a:pt x="2784809" y="2176195"/>
                      <a:pt x="2807650" y="2176195"/>
                      <a:pt x="2860948" y="2229505"/>
                    </a:cubicBezTo>
                    <a:cubicBezTo>
                      <a:pt x="2898066" y="2266632"/>
                      <a:pt x="2935184" y="2303759"/>
                      <a:pt x="2976109" y="2346597"/>
                    </a:cubicBezTo>
                    <a:cubicBezTo>
                      <a:pt x="2976109" y="2135261"/>
                      <a:pt x="2976109" y="1932492"/>
                      <a:pt x="2976109" y="1728771"/>
                    </a:cubicBezTo>
                    <a:cubicBezTo>
                      <a:pt x="2966592" y="1727819"/>
                      <a:pt x="2957075" y="1727819"/>
                      <a:pt x="2950412" y="1724963"/>
                    </a:cubicBezTo>
                    <a:cubicBezTo>
                      <a:pt x="2910439" y="1709732"/>
                      <a:pt x="2886645" y="1721155"/>
                      <a:pt x="2864755" y="1760186"/>
                    </a:cubicBezTo>
                    <a:cubicBezTo>
                      <a:pt x="2839058" y="1804928"/>
                      <a:pt x="2793374" y="1829679"/>
                      <a:pt x="2741980" y="1823016"/>
                    </a:cubicBezTo>
                    <a:cubicBezTo>
                      <a:pt x="2700103" y="1818256"/>
                      <a:pt x="2660130" y="1799217"/>
                      <a:pt x="2617301" y="1785889"/>
                    </a:cubicBezTo>
                    <a:close/>
                  </a:path>
                </a:pathLst>
              </a:custGeom>
              <a:solidFill>
                <a:srgbClr val="000000"/>
              </a:solidFill>
              <a:ln w="9514" cap="flat">
                <a:noFill/>
                <a:prstDash val="solid"/>
                <a:miter/>
              </a:ln>
            </p:spPr>
            <p:txBody>
              <a:bodyPr rtlCol="0" anchor="ctr"/>
              <a:lstStyle/>
              <a:p>
                <a:endParaRPr lang="en-US"/>
              </a:p>
            </p:txBody>
          </p:sp>
          <p:sp>
            <p:nvSpPr>
              <p:cNvPr id="20" name="Freeform 7">
                <a:extLst>
                  <a:ext uri="{FF2B5EF4-FFF2-40B4-BE49-F238E27FC236}">
                    <a16:creationId xmlns:a16="http://schemas.microsoft.com/office/drawing/2014/main" id="{8CA224D7-B9B0-5237-73B9-4A77105A1856}"/>
                  </a:ext>
                </a:extLst>
              </p:cNvPr>
              <p:cNvSpPr/>
              <p:nvPr/>
            </p:nvSpPr>
            <p:spPr>
              <a:xfrm>
                <a:off x="3958932" y="1816221"/>
                <a:ext cx="1519700" cy="1825688"/>
              </a:xfrm>
              <a:custGeom>
                <a:avLst/>
                <a:gdLst>
                  <a:gd name="connsiteX0" fmla="*/ 121585 w 1519700"/>
                  <a:gd name="connsiteY0" fmla="*/ 914987 h 1825688"/>
                  <a:gd name="connsiteX1" fmla="*/ 121585 w 1519700"/>
                  <a:gd name="connsiteY1" fmla="*/ 1499494 h 1825688"/>
                  <a:gd name="connsiteX2" fmla="*/ 326211 w 1519700"/>
                  <a:gd name="connsiteY2" fmla="*/ 1704167 h 1825688"/>
                  <a:gd name="connsiteX3" fmla="*/ 1419767 w 1519700"/>
                  <a:gd name="connsiteY3" fmla="*/ 1704167 h 1825688"/>
                  <a:gd name="connsiteX4" fmla="*/ 1448319 w 1519700"/>
                  <a:gd name="connsiteY4" fmla="*/ 1704167 h 1825688"/>
                  <a:gd name="connsiteX5" fmla="*/ 1519700 w 1519700"/>
                  <a:gd name="connsiteY5" fmla="*/ 1766045 h 1825688"/>
                  <a:gd name="connsiteX6" fmla="*/ 1450223 w 1519700"/>
                  <a:gd name="connsiteY6" fmla="*/ 1825067 h 1825688"/>
                  <a:gd name="connsiteX7" fmla="*/ 303369 w 1519700"/>
                  <a:gd name="connsiteY7" fmla="*/ 1824115 h 1825688"/>
                  <a:gd name="connsiteX8" fmla="*/ 714 w 1519700"/>
                  <a:gd name="connsiteY8" fmla="*/ 1516630 h 1825688"/>
                  <a:gd name="connsiteX9" fmla="*/ 714 w 1519700"/>
                  <a:gd name="connsiteY9" fmla="*/ 312392 h 1825688"/>
                  <a:gd name="connsiteX10" fmla="*/ 311935 w 1519700"/>
                  <a:gd name="connsiteY10" fmla="*/ 1099 h 1825688"/>
                  <a:gd name="connsiteX11" fmla="*/ 1384552 w 1519700"/>
                  <a:gd name="connsiteY11" fmla="*/ 1099 h 1825688"/>
                  <a:gd name="connsiteX12" fmla="*/ 1459740 w 1519700"/>
                  <a:gd name="connsiteY12" fmla="*/ 62977 h 1825688"/>
                  <a:gd name="connsiteX13" fmla="*/ 1382649 w 1519700"/>
                  <a:gd name="connsiteY13" fmla="*/ 122951 h 1825688"/>
                  <a:gd name="connsiteX14" fmla="*/ 324307 w 1519700"/>
                  <a:gd name="connsiteY14" fmla="*/ 122951 h 1825688"/>
                  <a:gd name="connsiteX15" fmla="*/ 179642 w 1519700"/>
                  <a:gd name="connsiteY15" fmla="*/ 172453 h 1825688"/>
                  <a:gd name="connsiteX16" fmla="*/ 120634 w 1519700"/>
                  <a:gd name="connsiteY16" fmla="*/ 320008 h 1825688"/>
                  <a:gd name="connsiteX17" fmla="*/ 121585 w 1519700"/>
                  <a:gd name="connsiteY17" fmla="*/ 914987 h 182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19700" h="1825688">
                    <a:moveTo>
                      <a:pt x="121585" y="914987"/>
                    </a:moveTo>
                    <a:cubicBezTo>
                      <a:pt x="121585" y="1110140"/>
                      <a:pt x="121585" y="1304341"/>
                      <a:pt x="121585" y="1499494"/>
                    </a:cubicBezTo>
                    <a:cubicBezTo>
                      <a:pt x="121585" y="1631818"/>
                      <a:pt x="193918" y="1704167"/>
                      <a:pt x="326211" y="1704167"/>
                    </a:cubicBezTo>
                    <a:cubicBezTo>
                      <a:pt x="690730" y="1704167"/>
                      <a:pt x="1055248" y="1704167"/>
                      <a:pt x="1419767" y="1704167"/>
                    </a:cubicBezTo>
                    <a:cubicBezTo>
                      <a:pt x="1429284" y="1704167"/>
                      <a:pt x="1438802" y="1704167"/>
                      <a:pt x="1448319" y="1704167"/>
                    </a:cubicBezTo>
                    <a:cubicBezTo>
                      <a:pt x="1493051" y="1705119"/>
                      <a:pt x="1519700" y="1728918"/>
                      <a:pt x="1519700" y="1766045"/>
                    </a:cubicBezTo>
                    <a:cubicBezTo>
                      <a:pt x="1518749" y="1802220"/>
                      <a:pt x="1493051" y="1825067"/>
                      <a:pt x="1450223" y="1825067"/>
                    </a:cubicBezTo>
                    <a:cubicBezTo>
                      <a:pt x="1067621" y="1825067"/>
                      <a:pt x="685019" y="1826971"/>
                      <a:pt x="303369" y="1824115"/>
                    </a:cubicBezTo>
                    <a:cubicBezTo>
                      <a:pt x="129199" y="1823163"/>
                      <a:pt x="1666" y="1690840"/>
                      <a:pt x="714" y="1516630"/>
                    </a:cubicBezTo>
                    <a:cubicBezTo>
                      <a:pt x="-238" y="1114900"/>
                      <a:pt x="-238" y="713170"/>
                      <a:pt x="714" y="312392"/>
                    </a:cubicBezTo>
                    <a:cubicBezTo>
                      <a:pt x="714" y="133423"/>
                      <a:pt x="131103" y="2051"/>
                      <a:pt x="311935" y="1099"/>
                    </a:cubicBezTo>
                    <a:cubicBezTo>
                      <a:pt x="669791" y="-805"/>
                      <a:pt x="1026696" y="147"/>
                      <a:pt x="1384552" y="1099"/>
                    </a:cubicBezTo>
                    <a:cubicBezTo>
                      <a:pt x="1432140" y="1099"/>
                      <a:pt x="1460692" y="24898"/>
                      <a:pt x="1459740" y="62977"/>
                    </a:cubicBezTo>
                    <a:cubicBezTo>
                      <a:pt x="1459740" y="101056"/>
                      <a:pt x="1432140" y="122951"/>
                      <a:pt x="1382649" y="122951"/>
                    </a:cubicBezTo>
                    <a:cubicBezTo>
                      <a:pt x="1029551" y="122951"/>
                      <a:pt x="677405" y="122951"/>
                      <a:pt x="324307" y="122951"/>
                    </a:cubicBezTo>
                    <a:cubicBezTo>
                      <a:pt x="270058" y="122951"/>
                      <a:pt x="220567" y="134374"/>
                      <a:pt x="179642" y="172453"/>
                    </a:cubicBezTo>
                    <a:cubicBezTo>
                      <a:pt x="136813" y="212436"/>
                      <a:pt x="120634" y="262890"/>
                      <a:pt x="120634" y="320008"/>
                    </a:cubicBezTo>
                    <a:cubicBezTo>
                      <a:pt x="122537" y="518969"/>
                      <a:pt x="121585" y="716978"/>
                      <a:pt x="121585" y="914987"/>
                    </a:cubicBezTo>
                    <a:close/>
                  </a:path>
                </a:pathLst>
              </a:custGeom>
              <a:solidFill>
                <a:srgbClr val="000000"/>
              </a:solidFill>
              <a:ln w="9514" cap="flat">
                <a:noFill/>
                <a:prstDash val="solid"/>
                <a:miter/>
              </a:ln>
            </p:spPr>
            <p:txBody>
              <a:bodyPr rtlCol="0" anchor="ctr"/>
              <a:lstStyle/>
              <a:p>
                <a:endParaRPr lang="en-US"/>
              </a:p>
            </p:txBody>
          </p:sp>
          <p:sp>
            <p:nvSpPr>
              <p:cNvPr id="21" name="Freeform 8">
                <a:extLst>
                  <a:ext uri="{FF2B5EF4-FFF2-40B4-BE49-F238E27FC236}">
                    <a16:creationId xmlns:a16="http://schemas.microsoft.com/office/drawing/2014/main" id="{63DF0578-B9EC-053A-F3F2-1823D1E01648}"/>
                  </a:ext>
                </a:extLst>
              </p:cNvPr>
              <p:cNvSpPr/>
              <p:nvPr/>
            </p:nvSpPr>
            <p:spPr>
              <a:xfrm>
                <a:off x="4263501" y="3034109"/>
                <a:ext cx="1032395" cy="364577"/>
              </a:xfrm>
              <a:custGeom>
                <a:avLst/>
                <a:gdLst>
                  <a:gd name="connsiteX0" fmla="*/ 553668 w 1032395"/>
                  <a:gd name="connsiteY0" fmla="*/ 266375 h 364577"/>
                  <a:gd name="connsiteX1" fmla="*/ 280517 w 1032395"/>
                  <a:gd name="connsiteY1" fmla="*/ 214969 h 364577"/>
                  <a:gd name="connsiteX2" fmla="*/ 90168 w 1032395"/>
                  <a:gd name="connsiteY2" fmla="*/ 357763 h 364577"/>
                  <a:gd name="connsiteX3" fmla="*/ 9269 w 1032395"/>
                  <a:gd name="connsiteY3" fmla="*/ 335868 h 364577"/>
                  <a:gd name="connsiteX4" fmla="*/ 39725 w 1032395"/>
                  <a:gd name="connsiteY4" fmla="*/ 247335 h 364577"/>
                  <a:gd name="connsiteX5" fmla="*/ 126334 w 1032395"/>
                  <a:gd name="connsiteY5" fmla="*/ 199737 h 364577"/>
                  <a:gd name="connsiteX6" fmla="*/ 198666 w 1032395"/>
                  <a:gd name="connsiteY6" fmla="*/ 71222 h 364577"/>
                  <a:gd name="connsiteX7" fmla="*/ 250061 w 1032395"/>
                  <a:gd name="connsiteY7" fmla="*/ 776 h 364577"/>
                  <a:gd name="connsiteX8" fmla="*/ 320490 w 1032395"/>
                  <a:gd name="connsiteY8" fmla="*/ 52182 h 364577"/>
                  <a:gd name="connsiteX9" fmla="*/ 418520 w 1032395"/>
                  <a:gd name="connsiteY9" fmla="*/ 170226 h 364577"/>
                  <a:gd name="connsiteX10" fmla="*/ 473721 w 1032395"/>
                  <a:gd name="connsiteY10" fmla="*/ 147379 h 364577"/>
                  <a:gd name="connsiteX11" fmla="*/ 521308 w 1032395"/>
                  <a:gd name="connsiteY11" fmla="*/ 92165 h 364577"/>
                  <a:gd name="connsiteX12" fmla="*/ 588882 w 1032395"/>
                  <a:gd name="connsiteY12" fmla="*/ 125484 h 364577"/>
                  <a:gd name="connsiteX13" fmla="*/ 656456 w 1032395"/>
                  <a:gd name="connsiteY13" fmla="*/ 177842 h 364577"/>
                  <a:gd name="connsiteX14" fmla="*/ 963870 w 1032395"/>
                  <a:gd name="connsiteY14" fmla="*/ 228296 h 364577"/>
                  <a:gd name="connsiteX15" fmla="*/ 1032396 w 1032395"/>
                  <a:gd name="connsiteY15" fmla="*/ 289222 h 364577"/>
                  <a:gd name="connsiteX16" fmla="*/ 966726 w 1032395"/>
                  <a:gd name="connsiteY16" fmla="*/ 349196 h 364577"/>
                  <a:gd name="connsiteX17" fmla="*/ 553668 w 1032395"/>
                  <a:gd name="connsiteY17" fmla="*/ 266375 h 36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2395" h="364577">
                    <a:moveTo>
                      <a:pt x="553668" y="266375"/>
                    </a:moveTo>
                    <a:cubicBezTo>
                      <a:pt x="462300" y="330157"/>
                      <a:pt x="396630" y="317781"/>
                      <a:pt x="280517" y="214969"/>
                    </a:cubicBezTo>
                    <a:cubicBezTo>
                      <a:pt x="232929" y="283510"/>
                      <a:pt x="167259" y="328252"/>
                      <a:pt x="90168" y="357763"/>
                    </a:cubicBezTo>
                    <a:cubicBezTo>
                      <a:pt x="54001" y="372043"/>
                      <a:pt x="25449" y="363475"/>
                      <a:pt x="9269" y="335868"/>
                    </a:cubicBezTo>
                    <a:cubicBezTo>
                      <a:pt x="-10718" y="303501"/>
                      <a:pt x="2607" y="266375"/>
                      <a:pt x="39725" y="247335"/>
                    </a:cubicBezTo>
                    <a:cubicBezTo>
                      <a:pt x="69229" y="232104"/>
                      <a:pt x="98733" y="216872"/>
                      <a:pt x="126334" y="199737"/>
                    </a:cubicBezTo>
                    <a:cubicBezTo>
                      <a:pt x="172969" y="170226"/>
                      <a:pt x="194860" y="125484"/>
                      <a:pt x="198666" y="71222"/>
                    </a:cubicBezTo>
                    <a:cubicBezTo>
                      <a:pt x="201522" y="27431"/>
                      <a:pt x="217701" y="6488"/>
                      <a:pt x="250061" y="776"/>
                    </a:cubicBezTo>
                    <a:cubicBezTo>
                      <a:pt x="280517" y="-3984"/>
                      <a:pt x="304310" y="13152"/>
                      <a:pt x="320490" y="52182"/>
                    </a:cubicBezTo>
                    <a:cubicBezTo>
                      <a:pt x="341428" y="101685"/>
                      <a:pt x="372836" y="141667"/>
                      <a:pt x="418520" y="170226"/>
                    </a:cubicBezTo>
                    <a:cubicBezTo>
                      <a:pt x="452783" y="192121"/>
                      <a:pt x="467059" y="186410"/>
                      <a:pt x="473721" y="147379"/>
                    </a:cubicBezTo>
                    <a:cubicBezTo>
                      <a:pt x="478480" y="118820"/>
                      <a:pt x="491804" y="97876"/>
                      <a:pt x="521308" y="92165"/>
                    </a:cubicBezTo>
                    <a:cubicBezTo>
                      <a:pt x="551764" y="85501"/>
                      <a:pt x="576510" y="96925"/>
                      <a:pt x="588882" y="125484"/>
                    </a:cubicBezTo>
                    <a:cubicBezTo>
                      <a:pt x="602207" y="155946"/>
                      <a:pt x="626952" y="170226"/>
                      <a:pt x="656456" y="177842"/>
                    </a:cubicBezTo>
                    <a:cubicBezTo>
                      <a:pt x="757341" y="204497"/>
                      <a:pt x="858226" y="230200"/>
                      <a:pt x="963870" y="228296"/>
                    </a:cubicBezTo>
                    <a:cubicBezTo>
                      <a:pt x="1004795" y="227344"/>
                      <a:pt x="1032396" y="253999"/>
                      <a:pt x="1032396" y="289222"/>
                    </a:cubicBezTo>
                    <a:cubicBezTo>
                      <a:pt x="1032396" y="323493"/>
                      <a:pt x="1004795" y="347292"/>
                      <a:pt x="966726" y="349196"/>
                    </a:cubicBezTo>
                    <a:cubicBezTo>
                      <a:pt x="849661" y="353956"/>
                      <a:pt x="656456" y="315877"/>
                      <a:pt x="553668" y="266375"/>
                    </a:cubicBezTo>
                    <a:close/>
                  </a:path>
                </a:pathLst>
              </a:custGeom>
              <a:solidFill>
                <a:srgbClr val="000000"/>
              </a:solidFill>
              <a:ln w="9514" cap="flat">
                <a:noFill/>
                <a:prstDash val="solid"/>
                <a:miter/>
              </a:ln>
            </p:spPr>
            <p:txBody>
              <a:bodyPr rtlCol="0" anchor="ctr"/>
              <a:lstStyle/>
              <a:p>
                <a:endParaRPr lang="en-US"/>
              </a:p>
            </p:txBody>
          </p:sp>
          <p:sp>
            <p:nvSpPr>
              <p:cNvPr id="22" name="Freeform 9">
                <a:extLst>
                  <a:ext uri="{FF2B5EF4-FFF2-40B4-BE49-F238E27FC236}">
                    <a16:creationId xmlns:a16="http://schemas.microsoft.com/office/drawing/2014/main" id="{1690660B-5102-2903-2AD2-43FCE6D08550}"/>
                  </a:ext>
                </a:extLst>
              </p:cNvPr>
              <p:cNvSpPr/>
              <p:nvPr/>
            </p:nvSpPr>
            <p:spPr>
              <a:xfrm>
                <a:off x="4265055" y="2670044"/>
                <a:ext cx="971860" cy="122089"/>
              </a:xfrm>
              <a:custGeom>
                <a:avLst/>
                <a:gdLst>
                  <a:gd name="connsiteX0" fmla="*/ 484540 w 971860"/>
                  <a:gd name="connsiteY0" fmla="*/ 122090 h 122089"/>
                  <a:gd name="connsiteX1" fmla="*/ 79096 w 971860"/>
                  <a:gd name="connsiteY1" fmla="*/ 122090 h 122089"/>
                  <a:gd name="connsiteX2" fmla="*/ 34364 w 971860"/>
                  <a:gd name="connsiteY2" fmla="*/ 114474 h 122089"/>
                  <a:gd name="connsiteX3" fmla="*/ 1053 w 971860"/>
                  <a:gd name="connsiteY3" fmla="*/ 50692 h 122089"/>
                  <a:gd name="connsiteX4" fmla="*/ 54351 w 971860"/>
                  <a:gd name="connsiteY4" fmla="*/ 1190 h 122089"/>
                  <a:gd name="connsiteX5" fmla="*/ 140008 w 971860"/>
                  <a:gd name="connsiteY5" fmla="*/ 238 h 122089"/>
                  <a:gd name="connsiteX6" fmla="*/ 880466 w 971860"/>
                  <a:gd name="connsiteY6" fmla="*/ 238 h 122089"/>
                  <a:gd name="connsiteX7" fmla="*/ 909018 w 971860"/>
                  <a:gd name="connsiteY7" fmla="*/ 238 h 122089"/>
                  <a:gd name="connsiteX8" fmla="*/ 971834 w 971860"/>
                  <a:gd name="connsiteY8" fmla="*/ 58308 h 122089"/>
                  <a:gd name="connsiteX9" fmla="*/ 909018 w 971860"/>
                  <a:gd name="connsiteY9" fmla="*/ 121138 h 122089"/>
                  <a:gd name="connsiteX10" fmla="*/ 706297 w 971860"/>
                  <a:gd name="connsiteY10" fmla="*/ 121138 h 122089"/>
                  <a:gd name="connsiteX11" fmla="*/ 484540 w 971860"/>
                  <a:gd name="connsiteY11" fmla="*/ 122090 h 12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860" h="122089">
                    <a:moveTo>
                      <a:pt x="484540" y="122090"/>
                    </a:moveTo>
                    <a:cubicBezTo>
                      <a:pt x="349392" y="122090"/>
                      <a:pt x="214244" y="122090"/>
                      <a:pt x="79096" y="122090"/>
                    </a:cubicBezTo>
                    <a:cubicBezTo>
                      <a:pt x="63868" y="122090"/>
                      <a:pt x="47688" y="121138"/>
                      <a:pt x="34364" y="114474"/>
                    </a:cubicBezTo>
                    <a:cubicBezTo>
                      <a:pt x="7715" y="103050"/>
                      <a:pt x="-3706" y="79251"/>
                      <a:pt x="1053" y="50692"/>
                    </a:cubicBezTo>
                    <a:cubicBezTo>
                      <a:pt x="5811" y="22133"/>
                      <a:pt x="24846" y="4046"/>
                      <a:pt x="54351" y="1190"/>
                    </a:cubicBezTo>
                    <a:cubicBezTo>
                      <a:pt x="82903" y="-714"/>
                      <a:pt x="111455" y="238"/>
                      <a:pt x="140008" y="238"/>
                    </a:cubicBezTo>
                    <a:cubicBezTo>
                      <a:pt x="386510" y="238"/>
                      <a:pt x="633012" y="238"/>
                      <a:pt x="880466" y="238"/>
                    </a:cubicBezTo>
                    <a:cubicBezTo>
                      <a:pt x="889983" y="238"/>
                      <a:pt x="899501" y="238"/>
                      <a:pt x="909018" y="238"/>
                    </a:cubicBezTo>
                    <a:cubicBezTo>
                      <a:pt x="947088" y="2142"/>
                      <a:pt x="970882" y="24037"/>
                      <a:pt x="971834" y="58308"/>
                    </a:cubicBezTo>
                    <a:cubicBezTo>
                      <a:pt x="972785" y="94483"/>
                      <a:pt x="948040" y="120186"/>
                      <a:pt x="909018" y="121138"/>
                    </a:cubicBezTo>
                    <a:cubicBezTo>
                      <a:pt x="841445" y="122090"/>
                      <a:pt x="773871" y="121138"/>
                      <a:pt x="706297" y="121138"/>
                    </a:cubicBezTo>
                    <a:cubicBezTo>
                      <a:pt x="631109" y="122090"/>
                      <a:pt x="557824" y="122090"/>
                      <a:pt x="484540" y="122090"/>
                    </a:cubicBezTo>
                    <a:close/>
                  </a:path>
                </a:pathLst>
              </a:custGeom>
              <a:solidFill>
                <a:srgbClr val="000000"/>
              </a:solidFill>
              <a:ln w="9514" cap="flat">
                <a:noFill/>
                <a:prstDash val="solid"/>
                <a:miter/>
              </a:ln>
            </p:spPr>
            <p:txBody>
              <a:bodyPr rtlCol="0" anchor="ctr"/>
              <a:lstStyle/>
              <a:p>
                <a:endParaRPr lang="en-US"/>
              </a:p>
            </p:txBody>
          </p:sp>
          <p:sp>
            <p:nvSpPr>
              <p:cNvPr id="23" name="Freeform 10">
                <a:extLst>
                  <a:ext uri="{FF2B5EF4-FFF2-40B4-BE49-F238E27FC236}">
                    <a16:creationId xmlns:a16="http://schemas.microsoft.com/office/drawing/2014/main" id="{76D290C2-2887-9CCC-4582-E1E0984FAEE3}"/>
                  </a:ext>
                </a:extLst>
              </p:cNvPr>
              <p:cNvSpPr/>
              <p:nvPr/>
            </p:nvSpPr>
            <p:spPr>
              <a:xfrm>
                <a:off x="4264094" y="2427108"/>
                <a:ext cx="971432" cy="122274"/>
              </a:xfrm>
              <a:custGeom>
                <a:avLst/>
                <a:gdLst>
                  <a:gd name="connsiteX0" fmla="*/ 485501 w 971432"/>
                  <a:gd name="connsiteY0" fmla="*/ 423 h 122274"/>
                  <a:gd name="connsiteX1" fmla="*/ 901414 w 971432"/>
                  <a:gd name="connsiteY1" fmla="*/ 423 h 122274"/>
                  <a:gd name="connsiteX2" fmla="*/ 968988 w 971432"/>
                  <a:gd name="connsiteY2" fmla="*/ 45166 h 122274"/>
                  <a:gd name="connsiteX3" fmla="*/ 925207 w 971432"/>
                  <a:gd name="connsiteY3" fmla="*/ 119419 h 122274"/>
                  <a:gd name="connsiteX4" fmla="*/ 889993 w 971432"/>
                  <a:gd name="connsiteY4" fmla="*/ 122275 h 122274"/>
                  <a:gd name="connsiteX5" fmla="*/ 81961 w 971432"/>
                  <a:gd name="connsiteY5" fmla="*/ 122275 h 122274"/>
                  <a:gd name="connsiteX6" fmla="*/ 57215 w 971432"/>
                  <a:gd name="connsiteY6" fmla="*/ 121323 h 122274"/>
                  <a:gd name="connsiteX7" fmla="*/ 110 w 971432"/>
                  <a:gd name="connsiteY7" fmla="*/ 56589 h 122274"/>
                  <a:gd name="connsiteX8" fmla="*/ 61974 w 971432"/>
                  <a:gd name="connsiteY8" fmla="*/ 423 h 122274"/>
                  <a:gd name="connsiteX9" fmla="*/ 378905 w 971432"/>
                  <a:gd name="connsiteY9" fmla="*/ 423 h 122274"/>
                  <a:gd name="connsiteX10" fmla="*/ 485501 w 971432"/>
                  <a:gd name="connsiteY10" fmla="*/ 423 h 12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1432" h="122274">
                    <a:moveTo>
                      <a:pt x="485501" y="423"/>
                    </a:moveTo>
                    <a:cubicBezTo>
                      <a:pt x="624456" y="423"/>
                      <a:pt x="763411" y="423"/>
                      <a:pt x="901414" y="423"/>
                    </a:cubicBezTo>
                    <a:cubicBezTo>
                      <a:pt x="934725" y="423"/>
                      <a:pt x="959470" y="11847"/>
                      <a:pt x="968988" y="45166"/>
                    </a:cubicBezTo>
                    <a:cubicBezTo>
                      <a:pt x="978505" y="78484"/>
                      <a:pt x="959470" y="110851"/>
                      <a:pt x="925207" y="119419"/>
                    </a:cubicBezTo>
                    <a:cubicBezTo>
                      <a:pt x="913787" y="122275"/>
                      <a:pt x="901414" y="122275"/>
                      <a:pt x="889993" y="122275"/>
                    </a:cubicBezTo>
                    <a:cubicBezTo>
                      <a:pt x="620649" y="122275"/>
                      <a:pt x="351305" y="122275"/>
                      <a:pt x="81961" y="122275"/>
                    </a:cubicBezTo>
                    <a:cubicBezTo>
                      <a:pt x="73395" y="122275"/>
                      <a:pt x="64829" y="122275"/>
                      <a:pt x="57215" y="121323"/>
                    </a:cubicBezTo>
                    <a:cubicBezTo>
                      <a:pt x="21049" y="116563"/>
                      <a:pt x="-1793" y="90860"/>
                      <a:pt x="110" y="56589"/>
                    </a:cubicBezTo>
                    <a:cubicBezTo>
                      <a:pt x="2014" y="24222"/>
                      <a:pt x="25808" y="1375"/>
                      <a:pt x="61974" y="423"/>
                    </a:cubicBezTo>
                    <a:cubicBezTo>
                      <a:pt x="167618" y="-529"/>
                      <a:pt x="273262" y="423"/>
                      <a:pt x="378905" y="423"/>
                    </a:cubicBezTo>
                    <a:cubicBezTo>
                      <a:pt x="414120" y="423"/>
                      <a:pt x="450286" y="423"/>
                      <a:pt x="485501" y="423"/>
                    </a:cubicBezTo>
                    <a:close/>
                  </a:path>
                </a:pathLst>
              </a:custGeom>
              <a:solidFill>
                <a:srgbClr val="000000"/>
              </a:solidFill>
              <a:ln w="9514" cap="flat">
                <a:noFill/>
                <a:prstDash val="solid"/>
                <a:miter/>
              </a:ln>
            </p:spPr>
            <p:txBody>
              <a:bodyPr rtlCol="0" anchor="ctr"/>
              <a:lstStyle/>
              <a:p>
                <a:endParaRPr lang="en-US"/>
              </a:p>
            </p:txBody>
          </p:sp>
          <p:sp>
            <p:nvSpPr>
              <p:cNvPr id="24" name="Freeform 11">
                <a:extLst>
                  <a:ext uri="{FF2B5EF4-FFF2-40B4-BE49-F238E27FC236}">
                    <a16:creationId xmlns:a16="http://schemas.microsoft.com/office/drawing/2014/main" id="{50A3B036-7223-31D7-1784-B7A13BD934C3}"/>
                  </a:ext>
                </a:extLst>
              </p:cNvPr>
              <p:cNvSpPr/>
              <p:nvPr/>
            </p:nvSpPr>
            <p:spPr>
              <a:xfrm>
                <a:off x="4266005" y="2183827"/>
                <a:ext cx="970857" cy="121851"/>
              </a:xfrm>
              <a:custGeom>
                <a:avLst/>
                <a:gdLst>
                  <a:gd name="connsiteX0" fmla="*/ 486445 w 970857"/>
                  <a:gd name="connsiteY0" fmla="*/ 0 h 121851"/>
                  <a:gd name="connsiteX1" fmla="*/ 895695 w 970857"/>
                  <a:gd name="connsiteY1" fmla="*/ 0 h 121851"/>
                  <a:gd name="connsiteX2" fmla="*/ 967076 w 970857"/>
                  <a:gd name="connsiteY2" fmla="*/ 40935 h 121851"/>
                  <a:gd name="connsiteX3" fmla="*/ 925200 w 970857"/>
                  <a:gd name="connsiteY3" fmla="*/ 118044 h 121851"/>
                  <a:gd name="connsiteX4" fmla="*/ 883323 w 970857"/>
                  <a:gd name="connsiteY4" fmla="*/ 121852 h 121851"/>
                  <a:gd name="connsiteX5" fmla="*/ 86711 w 970857"/>
                  <a:gd name="connsiteY5" fmla="*/ 121852 h 121851"/>
                  <a:gd name="connsiteX6" fmla="*/ 61966 w 970857"/>
                  <a:gd name="connsiteY6" fmla="*/ 121852 h 121851"/>
                  <a:gd name="connsiteX7" fmla="*/ 103 w 970857"/>
                  <a:gd name="connsiteY7" fmla="*/ 58070 h 121851"/>
                  <a:gd name="connsiteX8" fmla="*/ 64821 w 970857"/>
                  <a:gd name="connsiteY8" fmla="*/ 952 h 121851"/>
                  <a:gd name="connsiteX9" fmla="*/ 292289 w 970857"/>
                  <a:gd name="connsiteY9" fmla="*/ 952 h 121851"/>
                  <a:gd name="connsiteX10" fmla="*/ 486445 w 970857"/>
                  <a:gd name="connsiteY10" fmla="*/ 0 h 12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0857" h="121851">
                    <a:moveTo>
                      <a:pt x="486445" y="0"/>
                    </a:moveTo>
                    <a:cubicBezTo>
                      <a:pt x="622544" y="0"/>
                      <a:pt x="759596" y="0"/>
                      <a:pt x="895695" y="0"/>
                    </a:cubicBezTo>
                    <a:cubicBezTo>
                      <a:pt x="928055" y="0"/>
                      <a:pt x="954704" y="7616"/>
                      <a:pt x="967076" y="40935"/>
                    </a:cubicBezTo>
                    <a:cubicBezTo>
                      <a:pt x="979449" y="75205"/>
                      <a:pt x="960414" y="109476"/>
                      <a:pt x="925200" y="118044"/>
                    </a:cubicBezTo>
                    <a:cubicBezTo>
                      <a:pt x="911875" y="121852"/>
                      <a:pt x="896647" y="121852"/>
                      <a:pt x="883323" y="121852"/>
                    </a:cubicBezTo>
                    <a:cubicBezTo>
                      <a:pt x="617786" y="121852"/>
                      <a:pt x="352249" y="121852"/>
                      <a:pt x="86711" y="121852"/>
                    </a:cubicBezTo>
                    <a:cubicBezTo>
                      <a:pt x="78146" y="121852"/>
                      <a:pt x="70532" y="121852"/>
                      <a:pt x="61966" y="121852"/>
                    </a:cubicBezTo>
                    <a:cubicBezTo>
                      <a:pt x="22945" y="118044"/>
                      <a:pt x="-1801" y="92341"/>
                      <a:pt x="103" y="58070"/>
                    </a:cubicBezTo>
                    <a:cubicBezTo>
                      <a:pt x="2006" y="23799"/>
                      <a:pt x="25800" y="1904"/>
                      <a:pt x="64821" y="952"/>
                    </a:cubicBezTo>
                    <a:cubicBezTo>
                      <a:pt x="140961" y="0"/>
                      <a:pt x="216149" y="952"/>
                      <a:pt x="292289" y="952"/>
                    </a:cubicBezTo>
                    <a:cubicBezTo>
                      <a:pt x="356055" y="0"/>
                      <a:pt x="420774" y="0"/>
                      <a:pt x="486445" y="0"/>
                    </a:cubicBezTo>
                    <a:close/>
                  </a:path>
                </a:pathLst>
              </a:custGeom>
              <a:solidFill>
                <a:srgbClr val="000000"/>
              </a:solidFill>
              <a:ln w="9514" cap="flat">
                <a:noFill/>
                <a:prstDash val="solid"/>
                <a:miter/>
              </a:ln>
            </p:spPr>
            <p:txBody>
              <a:bodyPr rtlCol="0" anchor="ctr"/>
              <a:lstStyle/>
              <a:p>
                <a:endParaRPr lang="en-US"/>
              </a:p>
            </p:txBody>
          </p:sp>
          <p:sp>
            <p:nvSpPr>
              <p:cNvPr id="25" name="Freeform 12">
                <a:extLst>
                  <a:ext uri="{FF2B5EF4-FFF2-40B4-BE49-F238E27FC236}">
                    <a16:creationId xmlns:a16="http://schemas.microsoft.com/office/drawing/2014/main" id="{F8275F13-853D-5EF5-648A-90C2D714959A}"/>
                  </a:ext>
                </a:extLst>
              </p:cNvPr>
              <p:cNvSpPr/>
              <p:nvPr/>
            </p:nvSpPr>
            <p:spPr>
              <a:xfrm>
                <a:off x="5724179" y="1879195"/>
                <a:ext cx="970796" cy="972915"/>
              </a:xfrm>
              <a:custGeom>
                <a:avLst/>
                <a:gdLst>
                  <a:gd name="connsiteX0" fmla="*/ 484442 w 970796"/>
                  <a:gd name="connsiteY0" fmla="*/ 972913 h 972915"/>
                  <a:gd name="connsiteX1" fmla="*/ 3 w 970796"/>
                  <a:gd name="connsiteY1" fmla="*/ 484554 h 972915"/>
                  <a:gd name="connsiteX2" fmla="*/ 488249 w 970796"/>
                  <a:gd name="connsiteY2" fmla="*/ 3 h 972915"/>
                  <a:gd name="connsiteX3" fmla="*/ 970784 w 970796"/>
                  <a:gd name="connsiteY3" fmla="*/ 490266 h 972915"/>
                  <a:gd name="connsiteX4" fmla="*/ 484442 w 970796"/>
                  <a:gd name="connsiteY4" fmla="*/ 972913 h 972915"/>
                  <a:gd name="connsiteX5" fmla="*/ 485394 w 970796"/>
                  <a:gd name="connsiteY5" fmla="*/ 851061 h 972915"/>
                  <a:gd name="connsiteX6" fmla="*/ 849912 w 970796"/>
                  <a:gd name="connsiteY6" fmla="*/ 487410 h 972915"/>
                  <a:gd name="connsiteX7" fmla="*/ 485394 w 970796"/>
                  <a:gd name="connsiteY7" fmla="*/ 122807 h 972915"/>
                  <a:gd name="connsiteX8" fmla="*/ 120875 w 970796"/>
                  <a:gd name="connsiteY8" fmla="*/ 487410 h 972915"/>
                  <a:gd name="connsiteX9" fmla="*/ 485394 w 970796"/>
                  <a:gd name="connsiteY9" fmla="*/ 851061 h 97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0796" h="972915">
                    <a:moveTo>
                      <a:pt x="484442" y="972913"/>
                    </a:moveTo>
                    <a:cubicBezTo>
                      <a:pt x="215098" y="971961"/>
                      <a:pt x="-949" y="753961"/>
                      <a:pt x="3" y="484554"/>
                    </a:cubicBezTo>
                    <a:cubicBezTo>
                      <a:pt x="955" y="215148"/>
                      <a:pt x="218905" y="-949"/>
                      <a:pt x="488249" y="3"/>
                    </a:cubicBezTo>
                    <a:cubicBezTo>
                      <a:pt x="757593" y="955"/>
                      <a:pt x="972687" y="219907"/>
                      <a:pt x="970784" y="490266"/>
                    </a:cubicBezTo>
                    <a:cubicBezTo>
                      <a:pt x="969832" y="757768"/>
                      <a:pt x="751882" y="973865"/>
                      <a:pt x="484442" y="972913"/>
                    </a:cubicBezTo>
                    <a:close/>
                    <a:moveTo>
                      <a:pt x="485394" y="851061"/>
                    </a:moveTo>
                    <a:cubicBezTo>
                      <a:pt x="687163" y="851061"/>
                      <a:pt x="849912" y="689227"/>
                      <a:pt x="849912" y="487410"/>
                    </a:cubicBezTo>
                    <a:cubicBezTo>
                      <a:pt x="849912" y="285593"/>
                      <a:pt x="687163" y="122807"/>
                      <a:pt x="485394" y="122807"/>
                    </a:cubicBezTo>
                    <a:cubicBezTo>
                      <a:pt x="284575" y="122807"/>
                      <a:pt x="120875" y="285593"/>
                      <a:pt x="120875" y="487410"/>
                    </a:cubicBezTo>
                    <a:cubicBezTo>
                      <a:pt x="120875" y="689227"/>
                      <a:pt x="282671" y="851061"/>
                      <a:pt x="485394" y="851061"/>
                    </a:cubicBezTo>
                    <a:close/>
                  </a:path>
                </a:pathLst>
              </a:custGeom>
              <a:solidFill>
                <a:srgbClr val="000000"/>
              </a:solidFill>
              <a:ln w="951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343498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15A1A7-645A-8739-BE23-EC9E3C7E4A25}"/>
              </a:ext>
            </a:extLst>
          </p:cNvPr>
          <p:cNvSpPr>
            <a:spLocks noGrp="1"/>
          </p:cNvSpPr>
          <p:nvPr>
            <p:ph type="body" sz="quarter" idx="18"/>
          </p:nvPr>
        </p:nvSpPr>
        <p:spPr>
          <a:xfrm>
            <a:off x="369536" y="1508832"/>
            <a:ext cx="5735053" cy="3867704"/>
          </a:xfrm>
        </p:spPr>
        <p:txBody>
          <a:bodyPr>
            <a:normAutofit fontScale="92500" lnSpcReduction="10000"/>
          </a:bodyPr>
          <a:lstStyle/>
          <a:p>
            <a:pPr indent="0"/>
            <a:r>
              <a:rPr lang="lt-LT" dirty="0"/>
              <a:t>ES rinkoje draudžiama pateikti teiginius apie maisto produktus, kurie gali klaidinti vartotojus. </a:t>
            </a:r>
          </a:p>
          <a:p>
            <a:pPr indent="0"/>
            <a:r>
              <a:rPr lang="lt-LT" dirty="0"/>
              <a:t>Taip ne tik apsaugomi vartotojai, bet ir skatinamos inovacijos bei užtikrinama sąžininga konkurencija. </a:t>
            </a:r>
          </a:p>
          <a:p>
            <a:pPr indent="0"/>
            <a:r>
              <a:rPr lang="lt-LT" dirty="0"/>
              <a:t>Taisyklėmis užtikrinamas laisvas teiginiais pažymėtų maisto produktų judėjimas, nes bet kuri maisto bendrovė gali naudoti tuos pačius teiginius ant savo produktų bet kurioje Europos Sąjungos vietoje.</a:t>
            </a:r>
          </a:p>
          <a:p>
            <a:pPr indent="0"/>
            <a:r>
              <a:rPr lang="lt-LT" dirty="0"/>
              <a:t>Daugiau informacijos rasite čia:</a:t>
            </a:r>
            <a:endParaRPr lang="en-IE" dirty="0"/>
          </a:p>
        </p:txBody>
      </p:sp>
      <p:sp>
        <p:nvSpPr>
          <p:cNvPr id="3" name="Text Placeholder 2">
            <a:extLst>
              <a:ext uri="{FF2B5EF4-FFF2-40B4-BE49-F238E27FC236}">
                <a16:creationId xmlns:a16="http://schemas.microsoft.com/office/drawing/2014/main" id="{3FE19276-1494-0758-FDCD-A4B8E0A0B378}"/>
              </a:ext>
            </a:extLst>
          </p:cNvPr>
          <p:cNvSpPr>
            <a:spLocks noGrp="1"/>
          </p:cNvSpPr>
          <p:nvPr>
            <p:ph type="body" sz="quarter" idx="16"/>
          </p:nvPr>
        </p:nvSpPr>
        <p:spPr>
          <a:xfrm>
            <a:off x="593558" y="228600"/>
            <a:ext cx="5226315" cy="1118937"/>
          </a:xfrm>
        </p:spPr>
        <p:txBody>
          <a:bodyPr>
            <a:normAutofit/>
          </a:bodyPr>
          <a:lstStyle/>
          <a:p>
            <a:r>
              <a:rPr lang="en-IE" dirty="0" err="1"/>
              <a:t>Teisingo</a:t>
            </a:r>
            <a:r>
              <a:rPr lang="en-IE" dirty="0"/>
              <a:t> </a:t>
            </a:r>
            <a:r>
              <a:rPr lang="en-IE" dirty="0" err="1"/>
              <a:t>teiginio</a:t>
            </a:r>
            <a:r>
              <a:rPr lang="en-IE" dirty="0"/>
              <a:t> </a:t>
            </a:r>
            <a:r>
              <a:rPr lang="en-IE" dirty="0" err="1"/>
              <a:t>naudojimo</a:t>
            </a:r>
            <a:r>
              <a:rPr lang="en-IE" dirty="0"/>
              <a:t> </a:t>
            </a:r>
            <a:r>
              <a:rPr lang="en-IE" dirty="0" err="1"/>
              <a:t>svarba</a:t>
            </a:r>
            <a:endParaRPr lang="en-IE" dirty="0"/>
          </a:p>
        </p:txBody>
      </p:sp>
      <p:sp>
        <p:nvSpPr>
          <p:cNvPr id="6" name="TextBox 5">
            <a:extLst>
              <a:ext uri="{FF2B5EF4-FFF2-40B4-BE49-F238E27FC236}">
                <a16:creationId xmlns:a16="http://schemas.microsoft.com/office/drawing/2014/main" id="{6FF3B13A-6842-D623-A836-9340AF717980}"/>
              </a:ext>
            </a:extLst>
          </p:cNvPr>
          <p:cNvSpPr txBox="1"/>
          <p:nvPr/>
        </p:nvSpPr>
        <p:spPr>
          <a:xfrm>
            <a:off x="2023609" y="5317397"/>
            <a:ext cx="2366211" cy="369332"/>
          </a:xfrm>
          <a:prstGeom prst="rect">
            <a:avLst/>
          </a:prstGeom>
          <a:solidFill>
            <a:srgbClr val="FFD100"/>
          </a:solidFill>
        </p:spPr>
        <p:txBody>
          <a:bodyPr wrap="square">
            <a:spAutoFit/>
          </a:bodyPr>
          <a:lstStyle/>
          <a:p>
            <a:r>
              <a:rPr lang="en-IE">
                <a:solidFill>
                  <a:srgbClr val="1188A3"/>
                </a:solidFill>
                <a:hlinkClick r:id="rId2">
                  <a:extLst>
                    <a:ext uri="{A12FA001-AC4F-418D-AE19-62706E023703}">
                      <ahyp:hlinkClr xmlns:ahyp="http://schemas.microsoft.com/office/drawing/2018/hyperlinkcolor" val="tx"/>
                    </a:ext>
                  </a:extLst>
                </a:hlinkClick>
              </a:rPr>
              <a:t>ROADMAP (europa.eu)</a:t>
            </a:r>
            <a:endParaRPr lang="en-IE">
              <a:solidFill>
                <a:srgbClr val="1188A3"/>
              </a:solidFill>
            </a:endParaRPr>
          </a:p>
        </p:txBody>
      </p:sp>
      <p:sp>
        <p:nvSpPr>
          <p:cNvPr id="13" name="TextBox 12">
            <a:extLst>
              <a:ext uri="{FF2B5EF4-FFF2-40B4-BE49-F238E27FC236}">
                <a16:creationId xmlns:a16="http://schemas.microsoft.com/office/drawing/2014/main" id="{9A5B1AE1-346F-328F-B582-74160A905C65}"/>
              </a:ext>
            </a:extLst>
          </p:cNvPr>
          <p:cNvSpPr txBox="1"/>
          <p:nvPr/>
        </p:nvSpPr>
        <p:spPr>
          <a:xfrm>
            <a:off x="8979681" y="998942"/>
            <a:ext cx="2258673" cy="923330"/>
          </a:xfrm>
          <a:prstGeom prst="rect">
            <a:avLst/>
          </a:prstGeom>
          <a:noFill/>
        </p:spPr>
        <p:txBody>
          <a:bodyPr wrap="square" rtlCol="0">
            <a:spAutoFit/>
          </a:bodyPr>
          <a:lstStyle/>
          <a:p>
            <a:r>
              <a:rPr lang="en-IE" sz="5400" b="1"/>
              <a:t>Health</a:t>
            </a:r>
          </a:p>
        </p:txBody>
      </p:sp>
      <p:sp>
        <p:nvSpPr>
          <p:cNvPr id="14" name="TextBox 13">
            <a:extLst>
              <a:ext uri="{FF2B5EF4-FFF2-40B4-BE49-F238E27FC236}">
                <a16:creationId xmlns:a16="http://schemas.microsoft.com/office/drawing/2014/main" id="{898D585D-24F0-36C2-38DD-366BEEBB216E}"/>
              </a:ext>
            </a:extLst>
          </p:cNvPr>
          <p:cNvSpPr txBox="1"/>
          <p:nvPr/>
        </p:nvSpPr>
        <p:spPr>
          <a:xfrm>
            <a:off x="7373839" y="1361279"/>
            <a:ext cx="2735178" cy="1323439"/>
          </a:xfrm>
          <a:prstGeom prst="rect">
            <a:avLst/>
          </a:prstGeom>
          <a:noFill/>
        </p:spPr>
        <p:txBody>
          <a:bodyPr wrap="square" rtlCol="0">
            <a:spAutoFit/>
          </a:bodyPr>
          <a:lstStyle/>
          <a:p>
            <a:r>
              <a:rPr lang="en-IE" sz="8000" b="1">
                <a:solidFill>
                  <a:srgbClr val="005697"/>
                </a:solidFill>
              </a:rPr>
              <a:t>Claim</a:t>
            </a:r>
          </a:p>
        </p:txBody>
      </p:sp>
      <p:sp>
        <p:nvSpPr>
          <p:cNvPr id="16" name="TextBox 15">
            <a:extLst>
              <a:ext uri="{FF2B5EF4-FFF2-40B4-BE49-F238E27FC236}">
                <a16:creationId xmlns:a16="http://schemas.microsoft.com/office/drawing/2014/main" id="{62F81C6E-FA89-BA2D-97F1-4BCF0AEFE37B}"/>
              </a:ext>
            </a:extLst>
          </p:cNvPr>
          <p:cNvSpPr txBox="1"/>
          <p:nvPr/>
        </p:nvSpPr>
        <p:spPr>
          <a:xfrm>
            <a:off x="8139642" y="2442411"/>
            <a:ext cx="3817541" cy="830997"/>
          </a:xfrm>
          <a:prstGeom prst="rect">
            <a:avLst/>
          </a:prstGeom>
          <a:noFill/>
        </p:spPr>
        <p:txBody>
          <a:bodyPr wrap="square" rtlCol="0">
            <a:spAutoFit/>
          </a:bodyPr>
          <a:lstStyle/>
          <a:p>
            <a:r>
              <a:rPr lang="en-IE" sz="4800">
                <a:solidFill>
                  <a:srgbClr val="28AF95"/>
                </a:solidFill>
              </a:rPr>
              <a:t>Nutrition</a:t>
            </a:r>
          </a:p>
        </p:txBody>
      </p:sp>
      <p:sp>
        <p:nvSpPr>
          <p:cNvPr id="17" name="TextBox 16">
            <a:extLst>
              <a:ext uri="{FF2B5EF4-FFF2-40B4-BE49-F238E27FC236}">
                <a16:creationId xmlns:a16="http://schemas.microsoft.com/office/drawing/2014/main" id="{D52DD74C-B994-8C95-8074-3AB956142544}"/>
              </a:ext>
            </a:extLst>
          </p:cNvPr>
          <p:cNvSpPr txBox="1"/>
          <p:nvPr/>
        </p:nvSpPr>
        <p:spPr>
          <a:xfrm>
            <a:off x="7400095" y="1275941"/>
            <a:ext cx="869982" cy="369332"/>
          </a:xfrm>
          <a:prstGeom prst="rect">
            <a:avLst/>
          </a:prstGeom>
          <a:noFill/>
        </p:spPr>
        <p:txBody>
          <a:bodyPr wrap="none" rtlCol="0">
            <a:spAutoFit/>
          </a:bodyPr>
          <a:lstStyle/>
          <a:p>
            <a:r>
              <a:rPr lang="en-IE" b="1">
                <a:solidFill>
                  <a:schemeClr val="tx2">
                    <a:lumMod val="65000"/>
                  </a:schemeClr>
                </a:solidFill>
              </a:rPr>
              <a:t>natural</a:t>
            </a:r>
          </a:p>
        </p:txBody>
      </p:sp>
      <p:sp>
        <p:nvSpPr>
          <p:cNvPr id="18" name="TextBox 17">
            <a:extLst>
              <a:ext uri="{FF2B5EF4-FFF2-40B4-BE49-F238E27FC236}">
                <a16:creationId xmlns:a16="http://schemas.microsoft.com/office/drawing/2014/main" id="{BA26196E-DBA8-F17C-9F89-7BB2A636AA52}"/>
              </a:ext>
            </a:extLst>
          </p:cNvPr>
          <p:cNvSpPr txBox="1"/>
          <p:nvPr/>
        </p:nvSpPr>
        <p:spPr>
          <a:xfrm>
            <a:off x="8020441" y="973117"/>
            <a:ext cx="684803" cy="369332"/>
          </a:xfrm>
          <a:prstGeom prst="rect">
            <a:avLst/>
          </a:prstGeom>
          <a:noFill/>
        </p:spPr>
        <p:txBody>
          <a:bodyPr wrap="none" rtlCol="0">
            <a:spAutoFit/>
          </a:bodyPr>
          <a:lstStyle/>
          <a:p>
            <a:r>
              <a:rPr lang="en-IE" b="1">
                <a:solidFill>
                  <a:schemeClr val="accent5">
                    <a:lumMod val="75000"/>
                  </a:schemeClr>
                </a:solidFill>
              </a:rPr>
              <a:t>HIGH</a:t>
            </a:r>
          </a:p>
        </p:txBody>
      </p:sp>
      <p:sp>
        <p:nvSpPr>
          <p:cNvPr id="19" name="TextBox 18">
            <a:extLst>
              <a:ext uri="{FF2B5EF4-FFF2-40B4-BE49-F238E27FC236}">
                <a16:creationId xmlns:a16="http://schemas.microsoft.com/office/drawing/2014/main" id="{A83C8779-2D9E-5744-ACED-74333787FFFB}"/>
              </a:ext>
            </a:extLst>
          </p:cNvPr>
          <p:cNvSpPr txBox="1"/>
          <p:nvPr/>
        </p:nvSpPr>
        <p:spPr>
          <a:xfrm>
            <a:off x="10383630" y="1737606"/>
            <a:ext cx="576953" cy="369332"/>
          </a:xfrm>
          <a:prstGeom prst="rect">
            <a:avLst/>
          </a:prstGeom>
          <a:noFill/>
        </p:spPr>
        <p:txBody>
          <a:bodyPr wrap="none" rtlCol="0">
            <a:spAutoFit/>
          </a:bodyPr>
          <a:lstStyle/>
          <a:p>
            <a:r>
              <a:rPr lang="en-IE" b="1">
                <a:solidFill>
                  <a:srgbClr val="FFC000"/>
                </a:solidFill>
              </a:rPr>
              <a:t>Low</a:t>
            </a:r>
          </a:p>
        </p:txBody>
      </p:sp>
      <p:sp>
        <p:nvSpPr>
          <p:cNvPr id="20" name="TextBox 19">
            <a:extLst>
              <a:ext uri="{FF2B5EF4-FFF2-40B4-BE49-F238E27FC236}">
                <a16:creationId xmlns:a16="http://schemas.microsoft.com/office/drawing/2014/main" id="{0AE128B5-69C2-BD80-A40B-3D73E9550F4C}"/>
              </a:ext>
            </a:extLst>
          </p:cNvPr>
          <p:cNvSpPr txBox="1"/>
          <p:nvPr/>
        </p:nvSpPr>
        <p:spPr>
          <a:xfrm>
            <a:off x="7423975" y="2642437"/>
            <a:ext cx="861774" cy="1254061"/>
          </a:xfrm>
          <a:prstGeom prst="rect">
            <a:avLst/>
          </a:prstGeom>
          <a:noFill/>
        </p:spPr>
        <p:txBody>
          <a:bodyPr vert="vert270" wrap="none" rtlCol="0">
            <a:spAutoFit/>
          </a:bodyPr>
          <a:lstStyle/>
          <a:p>
            <a:r>
              <a:rPr lang="en-IE" sz="4400" b="1">
                <a:solidFill>
                  <a:srgbClr val="FFD100"/>
                </a:solidFill>
              </a:rPr>
              <a:t>Food</a:t>
            </a:r>
          </a:p>
        </p:txBody>
      </p:sp>
      <p:sp>
        <p:nvSpPr>
          <p:cNvPr id="21" name="TextBox 20">
            <a:extLst>
              <a:ext uri="{FF2B5EF4-FFF2-40B4-BE49-F238E27FC236}">
                <a16:creationId xmlns:a16="http://schemas.microsoft.com/office/drawing/2014/main" id="{B06A2A0D-A3A0-CB07-F776-92822F3ABC6C}"/>
              </a:ext>
            </a:extLst>
          </p:cNvPr>
          <p:cNvSpPr txBox="1"/>
          <p:nvPr/>
        </p:nvSpPr>
        <p:spPr>
          <a:xfrm>
            <a:off x="9850299" y="1737606"/>
            <a:ext cx="492443" cy="959275"/>
          </a:xfrm>
          <a:prstGeom prst="rect">
            <a:avLst/>
          </a:prstGeom>
          <a:noFill/>
        </p:spPr>
        <p:txBody>
          <a:bodyPr vert="vert270" wrap="square" rtlCol="0">
            <a:spAutoFit/>
          </a:bodyPr>
          <a:lstStyle/>
          <a:p>
            <a:r>
              <a:rPr lang="en-IE" sz="2000" b="1">
                <a:solidFill>
                  <a:schemeClr val="tx1">
                    <a:lumMod val="40000"/>
                    <a:lumOff val="60000"/>
                  </a:schemeClr>
                </a:solidFill>
              </a:rPr>
              <a:t>Low-fat</a:t>
            </a:r>
          </a:p>
        </p:txBody>
      </p:sp>
      <p:sp>
        <p:nvSpPr>
          <p:cNvPr id="22" name="TextBox 21">
            <a:extLst>
              <a:ext uri="{FF2B5EF4-FFF2-40B4-BE49-F238E27FC236}">
                <a16:creationId xmlns:a16="http://schemas.microsoft.com/office/drawing/2014/main" id="{BA24C652-9D17-A648-236F-EF11676466EF}"/>
              </a:ext>
            </a:extLst>
          </p:cNvPr>
          <p:cNvSpPr txBox="1"/>
          <p:nvPr/>
        </p:nvSpPr>
        <p:spPr>
          <a:xfrm>
            <a:off x="9026992" y="3105392"/>
            <a:ext cx="2317604" cy="584775"/>
          </a:xfrm>
          <a:prstGeom prst="rect">
            <a:avLst/>
          </a:prstGeom>
          <a:noFill/>
        </p:spPr>
        <p:txBody>
          <a:bodyPr wrap="square" rtlCol="0">
            <a:spAutoFit/>
          </a:bodyPr>
          <a:lstStyle/>
          <a:p>
            <a:r>
              <a:rPr lang="en-IE" sz="3200">
                <a:solidFill>
                  <a:srgbClr val="0070C0"/>
                </a:solidFill>
              </a:rPr>
              <a:t>Fat-free</a:t>
            </a:r>
          </a:p>
        </p:txBody>
      </p:sp>
      <p:sp>
        <p:nvSpPr>
          <p:cNvPr id="23" name="TextBox 22">
            <a:extLst>
              <a:ext uri="{FF2B5EF4-FFF2-40B4-BE49-F238E27FC236}">
                <a16:creationId xmlns:a16="http://schemas.microsoft.com/office/drawing/2014/main" id="{A80FF2F6-1A22-0BA6-A6AF-32A33F455972}"/>
              </a:ext>
            </a:extLst>
          </p:cNvPr>
          <p:cNvSpPr txBox="1"/>
          <p:nvPr/>
        </p:nvSpPr>
        <p:spPr>
          <a:xfrm>
            <a:off x="8126485" y="3060151"/>
            <a:ext cx="1035211" cy="369332"/>
          </a:xfrm>
          <a:prstGeom prst="rect">
            <a:avLst/>
          </a:prstGeom>
          <a:noFill/>
        </p:spPr>
        <p:txBody>
          <a:bodyPr wrap="square" rtlCol="0">
            <a:spAutoFit/>
          </a:bodyPr>
          <a:lstStyle/>
          <a:p>
            <a:r>
              <a:rPr lang="en-IE">
                <a:solidFill>
                  <a:schemeClr val="accent4">
                    <a:lumMod val="75000"/>
                  </a:schemeClr>
                </a:solidFill>
              </a:rPr>
              <a:t>vitamins</a:t>
            </a:r>
          </a:p>
        </p:txBody>
      </p:sp>
      <p:sp>
        <p:nvSpPr>
          <p:cNvPr id="24" name="TextBox 23">
            <a:extLst>
              <a:ext uri="{FF2B5EF4-FFF2-40B4-BE49-F238E27FC236}">
                <a16:creationId xmlns:a16="http://schemas.microsoft.com/office/drawing/2014/main" id="{C8573154-7716-9901-FBB6-63C23626F86B}"/>
              </a:ext>
            </a:extLst>
          </p:cNvPr>
          <p:cNvSpPr txBox="1"/>
          <p:nvPr/>
        </p:nvSpPr>
        <p:spPr>
          <a:xfrm>
            <a:off x="8546897" y="2321468"/>
            <a:ext cx="1035211" cy="338554"/>
          </a:xfrm>
          <a:prstGeom prst="rect">
            <a:avLst/>
          </a:prstGeom>
          <a:noFill/>
        </p:spPr>
        <p:txBody>
          <a:bodyPr wrap="square" rtlCol="0">
            <a:spAutoFit/>
          </a:bodyPr>
          <a:lstStyle/>
          <a:p>
            <a:r>
              <a:rPr lang="en-IE" sz="1600">
                <a:solidFill>
                  <a:srgbClr val="002060"/>
                </a:solidFill>
              </a:rPr>
              <a:t>Calcium</a:t>
            </a:r>
          </a:p>
        </p:txBody>
      </p:sp>
      <p:sp>
        <p:nvSpPr>
          <p:cNvPr id="25" name="TextBox 24">
            <a:extLst>
              <a:ext uri="{FF2B5EF4-FFF2-40B4-BE49-F238E27FC236}">
                <a16:creationId xmlns:a16="http://schemas.microsoft.com/office/drawing/2014/main" id="{B1948EB0-8E50-0367-3EC5-D96A571CD79B}"/>
              </a:ext>
            </a:extLst>
          </p:cNvPr>
          <p:cNvSpPr txBox="1"/>
          <p:nvPr/>
        </p:nvSpPr>
        <p:spPr>
          <a:xfrm>
            <a:off x="7129684" y="2409536"/>
            <a:ext cx="1035211" cy="307777"/>
          </a:xfrm>
          <a:prstGeom prst="rect">
            <a:avLst/>
          </a:prstGeom>
          <a:noFill/>
        </p:spPr>
        <p:txBody>
          <a:bodyPr wrap="square" rtlCol="0">
            <a:spAutoFit/>
          </a:bodyPr>
          <a:lstStyle/>
          <a:p>
            <a:r>
              <a:rPr lang="en-IE" sz="1400" b="1">
                <a:solidFill>
                  <a:schemeClr val="accent2">
                    <a:lumMod val="50000"/>
                  </a:schemeClr>
                </a:solidFill>
              </a:rPr>
              <a:t>Minerals</a:t>
            </a:r>
          </a:p>
        </p:txBody>
      </p:sp>
      <p:sp>
        <p:nvSpPr>
          <p:cNvPr id="26" name="TextBox 25">
            <a:extLst>
              <a:ext uri="{FF2B5EF4-FFF2-40B4-BE49-F238E27FC236}">
                <a16:creationId xmlns:a16="http://schemas.microsoft.com/office/drawing/2014/main" id="{C1CFBAE8-4493-879F-33BB-B12BFF47847A}"/>
              </a:ext>
            </a:extLst>
          </p:cNvPr>
          <p:cNvSpPr txBox="1"/>
          <p:nvPr/>
        </p:nvSpPr>
        <p:spPr>
          <a:xfrm>
            <a:off x="10342742" y="2257745"/>
            <a:ext cx="1137491" cy="369332"/>
          </a:xfrm>
          <a:prstGeom prst="rect">
            <a:avLst/>
          </a:prstGeom>
          <a:noFill/>
        </p:spPr>
        <p:txBody>
          <a:bodyPr wrap="none" rtlCol="0">
            <a:spAutoFit/>
          </a:bodyPr>
          <a:lstStyle/>
          <a:p>
            <a:r>
              <a:rPr lang="en-IE" b="1">
                <a:solidFill>
                  <a:schemeClr val="accent2">
                    <a:lumMod val="50000"/>
                  </a:schemeClr>
                </a:solidFill>
              </a:rPr>
              <a:t>High-fibre</a:t>
            </a:r>
          </a:p>
        </p:txBody>
      </p:sp>
      <p:sp>
        <p:nvSpPr>
          <p:cNvPr id="27" name="TextBox 26">
            <a:extLst>
              <a:ext uri="{FF2B5EF4-FFF2-40B4-BE49-F238E27FC236}">
                <a16:creationId xmlns:a16="http://schemas.microsoft.com/office/drawing/2014/main" id="{246E2867-2154-3A41-562C-2430EA3D28BD}"/>
              </a:ext>
            </a:extLst>
          </p:cNvPr>
          <p:cNvSpPr txBox="1"/>
          <p:nvPr/>
        </p:nvSpPr>
        <p:spPr>
          <a:xfrm>
            <a:off x="8595779" y="434784"/>
            <a:ext cx="553998" cy="1043684"/>
          </a:xfrm>
          <a:prstGeom prst="rect">
            <a:avLst/>
          </a:prstGeom>
          <a:noFill/>
        </p:spPr>
        <p:txBody>
          <a:bodyPr vert="vert270" wrap="square" rtlCol="0">
            <a:spAutoFit/>
          </a:bodyPr>
          <a:lstStyle/>
          <a:p>
            <a:r>
              <a:rPr lang="en-IE" sz="2400" b="1">
                <a:solidFill>
                  <a:srgbClr val="FFD100"/>
                </a:solidFill>
              </a:rPr>
              <a:t>Protein</a:t>
            </a:r>
          </a:p>
        </p:txBody>
      </p:sp>
      <p:sp>
        <p:nvSpPr>
          <p:cNvPr id="28" name="TextBox 27">
            <a:extLst>
              <a:ext uri="{FF2B5EF4-FFF2-40B4-BE49-F238E27FC236}">
                <a16:creationId xmlns:a16="http://schemas.microsoft.com/office/drawing/2014/main" id="{754673BB-64C6-6A98-6C2B-095C7392181E}"/>
              </a:ext>
            </a:extLst>
          </p:cNvPr>
          <p:cNvSpPr txBox="1"/>
          <p:nvPr/>
        </p:nvSpPr>
        <p:spPr>
          <a:xfrm>
            <a:off x="10492088" y="2857909"/>
            <a:ext cx="2317604" cy="584775"/>
          </a:xfrm>
          <a:prstGeom prst="rect">
            <a:avLst/>
          </a:prstGeom>
          <a:noFill/>
        </p:spPr>
        <p:txBody>
          <a:bodyPr wrap="square" rtlCol="0">
            <a:spAutoFit/>
          </a:bodyPr>
          <a:lstStyle/>
          <a:p>
            <a:r>
              <a:rPr lang="en-IE" sz="3200" b="1">
                <a:solidFill>
                  <a:srgbClr val="002060"/>
                </a:solidFill>
              </a:rPr>
              <a:t>SALT</a:t>
            </a:r>
          </a:p>
        </p:txBody>
      </p:sp>
      <p:sp>
        <p:nvSpPr>
          <p:cNvPr id="29" name="TextBox 28">
            <a:extLst>
              <a:ext uri="{FF2B5EF4-FFF2-40B4-BE49-F238E27FC236}">
                <a16:creationId xmlns:a16="http://schemas.microsoft.com/office/drawing/2014/main" id="{C52EB2ED-6DDE-5017-FC9F-6DA39BE6A25B}"/>
              </a:ext>
            </a:extLst>
          </p:cNvPr>
          <p:cNvSpPr txBox="1"/>
          <p:nvPr/>
        </p:nvSpPr>
        <p:spPr>
          <a:xfrm>
            <a:off x="8088630" y="3494019"/>
            <a:ext cx="2317604" cy="584775"/>
          </a:xfrm>
          <a:prstGeom prst="rect">
            <a:avLst/>
          </a:prstGeom>
          <a:noFill/>
        </p:spPr>
        <p:txBody>
          <a:bodyPr wrap="square" rtlCol="0">
            <a:spAutoFit/>
          </a:bodyPr>
          <a:lstStyle/>
          <a:p>
            <a:r>
              <a:rPr lang="en-IE" sz="3200" b="1">
                <a:solidFill>
                  <a:srgbClr val="002060"/>
                </a:solidFill>
              </a:rPr>
              <a:t>Sugar</a:t>
            </a:r>
          </a:p>
        </p:txBody>
      </p:sp>
      <p:sp>
        <p:nvSpPr>
          <p:cNvPr id="30" name="TextBox 29">
            <a:extLst>
              <a:ext uri="{FF2B5EF4-FFF2-40B4-BE49-F238E27FC236}">
                <a16:creationId xmlns:a16="http://schemas.microsoft.com/office/drawing/2014/main" id="{CD8ABCE0-F4C1-2740-C4C8-EE2F3A1D1607}"/>
              </a:ext>
            </a:extLst>
          </p:cNvPr>
          <p:cNvSpPr txBox="1"/>
          <p:nvPr/>
        </p:nvSpPr>
        <p:spPr>
          <a:xfrm>
            <a:off x="10440424" y="3571048"/>
            <a:ext cx="1306127" cy="369332"/>
          </a:xfrm>
          <a:prstGeom prst="rect">
            <a:avLst/>
          </a:prstGeom>
          <a:noFill/>
        </p:spPr>
        <p:txBody>
          <a:bodyPr wrap="none" rtlCol="0">
            <a:spAutoFit/>
          </a:bodyPr>
          <a:lstStyle/>
          <a:p>
            <a:r>
              <a:rPr lang="en-IE" b="1">
                <a:solidFill>
                  <a:schemeClr val="tx2">
                    <a:lumMod val="65000"/>
                  </a:schemeClr>
                </a:solidFill>
              </a:rPr>
              <a:t>FREE-FROM</a:t>
            </a:r>
          </a:p>
        </p:txBody>
      </p:sp>
      <p:sp>
        <p:nvSpPr>
          <p:cNvPr id="31" name="TextBox 30">
            <a:extLst>
              <a:ext uri="{FF2B5EF4-FFF2-40B4-BE49-F238E27FC236}">
                <a16:creationId xmlns:a16="http://schemas.microsoft.com/office/drawing/2014/main" id="{9849045B-6FC9-7676-B8FF-27F9A00AB954}"/>
              </a:ext>
            </a:extLst>
          </p:cNvPr>
          <p:cNvSpPr txBox="1"/>
          <p:nvPr/>
        </p:nvSpPr>
        <p:spPr>
          <a:xfrm>
            <a:off x="6998656" y="2960395"/>
            <a:ext cx="708271" cy="461665"/>
          </a:xfrm>
          <a:prstGeom prst="rect">
            <a:avLst/>
          </a:prstGeom>
          <a:noFill/>
        </p:spPr>
        <p:txBody>
          <a:bodyPr wrap="none" rtlCol="0">
            <a:spAutoFit/>
          </a:bodyPr>
          <a:lstStyle/>
          <a:p>
            <a:r>
              <a:rPr lang="en-IE" sz="2400" b="1">
                <a:solidFill>
                  <a:srgbClr val="70B2BE"/>
                </a:solidFill>
              </a:rPr>
              <a:t>Low</a:t>
            </a:r>
          </a:p>
        </p:txBody>
      </p:sp>
      <p:sp>
        <p:nvSpPr>
          <p:cNvPr id="32" name="TextBox 31">
            <a:extLst>
              <a:ext uri="{FF2B5EF4-FFF2-40B4-BE49-F238E27FC236}">
                <a16:creationId xmlns:a16="http://schemas.microsoft.com/office/drawing/2014/main" id="{BB4F760F-12FD-C9A4-AE31-77E476383E1D}"/>
              </a:ext>
            </a:extLst>
          </p:cNvPr>
          <p:cNvSpPr txBox="1"/>
          <p:nvPr/>
        </p:nvSpPr>
        <p:spPr>
          <a:xfrm>
            <a:off x="10994075" y="1923979"/>
            <a:ext cx="684803" cy="369332"/>
          </a:xfrm>
          <a:prstGeom prst="rect">
            <a:avLst/>
          </a:prstGeom>
          <a:noFill/>
        </p:spPr>
        <p:txBody>
          <a:bodyPr wrap="none" rtlCol="0">
            <a:spAutoFit/>
          </a:bodyPr>
          <a:lstStyle/>
          <a:p>
            <a:r>
              <a:rPr lang="en-IE" b="1">
                <a:solidFill>
                  <a:srgbClr val="70B2BE"/>
                </a:solidFill>
              </a:rPr>
              <a:t>HIGH</a:t>
            </a:r>
          </a:p>
        </p:txBody>
      </p:sp>
      <p:sp>
        <p:nvSpPr>
          <p:cNvPr id="33" name="TextBox 32">
            <a:extLst>
              <a:ext uri="{FF2B5EF4-FFF2-40B4-BE49-F238E27FC236}">
                <a16:creationId xmlns:a16="http://schemas.microsoft.com/office/drawing/2014/main" id="{D1F30BF9-69FD-455D-EEF0-C972D79012C0}"/>
              </a:ext>
            </a:extLst>
          </p:cNvPr>
          <p:cNvSpPr txBox="1"/>
          <p:nvPr/>
        </p:nvSpPr>
        <p:spPr>
          <a:xfrm>
            <a:off x="7019229" y="3782954"/>
            <a:ext cx="1035211" cy="338554"/>
          </a:xfrm>
          <a:prstGeom prst="rect">
            <a:avLst/>
          </a:prstGeom>
          <a:noFill/>
        </p:spPr>
        <p:txBody>
          <a:bodyPr wrap="square" rtlCol="0">
            <a:spAutoFit/>
          </a:bodyPr>
          <a:lstStyle/>
          <a:p>
            <a:r>
              <a:rPr lang="en-IE" sz="1600">
                <a:solidFill>
                  <a:srgbClr val="002060"/>
                </a:solidFill>
              </a:rPr>
              <a:t>Source</a:t>
            </a:r>
          </a:p>
        </p:txBody>
      </p:sp>
      <p:sp>
        <p:nvSpPr>
          <p:cNvPr id="34" name="TextBox 33">
            <a:extLst>
              <a:ext uri="{FF2B5EF4-FFF2-40B4-BE49-F238E27FC236}">
                <a16:creationId xmlns:a16="http://schemas.microsoft.com/office/drawing/2014/main" id="{BBDAB77D-319D-2644-0CD8-B5B311161E57}"/>
              </a:ext>
            </a:extLst>
          </p:cNvPr>
          <p:cNvSpPr txBox="1"/>
          <p:nvPr/>
        </p:nvSpPr>
        <p:spPr>
          <a:xfrm>
            <a:off x="9529465" y="3837826"/>
            <a:ext cx="1035211" cy="369332"/>
          </a:xfrm>
          <a:prstGeom prst="rect">
            <a:avLst/>
          </a:prstGeom>
          <a:noFill/>
        </p:spPr>
        <p:txBody>
          <a:bodyPr wrap="square" rtlCol="0">
            <a:spAutoFit/>
          </a:bodyPr>
          <a:lstStyle/>
          <a:p>
            <a:r>
              <a:rPr lang="en-IE" b="1">
                <a:solidFill>
                  <a:srgbClr val="70B2BE"/>
                </a:solidFill>
              </a:rPr>
              <a:t>vitamins</a:t>
            </a:r>
          </a:p>
        </p:txBody>
      </p:sp>
    </p:spTree>
    <p:extLst>
      <p:ext uri="{BB962C8B-B14F-4D97-AF65-F5344CB8AC3E}">
        <p14:creationId xmlns:p14="http://schemas.microsoft.com/office/powerpoint/2010/main" val="3182129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E4528AC-564E-9C50-B2C6-1D526784B588}"/>
              </a:ext>
            </a:extLst>
          </p:cNvPr>
          <p:cNvSpPr>
            <a:spLocks noGrp="1"/>
          </p:cNvSpPr>
          <p:nvPr>
            <p:ph type="pic" sz="quarter" idx="10"/>
          </p:nvPr>
        </p:nvSpPr>
        <p:spPr/>
      </p:sp>
      <p:sp>
        <p:nvSpPr>
          <p:cNvPr id="3" name="Text Placeholder 2">
            <a:extLst>
              <a:ext uri="{FF2B5EF4-FFF2-40B4-BE49-F238E27FC236}">
                <a16:creationId xmlns:a16="http://schemas.microsoft.com/office/drawing/2014/main" id="{E072A527-3EB6-E8A2-81B3-2C4086B03495}"/>
              </a:ext>
            </a:extLst>
          </p:cNvPr>
          <p:cNvSpPr>
            <a:spLocks noGrp="1"/>
          </p:cNvSpPr>
          <p:nvPr>
            <p:ph type="body" sz="quarter" idx="18"/>
          </p:nvPr>
        </p:nvSpPr>
        <p:spPr>
          <a:xfrm>
            <a:off x="236764" y="1914427"/>
            <a:ext cx="5623720" cy="3913188"/>
          </a:xfrm>
          <a:solidFill>
            <a:schemeClr val="bg1"/>
          </a:solidFill>
        </p:spPr>
        <p:txBody>
          <a:bodyPr>
            <a:normAutofit/>
          </a:bodyPr>
          <a:lstStyle/>
          <a:p>
            <a:pPr marL="0" indent="0"/>
            <a:r>
              <a:rPr lang="lt-LT" b="0" i="0" dirty="0">
                <a:effectLst/>
              </a:rPr>
              <a:t>EFSA yra atsakinga už pateiktų teiginių, iš kurių kai kurie šiuo metu naudojami, o kai kuriuos siūlo pareiškėjai, mokslinio pagrįstumo tikrinimą</a:t>
            </a:r>
            <a:r>
              <a:rPr lang="en-US" b="0" i="0" dirty="0">
                <a:effectLst/>
              </a:rPr>
              <a:t> – </a:t>
            </a:r>
            <a:r>
              <a:rPr lang="lt-LT" sz="2000" b="0" i="0" dirty="0">
                <a:effectLst/>
              </a:rPr>
              <a:t>(įmonės, norinčios pateikti paraiškas autorizacijai ES). </a:t>
            </a:r>
          </a:p>
          <a:p>
            <a:pPr marL="0" indent="0"/>
            <a:r>
              <a:rPr lang="lt-LT" b="0" i="0" dirty="0">
                <a:effectLst/>
              </a:rPr>
              <a:t>Šia informacija remiasi Europos Komisija ir valstybės narės, kurios vėliau sprendžia, ar patvirtinti teiginius.</a:t>
            </a:r>
          </a:p>
        </p:txBody>
      </p:sp>
      <p:sp>
        <p:nvSpPr>
          <p:cNvPr id="4" name="Text Placeholder 3">
            <a:extLst>
              <a:ext uri="{FF2B5EF4-FFF2-40B4-BE49-F238E27FC236}">
                <a16:creationId xmlns:a16="http://schemas.microsoft.com/office/drawing/2014/main" id="{8CAEBF34-E109-E1E7-EFC7-4E2FC0A5547C}"/>
              </a:ext>
            </a:extLst>
          </p:cNvPr>
          <p:cNvSpPr>
            <a:spLocks noGrp="1"/>
          </p:cNvSpPr>
          <p:nvPr>
            <p:ph type="body" sz="quarter" idx="16"/>
          </p:nvPr>
        </p:nvSpPr>
        <p:spPr>
          <a:xfrm>
            <a:off x="236765" y="440871"/>
            <a:ext cx="5623720" cy="1061357"/>
          </a:xfrm>
        </p:spPr>
        <p:txBody>
          <a:bodyPr>
            <a:normAutofit lnSpcReduction="10000"/>
          </a:bodyPr>
          <a:lstStyle/>
          <a:p>
            <a:r>
              <a:rPr lang="pt-BR" dirty="0"/>
              <a:t>Europos maisto saugos tarnybos vaidmuo </a:t>
            </a:r>
            <a:r>
              <a:rPr lang="en-IE" dirty="0">
                <a:solidFill>
                  <a:srgbClr val="1188A3"/>
                </a:solidFill>
                <a:hlinkClick r:id="rId3">
                  <a:extLst>
                    <a:ext uri="{A12FA001-AC4F-418D-AE19-62706E023703}">
                      <ahyp:hlinkClr xmlns:ahyp="http://schemas.microsoft.com/office/drawing/2018/hyperlinkcolor" val="tx"/>
                    </a:ext>
                  </a:extLst>
                </a:hlinkClick>
              </a:rPr>
              <a:t>EFSA</a:t>
            </a:r>
            <a:endParaRPr lang="en-IE" dirty="0">
              <a:solidFill>
                <a:srgbClr val="1188A3"/>
              </a:solidFill>
            </a:endParaRPr>
          </a:p>
        </p:txBody>
      </p:sp>
      <p:pic>
        <p:nvPicPr>
          <p:cNvPr id="5" name="Online Media 4" title="What are health claims and how are they assessed?">
            <a:hlinkClick r:id="" action="ppaction://media"/>
            <a:extLst>
              <a:ext uri="{FF2B5EF4-FFF2-40B4-BE49-F238E27FC236}">
                <a16:creationId xmlns:a16="http://schemas.microsoft.com/office/drawing/2014/main" id="{1DD4DF07-C1B3-85D0-1F9A-0C3BD67D9386}"/>
              </a:ext>
            </a:extLst>
          </p:cNvPr>
          <p:cNvPicPr>
            <a:picLocks noRot="1" noChangeAspect="1"/>
          </p:cNvPicPr>
          <p:nvPr>
            <a:videoFile r:link="rId1"/>
          </p:nvPr>
        </p:nvPicPr>
        <p:blipFill>
          <a:blip r:embed="rId4"/>
          <a:stretch>
            <a:fillRect/>
          </a:stretch>
        </p:blipFill>
        <p:spPr>
          <a:xfrm>
            <a:off x="6931479" y="1203325"/>
            <a:ext cx="5260521" cy="3913188"/>
          </a:xfrm>
          <a:prstGeom prst="rect">
            <a:avLst/>
          </a:prstGeom>
        </p:spPr>
      </p:pic>
      <p:sp>
        <p:nvSpPr>
          <p:cNvPr id="9" name="TextBox 8">
            <a:extLst>
              <a:ext uri="{FF2B5EF4-FFF2-40B4-BE49-F238E27FC236}">
                <a16:creationId xmlns:a16="http://schemas.microsoft.com/office/drawing/2014/main" id="{51532C21-50C2-0F1E-F455-17171A39A631}"/>
              </a:ext>
            </a:extLst>
          </p:cNvPr>
          <p:cNvSpPr txBox="1"/>
          <p:nvPr/>
        </p:nvSpPr>
        <p:spPr>
          <a:xfrm>
            <a:off x="5983062" y="6093670"/>
            <a:ext cx="6208938" cy="369332"/>
          </a:xfrm>
          <a:prstGeom prst="rect">
            <a:avLst/>
          </a:prstGeom>
          <a:noFill/>
        </p:spPr>
        <p:txBody>
          <a:bodyPr wrap="square">
            <a:spAutoFit/>
          </a:bodyPr>
          <a:lstStyle/>
          <a:p>
            <a:r>
              <a:rPr lang="en-US" dirty="0">
                <a:solidFill>
                  <a:srgbClr val="1188A3"/>
                </a:solidFill>
                <a:hlinkClick r:id="rId5">
                  <a:extLst>
                    <a:ext uri="{A12FA001-AC4F-418D-AE19-62706E023703}">
                      <ahyp:hlinkClr xmlns:ahyp="http://schemas.microsoft.com/office/drawing/2018/hyperlinkcolor" val="tx"/>
                    </a:ext>
                  </a:extLst>
                </a:hlinkClick>
              </a:rPr>
              <a:t>What are health claims and how are they assessed? - YouTube</a:t>
            </a:r>
            <a:endParaRPr lang="en-IE" dirty="0">
              <a:solidFill>
                <a:srgbClr val="1188A3"/>
              </a:solidFill>
            </a:endParaRPr>
          </a:p>
        </p:txBody>
      </p:sp>
      <p:sp>
        <p:nvSpPr>
          <p:cNvPr id="11" name="TextBox 10">
            <a:extLst>
              <a:ext uri="{FF2B5EF4-FFF2-40B4-BE49-F238E27FC236}">
                <a16:creationId xmlns:a16="http://schemas.microsoft.com/office/drawing/2014/main" id="{A6957726-6DD3-8D6F-6D21-526C7FCE0853}"/>
              </a:ext>
            </a:extLst>
          </p:cNvPr>
          <p:cNvSpPr txBox="1"/>
          <p:nvPr/>
        </p:nvSpPr>
        <p:spPr>
          <a:xfrm>
            <a:off x="224634" y="5504449"/>
            <a:ext cx="4616787" cy="646331"/>
          </a:xfrm>
          <a:prstGeom prst="rect">
            <a:avLst/>
          </a:prstGeom>
          <a:noFill/>
          <a:ln>
            <a:solidFill>
              <a:srgbClr val="1188A3"/>
            </a:solidFill>
          </a:ln>
        </p:spPr>
        <p:txBody>
          <a:bodyPr wrap="square">
            <a:spAutoFit/>
          </a:bodyPr>
          <a:lstStyle/>
          <a:p>
            <a:r>
              <a:rPr lang="en-IE">
                <a:solidFill>
                  <a:srgbClr val="1188A3"/>
                </a:solidFill>
                <a:hlinkClick r:id="rId6">
                  <a:extLst>
                    <a:ext uri="{A12FA001-AC4F-418D-AE19-62706E023703}">
                      <ahyp:hlinkClr xmlns:ahyp="http://schemas.microsoft.com/office/drawing/2018/hyperlinkcolor" val="tx"/>
                    </a:ext>
                  </a:extLst>
                </a:hlinkClick>
              </a:rPr>
              <a:t>Nutrition applications: regulations and guidance | EFSA (europa.eu)</a:t>
            </a:r>
            <a:endParaRPr lang="en-IE">
              <a:solidFill>
                <a:srgbClr val="1188A3"/>
              </a:solidFill>
            </a:endParaRPr>
          </a:p>
        </p:txBody>
      </p:sp>
    </p:spTree>
    <p:extLst>
      <p:ext uri="{BB962C8B-B14F-4D97-AF65-F5344CB8AC3E}">
        <p14:creationId xmlns:p14="http://schemas.microsoft.com/office/powerpoint/2010/main" val="114599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2613FB-4F66-1EB6-A304-5C1768A61915}"/>
              </a:ext>
            </a:extLst>
          </p:cNvPr>
          <p:cNvSpPr>
            <a:spLocks noGrp="1"/>
          </p:cNvSpPr>
          <p:nvPr>
            <p:ph type="body" sz="quarter" idx="18"/>
          </p:nvPr>
        </p:nvSpPr>
        <p:spPr>
          <a:xfrm>
            <a:off x="1718561" y="1493520"/>
            <a:ext cx="5131416" cy="5181513"/>
          </a:xfrm>
        </p:spPr>
        <p:txBody>
          <a:bodyPr>
            <a:normAutofit lnSpcReduction="10000"/>
          </a:bodyPr>
          <a:lstStyle/>
          <a:p>
            <a:pPr marL="0" indent="0"/>
            <a:r>
              <a:rPr lang="lt-LT" dirty="0"/>
              <a:t>Maisto bendrovėms sunku gauti EFSA patvirtinimą dėl naujo teiginio apie sveikatingumą ar maistingumą, nes reikia tvirtų mokslinių įrodymų ir bendro sutarimo.</a:t>
            </a:r>
            <a:endParaRPr lang="en-US" dirty="0"/>
          </a:p>
          <a:p>
            <a:pPr marL="0" indent="0"/>
            <a:r>
              <a:rPr lang="lt-LT" dirty="0"/>
              <a:t>Todėl MVĮ gali naudotis ES duomenų baze „ES teiginių apie maisto produktų maistingumą ir sveikatingumą registras", kurioje pateikiami leistini su sveikata ir mityba susiję teiginiai.</a:t>
            </a:r>
            <a:endParaRPr lang="en-US" dirty="0"/>
          </a:p>
          <a:p>
            <a:pPr marL="0" indent="0"/>
            <a:r>
              <a:rPr lang="lt-LT" dirty="0"/>
              <a:t> </a:t>
            </a:r>
            <a:r>
              <a:rPr lang="en-US" b="1" dirty="0"/>
              <a:t>BŪTINA SKAITYTI:</a:t>
            </a:r>
          </a:p>
          <a:p>
            <a:pPr marL="342900" indent="-342900">
              <a:buFont typeface="Arial" panose="020B0604020202020204" pitchFamily="34" charset="0"/>
              <a:buChar char="•"/>
            </a:pPr>
            <a:r>
              <a:rPr lang="en-US" dirty="0">
                <a:solidFill>
                  <a:srgbClr val="1188A3"/>
                </a:solidFill>
                <a:hlinkClick r:id="rId2">
                  <a:extLst>
                    <a:ext uri="{A12FA001-AC4F-418D-AE19-62706E023703}">
                      <ahyp:hlinkClr xmlns:ahyp="http://schemas.microsoft.com/office/drawing/2018/hyperlinkcolor" val="tx"/>
                    </a:ext>
                  </a:extLst>
                </a:hlinkClick>
              </a:rPr>
              <a:t>EU Register of nutrition and health claims made on foods (v.3.6) (europa.eu)</a:t>
            </a:r>
            <a:endParaRPr lang="en-US" dirty="0">
              <a:solidFill>
                <a:srgbClr val="1188A3"/>
              </a:solidFill>
            </a:endParaRPr>
          </a:p>
          <a:p>
            <a:pPr marL="342900" indent="-342900">
              <a:buFont typeface="Arial" panose="020B0604020202020204" pitchFamily="34" charset="0"/>
              <a:buChar char="•"/>
            </a:pPr>
            <a:r>
              <a:rPr lang="en-IE" dirty="0">
                <a:solidFill>
                  <a:srgbClr val="1188A3"/>
                </a:solidFill>
                <a:hlinkClick r:id="rId3">
                  <a:extLst>
                    <a:ext uri="{A12FA001-AC4F-418D-AE19-62706E023703}">
                      <ahyp:hlinkClr xmlns:ahyp="http://schemas.microsoft.com/office/drawing/2018/hyperlinkcolor" val="tx"/>
                    </a:ext>
                  </a:extLst>
                </a:hlinkClick>
              </a:rPr>
              <a:t>Nutrition claims (europa.eu)</a:t>
            </a:r>
            <a:endParaRPr lang="en-IE" dirty="0">
              <a:solidFill>
                <a:srgbClr val="1188A3"/>
              </a:solidFill>
            </a:endParaRPr>
          </a:p>
          <a:p>
            <a:pPr marL="0" indent="0"/>
            <a:endParaRPr lang="en-IE" dirty="0">
              <a:solidFill>
                <a:srgbClr val="1188A3"/>
              </a:solidFill>
            </a:endParaRPr>
          </a:p>
          <a:p>
            <a:pPr marL="0" indent="0"/>
            <a:endParaRPr lang="en-IE" dirty="0"/>
          </a:p>
        </p:txBody>
      </p:sp>
      <p:sp>
        <p:nvSpPr>
          <p:cNvPr id="4" name="Text Placeholder 3">
            <a:extLst>
              <a:ext uri="{FF2B5EF4-FFF2-40B4-BE49-F238E27FC236}">
                <a16:creationId xmlns:a16="http://schemas.microsoft.com/office/drawing/2014/main" id="{4549B3A8-39A8-D514-0F14-EE6A6C2A17FD}"/>
              </a:ext>
            </a:extLst>
          </p:cNvPr>
          <p:cNvSpPr>
            <a:spLocks noGrp="1"/>
          </p:cNvSpPr>
          <p:nvPr>
            <p:ph type="body" sz="quarter" idx="16"/>
          </p:nvPr>
        </p:nvSpPr>
        <p:spPr/>
        <p:txBody>
          <a:bodyPr>
            <a:normAutofit lnSpcReduction="10000"/>
          </a:bodyPr>
          <a:lstStyle/>
          <a:p>
            <a:r>
              <a:rPr lang="lt-LT" dirty="0"/>
              <a:t>Pretenzijų atranka</a:t>
            </a:r>
            <a:endParaRPr lang="en-IE" dirty="0"/>
          </a:p>
        </p:txBody>
      </p:sp>
      <p:sp>
        <p:nvSpPr>
          <p:cNvPr id="10" name="TextBox 9">
            <a:extLst>
              <a:ext uri="{FF2B5EF4-FFF2-40B4-BE49-F238E27FC236}">
                <a16:creationId xmlns:a16="http://schemas.microsoft.com/office/drawing/2014/main" id="{87ED9C72-D131-A130-414A-262DA2248F88}"/>
              </a:ext>
            </a:extLst>
          </p:cNvPr>
          <p:cNvSpPr txBox="1"/>
          <p:nvPr/>
        </p:nvSpPr>
        <p:spPr>
          <a:xfrm>
            <a:off x="6914146" y="393770"/>
            <a:ext cx="5197643" cy="830997"/>
          </a:xfrm>
          <a:prstGeom prst="rect">
            <a:avLst/>
          </a:prstGeom>
          <a:noFill/>
        </p:spPr>
        <p:txBody>
          <a:bodyPr wrap="square">
            <a:spAutoFit/>
          </a:bodyPr>
          <a:lstStyle/>
          <a:p>
            <a:pPr algn="ctr" fontAlgn="base"/>
            <a:r>
              <a:rPr lang="lt-LT" sz="2400" b="1" i="0" dirty="0">
                <a:solidFill>
                  <a:srgbClr val="000000"/>
                </a:solidFill>
                <a:effectLst/>
                <a:cs typeface="Arial" panose="020B0604020202020204" pitchFamily="34" charset="0"/>
              </a:rPr>
              <a:t>Penki svarbiausi su sveiku senėjimu susiję teiginiai (skirti senjorams)</a:t>
            </a:r>
            <a:endParaRPr lang="en-GB" sz="2400" b="1" i="0" dirty="0">
              <a:solidFill>
                <a:srgbClr val="000000"/>
              </a:solidFill>
              <a:effectLst/>
              <a:cs typeface="Arial" panose="020B0604020202020204" pitchFamily="34" charset="0"/>
            </a:endParaRPr>
          </a:p>
        </p:txBody>
      </p:sp>
      <p:sp>
        <p:nvSpPr>
          <p:cNvPr id="11" name="Speech Bubble: Oval 10">
            <a:extLst>
              <a:ext uri="{FF2B5EF4-FFF2-40B4-BE49-F238E27FC236}">
                <a16:creationId xmlns:a16="http://schemas.microsoft.com/office/drawing/2014/main" id="{D9C860F7-47FC-24F1-819F-90A19852A795}"/>
              </a:ext>
            </a:extLst>
          </p:cNvPr>
          <p:cNvSpPr/>
          <p:nvPr/>
        </p:nvSpPr>
        <p:spPr>
          <a:xfrm>
            <a:off x="7283114" y="1801436"/>
            <a:ext cx="2109538" cy="1147011"/>
          </a:xfrm>
          <a:prstGeom prst="wedgeEllipseCallout">
            <a:avLst/>
          </a:prstGeom>
          <a:solidFill>
            <a:srgbClr val="85D2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solidFill>
                  <a:srgbClr val="000000"/>
                </a:solidFill>
              </a:rPr>
              <a:t>1. </a:t>
            </a:r>
            <a:r>
              <a:rPr lang="en-IE" b="1" dirty="0" err="1">
                <a:solidFill>
                  <a:srgbClr val="000000"/>
                </a:solidFill>
              </a:rPr>
              <a:t>Virškinimo</a:t>
            </a:r>
            <a:r>
              <a:rPr lang="en-IE" b="1" dirty="0">
                <a:solidFill>
                  <a:srgbClr val="000000"/>
                </a:solidFill>
              </a:rPr>
              <a:t> </a:t>
            </a:r>
            <a:r>
              <a:rPr lang="en-IE" b="1" dirty="0" err="1">
                <a:solidFill>
                  <a:srgbClr val="000000"/>
                </a:solidFill>
              </a:rPr>
              <a:t>ir</a:t>
            </a:r>
            <a:r>
              <a:rPr lang="en-IE" b="1" dirty="0">
                <a:solidFill>
                  <a:srgbClr val="000000"/>
                </a:solidFill>
              </a:rPr>
              <a:t> </a:t>
            </a:r>
            <a:r>
              <a:rPr lang="en-IE" b="1" dirty="0" err="1">
                <a:solidFill>
                  <a:srgbClr val="000000"/>
                </a:solidFill>
              </a:rPr>
              <a:t>žarnyno</a:t>
            </a:r>
            <a:r>
              <a:rPr lang="en-IE" b="1" dirty="0">
                <a:solidFill>
                  <a:srgbClr val="000000"/>
                </a:solidFill>
              </a:rPr>
              <a:t> </a:t>
            </a:r>
            <a:r>
              <a:rPr lang="en-IE" b="1" dirty="0" err="1">
                <a:solidFill>
                  <a:srgbClr val="000000"/>
                </a:solidFill>
              </a:rPr>
              <a:t>sveikata</a:t>
            </a:r>
            <a:endParaRPr lang="en-IE" b="1" dirty="0">
              <a:solidFill>
                <a:srgbClr val="000000"/>
              </a:solidFill>
            </a:endParaRPr>
          </a:p>
        </p:txBody>
      </p:sp>
      <p:sp>
        <p:nvSpPr>
          <p:cNvPr id="12" name="Speech Bubble: Oval 11">
            <a:extLst>
              <a:ext uri="{FF2B5EF4-FFF2-40B4-BE49-F238E27FC236}">
                <a16:creationId xmlns:a16="http://schemas.microsoft.com/office/drawing/2014/main" id="{0ABCA678-D553-974B-1933-AA0BB093630A}"/>
              </a:ext>
            </a:extLst>
          </p:cNvPr>
          <p:cNvSpPr/>
          <p:nvPr/>
        </p:nvSpPr>
        <p:spPr>
          <a:xfrm>
            <a:off x="9825788" y="1439778"/>
            <a:ext cx="1933074" cy="1147011"/>
          </a:xfrm>
          <a:prstGeom prst="wedgeEllipseCallou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solidFill>
                  <a:srgbClr val="000000"/>
                </a:solidFill>
              </a:rPr>
              <a:t>2. </a:t>
            </a:r>
            <a:r>
              <a:rPr lang="en-IE" b="1" dirty="0" err="1">
                <a:solidFill>
                  <a:srgbClr val="000000"/>
                </a:solidFill>
              </a:rPr>
              <a:t>Energija</a:t>
            </a:r>
            <a:r>
              <a:rPr lang="en-IE" b="1" dirty="0">
                <a:solidFill>
                  <a:srgbClr val="000000"/>
                </a:solidFill>
              </a:rPr>
              <a:t> / </a:t>
            </a:r>
            <a:r>
              <a:rPr lang="en-IE" b="1" dirty="0" err="1">
                <a:solidFill>
                  <a:srgbClr val="000000"/>
                </a:solidFill>
              </a:rPr>
              <a:t>budrumas</a:t>
            </a:r>
            <a:endParaRPr lang="en-IE" b="1" dirty="0">
              <a:solidFill>
                <a:srgbClr val="000000"/>
              </a:solidFill>
            </a:endParaRPr>
          </a:p>
        </p:txBody>
      </p:sp>
      <p:sp>
        <p:nvSpPr>
          <p:cNvPr id="13" name="Speech Bubble: Oval 12">
            <a:extLst>
              <a:ext uri="{FF2B5EF4-FFF2-40B4-BE49-F238E27FC236}">
                <a16:creationId xmlns:a16="http://schemas.microsoft.com/office/drawing/2014/main" id="{86C135C2-2C9A-2231-6C2A-9E6D3A1E7267}"/>
              </a:ext>
            </a:extLst>
          </p:cNvPr>
          <p:cNvSpPr/>
          <p:nvPr/>
        </p:nvSpPr>
        <p:spPr>
          <a:xfrm>
            <a:off x="8859251" y="3124201"/>
            <a:ext cx="1933074" cy="1147011"/>
          </a:xfrm>
          <a:prstGeom prst="wedgeEllipse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solidFill>
                  <a:srgbClr val="000000"/>
                </a:solidFill>
              </a:rPr>
              <a:t>3. </a:t>
            </a:r>
            <a:r>
              <a:rPr lang="en-IE" b="1" dirty="0" err="1">
                <a:solidFill>
                  <a:srgbClr val="000000"/>
                </a:solidFill>
              </a:rPr>
              <a:t>Širdies</a:t>
            </a:r>
            <a:r>
              <a:rPr lang="en-IE" b="1" dirty="0">
                <a:solidFill>
                  <a:srgbClr val="000000"/>
                </a:solidFill>
              </a:rPr>
              <a:t> </a:t>
            </a:r>
            <a:r>
              <a:rPr lang="en-IE" b="1" dirty="0" err="1">
                <a:solidFill>
                  <a:srgbClr val="000000"/>
                </a:solidFill>
              </a:rPr>
              <a:t>sveikata</a:t>
            </a:r>
            <a:endParaRPr lang="en-IE" b="1" dirty="0">
              <a:solidFill>
                <a:srgbClr val="000000"/>
              </a:solidFill>
            </a:endParaRPr>
          </a:p>
        </p:txBody>
      </p:sp>
      <p:sp>
        <p:nvSpPr>
          <p:cNvPr id="14" name="Speech Bubble: Oval 13">
            <a:extLst>
              <a:ext uri="{FF2B5EF4-FFF2-40B4-BE49-F238E27FC236}">
                <a16:creationId xmlns:a16="http://schemas.microsoft.com/office/drawing/2014/main" id="{E5D03AE1-A699-6E5F-C7F0-822B9484C14F}"/>
              </a:ext>
            </a:extLst>
          </p:cNvPr>
          <p:cNvSpPr/>
          <p:nvPr/>
        </p:nvSpPr>
        <p:spPr>
          <a:xfrm>
            <a:off x="7579893" y="4576012"/>
            <a:ext cx="1933074" cy="1147011"/>
          </a:xfrm>
          <a:prstGeom prst="wedgeEllipseCallou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b="1" dirty="0">
                <a:solidFill>
                  <a:srgbClr val="000000"/>
                </a:solidFill>
              </a:rPr>
              <a:t>4. Imuninė sveikata</a:t>
            </a:r>
            <a:endParaRPr lang="en-IE" b="1" dirty="0">
              <a:solidFill>
                <a:srgbClr val="000000"/>
              </a:solidFill>
            </a:endParaRPr>
          </a:p>
        </p:txBody>
      </p:sp>
      <p:sp>
        <p:nvSpPr>
          <p:cNvPr id="15" name="Speech Bubble: Oval 14">
            <a:extLst>
              <a:ext uri="{FF2B5EF4-FFF2-40B4-BE49-F238E27FC236}">
                <a16:creationId xmlns:a16="http://schemas.microsoft.com/office/drawing/2014/main" id="{E78773CE-96FB-DA71-B1CE-19455C1E177F}"/>
              </a:ext>
            </a:extLst>
          </p:cNvPr>
          <p:cNvSpPr/>
          <p:nvPr/>
        </p:nvSpPr>
        <p:spPr>
          <a:xfrm>
            <a:off x="9994231" y="4895098"/>
            <a:ext cx="1933074" cy="1147011"/>
          </a:xfrm>
          <a:prstGeom prst="wedgeEllipseCallout">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b="1" dirty="0">
                <a:solidFill>
                  <a:srgbClr val="000000"/>
                </a:solidFill>
              </a:rPr>
              <a:t>5. Smegenų / kognityvinė sveikata</a:t>
            </a:r>
            <a:endParaRPr lang="en-IE" b="1" dirty="0">
              <a:solidFill>
                <a:srgbClr val="000000"/>
              </a:solidFill>
            </a:endParaRPr>
          </a:p>
        </p:txBody>
      </p:sp>
      <p:sp>
        <p:nvSpPr>
          <p:cNvPr id="17" name="TextBox 16">
            <a:extLst>
              <a:ext uri="{FF2B5EF4-FFF2-40B4-BE49-F238E27FC236}">
                <a16:creationId xmlns:a16="http://schemas.microsoft.com/office/drawing/2014/main" id="{7507B886-86E5-577D-E6D1-1B8A50FA62F0}"/>
              </a:ext>
            </a:extLst>
          </p:cNvPr>
          <p:cNvSpPr txBox="1"/>
          <p:nvPr/>
        </p:nvSpPr>
        <p:spPr>
          <a:xfrm>
            <a:off x="7283114" y="6366959"/>
            <a:ext cx="4114800" cy="338554"/>
          </a:xfrm>
          <a:prstGeom prst="rect">
            <a:avLst/>
          </a:prstGeom>
          <a:noFill/>
        </p:spPr>
        <p:txBody>
          <a:bodyPr wrap="square">
            <a:spAutoFit/>
          </a:bodyPr>
          <a:lstStyle/>
          <a:p>
            <a:pPr fontAlgn="base"/>
            <a:r>
              <a:rPr lang="en-GB" sz="1600" i="1" dirty="0">
                <a:cs typeface="Arial" panose="020B0604020202020204" pitchFamily="34" charset="0"/>
              </a:rPr>
              <a:t>(</a:t>
            </a:r>
            <a:r>
              <a:rPr lang="en-GB" sz="1600" i="1" dirty="0" err="1">
                <a:cs typeface="Arial" panose="020B0604020202020204" pitchFamily="34" charset="0"/>
              </a:rPr>
              <a:t>pagal</a:t>
            </a:r>
            <a:r>
              <a:rPr lang="en-GB" sz="1600" i="1" dirty="0">
                <a:cs typeface="Arial" panose="020B0604020202020204" pitchFamily="34" charset="0"/>
              </a:rPr>
              <a:t> "Innova Market Insights")</a:t>
            </a:r>
            <a:endParaRPr lang="en-GB" sz="1600" b="0" i="1" dirty="0">
              <a:effectLst/>
              <a:cs typeface="Arial" panose="020B0604020202020204" pitchFamily="34" charset="0"/>
            </a:endParaRPr>
          </a:p>
        </p:txBody>
      </p:sp>
    </p:spTree>
    <p:extLst>
      <p:ext uri="{BB962C8B-B14F-4D97-AF65-F5344CB8AC3E}">
        <p14:creationId xmlns:p14="http://schemas.microsoft.com/office/powerpoint/2010/main" val="23635813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FC1CD8-020F-459F-9122-A7A4C1D9D20B}"/>
              </a:ext>
            </a:extLst>
          </p:cNvPr>
          <p:cNvSpPr>
            <a:spLocks noGrp="1"/>
          </p:cNvSpPr>
          <p:nvPr>
            <p:ph type="body" sz="quarter" idx="16"/>
          </p:nvPr>
        </p:nvSpPr>
        <p:spPr>
          <a:xfrm>
            <a:off x="2149154" y="934084"/>
            <a:ext cx="4235894" cy="1792640"/>
          </a:xfrm>
        </p:spPr>
        <p:txBody>
          <a:bodyPr>
            <a:normAutofit fontScale="92500" lnSpcReduction="10000"/>
          </a:bodyPr>
          <a:lstStyle/>
          <a:p>
            <a:r>
              <a:rPr lang="lt-LT" dirty="0"/>
              <a:t>Naujoviškos pakuotės ir ženklinimas</a:t>
            </a:r>
          </a:p>
        </p:txBody>
      </p:sp>
      <p:sp>
        <p:nvSpPr>
          <p:cNvPr id="3" name="Text Placeholder 2">
            <a:extLst>
              <a:ext uri="{FF2B5EF4-FFF2-40B4-BE49-F238E27FC236}">
                <a16:creationId xmlns:a16="http://schemas.microsoft.com/office/drawing/2014/main" id="{3A362E13-42A2-4105-A2A5-3D8C7333D2C6}"/>
              </a:ext>
            </a:extLst>
          </p:cNvPr>
          <p:cNvSpPr>
            <a:spLocks noGrp="1"/>
          </p:cNvSpPr>
          <p:nvPr>
            <p:ph type="body" sz="quarter" idx="17"/>
          </p:nvPr>
        </p:nvSpPr>
        <p:spPr/>
        <p:txBody>
          <a:bodyPr>
            <a:normAutofit fontScale="85000" lnSpcReduction="20000"/>
          </a:bodyPr>
          <a:lstStyle/>
          <a:p>
            <a:r>
              <a:rPr lang="en-IE"/>
              <a:t>04</a:t>
            </a:r>
          </a:p>
        </p:txBody>
      </p:sp>
    </p:spTree>
    <p:extLst>
      <p:ext uri="{BB962C8B-B14F-4D97-AF65-F5344CB8AC3E}">
        <p14:creationId xmlns:p14="http://schemas.microsoft.com/office/powerpoint/2010/main" val="11029353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hocolates in a box">
            <a:extLst>
              <a:ext uri="{FF2B5EF4-FFF2-40B4-BE49-F238E27FC236}">
                <a16:creationId xmlns:a16="http://schemas.microsoft.com/office/drawing/2014/main" id="{9585925B-4B7D-444A-9CB3-90F1855D87A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614329C3-C4F0-41AB-8C46-0341609C2F9F}"/>
              </a:ext>
            </a:extLst>
          </p:cNvPr>
          <p:cNvSpPr>
            <a:spLocks noGrp="1"/>
          </p:cNvSpPr>
          <p:nvPr>
            <p:ph type="body" sz="quarter" idx="18"/>
          </p:nvPr>
        </p:nvSpPr>
        <p:spPr>
          <a:xfrm>
            <a:off x="1524212" y="1649673"/>
            <a:ext cx="5105121" cy="4525954"/>
          </a:xfrm>
        </p:spPr>
        <p:txBody>
          <a:bodyPr>
            <a:normAutofit/>
          </a:bodyPr>
          <a:lstStyle/>
          <a:p>
            <a:pPr indent="0"/>
            <a:r>
              <a:rPr lang="lt-LT" dirty="0"/>
              <a:t>Šiame skyriuje apžvelgiamas pakuotės vaidmuo kuriant naujus maisto produktus senjorams. Keletas aspektų:</a:t>
            </a:r>
          </a:p>
          <a:p>
            <a:pPr marL="571500" indent="-342900">
              <a:buFont typeface="Arial" panose="020B0604020202020204" pitchFamily="34" charset="0"/>
              <a:buChar char="•"/>
            </a:pPr>
            <a:r>
              <a:rPr lang="lt-LT" dirty="0"/>
              <a:t>Nuo pakuotės formos gali priklausyti, ar senjorai pirks maisto produktą, ar ne. </a:t>
            </a:r>
          </a:p>
          <a:p>
            <a:pPr marL="571500" indent="-342900">
              <a:buFont typeface="Arial" panose="020B0604020202020204" pitchFamily="34" charset="0"/>
              <a:buChar char="•"/>
            </a:pPr>
            <a:r>
              <a:rPr lang="lt-LT" dirty="0"/>
              <a:t>Sprendimą pirkti maisto produktą lemia pakuotės </a:t>
            </a:r>
            <a:r>
              <a:rPr lang="lt-LT" b="1" dirty="0"/>
              <a:t>išvaizda</a:t>
            </a:r>
            <a:r>
              <a:rPr lang="lt-LT" dirty="0"/>
              <a:t>, pakuotės </a:t>
            </a:r>
            <a:r>
              <a:rPr lang="lt-LT" b="1" dirty="0"/>
              <a:t>patogumas</a:t>
            </a:r>
            <a:r>
              <a:rPr lang="lt-LT" dirty="0"/>
              <a:t> ir </a:t>
            </a:r>
            <a:r>
              <a:rPr lang="lt-LT" b="1" dirty="0"/>
              <a:t>gebėjimas perskaityti ar suprasti</a:t>
            </a:r>
            <a:r>
              <a:rPr lang="lt-LT" dirty="0"/>
              <a:t>, kas yra pakuotėje.</a:t>
            </a:r>
          </a:p>
        </p:txBody>
      </p:sp>
      <p:sp>
        <p:nvSpPr>
          <p:cNvPr id="4" name="Text Placeholder 3">
            <a:extLst>
              <a:ext uri="{FF2B5EF4-FFF2-40B4-BE49-F238E27FC236}">
                <a16:creationId xmlns:a16="http://schemas.microsoft.com/office/drawing/2014/main" id="{AFECF0E7-5076-467F-8B6A-0DE242C61522}"/>
              </a:ext>
            </a:extLst>
          </p:cNvPr>
          <p:cNvSpPr>
            <a:spLocks noGrp="1"/>
          </p:cNvSpPr>
          <p:nvPr>
            <p:ph type="body" sz="quarter" idx="16"/>
          </p:nvPr>
        </p:nvSpPr>
        <p:spPr/>
        <p:txBody>
          <a:bodyPr>
            <a:normAutofit lnSpcReduction="10000"/>
          </a:bodyPr>
          <a:lstStyle/>
          <a:p>
            <a:r>
              <a:rPr lang="lt-LT" dirty="0"/>
              <a:t>Naujoviška pakuotė </a:t>
            </a:r>
            <a:endParaRPr lang="en-IE" dirty="0"/>
          </a:p>
        </p:txBody>
      </p:sp>
    </p:spTree>
    <p:extLst>
      <p:ext uri="{BB962C8B-B14F-4D97-AF65-F5344CB8AC3E}">
        <p14:creationId xmlns:p14="http://schemas.microsoft.com/office/powerpoint/2010/main" val="20585692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old men giving each other a high five">
            <a:extLst>
              <a:ext uri="{FF2B5EF4-FFF2-40B4-BE49-F238E27FC236}">
                <a16:creationId xmlns:a16="http://schemas.microsoft.com/office/drawing/2014/main" id="{2AF09716-A3B3-4051-AE15-4DB6AB0A839E}"/>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852062" y="228600"/>
            <a:ext cx="5105121" cy="6362700"/>
          </a:xfrm>
        </p:spPr>
      </p:pic>
      <p:sp>
        <p:nvSpPr>
          <p:cNvPr id="3" name="Text Placeholder 2">
            <a:extLst>
              <a:ext uri="{FF2B5EF4-FFF2-40B4-BE49-F238E27FC236}">
                <a16:creationId xmlns:a16="http://schemas.microsoft.com/office/drawing/2014/main" id="{0A5A984D-AC20-4869-94EB-BD84D1B899A8}"/>
              </a:ext>
            </a:extLst>
          </p:cNvPr>
          <p:cNvSpPr>
            <a:spLocks noGrp="1"/>
          </p:cNvSpPr>
          <p:nvPr>
            <p:ph type="body" sz="quarter" idx="18"/>
          </p:nvPr>
        </p:nvSpPr>
        <p:spPr>
          <a:xfrm>
            <a:off x="1449860" y="1773241"/>
            <a:ext cx="5173362" cy="4525954"/>
          </a:xfrm>
        </p:spPr>
        <p:txBody>
          <a:bodyPr/>
          <a:lstStyle/>
          <a:p>
            <a:pPr indent="0"/>
            <a:r>
              <a:rPr lang="lt-LT" dirty="0"/>
              <a:t>Atminkite, kad </a:t>
            </a:r>
            <a:r>
              <a:rPr lang="lt-LT" b="1" dirty="0"/>
              <a:t>fiziniai apribojimai </a:t>
            </a:r>
            <a:r>
              <a:rPr lang="lt-LT" dirty="0"/>
              <a:t>gali turėti įtakos senjorų maisto produktų pasirinkimui. Jų fizinė jėga gali turėti įtakos tam tikrų maisto produktų atidarymui ar nešimui. Jų regėjimas gali turėti įtakos gebėjimui perskaityti etiketę arba atpažinti produktą ir (arba) jo naudą. </a:t>
            </a:r>
          </a:p>
          <a:p>
            <a:pPr indent="0"/>
            <a:r>
              <a:rPr lang="lt-LT" dirty="0"/>
              <a:t>Svarstydami apie senjorams skirtą maisto produktų kūrimo procesą, rekomenduojame atsižvelgti į visus šiuos veiksnius ir optimizuoti pakuotę taip, kad ji būtų pritaikyta senjorams. </a:t>
            </a:r>
          </a:p>
        </p:txBody>
      </p:sp>
      <p:sp>
        <p:nvSpPr>
          <p:cNvPr id="4" name="Text Placeholder 3">
            <a:extLst>
              <a:ext uri="{FF2B5EF4-FFF2-40B4-BE49-F238E27FC236}">
                <a16:creationId xmlns:a16="http://schemas.microsoft.com/office/drawing/2014/main" id="{5944A38A-331A-4F1F-A669-8993ADDF8D52}"/>
              </a:ext>
            </a:extLst>
          </p:cNvPr>
          <p:cNvSpPr>
            <a:spLocks noGrp="1"/>
          </p:cNvSpPr>
          <p:nvPr>
            <p:ph type="body" sz="quarter" idx="16"/>
          </p:nvPr>
        </p:nvSpPr>
        <p:spPr/>
        <p:txBody>
          <a:bodyPr>
            <a:normAutofit fontScale="92500"/>
          </a:bodyPr>
          <a:lstStyle/>
          <a:p>
            <a:r>
              <a:rPr lang="en-IE" dirty="0" err="1"/>
              <a:t>Poveikį</a:t>
            </a:r>
            <a:r>
              <a:rPr lang="en-IE" dirty="0"/>
              <a:t> </a:t>
            </a:r>
            <a:r>
              <a:rPr lang="en-IE" dirty="0" err="1"/>
              <a:t>darantys</a:t>
            </a:r>
            <a:r>
              <a:rPr lang="en-IE" dirty="0"/>
              <a:t> </a:t>
            </a:r>
            <a:r>
              <a:rPr lang="en-IE" dirty="0" err="1"/>
              <a:t>veiksniai</a:t>
            </a:r>
            <a:r>
              <a:rPr lang="en-IE" dirty="0"/>
              <a:t> </a:t>
            </a:r>
          </a:p>
        </p:txBody>
      </p:sp>
    </p:spTree>
    <p:extLst>
      <p:ext uri="{BB962C8B-B14F-4D97-AF65-F5344CB8AC3E}">
        <p14:creationId xmlns:p14="http://schemas.microsoft.com/office/powerpoint/2010/main" val="3289947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Elderly couple preparing meal">
            <a:extLst>
              <a:ext uri="{FF2B5EF4-FFF2-40B4-BE49-F238E27FC236}">
                <a16:creationId xmlns:a16="http://schemas.microsoft.com/office/drawing/2014/main" id="{B320FE2B-746F-459B-95F9-2A4D486A6D46}"/>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300"/>
          <a:stretch/>
        </p:blipFill>
        <p:spPr>
          <a:xfrm>
            <a:off x="6852062" y="228600"/>
            <a:ext cx="5105121" cy="6362700"/>
          </a:xfrm>
        </p:spPr>
      </p:pic>
      <p:sp>
        <p:nvSpPr>
          <p:cNvPr id="3" name="Text Placeholder 2">
            <a:extLst>
              <a:ext uri="{FF2B5EF4-FFF2-40B4-BE49-F238E27FC236}">
                <a16:creationId xmlns:a16="http://schemas.microsoft.com/office/drawing/2014/main" id="{95539080-A3E3-4DA0-8260-2FB329911A01}"/>
              </a:ext>
            </a:extLst>
          </p:cNvPr>
          <p:cNvSpPr>
            <a:spLocks noGrp="1"/>
          </p:cNvSpPr>
          <p:nvPr>
            <p:ph type="body" sz="quarter" idx="18"/>
          </p:nvPr>
        </p:nvSpPr>
        <p:spPr>
          <a:xfrm>
            <a:off x="1592241" y="1441622"/>
            <a:ext cx="5105121" cy="5187778"/>
          </a:xfrm>
        </p:spPr>
        <p:txBody>
          <a:bodyPr>
            <a:normAutofit lnSpcReduction="10000"/>
          </a:bodyPr>
          <a:lstStyle/>
          <a:p>
            <a:pPr marL="0"/>
            <a:r>
              <a:rPr lang="lt-LT" dirty="0"/>
              <a:t>Suprasdami senėjimo ypatumus, galime bandyti kurti maisto produktus, kurie padėtų išvengti senėjimo poveikio sveikatai.  Reikia:</a:t>
            </a:r>
          </a:p>
          <a:p>
            <a:pPr marL="285750" indent="-285750">
              <a:buFont typeface="Arial" panose="020B0604020202020204" pitchFamily="34" charset="0"/>
              <a:buChar char="•"/>
            </a:pPr>
            <a:r>
              <a:rPr lang="lt-LT" sz="2400" dirty="0">
                <a:cs typeface="Arial" panose="020B0604020202020204" pitchFamily="34" charset="0"/>
              </a:rPr>
              <a:t>Naujų maisto produktų, kurių teigiamas poveikis sveikatai įrodytas moksliniais tyrimais ir kuriuos leidžia teisėkūros institucijos, taip pat kuriuos supranta ir priima vartotojai, kūrimas. </a:t>
            </a:r>
          </a:p>
          <a:p>
            <a:pPr marL="285750" indent="-285750">
              <a:buFont typeface="Arial" panose="020B0604020202020204" pitchFamily="34" charset="0"/>
              <a:buChar char="•"/>
            </a:pPr>
            <a:r>
              <a:rPr lang="lt-LT" sz="2400" dirty="0">
                <a:cs typeface="Arial" panose="020B0604020202020204" pitchFamily="34" charset="0"/>
              </a:rPr>
              <a:t>Funkcinių maisto produktų ir maisto papildų kūrimas (pvz., tobulėjant maisto technologijoms, gebėjimas iš maisto produktų ir kitų medžiagų išgauti, izoliuoti ir koncentruoti biologiškai aktyvius junginius).</a:t>
            </a:r>
          </a:p>
          <a:p>
            <a:pPr marL="0"/>
            <a:endParaRPr lang="en-IE" dirty="0"/>
          </a:p>
        </p:txBody>
      </p:sp>
      <p:sp>
        <p:nvSpPr>
          <p:cNvPr id="4" name="Text Placeholder 3">
            <a:extLst>
              <a:ext uri="{FF2B5EF4-FFF2-40B4-BE49-F238E27FC236}">
                <a16:creationId xmlns:a16="http://schemas.microsoft.com/office/drawing/2014/main" id="{A0A768D9-79D7-47E8-B5BC-486B5C0ACF36}"/>
              </a:ext>
            </a:extLst>
          </p:cNvPr>
          <p:cNvSpPr>
            <a:spLocks noGrp="1"/>
          </p:cNvSpPr>
          <p:nvPr>
            <p:ph type="body" sz="quarter" idx="16"/>
          </p:nvPr>
        </p:nvSpPr>
        <p:spPr>
          <a:xfrm>
            <a:off x="1718561" y="228599"/>
            <a:ext cx="5209461" cy="1361303"/>
          </a:xfrm>
        </p:spPr>
        <p:txBody>
          <a:bodyPr>
            <a:normAutofit/>
          </a:bodyPr>
          <a:lstStyle/>
          <a:p>
            <a:r>
              <a:rPr lang="lt-LT" sz="3000" dirty="0"/>
              <a:t>Kokius naujus maisto produktus reikėtų sukurti senjorams</a:t>
            </a:r>
          </a:p>
        </p:txBody>
      </p:sp>
    </p:spTree>
    <p:extLst>
      <p:ext uri="{BB962C8B-B14F-4D97-AF65-F5344CB8AC3E}">
        <p14:creationId xmlns:p14="http://schemas.microsoft.com/office/powerpoint/2010/main" val="4498548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F452A4-9490-4017-B3EE-E052546F697F}"/>
              </a:ext>
            </a:extLst>
          </p:cNvPr>
          <p:cNvSpPr>
            <a:spLocks noGrp="1"/>
          </p:cNvSpPr>
          <p:nvPr>
            <p:ph type="body" sz="quarter" idx="16"/>
          </p:nvPr>
        </p:nvSpPr>
        <p:spPr>
          <a:xfrm>
            <a:off x="0" y="343545"/>
            <a:ext cx="12192000" cy="582221"/>
          </a:xfrm>
          <a:solidFill>
            <a:srgbClr val="85D2E1"/>
          </a:solidFill>
        </p:spPr>
        <p:txBody>
          <a:bodyPr anchor="ctr">
            <a:normAutofit fontScale="77500" lnSpcReduction="20000"/>
          </a:bodyPr>
          <a:lstStyle/>
          <a:p>
            <a:pPr algn="ctr"/>
            <a:r>
              <a:rPr lang="en-IE" dirty="0" err="1"/>
              <a:t>Veiksniai</a:t>
            </a:r>
            <a:r>
              <a:rPr lang="en-IE" dirty="0"/>
              <a:t>, į </a:t>
            </a:r>
            <a:r>
              <a:rPr lang="en-IE" dirty="0" err="1"/>
              <a:t>kuriuos</a:t>
            </a:r>
            <a:r>
              <a:rPr lang="en-IE" dirty="0"/>
              <a:t> </a:t>
            </a:r>
            <a:r>
              <a:rPr lang="en-IE" dirty="0" err="1"/>
              <a:t>reikia</a:t>
            </a:r>
            <a:r>
              <a:rPr lang="en-IE" dirty="0"/>
              <a:t> </a:t>
            </a:r>
            <a:r>
              <a:rPr lang="en-IE" dirty="0" err="1"/>
              <a:t>atsižvelgti</a:t>
            </a:r>
            <a:r>
              <a:rPr lang="en-IE" dirty="0"/>
              <a:t> </a:t>
            </a:r>
            <a:r>
              <a:rPr lang="en-IE" dirty="0" err="1"/>
              <a:t>kuriant</a:t>
            </a:r>
            <a:r>
              <a:rPr lang="en-IE" dirty="0"/>
              <a:t> </a:t>
            </a:r>
            <a:r>
              <a:rPr lang="en-IE" dirty="0" err="1"/>
              <a:t>senjorams</a:t>
            </a:r>
            <a:r>
              <a:rPr lang="en-IE" dirty="0"/>
              <a:t> </a:t>
            </a:r>
            <a:r>
              <a:rPr lang="en-IE" dirty="0" err="1"/>
              <a:t>skirtas</a:t>
            </a:r>
            <a:r>
              <a:rPr lang="en-IE" dirty="0"/>
              <a:t> </a:t>
            </a:r>
            <a:r>
              <a:rPr lang="en-IE" dirty="0" err="1"/>
              <a:t>maisto</a:t>
            </a:r>
            <a:r>
              <a:rPr lang="en-IE" dirty="0"/>
              <a:t> </a:t>
            </a:r>
            <a:r>
              <a:rPr lang="en-IE" dirty="0" err="1"/>
              <a:t>pakuotes</a:t>
            </a:r>
            <a:endParaRPr lang="en-IE" dirty="0"/>
          </a:p>
        </p:txBody>
      </p:sp>
      <p:grpSp>
        <p:nvGrpSpPr>
          <p:cNvPr id="17" name="Group 16">
            <a:extLst>
              <a:ext uri="{FF2B5EF4-FFF2-40B4-BE49-F238E27FC236}">
                <a16:creationId xmlns:a16="http://schemas.microsoft.com/office/drawing/2014/main" id="{8DC07EDE-7E57-4ABA-93EB-D3B5DA8EB6A4}"/>
              </a:ext>
            </a:extLst>
          </p:cNvPr>
          <p:cNvGrpSpPr/>
          <p:nvPr/>
        </p:nvGrpSpPr>
        <p:grpSpPr>
          <a:xfrm>
            <a:off x="2298660" y="1428582"/>
            <a:ext cx="7304961" cy="4759767"/>
            <a:chOff x="5035772" y="1694632"/>
            <a:chExt cx="7201204" cy="4850451"/>
          </a:xfrm>
        </p:grpSpPr>
        <p:sp>
          <p:nvSpPr>
            <p:cNvPr id="18" name="Oval 17">
              <a:extLst>
                <a:ext uri="{FF2B5EF4-FFF2-40B4-BE49-F238E27FC236}">
                  <a16:creationId xmlns:a16="http://schemas.microsoft.com/office/drawing/2014/main" id="{B4CB424B-EDF6-4D1E-A280-7156E4AB10FB}"/>
                </a:ext>
              </a:extLst>
            </p:cNvPr>
            <p:cNvSpPr/>
            <p:nvPr/>
          </p:nvSpPr>
          <p:spPr>
            <a:xfrm>
              <a:off x="7452181" y="3450407"/>
              <a:ext cx="2358941" cy="1292661"/>
            </a:xfrm>
            <a:prstGeom prst="ellipse">
              <a:avLst/>
            </a:prstGeom>
            <a:solidFill>
              <a:srgbClr val="009BBD"/>
            </a:solidFill>
            <a:ln w="6350" cap="flat" cmpd="sng" algn="ctr">
              <a:solidFill>
                <a:srgbClr val="00569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lt-LT" sz="2000" b="1" i="0" u="none" strike="noStrike" kern="0" cap="none" spc="0" normalizeH="0" baseline="0" noProof="0" dirty="0">
                  <a:ln>
                    <a:noFill/>
                  </a:ln>
                  <a:solidFill>
                    <a:prstClr val="white"/>
                  </a:solidFill>
                  <a:effectLst/>
                  <a:uLnTx/>
                  <a:uFillTx/>
                  <a:latin typeface="Arial"/>
                  <a:ea typeface="+mn-ea"/>
                  <a:cs typeface="+mn-cs"/>
                </a:rPr>
                <a:t>Pakuotės plano atributai</a:t>
              </a:r>
              <a:endParaRPr kumimoji="0" lang="en-US" sz="2000" b="1" i="0" u="none" strike="noStrike" kern="0" cap="none" spc="0" normalizeH="0" baseline="0" noProof="0" dirty="0">
                <a:ln>
                  <a:noFill/>
                </a:ln>
                <a:solidFill>
                  <a:prstClr val="white"/>
                </a:solidFill>
                <a:effectLst/>
                <a:uLnTx/>
                <a:uFillTx/>
                <a:latin typeface="Arial"/>
                <a:ea typeface="+mn-ea"/>
                <a:cs typeface="+mn-cs"/>
              </a:endParaRPr>
            </a:p>
          </p:txBody>
        </p:sp>
        <p:grpSp>
          <p:nvGrpSpPr>
            <p:cNvPr id="19" name="Group 18">
              <a:extLst>
                <a:ext uri="{FF2B5EF4-FFF2-40B4-BE49-F238E27FC236}">
                  <a16:creationId xmlns:a16="http://schemas.microsoft.com/office/drawing/2014/main" id="{D23124B9-0254-40CB-B42A-4CD2EC2B3612}"/>
                </a:ext>
              </a:extLst>
            </p:cNvPr>
            <p:cNvGrpSpPr/>
            <p:nvPr/>
          </p:nvGrpSpPr>
          <p:grpSpPr>
            <a:xfrm>
              <a:off x="5035772" y="1694632"/>
              <a:ext cx="7201204" cy="4850451"/>
              <a:chOff x="5050111" y="1632031"/>
              <a:chExt cx="7201204" cy="4850451"/>
            </a:xfrm>
          </p:grpSpPr>
          <p:sp>
            <p:nvSpPr>
              <p:cNvPr id="20" name="Oval 19">
                <a:extLst>
                  <a:ext uri="{FF2B5EF4-FFF2-40B4-BE49-F238E27FC236}">
                    <a16:creationId xmlns:a16="http://schemas.microsoft.com/office/drawing/2014/main" id="{71E55246-3A71-45BE-BA59-A520D2E3C7C2}"/>
                  </a:ext>
                </a:extLst>
              </p:cNvPr>
              <p:cNvSpPr/>
              <p:nvPr/>
            </p:nvSpPr>
            <p:spPr>
              <a:xfrm>
                <a:off x="5808591" y="1714689"/>
                <a:ext cx="2271502" cy="1399696"/>
              </a:xfrm>
              <a:prstGeom prst="ellipse">
                <a:avLst/>
              </a:prstGeom>
              <a:solidFill>
                <a:schemeClr val="accent6"/>
              </a:solidFill>
              <a:ln w="6350" cap="flat" cmpd="sng" algn="ctr">
                <a:solidFill>
                  <a:srgbClr val="FFD1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prstClr val="black"/>
                    </a:solidFill>
                    <a:effectLst/>
                    <a:uLnTx/>
                    <a:uFillTx/>
                    <a:ea typeface="+mn-ea"/>
                    <a:cs typeface="+mn-cs"/>
                  </a:rPr>
                  <a:t>Brailio</a:t>
                </a:r>
                <a:r>
                  <a:rPr kumimoji="0" lang="en-US" sz="2000" b="1" i="0" u="none" strike="noStrike" kern="0" cap="none" spc="0" normalizeH="0" baseline="0" noProof="0" dirty="0">
                    <a:ln>
                      <a:noFill/>
                    </a:ln>
                    <a:solidFill>
                      <a:prstClr val="black"/>
                    </a:solidFill>
                    <a:effectLst/>
                    <a:uLnTx/>
                    <a:uFillTx/>
                    <a:ea typeface="+mn-ea"/>
                    <a:cs typeface="+mn-cs"/>
                  </a:rPr>
                  <a:t> </a:t>
                </a:r>
                <a:r>
                  <a:rPr kumimoji="0" lang="en-US" sz="2000" b="1" i="0" u="none" strike="noStrike" kern="0" cap="none" spc="0" normalizeH="0" baseline="0" noProof="0" dirty="0" err="1">
                    <a:ln>
                      <a:noFill/>
                    </a:ln>
                    <a:solidFill>
                      <a:prstClr val="black"/>
                    </a:solidFill>
                    <a:effectLst/>
                    <a:uLnTx/>
                    <a:uFillTx/>
                    <a:ea typeface="+mn-ea"/>
                    <a:cs typeface="+mn-cs"/>
                  </a:rPr>
                  <a:t>raštas</a:t>
                </a:r>
                <a:r>
                  <a:rPr kumimoji="0" lang="en-US" sz="2000" b="1" i="0" u="none" strike="noStrike" kern="0" cap="none" spc="0" normalizeH="0" baseline="0" noProof="0" dirty="0">
                    <a:ln>
                      <a:noFill/>
                    </a:ln>
                    <a:solidFill>
                      <a:prstClr val="black"/>
                    </a:solidFill>
                    <a:effectLst/>
                    <a:uLnTx/>
                    <a:uFillTx/>
                    <a:ea typeface="+mn-ea"/>
                    <a:cs typeface="+mn-cs"/>
                  </a:rPr>
                  <a:t>, </a:t>
                </a:r>
                <a:r>
                  <a:rPr kumimoji="0" lang="en-US" sz="2000" b="1" i="0" u="none" strike="noStrike" kern="0" cap="none" spc="0" normalizeH="0" baseline="0" noProof="0" dirty="0" err="1">
                    <a:ln>
                      <a:noFill/>
                    </a:ln>
                    <a:solidFill>
                      <a:prstClr val="black"/>
                    </a:solidFill>
                    <a:effectLst/>
                    <a:uLnTx/>
                    <a:uFillTx/>
                    <a:ea typeface="+mn-ea"/>
                    <a:cs typeface="+mn-cs"/>
                  </a:rPr>
                  <a:t>kontrastinga</a:t>
                </a:r>
                <a:r>
                  <a:rPr kumimoji="0" lang="en-US" sz="2000" b="1" i="0" u="none" strike="noStrike" kern="0" cap="none" spc="0" normalizeH="0" baseline="0" noProof="0" dirty="0">
                    <a:ln>
                      <a:noFill/>
                    </a:ln>
                    <a:solidFill>
                      <a:prstClr val="black"/>
                    </a:solidFill>
                    <a:effectLst/>
                    <a:uLnTx/>
                    <a:uFillTx/>
                    <a:ea typeface="+mn-ea"/>
                    <a:cs typeface="+mn-cs"/>
                  </a:rPr>
                  <a:t> </a:t>
                </a:r>
                <a:r>
                  <a:rPr kumimoji="0" lang="en-US" sz="2000" b="1" i="0" u="none" strike="noStrike" kern="0" cap="none" spc="0" normalizeH="0" baseline="0" noProof="0" dirty="0" err="1">
                    <a:ln>
                      <a:noFill/>
                    </a:ln>
                    <a:solidFill>
                      <a:prstClr val="black"/>
                    </a:solidFill>
                    <a:effectLst/>
                    <a:uLnTx/>
                    <a:uFillTx/>
                    <a:ea typeface="+mn-ea"/>
                    <a:cs typeface="+mn-cs"/>
                  </a:rPr>
                  <a:t>spalva</a:t>
                </a:r>
                <a:r>
                  <a:rPr kumimoji="0" lang="en-US" sz="2000" b="1" i="0" u="none" strike="noStrike" kern="0" cap="none" spc="0" normalizeH="0" baseline="0" noProof="0" dirty="0">
                    <a:ln>
                      <a:noFill/>
                    </a:ln>
                    <a:solidFill>
                      <a:prstClr val="black"/>
                    </a:solidFill>
                    <a:effectLst/>
                    <a:uLnTx/>
                    <a:uFillTx/>
                    <a:ea typeface="+mn-ea"/>
                    <a:cs typeface="+mn-cs"/>
                  </a:rPr>
                  <a:t>, </a:t>
                </a:r>
                <a:r>
                  <a:rPr kumimoji="0" lang="en-US" sz="2000" b="1" i="0" u="none" strike="noStrike" kern="0" cap="none" spc="0" normalizeH="0" baseline="0" noProof="0" dirty="0" err="1">
                    <a:ln>
                      <a:noFill/>
                    </a:ln>
                    <a:solidFill>
                      <a:prstClr val="black"/>
                    </a:solidFill>
                    <a:effectLst/>
                    <a:uLnTx/>
                    <a:uFillTx/>
                    <a:ea typeface="+mn-ea"/>
                    <a:cs typeface="+mn-cs"/>
                  </a:rPr>
                  <a:t>reljefinis</a:t>
                </a:r>
                <a:r>
                  <a:rPr kumimoji="0" lang="en-US" sz="2000" b="1" i="0" u="none" strike="noStrike" kern="0" cap="none" spc="0" normalizeH="0" baseline="0" noProof="0" dirty="0">
                    <a:ln>
                      <a:noFill/>
                    </a:ln>
                    <a:solidFill>
                      <a:prstClr val="black"/>
                    </a:solidFill>
                    <a:effectLst/>
                    <a:uLnTx/>
                    <a:uFillTx/>
                    <a:ea typeface="+mn-ea"/>
                    <a:cs typeface="+mn-cs"/>
                  </a:rPr>
                  <a:t> </a:t>
                </a:r>
                <a:r>
                  <a:rPr kumimoji="0" lang="en-US" sz="2000" b="1" i="0" u="none" strike="noStrike" kern="0" cap="none" spc="0" normalizeH="0" baseline="0" noProof="0" dirty="0" err="1">
                    <a:ln>
                      <a:noFill/>
                    </a:ln>
                    <a:solidFill>
                      <a:prstClr val="black"/>
                    </a:solidFill>
                    <a:effectLst/>
                    <a:uLnTx/>
                    <a:uFillTx/>
                    <a:ea typeface="+mn-ea"/>
                    <a:cs typeface="+mn-cs"/>
                  </a:rPr>
                  <a:t>logotipas</a:t>
                </a:r>
                <a:r>
                  <a:rPr kumimoji="0" lang="en-US" sz="2000" b="1" i="0" u="none" strike="noStrike" kern="0" cap="none" spc="0" normalizeH="0" baseline="0" noProof="0" dirty="0">
                    <a:ln>
                      <a:noFill/>
                    </a:ln>
                    <a:solidFill>
                      <a:prstClr val="black"/>
                    </a:solidFill>
                    <a:effectLst/>
                    <a:uLnTx/>
                    <a:uFillTx/>
                    <a:ea typeface="+mn-ea"/>
                    <a:cs typeface="+mn-cs"/>
                  </a:rPr>
                  <a:t> </a:t>
                </a:r>
              </a:p>
            </p:txBody>
          </p:sp>
          <p:sp>
            <p:nvSpPr>
              <p:cNvPr id="21" name="Oval 20">
                <a:extLst>
                  <a:ext uri="{FF2B5EF4-FFF2-40B4-BE49-F238E27FC236}">
                    <a16:creationId xmlns:a16="http://schemas.microsoft.com/office/drawing/2014/main" id="{7FB2FCB8-D5A2-4C86-AFCE-D81A9DD5E52B}"/>
                  </a:ext>
                </a:extLst>
              </p:cNvPr>
              <p:cNvSpPr/>
              <p:nvPr/>
            </p:nvSpPr>
            <p:spPr>
              <a:xfrm>
                <a:off x="5050111" y="3412120"/>
                <a:ext cx="1883775" cy="1550985"/>
              </a:xfrm>
              <a:prstGeom prst="ellipse">
                <a:avLst/>
              </a:prstGeom>
              <a:solidFill>
                <a:schemeClr val="accent6"/>
              </a:solidFill>
              <a:ln w="6350" cap="flat" cmpd="sng" algn="ctr">
                <a:solidFill>
                  <a:srgbClr val="FFD1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err="1">
                    <a:ln>
                      <a:noFill/>
                    </a:ln>
                    <a:solidFill>
                      <a:prstClr val="black"/>
                    </a:solidFill>
                    <a:effectLst/>
                    <a:uLnTx/>
                    <a:uFillTx/>
                    <a:ea typeface="+mn-ea"/>
                    <a:cs typeface="+mn-cs"/>
                  </a:rPr>
                  <a:t>Lengvas</a:t>
                </a:r>
                <a:r>
                  <a:rPr kumimoji="0" lang="en-US" b="1" i="0" u="none" strike="noStrike" kern="0" cap="none" spc="0" normalizeH="0" baseline="0" noProof="0" dirty="0">
                    <a:ln>
                      <a:noFill/>
                    </a:ln>
                    <a:solidFill>
                      <a:prstClr val="black"/>
                    </a:solidFill>
                    <a:effectLst/>
                    <a:uLnTx/>
                    <a:uFillTx/>
                    <a:ea typeface="+mn-ea"/>
                    <a:cs typeface="+mn-cs"/>
                  </a:rPr>
                  <a:t> </a:t>
                </a:r>
                <a:r>
                  <a:rPr kumimoji="0" lang="en-US" b="1" i="0" u="none" strike="noStrike" kern="0" cap="none" spc="0" normalizeH="0" baseline="0" noProof="0" dirty="0" err="1">
                    <a:ln>
                      <a:noFill/>
                    </a:ln>
                    <a:solidFill>
                      <a:prstClr val="black"/>
                    </a:solidFill>
                    <a:effectLst/>
                    <a:uLnTx/>
                    <a:uFillTx/>
                    <a:ea typeface="+mn-ea"/>
                    <a:cs typeface="+mn-cs"/>
                  </a:rPr>
                  <a:t>atidarymas</a:t>
                </a:r>
                <a:r>
                  <a:rPr kumimoji="0" lang="en-US" b="1" i="0" u="none" strike="noStrike" kern="0" cap="none" spc="0" normalizeH="0" baseline="0" noProof="0" dirty="0">
                    <a:ln>
                      <a:noFill/>
                    </a:ln>
                    <a:solidFill>
                      <a:prstClr val="black"/>
                    </a:solidFill>
                    <a:effectLst/>
                    <a:uLnTx/>
                    <a:uFillTx/>
                    <a:ea typeface="+mn-ea"/>
                    <a:cs typeface="+mn-cs"/>
                  </a:rPr>
                  <a:t> </a:t>
                </a:r>
              </a:p>
            </p:txBody>
          </p:sp>
          <p:sp>
            <p:nvSpPr>
              <p:cNvPr id="22" name="Oval 21">
                <a:extLst>
                  <a:ext uri="{FF2B5EF4-FFF2-40B4-BE49-F238E27FC236}">
                    <a16:creationId xmlns:a16="http://schemas.microsoft.com/office/drawing/2014/main" id="{92CC0EA6-02F8-4E27-848C-2664FABE6D56}"/>
                  </a:ext>
                </a:extLst>
              </p:cNvPr>
              <p:cNvSpPr/>
              <p:nvPr/>
            </p:nvSpPr>
            <p:spPr>
              <a:xfrm>
                <a:off x="6577525" y="5192862"/>
                <a:ext cx="2121060" cy="1289620"/>
              </a:xfrm>
              <a:prstGeom prst="ellipse">
                <a:avLst/>
              </a:prstGeom>
              <a:solidFill>
                <a:schemeClr val="accent6"/>
              </a:solidFill>
              <a:ln w="6350" cap="flat" cmpd="sng" algn="ctr">
                <a:solidFill>
                  <a:srgbClr val="FFD1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lt-LT" sz="2000" b="1" i="0" u="none" strike="noStrike" kern="0" cap="none" spc="0" normalizeH="0" baseline="0" noProof="0" dirty="0" err="1">
                    <a:ln>
                      <a:noFill/>
                    </a:ln>
                    <a:solidFill>
                      <a:prstClr val="black"/>
                    </a:solidFill>
                    <a:effectLst/>
                    <a:uLnTx/>
                    <a:uFillTx/>
                    <a:ea typeface="+mn-ea"/>
                    <a:cs typeface="+mn-cs"/>
                  </a:rPr>
                  <a:t>Cool</a:t>
                </a:r>
                <a:r>
                  <a:rPr kumimoji="0" lang="lt-LT" sz="2000" b="1" i="0" u="none" strike="noStrike" kern="0" cap="none" spc="0" normalizeH="0" baseline="0" noProof="0" dirty="0">
                    <a:ln>
                      <a:noFill/>
                    </a:ln>
                    <a:solidFill>
                      <a:prstClr val="black"/>
                    </a:solidFill>
                    <a:effectLst/>
                    <a:uLnTx/>
                    <a:uFillTx/>
                    <a:ea typeface="+mn-ea"/>
                    <a:cs typeface="+mn-cs"/>
                  </a:rPr>
                  <a:t> </a:t>
                </a:r>
                <a:r>
                  <a:rPr kumimoji="0" lang="lt-LT" sz="2000" b="1" i="0" u="none" strike="noStrike" kern="0" cap="none" spc="0" normalizeH="0" baseline="0" noProof="0" dirty="0" err="1">
                    <a:ln>
                      <a:noFill/>
                    </a:ln>
                    <a:solidFill>
                      <a:prstClr val="black"/>
                    </a:solidFill>
                    <a:effectLst/>
                    <a:uLnTx/>
                    <a:uFillTx/>
                    <a:ea typeface="+mn-ea"/>
                    <a:cs typeface="+mn-cs"/>
                  </a:rPr>
                  <a:t>spot</a:t>
                </a:r>
                <a:r>
                  <a:rPr kumimoji="0" lang="lt-LT" sz="2000" b="1" i="0" u="none" strike="noStrike" kern="0" cap="none" spc="0" normalizeH="0" baseline="0" noProof="0" dirty="0">
                    <a:ln>
                      <a:noFill/>
                    </a:ln>
                    <a:solidFill>
                      <a:prstClr val="black"/>
                    </a:solidFill>
                    <a:effectLst/>
                    <a:uLnTx/>
                    <a:uFillTx/>
                    <a:ea typeface="+mn-ea"/>
                    <a:cs typeface="+mn-cs"/>
                  </a:rPr>
                  <a:t> pakuotė </a:t>
                </a:r>
                <a:endParaRPr kumimoji="0" lang="en-US" sz="2000" b="1" i="0" u="none" strike="noStrike" kern="0" cap="none" spc="0" normalizeH="0" baseline="0" noProof="0" dirty="0">
                  <a:ln>
                    <a:noFill/>
                  </a:ln>
                  <a:solidFill>
                    <a:prstClr val="black"/>
                  </a:solidFill>
                  <a:effectLst/>
                  <a:uLnTx/>
                  <a:uFillTx/>
                  <a:ea typeface="+mn-ea"/>
                  <a:cs typeface="+mn-cs"/>
                </a:endParaRPr>
              </a:p>
            </p:txBody>
          </p:sp>
          <p:sp>
            <p:nvSpPr>
              <p:cNvPr id="23" name="Oval 22">
                <a:extLst>
                  <a:ext uri="{FF2B5EF4-FFF2-40B4-BE49-F238E27FC236}">
                    <a16:creationId xmlns:a16="http://schemas.microsoft.com/office/drawing/2014/main" id="{57E47B65-ACFB-489B-B7FA-8E814C0416E1}"/>
                  </a:ext>
                </a:extLst>
              </p:cNvPr>
              <p:cNvSpPr/>
              <p:nvPr/>
            </p:nvSpPr>
            <p:spPr>
              <a:xfrm>
                <a:off x="10367540" y="3340728"/>
                <a:ext cx="1883775" cy="1479294"/>
              </a:xfrm>
              <a:prstGeom prst="ellipse">
                <a:avLst/>
              </a:prstGeom>
              <a:solidFill>
                <a:schemeClr val="accent6"/>
              </a:solidFill>
              <a:ln w="6350" cap="flat" cmpd="sng" algn="ctr">
                <a:solidFill>
                  <a:srgbClr val="FFD1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lt-LT" sz="2000" b="1" i="0" u="none" strike="noStrike" kern="0" cap="none" spc="0" normalizeH="0" baseline="0" noProof="0" dirty="0">
                    <a:ln>
                      <a:noFill/>
                    </a:ln>
                    <a:solidFill>
                      <a:prstClr val="black"/>
                    </a:solidFill>
                    <a:effectLst/>
                    <a:uLnTx/>
                    <a:uFillTx/>
                    <a:ea typeface="+mn-ea"/>
                    <a:cs typeface="+mn-cs"/>
                  </a:rPr>
                  <a:t>Savaime užsidaranti pakuotė </a:t>
                </a:r>
                <a:endParaRPr kumimoji="0" lang="en-US" sz="2000" b="1" i="0" u="none" strike="noStrike" kern="0" cap="none" spc="0" normalizeH="0" baseline="0" noProof="0" dirty="0">
                  <a:ln>
                    <a:noFill/>
                  </a:ln>
                  <a:solidFill>
                    <a:prstClr val="black"/>
                  </a:solidFill>
                  <a:effectLst/>
                  <a:uLnTx/>
                  <a:uFillTx/>
                  <a:ea typeface="+mn-ea"/>
                  <a:cs typeface="+mn-cs"/>
                </a:endParaRPr>
              </a:p>
            </p:txBody>
          </p:sp>
          <p:sp>
            <p:nvSpPr>
              <p:cNvPr id="24" name="Oval 23">
                <a:extLst>
                  <a:ext uri="{FF2B5EF4-FFF2-40B4-BE49-F238E27FC236}">
                    <a16:creationId xmlns:a16="http://schemas.microsoft.com/office/drawing/2014/main" id="{A4F5D2E8-C0FD-48F4-A999-C75ABD0D3387}"/>
                  </a:ext>
                </a:extLst>
              </p:cNvPr>
              <p:cNvSpPr/>
              <p:nvPr/>
            </p:nvSpPr>
            <p:spPr>
              <a:xfrm>
                <a:off x="8946982" y="1632031"/>
                <a:ext cx="2142353" cy="1399696"/>
              </a:xfrm>
              <a:prstGeom prst="ellipse">
                <a:avLst/>
              </a:prstGeom>
              <a:solidFill>
                <a:schemeClr val="accent6"/>
              </a:solidFill>
              <a:ln w="6350" cap="flat" cmpd="sng" algn="ctr">
                <a:solidFill>
                  <a:srgbClr val="FFD1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prstClr val="black"/>
                    </a:solidFill>
                    <a:effectLst/>
                    <a:uLnTx/>
                    <a:uFillTx/>
                    <a:ea typeface="+mn-ea"/>
                    <a:cs typeface="+mn-cs"/>
                  </a:rPr>
                  <a:t>Greitojo</a:t>
                </a:r>
                <a:r>
                  <a:rPr kumimoji="0" lang="en-US" sz="2000" b="1" i="0" u="none" strike="noStrike" kern="0" cap="none" spc="0" normalizeH="0" baseline="0" noProof="0" dirty="0">
                    <a:ln>
                      <a:noFill/>
                    </a:ln>
                    <a:solidFill>
                      <a:prstClr val="black"/>
                    </a:solidFill>
                    <a:effectLst/>
                    <a:uLnTx/>
                    <a:uFillTx/>
                    <a:ea typeface="+mn-ea"/>
                    <a:cs typeface="+mn-cs"/>
                  </a:rPr>
                  <a:t> </a:t>
                </a:r>
                <a:r>
                  <a:rPr kumimoji="0" lang="en-US" sz="2000" b="1" i="0" u="none" strike="noStrike" kern="0" cap="none" spc="0" normalizeH="0" baseline="0" noProof="0" dirty="0" err="1">
                    <a:ln>
                      <a:noFill/>
                    </a:ln>
                    <a:solidFill>
                      <a:prstClr val="black"/>
                    </a:solidFill>
                    <a:effectLst/>
                    <a:uLnTx/>
                    <a:uFillTx/>
                    <a:ea typeface="+mn-ea"/>
                    <a:cs typeface="+mn-cs"/>
                  </a:rPr>
                  <a:t>reagavimo</a:t>
                </a:r>
                <a:r>
                  <a:rPr kumimoji="0" lang="en-US" sz="2000" b="1" i="0" u="none" strike="noStrike" kern="0" cap="none" spc="0" normalizeH="0" baseline="0" noProof="0" dirty="0">
                    <a:ln>
                      <a:noFill/>
                    </a:ln>
                    <a:solidFill>
                      <a:prstClr val="black"/>
                    </a:solidFill>
                    <a:effectLst/>
                    <a:uLnTx/>
                    <a:uFillTx/>
                    <a:ea typeface="+mn-ea"/>
                    <a:cs typeface="+mn-cs"/>
                  </a:rPr>
                  <a:t> </a:t>
                </a:r>
                <a:r>
                  <a:rPr kumimoji="0" lang="en-US" sz="2000" b="1" i="0" u="none" strike="noStrike" kern="0" cap="none" spc="0" normalizeH="0" baseline="0" noProof="0" dirty="0" err="1">
                    <a:ln>
                      <a:noFill/>
                    </a:ln>
                    <a:solidFill>
                      <a:prstClr val="black"/>
                    </a:solidFill>
                    <a:effectLst/>
                    <a:uLnTx/>
                    <a:uFillTx/>
                    <a:ea typeface="+mn-ea"/>
                    <a:cs typeface="+mn-cs"/>
                  </a:rPr>
                  <a:t>kodai</a:t>
                </a:r>
                <a:endParaRPr kumimoji="0" lang="en-US" sz="2000" b="1" i="0" u="none" strike="noStrike" kern="0" cap="none" spc="0" normalizeH="0" baseline="0" noProof="0" dirty="0">
                  <a:ln>
                    <a:noFill/>
                  </a:ln>
                  <a:solidFill>
                    <a:prstClr val="black"/>
                  </a:solidFill>
                  <a:effectLst/>
                  <a:uLnTx/>
                  <a:uFillTx/>
                  <a:ea typeface="+mn-ea"/>
                  <a:cs typeface="+mn-cs"/>
                </a:endParaRPr>
              </a:p>
            </p:txBody>
          </p:sp>
          <p:sp>
            <p:nvSpPr>
              <p:cNvPr id="25" name="Down Arrow 20">
                <a:extLst>
                  <a:ext uri="{FF2B5EF4-FFF2-40B4-BE49-F238E27FC236}">
                    <a16:creationId xmlns:a16="http://schemas.microsoft.com/office/drawing/2014/main" id="{FF62ECF8-1FF7-4DD2-A550-8AF88185AC9C}"/>
                  </a:ext>
                </a:extLst>
              </p:cNvPr>
              <p:cNvSpPr/>
              <p:nvPr/>
            </p:nvSpPr>
            <p:spPr>
              <a:xfrm rot="8056537">
                <a:off x="7575107" y="2988165"/>
                <a:ext cx="314145" cy="475829"/>
              </a:xfrm>
              <a:prstGeom prst="downArrow">
                <a:avLst/>
              </a:prstGeom>
              <a:solidFill>
                <a:srgbClr val="009BB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prstClr val="white"/>
                  </a:solidFill>
                  <a:effectLst/>
                  <a:uLnTx/>
                  <a:uFillTx/>
                  <a:latin typeface="Arial"/>
                  <a:ea typeface="+mn-ea"/>
                  <a:cs typeface="+mn-cs"/>
                </a:endParaRPr>
              </a:p>
            </p:txBody>
          </p:sp>
          <p:sp>
            <p:nvSpPr>
              <p:cNvPr id="26" name="Down Arrow 21">
                <a:extLst>
                  <a:ext uri="{FF2B5EF4-FFF2-40B4-BE49-F238E27FC236}">
                    <a16:creationId xmlns:a16="http://schemas.microsoft.com/office/drawing/2014/main" id="{4A501965-A4D7-4C39-93C9-641379CD93EF}"/>
                  </a:ext>
                </a:extLst>
              </p:cNvPr>
              <p:cNvSpPr/>
              <p:nvPr/>
            </p:nvSpPr>
            <p:spPr>
              <a:xfrm rot="5400000">
                <a:off x="7025185" y="3867452"/>
                <a:ext cx="314145" cy="475829"/>
              </a:xfrm>
              <a:prstGeom prst="downArrow">
                <a:avLst/>
              </a:prstGeom>
              <a:solidFill>
                <a:srgbClr val="009BB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prstClr val="white"/>
                  </a:solidFill>
                  <a:effectLst/>
                  <a:uLnTx/>
                  <a:uFillTx/>
                  <a:latin typeface="Arial"/>
                  <a:ea typeface="+mn-ea"/>
                  <a:cs typeface="+mn-cs"/>
                </a:endParaRPr>
              </a:p>
            </p:txBody>
          </p:sp>
          <p:sp>
            <p:nvSpPr>
              <p:cNvPr id="27" name="Down Arrow 22">
                <a:extLst>
                  <a:ext uri="{FF2B5EF4-FFF2-40B4-BE49-F238E27FC236}">
                    <a16:creationId xmlns:a16="http://schemas.microsoft.com/office/drawing/2014/main" id="{B4014D8D-AC94-42E0-AD39-F57659B95B7A}"/>
                  </a:ext>
                </a:extLst>
              </p:cNvPr>
              <p:cNvSpPr/>
              <p:nvPr/>
            </p:nvSpPr>
            <p:spPr>
              <a:xfrm rot="13409317">
                <a:off x="9211402" y="2972672"/>
                <a:ext cx="314145" cy="475829"/>
              </a:xfrm>
              <a:prstGeom prst="downArrow">
                <a:avLst/>
              </a:prstGeom>
              <a:solidFill>
                <a:srgbClr val="009BB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prstClr val="white"/>
                  </a:solidFill>
                  <a:effectLst/>
                  <a:uLnTx/>
                  <a:uFillTx/>
                  <a:latin typeface="Arial"/>
                  <a:ea typeface="+mn-ea"/>
                  <a:cs typeface="+mn-cs"/>
                </a:endParaRPr>
              </a:p>
            </p:txBody>
          </p:sp>
          <p:sp>
            <p:nvSpPr>
              <p:cNvPr id="28" name="Down Arrow 23">
                <a:extLst>
                  <a:ext uri="{FF2B5EF4-FFF2-40B4-BE49-F238E27FC236}">
                    <a16:creationId xmlns:a16="http://schemas.microsoft.com/office/drawing/2014/main" id="{31306E15-44D6-4A13-8590-AC2409430E5A}"/>
                  </a:ext>
                </a:extLst>
              </p:cNvPr>
              <p:cNvSpPr/>
              <p:nvPr/>
            </p:nvSpPr>
            <p:spPr>
              <a:xfrm rot="16200000">
                <a:off x="9906303" y="3842462"/>
                <a:ext cx="314145" cy="475829"/>
              </a:xfrm>
              <a:prstGeom prst="downArrow">
                <a:avLst/>
              </a:prstGeom>
              <a:solidFill>
                <a:srgbClr val="009BB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prstClr val="white"/>
                  </a:solidFill>
                  <a:effectLst/>
                  <a:uLnTx/>
                  <a:uFillTx/>
                  <a:latin typeface="Arial"/>
                  <a:ea typeface="+mn-ea"/>
                  <a:cs typeface="+mn-cs"/>
                </a:endParaRPr>
              </a:p>
            </p:txBody>
          </p:sp>
          <p:sp>
            <p:nvSpPr>
              <p:cNvPr id="29" name="Down Arrow 24">
                <a:extLst>
                  <a:ext uri="{FF2B5EF4-FFF2-40B4-BE49-F238E27FC236}">
                    <a16:creationId xmlns:a16="http://schemas.microsoft.com/office/drawing/2014/main" id="{F40B8016-840F-41C8-8055-2C7D66403483}"/>
                  </a:ext>
                </a:extLst>
              </p:cNvPr>
              <p:cNvSpPr/>
              <p:nvPr/>
            </p:nvSpPr>
            <p:spPr>
              <a:xfrm rot="1772358">
                <a:off x="7839375" y="4671805"/>
                <a:ext cx="255608" cy="498211"/>
              </a:xfrm>
              <a:prstGeom prst="downArrow">
                <a:avLst/>
              </a:prstGeom>
              <a:solidFill>
                <a:srgbClr val="009BB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prstClr val="white"/>
                  </a:solidFill>
                  <a:effectLst/>
                  <a:uLnTx/>
                  <a:uFillTx/>
                  <a:latin typeface="Arial"/>
                  <a:ea typeface="+mn-ea"/>
                  <a:cs typeface="+mn-cs"/>
                </a:endParaRPr>
              </a:p>
            </p:txBody>
          </p:sp>
        </p:grpSp>
      </p:grpSp>
      <p:sp>
        <p:nvSpPr>
          <p:cNvPr id="30" name="TextBox 29">
            <a:extLst>
              <a:ext uri="{FF2B5EF4-FFF2-40B4-BE49-F238E27FC236}">
                <a16:creationId xmlns:a16="http://schemas.microsoft.com/office/drawing/2014/main" id="{1A1AAEF5-EC1D-4C9D-93D2-C3B58AE3F80A}"/>
              </a:ext>
            </a:extLst>
          </p:cNvPr>
          <p:cNvSpPr txBox="1"/>
          <p:nvPr/>
        </p:nvSpPr>
        <p:spPr>
          <a:xfrm>
            <a:off x="4001740" y="6344941"/>
            <a:ext cx="5790654" cy="369332"/>
          </a:xfrm>
          <a:prstGeom prst="rect">
            <a:avLst/>
          </a:prstGeom>
          <a:noFill/>
        </p:spPr>
        <p:txBody>
          <a:bodyPr wrap="square">
            <a:spAutoFit/>
          </a:bodyPr>
          <a:lstStyle/>
          <a:p>
            <a:r>
              <a:rPr lang="lt-LT" b="1" dirty="0">
                <a:solidFill>
                  <a:prstClr val="black"/>
                </a:solidFill>
                <a:cs typeface="Arial" panose="020B0604020202020204" pitchFamily="34" charset="0"/>
              </a:rPr>
              <a:t>Maisto pakuočių planas senėjančiai visuomenei </a:t>
            </a:r>
          </a:p>
        </p:txBody>
      </p:sp>
      <p:sp>
        <p:nvSpPr>
          <p:cNvPr id="31" name="Oval 30">
            <a:extLst>
              <a:ext uri="{FF2B5EF4-FFF2-40B4-BE49-F238E27FC236}">
                <a16:creationId xmlns:a16="http://schemas.microsoft.com/office/drawing/2014/main" id="{BA9C9136-4FF2-42AF-B7D9-A9049FC7E7E8}"/>
              </a:ext>
            </a:extLst>
          </p:cNvPr>
          <p:cNvSpPr/>
          <p:nvPr/>
        </p:nvSpPr>
        <p:spPr>
          <a:xfrm>
            <a:off x="6385057" y="4751609"/>
            <a:ext cx="2173221" cy="1373527"/>
          </a:xfrm>
          <a:prstGeom prst="ellipse">
            <a:avLst/>
          </a:prstGeom>
          <a:solidFill>
            <a:schemeClr val="accent6"/>
          </a:solidFill>
          <a:ln w="6350" cap="flat" cmpd="sng" algn="ctr">
            <a:solidFill>
              <a:srgbClr val="FFD1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prstClr val="black"/>
                </a:solidFill>
                <a:effectLst/>
                <a:uLnTx/>
                <a:uFillTx/>
                <a:ea typeface="+mn-ea"/>
                <a:cs typeface="+mn-cs"/>
              </a:rPr>
              <a:t>Tinkamas</a:t>
            </a:r>
            <a:r>
              <a:rPr kumimoji="0" lang="en-US" sz="2000" b="1" i="0" u="none" strike="noStrike" kern="0" cap="none" spc="0" normalizeH="0" baseline="0" noProof="0" dirty="0">
                <a:ln>
                  <a:noFill/>
                </a:ln>
                <a:solidFill>
                  <a:prstClr val="black"/>
                </a:solidFill>
                <a:effectLst/>
                <a:uLnTx/>
                <a:uFillTx/>
                <a:ea typeface="+mn-ea"/>
                <a:cs typeface="+mn-cs"/>
              </a:rPr>
              <a:t> </a:t>
            </a:r>
            <a:r>
              <a:rPr kumimoji="0" lang="en-US" sz="2000" b="1" i="0" u="none" strike="noStrike" kern="0" cap="none" spc="0" normalizeH="0" baseline="0" noProof="0" dirty="0" err="1">
                <a:ln>
                  <a:noFill/>
                </a:ln>
                <a:solidFill>
                  <a:prstClr val="black"/>
                </a:solidFill>
                <a:effectLst/>
                <a:uLnTx/>
                <a:uFillTx/>
                <a:ea typeface="+mn-ea"/>
                <a:cs typeface="+mn-cs"/>
              </a:rPr>
              <a:t>svoris</a:t>
            </a:r>
            <a:r>
              <a:rPr kumimoji="0" lang="en-US" sz="2000" b="1" i="0" u="none" strike="noStrike" kern="0" cap="none" spc="0" normalizeH="0" baseline="0" noProof="0" dirty="0">
                <a:ln>
                  <a:noFill/>
                </a:ln>
                <a:solidFill>
                  <a:prstClr val="black"/>
                </a:solidFill>
                <a:effectLst/>
                <a:uLnTx/>
                <a:uFillTx/>
                <a:ea typeface="+mn-ea"/>
                <a:cs typeface="+mn-cs"/>
              </a:rPr>
              <a:t> </a:t>
            </a:r>
            <a:r>
              <a:rPr kumimoji="0" lang="en-US" sz="2000" b="1" i="0" u="none" strike="noStrike" kern="0" cap="none" spc="0" normalizeH="0" baseline="0" noProof="0" dirty="0" err="1">
                <a:ln>
                  <a:noFill/>
                </a:ln>
                <a:solidFill>
                  <a:prstClr val="black"/>
                </a:solidFill>
                <a:effectLst/>
                <a:uLnTx/>
                <a:uFillTx/>
                <a:ea typeface="+mn-ea"/>
                <a:cs typeface="+mn-cs"/>
              </a:rPr>
              <a:t>ir</a:t>
            </a:r>
            <a:r>
              <a:rPr kumimoji="0" lang="en-US" sz="2000" b="1" i="0" u="none" strike="noStrike" kern="0" cap="none" spc="0" normalizeH="0" baseline="0" noProof="0" dirty="0">
                <a:ln>
                  <a:noFill/>
                </a:ln>
                <a:solidFill>
                  <a:prstClr val="black"/>
                </a:solidFill>
                <a:effectLst/>
                <a:uLnTx/>
                <a:uFillTx/>
                <a:ea typeface="+mn-ea"/>
                <a:cs typeface="+mn-cs"/>
              </a:rPr>
              <a:t> </a:t>
            </a:r>
            <a:r>
              <a:rPr kumimoji="0" lang="en-US" sz="2000" b="1" i="0" u="none" strike="noStrike" kern="0" cap="none" spc="0" normalizeH="0" baseline="0" noProof="0" dirty="0" err="1">
                <a:ln>
                  <a:noFill/>
                </a:ln>
                <a:solidFill>
                  <a:prstClr val="black"/>
                </a:solidFill>
                <a:effectLst/>
                <a:uLnTx/>
                <a:uFillTx/>
                <a:ea typeface="+mn-ea"/>
                <a:cs typeface="+mn-cs"/>
              </a:rPr>
              <a:t>dydis</a:t>
            </a:r>
            <a:endParaRPr kumimoji="0" lang="en-US" sz="2000" b="1" i="0" u="none" strike="noStrike" kern="0" cap="none" spc="0" normalizeH="0" baseline="0" noProof="0" dirty="0">
              <a:ln>
                <a:noFill/>
              </a:ln>
              <a:solidFill>
                <a:prstClr val="black"/>
              </a:solidFill>
              <a:effectLst/>
              <a:uLnTx/>
              <a:uFillTx/>
              <a:ea typeface="+mn-ea"/>
              <a:cs typeface="+mn-cs"/>
            </a:endParaRPr>
          </a:p>
        </p:txBody>
      </p:sp>
      <p:sp>
        <p:nvSpPr>
          <p:cNvPr id="32" name="Down Arrow 24">
            <a:extLst>
              <a:ext uri="{FF2B5EF4-FFF2-40B4-BE49-F238E27FC236}">
                <a16:creationId xmlns:a16="http://schemas.microsoft.com/office/drawing/2014/main" id="{4BF6EB88-AA0A-4A1F-A3A6-9E82DD3FE157}"/>
              </a:ext>
            </a:extLst>
          </p:cNvPr>
          <p:cNvSpPr/>
          <p:nvPr/>
        </p:nvSpPr>
        <p:spPr>
          <a:xfrm rot="18894790">
            <a:off x="6712327" y="4345632"/>
            <a:ext cx="259291" cy="488896"/>
          </a:xfrm>
          <a:prstGeom prst="downArrow">
            <a:avLst/>
          </a:prstGeom>
          <a:solidFill>
            <a:srgbClr val="009BB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8057678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B6113F5-D353-4F01-A47F-2A776EF34A4C}"/>
              </a:ext>
            </a:extLst>
          </p:cNvPr>
          <p:cNvPicPr>
            <a:picLocks noChangeAspect="1"/>
          </p:cNvPicPr>
          <p:nvPr/>
        </p:nvPicPr>
        <p:blipFill>
          <a:blip r:embed="rId2"/>
          <a:stretch>
            <a:fillRect/>
          </a:stretch>
        </p:blipFill>
        <p:spPr>
          <a:xfrm>
            <a:off x="394502" y="4012202"/>
            <a:ext cx="3105150" cy="1647825"/>
          </a:xfrm>
          <a:prstGeom prst="rect">
            <a:avLst/>
          </a:prstGeom>
        </p:spPr>
      </p:pic>
      <p:sp>
        <p:nvSpPr>
          <p:cNvPr id="6" name="Text Placeholder 5">
            <a:extLst>
              <a:ext uri="{FF2B5EF4-FFF2-40B4-BE49-F238E27FC236}">
                <a16:creationId xmlns:a16="http://schemas.microsoft.com/office/drawing/2014/main" id="{CD8ADFD5-EEA5-44EB-B484-7952626497EB}"/>
              </a:ext>
            </a:extLst>
          </p:cNvPr>
          <p:cNvSpPr>
            <a:spLocks noGrp="1"/>
          </p:cNvSpPr>
          <p:nvPr>
            <p:ph type="body" sz="quarter" idx="38"/>
          </p:nvPr>
        </p:nvSpPr>
        <p:spPr>
          <a:xfrm>
            <a:off x="904742" y="2211099"/>
            <a:ext cx="2106525" cy="1237497"/>
          </a:xfrm>
        </p:spPr>
        <p:txBody>
          <a:bodyPr>
            <a:normAutofit fontScale="92500" lnSpcReduction="20000"/>
          </a:bodyPr>
          <a:lstStyle/>
          <a:p>
            <a:r>
              <a:rPr lang="lt-LT" dirty="0"/>
              <a:t>Lengvai nuplėšiamas</a:t>
            </a:r>
            <a:endParaRPr lang="en-IE" dirty="0"/>
          </a:p>
        </p:txBody>
      </p:sp>
      <p:sp>
        <p:nvSpPr>
          <p:cNvPr id="7" name="Text Placeholder 6">
            <a:extLst>
              <a:ext uri="{FF2B5EF4-FFF2-40B4-BE49-F238E27FC236}">
                <a16:creationId xmlns:a16="http://schemas.microsoft.com/office/drawing/2014/main" id="{016187EC-A226-44C3-A372-4A9C52C1408B}"/>
              </a:ext>
            </a:extLst>
          </p:cNvPr>
          <p:cNvSpPr>
            <a:spLocks noGrp="1"/>
          </p:cNvSpPr>
          <p:nvPr>
            <p:ph type="body" sz="quarter" idx="39"/>
          </p:nvPr>
        </p:nvSpPr>
        <p:spPr>
          <a:xfrm>
            <a:off x="3594856" y="2188741"/>
            <a:ext cx="2106525" cy="1237497"/>
          </a:xfrm>
        </p:spPr>
        <p:txBody>
          <a:bodyPr>
            <a:normAutofit fontScale="85000" lnSpcReduction="10000"/>
          </a:bodyPr>
          <a:lstStyle/>
          <a:p>
            <a:r>
              <a:rPr lang="lt-LT" dirty="0"/>
              <a:t>Orbitiniai stiklainių dangteliai</a:t>
            </a:r>
            <a:endParaRPr lang="en-IE" dirty="0"/>
          </a:p>
        </p:txBody>
      </p:sp>
      <p:sp>
        <p:nvSpPr>
          <p:cNvPr id="8" name="Text Placeholder 7">
            <a:extLst>
              <a:ext uri="{FF2B5EF4-FFF2-40B4-BE49-F238E27FC236}">
                <a16:creationId xmlns:a16="http://schemas.microsoft.com/office/drawing/2014/main" id="{6407C1BA-F57A-433F-AE13-69ACCE5E9A45}"/>
              </a:ext>
            </a:extLst>
          </p:cNvPr>
          <p:cNvSpPr>
            <a:spLocks noGrp="1"/>
          </p:cNvSpPr>
          <p:nvPr>
            <p:ph type="body" sz="quarter" idx="40"/>
          </p:nvPr>
        </p:nvSpPr>
        <p:spPr>
          <a:xfrm>
            <a:off x="6490620" y="2191503"/>
            <a:ext cx="2106525" cy="1237497"/>
          </a:xfrm>
        </p:spPr>
        <p:txBody>
          <a:bodyPr>
            <a:normAutofit fontScale="70000" lnSpcReduction="20000"/>
          </a:bodyPr>
          <a:lstStyle/>
          <a:p>
            <a:pPr marL="0" indent="0"/>
            <a:r>
              <a:rPr lang="lt-LT" dirty="0"/>
              <a:t>Saugios savaime užsidarančios pakuotės</a:t>
            </a:r>
          </a:p>
        </p:txBody>
      </p:sp>
      <p:sp>
        <p:nvSpPr>
          <p:cNvPr id="9" name="Text Placeholder 8">
            <a:extLst>
              <a:ext uri="{FF2B5EF4-FFF2-40B4-BE49-F238E27FC236}">
                <a16:creationId xmlns:a16="http://schemas.microsoft.com/office/drawing/2014/main" id="{FF3A272E-1BCA-44D3-BAC7-262821195CF4}"/>
              </a:ext>
            </a:extLst>
          </p:cNvPr>
          <p:cNvSpPr>
            <a:spLocks noGrp="1"/>
          </p:cNvSpPr>
          <p:nvPr>
            <p:ph type="body" sz="quarter" idx="41"/>
          </p:nvPr>
        </p:nvSpPr>
        <p:spPr>
          <a:xfrm>
            <a:off x="9193992" y="2128721"/>
            <a:ext cx="2151622" cy="1237497"/>
          </a:xfrm>
        </p:spPr>
        <p:txBody>
          <a:bodyPr>
            <a:normAutofit fontScale="92500"/>
          </a:bodyPr>
          <a:lstStyle/>
          <a:p>
            <a:r>
              <a:rPr lang="lt-LT" dirty="0"/>
              <a:t>Vakuuminė  pakuotė </a:t>
            </a:r>
            <a:endParaRPr lang="en-IE" dirty="0"/>
          </a:p>
        </p:txBody>
      </p:sp>
      <p:sp>
        <p:nvSpPr>
          <p:cNvPr id="10" name="Text Placeholder 9">
            <a:extLst>
              <a:ext uri="{FF2B5EF4-FFF2-40B4-BE49-F238E27FC236}">
                <a16:creationId xmlns:a16="http://schemas.microsoft.com/office/drawing/2014/main" id="{69B46088-C493-4133-9D1B-12504976D4B4}"/>
              </a:ext>
            </a:extLst>
          </p:cNvPr>
          <p:cNvSpPr>
            <a:spLocks noGrp="1"/>
          </p:cNvSpPr>
          <p:nvPr>
            <p:ph type="body" sz="quarter" idx="29"/>
          </p:nvPr>
        </p:nvSpPr>
        <p:spPr>
          <a:solidFill>
            <a:srgbClr val="85D2E1"/>
          </a:solidFill>
        </p:spPr>
        <p:txBody>
          <a:bodyPr anchor="ctr">
            <a:normAutofit lnSpcReduction="10000"/>
          </a:bodyPr>
          <a:lstStyle/>
          <a:p>
            <a:r>
              <a:rPr lang="lt-LT" dirty="0"/>
              <a:t>Jau egzistuojančios pakuočių inovacijos:</a:t>
            </a:r>
          </a:p>
        </p:txBody>
      </p:sp>
      <p:pic>
        <p:nvPicPr>
          <p:cNvPr id="12" name="Picture 11">
            <a:extLst>
              <a:ext uri="{FF2B5EF4-FFF2-40B4-BE49-F238E27FC236}">
                <a16:creationId xmlns:a16="http://schemas.microsoft.com/office/drawing/2014/main" id="{F0678426-65EE-47AA-A55F-00E6215696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83063" y="4050510"/>
            <a:ext cx="2106525" cy="1577713"/>
          </a:xfrm>
          <a:prstGeom prst="rect">
            <a:avLst/>
          </a:prstGeom>
        </p:spPr>
      </p:pic>
      <p:pic>
        <p:nvPicPr>
          <p:cNvPr id="14" name="Picture 13">
            <a:extLst>
              <a:ext uri="{FF2B5EF4-FFF2-40B4-BE49-F238E27FC236}">
                <a16:creationId xmlns:a16="http://schemas.microsoft.com/office/drawing/2014/main" id="{9BEAD787-765A-40D0-A41F-8B0136E91E58}"/>
              </a:ext>
            </a:extLst>
          </p:cNvPr>
          <p:cNvPicPr>
            <a:picLocks noChangeAspect="1"/>
          </p:cNvPicPr>
          <p:nvPr/>
        </p:nvPicPr>
        <p:blipFill>
          <a:blip r:embed="rId4"/>
          <a:stretch>
            <a:fillRect/>
          </a:stretch>
        </p:blipFill>
        <p:spPr>
          <a:xfrm>
            <a:off x="6490620" y="4083618"/>
            <a:ext cx="2102340" cy="1504991"/>
          </a:xfrm>
          <a:prstGeom prst="rect">
            <a:avLst/>
          </a:prstGeom>
        </p:spPr>
      </p:pic>
      <p:pic>
        <p:nvPicPr>
          <p:cNvPr id="15" name="Picture 14">
            <a:extLst>
              <a:ext uri="{FF2B5EF4-FFF2-40B4-BE49-F238E27FC236}">
                <a16:creationId xmlns:a16="http://schemas.microsoft.com/office/drawing/2014/main" id="{DC5465DE-6609-4EE9-80B7-21D0D38C5E7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71443" y="3975259"/>
            <a:ext cx="2151622" cy="1721708"/>
          </a:xfrm>
          <a:prstGeom prst="rect">
            <a:avLst/>
          </a:prstGeom>
        </p:spPr>
      </p:pic>
      <p:sp>
        <p:nvSpPr>
          <p:cNvPr id="17" name="TextBox 16">
            <a:extLst>
              <a:ext uri="{FF2B5EF4-FFF2-40B4-BE49-F238E27FC236}">
                <a16:creationId xmlns:a16="http://schemas.microsoft.com/office/drawing/2014/main" id="{25D3A18F-18B4-4268-81C1-5927E691A4C0}"/>
              </a:ext>
            </a:extLst>
          </p:cNvPr>
          <p:cNvSpPr txBox="1"/>
          <p:nvPr/>
        </p:nvSpPr>
        <p:spPr>
          <a:xfrm>
            <a:off x="941475" y="6154350"/>
            <a:ext cx="2106525" cy="369332"/>
          </a:xfrm>
          <a:prstGeom prst="rect">
            <a:avLst/>
          </a:prstGeom>
          <a:noFill/>
        </p:spPr>
        <p:txBody>
          <a:bodyPr wrap="square">
            <a:spAutoFit/>
          </a:bodyPr>
          <a:lstStyle/>
          <a:p>
            <a:r>
              <a:rPr lang="en-IE">
                <a:solidFill>
                  <a:srgbClr val="1188A3"/>
                </a:solidFill>
                <a:hlinkClick r:id="rId6">
                  <a:extLst>
                    <a:ext uri="{A12FA001-AC4F-418D-AE19-62706E023703}">
                      <ahyp:hlinkClr xmlns:ahyp="http://schemas.microsoft.com/office/drawing/2018/hyperlinkcolor" val="tx"/>
                    </a:ext>
                  </a:extLst>
                </a:hlinkClick>
              </a:rPr>
              <a:t>Packagingsense.com</a:t>
            </a:r>
            <a:endParaRPr lang="en-IE">
              <a:solidFill>
                <a:srgbClr val="1188A3"/>
              </a:solidFill>
            </a:endParaRPr>
          </a:p>
        </p:txBody>
      </p:sp>
    </p:spTree>
    <p:extLst>
      <p:ext uri="{BB962C8B-B14F-4D97-AF65-F5344CB8AC3E}">
        <p14:creationId xmlns:p14="http://schemas.microsoft.com/office/powerpoint/2010/main" val="5885938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01B7B8-8F05-4B41-95A7-EA6659CB9DF0}"/>
              </a:ext>
            </a:extLst>
          </p:cNvPr>
          <p:cNvSpPr>
            <a:spLocks noGrp="1"/>
          </p:cNvSpPr>
          <p:nvPr>
            <p:ph type="body" sz="quarter" idx="20"/>
          </p:nvPr>
        </p:nvSpPr>
        <p:spPr>
          <a:xfrm>
            <a:off x="6889281" y="2066544"/>
            <a:ext cx="4955878" cy="2256296"/>
          </a:xfrm>
        </p:spPr>
        <p:txBody>
          <a:bodyPr/>
          <a:lstStyle/>
          <a:p>
            <a:r>
              <a:rPr lang="lt-LT" dirty="0"/>
              <a:t>AUGA demonstruoja tinkamą pakuotės naudojimą, kuris tinka visiems galutiniams vartotojams, tačiau manoma, kad ji ypač tinka senjorams.</a:t>
            </a:r>
          </a:p>
          <a:p>
            <a:r>
              <a:rPr lang="lt-LT" dirty="0"/>
              <a:t>Naujovišką sriubos pakuotę lengva atidaryti, o sriubą tereikia pašildyti puode, mikrobangų krosnelėje arba neatidarytą pakuotę 10 minučių panardinti į verdantį vandenį. Be to, ji yra vienos porcijos dydžio, todėl nesusidaro sunkus svoris, kurį reikia nešti, ir išvengiama maisto atliekų.</a:t>
            </a:r>
          </a:p>
          <a:p>
            <a:endParaRPr lang="lt-LT" dirty="0"/>
          </a:p>
        </p:txBody>
      </p:sp>
      <p:sp>
        <p:nvSpPr>
          <p:cNvPr id="3" name="Text Placeholder 2">
            <a:extLst>
              <a:ext uri="{FF2B5EF4-FFF2-40B4-BE49-F238E27FC236}">
                <a16:creationId xmlns:a16="http://schemas.microsoft.com/office/drawing/2014/main" id="{09D728AB-2819-49AB-86C3-AE9FCEABED83}"/>
              </a:ext>
            </a:extLst>
          </p:cNvPr>
          <p:cNvSpPr>
            <a:spLocks noGrp="1"/>
          </p:cNvSpPr>
          <p:nvPr>
            <p:ph type="body" sz="quarter" idx="22"/>
          </p:nvPr>
        </p:nvSpPr>
        <p:spPr>
          <a:xfrm>
            <a:off x="6353299" y="297663"/>
            <a:ext cx="2825298" cy="1434253"/>
          </a:xfrm>
        </p:spPr>
        <p:txBody>
          <a:bodyPr>
            <a:normAutofit fontScale="77500" lnSpcReduction="20000"/>
          </a:bodyPr>
          <a:lstStyle/>
          <a:p>
            <a:pPr>
              <a:lnSpc>
                <a:spcPct val="120000"/>
              </a:lnSpc>
            </a:pPr>
            <a:r>
              <a:rPr lang="lt-LT" dirty="0"/>
              <a:t>Mūsų atvejo tyrimas: AUGA - LIETUVA</a:t>
            </a:r>
          </a:p>
        </p:txBody>
      </p:sp>
      <p:sp>
        <p:nvSpPr>
          <p:cNvPr id="4" name="Text Placeholder 3">
            <a:extLst>
              <a:ext uri="{FF2B5EF4-FFF2-40B4-BE49-F238E27FC236}">
                <a16:creationId xmlns:a16="http://schemas.microsoft.com/office/drawing/2014/main" id="{AB8A606A-5AB6-416F-8D2C-8A76B3B28FBC}"/>
              </a:ext>
            </a:extLst>
          </p:cNvPr>
          <p:cNvSpPr>
            <a:spLocks noGrp="1"/>
          </p:cNvSpPr>
          <p:nvPr>
            <p:ph type="body" sz="quarter" idx="23"/>
          </p:nvPr>
        </p:nvSpPr>
        <p:spPr>
          <a:xfrm>
            <a:off x="526825" y="559304"/>
            <a:ext cx="3452394" cy="634674"/>
          </a:xfrm>
          <a:solidFill>
            <a:srgbClr val="FFD100"/>
          </a:solidFill>
        </p:spPr>
        <p:txBody>
          <a:bodyPr>
            <a:normAutofit fontScale="77500" lnSpcReduction="20000"/>
          </a:bodyPr>
          <a:lstStyle/>
          <a:p>
            <a:r>
              <a:rPr lang="en-IE" dirty="0" err="1"/>
              <a:t>Pasisemkite</a:t>
            </a:r>
            <a:r>
              <a:rPr lang="en-IE" dirty="0"/>
              <a:t> </a:t>
            </a:r>
            <a:r>
              <a:rPr lang="lt-LT" dirty="0"/>
              <a:t>įkvėpimo</a:t>
            </a:r>
            <a:endParaRPr lang="en-IE" dirty="0"/>
          </a:p>
        </p:txBody>
      </p:sp>
      <p:pic>
        <p:nvPicPr>
          <p:cNvPr id="7" name="Picture 6">
            <a:extLst>
              <a:ext uri="{FF2B5EF4-FFF2-40B4-BE49-F238E27FC236}">
                <a16:creationId xmlns:a16="http://schemas.microsoft.com/office/drawing/2014/main" id="{53F0970D-AE2C-4354-B4A2-A0E8B15F4EFD}"/>
              </a:ext>
            </a:extLst>
          </p:cNvPr>
          <p:cNvPicPr>
            <a:picLocks noChangeAspect="1"/>
          </p:cNvPicPr>
          <p:nvPr/>
        </p:nvPicPr>
        <p:blipFill>
          <a:blip r:embed="rId2"/>
          <a:stretch>
            <a:fillRect/>
          </a:stretch>
        </p:blipFill>
        <p:spPr>
          <a:xfrm>
            <a:off x="10231553" y="429814"/>
            <a:ext cx="798911" cy="1278258"/>
          </a:xfrm>
          <a:prstGeom prst="rect">
            <a:avLst/>
          </a:prstGeom>
        </p:spPr>
      </p:pic>
      <p:pic>
        <p:nvPicPr>
          <p:cNvPr id="9" name="Picture 8">
            <a:hlinkClick r:id="rId3"/>
            <a:extLst>
              <a:ext uri="{FF2B5EF4-FFF2-40B4-BE49-F238E27FC236}">
                <a16:creationId xmlns:a16="http://schemas.microsoft.com/office/drawing/2014/main" id="{BCD752A7-B338-4652-B701-DD66699E0017}"/>
              </a:ext>
            </a:extLst>
          </p:cNvPr>
          <p:cNvPicPr>
            <a:picLocks noChangeAspect="1"/>
          </p:cNvPicPr>
          <p:nvPr/>
        </p:nvPicPr>
        <p:blipFill>
          <a:blip r:embed="rId4"/>
          <a:stretch>
            <a:fillRect/>
          </a:stretch>
        </p:blipFill>
        <p:spPr>
          <a:xfrm>
            <a:off x="1334379" y="2066544"/>
            <a:ext cx="2521080" cy="3454578"/>
          </a:xfrm>
          <a:prstGeom prst="rect">
            <a:avLst/>
          </a:prstGeom>
        </p:spPr>
      </p:pic>
      <p:sp>
        <p:nvSpPr>
          <p:cNvPr id="10" name="Arrow: Right 9">
            <a:extLst>
              <a:ext uri="{FF2B5EF4-FFF2-40B4-BE49-F238E27FC236}">
                <a16:creationId xmlns:a16="http://schemas.microsoft.com/office/drawing/2014/main" id="{5F68E0ED-E6A0-49D7-A308-7B661D55177B}"/>
              </a:ext>
            </a:extLst>
          </p:cNvPr>
          <p:cNvSpPr/>
          <p:nvPr/>
        </p:nvSpPr>
        <p:spPr>
          <a:xfrm>
            <a:off x="156519" y="1927654"/>
            <a:ext cx="1177860" cy="773564"/>
          </a:xfrm>
          <a:prstGeom prst="rightArrow">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b="1" dirty="0" err="1">
                <a:solidFill>
                  <a:srgbClr val="000000"/>
                </a:solidFill>
              </a:rPr>
              <a:t>Spauskite</a:t>
            </a:r>
            <a:r>
              <a:rPr lang="en-IE" sz="1400" b="1" dirty="0">
                <a:solidFill>
                  <a:srgbClr val="000000"/>
                </a:solidFill>
              </a:rPr>
              <a:t> </a:t>
            </a:r>
            <a:r>
              <a:rPr lang="en-IE" sz="1400" b="1" dirty="0" err="1">
                <a:solidFill>
                  <a:srgbClr val="000000"/>
                </a:solidFill>
              </a:rPr>
              <a:t>čia</a:t>
            </a:r>
            <a:r>
              <a:rPr lang="en-IE" sz="1400" b="1" dirty="0">
                <a:solidFill>
                  <a:srgbClr val="000000"/>
                </a:solidFill>
              </a:rPr>
              <a:t> </a:t>
            </a:r>
          </a:p>
        </p:txBody>
      </p:sp>
      <p:pic>
        <p:nvPicPr>
          <p:cNvPr id="1026" name="Picture 2">
            <a:extLst>
              <a:ext uri="{FF2B5EF4-FFF2-40B4-BE49-F238E27FC236}">
                <a16:creationId xmlns:a16="http://schemas.microsoft.com/office/drawing/2014/main" id="{0BF4CDE5-584A-D3C4-6459-140149140DB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29010" y="1898751"/>
            <a:ext cx="2960271" cy="4156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5675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41E863-F6E9-4E41-8AD5-EB11EA2E2647}"/>
              </a:ext>
            </a:extLst>
          </p:cNvPr>
          <p:cNvSpPr>
            <a:spLocks noGrp="1"/>
          </p:cNvSpPr>
          <p:nvPr>
            <p:ph type="body" sz="quarter" idx="30"/>
          </p:nvPr>
        </p:nvSpPr>
        <p:spPr>
          <a:xfrm>
            <a:off x="1679171" y="5344258"/>
            <a:ext cx="2449722" cy="1237497"/>
          </a:xfrm>
        </p:spPr>
        <p:txBody>
          <a:bodyPr>
            <a:normAutofit/>
          </a:bodyPr>
          <a:lstStyle/>
          <a:p>
            <a:pPr marL="0" indent="0"/>
            <a:r>
              <a:rPr lang="lt-LT" sz="1800" dirty="0">
                <a:latin typeface="+mn-lt"/>
              </a:rPr>
              <a:t>Jie naudingi, kad būtų galima lengvai atpažinti rinkoje esančius maisto produktus.</a:t>
            </a:r>
          </a:p>
        </p:txBody>
      </p:sp>
      <p:sp>
        <p:nvSpPr>
          <p:cNvPr id="3" name="Text Placeholder 2">
            <a:extLst>
              <a:ext uri="{FF2B5EF4-FFF2-40B4-BE49-F238E27FC236}">
                <a16:creationId xmlns:a16="http://schemas.microsoft.com/office/drawing/2014/main" id="{E2739F46-E9A1-4DCD-8273-EF5AF2A1841D}"/>
              </a:ext>
            </a:extLst>
          </p:cNvPr>
          <p:cNvSpPr>
            <a:spLocks noGrp="1"/>
          </p:cNvSpPr>
          <p:nvPr>
            <p:ph type="body" sz="quarter" idx="31"/>
          </p:nvPr>
        </p:nvSpPr>
        <p:spPr>
          <a:xfrm>
            <a:off x="1774628" y="3974511"/>
            <a:ext cx="2449722" cy="1446351"/>
          </a:xfrm>
        </p:spPr>
        <p:txBody>
          <a:bodyPr>
            <a:normAutofit fontScale="85000" lnSpcReduction="20000"/>
          </a:bodyPr>
          <a:lstStyle/>
          <a:p>
            <a:pPr marL="0" indent="0"/>
            <a:r>
              <a:rPr lang="en-IE" b="1" dirty="0" err="1"/>
              <a:t>Brailio</a:t>
            </a:r>
            <a:r>
              <a:rPr lang="en-IE" b="1" dirty="0"/>
              <a:t> </a:t>
            </a:r>
            <a:r>
              <a:rPr lang="en-IE" b="1" dirty="0" err="1"/>
              <a:t>raštas</a:t>
            </a:r>
            <a:r>
              <a:rPr lang="en-IE" b="1" dirty="0"/>
              <a:t> </a:t>
            </a:r>
          </a:p>
          <a:p>
            <a:pPr marL="0" indent="0"/>
            <a:r>
              <a:rPr lang="en-IE" b="1" dirty="0" err="1"/>
              <a:t>Iškelti</a:t>
            </a:r>
            <a:r>
              <a:rPr lang="en-IE" b="1" dirty="0"/>
              <a:t> </a:t>
            </a:r>
            <a:r>
              <a:rPr lang="en-IE" b="1" dirty="0" err="1"/>
              <a:t>logotipai</a:t>
            </a:r>
            <a:endParaRPr lang="en-IE" b="1" dirty="0"/>
          </a:p>
          <a:p>
            <a:pPr marL="0" indent="0"/>
            <a:r>
              <a:rPr lang="en-IE" b="1" dirty="0" err="1"/>
              <a:t>Kontrastingos</a:t>
            </a:r>
            <a:r>
              <a:rPr lang="en-IE" b="1" dirty="0"/>
              <a:t> </a:t>
            </a:r>
            <a:r>
              <a:rPr lang="en-IE" b="1" dirty="0" err="1"/>
              <a:t>spalvos</a:t>
            </a:r>
            <a:endParaRPr lang="en-IE" b="1" dirty="0"/>
          </a:p>
          <a:p>
            <a:pPr marL="0" indent="0"/>
            <a:r>
              <a:rPr lang="en-IE" b="1" dirty="0" err="1"/>
              <a:t>Aiškios</a:t>
            </a:r>
            <a:r>
              <a:rPr lang="en-IE" b="1" dirty="0"/>
              <a:t> </a:t>
            </a:r>
            <a:r>
              <a:rPr lang="en-IE" b="1" dirty="0" err="1"/>
              <a:t>diagramos</a:t>
            </a:r>
            <a:endParaRPr lang="en-IE" b="1" dirty="0"/>
          </a:p>
        </p:txBody>
      </p:sp>
      <p:sp>
        <p:nvSpPr>
          <p:cNvPr id="5" name="Text Placeholder 4">
            <a:extLst>
              <a:ext uri="{FF2B5EF4-FFF2-40B4-BE49-F238E27FC236}">
                <a16:creationId xmlns:a16="http://schemas.microsoft.com/office/drawing/2014/main" id="{4FAF537E-0BDC-4B86-B2D1-307093238A33}"/>
              </a:ext>
            </a:extLst>
          </p:cNvPr>
          <p:cNvSpPr>
            <a:spLocks noGrp="1"/>
          </p:cNvSpPr>
          <p:nvPr>
            <p:ph type="body" sz="quarter" idx="33"/>
          </p:nvPr>
        </p:nvSpPr>
        <p:spPr>
          <a:xfrm>
            <a:off x="5078733" y="4059906"/>
            <a:ext cx="2061046" cy="1284352"/>
          </a:xfrm>
        </p:spPr>
        <p:txBody>
          <a:bodyPr>
            <a:normAutofit/>
          </a:bodyPr>
          <a:lstStyle/>
          <a:p>
            <a:r>
              <a:rPr lang="lt-LT" sz="1700" b="1" dirty="0"/>
              <a:t>Įspėjimai</a:t>
            </a:r>
          </a:p>
          <a:p>
            <a:r>
              <a:rPr lang="lt-LT" sz="1700" b="1" dirty="0"/>
              <a:t>Pyptelėjimas</a:t>
            </a:r>
          </a:p>
          <a:p>
            <a:r>
              <a:rPr lang="lt-LT" sz="1700" b="1" dirty="0"/>
              <a:t>Balso priminimai</a:t>
            </a:r>
          </a:p>
        </p:txBody>
      </p:sp>
      <p:sp>
        <p:nvSpPr>
          <p:cNvPr id="7" name="Text Placeholder 6">
            <a:extLst>
              <a:ext uri="{FF2B5EF4-FFF2-40B4-BE49-F238E27FC236}">
                <a16:creationId xmlns:a16="http://schemas.microsoft.com/office/drawing/2014/main" id="{D92DA67D-070E-475E-A73B-8CF04690DFF0}"/>
              </a:ext>
            </a:extLst>
          </p:cNvPr>
          <p:cNvSpPr>
            <a:spLocks noGrp="1"/>
          </p:cNvSpPr>
          <p:nvPr>
            <p:ph type="body" sz="quarter" idx="35"/>
          </p:nvPr>
        </p:nvSpPr>
        <p:spPr>
          <a:xfrm>
            <a:off x="8352114" y="3771317"/>
            <a:ext cx="2314995" cy="1234609"/>
          </a:xfrm>
        </p:spPr>
        <p:txBody>
          <a:bodyPr>
            <a:noAutofit/>
          </a:bodyPr>
          <a:lstStyle/>
          <a:p>
            <a:r>
              <a:rPr lang="lt-LT" sz="1700" b="1" dirty="0"/>
              <a:t>Vienkartinės porcijos</a:t>
            </a:r>
          </a:p>
          <a:p>
            <a:r>
              <a:rPr lang="lt-LT" sz="1700" b="1" dirty="0"/>
              <a:t>Pernešami svoriai</a:t>
            </a:r>
          </a:p>
          <a:p>
            <a:r>
              <a:rPr lang="lt-LT" sz="1700" b="1" dirty="0"/>
              <a:t>Uždaromos pakuotės</a:t>
            </a:r>
          </a:p>
          <a:p>
            <a:endParaRPr lang="en-IE" sz="1700" b="1" dirty="0"/>
          </a:p>
        </p:txBody>
      </p:sp>
      <p:sp>
        <p:nvSpPr>
          <p:cNvPr id="8" name="Text Placeholder 7">
            <a:extLst>
              <a:ext uri="{FF2B5EF4-FFF2-40B4-BE49-F238E27FC236}">
                <a16:creationId xmlns:a16="http://schemas.microsoft.com/office/drawing/2014/main" id="{0EEFFE95-6AD8-4D2A-871B-590C5A3EC6CA}"/>
              </a:ext>
            </a:extLst>
          </p:cNvPr>
          <p:cNvSpPr>
            <a:spLocks noGrp="1"/>
          </p:cNvSpPr>
          <p:nvPr>
            <p:ph type="body" sz="quarter" idx="29"/>
          </p:nvPr>
        </p:nvSpPr>
        <p:spPr>
          <a:solidFill>
            <a:srgbClr val="85D2E1"/>
          </a:solidFill>
        </p:spPr>
        <p:txBody>
          <a:bodyPr anchor="ctr">
            <a:normAutofit lnSpcReduction="10000"/>
          </a:bodyPr>
          <a:lstStyle/>
          <a:p>
            <a:r>
              <a:rPr lang="lt-LT" dirty="0"/>
              <a:t>Galimos naujos pakuočių idėjos:</a:t>
            </a:r>
            <a:endParaRPr lang="en-IE" dirty="0"/>
          </a:p>
        </p:txBody>
      </p:sp>
      <p:sp>
        <p:nvSpPr>
          <p:cNvPr id="9" name="TextBox 8">
            <a:extLst>
              <a:ext uri="{FF2B5EF4-FFF2-40B4-BE49-F238E27FC236}">
                <a16:creationId xmlns:a16="http://schemas.microsoft.com/office/drawing/2014/main" id="{F3AE5305-4731-4C61-A881-E51ABA7A38D5}"/>
              </a:ext>
            </a:extLst>
          </p:cNvPr>
          <p:cNvSpPr txBox="1"/>
          <p:nvPr/>
        </p:nvSpPr>
        <p:spPr>
          <a:xfrm>
            <a:off x="2159231" y="2110379"/>
            <a:ext cx="1680519" cy="646331"/>
          </a:xfrm>
          <a:prstGeom prst="rect">
            <a:avLst/>
          </a:prstGeom>
          <a:noFill/>
        </p:spPr>
        <p:txBody>
          <a:bodyPr wrap="square" rtlCol="0">
            <a:spAutoFit/>
          </a:bodyPr>
          <a:lstStyle/>
          <a:p>
            <a:pPr algn="ctr"/>
            <a:r>
              <a:rPr lang="en-IE" b="1" dirty="0" err="1">
                <a:solidFill>
                  <a:srgbClr val="000000"/>
                </a:solidFill>
              </a:rPr>
              <a:t>Papildoma</a:t>
            </a:r>
            <a:r>
              <a:rPr lang="en-IE" b="1" dirty="0">
                <a:solidFill>
                  <a:srgbClr val="000000"/>
                </a:solidFill>
              </a:rPr>
              <a:t> </a:t>
            </a:r>
            <a:r>
              <a:rPr lang="en-IE" b="1" dirty="0" err="1">
                <a:solidFill>
                  <a:srgbClr val="000000"/>
                </a:solidFill>
              </a:rPr>
              <a:t>komunikacija</a:t>
            </a:r>
            <a:endParaRPr lang="en-IE" b="1" dirty="0">
              <a:solidFill>
                <a:srgbClr val="000000"/>
              </a:solidFill>
            </a:endParaRPr>
          </a:p>
        </p:txBody>
      </p:sp>
      <p:sp>
        <p:nvSpPr>
          <p:cNvPr id="10" name="TextBox 9">
            <a:extLst>
              <a:ext uri="{FF2B5EF4-FFF2-40B4-BE49-F238E27FC236}">
                <a16:creationId xmlns:a16="http://schemas.microsoft.com/office/drawing/2014/main" id="{DB3997A9-F329-4143-9327-85EE6CE6F75B}"/>
              </a:ext>
            </a:extLst>
          </p:cNvPr>
          <p:cNvSpPr txBox="1"/>
          <p:nvPr/>
        </p:nvSpPr>
        <p:spPr>
          <a:xfrm>
            <a:off x="8669353" y="1757640"/>
            <a:ext cx="1680519" cy="1477328"/>
          </a:xfrm>
          <a:prstGeom prst="rect">
            <a:avLst/>
          </a:prstGeom>
          <a:noFill/>
        </p:spPr>
        <p:txBody>
          <a:bodyPr wrap="square" rtlCol="0">
            <a:spAutoFit/>
          </a:bodyPr>
          <a:lstStyle/>
          <a:p>
            <a:pPr algn="ctr"/>
            <a:r>
              <a:rPr lang="lt-LT" b="1" dirty="0">
                <a:solidFill>
                  <a:srgbClr val="000000"/>
                </a:solidFill>
              </a:rPr>
              <a:t>Vyresnio amžiaus žmonėms tinkamo dydžio porcijos</a:t>
            </a:r>
            <a:endParaRPr lang="en-IE" b="1" dirty="0">
              <a:solidFill>
                <a:srgbClr val="000000"/>
              </a:solidFill>
            </a:endParaRPr>
          </a:p>
        </p:txBody>
      </p:sp>
      <p:sp>
        <p:nvSpPr>
          <p:cNvPr id="11" name="TextBox 10">
            <a:extLst>
              <a:ext uri="{FF2B5EF4-FFF2-40B4-BE49-F238E27FC236}">
                <a16:creationId xmlns:a16="http://schemas.microsoft.com/office/drawing/2014/main" id="{707576BE-3311-4660-A8CC-1302563ED612}"/>
              </a:ext>
            </a:extLst>
          </p:cNvPr>
          <p:cNvSpPr txBox="1"/>
          <p:nvPr/>
        </p:nvSpPr>
        <p:spPr>
          <a:xfrm>
            <a:off x="5281693" y="2248878"/>
            <a:ext cx="1680519" cy="646331"/>
          </a:xfrm>
          <a:prstGeom prst="rect">
            <a:avLst/>
          </a:prstGeom>
          <a:noFill/>
        </p:spPr>
        <p:txBody>
          <a:bodyPr wrap="square" rtlCol="0">
            <a:spAutoFit/>
          </a:bodyPr>
          <a:lstStyle/>
          <a:p>
            <a:pPr algn="ctr"/>
            <a:r>
              <a:rPr lang="en-IE" b="1" dirty="0" err="1">
                <a:solidFill>
                  <a:srgbClr val="000000"/>
                </a:solidFill>
              </a:rPr>
              <a:t>Garso</a:t>
            </a:r>
            <a:r>
              <a:rPr lang="en-IE" b="1" dirty="0">
                <a:solidFill>
                  <a:srgbClr val="000000"/>
                </a:solidFill>
              </a:rPr>
              <a:t> / </a:t>
            </a:r>
            <a:r>
              <a:rPr lang="en-IE" b="1" dirty="0" err="1">
                <a:solidFill>
                  <a:srgbClr val="000000"/>
                </a:solidFill>
              </a:rPr>
              <a:t>kalbos</a:t>
            </a:r>
            <a:r>
              <a:rPr lang="en-IE" b="1" dirty="0">
                <a:solidFill>
                  <a:srgbClr val="000000"/>
                </a:solidFill>
              </a:rPr>
              <a:t> </a:t>
            </a:r>
            <a:r>
              <a:rPr lang="en-IE" b="1" dirty="0" err="1">
                <a:solidFill>
                  <a:srgbClr val="000000"/>
                </a:solidFill>
              </a:rPr>
              <a:t>instrukcijos</a:t>
            </a:r>
            <a:endParaRPr lang="en-IE" b="1" dirty="0">
              <a:solidFill>
                <a:srgbClr val="000000"/>
              </a:solidFill>
            </a:endParaRPr>
          </a:p>
        </p:txBody>
      </p:sp>
      <p:sp>
        <p:nvSpPr>
          <p:cNvPr id="12" name="Text Placeholder 1">
            <a:extLst>
              <a:ext uri="{FF2B5EF4-FFF2-40B4-BE49-F238E27FC236}">
                <a16:creationId xmlns:a16="http://schemas.microsoft.com/office/drawing/2014/main" id="{D42A94BF-310D-43E8-A208-3706CE345C30}"/>
              </a:ext>
            </a:extLst>
          </p:cNvPr>
          <p:cNvSpPr txBox="1">
            <a:spLocks/>
          </p:cNvSpPr>
          <p:nvPr/>
        </p:nvSpPr>
        <p:spPr>
          <a:xfrm>
            <a:off x="8096253" y="5344257"/>
            <a:ext cx="3017520" cy="1237497"/>
          </a:xfrm>
          <a:prstGeom prst="rect">
            <a:avLst/>
          </a:prstGeom>
        </p:spPr>
        <p:txBody>
          <a:bodyPr vert="horz" lIns="91440" tIns="45720" rIns="91440" bIns="45720" rtlCol="0">
            <a:normAutofit lnSpcReduction="10000"/>
          </a:bodyPr>
          <a:lstStyle>
            <a:lvl1pPr marL="228600" indent="-228600" algn="ctr" defTabSz="914400" rtl="0" eaLnBrk="1" latinLnBrk="0" hangingPunct="1">
              <a:lnSpc>
                <a:spcPct val="90000"/>
              </a:lnSpc>
              <a:spcBef>
                <a:spcPts val="1000"/>
              </a:spcBef>
              <a:buFont typeface="Arial" panose="020B0604020202020204" pitchFamily="34" charset="0"/>
              <a:buNone/>
              <a:defRPr sz="1500" b="0" i="0" kern="1200" spc="0">
                <a:solidFill>
                  <a:srgbClr val="000000"/>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lt-LT" sz="1800" dirty="0">
                <a:latin typeface="+mn-lt"/>
              </a:rPr>
              <a:t>Senjorai linkę vartoti mažesnes porcijas, todėl galėtų tikti mažesnio dydžio pakuotės arba uždaromos pakuotės.</a:t>
            </a:r>
          </a:p>
        </p:txBody>
      </p:sp>
      <p:sp>
        <p:nvSpPr>
          <p:cNvPr id="13" name="Text Placeholder 1">
            <a:extLst>
              <a:ext uri="{FF2B5EF4-FFF2-40B4-BE49-F238E27FC236}">
                <a16:creationId xmlns:a16="http://schemas.microsoft.com/office/drawing/2014/main" id="{E931A568-FC7C-456C-856A-B1B0E44CBB09}"/>
              </a:ext>
            </a:extLst>
          </p:cNvPr>
          <p:cNvSpPr txBox="1">
            <a:spLocks/>
          </p:cNvSpPr>
          <p:nvPr/>
        </p:nvSpPr>
        <p:spPr>
          <a:xfrm>
            <a:off x="4613564" y="5350396"/>
            <a:ext cx="3017520" cy="1237497"/>
          </a:xfrm>
          <a:prstGeom prst="rect">
            <a:avLst/>
          </a:prstGeom>
        </p:spPr>
        <p:txBody>
          <a:bodyPr vert="horz" lIns="91440" tIns="45720" rIns="91440" bIns="45720" rtlCol="0">
            <a:normAutofit lnSpcReduction="10000"/>
          </a:bodyPr>
          <a:lstStyle>
            <a:lvl1pPr marL="228600" indent="-228600" algn="ctr" defTabSz="914400" rtl="0" eaLnBrk="1" latinLnBrk="0" hangingPunct="1">
              <a:lnSpc>
                <a:spcPct val="90000"/>
              </a:lnSpc>
              <a:spcBef>
                <a:spcPts val="1000"/>
              </a:spcBef>
              <a:buFont typeface="Arial" panose="020B0604020202020204" pitchFamily="34" charset="0"/>
              <a:buNone/>
              <a:defRPr sz="1500" b="0" i="0" kern="1200" spc="0">
                <a:solidFill>
                  <a:srgbClr val="000000"/>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lt-LT" sz="1800" dirty="0">
                <a:latin typeface="+mn-lt"/>
              </a:rPr>
              <a:t>Juos būtų galima įtraukti į pakuočių sistemas, kad senjorams būtų primenama, jog reikia valgyti, pateikiami įspėjimai ir pan.</a:t>
            </a:r>
          </a:p>
        </p:txBody>
      </p:sp>
      <p:pic>
        <p:nvPicPr>
          <p:cNvPr id="6" name="Picture 5" descr="Icon&#10;&#10;Description automatically generated">
            <a:extLst>
              <a:ext uri="{FF2B5EF4-FFF2-40B4-BE49-F238E27FC236}">
                <a16:creationId xmlns:a16="http://schemas.microsoft.com/office/drawing/2014/main" id="{16C5CCB8-45D0-71C3-A42C-A25CDA8097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64" y="0"/>
            <a:ext cx="1272604" cy="1984059"/>
          </a:xfrm>
          <a:prstGeom prst="rect">
            <a:avLst/>
          </a:prstGeom>
        </p:spPr>
      </p:pic>
      <p:pic>
        <p:nvPicPr>
          <p:cNvPr id="14" name="Picture 13" descr="Icon&#10;&#10;Description automatically generated">
            <a:extLst>
              <a:ext uri="{FF2B5EF4-FFF2-40B4-BE49-F238E27FC236}">
                <a16:creationId xmlns:a16="http://schemas.microsoft.com/office/drawing/2014/main" id="{666A02A9-2C11-A32F-ABCD-5A682B7D6A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19396" y="-1"/>
            <a:ext cx="1272604" cy="1984059"/>
          </a:xfrm>
          <a:prstGeom prst="rect">
            <a:avLst/>
          </a:prstGeom>
        </p:spPr>
      </p:pic>
    </p:spTree>
    <p:extLst>
      <p:ext uri="{BB962C8B-B14F-4D97-AF65-F5344CB8AC3E}">
        <p14:creationId xmlns:p14="http://schemas.microsoft.com/office/powerpoint/2010/main" val="40277218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Linzer cookies with heart shaped cut-outs filled with jam">
            <a:extLst>
              <a:ext uri="{FF2B5EF4-FFF2-40B4-BE49-F238E27FC236}">
                <a16:creationId xmlns:a16="http://schemas.microsoft.com/office/drawing/2014/main" id="{BD239A38-A71B-4DF8-931D-6DCA1835A1A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DD1E8EC3-4DEE-4799-B1F6-38CBEFD43B16}"/>
              </a:ext>
            </a:extLst>
          </p:cNvPr>
          <p:cNvSpPr>
            <a:spLocks noGrp="1"/>
          </p:cNvSpPr>
          <p:nvPr>
            <p:ph type="body" sz="quarter" idx="18"/>
          </p:nvPr>
        </p:nvSpPr>
        <p:spPr>
          <a:xfrm>
            <a:off x="4036542" y="3092586"/>
            <a:ext cx="8155458" cy="1773704"/>
          </a:xfrm>
          <a:solidFill>
            <a:srgbClr val="85D2E1"/>
          </a:solidFill>
        </p:spPr>
        <p:txBody>
          <a:bodyPr>
            <a:normAutofit/>
          </a:bodyPr>
          <a:lstStyle/>
          <a:p>
            <a:pPr marL="216000" marR="0" lvl="0" indent="0" defTabSz="914400" rtl="0" eaLnBrk="1" fontAlgn="auto" latinLnBrk="0" hangingPunct="1">
              <a:lnSpc>
                <a:spcPct val="100000"/>
              </a:lnSpc>
              <a:spcBef>
                <a:spcPts val="0"/>
              </a:spcBef>
              <a:spcAft>
                <a:spcPts val="0"/>
              </a:spcAft>
              <a:buClrTx/>
              <a:buSzTx/>
              <a:buFontTx/>
              <a:buNone/>
              <a:tabLst/>
              <a:defRPr/>
            </a:pPr>
            <a:r>
              <a:rPr kumimoji="0" lang="lt-LT"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Atsižvelgdami į sutrikusią motoriką ir artrito paplitimą, kurkite maistą taip, kad jį būtų galima lengvai pjaustyti ir valgyti. Gera taisyklė – maistą kurti taip, kad jis būtų kąsnio dydžio ir (arba) kad jį būtų galima valgyti šakute ar šaukštu viena ranka.</a:t>
            </a:r>
            <a:endParaRPr lang="en-IE" dirty="0"/>
          </a:p>
        </p:txBody>
      </p:sp>
      <p:sp>
        <p:nvSpPr>
          <p:cNvPr id="4" name="Text Placeholder 3">
            <a:extLst>
              <a:ext uri="{FF2B5EF4-FFF2-40B4-BE49-F238E27FC236}">
                <a16:creationId xmlns:a16="http://schemas.microsoft.com/office/drawing/2014/main" id="{90F6AAFA-7321-4EA5-8734-D4D9B51D9C7F}"/>
              </a:ext>
            </a:extLst>
          </p:cNvPr>
          <p:cNvSpPr>
            <a:spLocks noGrp="1"/>
          </p:cNvSpPr>
          <p:nvPr>
            <p:ph type="body" sz="quarter" idx="16"/>
          </p:nvPr>
        </p:nvSpPr>
        <p:spPr>
          <a:xfrm>
            <a:off x="464194" y="444299"/>
            <a:ext cx="10813405" cy="582221"/>
          </a:xfrm>
          <a:noFill/>
        </p:spPr>
        <p:txBody>
          <a:bodyPr anchor="ctr">
            <a:normAutofit lnSpcReduction="10000"/>
          </a:bodyPr>
          <a:lstStyle/>
          <a:p>
            <a:r>
              <a:rPr lang="pt-BR" dirty="0"/>
              <a:t>Maisto </a:t>
            </a:r>
            <a:r>
              <a:rPr lang="lt-LT" dirty="0"/>
              <a:t>gaminio </a:t>
            </a:r>
            <a:r>
              <a:rPr lang="pt-BR" dirty="0"/>
              <a:t>dizainas ir kompensacinės strategijos </a:t>
            </a:r>
          </a:p>
        </p:txBody>
      </p:sp>
    </p:spTree>
    <p:extLst>
      <p:ext uri="{BB962C8B-B14F-4D97-AF65-F5344CB8AC3E}">
        <p14:creationId xmlns:p14="http://schemas.microsoft.com/office/powerpoint/2010/main" val="8575088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DED814-E1C2-443A-B51A-5EF28D05F22E}"/>
              </a:ext>
            </a:extLst>
          </p:cNvPr>
          <p:cNvSpPr>
            <a:spLocks noGrp="1"/>
          </p:cNvSpPr>
          <p:nvPr>
            <p:ph type="body" sz="quarter" idx="18"/>
          </p:nvPr>
        </p:nvSpPr>
        <p:spPr/>
        <p:txBody>
          <a:bodyPr/>
          <a:lstStyle/>
          <a:p>
            <a:pPr marL="0"/>
            <a:r>
              <a:rPr lang="lt-LT" dirty="0"/>
              <a:t>Prieš pasirenkant tinkamą pakuotę maisto produktui, patartina susipažinti su teisės aktais ir tam tikrų medžiagų naudojimu. Daugiau informacijos rasite čia</a:t>
            </a:r>
          </a:p>
        </p:txBody>
      </p:sp>
      <p:sp>
        <p:nvSpPr>
          <p:cNvPr id="4" name="Text Placeholder 3">
            <a:extLst>
              <a:ext uri="{FF2B5EF4-FFF2-40B4-BE49-F238E27FC236}">
                <a16:creationId xmlns:a16="http://schemas.microsoft.com/office/drawing/2014/main" id="{340C9A43-FA70-45B9-90DA-BD31253F66B9}"/>
              </a:ext>
            </a:extLst>
          </p:cNvPr>
          <p:cNvSpPr>
            <a:spLocks noGrp="1"/>
          </p:cNvSpPr>
          <p:nvPr>
            <p:ph type="body" sz="quarter" idx="16"/>
          </p:nvPr>
        </p:nvSpPr>
        <p:spPr/>
        <p:txBody>
          <a:bodyPr>
            <a:normAutofit fontScale="92500"/>
          </a:bodyPr>
          <a:lstStyle/>
          <a:p>
            <a:r>
              <a:rPr lang="en-IE" dirty="0" err="1"/>
              <a:t>Rekomenduojami</a:t>
            </a:r>
            <a:r>
              <a:rPr lang="en-IE" dirty="0"/>
              <a:t> </a:t>
            </a:r>
            <a:r>
              <a:rPr lang="en-IE" dirty="0" err="1"/>
              <a:t>tyrimai</a:t>
            </a:r>
            <a:r>
              <a:rPr lang="en-IE" dirty="0"/>
              <a:t> </a:t>
            </a:r>
          </a:p>
        </p:txBody>
      </p:sp>
      <p:sp>
        <p:nvSpPr>
          <p:cNvPr id="6" name="TextBox 5">
            <a:extLst>
              <a:ext uri="{FF2B5EF4-FFF2-40B4-BE49-F238E27FC236}">
                <a16:creationId xmlns:a16="http://schemas.microsoft.com/office/drawing/2014/main" id="{CBE3A440-6BA2-4CEE-98AC-570F2FAF41AA}"/>
              </a:ext>
            </a:extLst>
          </p:cNvPr>
          <p:cNvSpPr txBox="1"/>
          <p:nvPr/>
        </p:nvSpPr>
        <p:spPr>
          <a:xfrm>
            <a:off x="7365076" y="982176"/>
            <a:ext cx="4314680" cy="4893647"/>
          </a:xfrm>
          <a:prstGeom prst="rect">
            <a:avLst/>
          </a:prstGeom>
          <a:noFill/>
        </p:spPr>
        <p:txBody>
          <a:bodyPr wrap="square">
            <a:spAutoFit/>
          </a:bodyPr>
          <a:lstStyle/>
          <a:p>
            <a:pPr algn="ctr"/>
            <a:r>
              <a:rPr lang="lt-LT" sz="2400" b="1" dirty="0">
                <a:solidFill>
                  <a:srgbClr val="1188A3"/>
                </a:solidFill>
                <a:hlinkClick r:id="rId2">
                  <a:extLst>
                    <a:ext uri="{A12FA001-AC4F-418D-AE19-62706E023703}">
                      <ahyp:hlinkClr xmlns:ahyp="http://schemas.microsoft.com/office/drawing/2018/hyperlinkcolor" val="tx"/>
                    </a:ext>
                  </a:extLst>
                </a:hlinkClick>
              </a:rPr>
              <a:t>„Maisto pakuočių forumas“</a:t>
            </a:r>
            <a:r>
              <a:rPr lang="en-US" sz="2400" b="1" dirty="0">
                <a:solidFill>
                  <a:srgbClr val="1188A3"/>
                </a:solidFill>
                <a:hlinkClick r:id="rId2">
                  <a:extLst>
                    <a:ext uri="{A12FA001-AC4F-418D-AE19-62706E023703}">
                      <ahyp:hlinkClr xmlns:ahyp="http://schemas.microsoft.com/office/drawing/2018/hyperlinkcolor" val="tx"/>
                    </a:ext>
                  </a:extLst>
                </a:hlinkClick>
              </a:rPr>
              <a:t> </a:t>
            </a:r>
            <a:r>
              <a:rPr lang="lt-LT" sz="2400" dirty="0">
                <a:solidFill>
                  <a:srgbClr val="000000"/>
                </a:solidFill>
              </a:rPr>
              <a:t>leidžia suinteresuotosioms šalims priimti geresnius sprendimus taikant naujausius mokslinius duomenis apie su maistu besiliečiančiose medžiagose esančias chemines medžiagas ir maisto pakuočių poveikį aplinkai. </a:t>
            </a:r>
          </a:p>
          <a:p>
            <a:pPr algn="ctr"/>
            <a:r>
              <a:rPr lang="lt-LT" sz="2400" dirty="0">
                <a:solidFill>
                  <a:srgbClr val="000000"/>
                </a:solidFill>
              </a:rPr>
              <a:t>Nepriklausomais, subalansuotais ir moksliškai pagrįstais leidiniais ir priemonėmis „Maisto pakuočių forumas“ prisideda prie žmonių ir aplinkos sveikatos apsaugos.</a:t>
            </a:r>
          </a:p>
        </p:txBody>
      </p:sp>
      <p:pic>
        <p:nvPicPr>
          <p:cNvPr id="7" name="Picture 6">
            <a:hlinkClick r:id="rId2"/>
            <a:extLst>
              <a:ext uri="{FF2B5EF4-FFF2-40B4-BE49-F238E27FC236}">
                <a16:creationId xmlns:a16="http://schemas.microsoft.com/office/drawing/2014/main" id="{2093E2C8-9550-4DE8-93F9-48E37DD60C0E}"/>
              </a:ext>
            </a:extLst>
          </p:cNvPr>
          <p:cNvPicPr>
            <a:picLocks noChangeAspect="1"/>
          </p:cNvPicPr>
          <p:nvPr/>
        </p:nvPicPr>
        <p:blipFill>
          <a:blip r:embed="rId3"/>
          <a:stretch>
            <a:fillRect/>
          </a:stretch>
        </p:blipFill>
        <p:spPr>
          <a:xfrm>
            <a:off x="2491131" y="4452653"/>
            <a:ext cx="3244998" cy="1209316"/>
          </a:xfrm>
          <a:prstGeom prst="rect">
            <a:avLst/>
          </a:prstGeom>
        </p:spPr>
      </p:pic>
      <p:sp>
        <p:nvSpPr>
          <p:cNvPr id="8" name="Arrow: Down 7">
            <a:extLst>
              <a:ext uri="{FF2B5EF4-FFF2-40B4-BE49-F238E27FC236}">
                <a16:creationId xmlns:a16="http://schemas.microsoft.com/office/drawing/2014/main" id="{57DF45AE-3D59-4ED8-B542-72F742D1E6B3}"/>
              </a:ext>
            </a:extLst>
          </p:cNvPr>
          <p:cNvSpPr/>
          <p:nvPr/>
        </p:nvSpPr>
        <p:spPr>
          <a:xfrm>
            <a:off x="4736757" y="3763740"/>
            <a:ext cx="527222" cy="582221"/>
          </a:xfrm>
          <a:prstGeom prst="downArrow">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1015997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3C7FB0-8C73-4F1F-9053-AE38174F9914}"/>
              </a:ext>
            </a:extLst>
          </p:cNvPr>
          <p:cNvSpPr>
            <a:spLocks noGrp="1"/>
          </p:cNvSpPr>
          <p:nvPr>
            <p:ph type="body" sz="quarter" idx="18"/>
          </p:nvPr>
        </p:nvSpPr>
        <p:spPr>
          <a:xfrm>
            <a:off x="1802710" y="1773241"/>
            <a:ext cx="4911128" cy="4525954"/>
          </a:xfrm>
        </p:spPr>
        <p:txBody>
          <a:bodyPr>
            <a:normAutofit lnSpcReduction="10000"/>
          </a:bodyPr>
          <a:lstStyle/>
          <a:p>
            <a:pPr marL="0" indent="0"/>
            <a:r>
              <a:rPr lang="lt-LT" dirty="0"/>
              <a:t>Etiketės atlieka labai svarbią funkciją. Jos padeda vartotojams </a:t>
            </a:r>
            <a:r>
              <a:rPr lang="lt-LT" b="1" dirty="0"/>
              <a:t>orientuotis</a:t>
            </a:r>
            <a:r>
              <a:rPr lang="lt-LT" dirty="0"/>
              <a:t> pardavimo vietoje. Etiketės taip pat suteikia galimybę ženklinti savo gaminį, pavyzdžiui, kaip sveiką ar ekologišką.</a:t>
            </a:r>
          </a:p>
          <a:p>
            <a:pPr marL="0" indent="0"/>
            <a:r>
              <a:rPr lang="lt-LT" dirty="0"/>
              <a:t>Tačiau, išskyrus kelias išimtis (pvz., ES biologinį ženklą), nėra jokių teisinių reikalavimų maisto produktų etiketėms gauti. Daugumą etikečių išduoda verslo asociacijos, kurios nustato savo standartus. </a:t>
            </a:r>
          </a:p>
          <a:p>
            <a:pPr marL="0" indent="0"/>
            <a:r>
              <a:rPr lang="en-IE" dirty="0">
                <a:solidFill>
                  <a:srgbClr val="1188A3"/>
                </a:solidFill>
                <a:hlinkClick r:id="rId2">
                  <a:extLst>
                    <a:ext uri="{A12FA001-AC4F-418D-AE19-62706E023703}">
                      <ahyp:hlinkClr xmlns:ahyp="http://schemas.microsoft.com/office/drawing/2018/hyperlinkcolor" val="tx"/>
                    </a:ext>
                  </a:extLst>
                </a:hlinkClick>
              </a:rPr>
              <a:t>Source</a:t>
            </a:r>
            <a:endParaRPr lang="en-IE" dirty="0">
              <a:solidFill>
                <a:srgbClr val="1188A3"/>
              </a:solidFill>
            </a:endParaRPr>
          </a:p>
        </p:txBody>
      </p:sp>
      <p:sp>
        <p:nvSpPr>
          <p:cNvPr id="4" name="Text Placeholder 3">
            <a:extLst>
              <a:ext uri="{FF2B5EF4-FFF2-40B4-BE49-F238E27FC236}">
                <a16:creationId xmlns:a16="http://schemas.microsoft.com/office/drawing/2014/main" id="{2510FC66-82F8-4649-A44D-10C593D14803}"/>
              </a:ext>
            </a:extLst>
          </p:cNvPr>
          <p:cNvSpPr>
            <a:spLocks noGrp="1"/>
          </p:cNvSpPr>
          <p:nvPr>
            <p:ph type="body" sz="quarter" idx="16"/>
          </p:nvPr>
        </p:nvSpPr>
        <p:spPr>
          <a:xfrm>
            <a:off x="1718561" y="228600"/>
            <a:ext cx="4716425" cy="1114168"/>
          </a:xfrm>
        </p:spPr>
        <p:txBody>
          <a:bodyPr>
            <a:normAutofit/>
          </a:bodyPr>
          <a:lstStyle/>
          <a:p>
            <a:r>
              <a:rPr lang="lt-LT" dirty="0"/>
              <a:t>Etiketės tikslumas ir skaidrumas</a:t>
            </a:r>
            <a:endParaRPr lang="en-IE" dirty="0"/>
          </a:p>
        </p:txBody>
      </p:sp>
      <p:pic>
        <p:nvPicPr>
          <p:cNvPr id="9" name="Picture 8">
            <a:extLst>
              <a:ext uri="{FF2B5EF4-FFF2-40B4-BE49-F238E27FC236}">
                <a16:creationId xmlns:a16="http://schemas.microsoft.com/office/drawing/2014/main" id="{62B17617-B80B-4C9D-81A2-6190C56A46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74205" y="970350"/>
            <a:ext cx="4661649" cy="1400046"/>
          </a:xfrm>
          <a:prstGeom prst="rect">
            <a:avLst/>
          </a:prstGeom>
        </p:spPr>
      </p:pic>
      <p:sp>
        <p:nvSpPr>
          <p:cNvPr id="11" name="TextBox 10">
            <a:extLst>
              <a:ext uri="{FF2B5EF4-FFF2-40B4-BE49-F238E27FC236}">
                <a16:creationId xmlns:a16="http://schemas.microsoft.com/office/drawing/2014/main" id="{266B4D49-0C2F-4998-B8D1-F595DBB11115}"/>
              </a:ext>
            </a:extLst>
          </p:cNvPr>
          <p:cNvSpPr txBox="1"/>
          <p:nvPr/>
        </p:nvSpPr>
        <p:spPr>
          <a:xfrm>
            <a:off x="8814487" y="601018"/>
            <a:ext cx="2224216" cy="369332"/>
          </a:xfrm>
          <a:prstGeom prst="rect">
            <a:avLst/>
          </a:prstGeom>
          <a:noFill/>
        </p:spPr>
        <p:txBody>
          <a:bodyPr wrap="square">
            <a:spAutoFit/>
          </a:bodyPr>
          <a:lstStyle/>
          <a:p>
            <a:r>
              <a:rPr lang="en-IE" b="1" dirty="0">
                <a:solidFill>
                  <a:srgbClr val="000000"/>
                </a:solidFill>
              </a:rPr>
              <a:t>ES </a:t>
            </a:r>
            <a:r>
              <a:rPr lang="en-IE" b="1" dirty="0" err="1">
                <a:solidFill>
                  <a:srgbClr val="000000"/>
                </a:solidFill>
              </a:rPr>
              <a:t>biologinis</a:t>
            </a:r>
            <a:r>
              <a:rPr lang="en-IE" b="1" dirty="0">
                <a:solidFill>
                  <a:srgbClr val="000000"/>
                </a:solidFill>
              </a:rPr>
              <a:t> </a:t>
            </a:r>
            <a:r>
              <a:rPr lang="en-IE" b="1" dirty="0" err="1">
                <a:solidFill>
                  <a:srgbClr val="000000"/>
                </a:solidFill>
              </a:rPr>
              <a:t>ženklas</a:t>
            </a:r>
            <a:endParaRPr lang="en-IE" b="1" dirty="0">
              <a:solidFill>
                <a:srgbClr val="000000"/>
              </a:solidFill>
            </a:endParaRPr>
          </a:p>
        </p:txBody>
      </p:sp>
      <p:sp>
        <p:nvSpPr>
          <p:cNvPr id="13" name="TextBox 12">
            <a:extLst>
              <a:ext uri="{FF2B5EF4-FFF2-40B4-BE49-F238E27FC236}">
                <a16:creationId xmlns:a16="http://schemas.microsoft.com/office/drawing/2014/main" id="{4CD8226C-D214-4EB7-BE92-E61717E6BDD4}"/>
              </a:ext>
            </a:extLst>
          </p:cNvPr>
          <p:cNvSpPr txBox="1"/>
          <p:nvPr/>
        </p:nvSpPr>
        <p:spPr>
          <a:xfrm>
            <a:off x="7274205" y="2268094"/>
            <a:ext cx="4801266" cy="3816429"/>
          </a:xfrm>
          <a:prstGeom prst="rect">
            <a:avLst/>
          </a:prstGeom>
          <a:noFill/>
        </p:spPr>
        <p:txBody>
          <a:bodyPr wrap="square">
            <a:spAutoFit/>
          </a:bodyPr>
          <a:lstStyle/>
          <a:p>
            <a:r>
              <a:rPr lang="lt-LT" sz="2200" b="0" i="0" dirty="0">
                <a:solidFill>
                  <a:srgbClr val="000000"/>
                </a:solidFill>
                <a:effectLst/>
              </a:rPr>
              <a:t>Europos Sąjungos ekologiškų produktų logotipas suteikia ES pagamintiems ekologiškiems produktams </a:t>
            </a:r>
            <a:r>
              <a:rPr lang="lt-LT" sz="2200" b="1" i="0" dirty="0">
                <a:solidFill>
                  <a:srgbClr val="000000"/>
                </a:solidFill>
                <a:effectLst/>
              </a:rPr>
              <a:t>vientisą vizualinį identitetą</a:t>
            </a:r>
            <a:r>
              <a:rPr lang="lt-LT" sz="2200" b="0" i="0" dirty="0">
                <a:solidFill>
                  <a:srgbClr val="000000"/>
                </a:solidFill>
                <a:effectLst/>
              </a:rPr>
              <a:t>. Taip vartotojams lengviau atpažinti ekologiškus produktus, o ūkininkams lengviau juos parduoti visoje ES. Ekologinės gamybos logotipas gali būti naudojamas tik ant produktų, kuriuos kaip ekologiškus sertifikavo įgaliota kontrolės agentūra ar įstaiga.</a:t>
            </a:r>
          </a:p>
        </p:txBody>
      </p:sp>
      <p:sp>
        <p:nvSpPr>
          <p:cNvPr id="15" name="TextBox 14">
            <a:extLst>
              <a:ext uri="{FF2B5EF4-FFF2-40B4-BE49-F238E27FC236}">
                <a16:creationId xmlns:a16="http://schemas.microsoft.com/office/drawing/2014/main" id="{EDDB924C-31B1-449C-B950-31008EC1FD6E}"/>
              </a:ext>
            </a:extLst>
          </p:cNvPr>
          <p:cNvSpPr txBox="1"/>
          <p:nvPr/>
        </p:nvSpPr>
        <p:spPr>
          <a:xfrm>
            <a:off x="7011446" y="6072316"/>
            <a:ext cx="6096000" cy="369332"/>
          </a:xfrm>
          <a:prstGeom prst="rect">
            <a:avLst/>
          </a:prstGeom>
          <a:noFill/>
        </p:spPr>
        <p:txBody>
          <a:bodyPr wrap="square">
            <a:spAutoFit/>
          </a:bodyPr>
          <a:lstStyle/>
          <a:p>
            <a:r>
              <a:rPr lang="en-IE">
                <a:solidFill>
                  <a:srgbClr val="1188A3"/>
                </a:solidFill>
                <a:hlinkClick r:id="rId4">
                  <a:extLst>
                    <a:ext uri="{A12FA001-AC4F-418D-AE19-62706E023703}">
                      <ahyp:hlinkClr xmlns:ahyp="http://schemas.microsoft.com/office/drawing/2018/hyperlinkcolor" val="tx"/>
                    </a:ext>
                  </a:extLst>
                </a:hlinkClick>
              </a:rPr>
              <a:t>The organic logo | European Commission (europa.eu)</a:t>
            </a:r>
            <a:endParaRPr lang="en-IE">
              <a:solidFill>
                <a:srgbClr val="1188A3"/>
              </a:solidFill>
            </a:endParaRPr>
          </a:p>
        </p:txBody>
      </p:sp>
    </p:spTree>
    <p:extLst>
      <p:ext uri="{BB962C8B-B14F-4D97-AF65-F5344CB8AC3E}">
        <p14:creationId xmlns:p14="http://schemas.microsoft.com/office/powerpoint/2010/main" val="26787555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E02C01-77A4-49AD-AFCC-DFEFC9921D8C}"/>
              </a:ext>
            </a:extLst>
          </p:cNvPr>
          <p:cNvSpPr>
            <a:spLocks noGrp="1"/>
          </p:cNvSpPr>
          <p:nvPr>
            <p:ph type="body" sz="quarter" idx="16"/>
          </p:nvPr>
        </p:nvSpPr>
        <p:spPr>
          <a:xfrm>
            <a:off x="1687697" y="304400"/>
            <a:ext cx="4716425" cy="582221"/>
          </a:xfrm>
        </p:spPr>
        <p:txBody>
          <a:bodyPr>
            <a:noAutofit/>
          </a:bodyPr>
          <a:lstStyle/>
          <a:p>
            <a:r>
              <a:rPr lang="pt-BR" sz="2800" dirty="0"/>
              <a:t>Etiketės ir teiginiai ant maisto produktų</a:t>
            </a:r>
          </a:p>
        </p:txBody>
      </p:sp>
      <p:sp>
        <p:nvSpPr>
          <p:cNvPr id="6" name="Text Placeholder 2">
            <a:extLst>
              <a:ext uri="{FF2B5EF4-FFF2-40B4-BE49-F238E27FC236}">
                <a16:creationId xmlns:a16="http://schemas.microsoft.com/office/drawing/2014/main" id="{CB58C15C-DB57-B745-B891-49E6CC8D8B3D}"/>
              </a:ext>
            </a:extLst>
          </p:cNvPr>
          <p:cNvSpPr txBox="1">
            <a:spLocks/>
          </p:cNvSpPr>
          <p:nvPr/>
        </p:nvSpPr>
        <p:spPr>
          <a:xfrm>
            <a:off x="6972271" y="886621"/>
            <a:ext cx="5148649" cy="530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000" b="1" dirty="0">
                <a:latin typeface="Helvetica Neue" panose="02000503000000020004" pitchFamily="2" charset="0"/>
                <a:ea typeface="Helvetica Neue" panose="02000503000000020004" pitchFamily="2" charset="0"/>
                <a:cs typeface="Helvetica Neue" panose="02000503000000020004" pitchFamily="2" charset="0"/>
              </a:rPr>
              <a:t>M</a:t>
            </a:r>
            <a:r>
              <a:rPr lang="lt-LT" sz="2000" b="1" dirty="0" err="1">
                <a:latin typeface="Helvetica Neue" panose="02000503000000020004" pitchFamily="2" charset="0"/>
                <a:ea typeface="Helvetica Neue" panose="02000503000000020004" pitchFamily="2" charset="0"/>
                <a:cs typeface="Helvetica Neue" panose="02000503000000020004" pitchFamily="2" charset="0"/>
              </a:rPr>
              <a:t>aistingumo</a:t>
            </a:r>
            <a:r>
              <a:rPr lang="en-US" sz="2000" b="1" dirty="0">
                <a:latin typeface="Helvetica Neue" panose="02000503000000020004" pitchFamily="2" charset="0"/>
                <a:ea typeface="Helvetica Neue" panose="02000503000000020004" pitchFamily="2" charset="0"/>
                <a:cs typeface="Helvetica Neue" panose="02000503000000020004" pitchFamily="2" charset="0"/>
              </a:rPr>
              <a:t> </a:t>
            </a:r>
            <a:r>
              <a:rPr lang="en-US" sz="2000" b="1" dirty="0" err="1">
                <a:latin typeface="Helvetica Neue" panose="02000503000000020004" pitchFamily="2" charset="0"/>
                <a:ea typeface="Helvetica Neue" panose="02000503000000020004" pitchFamily="2" charset="0"/>
                <a:cs typeface="Helvetica Neue" panose="02000503000000020004" pitchFamily="2" charset="0"/>
              </a:rPr>
              <a:t>informacija</a:t>
            </a:r>
            <a:endParaRPr lang="en-IE" dirty="0"/>
          </a:p>
        </p:txBody>
      </p:sp>
      <p:cxnSp>
        <p:nvCxnSpPr>
          <p:cNvPr id="7" name="Straight Connector 6">
            <a:extLst>
              <a:ext uri="{FF2B5EF4-FFF2-40B4-BE49-F238E27FC236}">
                <a16:creationId xmlns:a16="http://schemas.microsoft.com/office/drawing/2014/main" id="{A53BE50B-7C32-9B45-9872-752E819F140B}"/>
              </a:ext>
            </a:extLst>
          </p:cNvPr>
          <p:cNvCxnSpPr>
            <a:cxnSpLocks/>
          </p:cNvCxnSpPr>
          <p:nvPr/>
        </p:nvCxnSpPr>
        <p:spPr>
          <a:xfrm>
            <a:off x="7027690" y="1268250"/>
            <a:ext cx="4904509"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B2C07B1-AE22-1D43-A4D1-1FE6C09F6B19}"/>
              </a:ext>
            </a:extLst>
          </p:cNvPr>
          <p:cNvCxnSpPr>
            <a:cxnSpLocks/>
          </p:cNvCxnSpPr>
          <p:nvPr/>
        </p:nvCxnSpPr>
        <p:spPr>
          <a:xfrm>
            <a:off x="7027690" y="1554000"/>
            <a:ext cx="4904509"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0A01119-DE49-4D49-AEC4-A70FB880CBAC}"/>
              </a:ext>
            </a:extLst>
          </p:cNvPr>
          <p:cNvCxnSpPr>
            <a:cxnSpLocks/>
          </p:cNvCxnSpPr>
          <p:nvPr/>
        </p:nvCxnSpPr>
        <p:spPr>
          <a:xfrm>
            <a:off x="7027690" y="3845196"/>
            <a:ext cx="4904509"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38E2398-13C5-5645-BAEA-634DD7B8A1AD}"/>
              </a:ext>
            </a:extLst>
          </p:cNvPr>
          <p:cNvCxnSpPr>
            <a:cxnSpLocks/>
          </p:cNvCxnSpPr>
          <p:nvPr/>
        </p:nvCxnSpPr>
        <p:spPr>
          <a:xfrm>
            <a:off x="7027690" y="4607197"/>
            <a:ext cx="4904509"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32E656E-B32F-C44A-A7B3-3B7987E0C194}"/>
              </a:ext>
            </a:extLst>
          </p:cNvPr>
          <p:cNvCxnSpPr>
            <a:cxnSpLocks/>
          </p:cNvCxnSpPr>
          <p:nvPr/>
        </p:nvCxnSpPr>
        <p:spPr>
          <a:xfrm>
            <a:off x="7027690" y="4330104"/>
            <a:ext cx="4904509"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A65FF3D-7B75-A64A-94FF-2B547B18E35F}"/>
              </a:ext>
            </a:extLst>
          </p:cNvPr>
          <p:cNvCxnSpPr>
            <a:cxnSpLocks/>
          </p:cNvCxnSpPr>
          <p:nvPr/>
        </p:nvCxnSpPr>
        <p:spPr>
          <a:xfrm>
            <a:off x="7027690" y="1839750"/>
            <a:ext cx="4904509"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89EE7CC-FA0A-DA48-90B7-8D42007D0401}"/>
              </a:ext>
            </a:extLst>
          </p:cNvPr>
          <p:cNvCxnSpPr>
            <a:cxnSpLocks/>
          </p:cNvCxnSpPr>
          <p:nvPr/>
        </p:nvCxnSpPr>
        <p:spPr>
          <a:xfrm>
            <a:off x="7027690" y="2125500"/>
            <a:ext cx="4904509"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A5D1870-2F11-514B-A1A2-F5A4B2CE77FA}"/>
              </a:ext>
            </a:extLst>
          </p:cNvPr>
          <p:cNvCxnSpPr>
            <a:cxnSpLocks/>
          </p:cNvCxnSpPr>
          <p:nvPr/>
        </p:nvCxnSpPr>
        <p:spPr>
          <a:xfrm>
            <a:off x="7027690" y="2411250"/>
            <a:ext cx="4904509"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0E1F2C2-22F2-5440-9B2D-E90A1D4FD71F}"/>
              </a:ext>
            </a:extLst>
          </p:cNvPr>
          <p:cNvCxnSpPr>
            <a:cxnSpLocks/>
          </p:cNvCxnSpPr>
          <p:nvPr/>
        </p:nvCxnSpPr>
        <p:spPr>
          <a:xfrm>
            <a:off x="7027690" y="2697000"/>
            <a:ext cx="4904509"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0E66113-5F1C-3E47-ADD8-A2184B14B90C}"/>
              </a:ext>
            </a:extLst>
          </p:cNvPr>
          <p:cNvCxnSpPr>
            <a:cxnSpLocks/>
          </p:cNvCxnSpPr>
          <p:nvPr/>
        </p:nvCxnSpPr>
        <p:spPr>
          <a:xfrm>
            <a:off x="7027690" y="2982750"/>
            <a:ext cx="4904509"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7EB2322-72D0-7A4A-A618-2482EFDAF4CA}"/>
              </a:ext>
            </a:extLst>
          </p:cNvPr>
          <p:cNvCxnSpPr>
            <a:cxnSpLocks/>
          </p:cNvCxnSpPr>
          <p:nvPr/>
        </p:nvCxnSpPr>
        <p:spPr>
          <a:xfrm>
            <a:off x="7027690" y="3268500"/>
            <a:ext cx="4904509"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0C3050B-FEB7-BE4D-90D4-FBD9DACC21FE}"/>
              </a:ext>
            </a:extLst>
          </p:cNvPr>
          <p:cNvCxnSpPr>
            <a:cxnSpLocks/>
          </p:cNvCxnSpPr>
          <p:nvPr/>
        </p:nvCxnSpPr>
        <p:spPr>
          <a:xfrm>
            <a:off x="7027690" y="3554249"/>
            <a:ext cx="4904509"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D70E7F5-ECE2-834A-A2C2-9F023E8A7606}"/>
              </a:ext>
            </a:extLst>
          </p:cNvPr>
          <p:cNvCxnSpPr>
            <a:cxnSpLocks/>
          </p:cNvCxnSpPr>
          <p:nvPr/>
        </p:nvCxnSpPr>
        <p:spPr>
          <a:xfrm flipV="1">
            <a:off x="9452236" y="1268250"/>
            <a:ext cx="0" cy="2576946"/>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23" name="Text Placeholder 2">
            <a:extLst>
              <a:ext uri="{FF2B5EF4-FFF2-40B4-BE49-F238E27FC236}">
                <a16:creationId xmlns:a16="http://schemas.microsoft.com/office/drawing/2014/main" id="{5E1A0EA3-90D7-3945-82AD-401D8D81B1F0}"/>
              </a:ext>
            </a:extLst>
          </p:cNvPr>
          <p:cNvSpPr txBox="1">
            <a:spLocks/>
          </p:cNvSpPr>
          <p:nvPr/>
        </p:nvSpPr>
        <p:spPr>
          <a:xfrm>
            <a:off x="6930708" y="3837639"/>
            <a:ext cx="5148649" cy="4924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400" b="1">
                <a:latin typeface="Helvetica Neue" panose="02000503000000020004" pitchFamily="2" charset="0"/>
                <a:ea typeface="Helvetica Neue" panose="02000503000000020004" pitchFamily="2" charset="0"/>
                <a:cs typeface="Helvetica Neue" panose="02000503000000020004" pitchFamily="2" charset="0"/>
              </a:rPr>
              <a:t>Salt content is exclusively due to the presence of naturally occurring sodium.</a:t>
            </a:r>
            <a:endParaRPr lang="en-GB" sz="1400" b="1">
              <a:solidFill>
                <a:prstClr val="black"/>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endParaRPr lang="en-IE"/>
          </a:p>
        </p:txBody>
      </p:sp>
      <p:sp>
        <p:nvSpPr>
          <p:cNvPr id="24" name="Text Placeholder 2">
            <a:extLst>
              <a:ext uri="{FF2B5EF4-FFF2-40B4-BE49-F238E27FC236}">
                <a16:creationId xmlns:a16="http://schemas.microsoft.com/office/drawing/2014/main" id="{07EFE42F-2D16-1B4B-8DC4-ABBCCE265EAB}"/>
              </a:ext>
            </a:extLst>
          </p:cNvPr>
          <p:cNvSpPr txBox="1">
            <a:spLocks/>
          </p:cNvSpPr>
          <p:nvPr/>
        </p:nvSpPr>
        <p:spPr>
          <a:xfrm>
            <a:off x="6930708" y="4322549"/>
            <a:ext cx="5148649" cy="2846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400" dirty="0">
                <a:latin typeface="Helvetica Neue" panose="02000503000000020004" pitchFamily="2" charset="0"/>
                <a:ea typeface="Helvetica Neue" panose="02000503000000020004" pitchFamily="2" charset="0"/>
                <a:cs typeface="Helvetica Neue" panose="02000503000000020004" pitchFamily="2" charset="0"/>
              </a:rPr>
              <a:t>*Reference intake of an average adult (8 499 kJ / 2 000 kcal)</a:t>
            </a:r>
            <a:endParaRPr lang="en-GB" sz="14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endParaRPr lang="en-IE" dirty="0"/>
          </a:p>
        </p:txBody>
      </p:sp>
      <p:sp>
        <p:nvSpPr>
          <p:cNvPr id="25" name="Text Placeholder 2">
            <a:extLst>
              <a:ext uri="{FF2B5EF4-FFF2-40B4-BE49-F238E27FC236}">
                <a16:creationId xmlns:a16="http://schemas.microsoft.com/office/drawing/2014/main" id="{76A6A3AC-9994-8640-876D-79A55AE58915}"/>
              </a:ext>
            </a:extLst>
          </p:cNvPr>
          <p:cNvSpPr txBox="1">
            <a:spLocks/>
          </p:cNvSpPr>
          <p:nvPr/>
        </p:nvSpPr>
        <p:spPr>
          <a:xfrm>
            <a:off x="6944563" y="4599639"/>
            <a:ext cx="5148649" cy="12382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400" b="1" dirty="0">
                <a:latin typeface="Helvetica Neue" panose="02000503000000020004" pitchFamily="2" charset="0"/>
                <a:ea typeface="Helvetica Neue" panose="02000503000000020004" pitchFamily="2" charset="0"/>
                <a:cs typeface="Helvetica Neue" panose="02000503000000020004" pitchFamily="2" charset="0"/>
              </a:rPr>
              <a:t>INGREDIENTS: </a:t>
            </a:r>
            <a:r>
              <a:rPr lang="en-US" sz="1400" dirty="0">
                <a:latin typeface="Helvetica Neue" panose="02000503000000020004" pitchFamily="2" charset="0"/>
                <a:ea typeface="Helvetica Neue" panose="02000503000000020004" pitchFamily="2" charset="0"/>
                <a:cs typeface="Helvetica Neue" panose="02000503000000020004" pitchFamily="2" charset="0"/>
              </a:rPr>
              <a:t>Mandarin Oranges (37.9%), Light Whipping Cream (</a:t>
            </a:r>
            <a:r>
              <a:rPr lang="en-US" sz="1400" b="1" dirty="0">
                <a:latin typeface="Helvetica Neue" panose="02000503000000020004" pitchFamily="2" charset="0"/>
                <a:ea typeface="Helvetica Neue" panose="02000503000000020004" pitchFamily="2" charset="0"/>
                <a:cs typeface="Helvetica Neue" panose="02000503000000020004" pitchFamily="2" charset="0"/>
              </a:rPr>
              <a:t>Milk</a:t>
            </a:r>
            <a:r>
              <a:rPr lang="en-US" sz="1400" dirty="0">
                <a:latin typeface="Helvetica Neue" panose="02000503000000020004" pitchFamily="2" charset="0"/>
                <a:ea typeface="Helvetica Neue" panose="02000503000000020004" pitchFamily="2" charset="0"/>
                <a:cs typeface="Helvetica Neue" panose="02000503000000020004" pitchFamily="2" charset="0"/>
              </a:rPr>
              <a:t>), Pears (12.4%), Peaches (7.7%), Thompson Seedless Grapes (7.5%), Apple (7.5%), Banana (5.9%), English Walnuts (</a:t>
            </a:r>
            <a:r>
              <a:rPr lang="en-US" sz="1400" b="1" dirty="0">
                <a:latin typeface="Helvetica Neue" panose="02000503000000020004" pitchFamily="2" charset="0"/>
                <a:ea typeface="Helvetica Neue" panose="02000503000000020004" pitchFamily="2" charset="0"/>
                <a:cs typeface="Helvetica Neue" panose="02000503000000020004" pitchFamily="2" charset="0"/>
              </a:rPr>
              <a:t>Tree Nuts</a:t>
            </a:r>
            <a:r>
              <a:rPr lang="en-US" sz="1400" dirty="0">
                <a:latin typeface="Helvetica Neue" panose="02000503000000020004" pitchFamily="2" charset="0"/>
                <a:ea typeface="Helvetica Neue" panose="02000503000000020004" pitchFamily="2" charset="0"/>
                <a:cs typeface="Helvetica Neue" panose="02000503000000020004" pitchFamily="2" charset="0"/>
              </a:rPr>
              <a:t>)</a:t>
            </a:r>
            <a:endParaRPr lang="en-GB" sz="14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endParaRPr lang="en-IE" dirty="0"/>
          </a:p>
        </p:txBody>
      </p:sp>
      <p:sp>
        <p:nvSpPr>
          <p:cNvPr id="26" name="Text Placeholder 2">
            <a:extLst>
              <a:ext uri="{FF2B5EF4-FFF2-40B4-BE49-F238E27FC236}">
                <a16:creationId xmlns:a16="http://schemas.microsoft.com/office/drawing/2014/main" id="{775D6F53-A9B8-A94C-A9A4-9E3611852206}"/>
              </a:ext>
            </a:extLst>
          </p:cNvPr>
          <p:cNvSpPr txBox="1">
            <a:spLocks/>
          </p:cNvSpPr>
          <p:nvPr/>
        </p:nvSpPr>
        <p:spPr>
          <a:xfrm>
            <a:off x="9466090" y="1274549"/>
            <a:ext cx="2466110" cy="2956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r>
              <a:rPr lang="en-US" sz="1400" b="1">
                <a:latin typeface="Helvetica Neue" panose="02000503000000020004" pitchFamily="2" charset="0"/>
                <a:ea typeface="Helvetica Neue" panose="02000503000000020004" pitchFamily="2" charset="0"/>
                <a:cs typeface="Helvetica Neue" panose="02000503000000020004" pitchFamily="2" charset="0"/>
              </a:rPr>
              <a:t>Per 100 g</a:t>
            </a:r>
            <a:endParaRPr lang="en-IE" b="1">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7" name="Text Placeholder 2">
            <a:extLst>
              <a:ext uri="{FF2B5EF4-FFF2-40B4-BE49-F238E27FC236}">
                <a16:creationId xmlns:a16="http://schemas.microsoft.com/office/drawing/2014/main" id="{64D5021A-1C29-A84A-A38B-F0F8EF834B19}"/>
              </a:ext>
            </a:extLst>
          </p:cNvPr>
          <p:cNvSpPr txBox="1">
            <a:spLocks/>
          </p:cNvSpPr>
          <p:nvPr/>
        </p:nvSpPr>
        <p:spPr>
          <a:xfrm>
            <a:off x="6930705" y="1537785"/>
            <a:ext cx="2410690" cy="31817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400" b="1">
                <a:latin typeface="Helvetica Neue" panose="02000503000000020004" pitchFamily="2" charset="0"/>
                <a:ea typeface="Helvetica Neue" panose="02000503000000020004" pitchFamily="2" charset="0"/>
                <a:cs typeface="Helvetica Neue" panose="02000503000000020004" pitchFamily="2" charset="0"/>
              </a:rPr>
              <a:t>Energy</a:t>
            </a:r>
            <a:endParaRPr lang="en-IE" b="1">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8" name="Text Placeholder 2">
            <a:extLst>
              <a:ext uri="{FF2B5EF4-FFF2-40B4-BE49-F238E27FC236}">
                <a16:creationId xmlns:a16="http://schemas.microsoft.com/office/drawing/2014/main" id="{84F6F5C5-C859-1445-AB39-C6BF58153246}"/>
              </a:ext>
            </a:extLst>
          </p:cNvPr>
          <p:cNvSpPr txBox="1">
            <a:spLocks/>
          </p:cNvSpPr>
          <p:nvPr/>
        </p:nvSpPr>
        <p:spPr>
          <a:xfrm>
            <a:off x="6930705" y="1831092"/>
            <a:ext cx="2410690" cy="29330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400" b="1">
                <a:latin typeface="Helvetica Neue" panose="02000503000000020004" pitchFamily="2" charset="0"/>
                <a:ea typeface="Helvetica Neue" panose="02000503000000020004" pitchFamily="2" charset="0"/>
                <a:cs typeface="Helvetica Neue" panose="02000503000000020004" pitchFamily="2" charset="0"/>
              </a:rPr>
              <a:t>Fat</a:t>
            </a:r>
            <a:endParaRPr lang="en-IE" b="1">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9" name="Text Placeholder 2">
            <a:extLst>
              <a:ext uri="{FF2B5EF4-FFF2-40B4-BE49-F238E27FC236}">
                <a16:creationId xmlns:a16="http://schemas.microsoft.com/office/drawing/2014/main" id="{F9024B1C-E3C0-0A4A-B2F5-6A527A872E0A}"/>
              </a:ext>
            </a:extLst>
          </p:cNvPr>
          <p:cNvSpPr txBox="1">
            <a:spLocks/>
          </p:cNvSpPr>
          <p:nvPr/>
        </p:nvSpPr>
        <p:spPr>
          <a:xfrm>
            <a:off x="7132571" y="2131953"/>
            <a:ext cx="2139547" cy="29724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400">
                <a:latin typeface="Helvetica Neue" panose="02000503000000020004" pitchFamily="2" charset="0"/>
                <a:ea typeface="Helvetica Neue" panose="02000503000000020004" pitchFamily="2" charset="0"/>
                <a:cs typeface="Helvetica Neue" panose="02000503000000020004" pitchFamily="2" charset="0"/>
              </a:rPr>
              <a:t>Of which Saturates</a:t>
            </a:r>
            <a:endParaRPr lang="en-IE">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0" name="Text Placeholder 2">
            <a:extLst>
              <a:ext uri="{FF2B5EF4-FFF2-40B4-BE49-F238E27FC236}">
                <a16:creationId xmlns:a16="http://schemas.microsoft.com/office/drawing/2014/main" id="{091D2F76-4A36-374A-A141-BEF98787245F}"/>
              </a:ext>
            </a:extLst>
          </p:cNvPr>
          <p:cNvSpPr txBox="1">
            <a:spLocks/>
          </p:cNvSpPr>
          <p:nvPr/>
        </p:nvSpPr>
        <p:spPr>
          <a:xfrm>
            <a:off x="6944560" y="2412983"/>
            <a:ext cx="2410690" cy="29330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400" b="1" dirty="0">
                <a:latin typeface="Helvetica Neue" panose="02000503000000020004" pitchFamily="2" charset="0"/>
                <a:ea typeface="Helvetica Neue" panose="02000503000000020004" pitchFamily="2" charset="0"/>
                <a:cs typeface="Helvetica Neue" panose="02000503000000020004" pitchFamily="2" charset="0"/>
              </a:rPr>
              <a:t>Carbohydrate</a:t>
            </a:r>
            <a:endParaRPr lang="en-IE"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1" name="Text Placeholder 2">
            <a:extLst>
              <a:ext uri="{FF2B5EF4-FFF2-40B4-BE49-F238E27FC236}">
                <a16:creationId xmlns:a16="http://schemas.microsoft.com/office/drawing/2014/main" id="{B5232CA1-E514-F04C-9B70-292B9F05DCC4}"/>
              </a:ext>
            </a:extLst>
          </p:cNvPr>
          <p:cNvSpPr txBox="1">
            <a:spLocks/>
          </p:cNvSpPr>
          <p:nvPr/>
        </p:nvSpPr>
        <p:spPr>
          <a:xfrm>
            <a:off x="7146426" y="2713844"/>
            <a:ext cx="2139547" cy="29724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400">
                <a:latin typeface="Helvetica Neue" panose="02000503000000020004" pitchFamily="2" charset="0"/>
                <a:ea typeface="Helvetica Neue" panose="02000503000000020004" pitchFamily="2" charset="0"/>
                <a:cs typeface="Helvetica Neue" panose="02000503000000020004" pitchFamily="2" charset="0"/>
              </a:rPr>
              <a:t>Of which Sugars</a:t>
            </a:r>
            <a:endParaRPr lang="en-IE">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2" name="Text Placeholder 2">
            <a:extLst>
              <a:ext uri="{FF2B5EF4-FFF2-40B4-BE49-F238E27FC236}">
                <a16:creationId xmlns:a16="http://schemas.microsoft.com/office/drawing/2014/main" id="{73CFB67C-B7E4-B34A-AED2-1B5AAAD324BD}"/>
              </a:ext>
            </a:extLst>
          </p:cNvPr>
          <p:cNvSpPr txBox="1">
            <a:spLocks/>
          </p:cNvSpPr>
          <p:nvPr/>
        </p:nvSpPr>
        <p:spPr>
          <a:xfrm>
            <a:off x="6930705" y="2994874"/>
            <a:ext cx="2410690" cy="29330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400" b="1">
                <a:latin typeface="Helvetica Neue" panose="02000503000000020004" pitchFamily="2" charset="0"/>
                <a:ea typeface="Helvetica Neue" panose="02000503000000020004" pitchFamily="2" charset="0"/>
                <a:cs typeface="Helvetica Neue" panose="02000503000000020004" pitchFamily="2" charset="0"/>
              </a:rPr>
              <a:t>Protein</a:t>
            </a:r>
            <a:endParaRPr lang="en-IE" b="1">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3" name="Text Placeholder 2">
            <a:extLst>
              <a:ext uri="{FF2B5EF4-FFF2-40B4-BE49-F238E27FC236}">
                <a16:creationId xmlns:a16="http://schemas.microsoft.com/office/drawing/2014/main" id="{DA44A69C-2F7D-6C48-8FD3-EDF66D73A059}"/>
              </a:ext>
            </a:extLst>
          </p:cNvPr>
          <p:cNvSpPr txBox="1">
            <a:spLocks/>
          </p:cNvSpPr>
          <p:nvPr/>
        </p:nvSpPr>
        <p:spPr>
          <a:xfrm>
            <a:off x="6930705" y="3271965"/>
            <a:ext cx="2410690" cy="29330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400" b="1">
                <a:latin typeface="Helvetica Neue" panose="02000503000000020004" pitchFamily="2" charset="0"/>
                <a:ea typeface="Helvetica Neue" panose="02000503000000020004" pitchFamily="2" charset="0"/>
                <a:cs typeface="Helvetica Neue" panose="02000503000000020004" pitchFamily="2" charset="0"/>
              </a:rPr>
              <a:t>Salt</a:t>
            </a:r>
            <a:endParaRPr lang="en-IE" b="1">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4" name="Text Placeholder 2">
            <a:extLst>
              <a:ext uri="{FF2B5EF4-FFF2-40B4-BE49-F238E27FC236}">
                <a16:creationId xmlns:a16="http://schemas.microsoft.com/office/drawing/2014/main" id="{3AA7ECAA-7CDD-D14E-9295-810C936DE93E}"/>
              </a:ext>
            </a:extLst>
          </p:cNvPr>
          <p:cNvSpPr txBox="1">
            <a:spLocks/>
          </p:cNvSpPr>
          <p:nvPr/>
        </p:nvSpPr>
        <p:spPr>
          <a:xfrm>
            <a:off x="6944560" y="3549056"/>
            <a:ext cx="2410690" cy="29330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400" b="1">
                <a:latin typeface="Helvetica Neue" panose="02000503000000020004" pitchFamily="2" charset="0"/>
                <a:ea typeface="Helvetica Neue" panose="02000503000000020004" pitchFamily="2" charset="0"/>
                <a:cs typeface="Helvetica Neue" panose="02000503000000020004" pitchFamily="2" charset="0"/>
              </a:rPr>
              <a:t>Vitamin C</a:t>
            </a:r>
            <a:endParaRPr lang="en-IE" b="1">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5" name="Text Placeholder 2">
            <a:extLst>
              <a:ext uri="{FF2B5EF4-FFF2-40B4-BE49-F238E27FC236}">
                <a16:creationId xmlns:a16="http://schemas.microsoft.com/office/drawing/2014/main" id="{B4474D53-690D-7E4F-B290-0ECD8684FE62}"/>
              </a:ext>
            </a:extLst>
          </p:cNvPr>
          <p:cNvSpPr txBox="1">
            <a:spLocks/>
          </p:cNvSpPr>
          <p:nvPr/>
        </p:nvSpPr>
        <p:spPr>
          <a:xfrm>
            <a:off x="9452235" y="1565494"/>
            <a:ext cx="2466110" cy="2956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r>
              <a:rPr lang="en-US" sz="1400">
                <a:latin typeface="Helvetica Neue Medium" panose="02000503000000020004" pitchFamily="2" charset="0"/>
                <a:ea typeface="Helvetica Neue Medium" panose="02000503000000020004" pitchFamily="2" charset="0"/>
                <a:cs typeface="Helvetica Neue Medium" panose="02000503000000020004" pitchFamily="2" charset="0"/>
              </a:rPr>
              <a:t>485 kJ / 117 kcal</a:t>
            </a:r>
            <a:endParaRPr lang="en-IE">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36" name="Text Placeholder 2">
            <a:extLst>
              <a:ext uri="{FF2B5EF4-FFF2-40B4-BE49-F238E27FC236}">
                <a16:creationId xmlns:a16="http://schemas.microsoft.com/office/drawing/2014/main" id="{64A3FD3B-831B-BA4A-B6AE-647AB9C78AA7}"/>
              </a:ext>
            </a:extLst>
          </p:cNvPr>
          <p:cNvSpPr txBox="1">
            <a:spLocks/>
          </p:cNvSpPr>
          <p:nvPr/>
        </p:nvSpPr>
        <p:spPr>
          <a:xfrm>
            <a:off x="9466090" y="1828730"/>
            <a:ext cx="2466110" cy="2956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r>
              <a:rPr lang="en-US" sz="1400">
                <a:latin typeface="Helvetica Neue Medium" panose="02000503000000020004" pitchFamily="2" charset="0"/>
                <a:ea typeface="Helvetica Neue Medium" panose="02000503000000020004" pitchFamily="2" charset="0"/>
                <a:cs typeface="Helvetica Neue Medium" panose="02000503000000020004" pitchFamily="2" charset="0"/>
              </a:rPr>
              <a:t>8 g</a:t>
            </a:r>
            <a:endParaRPr lang="en-IE">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37" name="Text Placeholder 2">
            <a:extLst>
              <a:ext uri="{FF2B5EF4-FFF2-40B4-BE49-F238E27FC236}">
                <a16:creationId xmlns:a16="http://schemas.microsoft.com/office/drawing/2014/main" id="{44E8D93F-E372-D54F-A2F2-566A5C6A2D44}"/>
              </a:ext>
            </a:extLst>
          </p:cNvPr>
          <p:cNvSpPr txBox="1">
            <a:spLocks/>
          </p:cNvSpPr>
          <p:nvPr/>
        </p:nvSpPr>
        <p:spPr>
          <a:xfrm>
            <a:off x="9466090" y="2119676"/>
            <a:ext cx="2466110" cy="2956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r>
              <a:rPr lang="en-US" sz="1400">
                <a:latin typeface="Helvetica Neue Medium" panose="02000503000000020004" pitchFamily="2" charset="0"/>
                <a:ea typeface="Helvetica Neue Medium" panose="02000503000000020004" pitchFamily="2" charset="0"/>
                <a:cs typeface="Helvetica Neue Medium" panose="02000503000000020004" pitchFamily="2" charset="0"/>
              </a:rPr>
              <a:t>3.7 g</a:t>
            </a:r>
            <a:endParaRPr lang="en-IE">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38" name="Text Placeholder 2">
            <a:extLst>
              <a:ext uri="{FF2B5EF4-FFF2-40B4-BE49-F238E27FC236}">
                <a16:creationId xmlns:a16="http://schemas.microsoft.com/office/drawing/2014/main" id="{4F269C93-E991-BD4C-A8B5-8BBBCD351D83}"/>
              </a:ext>
            </a:extLst>
          </p:cNvPr>
          <p:cNvSpPr txBox="1">
            <a:spLocks/>
          </p:cNvSpPr>
          <p:nvPr/>
        </p:nvSpPr>
        <p:spPr>
          <a:xfrm>
            <a:off x="9466090" y="2410622"/>
            <a:ext cx="2466110" cy="2956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r>
              <a:rPr lang="en-US" sz="1400">
                <a:latin typeface="Helvetica Neue Medium" panose="02000503000000020004" pitchFamily="2" charset="0"/>
                <a:ea typeface="Helvetica Neue Medium" panose="02000503000000020004" pitchFamily="2" charset="0"/>
                <a:cs typeface="Helvetica Neue Medium" panose="02000503000000020004" pitchFamily="2" charset="0"/>
              </a:rPr>
              <a:t>9 g</a:t>
            </a:r>
            <a:endParaRPr lang="en-IE">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39" name="Text Placeholder 2">
            <a:extLst>
              <a:ext uri="{FF2B5EF4-FFF2-40B4-BE49-F238E27FC236}">
                <a16:creationId xmlns:a16="http://schemas.microsoft.com/office/drawing/2014/main" id="{905ED98F-13B0-614C-980B-98B749BA6EAD}"/>
              </a:ext>
            </a:extLst>
          </p:cNvPr>
          <p:cNvSpPr txBox="1">
            <a:spLocks/>
          </p:cNvSpPr>
          <p:nvPr/>
        </p:nvSpPr>
        <p:spPr>
          <a:xfrm>
            <a:off x="9466090" y="2687713"/>
            <a:ext cx="2466110" cy="2956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r>
              <a:rPr lang="en-US" sz="1400">
                <a:latin typeface="Helvetica Neue Medium" panose="02000503000000020004" pitchFamily="2" charset="0"/>
                <a:ea typeface="Helvetica Neue Medium" panose="02000503000000020004" pitchFamily="2" charset="0"/>
                <a:cs typeface="Helvetica Neue Medium" panose="02000503000000020004" pitchFamily="2" charset="0"/>
              </a:rPr>
              <a:t>8 g</a:t>
            </a:r>
            <a:endParaRPr lang="en-IE">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40" name="Text Placeholder 2">
            <a:extLst>
              <a:ext uri="{FF2B5EF4-FFF2-40B4-BE49-F238E27FC236}">
                <a16:creationId xmlns:a16="http://schemas.microsoft.com/office/drawing/2014/main" id="{5312F134-2F85-B542-A029-44156B62788B}"/>
              </a:ext>
            </a:extLst>
          </p:cNvPr>
          <p:cNvSpPr txBox="1">
            <a:spLocks/>
          </p:cNvSpPr>
          <p:nvPr/>
        </p:nvSpPr>
        <p:spPr>
          <a:xfrm>
            <a:off x="9466090" y="2992513"/>
            <a:ext cx="2466110" cy="2956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r>
              <a:rPr lang="en-US" sz="1400">
                <a:latin typeface="Helvetica Neue Medium" panose="02000503000000020004" pitchFamily="2" charset="0"/>
                <a:ea typeface="Helvetica Neue Medium" panose="02000503000000020004" pitchFamily="2" charset="0"/>
                <a:cs typeface="Helvetica Neue Medium" panose="02000503000000020004" pitchFamily="2" charset="0"/>
              </a:rPr>
              <a:t>1,4 g</a:t>
            </a:r>
            <a:endParaRPr lang="en-IE">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41" name="Text Placeholder 2">
            <a:extLst>
              <a:ext uri="{FF2B5EF4-FFF2-40B4-BE49-F238E27FC236}">
                <a16:creationId xmlns:a16="http://schemas.microsoft.com/office/drawing/2014/main" id="{D59A2AB1-9902-014F-8E96-98CA6F79FA3C}"/>
              </a:ext>
            </a:extLst>
          </p:cNvPr>
          <p:cNvSpPr txBox="1">
            <a:spLocks/>
          </p:cNvSpPr>
          <p:nvPr/>
        </p:nvSpPr>
        <p:spPr>
          <a:xfrm>
            <a:off x="9466090" y="3269604"/>
            <a:ext cx="2466110" cy="2956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r>
              <a:rPr lang="en-US" sz="1400">
                <a:latin typeface="Helvetica Neue Medium" panose="02000503000000020004" pitchFamily="2" charset="0"/>
                <a:ea typeface="Helvetica Neue Medium" panose="02000503000000020004" pitchFamily="2" charset="0"/>
                <a:cs typeface="Helvetica Neue Medium" panose="02000503000000020004" pitchFamily="2" charset="0"/>
              </a:rPr>
              <a:t>0,02 g</a:t>
            </a:r>
            <a:endParaRPr lang="en-IE">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42" name="Text Placeholder 2">
            <a:extLst>
              <a:ext uri="{FF2B5EF4-FFF2-40B4-BE49-F238E27FC236}">
                <a16:creationId xmlns:a16="http://schemas.microsoft.com/office/drawing/2014/main" id="{8BDE318C-7072-DF43-8BC6-4A1A60385397}"/>
              </a:ext>
            </a:extLst>
          </p:cNvPr>
          <p:cNvSpPr txBox="1">
            <a:spLocks/>
          </p:cNvSpPr>
          <p:nvPr/>
        </p:nvSpPr>
        <p:spPr>
          <a:xfrm>
            <a:off x="9466090" y="3560549"/>
            <a:ext cx="2466110" cy="2956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r>
              <a:rPr lang="en-US" sz="1400">
                <a:latin typeface="Helvetica Neue Medium" panose="02000503000000020004" pitchFamily="2" charset="0"/>
                <a:ea typeface="Helvetica Neue Medium" panose="02000503000000020004" pitchFamily="2" charset="0"/>
                <a:cs typeface="Helvetica Neue Medium" panose="02000503000000020004" pitchFamily="2" charset="0"/>
              </a:rPr>
              <a:t>14,81 mg             19% RI*</a:t>
            </a:r>
            <a:endParaRPr lang="en-IE">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45" name="Text Placeholder 2">
            <a:extLst>
              <a:ext uri="{FF2B5EF4-FFF2-40B4-BE49-F238E27FC236}">
                <a16:creationId xmlns:a16="http://schemas.microsoft.com/office/drawing/2014/main" id="{D081A04E-1010-E04E-BE00-2EF2AB626057}"/>
              </a:ext>
            </a:extLst>
          </p:cNvPr>
          <p:cNvSpPr txBox="1">
            <a:spLocks/>
          </p:cNvSpPr>
          <p:nvPr/>
        </p:nvSpPr>
        <p:spPr>
          <a:xfrm>
            <a:off x="1687697" y="1369919"/>
            <a:ext cx="5148649" cy="523102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lt-LT" dirty="0"/>
              <a:t>ES ženklinimo taisyklės suteikia piliečiams galimybę gauti išsamią informaciją apie maisto produktų </a:t>
            </a:r>
            <a:r>
              <a:rPr lang="lt-LT" b="1" dirty="0"/>
              <a:t>sudėtį ir turinį</a:t>
            </a:r>
            <a:r>
              <a:rPr lang="lt-LT" dirty="0"/>
              <a:t>. </a:t>
            </a:r>
          </a:p>
          <a:p>
            <a:pPr marL="0" indent="0"/>
            <a:r>
              <a:rPr lang="lt-LT" dirty="0"/>
              <a:t>Ženklinimas padeda vartotojams perkant maisto produktus rinktis turint pakankamai informacijos.</a:t>
            </a:r>
          </a:p>
          <a:p>
            <a:pPr marL="0" indent="0"/>
            <a:r>
              <a:rPr lang="lt-LT" dirty="0"/>
              <a:t>Maistinės medžiagos turi būti nurodomos tam tikra tvarka – energinė vertė (</a:t>
            </a:r>
            <a:r>
              <a:rPr lang="lt-LT" dirty="0" err="1"/>
              <a:t>kJ</a:t>
            </a:r>
            <a:r>
              <a:rPr lang="lt-LT" dirty="0"/>
              <a:t> ir kcal) ir riebalų, sočiųjų riebalų rūgščių, angliavandenių, cukrų, baltymų ir druskos (vietoj „natrio“, kurio nebeleidžiama vartoti) kiekiai. </a:t>
            </a:r>
          </a:p>
          <a:p>
            <a:pPr marL="0" indent="0"/>
            <a:r>
              <a:rPr lang="lt-LT" dirty="0"/>
              <a:t>Jei pateikiami teiginiai apie produkto maistingumą ar sveikatingumą, privaloma pateikti išsamią informaciją.</a:t>
            </a:r>
          </a:p>
          <a:p>
            <a:pPr marL="0" indent="0"/>
            <a:endParaRPr lang="en-IE" dirty="0"/>
          </a:p>
        </p:txBody>
      </p:sp>
    </p:spTree>
    <p:extLst>
      <p:ext uri="{BB962C8B-B14F-4D97-AF65-F5344CB8AC3E}">
        <p14:creationId xmlns:p14="http://schemas.microsoft.com/office/powerpoint/2010/main" val="21169735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6228AC-5DBC-4C7B-B76C-E536266D7CC5}"/>
              </a:ext>
            </a:extLst>
          </p:cNvPr>
          <p:cNvSpPr>
            <a:spLocks noGrp="1"/>
          </p:cNvSpPr>
          <p:nvPr>
            <p:ph type="body" sz="quarter" idx="18"/>
          </p:nvPr>
        </p:nvSpPr>
        <p:spPr>
          <a:xfrm>
            <a:off x="734714" y="1878367"/>
            <a:ext cx="4563792" cy="3143612"/>
          </a:xfrm>
        </p:spPr>
        <p:txBody>
          <a:bodyPr>
            <a:noAutofit/>
          </a:bodyPr>
          <a:lstStyle/>
          <a:p>
            <a:pPr algn="l" fontAlgn="base">
              <a:buFont typeface="Arial" panose="020B0604020202020204" pitchFamily="34" charset="0"/>
              <a:buChar char="•"/>
            </a:pPr>
            <a:r>
              <a:rPr lang="lt-LT" sz="2000" b="0" i="0" dirty="0">
                <a:effectLst/>
              </a:rPr>
              <a:t>maisto produkto pavadinimas</a:t>
            </a:r>
          </a:p>
          <a:p>
            <a:pPr algn="l" fontAlgn="base">
              <a:buFont typeface="Arial" panose="020B0604020202020204" pitchFamily="34" charset="0"/>
              <a:buChar char="•"/>
            </a:pPr>
            <a:r>
              <a:rPr lang="lt-LT" sz="2000" b="0" i="0" dirty="0">
                <a:effectLst/>
              </a:rPr>
              <a:t>sudedamųjų dalių sąrašas (įskaitant visus priedus)</a:t>
            </a:r>
          </a:p>
          <a:p>
            <a:pPr algn="l" fontAlgn="base">
              <a:buFont typeface="Arial" panose="020B0604020202020204" pitchFamily="34" charset="0"/>
              <a:buChar char="•"/>
            </a:pPr>
            <a:r>
              <a:rPr lang="lt-LT" sz="2000" b="0" i="0" dirty="0">
                <a:effectLst/>
              </a:rPr>
              <a:t>informacija apie alergenus</a:t>
            </a:r>
          </a:p>
          <a:p>
            <a:pPr algn="l" fontAlgn="base">
              <a:buFont typeface="Arial" panose="020B0604020202020204" pitchFamily="34" charset="0"/>
              <a:buChar char="•"/>
            </a:pPr>
            <a:r>
              <a:rPr lang="lt-LT" sz="2000" b="0" i="0" dirty="0">
                <a:effectLst/>
              </a:rPr>
              <a:t>tam tikrų sudedamųjų dalių kiekis</a:t>
            </a:r>
          </a:p>
          <a:p>
            <a:pPr algn="l" fontAlgn="base">
              <a:buFont typeface="Arial" panose="020B0604020202020204" pitchFamily="34" charset="0"/>
              <a:buChar char="•"/>
            </a:pPr>
            <a:r>
              <a:rPr lang="lt-LT" sz="2000" b="0" i="0" dirty="0">
                <a:effectLst/>
              </a:rPr>
              <a:t>datos žymėjimas (geriausias iki / sunaudoti iki)</a:t>
            </a:r>
          </a:p>
          <a:p>
            <a:pPr algn="l" fontAlgn="base">
              <a:buFont typeface="Arial" panose="020B0604020202020204" pitchFamily="34" charset="0"/>
              <a:buChar char="•"/>
            </a:pPr>
            <a:r>
              <a:rPr lang="lt-LT" sz="2000" b="0" i="0" dirty="0">
                <a:effectLst/>
              </a:rPr>
              <a:t>kilmės šalis, jei reikia, kad vartotojui būtų aiškiau, pvz., šalies vėliava</a:t>
            </a:r>
            <a:endParaRPr lang="en-IE" sz="2000" dirty="0"/>
          </a:p>
        </p:txBody>
      </p:sp>
      <p:sp>
        <p:nvSpPr>
          <p:cNvPr id="3" name="Text Placeholder 2">
            <a:extLst>
              <a:ext uri="{FF2B5EF4-FFF2-40B4-BE49-F238E27FC236}">
                <a16:creationId xmlns:a16="http://schemas.microsoft.com/office/drawing/2014/main" id="{DDC7BA83-2CA9-4544-AAB8-021D18BCCEF9}"/>
              </a:ext>
            </a:extLst>
          </p:cNvPr>
          <p:cNvSpPr>
            <a:spLocks noGrp="1"/>
          </p:cNvSpPr>
          <p:nvPr>
            <p:ph type="body" sz="quarter" idx="16"/>
          </p:nvPr>
        </p:nvSpPr>
        <p:spPr/>
        <p:txBody>
          <a:bodyPr>
            <a:normAutofit fontScale="85000" lnSpcReduction="10000"/>
          </a:bodyPr>
          <a:lstStyle/>
          <a:p>
            <a:r>
              <a:rPr lang="en-US" sz="3600" b="1" i="0" dirty="0" err="1">
                <a:solidFill>
                  <a:srgbClr val="000000"/>
                </a:solidFill>
                <a:effectLst/>
              </a:rPr>
              <a:t>Privaloma</a:t>
            </a:r>
            <a:r>
              <a:rPr lang="en-US" sz="3600" b="1" i="0" dirty="0">
                <a:solidFill>
                  <a:srgbClr val="000000"/>
                </a:solidFill>
                <a:effectLst/>
              </a:rPr>
              <a:t> </a:t>
            </a:r>
            <a:r>
              <a:rPr lang="en-US" sz="3600" b="1" i="0" dirty="0" err="1">
                <a:solidFill>
                  <a:srgbClr val="000000"/>
                </a:solidFill>
                <a:effectLst/>
              </a:rPr>
              <a:t>informacija</a:t>
            </a:r>
            <a:r>
              <a:rPr lang="en-US" sz="3600" b="1" i="0" dirty="0">
                <a:solidFill>
                  <a:srgbClr val="000000"/>
                </a:solidFill>
                <a:effectLst/>
              </a:rPr>
              <a:t> </a:t>
            </a:r>
            <a:r>
              <a:rPr lang="en-US" sz="3600" b="1" i="0" dirty="0" err="1">
                <a:solidFill>
                  <a:srgbClr val="000000"/>
                </a:solidFill>
                <a:effectLst/>
              </a:rPr>
              <a:t>apie</a:t>
            </a:r>
            <a:r>
              <a:rPr lang="en-US" sz="3600" b="1" i="0" dirty="0">
                <a:solidFill>
                  <a:srgbClr val="000000"/>
                </a:solidFill>
                <a:effectLst/>
              </a:rPr>
              <a:t> </a:t>
            </a:r>
            <a:r>
              <a:rPr lang="lt-LT" b="1" dirty="0"/>
              <a:t>supakuotus</a:t>
            </a:r>
            <a:r>
              <a:rPr lang="en-US" sz="3600" b="1" i="0" dirty="0">
                <a:solidFill>
                  <a:srgbClr val="000000"/>
                </a:solidFill>
                <a:effectLst/>
              </a:rPr>
              <a:t> </a:t>
            </a:r>
            <a:r>
              <a:rPr lang="en-US" sz="3600" b="1" i="0" dirty="0" err="1">
                <a:solidFill>
                  <a:srgbClr val="000000"/>
                </a:solidFill>
                <a:effectLst/>
              </a:rPr>
              <a:t>maisto</a:t>
            </a:r>
            <a:r>
              <a:rPr lang="en-US" sz="3600" b="1" i="0" dirty="0">
                <a:solidFill>
                  <a:srgbClr val="000000"/>
                </a:solidFill>
                <a:effectLst/>
              </a:rPr>
              <a:t> </a:t>
            </a:r>
            <a:r>
              <a:rPr lang="en-US" sz="3600" b="1" i="0" dirty="0" err="1">
                <a:solidFill>
                  <a:srgbClr val="000000"/>
                </a:solidFill>
                <a:effectLst/>
              </a:rPr>
              <a:t>produktus</a:t>
            </a:r>
            <a:r>
              <a:rPr lang="en-US" sz="3600" b="1" i="0" dirty="0">
                <a:solidFill>
                  <a:srgbClr val="000000"/>
                </a:solidFill>
                <a:effectLst/>
              </a:rPr>
              <a:t> ES...</a:t>
            </a:r>
          </a:p>
        </p:txBody>
      </p:sp>
      <p:sp>
        <p:nvSpPr>
          <p:cNvPr id="7" name="TextBox 6">
            <a:extLst>
              <a:ext uri="{FF2B5EF4-FFF2-40B4-BE49-F238E27FC236}">
                <a16:creationId xmlns:a16="http://schemas.microsoft.com/office/drawing/2014/main" id="{ED420401-1859-44B0-AFF3-F4A7E6D38D61}"/>
              </a:ext>
            </a:extLst>
          </p:cNvPr>
          <p:cNvSpPr txBox="1"/>
          <p:nvPr/>
        </p:nvSpPr>
        <p:spPr>
          <a:xfrm>
            <a:off x="5833965" y="1878367"/>
            <a:ext cx="5404051" cy="3226524"/>
          </a:xfrm>
          <a:prstGeom prst="rect">
            <a:avLst/>
          </a:prstGeom>
          <a:noFill/>
        </p:spPr>
        <p:txBody>
          <a:bodyPr wrap="square">
            <a:spAutoFit/>
          </a:bodyPr>
          <a:lstStyle/>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lt-LT" sz="2000" b="0" i="0" u="none" strike="noStrike" kern="1200" cap="none" spc="0" normalizeH="0" baseline="0" noProof="0" dirty="0">
                <a:ln>
                  <a:noFill/>
                </a:ln>
                <a:solidFill>
                  <a:srgbClr val="000000"/>
                </a:solidFill>
                <a:effectLst/>
                <a:uLnTx/>
                <a:uFillTx/>
                <a:latin typeface="Calibri" panose="020F0502020204030204"/>
                <a:ea typeface="+mn-ea"/>
                <a:cs typeface="+mn-cs"/>
              </a:rPr>
              <a:t>ES įsisteigusio maisto verslo operatoriaus arba importuotojo pavadinimas ir adresas.</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lt-LT" sz="2000" b="0" i="0" u="none" strike="noStrike" kern="1200" cap="none" spc="0" normalizeH="0" baseline="0" noProof="0" dirty="0">
                <a:ln>
                  <a:noFill/>
                </a:ln>
                <a:solidFill>
                  <a:srgbClr val="000000"/>
                </a:solidFill>
                <a:effectLst/>
                <a:uLnTx/>
                <a:uFillTx/>
                <a:latin typeface="Calibri" panose="020F0502020204030204"/>
                <a:ea typeface="+mn-ea"/>
                <a:cs typeface="+mn-cs"/>
              </a:rPr>
              <a:t>grynasis kiekis</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lt-LT" sz="2000" b="0" i="0" u="none" strike="noStrike" kern="1200" cap="none" spc="0" normalizeH="0" baseline="0" noProof="0" dirty="0">
                <a:ln>
                  <a:noFill/>
                </a:ln>
                <a:solidFill>
                  <a:srgbClr val="000000"/>
                </a:solidFill>
                <a:effectLst/>
                <a:uLnTx/>
                <a:uFillTx/>
                <a:latin typeface="Calibri" panose="020F0502020204030204"/>
                <a:ea typeface="+mn-ea"/>
                <a:cs typeface="+mn-cs"/>
              </a:rPr>
              <a:t>bet kokios specialios laikymo sąlygos ir (arba) naudojimo sąlygos</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lt-LT" sz="2000" b="0" i="0" u="none" strike="noStrike" kern="1200" cap="none" spc="0" normalizeH="0" baseline="0" noProof="0" dirty="0">
                <a:ln>
                  <a:noFill/>
                </a:ln>
                <a:solidFill>
                  <a:srgbClr val="000000"/>
                </a:solidFill>
                <a:effectLst/>
                <a:uLnTx/>
                <a:uFillTx/>
                <a:latin typeface="Calibri" panose="020F0502020204030204"/>
                <a:ea typeface="+mn-ea"/>
                <a:cs typeface="+mn-cs"/>
              </a:rPr>
              <a:t>naudojimo instrukcijos, jei reikia</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lt-LT" sz="2000" b="0" i="0" u="none" strike="noStrike" kern="1200" cap="none" spc="0" normalizeH="0" baseline="0" noProof="0" dirty="0">
                <a:ln>
                  <a:noFill/>
                </a:ln>
                <a:solidFill>
                  <a:srgbClr val="000000"/>
                </a:solidFill>
                <a:effectLst/>
                <a:uLnTx/>
                <a:uFillTx/>
                <a:latin typeface="Calibri" panose="020F0502020204030204"/>
                <a:ea typeface="+mn-ea"/>
                <a:cs typeface="+mn-cs"/>
              </a:rPr>
              <a:t>alkoholio kiekis gėrimuose (jei jis didesnis nei 1,2 %)</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lt-LT" sz="2000" b="0" i="0" u="none" strike="noStrike" kern="1200" cap="none" spc="0" normalizeH="0" baseline="0" noProof="0" dirty="0">
                <a:ln>
                  <a:noFill/>
                </a:ln>
                <a:solidFill>
                  <a:srgbClr val="000000"/>
                </a:solidFill>
                <a:effectLst/>
                <a:uLnTx/>
                <a:uFillTx/>
                <a:latin typeface="Calibri" panose="020F0502020204030204"/>
                <a:ea typeface="+mn-ea"/>
                <a:cs typeface="+mn-cs"/>
              </a:rPr>
              <a:t>maistingumo deklaracija</a:t>
            </a:r>
          </a:p>
        </p:txBody>
      </p:sp>
      <p:sp>
        <p:nvSpPr>
          <p:cNvPr id="9" name="TextBox 8">
            <a:extLst>
              <a:ext uri="{FF2B5EF4-FFF2-40B4-BE49-F238E27FC236}">
                <a16:creationId xmlns:a16="http://schemas.microsoft.com/office/drawing/2014/main" id="{A9809716-D681-441B-8C0C-FE713072E195}"/>
              </a:ext>
            </a:extLst>
          </p:cNvPr>
          <p:cNvSpPr txBox="1"/>
          <p:nvPr/>
        </p:nvSpPr>
        <p:spPr>
          <a:xfrm>
            <a:off x="58244" y="5670165"/>
            <a:ext cx="11845158" cy="646331"/>
          </a:xfrm>
          <a:prstGeom prst="rect">
            <a:avLst/>
          </a:prstGeom>
          <a:solidFill>
            <a:srgbClr val="FFD100"/>
          </a:solidFill>
        </p:spPr>
        <p:txBody>
          <a:bodyPr wrap="square">
            <a:spAutoFit/>
          </a:bodyPr>
          <a:lstStyle/>
          <a:p>
            <a:pPr algn="l" fontAlgn="base"/>
            <a:r>
              <a:rPr lang="lt-LT" sz="1800" b="0" i="0" dirty="0">
                <a:solidFill>
                  <a:srgbClr val="000000"/>
                </a:solidFill>
                <a:effectLst/>
              </a:rPr>
              <a:t>Pagal ES ir (arba) nacionalinę teisę ant kai kurių maisto produktų taip pat gali reikėti nurodyti konkrečius įspėjimus, pavyzdžiui, apie sudedamąsias dalis, kurių nerekomenduojama vartoti vaikams (pvz., kofeiną).</a:t>
            </a:r>
            <a:endParaRPr lang="en-US" sz="1800" b="0" i="0" dirty="0">
              <a:solidFill>
                <a:srgbClr val="000000"/>
              </a:solidFill>
              <a:effectLst/>
            </a:endParaRPr>
          </a:p>
        </p:txBody>
      </p:sp>
      <p:sp>
        <p:nvSpPr>
          <p:cNvPr id="11" name="TextBox 10">
            <a:extLst>
              <a:ext uri="{FF2B5EF4-FFF2-40B4-BE49-F238E27FC236}">
                <a16:creationId xmlns:a16="http://schemas.microsoft.com/office/drawing/2014/main" id="{722098F3-9217-42EA-A79F-6EE46DC15D93}"/>
              </a:ext>
            </a:extLst>
          </p:cNvPr>
          <p:cNvSpPr txBox="1"/>
          <p:nvPr/>
        </p:nvSpPr>
        <p:spPr>
          <a:xfrm>
            <a:off x="2679380" y="4999018"/>
            <a:ext cx="7868742" cy="461665"/>
          </a:xfrm>
          <a:prstGeom prst="rect">
            <a:avLst/>
          </a:prstGeom>
          <a:noFill/>
        </p:spPr>
        <p:txBody>
          <a:bodyPr wrap="square">
            <a:spAutoFit/>
          </a:bodyPr>
          <a:lstStyle/>
          <a:p>
            <a:r>
              <a:rPr lang="en-US" sz="2400" dirty="0">
                <a:solidFill>
                  <a:srgbClr val="1188A3"/>
                </a:solidFill>
                <a:hlinkClick r:id="rId2">
                  <a:extLst>
                    <a:ext uri="{A12FA001-AC4F-418D-AE19-62706E023703}">
                      <ahyp:hlinkClr xmlns:ahyp="http://schemas.microsoft.com/office/drawing/2018/hyperlinkcolor" val="tx"/>
                    </a:ext>
                  </a:extLst>
                </a:hlinkClick>
              </a:rPr>
              <a:t>Food labelling - general EU rules - Your Europe (europa.eu)</a:t>
            </a:r>
            <a:endParaRPr lang="en-IE" sz="2400" dirty="0">
              <a:solidFill>
                <a:srgbClr val="1188A3"/>
              </a:solidFill>
            </a:endParaRPr>
          </a:p>
        </p:txBody>
      </p:sp>
      <p:sp>
        <p:nvSpPr>
          <p:cNvPr id="12" name="Arrow: Right 11">
            <a:extLst>
              <a:ext uri="{FF2B5EF4-FFF2-40B4-BE49-F238E27FC236}">
                <a16:creationId xmlns:a16="http://schemas.microsoft.com/office/drawing/2014/main" id="{05782FD9-8292-46F3-A67D-E9E2AB1DAC10}"/>
              </a:ext>
            </a:extLst>
          </p:cNvPr>
          <p:cNvSpPr/>
          <p:nvPr/>
        </p:nvSpPr>
        <p:spPr>
          <a:xfrm>
            <a:off x="1361861" y="4897683"/>
            <a:ext cx="1177860" cy="773564"/>
          </a:xfrm>
          <a:prstGeom prst="rightArrow">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b="1" dirty="0" err="1">
                <a:solidFill>
                  <a:srgbClr val="000000"/>
                </a:solidFill>
              </a:rPr>
              <a:t>Spauskite</a:t>
            </a:r>
            <a:r>
              <a:rPr lang="en-IE" sz="1400" b="1" dirty="0">
                <a:solidFill>
                  <a:srgbClr val="000000"/>
                </a:solidFill>
              </a:rPr>
              <a:t> </a:t>
            </a:r>
            <a:r>
              <a:rPr lang="en-IE" sz="1400" b="1" dirty="0" err="1">
                <a:solidFill>
                  <a:srgbClr val="000000"/>
                </a:solidFill>
              </a:rPr>
              <a:t>čia</a:t>
            </a:r>
            <a:r>
              <a:rPr lang="en-IE" sz="1400" b="1" dirty="0">
                <a:solidFill>
                  <a:srgbClr val="000000"/>
                </a:solidFill>
              </a:rPr>
              <a:t> </a:t>
            </a:r>
          </a:p>
        </p:txBody>
      </p:sp>
      <p:sp>
        <p:nvSpPr>
          <p:cNvPr id="14" name="TextBox 13">
            <a:extLst>
              <a:ext uri="{FF2B5EF4-FFF2-40B4-BE49-F238E27FC236}">
                <a16:creationId xmlns:a16="http://schemas.microsoft.com/office/drawing/2014/main" id="{7C670895-7196-4272-A206-2B434E13685C}"/>
              </a:ext>
            </a:extLst>
          </p:cNvPr>
          <p:cNvSpPr txBox="1"/>
          <p:nvPr/>
        </p:nvSpPr>
        <p:spPr>
          <a:xfrm>
            <a:off x="2110968" y="1374357"/>
            <a:ext cx="7868741" cy="461665"/>
          </a:xfrm>
          <a:prstGeom prst="rect">
            <a:avLst/>
          </a:prstGeom>
          <a:noFill/>
          <a:ln>
            <a:solidFill>
              <a:srgbClr val="000000"/>
            </a:solidFill>
          </a:ln>
        </p:spPr>
        <p:txBody>
          <a:bodyPr wrap="square">
            <a:spAutoFit/>
          </a:bodyPr>
          <a:lstStyle/>
          <a:p>
            <a:pPr algn="ctr"/>
            <a:r>
              <a:rPr lang="en-US" sz="2400" b="1" i="0" dirty="0" err="1">
                <a:solidFill>
                  <a:srgbClr val="000000"/>
                </a:solidFill>
                <a:effectLst/>
              </a:rPr>
              <a:t>Kokio</a:t>
            </a:r>
            <a:r>
              <a:rPr lang="en-US" sz="2400" b="1" i="0" dirty="0">
                <a:solidFill>
                  <a:srgbClr val="000000"/>
                </a:solidFill>
                <a:effectLst/>
              </a:rPr>
              <a:t> </a:t>
            </a:r>
            <a:r>
              <a:rPr lang="en-US" sz="2400" b="1" i="0" dirty="0" err="1">
                <a:solidFill>
                  <a:srgbClr val="000000"/>
                </a:solidFill>
                <a:effectLst/>
              </a:rPr>
              <a:t>pobūdžio</a:t>
            </a:r>
            <a:r>
              <a:rPr lang="en-US" sz="2400" b="1" i="0" dirty="0">
                <a:solidFill>
                  <a:srgbClr val="000000"/>
                </a:solidFill>
                <a:effectLst/>
              </a:rPr>
              <a:t> </a:t>
            </a:r>
            <a:r>
              <a:rPr lang="en-US" sz="2400" b="1" i="0" dirty="0" err="1">
                <a:solidFill>
                  <a:srgbClr val="000000"/>
                </a:solidFill>
                <a:effectLst/>
              </a:rPr>
              <a:t>informaciją</a:t>
            </a:r>
            <a:r>
              <a:rPr lang="en-US" sz="2400" b="1" i="0" dirty="0">
                <a:solidFill>
                  <a:srgbClr val="000000"/>
                </a:solidFill>
                <a:effectLst/>
              </a:rPr>
              <a:t> </a:t>
            </a:r>
            <a:r>
              <a:rPr lang="en-US" sz="2400" b="1" i="0" dirty="0" err="1">
                <a:solidFill>
                  <a:srgbClr val="000000"/>
                </a:solidFill>
                <a:effectLst/>
              </a:rPr>
              <a:t>privalote</a:t>
            </a:r>
            <a:r>
              <a:rPr lang="en-US" sz="2400" b="1" i="0" dirty="0">
                <a:solidFill>
                  <a:srgbClr val="000000"/>
                </a:solidFill>
                <a:effectLst/>
              </a:rPr>
              <a:t> </a:t>
            </a:r>
            <a:r>
              <a:rPr lang="en-US" sz="2400" b="1" i="0" dirty="0" err="1">
                <a:solidFill>
                  <a:srgbClr val="000000"/>
                </a:solidFill>
                <a:effectLst/>
              </a:rPr>
              <a:t>nurodyti</a:t>
            </a:r>
            <a:r>
              <a:rPr lang="en-US" sz="2400" b="1" i="0" dirty="0">
                <a:solidFill>
                  <a:srgbClr val="000000"/>
                </a:solidFill>
                <a:effectLst/>
              </a:rPr>
              <a:t>?</a:t>
            </a:r>
          </a:p>
        </p:txBody>
      </p:sp>
    </p:spTree>
    <p:extLst>
      <p:ext uri="{BB962C8B-B14F-4D97-AF65-F5344CB8AC3E}">
        <p14:creationId xmlns:p14="http://schemas.microsoft.com/office/powerpoint/2010/main" val="5046797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35F551-D1C7-4134-9EF2-53F3FA662D24}"/>
              </a:ext>
            </a:extLst>
          </p:cNvPr>
          <p:cNvSpPr>
            <a:spLocks noGrp="1"/>
          </p:cNvSpPr>
          <p:nvPr>
            <p:ph type="body" sz="quarter" idx="18"/>
          </p:nvPr>
        </p:nvSpPr>
        <p:spPr>
          <a:xfrm>
            <a:off x="1639330" y="1416908"/>
            <a:ext cx="5173362" cy="5441092"/>
          </a:xfrm>
        </p:spPr>
        <p:txBody>
          <a:bodyPr>
            <a:normAutofit/>
          </a:bodyPr>
          <a:lstStyle/>
          <a:p>
            <a:pPr marL="0" indent="0"/>
            <a:r>
              <a:rPr lang="lt-LT" dirty="0"/>
              <a:t>Vienas iš šiuo metu taikomų ženklinimo metodų – „</a:t>
            </a:r>
            <a:r>
              <a:rPr lang="lt-LT" b="1" dirty="0" err="1"/>
              <a:t>Nutri-score</a:t>
            </a:r>
            <a:r>
              <a:rPr lang="lt-LT" dirty="0"/>
              <a:t>", kai pagal penkių pakopų spalvų ir raidžių skalę apžvelgiama maisto produkto maistinė kokybė.</a:t>
            </a:r>
          </a:p>
          <a:p>
            <a:pPr marL="0" indent="0"/>
            <a:r>
              <a:rPr lang="lt-LT" dirty="0"/>
              <a:t> </a:t>
            </a:r>
          </a:p>
          <a:p>
            <a:pPr marL="0" indent="0"/>
            <a:r>
              <a:rPr lang="lt-LT" dirty="0"/>
              <a:t>Tačiau tikimasi, kad pasaulinė </a:t>
            </a:r>
            <a:r>
              <a:rPr lang="lt-LT" b="1" dirty="0"/>
              <a:t>išmaniųjų pakuočių</a:t>
            </a:r>
            <a:r>
              <a:rPr lang="lt-LT" dirty="0"/>
              <a:t> rinka kasmet augs 5,4 % ir 2025 m. pasieks 52 mlrd. Skaitmeninimas leis užtikrinti didesnį produkto skaidrumą ir atsekamumą. Čia savo vaidmenį gali atlikti blokų grandinė ir daiktų internetas. </a:t>
            </a:r>
          </a:p>
        </p:txBody>
      </p:sp>
      <p:sp>
        <p:nvSpPr>
          <p:cNvPr id="4" name="Text Placeholder 3">
            <a:extLst>
              <a:ext uri="{FF2B5EF4-FFF2-40B4-BE49-F238E27FC236}">
                <a16:creationId xmlns:a16="http://schemas.microsoft.com/office/drawing/2014/main" id="{5F6FF9A3-AA77-45E0-9004-D2A73397E98E}"/>
              </a:ext>
            </a:extLst>
          </p:cNvPr>
          <p:cNvSpPr>
            <a:spLocks noGrp="1"/>
          </p:cNvSpPr>
          <p:nvPr>
            <p:ph type="body" sz="quarter" idx="16"/>
          </p:nvPr>
        </p:nvSpPr>
        <p:spPr>
          <a:xfrm>
            <a:off x="1718561" y="271850"/>
            <a:ext cx="4716425" cy="1029728"/>
          </a:xfrm>
        </p:spPr>
        <p:txBody>
          <a:bodyPr>
            <a:normAutofit/>
          </a:bodyPr>
          <a:lstStyle/>
          <a:p>
            <a:r>
              <a:rPr lang="lt-LT" dirty="0"/>
              <a:t>Etiketės dabar ir ateityje</a:t>
            </a:r>
            <a:endParaRPr lang="en-IE" dirty="0"/>
          </a:p>
        </p:txBody>
      </p:sp>
      <p:pic>
        <p:nvPicPr>
          <p:cNvPr id="6" name="Picture 5" descr="Graphical user interface, application&#10;&#10;Description automatically generated">
            <a:extLst>
              <a:ext uri="{FF2B5EF4-FFF2-40B4-BE49-F238E27FC236}">
                <a16:creationId xmlns:a16="http://schemas.microsoft.com/office/drawing/2014/main" id="{3F7A7AF8-3EFC-4E28-8A9C-8EC33EEE394E}"/>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8562264" y="1416908"/>
            <a:ext cx="1990406" cy="1290078"/>
          </a:xfrm>
          <a:prstGeom prst="rect">
            <a:avLst/>
          </a:prstGeom>
        </p:spPr>
      </p:pic>
      <p:pic>
        <p:nvPicPr>
          <p:cNvPr id="7" name="Picture 6" descr="Graphical user interface, text, application, chat or text message&#10;&#10;Description automatically generated">
            <a:extLst>
              <a:ext uri="{FF2B5EF4-FFF2-40B4-BE49-F238E27FC236}">
                <a16:creationId xmlns:a16="http://schemas.microsoft.com/office/drawing/2014/main" id="{82372954-82A7-43B9-94A7-6A7605FFC05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525606" y="3032049"/>
            <a:ext cx="4087512" cy="1431853"/>
          </a:xfrm>
          <a:prstGeom prst="rect">
            <a:avLst/>
          </a:prstGeom>
        </p:spPr>
      </p:pic>
    </p:spTree>
    <p:extLst>
      <p:ext uri="{BB962C8B-B14F-4D97-AF65-F5344CB8AC3E}">
        <p14:creationId xmlns:p14="http://schemas.microsoft.com/office/powerpoint/2010/main" val="4216711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F62754-E64E-4934-9A5E-621C20A87B7D}"/>
              </a:ext>
            </a:extLst>
          </p:cNvPr>
          <p:cNvSpPr>
            <a:spLocks noGrp="1"/>
          </p:cNvSpPr>
          <p:nvPr>
            <p:ph type="body" sz="quarter" idx="29"/>
          </p:nvPr>
        </p:nvSpPr>
        <p:spPr>
          <a:solidFill>
            <a:srgbClr val="FFD100"/>
          </a:solidFill>
        </p:spPr>
        <p:txBody>
          <a:bodyPr anchor="ctr">
            <a:normAutofit lnSpcReduction="10000"/>
          </a:bodyPr>
          <a:lstStyle/>
          <a:p>
            <a:r>
              <a:rPr lang="lt-LT" b="1" dirty="0"/>
              <a:t>Naujų maisto produktų vaidmuo</a:t>
            </a:r>
            <a:endParaRPr lang="en-IE" dirty="0"/>
          </a:p>
        </p:txBody>
      </p:sp>
      <p:sp>
        <p:nvSpPr>
          <p:cNvPr id="4" name="Text Placeholder 3">
            <a:extLst>
              <a:ext uri="{FF2B5EF4-FFF2-40B4-BE49-F238E27FC236}">
                <a16:creationId xmlns:a16="http://schemas.microsoft.com/office/drawing/2014/main" id="{085CDE46-23E3-4F10-BD3F-B853B9D61358}"/>
              </a:ext>
            </a:extLst>
          </p:cNvPr>
          <p:cNvSpPr>
            <a:spLocks noGrp="1"/>
          </p:cNvSpPr>
          <p:nvPr>
            <p:ph type="body" sz="quarter" idx="25"/>
          </p:nvPr>
        </p:nvSpPr>
        <p:spPr>
          <a:xfrm>
            <a:off x="1491049" y="3335245"/>
            <a:ext cx="2257167" cy="1582744"/>
          </a:xfrm>
        </p:spPr>
        <p:txBody>
          <a:bodyPr anchor="ctr">
            <a:normAutofit fontScale="92500"/>
          </a:bodyPr>
          <a:lstStyle/>
          <a:p>
            <a:pPr marL="0" indent="0"/>
            <a:r>
              <a:rPr lang="lt-LT" sz="2100" dirty="0"/>
              <a:t>Specifiniai vyresnio amžiaus suaugusiųjų sveikatos ir mitybos reikalavimai</a:t>
            </a:r>
          </a:p>
        </p:txBody>
      </p:sp>
      <p:sp>
        <p:nvSpPr>
          <p:cNvPr id="6" name="Text Placeholder 5">
            <a:extLst>
              <a:ext uri="{FF2B5EF4-FFF2-40B4-BE49-F238E27FC236}">
                <a16:creationId xmlns:a16="http://schemas.microsoft.com/office/drawing/2014/main" id="{64978BE4-738E-49B2-B57C-49751AF66457}"/>
              </a:ext>
            </a:extLst>
          </p:cNvPr>
          <p:cNvSpPr>
            <a:spLocks noGrp="1"/>
          </p:cNvSpPr>
          <p:nvPr>
            <p:ph type="body" sz="quarter" idx="33"/>
          </p:nvPr>
        </p:nvSpPr>
        <p:spPr>
          <a:xfrm flipH="1">
            <a:off x="5210432" y="3342520"/>
            <a:ext cx="2257167" cy="1575469"/>
          </a:xfrm>
        </p:spPr>
        <p:txBody>
          <a:bodyPr anchor="ctr">
            <a:noAutofit/>
          </a:bodyPr>
          <a:lstStyle/>
          <a:p>
            <a:pPr marL="0" indent="0"/>
            <a:r>
              <a:rPr lang="lt-LT" sz="2100" dirty="0"/>
              <a:t>Būdingas jutimo funkcijos sumažėjimas ir suvokimo pokyčiai</a:t>
            </a:r>
          </a:p>
        </p:txBody>
      </p:sp>
      <p:sp>
        <p:nvSpPr>
          <p:cNvPr id="8" name="Text Placeholder 7">
            <a:extLst>
              <a:ext uri="{FF2B5EF4-FFF2-40B4-BE49-F238E27FC236}">
                <a16:creationId xmlns:a16="http://schemas.microsoft.com/office/drawing/2014/main" id="{29DB4FDD-1A95-4635-991B-7D31B27AB84A}"/>
              </a:ext>
            </a:extLst>
          </p:cNvPr>
          <p:cNvSpPr>
            <a:spLocks noGrp="1"/>
          </p:cNvSpPr>
          <p:nvPr>
            <p:ph type="body" sz="quarter" idx="37"/>
          </p:nvPr>
        </p:nvSpPr>
        <p:spPr>
          <a:xfrm>
            <a:off x="8929816" y="3335245"/>
            <a:ext cx="2257168" cy="1575468"/>
          </a:xfrm>
        </p:spPr>
        <p:txBody>
          <a:bodyPr anchor="ctr">
            <a:noAutofit/>
          </a:bodyPr>
          <a:lstStyle/>
          <a:p>
            <a:pPr marL="0" indent="0"/>
            <a:r>
              <a:rPr lang="lt-LT" sz="2100" dirty="0"/>
              <a:t>Šios grupės pageidavimų pokyčiai, pvz., porcijos dydis, šaltiniai ir tvarumas. </a:t>
            </a:r>
          </a:p>
        </p:txBody>
      </p:sp>
      <p:sp>
        <p:nvSpPr>
          <p:cNvPr id="10" name="TextBox 9">
            <a:extLst>
              <a:ext uri="{FF2B5EF4-FFF2-40B4-BE49-F238E27FC236}">
                <a16:creationId xmlns:a16="http://schemas.microsoft.com/office/drawing/2014/main" id="{127B9693-4888-4530-9716-0EF914031C28}"/>
              </a:ext>
            </a:extLst>
          </p:cNvPr>
          <p:cNvSpPr txBox="1"/>
          <p:nvPr/>
        </p:nvSpPr>
        <p:spPr>
          <a:xfrm>
            <a:off x="272716" y="1439533"/>
            <a:ext cx="11582400" cy="830997"/>
          </a:xfrm>
          <a:prstGeom prst="rect">
            <a:avLst/>
          </a:prstGeom>
          <a:solidFill>
            <a:srgbClr val="85D2E1"/>
          </a:solidFill>
        </p:spPr>
        <p:txBody>
          <a:bodyPr wrap="square">
            <a:spAutoFit/>
          </a:bodyPr>
          <a:lstStyle/>
          <a:p>
            <a:pPr algn="ctr"/>
            <a:r>
              <a:rPr lang="lt-LT" sz="2400" dirty="0">
                <a:solidFill>
                  <a:srgbClr val="000000"/>
                </a:solidFill>
                <a:cs typeface="Arial" panose="020B0604020202020204" pitchFamily="34" charset="0"/>
              </a:rPr>
              <a:t>Maistas atlieka svarbų vaidmenį žmogaus senėjimo procese. </a:t>
            </a:r>
            <a:r>
              <a:rPr lang="lt-LT" sz="2400" b="1" dirty="0">
                <a:solidFill>
                  <a:srgbClr val="000000"/>
                </a:solidFill>
                <a:cs typeface="Arial" panose="020B0604020202020204" pitchFamily="34" charset="0"/>
              </a:rPr>
              <a:t>Ateityje</a:t>
            </a:r>
            <a:r>
              <a:rPr lang="lt-LT" sz="2400" dirty="0">
                <a:solidFill>
                  <a:srgbClr val="000000"/>
                </a:solidFill>
                <a:cs typeface="Arial" panose="020B0604020202020204" pitchFamily="34" charset="0"/>
              </a:rPr>
              <a:t> kuriant naujus maisto produktus </a:t>
            </a:r>
            <a:r>
              <a:rPr lang="lt-LT" sz="2400" b="1" dirty="0">
                <a:solidFill>
                  <a:srgbClr val="000000"/>
                </a:solidFill>
                <a:cs typeface="Arial" panose="020B0604020202020204" pitchFamily="34" charset="0"/>
              </a:rPr>
              <a:t>daugiausia</a:t>
            </a:r>
            <a:r>
              <a:rPr lang="lt-LT" sz="2400" dirty="0">
                <a:solidFill>
                  <a:srgbClr val="000000"/>
                </a:solidFill>
                <a:cs typeface="Arial" panose="020B0604020202020204" pitchFamily="34" charset="0"/>
              </a:rPr>
              <a:t> </a:t>
            </a:r>
            <a:r>
              <a:rPr lang="lt-LT" sz="2400" b="1" dirty="0">
                <a:solidFill>
                  <a:srgbClr val="000000"/>
                </a:solidFill>
                <a:cs typeface="Arial" panose="020B0604020202020204" pitchFamily="34" charset="0"/>
              </a:rPr>
              <a:t>dėmesio turėtų būti skiriama</a:t>
            </a:r>
            <a:r>
              <a:rPr lang="lt-LT" sz="2400" dirty="0">
                <a:solidFill>
                  <a:srgbClr val="000000"/>
                </a:solidFill>
                <a:cs typeface="Arial" panose="020B0604020202020204" pitchFamily="34" charset="0"/>
              </a:rPr>
              <a:t> naujoms priemonėms kurti:</a:t>
            </a:r>
            <a:endParaRPr lang="en-GB" sz="2400" dirty="0">
              <a:solidFill>
                <a:srgbClr val="000000"/>
              </a:solidFill>
            </a:endParaRPr>
          </a:p>
        </p:txBody>
      </p:sp>
      <p:pic>
        <p:nvPicPr>
          <p:cNvPr id="12" name="Graphic 11" descr="Badge 3 outline">
            <a:extLst>
              <a:ext uri="{FF2B5EF4-FFF2-40B4-BE49-F238E27FC236}">
                <a16:creationId xmlns:a16="http://schemas.microsoft.com/office/drawing/2014/main" id="{0BD4863E-E6B4-4527-AC9F-BBAD1B1AE3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7088" y="2589600"/>
            <a:ext cx="914400" cy="914400"/>
          </a:xfrm>
          <a:prstGeom prst="rect">
            <a:avLst/>
          </a:prstGeom>
        </p:spPr>
      </p:pic>
      <p:pic>
        <p:nvPicPr>
          <p:cNvPr id="14" name="Graphic 13" descr="Badge 1 outline">
            <a:extLst>
              <a:ext uri="{FF2B5EF4-FFF2-40B4-BE49-F238E27FC236}">
                <a16:creationId xmlns:a16="http://schemas.microsoft.com/office/drawing/2014/main" id="{E0A3730E-8828-4614-9255-FE254014B6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5106" y="2596808"/>
            <a:ext cx="914400" cy="914400"/>
          </a:xfrm>
          <a:prstGeom prst="rect">
            <a:avLst/>
          </a:prstGeom>
        </p:spPr>
      </p:pic>
      <p:pic>
        <p:nvPicPr>
          <p:cNvPr id="16" name="Graphic 15" descr="Badge outline">
            <a:extLst>
              <a:ext uri="{FF2B5EF4-FFF2-40B4-BE49-F238E27FC236}">
                <a16:creationId xmlns:a16="http://schemas.microsoft.com/office/drawing/2014/main" id="{039CA854-91E8-48F4-88EA-CA2646489A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81097" y="2589600"/>
            <a:ext cx="914400" cy="914400"/>
          </a:xfrm>
          <a:prstGeom prst="rect">
            <a:avLst/>
          </a:prstGeom>
        </p:spPr>
      </p:pic>
    </p:spTree>
    <p:extLst>
      <p:ext uri="{BB962C8B-B14F-4D97-AF65-F5344CB8AC3E}">
        <p14:creationId xmlns:p14="http://schemas.microsoft.com/office/powerpoint/2010/main" val="8222593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A0DF28D-4AD5-495A-9052-333A3B1AF8DF}"/>
              </a:ext>
            </a:extLst>
          </p:cNvPr>
          <p:cNvSpPr>
            <a:spLocks noGrp="1"/>
          </p:cNvSpPr>
          <p:nvPr>
            <p:ph type="body" sz="quarter" idx="18"/>
          </p:nvPr>
        </p:nvSpPr>
        <p:spPr>
          <a:xfrm>
            <a:off x="1441622" y="1524000"/>
            <a:ext cx="5324938" cy="4918841"/>
          </a:xfrm>
        </p:spPr>
        <p:txBody>
          <a:bodyPr>
            <a:normAutofit lnSpcReduction="10000"/>
          </a:bodyPr>
          <a:lstStyle/>
          <a:p>
            <a:pPr indent="0"/>
            <a:r>
              <a:rPr lang="lt-LT" b="0" i="0" dirty="0">
                <a:solidFill>
                  <a:srgbClr val="000000"/>
                </a:solidFill>
                <a:effectLst/>
              </a:rPr>
              <a:t>Kaip jau minėta, produktų etiketės atlieka daug funkcijų – viena iš jų yra patraukti akį ir atkreipti dėmesį lentynoje, tačiau bene svarbiausia funkcija – informuoti vartotojus. Etiketėse pasakojama prekės ženklo istorija apie gaminį, taip pat pateikiami faktai, kurie padeda vartotojams apsispręsti dėl pirkimo. </a:t>
            </a:r>
          </a:p>
          <a:p>
            <a:pPr indent="0"/>
            <a:r>
              <a:rPr lang="lt-LT" b="0" i="0" dirty="0">
                <a:solidFill>
                  <a:srgbClr val="000000"/>
                </a:solidFill>
                <a:effectLst/>
              </a:rPr>
              <a:t>Fraunhofer.de duomenimis, 85 proc. Vokietijos klientų nori, kad jie galėtų atsekti savo maisto produkto kelią, o 60 proc. teigia, kad etiketės daro įtaką maisto produktų pirkimui. Šie procentai maisto produktams yra didesni nei bet kuriam kitam produktui.</a:t>
            </a:r>
            <a:endParaRPr lang="en-IE" dirty="0"/>
          </a:p>
        </p:txBody>
      </p:sp>
      <p:sp>
        <p:nvSpPr>
          <p:cNvPr id="5" name="Text Placeholder 3">
            <a:extLst>
              <a:ext uri="{FF2B5EF4-FFF2-40B4-BE49-F238E27FC236}">
                <a16:creationId xmlns:a16="http://schemas.microsoft.com/office/drawing/2014/main" id="{C830EA86-7A21-4BDE-A865-8B8100C4DD3E}"/>
              </a:ext>
            </a:extLst>
          </p:cNvPr>
          <p:cNvSpPr>
            <a:spLocks noGrp="1"/>
          </p:cNvSpPr>
          <p:nvPr>
            <p:ph type="body" sz="quarter" idx="16"/>
          </p:nvPr>
        </p:nvSpPr>
        <p:spPr>
          <a:xfrm>
            <a:off x="1719263" y="228600"/>
            <a:ext cx="4716462" cy="1097692"/>
          </a:xfrm>
        </p:spPr>
        <p:txBody>
          <a:bodyPr anchor="ctr">
            <a:normAutofit/>
          </a:bodyPr>
          <a:lstStyle/>
          <a:p>
            <a:pPr>
              <a:lnSpc>
                <a:spcPct val="110000"/>
              </a:lnSpc>
            </a:pPr>
            <a:r>
              <a:rPr lang="lt-LT" dirty="0"/>
              <a:t>Etiketės dabar ir ateityje</a:t>
            </a:r>
          </a:p>
        </p:txBody>
      </p:sp>
      <p:pic>
        <p:nvPicPr>
          <p:cNvPr id="11" name="Picture Placeholder 10" descr="Citrus fruits and vegetables in a circle">
            <a:extLst>
              <a:ext uri="{FF2B5EF4-FFF2-40B4-BE49-F238E27FC236}">
                <a16:creationId xmlns:a16="http://schemas.microsoft.com/office/drawing/2014/main" id="{D84404AB-B741-49CD-922A-9B0DF6D84EF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398177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hart, radar chart&#10;&#10;Description automatically generated">
            <a:hlinkClick r:id="rId2"/>
            <a:extLst>
              <a:ext uri="{FF2B5EF4-FFF2-40B4-BE49-F238E27FC236}">
                <a16:creationId xmlns:a16="http://schemas.microsoft.com/office/drawing/2014/main" id="{28862A1B-3A58-47E9-957F-337457CE6589}"/>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l="10086" t="-37126" r="10086" b="-61847"/>
          <a:stretch/>
        </p:blipFill>
        <p:spPr>
          <a:xfrm>
            <a:off x="7019041" y="344016"/>
            <a:ext cx="5105121" cy="6362700"/>
          </a:xfrm>
        </p:spPr>
      </p:pic>
      <p:sp>
        <p:nvSpPr>
          <p:cNvPr id="3" name="Text Placeholder 2">
            <a:extLst>
              <a:ext uri="{FF2B5EF4-FFF2-40B4-BE49-F238E27FC236}">
                <a16:creationId xmlns:a16="http://schemas.microsoft.com/office/drawing/2014/main" id="{11241BC4-83EE-4316-BEE1-50B11A03E716}"/>
              </a:ext>
            </a:extLst>
          </p:cNvPr>
          <p:cNvSpPr>
            <a:spLocks noGrp="1"/>
          </p:cNvSpPr>
          <p:nvPr>
            <p:ph type="body" sz="quarter" idx="18"/>
          </p:nvPr>
        </p:nvSpPr>
        <p:spPr>
          <a:xfrm>
            <a:off x="1507524" y="1491049"/>
            <a:ext cx="5105121" cy="4481383"/>
          </a:xfrm>
        </p:spPr>
        <p:txBody>
          <a:bodyPr>
            <a:normAutofit fontScale="92500" lnSpcReduction="10000"/>
          </a:bodyPr>
          <a:lstStyle/>
          <a:p>
            <a:pPr indent="0"/>
            <a:r>
              <a:rPr lang="lt-LT" b="1" i="0" dirty="0">
                <a:solidFill>
                  <a:srgbClr val="000000"/>
                </a:solidFill>
                <a:effectLst/>
              </a:rPr>
              <a:t>Kaip galima padidinti ženklinimo duomenų patikimumą? </a:t>
            </a:r>
          </a:p>
          <a:p>
            <a:pPr indent="0"/>
            <a:r>
              <a:rPr lang="lt-LT" dirty="0"/>
              <a:t>Blokų grandinė yra skaitmeninė technologija, kuri gali užtikrinti </a:t>
            </a:r>
            <a:r>
              <a:rPr lang="lt-LT" b="1" dirty="0"/>
              <a:t>skaidrumą </a:t>
            </a:r>
            <a:r>
              <a:rPr lang="lt-LT" dirty="0"/>
              <a:t>ne tik etiketėje, bet, kitaip nei bet kurioje kitoje skaitmeninėje duomenų bazėje, įrašo negalima pakeisti, kai jis jau yra užregistruotas, todėl jam suteikiama didelė patikimumo vertė.</a:t>
            </a:r>
          </a:p>
          <a:p>
            <a:pPr indent="0"/>
            <a:r>
              <a:rPr lang="lt-LT" dirty="0"/>
              <a:t>Blokų grandinė yra labai saugi ir visiškai decentralizuota, todėl pradedančiosios įmonės dabar naudoja blokų grandinės technologiją, kad pasiūlytų savo produktų atsekamumą.</a:t>
            </a:r>
          </a:p>
        </p:txBody>
      </p:sp>
      <p:sp>
        <p:nvSpPr>
          <p:cNvPr id="4" name="Text Placeholder 3">
            <a:extLst>
              <a:ext uri="{FF2B5EF4-FFF2-40B4-BE49-F238E27FC236}">
                <a16:creationId xmlns:a16="http://schemas.microsoft.com/office/drawing/2014/main" id="{556B8869-E08A-4E26-83B9-F5A80F8F13CF}"/>
              </a:ext>
            </a:extLst>
          </p:cNvPr>
          <p:cNvSpPr>
            <a:spLocks noGrp="1"/>
          </p:cNvSpPr>
          <p:nvPr>
            <p:ph type="body" sz="quarter" idx="16"/>
          </p:nvPr>
        </p:nvSpPr>
        <p:spPr>
          <a:xfrm>
            <a:off x="1607824" y="393357"/>
            <a:ext cx="4716425" cy="1097692"/>
          </a:xfrm>
        </p:spPr>
        <p:txBody>
          <a:bodyPr anchor="ctr">
            <a:normAutofit fontScale="92500" lnSpcReduction="10000"/>
          </a:bodyPr>
          <a:lstStyle/>
          <a:p>
            <a:pPr>
              <a:lnSpc>
                <a:spcPct val="110000"/>
              </a:lnSpc>
            </a:pPr>
            <a:r>
              <a:rPr lang="lt-LT" dirty="0">
                <a:solidFill>
                  <a:srgbClr val="252525"/>
                </a:solidFill>
              </a:rPr>
              <a:t>„</a:t>
            </a:r>
            <a:r>
              <a:rPr lang="lt-LT" b="0" i="0" dirty="0" err="1">
                <a:solidFill>
                  <a:srgbClr val="252525"/>
                </a:solidFill>
                <a:effectLst/>
              </a:rPr>
              <a:t>Blockchain</a:t>
            </a:r>
            <a:r>
              <a:rPr lang="lt-LT" dirty="0">
                <a:solidFill>
                  <a:srgbClr val="252525"/>
                </a:solidFill>
              </a:rPr>
              <a:t>“</a:t>
            </a:r>
            <a:r>
              <a:rPr lang="lt-LT" b="0" i="0" dirty="0">
                <a:solidFill>
                  <a:srgbClr val="252525"/>
                </a:solidFill>
                <a:effectLst/>
              </a:rPr>
              <a:t> ir maisto bei gėrimų pakuočių ateitis</a:t>
            </a:r>
          </a:p>
          <a:p>
            <a:pPr>
              <a:lnSpc>
                <a:spcPct val="110000"/>
              </a:lnSpc>
            </a:pPr>
            <a:endParaRPr lang="en-IE" dirty="0"/>
          </a:p>
        </p:txBody>
      </p:sp>
      <p:sp>
        <p:nvSpPr>
          <p:cNvPr id="11" name="TextBox 10">
            <a:extLst>
              <a:ext uri="{FF2B5EF4-FFF2-40B4-BE49-F238E27FC236}">
                <a16:creationId xmlns:a16="http://schemas.microsoft.com/office/drawing/2014/main" id="{002AAF22-62E1-48AD-965E-061B870456DC}"/>
              </a:ext>
            </a:extLst>
          </p:cNvPr>
          <p:cNvSpPr txBox="1"/>
          <p:nvPr/>
        </p:nvSpPr>
        <p:spPr>
          <a:xfrm>
            <a:off x="1449859" y="5853492"/>
            <a:ext cx="5105121" cy="923330"/>
          </a:xfrm>
          <a:prstGeom prst="rect">
            <a:avLst/>
          </a:prstGeom>
          <a:noFill/>
        </p:spPr>
        <p:txBody>
          <a:bodyPr wrap="square">
            <a:spAutoFit/>
          </a:bodyPr>
          <a:lstStyle/>
          <a:p>
            <a:pPr algn="ctr"/>
            <a:r>
              <a:rPr lang="en-US">
                <a:solidFill>
                  <a:srgbClr val="1188A3"/>
                </a:solidFill>
                <a:hlinkClick r:id="rId2">
                  <a:extLst>
                    <a:ext uri="{A12FA001-AC4F-418D-AE19-62706E023703}">
                      <ahyp:hlinkClr xmlns:ahyp="http://schemas.microsoft.com/office/drawing/2018/hyperlinkcolor" val="tx"/>
                    </a:ext>
                  </a:extLst>
                </a:hlinkClick>
              </a:rPr>
              <a:t>The Ultimate Blockchain Cheat Sheet - 15+ Blockchain Questions Everybody Should Know About - 101 Blockchains</a:t>
            </a:r>
            <a:endParaRPr lang="en-IE">
              <a:solidFill>
                <a:srgbClr val="1188A3"/>
              </a:solidFill>
            </a:endParaRPr>
          </a:p>
        </p:txBody>
      </p:sp>
      <p:sp>
        <p:nvSpPr>
          <p:cNvPr id="12" name="Arrow: Right 11">
            <a:extLst>
              <a:ext uri="{FF2B5EF4-FFF2-40B4-BE49-F238E27FC236}">
                <a16:creationId xmlns:a16="http://schemas.microsoft.com/office/drawing/2014/main" id="{964F70F1-AEE1-4F83-8B7A-DCCC581A33CE}"/>
              </a:ext>
            </a:extLst>
          </p:cNvPr>
          <p:cNvSpPr/>
          <p:nvPr/>
        </p:nvSpPr>
        <p:spPr>
          <a:xfrm rot="18267689">
            <a:off x="7086879" y="4753232"/>
            <a:ext cx="1777035" cy="1100260"/>
          </a:xfrm>
          <a:prstGeom prst="rightArrow">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rgbClr val="000000"/>
                </a:solidFill>
              </a:rPr>
              <a:t>Spustelėkite čia, kad sužinotumėte daugiau</a:t>
            </a:r>
          </a:p>
        </p:txBody>
      </p:sp>
    </p:spTree>
    <p:extLst>
      <p:ext uri="{BB962C8B-B14F-4D97-AF65-F5344CB8AC3E}">
        <p14:creationId xmlns:p14="http://schemas.microsoft.com/office/powerpoint/2010/main" val="42532099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up of a logo&#10;&#10;Description automatically generated with low confidence">
            <a:extLst>
              <a:ext uri="{FF2B5EF4-FFF2-40B4-BE49-F238E27FC236}">
                <a16:creationId xmlns:a16="http://schemas.microsoft.com/office/drawing/2014/main" id="{97D6A24F-ADB7-4D65-B74C-1D09853D66EE}"/>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247650" y="1587500"/>
            <a:ext cx="11696699" cy="4699000"/>
          </a:xfrm>
        </p:spPr>
      </p:pic>
      <p:sp>
        <p:nvSpPr>
          <p:cNvPr id="3" name="Text Placeholder 2">
            <a:extLst>
              <a:ext uri="{FF2B5EF4-FFF2-40B4-BE49-F238E27FC236}">
                <a16:creationId xmlns:a16="http://schemas.microsoft.com/office/drawing/2014/main" id="{F1C442BD-623A-448C-A3A5-19CD3D36490E}"/>
              </a:ext>
            </a:extLst>
          </p:cNvPr>
          <p:cNvSpPr>
            <a:spLocks noGrp="1"/>
          </p:cNvSpPr>
          <p:nvPr>
            <p:ph type="body" sz="quarter" idx="18"/>
          </p:nvPr>
        </p:nvSpPr>
        <p:spPr>
          <a:xfrm>
            <a:off x="3130378" y="2973172"/>
            <a:ext cx="9061622" cy="1927655"/>
          </a:xfrm>
          <a:solidFill>
            <a:srgbClr val="FFD100"/>
          </a:solidFill>
        </p:spPr>
        <p:txBody>
          <a:bodyPr anchor="ctr">
            <a:normAutofit/>
          </a:bodyPr>
          <a:lstStyle/>
          <a:p>
            <a:pPr>
              <a:lnSpc>
                <a:spcPct val="100000"/>
              </a:lnSpc>
            </a:pPr>
            <a:r>
              <a:rPr lang="lt-LT" b="1" dirty="0"/>
              <a:t>„</a:t>
            </a:r>
            <a:r>
              <a:rPr lang="lt-LT" b="1" i="0" dirty="0" err="1">
                <a:solidFill>
                  <a:srgbClr val="000000"/>
                </a:solidFill>
                <a:effectLst/>
              </a:rPr>
              <a:t>Blockchain</a:t>
            </a:r>
            <a:r>
              <a:rPr lang="lt-LT" b="1" i="0" dirty="0">
                <a:solidFill>
                  <a:srgbClr val="000000"/>
                </a:solidFill>
                <a:effectLst/>
              </a:rPr>
              <a:t>" </a:t>
            </a:r>
            <a:r>
              <a:rPr lang="lt-LT" i="0" dirty="0">
                <a:solidFill>
                  <a:srgbClr val="000000"/>
                </a:solidFill>
                <a:effectLst/>
              </a:rPr>
              <a:t>gali suteikti galimybę tokioms maisto pramonės įmonėms, kaip jūsų, greitai pateikti svarbią ir reikalingą informaciją apie atsekamumą, produkto duomenis ir papasakoti savo istoriją, ir taip įgyti vartotojų PASITIKĖJIMĄ.</a:t>
            </a:r>
            <a:endParaRPr lang="en-IE" dirty="0"/>
          </a:p>
        </p:txBody>
      </p:sp>
      <p:sp>
        <p:nvSpPr>
          <p:cNvPr id="4" name="Text Placeholder 3">
            <a:extLst>
              <a:ext uri="{FF2B5EF4-FFF2-40B4-BE49-F238E27FC236}">
                <a16:creationId xmlns:a16="http://schemas.microsoft.com/office/drawing/2014/main" id="{02ADD885-488F-4FFB-B964-72BF39576A40}"/>
              </a:ext>
            </a:extLst>
          </p:cNvPr>
          <p:cNvSpPr>
            <a:spLocks noGrp="1"/>
          </p:cNvSpPr>
          <p:nvPr>
            <p:ph type="body" sz="quarter" idx="16"/>
          </p:nvPr>
        </p:nvSpPr>
        <p:spPr/>
        <p:txBody>
          <a:bodyPr>
            <a:normAutofit lnSpcReduction="10000"/>
          </a:bodyPr>
          <a:lstStyle/>
          <a:p>
            <a:r>
              <a:rPr lang="en-IE" dirty="0" err="1"/>
              <a:t>Būkite</a:t>
            </a:r>
            <a:r>
              <a:rPr lang="en-IE" dirty="0"/>
              <a:t> </a:t>
            </a:r>
            <a:r>
              <a:rPr lang="en-IE" dirty="0" err="1"/>
              <a:t>žingsniu</a:t>
            </a:r>
            <a:r>
              <a:rPr lang="en-IE" dirty="0"/>
              <a:t> </a:t>
            </a:r>
            <a:r>
              <a:rPr lang="en-IE" dirty="0" err="1"/>
              <a:t>priekyje</a:t>
            </a:r>
            <a:r>
              <a:rPr lang="en-IE" dirty="0"/>
              <a:t>...</a:t>
            </a:r>
          </a:p>
        </p:txBody>
      </p:sp>
    </p:spTree>
    <p:extLst>
      <p:ext uri="{BB962C8B-B14F-4D97-AF65-F5344CB8AC3E}">
        <p14:creationId xmlns:p14="http://schemas.microsoft.com/office/powerpoint/2010/main" val="33828249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819049-5C8D-40DB-9299-4987DAA18F6E}"/>
              </a:ext>
            </a:extLst>
          </p:cNvPr>
          <p:cNvSpPr>
            <a:spLocks noGrp="1"/>
          </p:cNvSpPr>
          <p:nvPr>
            <p:ph type="body" sz="quarter" idx="18"/>
          </p:nvPr>
        </p:nvSpPr>
        <p:spPr>
          <a:xfrm>
            <a:off x="1383957" y="1499286"/>
            <a:ext cx="5189838" cy="5189838"/>
          </a:xfrm>
        </p:spPr>
        <p:txBody>
          <a:bodyPr>
            <a:normAutofit/>
          </a:bodyPr>
          <a:lstStyle/>
          <a:p>
            <a:pPr indent="0" algn="l"/>
            <a:r>
              <a:rPr lang="lt-LT" dirty="0">
                <a:latin typeface="Crimson Text"/>
              </a:rPr>
              <a:t>Kartu su naujomis </a:t>
            </a:r>
            <a:r>
              <a:rPr lang="lt-LT" dirty="0" err="1">
                <a:latin typeface="Crimson Text"/>
              </a:rPr>
              <a:t>technologijomi</a:t>
            </a:r>
            <a:r>
              <a:rPr lang="lt-LT" dirty="0">
                <a:latin typeface="Crimson Text"/>
              </a:rPr>
              <a:t>, produkto ženklinimas gali suteikti naują skaidrumo lygį ir taip įgalinti vartotojus priimti sprendimus dėl pirkimo.</a:t>
            </a:r>
          </a:p>
          <a:p>
            <a:pPr indent="0" algn="l"/>
            <a:r>
              <a:rPr lang="lt-LT" dirty="0">
                <a:latin typeface="Crimson Text"/>
              </a:rPr>
              <a:t>Vartotojai pradeda reikalauti daugiau informacijos apie kilmę, ypač susijusios su maisto sauga ir gyvūnų gerove, ir tikimasi, kad ši informacija vis labiau plėsis </a:t>
            </a:r>
            <a:r>
              <a:rPr lang="en-US" b="0" i="0" dirty="0">
                <a:solidFill>
                  <a:srgbClr val="000000"/>
                </a:solidFill>
                <a:effectLst/>
                <a:latin typeface="Crimson Text"/>
              </a:rPr>
              <a:t>(</a:t>
            </a:r>
            <a:r>
              <a:rPr lang="lt-LT" b="0" i="0" dirty="0">
                <a:solidFill>
                  <a:srgbClr val="000000"/>
                </a:solidFill>
                <a:effectLst/>
                <a:latin typeface="Crimson Text"/>
              </a:rPr>
              <a:t>šaltiniai</a:t>
            </a:r>
            <a:r>
              <a:rPr lang="en-US" b="0" i="0" dirty="0">
                <a:solidFill>
                  <a:srgbClr val="000000"/>
                </a:solidFill>
                <a:effectLst/>
                <a:latin typeface="Crimson Text"/>
              </a:rPr>
              <a:t>:</a:t>
            </a:r>
            <a:r>
              <a:rPr lang="en-US" b="0" i="0" u="none" strike="noStrike" dirty="0">
                <a:solidFill>
                  <a:srgbClr val="1188A3"/>
                </a:solidFill>
                <a:effectLst/>
                <a:latin typeface="Crimson Text"/>
                <a:hlinkClick r:id="rId2">
                  <a:extLst>
                    <a:ext uri="{A12FA001-AC4F-418D-AE19-62706E023703}">
                      <ahyp:hlinkClr xmlns:ahyp="http://schemas.microsoft.com/office/drawing/2018/hyperlinkcolor" val="tx"/>
                    </a:ext>
                  </a:extLst>
                </a:hlinkClick>
              </a:rPr>
              <a:t> Label Insight/Food Marketing Institute</a:t>
            </a:r>
            <a:r>
              <a:rPr lang="en-US" b="0" i="0" u="none" strike="noStrike" dirty="0">
                <a:solidFill>
                  <a:srgbClr val="1188A3"/>
                </a:solidFill>
                <a:effectLst/>
                <a:latin typeface="Crimson Text"/>
              </a:rPr>
              <a:t> </a:t>
            </a:r>
            <a:r>
              <a:rPr lang="en-US" b="0" i="0" dirty="0">
                <a:solidFill>
                  <a:srgbClr val="000000"/>
                </a:solidFill>
                <a:effectLst/>
                <a:latin typeface="Crimson Text"/>
              </a:rPr>
              <a:t>/</a:t>
            </a:r>
            <a:r>
              <a:rPr lang="en-US" b="0" i="0" u="none" strike="noStrike" dirty="0">
                <a:solidFill>
                  <a:srgbClr val="1188A3"/>
                </a:solidFill>
                <a:effectLst/>
                <a:latin typeface="Crimson Text"/>
                <a:hlinkClick r:id="rId3">
                  <a:extLst>
                    <a:ext uri="{A12FA001-AC4F-418D-AE19-62706E023703}">
                      <ahyp:hlinkClr xmlns:ahyp="http://schemas.microsoft.com/office/drawing/2018/hyperlinkcolor" val="tx"/>
                    </a:ext>
                  </a:extLst>
                </a:hlinkClick>
              </a:rPr>
              <a:t>Hartman Group</a:t>
            </a:r>
            <a:r>
              <a:rPr lang="en-US" b="0" i="0" dirty="0">
                <a:solidFill>
                  <a:srgbClr val="000000"/>
                </a:solidFill>
                <a:effectLst/>
                <a:latin typeface="Crimson Text"/>
              </a:rPr>
              <a:t>).</a:t>
            </a:r>
            <a:endParaRPr lang="en-IE" dirty="0"/>
          </a:p>
        </p:txBody>
      </p:sp>
      <p:sp>
        <p:nvSpPr>
          <p:cNvPr id="4" name="Text Placeholder 3">
            <a:extLst>
              <a:ext uri="{FF2B5EF4-FFF2-40B4-BE49-F238E27FC236}">
                <a16:creationId xmlns:a16="http://schemas.microsoft.com/office/drawing/2014/main" id="{D9F1FEA7-2520-479D-A8E6-C1183C82108F}"/>
              </a:ext>
            </a:extLst>
          </p:cNvPr>
          <p:cNvSpPr>
            <a:spLocks noGrp="1"/>
          </p:cNvSpPr>
          <p:nvPr>
            <p:ph type="body" sz="quarter" idx="16"/>
          </p:nvPr>
        </p:nvSpPr>
        <p:spPr>
          <a:xfrm>
            <a:off x="1857370" y="228600"/>
            <a:ext cx="4716425" cy="582221"/>
          </a:xfrm>
        </p:spPr>
        <p:txBody>
          <a:bodyPr>
            <a:noAutofit/>
          </a:bodyPr>
          <a:lstStyle/>
          <a:p>
            <a:r>
              <a:rPr lang="lt-LT" sz="3200" dirty="0"/>
              <a:t>Kodėl verta naudoti „</a:t>
            </a:r>
            <a:r>
              <a:rPr lang="en-IE" sz="3200" dirty="0"/>
              <a:t>Blockchain</a:t>
            </a:r>
            <a:r>
              <a:rPr lang="lt-LT" sz="3200" dirty="0"/>
              <a:t>“</a:t>
            </a:r>
            <a:r>
              <a:rPr lang="en-IE" sz="3200" dirty="0"/>
              <a:t>?</a:t>
            </a:r>
          </a:p>
        </p:txBody>
      </p:sp>
      <p:pic>
        <p:nvPicPr>
          <p:cNvPr id="2050" name="Picture 2" descr="Understanding blockchain in the food industry">
            <a:extLst>
              <a:ext uri="{FF2B5EF4-FFF2-40B4-BE49-F238E27FC236}">
                <a16:creationId xmlns:a16="http://schemas.microsoft.com/office/drawing/2014/main" id="{BBA8C521-ACD3-460D-8CD3-4A7159C28741}"/>
              </a:ext>
            </a:extLst>
          </p:cNvPr>
          <p:cNvPicPr>
            <a:picLocks noGrp="1" noChangeAspect="1" noChangeArrowheads="1"/>
          </p:cNvPicPr>
          <p:nvPr>
            <p:ph type="pic" sz="quarter" idx="10"/>
          </p:nvPr>
        </p:nvPicPr>
        <p:blipFill>
          <a:blip r:embed="rId4"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5015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C59377F-A07D-468D-8365-12631D8AA7D5}"/>
              </a:ext>
            </a:extLst>
          </p:cNvPr>
          <p:cNvSpPr>
            <a:spLocks noGrp="1"/>
          </p:cNvSpPr>
          <p:nvPr>
            <p:ph type="pic" sz="quarter" idx="10"/>
          </p:nvPr>
        </p:nvSpPr>
        <p:spPr/>
      </p:sp>
      <p:sp>
        <p:nvSpPr>
          <p:cNvPr id="3" name="Text Placeholder 2">
            <a:extLst>
              <a:ext uri="{FF2B5EF4-FFF2-40B4-BE49-F238E27FC236}">
                <a16:creationId xmlns:a16="http://schemas.microsoft.com/office/drawing/2014/main" id="{10104237-3788-4817-88F1-B9FB9D15570D}"/>
              </a:ext>
            </a:extLst>
          </p:cNvPr>
          <p:cNvSpPr>
            <a:spLocks noGrp="1"/>
          </p:cNvSpPr>
          <p:nvPr>
            <p:ph type="body" sz="quarter" idx="18"/>
          </p:nvPr>
        </p:nvSpPr>
        <p:spPr>
          <a:xfrm>
            <a:off x="-1" y="1914428"/>
            <a:ext cx="6351374" cy="4074480"/>
          </a:xfrm>
          <a:solidFill>
            <a:schemeClr val="bg1"/>
          </a:solidFill>
        </p:spPr>
        <p:txBody>
          <a:bodyPr>
            <a:normAutofit fontScale="92500"/>
          </a:bodyPr>
          <a:lstStyle/>
          <a:p>
            <a:pPr indent="0">
              <a:lnSpc>
                <a:spcPct val="110000"/>
              </a:lnSpc>
            </a:pPr>
            <a:r>
              <a:rPr lang="lt-LT" b="0" i="0" dirty="0">
                <a:effectLst/>
              </a:rPr>
              <a:t>Dizaineriai susidurs su iššūkiu, kaip išradingai integruoti QR kodus į pakuotes, kad jie nebūtų įkyrūs ir skatintų klientų įsitraukimą. </a:t>
            </a:r>
          </a:p>
          <a:p>
            <a:pPr indent="0">
              <a:lnSpc>
                <a:spcPct val="110000"/>
              </a:lnSpc>
            </a:pPr>
            <a:r>
              <a:rPr lang="lt-LT" b="0" i="0" dirty="0">
                <a:effectLst/>
              </a:rPr>
              <a:t>Alaus prekės ženklas „</a:t>
            </a:r>
            <a:r>
              <a:rPr lang="lt-LT" b="0" i="0" dirty="0" err="1">
                <a:effectLst/>
              </a:rPr>
              <a:t>Downstream</a:t>
            </a:r>
            <a:r>
              <a:rPr lang="lt-LT" b="0" i="0" dirty="0">
                <a:effectLst/>
              </a:rPr>
              <a:t>" nusprendė savo QR kodą paversti neatsiejama estetikos dalimi. </a:t>
            </a:r>
            <a:r>
              <a:rPr lang="lt-LT" dirty="0"/>
              <a:t>“</a:t>
            </a:r>
            <a:r>
              <a:rPr lang="lt-LT" b="0" i="0" dirty="0" err="1">
                <a:effectLst/>
              </a:rPr>
              <a:t>Ireland</a:t>
            </a:r>
            <a:r>
              <a:rPr lang="lt-LT" b="0" i="0" dirty="0">
                <a:effectLst/>
              </a:rPr>
              <a:t> </a:t>
            </a:r>
            <a:r>
              <a:rPr lang="lt-LT" b="0" i="0" dirty="0" err="1">
                <a:effectLst/>
              </a:rPr>
              <a:t>Craft</a:t>
            </a:r>
            <a:r>
              <a:rPr lang="lt-LT" b="0" i="0" dirty="0">
                <a:effectLst/>
              </a:rPr>
              <a:t> </a:t>
            </a:r>
            <a:r>
              <a:rPr lang="lt-LT" b="0" i="0" dirty="0" err="1">
                <a:effectLst/>
              </a:rPr>
              <a:t>Beers</a:t>
            </a:r>
            <a:r>
              <a:rPr lang="lt-LT" b="0" i="0" dirty="0">
                <a:effectLst/>
              </a:rPr>
              <a:t>", bendradarbiaudama su „</a:t>
            </a:r>
            <a:r>
              <a:rPr lang="lt-LT" b="0" i="0" dirty="0" err="1">
                <a:effectLst/>
              </a:rPr>
              <a:t>arc</a:t>
            </a:r>
            <a:r>
              <a:rPr lang="lt-LT" b="0" i="0" dirty="0">
                <a:effectLst/>
              </a:rPr>
              <a:t>-net", sukūrė pirmąjį pasaulyje blokų grandinės alų. Kiekviena alaus skardinė turi didelį QR kodą, kuriuo naudodamiesi pirkėjai gali lengvai gauti daugiau informacijos apie konkretų alų.</a:t>
            </a:r>
            <a:endParaRPr lang="en-IE" dirty="0"/>
          </a:p>
        </p:txBody>
      </p:sp>
      <p:sp>
        <p:nvSpPr>
          <p:cNvPr id="4" name="Text Placeholder 3">
            <a:extLst>
              <a:ext uri="{FF2B5EF4-FFF2-40B4-BE49-F238E27FC236}">
                <a16:creationId xmlns:a16="http://schemas.microsoft.com/office/drawing/2014/main" id="{FEE0F3B6-3FB1-4170-8A6F-482B46FC727C}"/>
              </a:ext>
            </a:extLst>
          </p:cNvPr>
          <p:cNvSpPr>
            <a:spLocks noGrp="1"/>
          </p:cNvSpPr>
          <p:nvPr>
            <p:ph type="body" sz="quarter" idx="16"/>
          </p:nvPr>
        </p:nvSpPr>
        <p:spPr>
          <a:xfrm>
            <a:off x="174076" y="621016"/>
            <a:ext cx="5113283" cy="582221"/>
          </a:xfrm>
          <a:solidFill>
            <a:srgbClr val="FFD100"/>
          </a:solidFill>
        </p:spPr>
        <p:txBody>
          <a:bodyPr anchor="ctr">
            <a:normAutofit fontScale="70000" lnSpcReduction="20000"/>
          </a:bodyPr>
          <a:lstStyle/>
          <a:p>
            <a:r>
              <a:rPr lang="lt-LT" dirty="0"/>
              <a:t>QR kodų naudojimas blokų grandinėje</a:t>
            </a:r>
          </a:p>
        </p:txBody>
      </p:sp>
      <p:pic>
        <p:nvPicPr>
          <p:cNvPr id="5" name="Online Media 4" title="Downstream Explainer Video">
            <a:hlinkClick r:id="" action="ppaction://media"/>
            <a:extLst>
              <a:ext uri="{FF2B5EF4-FFF2-40B4-BE49-F238E27FC236}">
                <a16:creationId xmlns:a16="http://schemas.microsoft.com/office/drawing/2014/main" id="{CC57F389-3D96-4263-974F-EE9CA925AD8A}"/>
              </a:ext>
            </a:extLst>
          </p:cNvPr>
          <p:cNvPicPr>
            <a:picLocks noRot="1" noChangeAspect="1"/>
          </p:cNvPicPr>
          <p:nvPr>
            <a:videoFile r:link="rId1"/>
          </p:nvPr>
        </p:nvPicPr>
        <p:blipFill>
          <a:blip r:embed="rId3"/>
          <a:stretch>
            <a:fillRect/>
          </a:stretch>
        </p:blipFill>
        <p:spPr>
          <a:xfrm>
            <a:off x="6912231" y="1203325"/>
            <a:ext cx="5279769" cy="4003747"/>
          </a:xfrm>
          <a:prstGeom prst="rect">
            <a:avLst/>
          </a:prstGeom>
        </p:spPr>
      </p:pic>
      <p:sp>
        <p:nvSpPr>
          <p:cNvPr id="7" name="TextBox 6">
            <a:extLst>
              <a:ext uri="{FF2B5EF4-FFF2-40B4-BE49-F238E27FC236}">
                <a16:creationId xmlns:a16="http://schemas.microsoft.com/office/drawing/2014/main" id="{B8AC559B-97E7-4C23-8C96-479DF19EF9D9}"/>
              </a:ext>
            </a:extLst>
          </p:cNvPr>
          <p:cNvSpPr txBox="1"/>
          <p:nvPr/>
        </p:nvSpPr>
        <p:spPr>
          <a:xfrm>
            <a:off x="10326130" y="6096544"/>
            <a:ext cx="1165654" cy="369332"/>
          </a:xfrm>
          <a:prstGeom prst="rect">
            <a:avLst/>
          </a:prstGeom>
          <a:noFill/>
        </p:spPr>
        <p:txBody>
          <a:bodyPr wrap="square">
            <a:spAutoFit/>
          </a:bodyPr>
          <a:lstStyle/>
          <a:p>
            <a:r>
              <a:rPr lang="en-IE">
                <a:solidFill>
                  <a:srgbClr val="1188A3"/>
                </a:solidFill>
                <a:hlinkClick r:id="rId4" action="ppaction://hlinkfile">
                  <a:extLst>
                    <a:ext uri="{A12FA001-AC4F-418D-AE19-62706E023703}">
                      <ahyp:hlinkClr xmlns:ahyp="http://schemas.microsoft.com/office/drawing/2018/hyperlinkcolor" val="tx"/>
                    </a:ext>
                  </a:extLst>
                </a:hlinkClick>
              </a:rPr>
              <a:t>Video Link</a:t>
            </a:r>
            <a:endParaRPr lang="en-IE">
              <a:solidFill>
                <a:srgbClr val="1188A3"/>
              </a:solidFill>
            </a:endParaRPr>
          </a:p>
        </p:txBody>
      </p:sp>
    </p:spTree>
    <p:extLst>
      <p:ext uri="{BB962C8B-B14F-4D97-AF65-F5344CB8AC3E}">
        <p14:creationId xmlns:p14="http://schemas.microsoft.com/office/powerpoint/2010/main" val="383159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Mobile device with apps">
            <a:extLst>
              <a:ext uri="{FF2B5EF4-FFF2-40B4-BE49-F238E27FC236}">
                <a16:creationId xmlns:a16="http://schemas.microsoft.com/office/drawing/2014/main" id="{56F49C49-7280-4831-B1CE-8D3076EC78C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300"/>
          <a:stretch/>
        </p:blipFill>
        <p:spPr>
          <a:xfrm>
            <a:off x="6852062" y="228600"/>
            <a:ext cx="5105121" cy="6362700"/>
          </a:xfrm>
        </p:spPr>
      </p:pic>
      <p:sp>
        <p:nvSpPr>
          <p:cNvPr id="3" name="Text Placeholder 2">
            <a:extLst>
              <a:ext uri="{FF2B5EF4-FFF2-40B4-BE49-F238E27FC236}">
                <a16:creationId xmlns:a16="http://schemas.microsoft.com/office/drawing/2014/main" id="{65ABC3B6-EC6B-49A9-AFE1-B57D06595CB0}"/>
              </a:ext>
            </a:extLst>
          </p:cNvPr>
          <p:cNvSpPr>
            <a:spLocks noGrp="1"/>
          </p:cNvSpPr>
          <p:nvPr>
            <p:ph type="body" sz="quarter" idx="18"/>
          </p:nvPr>
        </p:nvSpPr>
        <p:spPr>
          <a:xfrm>
            <a:off x="1532238" y="1773241"/>
            <a:ext cx="4892313" cy="4525954"/>
          </a:xfrm>
        </p:spPr>
        <p:txBody>
          <a:bodyPr/>
          <a:lstStyle/>
          <a:p>
            <a:pPr indent="0"/>
            <a:r>
              <a:rPr lang="lt-LT" dirty="0">
                <a:cs typeface="Calibri"/>
              </a:rPr>
              <a:t>„Daiktų internetas" (</a:t>
            </a:r>
            <a:r>
              <a:rPr lang="lt-LT" dirty="0" err="1">
                <a:cs typeface="Calibri"/>
              </a:rPr>
              <a:t>IoT</a:t>
            </a:r>
            <a:r>
              <a:rPr lang="lt-LT" dirty="0">
                <a:cs typeface="Calibri"/>
              </a:rPr>
              <a:t>) reiškia, kad tarpusavyje sujungtų fizinių išmaniųjų objektų tinklas gali bendrauti tarpusavyje ir internetu rinkti informaciją bei duomenis ir jais keistis.  </a:t>
            </a:r>
          </a:p>
          <a:p>
            <a:pPr indent="0"/>
            <a:r>
              <a:rPr lang="lt-LT" dirty="0">
                <a:cs typeface="Calibri"/>
              </a:rPr>
              <a:t>Maisto pramonėje tokie objektai gali būti klientų išmanieji telefonai, kasos sistemos, logistikos valdymo sistemos ir išmanieji virtuvės prietaisai. </a:t>
            </a:r>
          </a:p>
          <a:p>
            <a:pPr indent="0"/>
            <a:endParaRPr lang="en-IE" dirty="0"/>
          </a:p>
        </p:txBody>
      </p:sp>
      <p:sp>
        <p:nvSpPr>
          <p:cNvPr id="4" name="Text Placeholder 3">
            <a:extLst>
              <a:ext uri="{FF2B5EF4-FFF2-40B4-BE49-F238E27FC236}">
                <a16:creationId xmlns:a16="http://schemas.microsoft.com/office/drawing/2014/main" id="{2870245D-07E3-4A11-9D94-3957FB90BF85}"/>
              </a:ext>
            </a:extLst>
          </p:cNvPr>
          <p:cNvSpPr>
            <a:spLocks noGrp="1"/>
          </p:cNvSpPr>
          <p:nvPr>
            <p:ph type="body" sz="quarter" idx="16"/>
          </p:nvPr>
        </p:nvSpPr>
        <p:spPr/>
        <p:txBody>
          <a:bodyPr>
            <a:normAutofit lnSpcReduction="10000"/>
          </a:bodyPr>
          <a:lstStyle/>
          <a:p>
            <a:r>
              <a:rPr lang="lt-LT" b="1" dirty="0">
                <a:cs typeface="Calibri"/>
              </a:rPr>
              <a:t>Daiktų internetas</a:t>
            </a:r>
            <a:endParaRPr lang="en-IE" dirty="0"/>
          </a:p>
        </p:txBody>
      </p:sp>
    </p:spTree>
    <p:extLst>
      <p:ext uri="{BB962C8B-B14F-4D97-AF65-F5344CB8AC3E}">
        <p14:creationId xmlns:p14="http://schemas.microsoft.com/office/powerpoint/2010/main" val="26751778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BD08A0-0DC4-477F-99F5-1E3D1BE9639C}"/>
              </a:ext>
            </a:extLst>
          </p:cNvPr>
          <p:cNvSpPr>
            <a:spLocks noGrp="1"/>
          </p:cNvSpPr>
          <p:nvPr>
            <p:ph type="body" sz="quarter" idx="18"/>
          </p:nvPr>
        </p:nvSpPr>
        <p:spPr>
          <a:xfrm>
            <a:off x="263611" y="1757011"/>
            <a:ext cx="11607113" cy="3867704"/>
          </a:xfrm>
        </p:spPr>
        <p:txBody>
          <a:bodyPr>
            <a:normAutofit/>
          </a:bodyPr>
          <a:lstStyle/>
          <a:p>
            <a:pPr marL="0" indent="0"/>
            <a:r>
              <a:rPr lang="lt-LT" b="0" i="0" dirty="0">
                <a:solidFill>
                  <a:srgbClr val="000000"/>
                </a:solidFill>
                <a:effectLst/>
              </a:rPr>
              <a:t>Greitojo maisto pakuočių </a:t>
            </a:r>
            <a:r>
              <a:rPr lang="lt-LT" dirty="0"/>
              <a:t>rinka</a:t>
            </a:r>
            <a:r>
              <a:rPr lang="lt-LT" b="0" i="0" dirty="0">
                <a:solidFill>
                  <a:srgbClr val="000000"/>
                </a:solidFill>
                <a:effectLst/>
              </a:rPr>
              <a:t> vystosi, kad taptų išmanesnė, sąmoningesnė ir interaktyvesnė. Ši evoliucija vadinama išmaniąja pakuote, o pirmieji prie jos prisitaikė tokios bendrovės kaip </a:t>
            </a:r>
            <a:r>
              <a:rPr lang="en-US" b="0" i="0" dirty="0">
                <a:solidFill>
                  <a:srgbClr val="1188A3"/>
                </a:solidFill>
                <a:effectLst/>
                <a:hlinkClick r:id="rId2">
                  <a:extLst>
                    <a:ext uri="{A12FA001-AC4F-418D-AE19-62706E023703}">
                      <ahyp:hlinkClr xmlns:ahyp="http://schemas.microsoft.com/office/drawing/2018/hyperlinkcolor" val="tx"/>
                    </a:ext>
                  </a:extLst>
                </a:hlinkClick>
              </a:rPr>
              <a:t>Tetra Pak </a:t>
            </a:r>
            <a:r>
              <a:rPr lang="lt-LT" b="0" i="0" dirty="0">
                <a:solidFill>
                  <a:srgbClr val="1188A3"/>
                </a:solidFill>
                <a:effectLst/>
              </a:rPr>
              <a:t>.</a:t>
            </a:r>
            <a:endParaRPr lang="en-US" b="0" i="0" dirty="0">
              <a:solidFill>
                <a:srgbClr val="1188A3"/>
              </a:solidFill>
              <a:effectLst/>
            </a:endParaRPr>
          </a:p>
          <a:p>
            <a:pPr marL="0" indent="0" algn="l" fontAlgn="base"/>
            <a:r>
              <a:rPr lang="lt-LT" b="0" i="0" dirty="0">
                <a:solidFill>
                  <a:srgbClr val="000000"/>
                </a:solidFill>
                <a:effectLst/>
              </a:rPr>
              <a:t>Greitojo maisto pramonė labai priklauso nuo maisto saugos, šviežumo, ilgaamžiškumo ir galiojimo laiko. </a:t>
            </a:r>
            <a:r>
              <a:rPr lang="lt-LT" b="1" i="0" dirty="0">
                <a:solidFill>
                  <a:srgbClr val="000000"/>
                </a:solidFill>
                <a:effectLst/>
              </a:rPr>
              <a:t>Išmaniosios pakuotės </a:t>
            </a:r>
            <a:r>
              <a:rPr lang="lt-LT" b="0" i="0" dirty="0">
                <a:solidFill>
                  <a:srgbClr val="000000"/>
                </a:solidFill>
                <a:effectLst/>
              </a:rPr>
              <a:t>gali pasinaudoti daiktų internetu ir dideliais duomenų kiekiais, kad užmegztų dinamišką ryšį su pakuotėje esančiais jutikliais, tokiais kaip RFID (radijo dažnio atpažinimas), NFC (artimojo lauko ryšys), „Bluetooth" ir išmaniosios etiketės.</a:t>
            </a:r>
          </a:p>
        </p:txBody>
      </p:sp>
      <p:pic>
        <p:nvPicPr>
          <p:cNvPr id="5" name="Picture 4">
            <a:extLst>
              <a:ext uri="{FF2B5EF4-FFF2-40B4-BE49-F238E27FC236}">
                <a16:creationId xmlns:a16="http://schemas.microsoft.com/office/drawing/2014/main" id="{EBE5AEC3-F2DE-4D39-985D-961D647A7635}"/>
              </a:ext>
            </a:extLst>
          </p:cNvPr>
          <p:cNvPicPr>
            <a:picLocks noChangeAspect="1"/>
          </p:cNvPicPr>
          <p:nvPr/>
        </p:nvPicPr>
        <p:blipFill>
          <a:blip r:embed="rId3"/>
          <a:stretch>
            <a:fillRect/>
          </a:stretch>
        </p:blipFill>
        <p:spPr>
          <a:xfrm>
            <a:off x="5460929" y="175557"/>
            <a:ext cx="6064562" cy="1473276"/>
          </a:xfrm>
          <a:prstGeom prst="rect">
            <a:avLst/>
          </a:prstGeom>
        </p:spPr>
      </p:pic>
      <p:sp>
        <p:nvSpPr>
          <p:cNvPr id="6" name="Rectangle: Rounded Corners 5">
            <a:extLst>
              <a:ext uri="{FF2B5EF4-FFF2-40B4-BE49-F238E27FC236}">
                <a16:creationId xmlns:a16="http://schemas.microsoft.com/office/drawing/2014/main" id="{D28C466C-D309-4BB6-B3DC-C50E91F94DCB}"/>
              </a:ext>
            </a:extLst>
          </p:cNvPr>
          <p:cNvSpPr/>
          <p:nvPr/>
        </p:nvSpPr>
        <p:spPr>
          <a:xfrm>
            <a:off x="439149" y="5275693"/>
            <a:ext cx="2314832" cy="914400"/>
          </a:xfrm>
          <a:prstGeom prst="roundRect">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lt-LT" b="1" i="0" dirty="0">
                <a:solidFill>
                  <a:srgbClr val="000000"/>
                </a:solidFill>
                <a:effectLst/>
                <a:latin typeface="Roboto" panose="02000000000000000000" pitchFamily="2" charset="0"/>
              </a:rPr>
              <a:t>Kenkimo jutikliai</a:t>
            </a:r>
            <a:endParaRPr lang="en-IE" dirty="0"/>
          </a:p>
          <a:p>
            <a:pPr algn="ctr"/>
            <a:endParaRPr lang="en-IE" dirty="0"/>
          </a:p>
        </p:txBody>
      </p:sp>
      <p:sp>
        <p:nvSpPr>
          <p:cNvPr id="7" name="Rectangle: Rounded Corners 6">
            <a:extLst>
              <a:ext uri="{FF2B5EF4-FFF2-40B4-BE49-F238E27FC236}">
                <a16:creationId xmlns:a16="http://schemas.microsoft.com/office/drawing/2014/main" id="{1ACFFB96-DBC6-4F4D-8132-1D087F1E9B81}"/>
              </a:ext>
            </a:extLst>
          </p:cNvPr>
          <p:cNvSpPr/>
          <p:nvPr/>
        </p:nvSpPr>
        <p:spPr>
          <a:xfrm>
            <a:off x="2115198" y="4226875"/>
            <a:ext cx="2314832" cy="914400"/>
          </a:xfrm>
          <a:prstGeom prst="roundRect">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b="1" i="0" dirty="0">
                <a:solidFill>
                  <a:srgbClr val="000000"/>
                </a:solidFill>
                <a:effectLst/>
                <a:latin typeface="Roboto" panose="02000000000000000000" pitchFamily="2" charset="0"/>
              </a:rPr>
              <a:t>Stebėjimo žurnalai</a:t>
            </a:r>
            <a:endParaRPr lang="en-IE" dirty="0"/>
          </a:p>
        </p:txBody>
      </p:sp>
      <p:sp>
        <p:nvSpPr>
          <p:cNvPr id="8" name="Rectangle: Rounded Corners 7">
            <a:extLst>
              <a:ext uri="{FF2B5EF4-FFF2-40B4-BE49-F238E27FC236}">
                <a16:creationId xmlns:a16="http://schemas.microsoft.com/office/drawing/2014/main" id="{6A65B52F-317A-44B4-876A-4546B9D8F870}"/>
              </a:ext>
            </a:extLst>
          </p:cNvPr>
          <p:cNvSpPr/>
          <p:nvPr/>
        </p:nvSpPr>
        <p:spPr>
          <a:xfrm>
            <a:off x="7492313" y="5275693"/>
            <a:ext cx="2314832" cy="914400"/>
          </a:xfrm>
          <a:prstGeom prst="roundRect">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0" dirty="0" err="1">
                <a:solidFill>
                  <a:srgbClr val="000000"/>
                </a:solidFill>
                <a:effectLst/>
                <a:latin typeface="Roboto" panose="02000000000000000000" pitchFamily="2" charset="0"/>
              </a:rPr>
              <a:t>Temperatūros</a:t>
            </a:r>
            <a:r>
              <a:rPr lang="en-US" b="1" i="0" dirty="0">
                <a:solidFill>
                  <a:srgbClr val="000000"/>
                </a:solidFill>
                <a:effectLst/>
                <a:latin typeface="Roboto" panose="02000000000000000000" pitchFamily="2" charset="0"/>
              </a:rPr>
              <a:t> </a:t>
            </a:r>
            <a:r>
              <a:rPr lang="en-US" b="1" i="0" dirty="0" err="1">
                <a:solidFill>
                  <a:srgbClr val="000000"/>
                </a:solidFill>
                <a:effectLst/>
                <a:latin typeface="Roboto" panose="02000000000000000000" pitchFamily="2" charset="0"/>
              </a:rPr>
              <a:t>jutikliai</a:t>
            </a:r>
            <a:endParaRPr lang="en-IE" dirty="0"/>
          </a:p>
        </p:txBody>
      </p:sp>
      <p:sp>
        <p:nvSpPr>
          <p:cNvPr id="9" name="Rectangle: Rounded Corners 8">
            <a:extLst>
              <a:ext uri="{FF2B5EF4-FFF2-40B4-BE49-F238E27FC236}">
                <a16:creationId xmlns:a16="http://schemas.microsoft.com/office/drawing/2014/main" id="{CE98E904-A77F-490A-A37D-9890199B6233}"/>
              </a:ext>
            </a:extLst>
          </p:cNvPr>
          <p:cNvSpPr/>
          <p:nvPr/>
        </p:nvSpPr>
        <p:spPr>
          <a:xfrm>
            <a:off x="3781168" y="5275693"/>
            <a:ext cx="2314832" cy="914400"/>
          </a:xfrm>
          <a:prstGeom prst="roundRect">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b="1" i="0" dirty="0">
                <a:solidFill>
                  <a:srgbClr val="000000"/>
                </a:solidFill>
                <a:effectLst/>
                <a:latin typeface="Roboto" panose="02000000000000000000" pitchFamily="2" charset="0"/>
              </a:rPr>
              <a:t>Geriausia prieš įspėjimus</a:t>
            </a:r>
            <a:endParaRPr lang="en-IE" dirty="0"/>
          </a:p>
        </p:txBody>
      </p:sp>
      <p:sp>
        <p:nvSpPr>
          <p:cNvPr id="10" name="Rectangle: Rounded Corners 9">
            <a:extLst>
              <a:ext uri="{FF2B5EF4-FFF2-40B4-BE49-F238E27FC236}">
                <a16:creationId xmlns:a16="http://schemas.microsoft.com/office/drawing/2014/main" id="{9FD85168-1B08-4CFC-AF0F-369BDD48365F}"/>
              </a:ext>
            </a:extLst>
          </p:cNvPr>
          <p:cNvSpPr/>
          <p:nvPr/>
        </p:nvSpPr>
        <p:spPr>
          <a:xfrm>
            <a:off x="5835545" y="4253115"/>
            <a:ext cx="2314832" cy="914400"/>
          </a:xfrm>
          <a:prstGeom prst="roundRect">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b="1" i="0" dirty="0">
                <a:solidFill>
                  <a:srgbClr val="000000"/>
                </a:solidFill>
                <a:effectLst/>
                <a:latin typeface="Roboto" panose="02000000000000000000" pitchFamily="2" charset="0"/>
              </a:rPr>
              <a:t>Skaitmeninės e. etiketės</a:t>
            </a:r>
            <a:endParaRPr lang="en-IE" dirty="0"/>
          </a:p>
        </p:txBody>
      </p:sp>
      <p:sp>
        <p:nvSpPr>
          <p:cNvPr id="11" name="Rectangle: Rounded Corners 10">
            <a:extLst>
              <a:ext uri="{FF2B5EF4-FFF2-40B4-BE49-F238E27FC236}">
                <a16:creationId xmlns:a16="http://schemas.microsoft.com/office/drawing/2014/main" id="{8E4838C7-67DB-482E-AE99-E90933424169}"/>
              </a:ext>
            </a:extLst>
          </p:cNvPr>
          <p:cNvSpPr/>
          <p:nvPr/>
        </p:nvSpPr>
        <p:spPr>
          <a:xfrm>
            <a:off x="9407610" y="4226875"/>
            <a:ext cx="2314832" cy="914400"/>
          </a:xfrm>
          <a:prstGeom prst="roundRect">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0" dirty="0" err="1">
                <a:solidFill>
                  <a:srgbClr val="000000"/>
                </a:solidFill>
                <a:effectLst/>
                <a:latin typeface="Roboto" panose="02000000000000000000" pitchFamily="2" charset="0"/>
              </a:rPr>
              <a:t>Užsakymo</a:t>
            </a:r>
            <a:r>
              <a:rPr lang="en-US" b="1" i="0" dirty="0">
                <a:solidFill>
                  <a:srgbClr val="000000"/>
                </a:solidFill>
                <a:effectLst/>
                <a:latin typeface="Roboto" panose="02000000000000000000" pitchFamily="2" charset="0"/>
              </a:rPr>
              <a:t> </a:t>
            </a:r>
            <a:r>
              <a:rPr lang="en-US" b="1" i="0" dirty="0" err="1">
                <a:solidFill>
                  <a:srgbClr val="000000"/>
                </a:solidFill>
                <a:effectLst/>
                <a:latin typeface="Roboto" panose="02000000000000000000" pitchFamily="2" charset="0"/>
              </a:rPr>
              <a:t>pakeitimo</a:t>
            </a:r>
            <a:r>
              <a:rPr lang="en-US" b="1" i="0" dirty="0">
                <a:solidFill>
                  <a:srgbClr val="000000"/>
                </a:solidFill>
                <a:effectLst/>
                <a:latin typeface="Roboto" panose="02000000000000000000" pitchFamily="2" charset="0"/>
              </a:rPr>
              <a:t> </a:t>
            </a:r>
            <a:r>
              <a:rPr lang="en-US" b="1" i="0" dirty="0" err="1">
                <a:solidFill>
                  <a:srgbClr val="000000"/>
                </a:solidFill>
                <a:effectLst/>
                <a:latin typeface="Roboto" panose="02000000000000000000" pitchFamily="2" charset="0"/>
              </a:rPr>
              <a:t>trigeriai</a:t>
            </a:r>
            <a:endParaRPr lang="en-IE" dirty="0"/>
          </a:p>
        </p:txBody>
      </p:sp>
      <p:sp>
        <p:nvSpPr>
          <p:cNvPr id="12" name="Text Placeholder 2">
            <a:extLst>
              <a:ext uri="{FF2B5EF4-FFF2-40B4-BE49-F238E27FC236}">
                <a16:creationId xmlns:a16="http://schemas.microsoft.com/office/drawing/2014/main" id="{DCC511F0-D592-4F6E-9114-C046EFF5E684}"/>
              </a:ext>
            </a:extLst>
          </p:cNvPr>
          <p:cNvSpPr>
            <a:spLocks noGrp="1"/>
          </p:cNvSpPr>
          <p:nvPr>
            <p:ph type="body" sz="quarter" idx="16"/>
          </p:nvPr>
        </p:nvSpPr>
        <p:spPr>
          <a:xfrm>
            <a:off x="277514" y="334279"/>
            <a:ext cx="4661071" cy="912429"/>
          </a:xfrm>
        </p:spPr>
        <p:txBody>
          <a:bodyPr anchor="ctr">
            <a:normAutofit fontScale="70000" lnSpcReduction="20000"/>
          </a:bodyPr>
          <a:lstStyle/>
          <a:p>
            <a:r>
              <a:rPr lang="pt-BR" sz="4800" dirty="0"/>
              <a:t>Daiktų internetas ir greito</a:t>
            </a:r>
            <a:r>
              <a:rPr lang="lt-LT" sz="4800" dirty="0"/>
              <a:t>jo</a:t>
            </a:r>
            <a:r>
              <a:rPr lang="pt-BR" sz="4800" dirty="0"/>
              <a:t> maisto pakuotės</a:t>
            </a:r>
          </a:p>
        </p:txBody>
      </p:sp>
    </p:spTree>
    <p:extLst>
      <p:ext uri="{BB962C8B-B14F-4D97-AF65-F5344CB8AC3E}">
        <p14:creationId xmlns:p14="http://schemas.microsoft.com/office/powerpoint/2010/main" val="41844743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DA57D2-91C9-4E3A-82CB-F4542C1774EF}"/>
              </a:ext>
            </a:extLst>
          </p:cNvPr>
          <p:cNvSpPr>
            <a:spLocks noGrp="1"/>
          </p:cNvSpPr>
          <p:nvPr>
            <p:ph type="body" sz="quarter" idx="18"/>
          </p:nvPr>
        </p:nvSpPr>
        <p:spPr>
          <a:xfrm>
            <a:off x="1718561" y="1631092"/>
            <a:ext cx="4924963" cy="4960207"/>
          </a:xfrm>
        </p:spPr>
        <p:txBody>
          <a:bodyPr>
            <a:normAutofit/>
          </a:bodyPr>
          <a:lstStyle/>
          <a:p>
            <a:pPr marL="0" indent="0"/>
            <a:r>
              <a:rPr lang="lt-LT" dirty="0"/>
              <a:t>Daiktų internetas gali būti taikomas pakavimo procese, kad </a:t>
            </a:r>
            <a:r>
              <a:rPr lang="lt-LT" b="1" dirty="0"/>
              <a:t>operacijos</a:t>
            </a:r>
            <a:r>
              <a:rPr lang="lt-LT" dirty="0"/>
              <a:t> vyktų sklandžiau ir ekonomiškiau, o vartotojui, be kitų galimybių, jis </a:t>
            </a:r>
            <a:r>
              <a:rPr lang="lt-LT" b="1" dirty="0"/>
              <a:t>palengvina </a:t>
            </a:r>
            <a:r>
              <a:rPr lang="lt-LT" dirty="0"/>
              <a:t>produkto atpažinimą, be kita ko, pasitelkiant interaktyvias ar technologijomis paremtas pakuotes. </a:t>
            </a:r>
          </a:p>
          <a:p>
            <a:pPr marL="0" indent="0"/>
            <a:r>
              <a:rPr lang="lt-LT" dirty="0"/>
              <a:t>Daiktų internetas ir pakuotė gali būti sujungti įvairiais būdais: jutikliais, QR kodais, virtualia realybe ar papildytosios realybės galimybėmis.</a:t>
            </a:r>
          </a:p>
          <a:p>
            <a:pPr marL="0" indent="0"/>
            <a:endParaRPr lang="lt-LT" dirty="0"/>
          </a:p>
          <a:p>
            <a:pPr marL="0" indent="0"/>
            <a:endParaRPr lang="lt-LT" dirty="0"/>
          </a:p>
          <a:p>
            <a:pPr marL="0" indent="0"/>
            <a:endParaRPr lang="lt-LT" dirty="0"/>
          </a:p>
        </p:txBody>
      </p:sp>
      <p:sp>
        <p:nvSpPr>
          <p:cNvPr id="4" name="Text Placeholder 3">
            <a:extLst>
              <a:ext uri="{FF2B5EF4-FFF2-40B4-BE49-F238E27FC236}">
                <a16:creationId xmlns:a16="http://schemas.microsoft.com/office/drawing/2014/main" id="{537DC275-E3D4-4331-8A7A-A39C0D9E280E}"/>
              </a:ext>
            </a:extLst>
          </p:cNvPr>
          <p:cNvSpPr>
            <a:spLocks noGrp="1"/>
          </p:cNvSpPr>
          <p:nvPr>
            <p:ph type="body" sz="quarter" idx="16"/>
          </p:nvPr>
        </p:nvSpPr>
        <p:spPr>
          <a:xfrm>
            <a:off x="1718561" y="228600"/>
            <a:ext cx="4716425" cy="582221"/>
          </a:xfrm>
        </p:spPr>
        <p:txBody>
          <a:bodyPr>
            <a:normAutofit fontScale="77500" lnSpcReduction="20000"/>
          </a:bodyPr>
          <a:lstStyle/>
          <a:p>
            <a:r>
              <a:rPr lang="lt-LT" dirty="0"/>
              <a:t>Daiktų internetas ir pakuotės</a:t>
            </a:r>
          </a:p>
          <a:p>
            <a:endParaRPr lang="lt-LT" dirty="0"/>
          </a:p>
        </p:txBody>
      </p:sp>
      <p:pic>
        <p:nvPicPr>
          <p:cNvPr id="4098" name="Picture 2" descr="Digital carton animation">
            <a:extLst>
              <a:ext uri="{FF2B5EF4-FFF2-40B4-BE49-F238E27FC236}">
                <a16:creationId xmlns:a16="http://schemas.microsoft.com/office/drawing/2014/main" id="{F66470E6-8DE3-4915-813D-A2A86DDDAEED}"/>
              </a:ext>
            </a:extLst>
          </p:cNvPr>
          <p:cNvPicPr>
            <a:picLocks noGrp="1" noChangeAspect="1" noChangeArrowheads="1"/>
          </p:cNvPicPr>
          <p:nvPr>
            <p:ph type="pic" sz="quarter" idx="10"/>
          </p:nvPr>
        </p:nvPicPr>
        <p:blipFill rotWithShape="1">
          <a:blip r:embed="rId2" cstate="screen">
            <a:extLst>
              <a:ext uri="{28A0092B-C50C-407E-A947-70E740481C1C}">
                <a14:useLocalDpi xmlns:a14="http://schemas.microsoft.com/office/drawing/2010/main"/>
              </a:ext>
            </a:extLst>
          </a:blip>
          <a:srcRect l="61063" t="327" r="12191" b="-327"/>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3049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AC8242F-E3BD-4329-AE0F-F60B8B403866}"/>
              </a:ext>
            </a:extLst>
          </p:cNvPr>
          <p:cNvSpPr>
            <a:spLocks noGrp="1"/>
          </p:cNvSpPr>
          <p:nvPr>
            <p:ph type="body" sz="quarter" idx="16"/>
          </p:nvPr>
        </p:nvSpPr>
        <p:spPr>
          <a:xfrm>
            <a:off x="2149154" y="934084"/>
            <a:ext cx="4235894" cy="2386632"/>
          </a:xfrm>
        </p:spPr>
        <p:txBody>
          <a:bodyPr>
            <a:normAutofit/>
          </a:bodyPr>
          <a:lstStyle/>
          <a:p>
            <a:r>
              <a:rPr lang="lt-LT" dirty="0"/>
              <a:t>Jutiminė analizė ir testai vartotojų tarpe</a:t>
            </a:r>
          </a:p>
        </p:txBody>
      </p:sp>
      <p:sp>
        <p:nvSpPr>
          <p:cNvPr id="3" name="Text Placeholder 2">
            <a:extLst>
              <a:ext uri="{FF2B5EF4-FFF2-40B4-BE49-F238E27FC236}">
                <a16:creationId xmlns:a16="http://schemas.microsoft.com/office/drawing/2014/main" id="{59A79169-A9B7-A7CE-211B-7BFFA04608D3}"/>
              </a:ext>
            </a:extLst>
          </p:cNvPr>
          <p:cNvSpPr>
            <a:spLocks noGrp="1"/>
          </p:cNvSpPr>
          <p:nvPr>
            <p:ph type="body" sz="quarter" idx="17"/>
          </p:nvPr>
        </p:nvSpPr>
        <p:spPr>
          <a:xfrm>
            <a:off x="704603" y="934085"/>
            <a:ext cx="904551" cy="582221"/>
          </a:xfrm>
        </p:spPr>
        <p:txBody>
          <a:bodyPr>
            <a:normAutofit fontScale="85000" lnSpcReduction="20000"/>
          </a:bodyPr>
          <a:lstStyle/>
          <a:p>
            <a:r>
              <a:rPr lang="en-IE"/>
              <a:t>05</a:t>
            </a:r>
          </a:p>
        </p:txBody>
      </p:sp>
    </p:spTree>
    <p:extLst>
      <p:ext uri="{BB962C8B-B14F-4D97-AF65-F5344CB8AC3E}">
        <p14:creationId xmlns:p14="http://schemas.microsoft.com/office/powerpoint/2010/main" val="6506092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AA5DCA62-5FF3-92F2-721D-A7AAEFB62043}"/>
              </a:ext>
            </a:extLst>
          </p:cNvPr>
          <p:cNvSpPr>
            <a:spLocks noGrp="1"/>
          </p:cNvSpPr>
          <p:nvPr>
            <p:ph type="body" sz="quarter" idx="16"/>
          </p:nvPr>
        </p:nvSpPr>
        <p:spPr>
          <a:xfrm>
            <a:off x="1719263" y="595313"/>
            <a:ext cx="4716462" cy="582612"/>
          </a:xfrm>
        </p:spPr>
        <p:txBody>
          <a:bodyPr>
            <a:normAutofit lnSpcReduction="10000"/>
          </a:bodyPr>
          <a:lstStyle/>
          <a:p>
            <a:r>
              <a:rPr lang="en-IE" b="1" dirty="0"/>
              <a:t>JUSLĖ</a:t>
            </a:r>
          </a:p>
        </p:txBody>
      </p:sp>
      <p:sp>
        <p:nvSpPr>
          <p:cNvPr id="7" name="Text Placeholder 3">
            <a:extLst>
              <a:ext uri="{FF2B5EF4-FFF2-40B4-BE49-F238E27FC236}">
                <a16:creationId xmlns:a16="http://schemas.microsoft.com/office/drawing/2014/main" id="{41578FA8-E425-DB90-227A-928656A6491F}"/>
              </a:ext>
            </a:extLst>
          </p:cNvPr>
          <p:cNvSpPr txBox="1">
            <a:spLocks/>
          </p:cNvSpPr>
          <p:nvPr/>
        </p:nvSpPr>
        <p:spPr>
          <a:xfrm>
            <a:off x="1442995" y="1467853"/>
            <a:ext cx="5342021" cy="47948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lt-LT" sz="2400" dirty="0">
                <a:solidFill>
                  <a:srgbClr val="000000"/>
                </a:solidFill>
              </a:rPr>
              <a:t>Maisto suvokimą jusliniu požiūriu lemia penki žmogaus pojūčiai: rega, uoslė, skonis, lytėjimas ir klausa. Maisto produktų sėkmė labai priklauso nuo to, kiek jų juslinė kokybė patinka </a:t>
            </a:r>
            <a:r>
              <a:rPr lang="lt-LT" sz="2400" b="1" dirty="0">
                <a:solidFill>
                  <a:srgbClr val="000000"/>
                </a:solidFill>
              </a:rPr>
              <a:t>tikslinei grupei. </a:t>
            </a:r>
          </a:p>
          <a:p>
            <a:pPr algn="just"/>
            <a:r>
              <a:rPr lang="lt-LT" sz="2400" dirty="0">
                <a:solidFill>
                  <a:srgbClr val="000000"/>
                </a:solidFill>
              </a:rPr>
              <a:t>Kiti privalumai, pavyzdžiui, sveikatos aspektai, gali padidinti suvokiamą maisto produkto vertę, tačiau gali būti iš esmės nenaudingi, jei </a:t>
            </a:r>
            <a:r>
              <a:rPr lang="lt-LT" sz="2400" b="1" dirty="0">
                <a:solidFill>
                  <a:srgbClr val="000000"/>
                </a:solidFill>
              </a:rPr>
              <a:t>juslinės savybės</a:t>
            </a:r>
            <a:r>
              <a:rPr lang="lt-LT" sz="2400" dirty="0">
                <a:solidFill>
                  <a:srgbClr val="000000"/>
                </a:solidFill>
              </a:rPr>
              <a:t> yra nepatrauklios. </a:t>
            </a:r>
          </a:p>
          <a:p>
            <a:pPr algn="just"/>
            <a:r>
              <a:rPr lang="lt-LT" sz="2400" dirty="0">
                <a:solidFill>
                  <a:srgbClr val="000000"/>
                </a:solidFill>
              </a:rPr>
              <a:t> </a:t>
            </a:r>
            <a:r>
              <a:rPr lang="lt-LT" sz="2400" b="1" dirty="0">
                <a:solidFill>
                  <a:srgbClr val="000000"/>
                </a:solidFill>
              </a:rPr>
              <a:t>... „Galite sakyti, kad jis man naudingas, bet tai nepadės, jei jo išvaizda, skonis ir pojūtis bus kaip kartono!" </a:t>
            </a:r>
          </a:p>
          <a:p>
            <a:endParaRPr lang="en-IE" sz="2400" dirty="0">
              <a:solidFill>
                <a:srgbClr val="000000"/>
              </a:solidFill>
            </a:endParaRPr>
          </a:p>
        </p:txBody>
      </p:sp>
      <p:pic>
        <p:nvPicPr>
          <p:cNvPr id="12" name="Picture Placeholder 11" descr="A picture containing person, meal&#10;&#10;Description automatically generated">
            <a:extLst>
              <a:ext uri="{FF2B5EF4-FFF2-40B4-BE49-F238E27FC236}">
                <a16:creationId xmlns:a16="http://schemas.microsoft.com/office/drawing/2014/main" id="{1031742E-7383-7574-0409-37576E12E780}"/>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852062" y="228600"/>
            <a:ext cx="5105121" cy="6362700"/>
          </a:xfrm>
        </p:spPr>
      </p:pic>
    </p:spTree>
    <p:extLst>
      <p:ext uri="{BB962C8B-B14F-4D97-AF65-F5344CB8AC3E}">
        <p14:creationId xmlns:p14="http://schemas.microsoft.com/office/powerpoint/2010/main" val="2382341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75">
            <a:extLst>
              <a:ext uri="{FF2B5EF4-FFF2-40B4-BE49-F238E27FC236}">
                <a16:creationId xmlns:a16="http://schemas.microsoft.com/office/drawing/2014/main" id="{FED21093-8CB4-4D68-8CDD-50065559E159}"/>
              </a:ext>
            </a:extLst>
          </p:cNvPr>
          <p:cNvSpPr>
            <a:spLocks noChangeArrowheads="1"/>
          </p:cNvSpPr>
          <p:nvPr/>
        </p:nvSpPr>
        <p:spPr bwMode="auto">
          <a:xfrm>
            <a:off x="801512" y="382027"/>
            <a:ext cx="2491241" cy="2354611"/>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FFD100"/>
          </a:solidFill>
          <a:ln w="9525" cap="flat">
            <a:noFill/>
            <a:bevel/>
            <a:headEnd/>
            <a:tailEnd/>
          </a:ln>
          <a:effectLst/>
        </p:spPr>
        <p:txBody>
          <a:bodyPr wrap="none" anchor="ctr"/>
          <a:lstStyle/>
          <a:p>
            <a:endParaRPr lang="en-US"/>
          </a:p>
        </p:txBody>
      </p:sp>
      <p:sp>
        <p:nvSpPr>
          <p:cNvPr id="2" name="Text Placeholder 1">
            <a:extLst>
              <a:ext uri="{FF2B5EF4-FFF2-40B4-BE49-F238E27FC236}">
                <a16:creationId xmlns:a16="http://schemas.microsoft.com/office/drawing/2014/main" id="{BA6C540E-6818-4F68-91E5-073D3552DC2A}"/>
              </a:ext>
            </a:extLst>
          </p:cNvPr>
          <p:cNvSpPr>
            <a:spLocks noGrp="1"/>
          </p:cNvSpPr>
          <p:nvPr>
            <p:ph type="body" sz="quarter" idx="18"/>
          </p:nvPr>
        </p:nvSpPr>
        <p:spPr>
          <a:xfrm>
            <a:off x="798827" y="2855556"/>
            <a:ext cx="10594346" cy="3283434"/>
          </a:xfrm>
        </p:spPr>
        <p:txBody>
          <a:bodyPr>
            <a:normAutofit fontScale="92500" lnSpcReduction="10000"/>
          </a:bodyPr>
          <a:lstStyle/>
          <a:p>
            <a:pPr marL="0" indent="0" algn="just">
              <a:lnSpc>
                <a:spcPct val="120000"/>
              </a:lnSpc>
            </a:pPr>
            <a:r>
              <a:rPr lang="lt-LT" b="1" dirty="0">
                <a:cs typeface="Arial" panose="020B0604020202020204" pitchFamily="34" charset="0"/>
              </a:rPr>
              <a:t>Mitybos požiūriu optimizuoti produktai </a:t>
            </a:r>
            <a:r>
              <a:rPr lang="lt-LT" dirty="0">
                <a:cs typeface="Arial" panose="020B0604020202020204" pitchFamily="34" charset="0"/>
              </a:rPr>
              <a:t>galėtų padėti vyresnio amžiaus žmonėms palaikyti aktyvų ir sveikesnį senėjimo procesą</a:t>
            </a:r>
            <a:r>
              <a:rPr lang="lt-LT" b="1" dirty="0">
                <a:cs typeface="Arial" panose="020B0604020202020204" pitchFamily="34" charset="0"/>
              </a:rPr>
              <a:t>. Labai svarbu pritaikyti </a:t>
            </a:r>
            <a:r>
              <a:rPr lang="lt-LT" dirty="0">
                <a:cs typeface="Arial" panose="020B0604020202020204" pitchFamily="34" charset="0"/>
              </a:rPr>
              <a:t>maistinių medžiagų turinčius maisto produktus, kurie atitiktų jų specifinius mitybos reikalavimus, būtų lengvai prieinami, patrauklūs ir pasižymėtų tinkamomis juslinėmis savybėmis. </a:t>
            </a:r>
          </a:p>
          <a:p>
            <a:pPr marL="0" indent="0" algn="just">
              <a:lnSpc>
                <a:spcPct val="120000"/>
              </a:lnSpc>
            </a:pPr>
            <a:r>
              <a:rPr lang="lt-LT" b="1" dirty="0">
                <a:cs typeface="Arial" panose="020B0604020202020204" pitchFamily="34" charset="0"/>
              </a:rPr>
              <a:t>Maistinių medžiagų stiprinimas: </a:t>
            </a:r>
            <a:r>
              <a:rPr lang="lt-LT" b="1" dirty="0" err="1">
                <a:cs typeface="Arial" panose="020B0604020202020204" pitchFamily="34" charset="0"/>
              </a:rPr>
              <a:t>Makroelementai</a:t>
            </a:r>
            <a:r>
              <a:rPr lang="lt-LT" dirty="0">
                <a:cs typeface="Arial" panose="020B0604020202020204" pitchFamily="34" charset="0"/>
              </a:rPr>
              <a:t> (pvz., baltymai, riebalai, angliavandeniai ir kt.) ir </a:t>
            </a:r>
            <a:r>
              <a:rPr lang="lt-LT" b="1" dirty="0">
                <a:cs typeface="Arial" panose="020B0604020202020204" pitchFamily="34" charset="0"/>
              </a:rPr>
              <a:t>mikroelementai</a:t>
            </a:r>
            <a:r>
              <a:rPr lang="lt-LT" dirty="0">
                <a:cs typeface="Arial" panose="020B0604020202020204" pitchFamily="34" charset="0"/>
              </a:rPr>
              <a:t> (pvz., mineralai ir vitaminai), įtraukti į tinkamus maisto produktus juos praturtinant, yra labai svarbus naujų maisto produktų aspektas, tuo pat metu stengiantis pagerinti maisto skonį ir priimtinumą.</a:t>
            </a:r>
          </a:p>
          <a:p>
            <a:pPr marL="0" indent="0">
              <a:lnSpc>
                <a:spcPct val="120000"/>
              </a:lnSpc>
            </a:pPr>
            <a:endParaRPr lang="en-IE" dirty="0"/>
          </a:p>
        </p:txBody>
      </p:sp>
      <p:pic>
        <p:nvPicPr>
          <p:cNvPr id="4" name="Graphic 3" descr="Badge 1 outline">
            <a:extLst>
              <a:ext uri="{FF2B5EF4-FFF2-40B4-BE49-F238E27FC236}">
                <a16:creationId xmlns:a16="http://schemas.microsoft.com/office/drawing/2014/main" id="{F8B91F78-24F6-466C-9898-3579C2514F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7514" y="263109"/>
            <a:ext cx="914400" cy="914400"/>
          </a:xfrm>
          <a:prstGeom prst="rect">
            <a:avLst/>
          </a:prstGeom>
        </p:spPr>
      </p:pic>
      <p:sp>
        <p:nvSpPr>
          <p:cNvPr id="7" name="TextBox 6">
            <a:extLst>
              <a:ext uri="{FF2B5EF4-FFF2-40B4-BE49-F238E27FC236}">
                <a16:creationId xmlns:a16="http://schemas.microsoft.com/office/drawing/2014/main" id="{DDADAFEC-A60B-46A1-8793-750434B103AD}"/>
              </a:ext>
            </a:extLst>
          </p:cNvPr>
          <p:cNvSpPr txBox="1"/>
          <p:nvPr/>
        </p:nvSpPr>
        <p:spPr>
          <a:xfrm>
            <a:off x="996778" y="959229"/>
            <a:ext cx="2051222" cy="1754326"/>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lt-LT" sz="2000" b="1" i="0" u="none" strike="noStrike" kern="1200" cap="none" spc="0" normalizeH="0" baseline="0" noProof="0" dirty="0">
                <a:ln>
                  <a:noFill/>
                </a:ln>
                <a:solidFill>
                  <a:srgbClr val="000000"/>
                </a:solidFill>
                <a:effectLst/>
                <a:uLnTx/>
                <a:uFillTx/>
                <a:latin typeface="Calibri" panose="020F0502020204030204"/>
                <a:ea typeface="+mn-ea"/>
                <a:cs typeface="+mn-cs"/>
              </a:rPr>
              <a:t>Specifiniai vyresnio amžiaus suaugusiųjų sveikatos ir mitybos reikalavimai</a:t>
            </a:r>
          </a:p>
        </p:txBody>
      </p:sp>
      <p:sp>
        <p:nvSpPr>
          <p:cNvPr id="8" name="TextBox 7">
            <a:extLst>
              <a:ext uri="{FF2B5EF4-FFF2-40B4-BE49-F238E27FC236}">
                <a16:creationId xmlns:a16="http://schemas.microsoft.com/office/drawing/2014/main" id="{6EC748D6-0699-4C8A-9BE9-7523F6662003}"/>
              </a:ext>
            </a:extLst>
          </p:cNvPr>
          <p:cNvSpPr txBox="1"/>
          <p:nvPr/>
        </p:nvSpPr>
        <p:spPr>
          <a:xfrm>
            <a:off x="4263081" y="1233286"/>
            <a:ext cx="4543168" cy="646331"/>
          </a:xfrm>
          <a:prstGeom prst="rect">
            <a:avLst/>
          </a:prstGeom>
          <a:solidFill>
            <a:srgbClr val="85D2E1"/>
          </a:solidFill>
        </p:spPr>
        <p:txBody>
          <a:bodyPr wrap="square" rtlCol="0">
            <a:spAutoFit/>
          </a:bodyPr>
          <a:lstStyle/>
          <a:p>
            <a:pPr algn="ctr"/>
            <a:r>
              <a:rPr lang="en-IE" sz="3600" b="1" dirty="0" err="1">
                <a:solidFill>
                  <a:srgbClr val="000000"/>
                </a:solidFill>
              </a:rPr>
              <a:t>Mitybos</a:t>
            </a:r>
            <a:r>
              <a:rPr lang="en-IE" sz="3600" b="1" dirty="0">
                <a:solidFill>
                  <a:srgbClr val="000000"/>
                </a:solidFill>
              </a:rPr>
              <a:t> </a:t>
            </a:r>
            <a:r>
              <a:rPr lang="en-IE" sz="3600" b="1" dirty="0" err="1">
                <a:solidFill>
                  <a:srgbClr val="000000"/>
                </a:solidFill>
              </a:rPr>
              <a:t>veiksnys</a:t>
            </a:r>
            <a:endParaRPr lang="en-IE" sz="3600" b="1" dirty="0">
              <a:solidFill>
                <a:srgbClr val="000000"/>
              </a:solidFill>
            </a:endParaRPr>
          </a:p>
        </p:txBody>
      </p:sp>
      <p:pic>
        <p:nvPicPr>
          <p:cNvPr id="6" name="Graphic 5" descr="Food Safety outline">
            <a:extLst>
              <a:ext uri="{FF2B5EF4-FFF2-40B4-BE49-F238E27FC236}">
                <a16:creationId xmlns:a16="http://schemas.microsoft.com/office/drawing/2014/main" id="{8B359D81-5C8D-79AC-FF3E-08A49FAD27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18294" y="538194"/>
            <a:ext cx="1372193" cy="1372193"/>
          </a:xfrm>
          <a:prstGeom prst="rect">
            <a:avLst/>
          </a:prstGeom>
        </p:spPr>
      </p:pic>
    </p:spTree>
    <p:extLst>
      <p:ext uri="{BB962C8B-B14F-4D97-AF65-F5344CB8AC3E}">
        <p14:creationId xmlns:p14="http://schemas.microsoft.com/office/powerpoint/2010/main" val="28005224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uadroTexto 238">
            <a:extLst>
              <a:ext uri="{FF2B5EF4-FFF2-40B4-BE49-F238E27FC236}">
                <a16:creationId xmlns:a16="http://schemas.microsoft.com/office/drawing/2014/main" id="{C2603471-2B08-9D4B-94B8-905133A8960D}"/>
              </a:ext>
            </a:extLst>
          </p:cNvPr>
          <p:cNvSpPr txBox="1"/>
          <p:nvPr/>
        </p:nvSpPr>
        <p:spPr>
          <a:xfrm>
            <a:off x="2946740" y="415291"/>
            <a:ext cx="6298520" cy="769441"/>
          </a:xfrm>
          <a:prstGeom prst="rect">
            <a:avLst/>
          </a:prstGeom>
          <a:noFill/>
        </p:spPr>
        <p:txBody>
          <a:bodyPr wrap="none" rtlCol="0">
            <a:spAutoFit/>
          </a:bodyPr>
          <a:lstStyle/>
          <a:p>
            <a:pPr algn="ctr"/>
            <a:r>
              <a:rPr lang="en-US" sz="4400" b="1">
                <a:solidFill>
                  <a:schemeClr val="tx2"/>
                </a:solidFill>
                <a:latin typeface="Lato Heavy" charset="0"/>
                <a:ea typeface="Lato Heavy" charset="0"/>
                <a:cs typeface="Lato Heavy" charset="0"/>
              </a:rPr>
              <a:t>Education Infographics</a:t>
            </a:r>
          </a:p>
        </p:txBody>
      </p:sp>
      <p:sp>
        <p:nvSpPr>
          <p:cNvPr id="68" name="Freeform 161">
            <a:extLst>
              <a:ext uri="{FF2B5EF4-FFF2-40B4-BE49-F238E27FC236}">
                <a16:creationId xmlns:a16="http://schemas.microsoft.com/office/drawing/2014/main" id="{A9BF4319-4426-7845-9AC7-3F20CDF73E1F}"/>
              </a:ext>
            </a:extLst>
          </p:cNvPr>
          <p:cNvSpPr>
            <a:spLocks noChangeArrowheads="1"/>
          </p:cNvSpPr>
          <p:nvPr/>
        </p:nvSpPr>
        <p:spPr bwMode="auto">
          <a:xfrm>
            <a:off x="1071308" y="2927232"/>
            <a:ext cx="2194749" cy="1897114"/>
          </a:xfrm>
          <a:custGeom>
            <a:avLst/>
            <a:gdLst>
              <a:gd name="T0" fmla="*/ 3974 w 4001"/>
              <a:gd name="T1" fmla="*/ 1124 h 3459"/>
              <a:gd name="T2" fmla="*/ 3974 w 4001"/>
              <a:gd name="T3" fmla="*/ 1124 h 3459"/>
              <a:gd name="T4" fmla="*/ 3046 w 4001"/>
              <a:gd name="T5" fmla="*/ 68 h 3459"/>
              <a:gd name="T6" fmla="*/ 3046 w 4001"/>
              <a:gd name="T7" fmla="*/ 68 h 3459"/>
              <a:gd name="T8" fmla="*/ 2291 w 4001"/>
              <a:gd name="T9" fmla="*/ 66 h 3459"/>
              <a:gd name="T10" fmla="*/ 2291 w 4001"/>
              <a:gd name="T11" fmla="*/ 66 h 3459"/>
              <a:gd name="T12" fmla="*/ 2152 w 4001"/>
              <a:gd name="T13" fmla="*/ 98 h 3459"/>
              <a:gd name="T14" fmla="*/ 2152 w 4001"/>
              <a:gd name="T15" fmla="*/ 98 h 3459"/>
              <a:gd name="T16" fmla="*/ 2152 w 4001"/>
              <a:gd name="T17" fmla="*/ 98 h 3459"/>
              <a:gd name="T18" fmla="*/ 1998 w 4001"/>
              <a:gd name="T19" fmla="*/ 135 h 3459"/>
              <a:gd name="T20" fmla="*/ 1998 w 4001"/>
              <a:gd name="T21" fmla="*/ 135 h 3459"/>
              <a:gd name="T22" fmla="*/ 1913 w 4001"/>
              <a:gd name="T23" fmla="*/ 119 h 3459"/>
              <a:gd name="T24" fmla="*/ 1913 w 4001"/>
              <a:gd name="T25" fmla="*/ 119 h 3459"/>
              <a:gd name="T26" fmla="*/ 1806 w 4001"/>
              <a:gd name="T27" fmla="*/ 82 h 3459"/>
              <a:gd name="T28" fmla="*/ 1806 w 4001"/>
              <a:gd name="T29" fmla="*/ 82 h 3459"/>
              <a:gd name="T30" fmla="*/ 1183 w 4001"/>
              <a:gd name="T31" fmla="*/ 31 h 3459"/>
              <a:gd name="T32" fmla="*/ 1183 w 4001"/>
              <a:gd name="T33" fmla="*/ 31 h 3459"/>
              <a:gd name="T34" fmla="*/ 71 w 4001"/>
              <a:gd name="T35" fmla="*/ 933 h 3459"/>
              <a:gd name="T36" fmla="*/ 71 w 4001"/>
              <a:gd name="T37" fmla="*/ 933 h 3459"/>
              <a:gd name="T38" fmla="*/ 49 w 4001"/>
              <a:gd name="T39" fmla="*/ 1661 h 3459"/>
              <a:gd name="T40" fmla="*/ 49 w 4001"/>
              <a:gd name="T41" fmla="*/ 1661 h 3459"/>
              <a:gd name="T42" fmla="*/ 792 w 4001"/>
              <a:gd name="T43" fmla="*/ 3132 h 3459"/>
              <a:gd name="T44" fmla="*/ 792 w 4001"/>
              <a:gd name="T45" fmla="*/ 3132 h 3459"/>
              <a:gd name="T46" fmla="*/ 1487 w 4001"/>
              <a:gd name="T47" fmla="*/ 3411 h 3459"/>
              <a:gd name="T48" fmla="*/ 1487 w 4001"/>
              <a:gd name="T49" fmla="*/ 3411 h 3459"/>
              <a:gd name="T50" fmla="*/ 1924 w 4001"/>
              <a:gd name="T51" fmla="*/ 3324 h 3459"/>
              <a:gd name="T52" fmla="*/ 1924 w 4001"/>
              <a:gd name="T53" fmla="*/ 3324 h 3459"/>
              <a:gd name="T54" fmla="*/ 2079 w 4001"/>
              <a:gd name="T55" fmla="*/ 3324 h 3459"/>
              <a:gd name="T56" fmla="*/ 2079 w 4001"/>
              <a:gd name="T57" fmla="*/ 3324 h 3459"/>
              <a:gd name="T58" fmla="*/ 2291 w 4001"/>
              <a:gd name="T59" fmla="*/ 3378 h 3459"/>
              <a:gd name="T60" fmla="*/ 2291 w 4001"/>
              <a:gd name="T61" fmla="*/ 3378 h 3459"/>
              <a:gd name="T62" fmla="*/ 3162 w 4001"/>
              <a:gd name="T63" fmla="*/ 3171 h 3459"/>
              <a:gd name="T64" fmla="*/ 3162 w 4001"/>
              <a:gd name="T65" fmla="*/ 3171 h 3459"/>
              <a:gd name="T66" fmla="*/ 3939 w 4001"/>
              <a:gd name="T67" fmla="*/ 1755 h 3459"/>
              <a:gd name="T68" fmla="*/ 3939 w 4001"/>
              <a:gd name="T69" fmla="*/ 1755 h 3459"/>
              <a:gd name="T70" fmla="*/ 3974 w 4001"/>
              <a:gd name="T71" fmla="*/ 1124 h 3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01" h="3459">
                <a:moveTo>
                  <a:pt x="3974" y="1124"/>
                </a:moveTo>
                <a:lnTo>
                  <a:pt x="3974" y="1124"/>
                </a:lnTo>
                <a:cubicBezTo>
                  <a:pt x="3909" y="607"/>
                  <a:pt x="3550" y="201"/>
                  <a:pt x="3046" y="68"/>
                </a:cubicBezTo>
                <a:lnTo>
                  <a:pt x="3046" y="68"/>
                </a:lnTo>
                <a:cubicBezTo>
                  <a:pt x="2795" y="0"/>
                  <a:pt x="2543" y="22"/>
                  <a:pt x="2291" y="66"/>
                </a:cubicBezTo>
                <a:lnTo>
                  <a:pt x="2291" y="66"/>
                </a:lnTo>
                <a:cubicBezTo>
                  <a:pt x="2236" y="75"/>
                  <a:pt x="2212" y="87"/>
                  <a:pt x="2152" y="98"/>
                </a:cubicBezTo>
                <a:lnTo>
                  <a:pt x="2152" y="98"/>
                </a:lnTo>
                <a:lnTo>
                  <a:pt x="2152" y="98"/>
                </a:lnTo>
                <a:cubicBezTo>
                  <a:pt x="2113" y="117"/>
                  <a:pt x="2042" y="133"/>
                  <a:pt x="1998" y="135"/>
                </a:cubicBezTo>
                <a:lnTo>
                  <a:pt x="1998" y="135"/>
                </a:lnTo>
                <a:cubicBezTo>
                  <a:pt x="1967" y="137"/>
                  <a:pt x="1939" y="131"/>
                  <a:pt x="1913" y="119"/>
                </a:cubicBezTo>
                <a:lnTo>
                  <a:pt x="1913" y="119"/>
                </a:lnTo>
                <a:cubicBezTo>
                  <a:pt x="1878" y="103"/>
                  <a:pt x="1842" y="89"/>
                  <a:pt x="1806" y="82"/>
                </a:cubicBezTo>
                <a:lnTo>
                  <a:pt x="1806" y="82"/>
                </a:lnTo>
                <a:cubicBezTo>
                  <a:pt x="1624" y="39"/>
                  <a:pt x="1365" y="17"/>
                  <a:pt x="1183" y="31"/>
                </a:cubicBezTo>
                <a:lnTo>
                  <a:pt x="1183" y="31"/>
                </a:lnTo>
                <a:cubicBezTo>
                  <a:pt x="666" y="71"/>
                  <a:pt x="216" y="436"/>
                  <a:pt x="71" y="933"/>
                </a:cubicBezTo>
                <a:lnTo>
                  <a:pt x="71" y="933"/>
                </a:lnTo>
                <a:cubicBezTo>
                  <a:pt x="0" y="1174"/>
                  <a:pt x="13" y="1418"/>
                  <a:pt x="49" y="1661"/>
                </a:cubicBezTo>
                <a:lnTo>
                  <a:pt x="49" y="1661"/>
                </a:lnTo>
                <a:cubicBezTo>
                  <a:pt x="136" y="2232"/>
                  <a:pt x="383" y="2723"/>
                  <a:pt x="792" y="3132"/>
                </a:cubicBezTo>
                <a:lnTo>
                  <a:pt x="792" y="3132"/>
                </a:lnTo>
                <a:cubicBezTo>
                  <a:pt x="984" y="3322"/>
                  <a:pt x="1216" y="3416"/>
                  <a:pt x="1487" y="3411"/>
                </a:cubicBezTo>
                <a:lnTo>
                  <a:pt x="1487" y="3411"/>
                </a:lnTo>
                <a:cubicBezTo>
                  <a:pt x="1638" y="3409"/>
                  <a:pt x="1779" y="3359"/>
                  <a:pt x="1924" y="3324"/>
                </a:cubicBezTo>
                <a:lnTo>
                  <a:pt x="1924" y="3324"/>
                </a:lnTo>
                <a:cubicBezTo>
                  <a:pt x="1977" y="3310"/>
                  <a:pt x="2026" y="3307"/>
                  <a:pt x="2079" y="3324"/>
                </a:cubicBezTo>
                <a:lnTo>
                  <a:pt x="2079" y="3324"/>
                </a:lnTo>
                <a:cubicBezTo>
                  <a:pt x="2149" y="3345"/>
                  <a:pt x="2220" y="3361"/>
                  <a:pt x="2291" y="3378"/>
                </a:cubicBezTo>
                <a:lnTo>
                  <a:pt x="2291" y="3378"/>
                </a:lnTo>
                <a:cubicBezTo>
                  <a:pt x="2617" y="3458"/>
                  <a:pt x="2914" y="3400"/>
                  <a:pt x="3162" y="3171"/>
                </a:cubicBezTo>
                <a:lnTo>
                  <a:pt x="3162" y="3171"/>
                </a:lnTo>
                <a:cubicBezTo>
                  <a:pt x="3577" y="2787"/>
                  <a:pt x="3834" y="2311"/>
                  <a:pt x="3939" y="1755"/>
                </a:cubicBezTo>
                <a:lnTo>
                  <a:pt x="3939" y="1755"/>
                </a:lnTo>
                <a:cubicBezTo>
                  <a:pt x="3979" y="1546"/>
                  <a:pt x="4000" y="1334"/>
                  <a:pt x="3974" y="1124"/>
                </a:cubicBezTo>
              </a:path>
            </a:pathLst>
          </a:custGeom>
          <a:solidFill>
            <a:schemeClr val="accent1"/>
          </a:solidFill>
          <a:ln>
            <a:noFill/>
          </a:ln>
          <a:effectLst/>
        </p:spPr>
        <p:txBody>
          <a:bodyPr wrap="none" anchor="ctr"/>
          <a:lstStyle/>
          <a:p>
            <a:endParaRPr lang="en-US" sz="900"/>
          </a:p>
        </p:txBody>
      </p:sp>
      <p:sp>
        <p:nvSpPr>
          <p:cNvPr id="69" name="Freeform 162">
            <a:extLst>
              <a:ext uri="{FF2B5EF4-FFF2-40B4-BE49-F238E27FC236}">
                <a16:creationId xmlns:a16="http://schemas.microsoft.com/office/drawing/2014/main" id="{83785551-BA25-6F46-811F-6A9E88DB3BE3}"/>
              </a:ext>
            </a:extLst>
          </p:cNvPr>
          <p:cNvSpPr>
            <a:spLocks noChangeArrowheads="1"/>
          </p:cNvSpPr>
          <p:nvPr/>
        </p:nvSpPr>
        <p:spPr bwMode="auto">
          <a:xfrm>
            <a:off x="2133596" y="2406976"/>
            <a:ext cx="771912" cy="711418"/>
          </a:xfrm>
          <a:custGeom>
            <a:avLst/>
            <a:gdLst>
              <a:gd name="T0" fmla="*/ 331 w 1406"/>
              <a:gd name="T1" fmla="*/ 1230 h 1297"/>
              <a:gd name="T2" fmla="*/ 0 w 1406"/>
              <a:gd name="T3" fmla="*/ 1186 h 1297"/>
              <a:gd name="T4" fmla="*/ 44 w 1406"/>
              <a:gd name="T5" fmla="*/ 855 h 1297"/>
              <a:gd name="T6" fmla="*/ 44 w 1406"/>
              <a:gd name="T7" fmla="*/ 855 h 1297"/>
              <a:gd name="T8" fmla="*/ 1073 w 1406"/>
              <a:gd name="T9" fmla="*/ 67 h 1297"/>
              <a:gd name="T10" fmla="*/ 1405 w 1406"/>
              <a:gd name="T11" fmla="*/ 110 h 1297"/>
              <a:gd name="T12" fmla="*/ 1361 w 1406"/>
              <a:gd name="T13" fmla="*/ 442 h 1297"/>
              <a:gd name="T14" fmla="*/ 1361 w 1406"/>
              <a:gd name="T15" fmla="*/ 442 h 1297"/>
              <a:gd name="T16" fmla="*/ 331 w 1406"/>
              <a:gd name="T17" fmla="*/ 1230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6" h="1297">
                <a:moveTo>
                  <a:pt x="331" y="1230"/>
                </a:moveTo>
                <a:lnTo>
                  <a:pt x="0" y="1186"/>
                </a:lnTo>
                <a:lnTo>
                  <a:pt x="44" y="855"/>
                </a:lnTo>
                <a:lnTo>
                  <a:pt x="44" y="855"/>
                </a:lnTo>
                <a:cubicBezTo>
                  <a:pt x="111" y="353"/>
                  <a:pt x="571" y="0"/>
                  <a:pt x="1073" y="67"/>
                </a:cubicBezTo>
                <a:lnTo>
                  <a:pt x="1405" y="110"/>
                </a:lnTo>
                <a:lnTo>
                  <a:pt x="1361" y="442"/>
                </a:lnTo>
                <a:lnTo>
                  <a:pt x="1361" y="442"/>
                </a:lnTo>
                <a:cubicBezTo>
                  <a:pt x="1295" y="944"/>
                  <a:pt x="834" y="1296"/>
                  <a:pt x="331" y="1230"/>
                </a:cubicBezTo>
              </a:path>
            </a:pathLst>
          </a:custGeom>
          <a:solidFill>
            <a:schemeClr val="accent1"/>
          </a:solidFill>
          <a:ln>
            <a:noFill/>
          </a:ln>
          <a:effectLst/>
        </p:spPr>
        <p:txBody>
          <a:bodyPr wrap="none" anchor="ctr"/>
          <a:lstStyle/>
          <a:p>
            <a:endParaRPr lang="en-US" sz="900"/>
          </a:p>
        </p:txBody>
      </p:sp>
      <p:sp>
        <p:nvSpPr>
          <p:cNvPr id="70" name="Freeform 163">
            <a:extLst>
              <a:ext uri="{FF2B5EF4-FFF2-40B4-BE49-F238E27FC236}">
                <a16:creationId xmlns:a16="http://schemas.microsoft.com/office/drawing/2014/main" id="{89B4E6DB-DDFA-8541-90A9-3943F8856DC7}"/>
              </a:ext>
            </a:extLst>
          </p:cNvPr>
          <p:cNvSpPr>
            <a:spLocks noChangeArrowheads="1"/>
          </p:cNvSpPr>
          <p:nvPr/>
        </p:nvSpPr>
        <p:spPr bwMode="auto">
          <a:xfrm>
            <a:off x="2133596" y="2406976"/>
            <a:ext cx="771912" cy="711418"/>
          </a:xfrm>
          <a:custGeom>
            <a:avLst/>
            <a:gdLst>
              <a:gd name="T0" fmla="*/ 331 w 1406"/>
              <a:gd name="T1" fmla="*/ 1230 h 1297"/>
              <a:gd name="T2" fmla="*/ 0 w 1406"/>
              <a:gd name="T3" fmla="*/ 1186 h 1297"/>
              <a:gd name="T4" fmla="*/ 44 w 1406"/>
              <a:gd name="T5" fmla="*/ 855 h 1297"/>
              <a:gd name="T6" fmla="*/ 44 w 1406"/>
              <a:gd name="T7" fmla="*/ 855 h 1297"/>
              <a:gd name="T8" fmla="*/ 1073 w 1406"/>
              <a:gd name="T9" fmla="*/ 67 h 1297"/>
              <a:gd name="T10" fmla="*/ 1405 w 1406"/>
              <a:gd name="T11" fmla="*/ 110 h 1297"/>
              <a:gd name="T12" fmla="*/ 1361 w 1406"/>
              <a:gd name="T13" fmla="*/ 442 h 1297"/>
              <a:gd name="T14" fmla="*/ 1361 w 1406"/>
              <a:gd name="T15" fmla="*/ 442 h 1297"/>
              <a:gd name="T16" fmla="*/ 331 w 1406"/>
              <a:gd name="T17" fmla="*/ 1230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6" h="1297">
                <a:moveTo>
                  <a:pt x="331" y="1230"/>
                </a:moveTo>
                <a:lnTo>
                  <a:pt x="0" y="1186"/>
                </a:lnTo>
                <a:lnTo>
                  <a:pt x="44" y="855"/>
                </a:lnTo>
                <a:lnTo>
                  <a:pt x="44" y="855"/>
                </a:lnTo>
                <a:cubicBezTo>
                  <a:pt x="111" y="353"/>
                  <a:pt x="571" y="0"/>
                  <a:pt x="1073" y="67"/>
                </a:cubicBezTo>
                <a:lnTo>
                  <a:pt x="1405" y="110"/>
                </a:lnTo>
                <a:lnTo>
                  <a:pt x="1361" y="442"/>
                </a:lnTo>
                <a:lnTo>
                  <a:pt x="1361" y="442"/>
                </a:lnTo>
                <a:cubicBezTo>
                  <a:pt x="1295" y="944"/>
                  <a:pt x="834" y="1296"/>
                  <a:pt x="331" y="1230"/>
                </a:cubicBezTo>
              </a:path>
            </a:pathLst>
          </a:custGeom>
          <a:solidFill>
            <a:schemeClr val="accent1"/>
          </a:solidFill>
          <a:ln w="18360" cap="flat">
            <a:solidFill>
              <a:srgbClr val="FFFFFF"/>
            </a:solidFill>
            <a:round/>
            <a:headEnd/>
            <a:tailEnd/>
          </a:ln>
          <a:effectLst/>
        </p:spPr>
        <p:txBody>
          <a:bodyPr wrap="none" anchor="ctr"/>
          <a:lstStyle/>
          <a:p>
            <a:endParaRPr lang="en-US" sz="900"/>
          </a:p>
        </p:txBody>
      </p:sp>
      <p:sp>
        <p:nvSpPr>
          <p:cNvPr id="71" name="Freeform 164">
            <a:extLst>
              <a:ext uri="{FF2B5EF4-FFF2-40B4-BE49-F238E27FC236}">
                <a16:creationId xmlns:a16="http://schemas.microsoft.com/office/drawing/2014/main" id="{B8767509-CF3F-B34E-8860-8E7A368B917D}"/>
              </a:ext>
            </a:extLst>
          </p:cNvPr>
          <p:cNvSpPr>
            <a:spLocks noChangeArrowheads="1"/>
          </p:cNvSpPr>
          <p:nvPr/>
        </p:nvSpPr>
        <p:spPr bwMode="auto">
          <a:xfrm>
            <a:off x="3689520" y="2927232"/>
            <a:ext cx="2194749" cy="1897114"/>
          </a:xfrm>
          <a:custGeom>
            <a:avLst/>
            <a:gdLst>
              <a:gd name="T0" fmla="*/ 3974 w 4001"/>
              <a:gd name="T1" fmla="*/ 1124 h 3459"/>
              <a:gd name="T2" fmla="*/ 3974 w 4001"/>
              <a:gd name="T3" fmla="*/ 1124 h 3459"/>
              <a:gd name="T4" fmla="*/ 3045 w 4001"/>
              <a:gd name="T5" fmla="*/ 68 h 3459"/>
              <a:gd name="T6" fmla="*/ 3045 w 4001"/>
              <a:gd name="T7" fmla="*/ 68 h 3459"/>
              <a:gd name="T8" fmla="*/ 2290 w 4001"/>
              <a:gd name="T9" fmla="*/ 66 h 3459"/>
              <a:gd name="T10" fmla="*/ 2290 w 4001"/>
              <a:gd name="T11" fmla="*/ 66 h 3459"/>
              <a:gd name="T12" fmla="*/ 2152 w 4001"/>
              <a:gd name="T13" fmla="*/ 98 h 3459"/>
              <a:gd name="T14" fmla="*/ 2152 w 4001"/>
              <a:gd name="T15" fmla="*/ 98 h 3459"/>
              <a:gd name="T16" fmla="*/ 2152 w 4001"/>
              <a:gd name="T17" fmla="*/ 98 h 3459"/>
              <a:gd name="T18" fmla="*/ 1998 w 4001"/>
              <a:gd name="T19" fmla="*/ 135 h 3459"/>
              <a:gd name="T20" fmla="*/ 1998 w 4001"/>
              <a:gd name="T21" fmla="*/ 135 h 3459"/>
              <a:gd name="T22" fmla="*/ 1912 w 4001"/>
              <a:gd name="T23" fmla="*/ 119 h 3459"/>
              <a:gd name="T24" fmla="*/ 1912 w 4001"/>
              <a:gd name="T25" fmla="*/ 119 h 3459"/>
              <a:gd name="T26" fmla="*/ 1805 w 4001"/>
              <a:gd name="T27" fmla="*/ 82 h 3459"/>
              <a:gd name="T28" fmla="*/ 1805 w 4001"/>
              <a:gd name="T29" fmla="*/ 82 h 3459"/>
              <a:gd name="T30" fmla="*/ 1182 w 4001"/>
              <a:gd name="T31" fmla="*/ 31 h 3459"/>
              <a:gd name="T32" fmla="*/ 1182 w 4001"/>
              <a:gd name="T33" fmla="*/ 31 h 3459"/>
              <a:gd name="T34" fmla="*/ 70 w 4001"/>
              <a:gd name="T35" fmla="*/ 933 h 3459"/>
              <a:gd name="T36" fmla="*/ 70 w 4001"/>
              <a:gd name="T37" fmla="*/ 933 h 3459"/>
              <a:gd name="T38" fmla="*/ 48 w 4001"/>
              <a:gd name="T39" fmla="*/ 1661 h 3459"/>
              <a:gd name="T40" fmla="*/ 48 w 4001"/>
              <a:gd name="T41" fmla="*/ 1661 h 3459"/>
              <a:gd name="T42" fmla="*/ 792 w 4001"/>
              <a:gd name="T43" fmla="*/ 3132 h 3459"/>
              <a:gd name="T44" fmla="*/ 792 w 4001"/>
              <a:gd name="T45" fmla="*/ 3132 h 3459"/>
              <a:gd name="T46" fmla="*/ 1486 w 4001"/>
              <a:gd name="T47" fmla="*/ 3411 h 3459"/>
              <a:gd name="T48" fmla="*/ 1486 w 4001"/>
              <a:gd name="T49" fmla="*/ 3411 h 3459"/>
              <a:gd name="T50" fmla="*/ 1923 w 4001"/>
              <a:gd name="T51" fmla="*/ 3324 h 3459"/>
              <a:gd name="T52" fmla="*/ 1923 w 4001"/>
              <a:gd name="T53" fmla="*/ 3324 h 3459"/>
              <a:gd name="T54" fmla="*/ 2078 w 4001"/>
              <a:gd name="T55" fmla="*/ 3324 h 3459"/>
              <a:gd name="T56" fmla="*/ 2078 w 4001"/>
              <a:gd name="T57" fmla="*/ 3324 h 3459"/>
              <a:gd name="T58" fmla="*/ 2290 w 4001"/>
              <a:gd name="T59" fmla="*/ 3378 h 3459"/>
              <a:gd name="T60" fmla="*/ 2290 w 4001"/>
              <a:gd name="T61" fmla="*/ 3378 h 3459"/>
              <a:gd name="T62" fmla="*/ 3161 w 4001"/>
              <a:gd name="T63" fmla="*/ 3171 h 3459"/>
              <a:gd name="T64" fmla="*/ 3161 w 4001"/>
              <a:gd name="T65" fmla="*/ 3171 h 3459"/>
              <a:gd name="T66" fmla="*/ 3939 w 4001"/>
              <a:gd name="T67" fmla="*/ 1755 h 3459"/>
              <a:gd name="T68" fmla="*/ 3939 w 4001"/>
              <a:gd name="T69" fmla="*/ 1755 h 3459"/>
              <a:gd name="T70" fmla="*/ 3974 w 4001"/>
              <a:gd name="T71" fmla="*/ 1124 h 3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01" h="3459">
                <a:moveTo>
                  <a:pt x="3974" y="1124"/>
                </a:moveTo>
                <a:lnTo>
                  <a:pt x="3974" y="1124"/>
                </a:lnTo>
                <a:cubicBezTo>
                  <a:pt x="3909" y="607"/>
                  <a:pt x="3549" y="201"/>
                  <a:pt x="3045" y="68"/>
                </a:cubicBezTo>
                <a:lnTo>
                  <a:pt x="3045" y="68"/>
                </a:lnTo>
                <a:cubicBezTo>
                  <a:pt x="2794" y="0"/>
                  <a:pt x="2542" y="22"/>
                  <a:pt x="2290" y="66"/>
                </a:cubicBezTo>
                <a:lnTo>
                  <a:pt x="2290" y="66"/>
                </a:lnTo>
                <a:cubicBezTo>
                  <a:pt x="2236" y="75"/>
                  <a:pt x="2212" y="87"/>
                  <a:pt x="2152" y="98"/>
                </a:cubicBezTo>
                <a:lnTo>
                  <a:pt x="2152" y="98"/>
                </a:lnTo>
                <a:lnTo>
                  <a:pt x="2152" y="98"/>
                </a:lnTo>
                <a:cubicBezTo>
                  <a:pt x="2112" y="117"/>
                  <a:pt x="2041" y="133"/>
                  <a:pt x="1998" y="135"/>
                </a:cubicBezTo>
                <a:lnTo>
                  <a:pt x="1998" y="135"/>
                </a:lnTo>
                <a:cubicBezTo>
                  <a:pt x="1967" y="137"/>
                  <a:pt x="1938" y="131"/>
                  <a:pt x="1912" y="119"/>
                </a:cubicBezTo>
                <a:lnTo>
                  <a:pt x="1912" y="119"/>
                </a:lnTo>
                <a:cubicBezTo>
                  <a:pt x="1877" y="103"/>
                  <a:pt x="1842" y="89"/>
                  <a:pt x="1805" y="82"/>
                </a:cubicBezTo>
                <a:lnTo>
                  <a:pt x="1805" y="82"/>
                </a:lnTo>
                <a:cubicBezTo>
                  <a:pt x="1623" y="39"/>
                  <a:pt x="1364" y="17"/>
                  <a:pt x="1182" y="31"/>
                </a:cubicBezTo>
                <a:lnTo>
                  <a:pt x="1182" y="31"/>
                </a:lnTo>
                <a:cubicBezTo>
                  <a:pt x="665" y="71"/>
                  <a:pt x="216" y="436"/>
                  <a:pt x="70" y="933"/>
                </a:cubicBezTo>
                <a:lnTo>
                  <a:pt x="70" y="933"/>
                </a:lnTo>
                <a:cubicBezTo>
                  <a:pt x="0" y="1174"/>
                  <a:pt x="12" y="1418"/>
                  <a:pt x="48" y="1661"/>
                </a:cubicBezTo>
                <a:lnTo>
                  <a:pt x="48" y="1661"/>
                </a:lnTo>
                <a:cubicBezTo>
                  <a:pt x="135" y="2232"/>
                  <a:pt x="382" y="2723"/>
                  <a:pt x="792" y="3132"/>
                </a:cubicBezTo>
                <a:lnTo>
                  <a:pt x="792" y="3132"/>
                </a:lnTo>
                <a:cubicBezTo>
                  <a:pt x="983" y="3322"/>
                  <a:pt x="1215" y="3416"/>
                  <a:pt x="1486" y="3411"/>
                </a:cubicBezTo>
                <a:lnTo>
                  <a:pt x="1486" y="3411"/>
                </a:lnTo>
                <a:cubicBezTo>
                  <a:pt x="1638" y="3409"/>
                  <a:pt x="1778" y="3359"/>
                  <a:pt x="1923" y="3324"/>
                </a:cubicBezTo>
                <a:lnTo>
                  <a:pt x="1923" y="3324"/>
                </a:lnTo>
                <a:cubicBezTo>
                  <a:pt x="1977" y="3310"/>
                  <a:pt x="2026" y="3307"/>
                  <a:pt x="2078" y="3324"/>
                </a:cubicBezTo>
                <a:lnTo>
                  <a:pt x="2078" y="3324"/>
                </a:lnTo>
                <a:cubicBezTo>
                  <a:pt x="2148" y="3345"/>
                  <a:pt x="2219" y="3361"/>
                  <a:pt x="2290" y="3378"/>
                </a:cubicBezTo>
                <a:lnTo>
                  <a:pt x="2290" y="3378"/>
                </a:lnTo>
                <a:cubicBezTo>
                  <a:pt x="2616" y="3458"/>
                  <a:pt x="2913" y="3400"/>
                  <a:pt x="3161" y="3171"/>
                </a:cubicBezTo>
                <a:lnTo>
                  <a:pt x="3161" y="3171"/>
                </a:lnTo>
                <a:cubicBezTo>
                  <a:pt x="3577" y="2787"/>
                  <a:pt x="3834" y="2311"/>
                  <a:pt x="3939" y="1755"/>
                </a:cubicBezTo>
                <a:lnTo>
                  <a:pt x="3939" y="1755"/>
                </a:lnTo>
                <a:cubicBezTo>
                  <a:pt x="3978" y="1546"/>
                  <a:pt x="4000" y="1334"/>
                  <a:pt x="3974" y="1124"/>
                </a:cubicBezTo>
              </a:path>
            </a:pathLst>
          </a:custGeom>
          <a:solidFill>
            <a:schemeClr val="accent2"/>
          </a:solidFill>
          <a:ln>
            <a:noFill/>
          </a:ln>
          <a:effectLst/>
        </p:spPr>
        <p:txBody>
          <a:bodyPr wrap="none" anchor="ctr"/>
          <a:lstStyle/>
          <a:p>
            <a:endParaRPr lang="en-US" sz="900"/>
          </a:p>
        </p:txBody>
      </p:sp>
      <p:sp>
        <p:nvSpPr>
          <p:cNvPr id="72" name="Freeform 165">
            <a:extLst>
              <a:ext uri="{FF2B5EF4-FFF2-40B4-BE49-F238E27FC236}">
                <a16:creationId xmlns:a16="http://schemas.microsoft.com/office/drawing/2014/main" id="{BD4EA698-E349-3544-A26F-4EEAFEB484A3}"/>
              </a:ext>
            </a:extLst>
          </p:cNvPr>
          <p:cNvSpPr>
            <a:spLocks noChangeArrowheads="1"/>
          </p:cNvSpPr>
          <p:nvPr/>
        </p:nvSpPr>
        <p:spPr bwMode="auto">
          <a:xfrm>
            <a:off x="6307732" y="2927232"/>
            <a:ext cx="2194749" cy="1897114"/>
          </a:xfrm>
          <a:custGeom>
            <a:avLst/>
            <a:gdLst>
              <a:gd name="T0" fmla="*/ 3974 w 4001"/>
              <a:gd name="T1" fmla="*/ 1124 h 3459"/>
              <a:gd name="T2" fmla="*/ 3974 w 4001"/>
              <a:gd name="T3" fmla="*/ 1124 h 3459"/>
              <a:gd name="T4" fmla="*/ 3046 w 4001"/>
              <a:gd name="T5" fmla="*/ 68 h 3459"/>
              <a:gd name="T6" fmla="*/ 3046 w 4001"/>
              <a:gd name="T7" fmla="*/ 68 h 3459"/>
              <a:gd name="T8" fmla="*/ 2291 w 4001"/>
              <a:gd name="T9" fmla="*/ 66 h 3459"/>
              <a:gd name="T10" fmla="*/ 2291 w 4001"/>
              <a:gd name="T11" fmla="*/ 66 h 3459"/>
              <a:gd name="T12" fmla="*/ 2152 w 4001"/>
              <a:gd name="T13" fmla="*/ 98 h 3459"/>
              <a:gd name="T14" fmla="*/ 2152 w 4001"/>
              <a:gd name="T15" fmla="*/ 98 h 3459"/>
              <a:gd name="T16" fmla="*/ 2152 w 4001"/>
              <a:gd name="T17" fmla="*/ 98 h 3459"/>
              <a:gd name="T18" fmla="*/ 1998 w 4001"/>
              <a:gd name="T19" fmla="*/ 135 h 3459"/>
              <a:gd name="T20" fmla="*/ 1998 w 4001"/>
              <a:gd name="T21" fmla="*/ 135 h 3459"/>
              <a:gd name="T22" fmla="*/ 1912 w 4001"/>
              <a:gd name="T23" fmla="*/ 119 h 3459"/>
              <a:gd name="T24" fmla="*/ 1912 w 4001"/>
              <a:gd name="T25" fmla="*/ 119 h 3459"/>
              <a:gd name="T26" fmla="*/ 1805 w 4001"/>
              <a:gd name="T27" fmla="*/ 82 h 3459"/>
              <a:gd name="T28" fmla="*/ 1805 w 4001"/>
              <a:gd name="T29" fmla="*/ 82 h 3459"/>
              <a:gd name="T30" fmla="*/ 1182 w 4001"/>
              <a:gd name="T31" fmla="*/ 31 h 3459"/>
              <a:gd name="T32" fmla="*/ 1182 w 4001"/>
              <a:gd name="T33" fmla="*/ 31 h 3459"/>
              <a:gd name="T34" fmla="*/ 70 w 4001"/>
              <a:gd name="T35" fmla="*/ 933 h 3459"/>
              <a:gd name="T36" fmla="*/ 70 w 4001"/>
              <a:gd name="T37" fmla="*/ 933 h 3459"/>
              <a:gd name="T38" fmla="*/ 49 w 4001"/>
              <a:gd name="T39" fmla="*/ 1661 h 3459"/>
              <a:gd name="T40" fmla="*/ 49 w 4001"/>
              <a:gd name="T41" fmla="*/ 1661 h 3459"/>
              <a:gd name="T42" fmla="*/ 792 w 4001"/>
              <a:gd name="T43" fmla="*/ 3132 h 3459"/>
              <a:gd name="T44" fmla="*/ 792 w 4001"/>
              <a:gd name="T45" fmla="*/ 3132 h 3459"/>
              <a:gd name="T46" fmla="*/ 1486 w 4001"/>
              <a:gd name="T47" fmla="*/ 3411 h 3459"/>
              <a:gd name="T48" fmla="*/ 1486 w 4001"/>
              <a:gd name="T49" fmla="*/ 3411 h 3459"/>
              <a:gd name="T50" fmla="*/ 1923 w 4001"/>
              <a:gd name="T51" fmla="*/ 3324 h 3459"/>
              <a:gd name="T52" fmla="*/ 1923 w 4001"/>
              <a:gd name="T53" fmla="*/ 3324 h 3459"/>
              <a:gd name="T54" fmla="*/ 2079 w 4001"/>
              <a:gd name="T55" fmla="*/ 3324 h 3459"/>
              <a:gd name="T56" fmla="*/ 2079 w 4001"/>
              <a:gd name="T57" fmla="*/ 3324 h 3459"/>
              <a:gd name="T58" fmla="*/ 2291 w 4001"/>
              <a:gd name="T59" fmla="*/ 3378 h 3459"/>
              <a:gd name="T60" fmla="*/ 2291 w 4001"/>
              <a:gd name="T61" fmla="*/ 3378 h 3459"/>
              <a:gd name="T62" fmla="*/ 3161 w 4001"/>
              <a:gd name="T63" fmla="*/ 3171 h 3459"/>
              <a:gd name="T64" fmla="*/ 3161 w 4001"/>
              <a:gd name="T65" fmla="*/ 3171 h 3459"/>
              <a:gd name="T66" fmla="*/ 3939 w 4001"/>
              <a:gd name="T67" fmla="*/ 1755 h 3459"/>
              <a:gd name="T68" fmla="*/ 3939 w 4001"/>
              <a:gd name="T69" fmla="*/ 1755 h 3459"/>
              <a:gd name="T70" fmla="*/ 3974 w 4001"/>
              <a:gd name="T71" fmla="*/ 1124 h 3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01" h="3459">
                <a:moveTo>
                  <a:pt x="3974" y="1124"/>
                </a:moveTo>
                <a:lnTo>
                  <a:pt x="3974" y="1124"/>
                </a:lnTo>
                <a:cubicBezTo>
                  <a:pt x="3909" y="607"/>
                  <a:pt x="3549" y="201"/>
                  <a:pt x="3046" y="68"/>
                </a:cubicBezTo>
                <a:lnTo>
                  <a:pt x="3046" y="68"/>
                </a:lnTo>
                <a:cubicBezTo>
                  <a:pt x="2794" y="0"/>
                  <a:pt x="2543" y="22"/>
                  <a:pt x="2291" y="66"/>
                </a:cubicBezTo>
                <a:lnTo>
                  <a:pt x="2291" y="66"/>
                </a:lnTo>
                <a:cubicBezTo>
                  <a:pt x="2236" y="75"/>
                  <a:pt x="2212" y="87"/>
                  <a:pt x="2152" y="98"/>
                </a:cubicBezTo>
                <a:lnTo>
                  <a:pt x="2152" y="98"/>
                </a:lnTo>
                <a:lnTo>
                  <a:pt x="2152" y="98"/>
                </a:lnTo>
                <a:cubicBezTo>
                  <a:pt x="2112" y="117"/>
                  <a:pt x="2042" y="133"/>
                  <a:pt x="1998" y="135"/>
                </a:cubicBezTo>
                <a:lnTo>
                  <a:pt x="1998" y="135"/>
                </a:lnTo>
                <a:cubicBezTo>
                  <a:pt x="1967" y="137"/>
                  <a:pt x="1938" y="131"/>
                  <a:pt x="1912" y="119"/>
                </a:cubicBezTo>
                <a:lnTo>
                  <a:pt x="1912" y="119"/>
                </a:lnTo>
                <a:cubicBezTo>
                  <a:pt x="1878" y="103"/>
                  <a:pt x="1842" y="89"/>
                  <a:pt x="1805" y="82"/>
                </a:cubicBezTo>
                <a:lnTo>
                  <a:pt x="1805" y="82"/>
                </a:lnTo>
                <a:cubicBezTo>
                  <a:pt x="1623" y="39"/>
                  <a:pt x="1365" y="17"/>
                  <a:pt x="1182" y="31"/>
                </a:cubicBezTo>
                <a:lnTo>
                  <a:pt x="1182" y="31"/>
                </a:lnTo>
                <a:cubicBezTo>
                  <a:pt x="666" y="71"/>
                  <a:pt x="216" y="436"/>
                  <a:pt x="70" y="933"/>
                </a:cubicBezTo>
                <a:lnTo>
                  <a:pt x="70" y="933"/>
                </a:lnTo>
                <a:cubicBezTo>
                  <a:pt x="0" y="1174"/>
                  <a:pt x="12" y="1418"/>
                  <a:pt x="49" y="1661"/>
                </a:cubicBezTo>
                <a:lnTo>
                  <a:pt x="49" y="1661"/>
                </a:lnTo>
                <a:cubicBezTo>
                  <a:pt x="135" y="2232"/>
                  <a:pt x="382" y="2723"/>
                  <a:pt x="792" y="3132"/>
                </a:cubicBezTo>
                <a:lnTo>
                  <a:pt x="792" y="3132"/>
                </a:lnTo>
                <a:cubicBezTo>
                  <a:pt x="983" y="3322"/>
                  <a:pt x="1215" y="3416"/>
                  <a:pt x="1486" y="3411"/>
                </a:cubicBezTo>
                <a:lnTo>
                  <a:pt x="1486" y="3411"/>
                </a:lnTo>
                <a:cubicBezTo>
                  <a:pt x="1638" y="3409"/>
                  <a:pt x="1779" y="3359"/>
                  <a:pt x="1923" y="3324"/>
                </a:cubicBezTo>
                <a:lnTo>
                  <a:pt x="1923" y="3324"/>
                </a:lnTo>
                <a:cubicBezTo>
                  <a:pt x="1977" y="3310"/>
                  <a:pt x="2026" y="3307"/>
                  <a:pt x="2079" y="3324"/>
                </a:cubicBezTo>
                <a:lnTo>
                  <a:pt x="2079" y="3324"/>
                </a:lnTo>
                <a:cubicBezTo>
                  <a:pt x="2148" y="3345"/>
                  <a:pt x="2220" y="3361"/>
                  <a:pt x="2291" y="3378"/>
                </a:cubicBezTo>
                <a:lnTo>
                  <a:pt x="2291" y="3378"/>
                </a:lnTo>
                <a:cubicBezTo>
                  <a:pt x="2616" y="3458"/>
                  <a:pt x="2914" y="3400"/>
                  <a:pt x="3161" y="3171"/>
                </a:cubicBezTo>
                <a:lnTo>
                  <a:pt x="3161" y="3171"/>
                </a:lnTo>
                <a:cubicBezTo>
                  <a:pt x="3577" y="2787"/>
                  <a:pt x="3834" y="2311"/>
                  <a:pt x="3939" y="1755"/>
                </a:cubicBezTo>
                <a:lnTo>
                  <a:pt x="3939" y="1755"/>
                </a:lnTo>
                <a:cubicBezTo>
                  <a:pt x="3979" y="1546"/>
                  <a:pt x="4000" y="1334"/>
                  <a:pt x="3974" y="1124"/>
                </a:cubicBezTo>
              </a:path>
            </a:pathLst>
          </a:custGeom>
          <a:solidFill>
            <a:srgbClr val="85D2E1"/>
          </a:solidFill>
          <a:ln>
            <a:noFill/>
          </a:ln>
          <a:effectLst/>
        </p:spPr>
        <p:txBody>
          <a:bodyPr wrap="none" anchor="ctr"/>
          <a:lstStyle/>
          <a:p>
            <a:endParaRPr lang="en-US" sz="900"/>
          </a:p>
        </p:txBody>
      </p:sp>
      <p:sp>
        <p:nvSpPr>
          <p:cNvPr id="73" name="Freeform 166">
            <a:extLst>
              <a:ext uri="{FF2B5EF4-FFF2-40B4-BE49-F238E27FC236}">
                <a16:creationId xmlns:a16="http://schemas.microsoft.com/office/drawing/2014/main" id="{57A84B93-F43A-C24A-BADB-4A55ABF73B8A}"/>
              </a:ext>
            </a:extLst>
          </p:cNvPr>
          <p:cNvSpPr>
            <a:spLocks noChangeArrowheads="1"/>
          </p:cNvSpPr>
          <p:nvPr/>
        </p:nvSpPr>
        <p:spPr bwMode="auto">
          <a:xfrm>
            <a:off x="8925943" y="2927232"/>
            <a:ext cx="2194749" cy="1897114"/>
          </a:xfrm>
          <a:custGeom>
            <a:avLst/>
            <a:gdLst>
              <a:gd name="T0" fmla="*/ 3973 w 4001"/>
              <a:gd name="T1" fmla="*/ 1124 h 3459"/>
              <a:gd name="T2" fmla="*/ 3973 w 4001"/>
              <a:gd name="T3" fmla="*/ 1124 h 3459"/>
              <a:gd name="T4" fmla="*/ 3046 w 4001"/>
              <a:gd name="T5" fmla="*/ 68 h 3459"/>
              <a:gd name="T6" fmla="*/ 3046 w 4001"/>
              <a:gd name="T7" fmla="*/ 68 h 3459"/>
              <a:gd name="T8" fmla="*/ 2291 w 4001"/>
              <a:gd name="T9" fmla="*/ 66 h 3459"/>
              <a:gd name="T10" fmla="*/ 2291 w 4001"/>
              <a:gd name="T11" fmla="*/ 66 h 3459"/>
              <a:gd name="T12" fmla="*/ 2152 w 4001"/>
              <a:gd name="T13" fmla="*/ 98 h 3459"/>
              <a:gd name="T14" fmla="*/ 2152 w 4001"/>
              <a:gd name="T15" fmla="*/ 98 h 3459"/>
              <a:gd name="T16" fmla="*/ 2152 w 4001"/>
              <a:gd name="T17" fmla="*/ 98 h 3459"/>
              <a:gd name="T18" fmla="*/ 1998 w 4001"/>
              <a:gd name="T19" fmla="*/ 135 h 3459"/>
              <a:gd name="T20" fmla="*/ 1998 w 4001"/>
              <a:gd name="T21" fmla="*/ 135 h 3459"/>
              <a:gd name="T22" fmla="*/ 1912 w 4001"/>
              <a:gd name="T23" fmla="*/ 119 h 3459"/>
              <a:gd name="T24" fmla="*/ 1912 w 4001"/>
              <a:gd name="T25" fmla="*/ 119 h 3459"/>
              <a:gd name="T26" fmla="*/ 1806 w 4001"/>
              <a:gd name="T27" fmla="*/ 82 h 3459"/>
              <a:gd name="T28" fmla="*/ 1806 w 4001"/>
              <a:gd name="T29" fmla="*/ 82 h 3459"/>
              <a:gd name="T30" fmla="*/ 1183 w 4001"/>
              <a:gd name="T31" fmla="*/ 31 h 3459"/>
              <a:gd name="T32" fmla="*/ 1183 w 4001"/>
              <a:gd name="T33" fmla="*/ 31 h 3459"/>
              <a:gd name="T34" fmla="*/ 70 w 4001"/>
              <a:gd name="T35" fmla="*/ 933 h 3459"/>
              <a:gd name="T36" fmla="*/ 70 w 4001"/>
              <a:gd name="T37" fmla="*/ 933 h 3459"/>
              <a:gd name="T38" fmla="*/ 49 w 4001"/>
              <a:gd name="T39" fmla="*/ 1661 h 3459"/>
              <a:gd name="T40" fmla="*/ 49 w 4001"/>
              <a:gd name="T41" fmla="*/ 1661 h 3459"/>
              <a:gd name="T42" fmla="*/ 792 w 4001"/>
              <a:gd name="T43" fmla="*/ 3132 h 3459"/>
              <a:gd name="T44" fmla="*/ 792 w 4001"/>
              <a:gd name="T45" fmla="*/ 3132 h 3459"/>
              <a:gd name="T46" fmla="*/ 1487 w 4001"/>
              <a:gd name="T47" fmla="*/ 3411 h 3459"/>
              <a:gd name="T48" fmla="*/ 1487 w 4001"/>
              <a:gd name="T49" fmla="*/ 3411 h 3459"/>
              <a:gd name="T50" fmla="*/ 1924 w 4001"/>
              <a:gd name="T51" fmla="*/ 3324 h 3459"/>
              <a:gd name="T52" fmla="*/ 1924 w 4001"/>
              <a:gd name="T53" fmla="*/ 3324 h 3459"/>
              <a:gd name="T54" fmla="*/ 2079 w 4001"/>
              <a:gd name="T55" fmla="*/ 3324 h 3459"/>
              <a:gd name="T56" fmla="*/ 2079 w 4001"/>
              <a:gd name="T57" fmla="*/ 3324 h 3459"/>
              <a:gd name="T58" fmla="*/ 2291 w 4001"/>
              <a:gd name="T59" fmla="*/ 3378 h 3459"/>
              <a:gd name="T60" fmla="*/ 2291 w 4001"/>
              <a:gd name="T61" fmla="*/ 3378 h 3459"/>
              <a:gd name="T62" fmla="*/ 3161 w 4001"/>
              <a:gd name="T63" fmla="*/ 3171 h 3459"/>
              <a:gd name="T64" fmla="*/ 3161 w 4001"/>
              <a:gd name="T65" fmla="*/ 3171 h 3459"/>
              <a:gd name="T66" fmla="*/ 3939 w 4001"/>
              <a:gd name="T67" fmla="*/ 1755 h 3459"/>
              <a:gd name="T68" fmla="*/ 3939 w 4001"/>
              <a:gd name="T69" fmla="*/ 1755 h 3459"/>
              <a:gd name="T70" fmla="*/ 3973 w 4001"/>
              <a:gd name="T71" fmla="*/ 1124 h 3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01" h="3459">
                <a:moveTo>
                  <a:pt x="3973" y="1124"/>
                </a:moveTo>
                <a:lnTo>
                  <a:pt x="3973" y="1124"/>
                </a:lnTo>
                <a:cubicBezTo>
                  <a:pt x="3909" y="607"/>
                  <a:pt x="3549" y="201"/>
                  <a:pt x="3046" y="68"/>
                </a:cubicBezTo>
                <a:lnTo>
                  <a:pt x="3046" y="68"/>
                </a:lnTo>
                <a:cubicBezTo>
                  <a:pt x="2795" y="0"/>
                  <a:pt x="2543" y="22"/>
                  <a:pt x="2291" y="66"/>
                </a:cubicBezTo>
                <a:lnTo>
                  <a:pt x="2291" y="66"/>
                </a:lnTo>
                <a:cubicBezTo>
                  <a:pt x="2236" y="75"/>
                  <a:pt x="2212" y="87"/>
                  <a:pt x="2152" y="98"/>
                </a:cubicBezTo>
                <a:lnTo>
                  <a:pt x="2152" y="98"/>
                </a:lnTo>
                <a:lnTo>
                  <a:pt x="2152" y="98"/>
                </a:lnTo>
                <a:cubicBezTo>
                  <a:pt x="2113" y="117"/>
                  <a:pt x="2042" y="133"/>
                  <a:pt x="1998" y="135"/>
                </a:cubicBezTo>
                <a:lnTo>
                  <a:pt x="1998" y="135"/>
                </a:lnTo>
                <a:cubicBezTo>
                  <a:pt x="1967" y="137"/>
                  <a:pt x="1938" y="131"/>
                  <a:pt x="1912" y="119"/>
                </a:cubicBezTo>
                <a:lnTo>
                  <a:pt x="1912" y="119"/>
                </a:lnTo>
                <a:cubicBezTo>
                  <a:pt x="1878" y="103"/>
                  <a:pt x="1842" y="89"/>
                  <a:pt x="1806" y="82"/>
                </a:cubicBezTo>
                <a:lnTo>
                  <a:pt x="1806" y="82"/>
                </a:lnTo>
                <a:cubicBezTo>
                  <a:pt x="1623" y="39"/>
                  <a:pt x="1365" y="17"/>
                  <a:pt x="1183" y="31"/>
                </a:cubicBezTo>
                <a:lnTo>
                  <a:pt x="1183" y="31"/>
                </a:lnTo>
                <a:cubicBezTo>
                  <a:pt x="666" y="71"/>
                  <a:pt x="216" y="436"/>
                  <a:pt x="70" y="933"/>
                </a:cubicBezTo>
                <a:lnTo>
                  <a:pt x="70" y="933"/>
                </a:lnTo>
                <a:cubicBezTo>
                  <a:pt x="0" y="1174"/>
                  <a:pt x="12" y="1418"/>
                  <a:pt x="49" y="1661"/>
                </a:cubicBezTo>
                <a:lnTo>
                  <a:pt x="49" y="1661"/>
                </a:lnTo>
                <a:cubicBezTo>
                  <a:pt x="135" y="2232"/>
                  <a:pt x="383" y="2723"/>
                  <a:pt x="792" y="3132"/>
                </a:cubicBezTo>
                <a:lnTo>
                  <a:pt x="792" y="3132"/>
                </a:lnTo>
                <a:cubicBezTo>
                  <a:pt x="984" y="3322"/>
                  <a:pt x="1216" y="3416"/>
                  <a:pt x="1487" y="3411"/>
                </a:cubicBezTo>
                <a:lnTo>
                  <a:pt x="1487" y="3411"/>
                </a:lnTo>
                <a:cubicBezTo>
                  <a:pt x="1638" y="3409"/>
                  <a:pt x="1779" y="3359"/>
                  <a:pt x="1924" y="3324"/>
                </a:cubicBezTo>
                <a:lnTo>
                  <a:pt x="1924" y="3324"/>
                </a:lnTo>
                <a:cubicBezTo>
                  <a:pt x="1977" y="3310"/>
                  <a:pt x="2026" y="3307"/>
                  <a:pt x="2079" y="3324"/>
                </a:cubicBezTo>
                <a:lnTo>
                  <a:pt x="2079" y="3324"/>
                </a:lnTo>
                <a:cubicBezTo>
                  <a:pt x="2149" y="3345"/>
                  <a:pt x="2220" y="3361"/>
                  <a:pt x="2291" y="3378"/>
                </a:cubicBezTo>
                <a:lnTo>
                  <a:pt x="2291" y="3378"/>
                </a:lnTo>
                <a:cubicBezTo>
                  <a:pt x="2616" y="3458"/>
                  <a:pt x="2914" y="3400"/>
                  <a:pt x="3161" y="3171"/>
                </a:cubicBezTo>
                <a:lnTo>
                  <a:pt x="3161" y="3171"/>
                </a:lnTo>
                <a:cubicBezTo>
                  <a:pt x="3577" y="2787"/>
                  <a:pt x="3834" y="2311"/>
                  <a:pt x="3939" y="1755"/>
                </a:cubicBezTo>
                <a:lnTo>
                  <a:pt x="3939" y="1755"/>
                </a:lnTo>
                <a:cubicBezTo>
                  <a:pt x="3978" y="1546"/>
                  <a:pt x="4000" y="1334"/>
                  <a:pt x="3973" y="1124"/>
                </a:cubicBezTo>
              </a:path>
            </a:pathLst>
          </a:custGeom>
          <a:solidFill>
            <a:srgbClr val="FFD100"/>
          </a:solidFill>
          <a:ln>
            <a:noFill/>
          </a:ln>
          <a:effectLst/>
        </p:spPr>
        <p:txBody>
          <a:bodyPr wrap="none" anchor="ctr"/>
          <a:lstStyle/>
          <a:p>
            <a:endParaRPr lang="en-US" sz="900"/>
          </a:p>
        </p:txBody>
      </p:sp>
      <p:sp>
        <p:nvSpPr>
          <p:cNvPr id="74" name="Freeform 167">
            <a:extLst>
              <a:ext uri="{FF2B5EF4-FFF2-40B4-BE49-F238E27FC236}">
                <a16:creationId xmlns:a16="http://schemas.microsoft.com/office/drawing/2014/main" id="{158565B1-42B8-5C4C-9790-E2DE99F6E50E}"/>
              </a:ext>
            </a:extLst>
          </p:cNvPr>
          <p:cNvSpPr>
            <a:spLocks noChangeArrowheads="1"/>
          </p:cNvSpPr>
          <p:nvPr/>
        </p:nvSpPr>
        <p:spPr bwMode="auto">
          <a:xfrm>
            <a:off x="4788104" y="2406976"/>
            <a:ext cx="771914" cy="711418"/>
          </a:xfrm>
          <a:custGeom>
            <a:avLst/>
            <a:gdLst>
              <a:gd name="T0" fmla="*/ 331 w 1406"/>
              <a:gd name="T1" fmla="*/ 1230 h 1297"/>
              <a:gd name="T2" fmla="*/ 0 w 1406"/>
              <a:gd name="T3" fmla="*/ 1186 h 1297"/>
              <a:gd name="T4" fmla="*/ 44 w 1406"/>
              <a:gd name="T5" fmla="*/ 855 h 1297"/>
              <a:gd name="T6" fmla="*/ 44 w 1406"/>
              <a:gd name="T7" fmla="*/ 855 h 1297"/>
              <a:gd name="T8" fmla="*/ 1074 w 1406"/>
              <a:gd name="T9" fmla="*/ 67 h 1297"/>
              <a:gd name="T10" fmla="*/ 1405 w 1406"/>
              <a:gd name="T11" fmla="*/ 110 h 1297"/>
              <a:gd name="T12" fmla="*/ 1361 w 1406"/>
              <a:gd name="T13" fmla="*/ 442 h 1297"/>
              <a:gd name="T14" fmla="*/ 1361 w 1406"/>
              <a:gd name="T15" fmla="*/ 442 h 1297"/>
              <a:gd name="T16" fmla="*/ 331 w 1406"/>
              <a:gd name="T17" fmla="*/ 1230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6" h="1297">
                <a:moveTo>
                  <a:pt x="331" y="1230"/>
                </a:moveTo>
                <a:lnTo>
                  <a:pt x="0" y="1186"/>
                </a:lnTo>
                <a:lnTo>
                  <a:pt x="44" y="855"/>
                </a:lnTo>
                <a:lnTo>
                  <a:pt x="44" y="855"/>
                </a:lnTo>
                <a:cubicBezTo>
                  <a:pt x="111" y="353"/>
                  <a:pt x="572" y="0"/>
                  <a:pt x="1074" y="67"/>
                </a:cubicBezTo>
                <a:lnTo>
                  <a:pt x="1405" y="110"/>
                </a:lnTo>
                <a:lnTo>
                  <a:pt x="1361" y="442"/>
                </a:lnTo>
                <a:lnTo>
                  <a:pt x="1361" y="442"/>
                </a:lnTo>
                <a:cubicBezTo>
                  <a:pt x="1295" y="944"/>
                  <a:pt x="833" y="1296"/>
                  <a:pt x="331" y="1230"/>
                </a:cubicBezTo>
              </a:path>
            </a:pathLst>
          </a:custGeom>
          <a:solidFill>
            <a:schemeClr val="accent2"/>
          </a:solidFill>
          <a:ln>
            <a:noFill/>
          </a:ln>
          <a:effectLst/>
        </p:spPr>
        <p:txBody>
          <a:bodyPr wrap="none" anchor="ctr"/>
          <a:lstStyle/>
          <a:p>
            <a:endParaRPr lang="en-US" sz="900"/>
          </a:p>
        </p:txBody>
      </p:sp>
      <p:sp>
        <p:nvSpPr>
          <p:cNvPr id="75" name="Freeform 168">
            <a:extLst>
              <a:ext uri="{FF2B5EF4-FFF2-40B4-BE49-F238E27FC236}">
                <a16:creationId xmlns:a16="http://schemas.microsoft.com/office/drawing/2014/main" id="{02143FC4-5F14-8640-AB5B-6889461F4EA4}"/>
              </a:ext>
            </a:extLst>
          </p:cNvPr>
          <p:cNvSpPr>
            <a:spLocks noChangeArrowheads="1"/>
          </p:cNvSpPr>
          <p:nvPr/>
        </p:nvSpPr>
        <p:spPr bwMode="auto">
          <a:xfrm>
            <a:off x="4788104" y="2406976"/>
            <a:ext cx="771914" cy="711418"/>
          </a:xfrm>
          <a:custGeom>
            <a:avLst/>
            <a:gdLst>
              <a:gd name="T0" fmla="*/ 331 w 1406"/>
              <a:gd name="T1" fmla="*/ 1230 h 1297"/>
              <a:gd name="T2" fmla="*/ 0 w 1406"/>
              <a:gd name="T3" fmla="*/ 1186 h 1297"/>
              <a:gd name="T4" fmla="*/ 44 w 1406"/>
              <a:gd name="T5" fmla="*/ 855 h 1297"/>
              <a:gd name="T6" fmla="*/ 44 w 1406"/>
              <a:gd name="T7" fmla="*/ 855 h 1297"/>
              <a:gd name="T8" fmla="*/ 1074 w 1406"/>
              <a:gd name="T9" fmla="*/ 67 h 1297"/>
              <a:gd name="T10" fmla="*/ 1405 w 1406"/>
              <a:gd name="T11" fmla="*/ 110 h 1297"/>
              <a:gd name="T12" fmla="*/ 1361 w 1406"/>
              <a:gd name="T13" fmla="*/ 442 h 1297"/>
              <a:gd name="T14" fmla="*/ 1361 w 1406"/>
              <a:gd name="T15" fmla="*/ 442 h 1297"/>
              <a:gd name="T16" fmla="*/ 331 w 1406"/>
              <a:gd name="T17" fmla="*/ 1230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6" h="1297">
                <a:moveTo>
                  <a:pt x="331" y="1230"/>
                </a:moveTo>
                <a:lnTo>
                  <a:pt x="0" y="1186"/>
                </a:lnTo>
                <a:lnTo>
                  <a:pt x="44" y="855"/>
                </a:lnTo>
                <a:lnTo>
                  <a:pt x="44" y="855"/>
                </a:lnTo>
                <a:cubicBezTo>
                  <a:pt x="111" y="353"/>
                  <a:pt x="572" y="0"/>
                  <a:pt x="1074" y="67"/>
                </a:cubicBezTo>
                <a:lnTo>
                  <a:pt x="1405" y="110"/>
                </a:lnTo>
                <a:lnTo>
                  <a:pt x="1361" y="442"/>
                </a:lnTo>
                <a:lnTo>
                  <a:pt x="1361" y="442"/>
                </a:lnTo>
                <a:cubicBezTo>
                  <a:pt x="1295" y="944"/>
                  <a:pt x="833" y="1296"/>
                  <a:pt x="331" y="1230"/>
                </a:cubicBezTo>
              </a:path>
            </a:pathLst>
          </a:custGeom>
          <a:solidFill>
            <a:schemeClr val="accent2"/>
          </a:solidFill>
          <a:ln w="18360" cap="flat">
            <a:solidFill>
              <a:srgbClr val="FFFFFF"/>
            </a:solidFill>
            <a:round/>
            <a:headEnd/>
            <a:tailEnd/>
          </a:ln>
          <a:effectLst/>
        </p:spPr>
        <p:txBody>
          <a:bodyPr wrap="none" anchor="ctr"/>
          <a:lstStyle/>
          <a:p>
            <a:endParaRPr lang="en-US" sz="900"/>
          </a:p>
        </p:txBody>
      </p:sp>
      <p:sp>
        <p:nvSpPr>
          <p:cNvPr id="76" name="Freeform 169">
            <a:extLst>
              <a:ext uri="{FF2B5EF4-FFF2-40B4-BE49-F238E27FC236}">
                <a16:creationId xmlns:a16="http://schemas.microsoft.com/office/drawing/2014/main" id="{CA9C22B7-B229-F24D-84A1-CB74C6527951}"/>
              </a:ext>
            </a:extLst>
          </p:cNvPr>
          <p:cNvSpPr>
            <a:spLocks noChangeArrowheads="1"/>
          </p:cNvSpPr>
          <p:nvPr/>
        </p:nvSpPr>
        <p:spPr bwMode="auto">
          <a:xfrm>
            <a:off x="7442613" y="2406976"/>
            <a:ext cx="771912" cy="711418"/>
          </a:xfrm>
          <a:custGeom>
            <a:avLst/>
            <a:gdLst>
              <a:gd name="T0" fmla="*/ 332 w 1406"/>
              <a:gd name="T1" fmla="*/ 1230 h 1297"/>
              <a:gd name="T2" fmla="*/ 0 w 1406"/>
              <a:gd name="T3" fmla="*/ 1186 h 1297"/>
              <a:gd name="T4" fmla="*/ 44 w 1406"/>
              <a:gd name="T5" fmla="*/ 855 h 1297"/>
              <a:gd name="T6" fmla="*/ 44 w 1406"/>
              <a:gd name="T7" fmla="*/ 855 h 1297"/>
              <a:gd name="T8" fmla="*/ 1073 w 1406"/>
              <a:gd name="T9" fmla="*/ 67 h 1297"/>
              <a:gd name="T10" fmla="*/ 1405 w 1406"/>
              <a:gd name="T11" fmla="*/ 110 h 1297"/>
              <a:gd name="T12" fmla="*/ 1361 w 1406"/>
              <a:gd name="T13" fmla="*/ 442 h 1297"/>
              <a:gd name="T14" fmla="*/ 1361 w 1406"/>
              <a:gd name="T15" fmla="*/ 442 h 1297"/>
              <a:gd name="T16" fmla="*/ 332 w 1406"/>
              <a:gd name="T17" fmla="*/ 1230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6" h="1297">
                <a:moveTo>
                  <a:pt x="332" y="1230"/>
                </a:moveTo>
                <a:lnTo>
                  <a:pt x="0" y="1186"/>
                </a:lnTo>
                <a:lnTo>
                  <a:pt x="44" y="855"/>
                </a:lnTo>
                <a:lnTo>
                  <a:pt x="44" y="855"/>
                </a:lnTo>
                <a:cubicBezTo>
                  <a:pt x="111" y="353"/>
                  <a:pt x="571" y="0"/>
                  <a:pt x="1073" y="67"/>
                </a:cubicBezTo>
                <a:lnTo>
                  <a:pt x="1405" y="110"/>
                </a:lnTo>
                <a:lnTo>
                  <a:pt x="1361" y="442"/>
                </a:lnTo>
                <a:lnTo>
                  <a:pt x="1361" y="442"/>
                </a:lnTo>
                <a:cubicBezTo>
                  <a:pt x="1294" y="944"/>
                  <a:pt x="834" y="1296"/>
                  <a:pt x="332" y="1230"/>
                </a:cubicBezTo>
              </a:path>
            </a:pathLst>
          </a:custGeom>
          <a:solidFill>
            <a:schemeClr val="accent3"/>
          </a:solidFill>
          <a:ln>
            <a:noFill/>
          </a:ln>
          <a:effectLst/>
        </p:spPr>
        <p:txBody>
          <a:bodyPr wrap="none" anchor="ctr"/>
          <a:lstStyle/>
          <a:p>
            <a:endParaRPr lang="en-US" sz="900"/>
          </a:p>
        </p:txBody>
      </p:sp>
      <p:sp>
        <p:nvSpPr>
          <p:cNvPr id="77" name="Freeform 170">
            <a:extLst>
              <a:ext uri="{FF2B5EF4-FFF2-40B4-BE49-F238E27FC236}">
                <a16:creationId xmlns:a16="http://schemas.microsoft.com/office/drawing/2014/main" id="{8CDD766A-11F7-9140-8145-D32FCD51ED76}"/>
              </a:ext>
            </a:extLst>
          </p:cNvPr>
          <p:cNvSpPr>
            <a:spLocks noChangeArrowheads="1"/>
          </p:cNvSpPr>
          <p:nvPr/>
        </p:nvSpPr>
        <p:spPr bwMode="auto">
          <a:xfrm>
            <a:off x="7442613" y="2406976"/>
            <a:ext cx="771912" cy="711418"/>
          </a:xfrm>
          <a:custGeom>
            <a:avLst/>
            <a:gdLst>
              <a:gd name="T0" fmla="*/ 332 w 1406"/>
              <a:gd name="T1" fmla="*/ 1230 h 1297"/>
              <a:gd name="T2" fmla="*/ 0 w 1406"/>
              <a:gd name="T3" fmla="*/ 1186 h 1297"/>
              <a:gd name="T4" fmla="*/ 44 w 1406"/>
              <a:gd name="T5" fmla="*/ 855 h 1297"/>
              <a:gd name="T6" fmla="*/ 44 w 1406"/>
              <a:gd name="T7" fmla="*/ 855 h 1297"/>
              <a:gd name="T8" fmla="*/ 1073 w 1406"/>
              <a:gd name="T9" fmla="*/ 67 h 1297"/>
              <a:gd name="T10" fmla="*/ 1405 w 1406"/>
              <a:gd name="T11" fmla="*/ 110 h 1297"/>
              <a:gd name="T12" fmla="*/ 1361 w 1406"/>
              <a:gd name="T13" fmla="*/ 442 h 1297"/>
              <a:gd name="T14" fmla="*/ 1361 w 1406"/>
              <a:gd name="T15" fmla="*/ 442 h 1297"/>
              <a:gd name="T16" fmla="*/ 332 w 1406"/>
              <a:gd name="T17" fmla="*/ 1230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6" h="1297">
                <a:moveTo>
                  <a:pt x="332" y="1230"/>
                </a:moveTo>
                <a:lnTo>
                  <a:pt x="0" y="1186"/>
                </a:lnTo>
                <a:lnTo>
                  <a:pt x="44" y="855"/>
                </a:lnTo>
                <a:lnTo>
                  <a:pt x="44" y="855"/>
                </a:lnTo>
                <a:cubicBezTo>
                  <a:pt x="111" y="353"/>
                  <a:pt x="571" y="0"/>
                  <a:pt x="1073" y="67"/>
                </a:cubicBezTo>
                <a:lnTo>
                  <a:pt x="1405" y="110"/>
                </a:lnTo>
                <a:lnTo>
                  <a:pt x="1361" y="442"/>
                </a:lnTo>
                <a:lnTo>
                  <a:pt x="1361" y="442"/>
                </a:lnTo>
                <a:cubicBezTo>
                  <a:pt x="1294" y="944"/>
                  <a:pt x="834" y="1296"/>
                  <a:pt x="332" y="1230"/>
                </a:cubicBezTo>
              </a:path>
            </a:pathLst>
          </a:custGeom>
          <a:solidFill>
            <a:srgbClr val="85D2E1"/>
          </a:solidFill>
          <a:ln w="18360" cap="flat">
            <a:solidFill>
              <a:srgbClr val="FFFFFF"/>
            </a:solidFill>
            <a:round/>
            <a:headEnd/>
            <a:tailEnd/>
          </a:ln>
          <a:effectLst/>
        </p:spPr>
        <p:txBody>
          <a:bodyPr wrap="none" anchor="ctr"/>
          <a:lstStyle/>
          <a:p>
            <a:endParaRPr lang="en-US" sz="900"/>
          </a:p>
        </p:txBody>
      </p:sp>
      <p:sp>
        <p:nvSpPr>
          <p:cNvPr id="78" name="Freeform 171">
            <a:extLst>
              <a:ext uri="{FF2B5EF4-FFF2-40B4-BE49-F238E27FC236}">
                <a16:creationId xmlns:a16="http://schemas.microsoft.com/office/drawing/2014/main" id="{22B0E485-AE14-5B44-903E-3BF559BD8D68}"/>
              </a:ext>
            </a:extLst>
          </p:cNvPr>
          <p:cNvSpPr>
            <a:spLocks noChangeArrowheads="1"/>
          </p:cNvSpPr>
          <p:nvPr/>
        </p:nvSpPr>
        <p:spPr bwMode="auto">
          <a:xfrm>
            <a:off x="10099541" y="2406976"/>
            <a:ext cx="771912" cy="711418"/>
          </a:xfrm>
          <a:custGeom>
            <a:avLst/>
            <a:gdLst>
              <a:gd name="T0" fmla="*/ 331 w 1406"/>
              <a:gd name="T1" fmla="*/ 1230 h 1297"/>
              <a:gd name="T2" fmla="*/ 0 w 1406"/>
              <a:gd name="T3" fmla="*/ 1186 h 1297"/>
              <a:gd name="T4" fmla="*/ 44 w 1406"/>
              <a:gd name="T5" fmla="*/ 855 h 1297"/>
              <a:gd name="T6" fmla="*/ 44 w 1406"/>
              <a:gd name="T7" fmla="*/ 855 h 1297"/>
              <a:gd name="T8" fmla="*/ 1073 w 1406"/>
              <a:gd name="T9" fmla="*/ 67 h 1297"/>
              <a:gd name="T10" fmla="*/ 1405 w 1406"/>
              <a:gd name="T11" fmla="*/ 110 h 1297"/>
              <a:gd name="T12" fmla="*/ 1361 w 1406"/>
              <a:gd name="T13" fmla="*/ 442 h 1297"/>
              <a:gd name="T14" fmla="*/ 1361 w 1406"/>
              <a:gd name="T15" fmla="*/ 442 h 1297"/>
              <a:gd name="T16" fmla="*/ 331 w 1406"/>
              <a:gd name="T17" fmla="*/ 1230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6" h="1297">
                <a:moveTo>
                  <a:pt x="331" y="1230"/>
                </a:moveTo>
                <a:lnTo>
                  <a:pt x="0" y="1186"/>
                </a:lnTo>
                <a:lnTo>
                  <a:pt x="44" y="855"/>
                </a:lnTo>
                <a:lnTo>
                  <a:pt x="44" y="855"/>
                </a:lnTo>
                <a:cubicBezTo>
                  <a:pt x="110" y="353"/>
                  <a:pt x="572" y="0"/>
                  <a:pt x="1073" y="67"/>
                </a:cubicBezTo>
                <a:lnTo>
                  <a:pt x="1405" y="110"/>
                </a:lnTo>
                <a:lnTo>
                  <a:pt x="1361" y="442"/>
                </a:lnTo>
                <a:lnTo>
                  <a:pt x="1361" y="442"/>
                </a:lnTo>
                <a:cubicBezTo>
                  <a:pt x="1295" y="944"/>
                  <a:pt x="833" y="1296"/>
                  <a:pt x="331" y="1230"/>
                </a:cubicBezTo>
              </a:path>
            </a:pathLst>
          </a:custGeom>
          <a:solidFill>
            <a:schemeClr val="accent4"/>
          </a:solidFill>
          <a:ln>
            <a:noFill/>
          </a:ln>
          <a:effectLst/>
        </p:spPr>
        <p:txBody>
          <a:bodyPr wrap="none" anchor="ctr"/>
          <a:lstStyle/>
          <a:p>
            <a:endParaRPr lang="en-US" sz="900"/>
          </a:p>
        </p:txBody>
      </p:sp>
      <p:sp>
        <p:nvSpPr>
          <p:cNvPr id="79" name="Freeform 172">
            <a:extLst>
              <a:ext uri="{FF2B5EF4-FFF2-40B4-BE49-F238E27FC236}">
                <a16:creationId xmlns:a16="http://schemas.microsoft.com/office/drawing/2014/main" id="{A1F49DF1-096A-9D40-8B00-0B4541456179}"/>
              </a:ext>
            </a:extLst>
          </p:cNvPr>
          <p:cNvSpPr>
            <a:spLocks noChangeArrowheads="1"/>
          </p:cNvSpPr>
          <p:nvPr/>
        </p:nvSpPr>
        <p:spPr bwMode="auto">
          <a:xfrm>
            <a:off x="10099541" y="2406976"/>
            <a:ext cx="771912" cy="711418"/>
          </a:xfrm>
          <a:custGeom>
            <a:avLst/>
            <a:gdLst>
              <a:gd name="T0" fmla="*/ 331 w 1406"/>
              <a:gd name="T1" fmla="*/ 1230 h 1297"/>
              <a:gd name="T2" fmla="*/ 0 w 1406"/>
              <a:gd name="T3" fmla="*/ 1186 h 1297"/>
              <a:gd name="T4" fmla="*/ 44 w 1406"/>
              <a:gd name="T5" fmla="*/ 855 h 1297"/>
              <a:gd name="T6" fmla="*/ 44 w 1406"/>
              <a:gd name="T7" fmla="*/ 855 h 1297"/>
              <a:gd name="T8" fmla="*/ 1073 w 1406"/>
              <a:gd name="T9" fmla="*/ 67 h 1297"/>
              <a:gd name="T10" fmla="*/ 1405 w 1406"/>
              <a:gd name="T11" fmla="*/ 110 h 1297"/>
              <a:gd name="T12" fmla="*/ 1361 w 1406"/>
              <a:gd name="T13" fmla="*/ 442 h 1297"/>
              <a:gd name="T14" fmla="*/ 1361 w 1406"/>
              <a:gd name="T15" fmla="*/ 442 h 1297"/>
              <a:gd name="T16" fmla="*/ 331 w 1406"/>
              <a:gd name="T17" fmla="*/ 1230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6" h="1297">
                <a:moveTo>
                  <a:pt x="331" y="1230"/>
                </a:moveTo>
                <a:lnTo>
                  <a:pt x="0" y="1186"/>
                </a:lnTo>
                <a:lnTo>
                  <a:pt x="44" y="855"/>
                </a:lnTo>
                <a:lnTo>
                  <a:pt x="44" y="855"/>
                </a:lnTo>
                <a:cubicBezTo>
                  <a:pt x="110" y="353"/>
                  <a:pt x="572" y="0"/>
                  <a:pt x="1073" y="67"/>
                </a:cubicBezTo>
                <a:lnTo>
                  <a:pt x="1405" y="110"/>
                </a:lnTo>
                <a:lnTo>
                  <a:pt x="1361" y="442"/>
                </a:lnTo>
                <a:lnTo>
                  <a:pt x="1361" y="442"/>
                </a:lnTo>
                <a:cubicBezTo>
                  <a:pt x="1295" y="944"/>
                  <a:pt x="833" y="1296"/>
                  <a:pt x="331" y="1230"/>
                </a:cubicBezTo>
              </a:path>
            </a:pathLst>
          </a:custGeom>
          <a:solidFill>
            <a:srgbClr val="FFD100"/>
          </a:solidFill>
          <a:ln w="18360" cap="flat">
            <a:solidFill>
              <a:srgbClr val="FFFFFF"/>
            </a:solidFill>
            <a:round/>
            <a:headEnd/>
            <a:tailEnd/>
          </a:ln>
          <a:effectLst/>
        </p:spPr>
        <p:txBody>
          <a:bodyPr wrap="none" anchor="ctr"/>
          <a:lstStyle/>
          <a:p>
            <a:endParaRPr lang="en-US" sz="900"/>
          </a:p>
        </p:txBody>
      </p:sp>
      <p:sp>
        <p:nvSpPr>
          <p:cNvPr id="270" name="CuadroTexto 4">
            <a:extLst>
              <a:ext uri="{FF2B5EF4-FFF2-40B4-BE49-F238E27FC236}">
                <a16:creationId xmlns:a16="http://schemas.microsoft.com/office/drawing/2014/main" id="{6B4FEFA9-7547-C042-8E73-5852931BA376}"/>
              </a:ext>
            </a:extLst>
          </p:cNvPr>
          <p:cNvSpPr txBox="1"/>
          <p:nvPr/>
        </p:nvSpPr>
        <p:spPr>
          <a:xfrm>
            <a:off x="2171730" y="2576768"/>
            <a:ext cx="688463" cy="430887"/>
          </a:xfrm>
          <a:prstGeom prst="rect">
            <a:avLst/>
          </a:prstGeom>
          <a:noFill/>
        </p:spPr>
        <p:txBody>
          <a:bodyPr wrap="square" rtlCol="0">
            <a:spAutoFit/>
          </a:bodyPr>
          <a:lstStyle/>
          <a:p>
            <a:pPr algn="ctr"/>
            <a:r>
              <a:rPr lang="en-US" sz="2200" b="1">
                <a:solidFill>
                  <a:schemeClr val="bg1"/>
                </a:solidFill>
                <a:latin typeface="Lato Semibold" panose="020F0502020204030203" pitchFamily="34" charset="0"/>
                <a:ea typeface="Lato Semibold" panose="020F0502020204030203" pitchFamily="34" charset="0"/>
                <a:cs typeface="Lato Semibold" panose="020F0502020204030203" pitchFamily="34" charset="0"/>
              </a:rPr>
              <a:t>A</a:t>
            </a:r>
          </a:p>
        </p:txBody>
      </p:sp>
      <p:sp>
        <p:nvSpPr>
          <p:cNvPr id="271" name="CuadroTexto 4">
            <a:extLst>
              <a:ext uri="{FF2B5EF4-FFF2-40B4-BE49-F238E27FC236}">
                <a16:creationId xmlns:a16="http://schemas.microsoft.com/office/drawing/2014/main" id="{999FCB39-CDA1-D94A-BF2C-F0CAEA8CD266}"/>
              </a:ext>
            </a:extLst>
          </p:cNvPr>
          <p:cNvSpPr txBox="1"/>
          <p:nvPr/>
        </p:nvSpPr>
        <p:spPr>
          <a:xfrm>
            <a:off x="4842425" y="2576768"/>
            <a:ext cx="688463" cy="430887"/>
          </a:xfrm>
          <a:prstGeom prst="rect">
            <a:avLst/>
          </a:prstGeom>
          <a:noFill/>
        </p:spPr>
        <p:txBody>
          <a:bodyPr wrap="square" rtlCol="0">
            <a:spAutoFit/>
          </a:bodyPr>
          <a:lstStyle/>
          <a:p>
            <a:pPr algn="ctr"/>
            <a:r>
              <a:rPr lang="en-US" sz="2200" b="1">
                <a:solidFill>
                  <a:schemeClr val="bg1"/>
                </a:solidFill>
                <a:latin typeface="Lato Semibold" panose="020F0502020204030203" pitchFamily="34" charset="0"/>
                <a:ea typeface="Lato Semibold" panose="020F0502020204030203" pitchFamily="34" charset="0"/>
                <a:cs typeface="Lato Semibold" panose="020F0502020204030203" pitchFamily="34" charset="0"/>
              </a:rPr>
              <a:t>B</a:t>
            </a:r>
          </a:p>
        </p:txBody>
      </p:sp>
      <p:sp>
        <p:nvSpPr>
          <p:cNvPr id="272" name="CuadroTexto 4">
            <a:extLst>
              <a:ext uri="{FF2B5EF4-FFF2-40B4-BE49-F238E27FC236}">
                <a16:creationId xmlns:a16="http://schemas.microsoft.com/office/drawing/2014/main" id="{02FE9622-1B6E-0F41-956F-F92C1342699A}"/>
              </a:ext>
            </a:extLst>
          </p:cNvPr>
          <p:cNvSpPr txBox="1"/>
          <p:nvPr/>
        </p:nvSpPr>
        <p:spPr>
          <a:xfrm>
            <a:off x="7481360" y="2576768"/>
            <a:ext cx="688463" cy="430887"/>
          </a:xfrm>
          <a:prstGeom prst="rect">
            <a:avLst/>
          </a:prstGeom>
          <a:noFill/>
        </p:spPr>
        <p:txBody>
          <a:bodyPr wrap="square" rtlCol="0">
            <a:spAutoFit/>
          </a:bodyPr>
          <a:lstStyle/>
          <a:p>
            <a:pPr algn="ctr"/>
            <a:r>
              <a:rPr lang="en-US" sz="2200" b="1">
                <a:solidFill>
                  <a:schemeClr val="bg1"/>
                </a:solidFill>
                <a:latin typeface="Lato Semibold" panose="020F0502020204030203" pitchFamily="34" charset="0"/>
                <a:ea typeface="Lato Semibold" panose="020F0502020204030203" pitchFamily="34" charset="0"/>
                <a:cs typeface="Lato Semibold" panose="020F0502020204030203" pitchFamily="34" charset="0"/>
              </a:rPr>
              <a:t>C</a:t>
            </a:r>
          </a:p>
        </p:txBody>
      </p:sp>
      <p:sp>
        <p:nvSpPr>
          <p:cNvPr id="273" name="CuadroTexto 4">
            <a:extLst>
              <a:ext uri="{FF2B5EF4-FFF2-40B4-BE49-F238E27FC236}">
                <a16:creationId xmlns:a16="http://schemas.microsoft.com/office/drawing/2014/main" id="{CDD73ED0-139D-C94A-8C63-B262DD190F73}"/>
              </a:ext>
            </a:extLst>
          </p:cNvPr>
          <p:cNvSpPr txBox="1"/>
          <p:nvPr/>
        </p:nvSpPr>
        <p:spPr>
          <a:xfrm>
            <a:off x="10138289" y="2576768"/>
            <a:ext cx="688463" cy="430887"/>
          </a:xfrm>
          <a:prstGeom prst="rect">
            <a:avLst/>
          </a:prstGeom>
          <a:noFill/>
        </p:spPr>
        <p:txBody>
          <a:bodyPr wrap="square" rtlCol="0">
            <a:spAutoFit/>
          </a:bodyPr>
          <a:lstStyle/>
          <a:p>
            <a:pPr algn="ctr"/>
            <a:r>
              <a:rPr lang="en-US" sz="2200" b="1">
                <a:solidFill>
                  <a:schemeClr val="bg1"/>
                </a:solidFill>
                <a:latin typeface="Lato Semibold" panose="020F0502020204030203" pitchFamily="34" charset="0"/>
                <a:ea typeface="Lato Semibold" panose="020F0502020204030203" pitchFamily="34" charset="0"/>
                <a:cs typeface="Lato Semibold" panose="020F0502020204030203" pitchFamily="34" charset="0"/>
              </a:rPr>
              <a:t>D</a:t>
            </a:r>
          </a:p>
        </p:txBody>
      </p:sp>
      <p:sp>
        <p:nvSpPr>
          <p:cNvPr id="275" name="CuadroTexto 4">
            <a:extLst>
              <a:ext uri="{FF2B5EF4-FFF2-40B4-BE49-F238E27FC236}">
                <a16:creationId xmlns:a16="http://schemas.microsoft.com/office/drawing/2014/main" id="{6DFAEA21-5DC5-3445-94D3-B662D80B3B18}"/>
              </a:ext>
            </a:extLst>
          </p:cNvPr>
          <p:cNvSpPr txBox="1"/>
          <p:nvPr/>
        </p:nvSpPr>
        <p:spPr>
          <a:xfrm>
            <a:off x="1265376" y="3441032"/>
            <a:ext cx="1736439" cy="461665"/>
          </a:xfrm>
          <a:prstGeom prst="rect">
            <a:avLst/>
          </a:prstGeom>
          <a:noFill/>
        </p:spPr>
        <p:txBody>
          <a:bodyPr wrap="square" rtlCol="0">
            <a:spAutoFit/>
          </a:bodyPr>
          <a:lstStyle/>
          <a:p>
            <a:pPr algn="ctr"/>
            <a:r>
              <a:rPr lang="en-US" sz="2400" b="1" dirty="0" err="1">
                <a:solidFill>
                  <a:schemeClr val="bg1"/>
                </a:solidFill>
                <a:ea typeface="Lato Light" charset="0"/>
                <a:cs typeface="Lato Light" charset="0"/>
              </a:rPr>
              <a:t>Išvaizda</a:t>
            </a:r>
            <a:endParaRPr lang="en-US" sz="2400" b="1" dirty="0">
              <a:solidFill>
                <a:schemeClr val="bg1"/>
              </a:solidFill>
              <a:ea typeface="Lato Light" charset="0"/>
              <a:cs typeface="Lato Light" charset="0"/>
            </a:endParaRPr>
          </a:p>
        </p:txBody>
      </p:sp>
      <p:sp>
        <p:nvSpPr>
          <p:cNvPr id="31" name="Text Placeholder 3">
            <a:extLst>
              <a:ext uri="{FF2B5EF4-FFF2-40B4-BE49-F238E27FC236}">
                <a16:creationId xmlns:a16="http://schemas.microsoft.com/office/drawing/2014/main" id="{B3FCCAA8-1AAA-724C-7267-DB75D73BED40}"/>
              </a:ext>
            </a:extLst>
          </p:cNvPr>
          <p:cNvSpPr txBox="1">
            <a:spLocks/>
          </p:cNvSpPr>
          <p:nvPr/>
        </p:nvSpPr>
        <p:spPr>
          <a:xfrm>
            <a:off x="0" y="272849"/>
            <a:ext cx="11593285" cy="582221"/>
          </a:xfrm>
          <a:prstGeom prst="rect">
            <a:avLst/>
          </a:prstGeom>
          <a:solidFill>
            <a:srgbClr val="FFD100"/>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i-FI" dirty="0">
                <a:solidFill>
                  <a:srgbClr val="000000"/>
                </a:solidFill>
              </a:rPr>
              <a:t>Jutiminiai požymiai paprastai suvokiami tokia tvarka...</a:t>
            </a:r>
            <a:endParaRPr lang="en-IE" dirty="0">
              <a:solidFill>
                <a:srgbClr val="000000"/>
              </a:solidFill>
            </a:endParaRPr>
          </a:p>
        </p:txBody>
      </p:sp>
      <p:sp>
        <p:nvSpPr>
          <p:cNvPr id="32" name="CuadroTexto 4">
            <a:extLst>
              <a:ext uri="{FF2B5EF4-FFF2-40B4-BE49-F238E27FC236}">
                <a16:creationId xmlns:a16="http://schemas.microsoft.com/office/drawing/2014/main" id="{4D1B68BB-600E-825E-19C1-E595292F62D4}"/>
              </a:ext>
            </a:extLst>
          </p:cNvPr>
          <p:cNvSpPr txBox="1"/>
          <p:nvPr/>
        </p:nvSpPr>
        <p:spPr>
          <a:xfrm>
            <a:off x="9040915" y="3177447"/>
            <a:ext cx="1885710" cy="1292662"/>
          </a:xfrm>
          <a:prstGeom prst="rect">
            <a:avLst/>
          </a:prstGeom>
          <a:noFill/>
        </p:spPr>
        <p:txBody>
          <a:bodyPr wrap="square" rtlCol="0">
            <a:spAutoFit/>
          </a:bodyPr>
          <a:lstStyle/>
          <a:p>
            <a:pPr algn="ctr"/>
            <a:r>
              <a:rPr lang="en-US" sz="2400" b="1" dirty="0" err="1">
                <a:solidFill>
                  <a:schemeClr val="bg1"/>
                </a:solidFill>
                <a:ea typeface="Lato Light" charset="0"/>
                <a:cs typeface="Lato Light" charset="0"/>
              </a:rPr>
              <a:t>Skonis</a:t>
            </a:r>
            <a:r>
              <a:rPr lang="en-US" sz="2400" b="1" dirty="0">
                <a:solidFill>
                  <a:schemeClr val="bg1"/>
                </a:solidFill>
                <a:ea typeface="Lato Light" charset="0"/>
                <a:cs typeface="Lato Light" charset="0"/>
              </a:rPr>
              <a:t> </a:t>
            </a:r>
            <a:r>
              <a:rPr lang="en-US" b="1" dirty="0">
                <a:solidFill>
                  <a:schemeClr val="bg1"/>
                </a:solidFill>
                <a:ea typeface="Lato Light" charset="0"/>
                <a:cs typeface="Lato Light" charset="0"/>
              </a:rPr>
              <a:t>(</a:t>
            </a:r>
            <a:r>
              <a:rPr lang="en-US" b="1" dirty="0" err="1">
                <a:solidFill>
                  <a:schemeClr val="bg1"/>
                </a:solidFill>
                <a:ea typeface="Lato Light" charset="0"/>
                <a:cs typeface="Lato Light" charset="0"/>
              </a:rPr>
              <a:t>aromatas</a:t>
            </a:r>
            <a:r>
              <a:rPr lang="en-US" b="1" dirty="0">
                <a:solidFill>
                  <a:schemeClr val="bg1"/>
                </a:solidFill>
                <a:ea typeface="Lato Light" charset="0"/>
                <a:cs typeface="Lato Light" charset="0"/>
              </a:rPr>
              <a:t>, </a:t>
            </a:r>
            <a:r>
              <a:rPr lang="en-US" b="1" dirty="0" err="1">
                <a:solidFill>
                  <a:schemeClr val="bg1"/>
                </a:solidFill>
                <a:ea typeface="Lato Light" charset="0"/>
                <a:cs typeface="Lato Light" charset="0"/>
              </a:rPr>
              <a:t>skonis</a:t>
            </a:r>
            <a:r>
              <a:rPr lang="en-US" b="1" dirty="0">
                <a:solidFill>
                  <a:schemeClr val="bg1"/>
                </a:solidFill>
                <a:ea typeface="Lato Light" charset="0"/>
                <a:cs typeface="Lato Light" charset="0"/>
              </a:rPr>
              <a:t> </a:t>
            </a:r>
            <a:r>
              <a:rPr lang="en-US" b="1" dirty="0" err="1">
                <a:solidFill>
                  <a:schemeClr val="bg1"/>
                </a:solidFill>
                <a:ea typeface="Lato Light" charset="0"/>
                <a:cs typeface="Lato Light" charset="0"/>
              </a:rPr>
              <a:t>ir</a:t>
            </a:r>
            <a:r>
              <a:rPr lang="en-US" b="1" dirty="0">
                <a:solidFill>
                  <a:schemeClr val="bg1"/>
                </a:solidFill>
                <a:ea typeface="Lato Light" charset="0"/>
                <a:cs typeface="Lato Light" charset="0"/>
              </a:rPr>
              <a:t> </a:t>
            </a:r>
            <a:r>
              <a:rPr lang="en-US" b="1" dirty="0" err="1">
                <a:solidFill>
                  <a:schemeClr val="bg1"/>
                </a:solidFill>
                <a:ea typeface="Lato Light" charset="0"/>
                <a:cs typeface="Lato Light" charset="0"/>
              </a:rPr>
              <a:t>cheminis</a:t>
            </a:r>
            <a:r>
              <a:rPr lang="en-US" b="1" dirty="0">
                <a:solidFill>
                  <a:schemeClr val="bg1"/>
                </a:solidFill>
                <a:ea typeface="Lato Light" charset="0"/>
                <a:cs typeface="Lato Light" charset="0"/>
              </a:rPr>
              <a:t> </a:t>
            </a:r>
            <a:r>
              <a:rPr lang="en-US" b="1" dirty="0" err="1">
                <a:solidFill>
                  <a:schemeClr val="bg1"/>
                </a:solidFill>
                <a:ea typeface="Lato Light" charset="0"/>
                <a:cs typeface="Lato Light" charset="0"/>
              </a:rPr>
              <a:t>pojūtis</a:t>
            </a:r>
            <a:r>
              <a:rPr lang="en-US" b="1" dirty="0">
                <a:solidFill>
                  <a:schemeClr val="bg1"/>
                </a:solidFill>
                <a:ea typeface="Lato Light" charset="0"/>
                <a:cs typeface="Lato Light" charset="0"/>
              </a:rPr>
              <a:t>)</a:t>
            </a:r>
          </a:p>
        </p:txBody>
      </p:sp>
      <p:sp>
        <p:nvSpPr>
          <p:cNvPr id="33" name="CuadroTexto 4">
            <a:extLst>
              <a:ext uri="{FF2B5EF4-FFF2-40B4-BE49-F238E27FC236}">
                <a16:creationId xmlns:a16="http://schemas.microsoft.com/office/drawing/2014/main" id="{77E5648C-AAFD-2D30-415D-6C3EF49974E2}"/>
              </a:ext>
            </a:extLst>
          </p:cNvPr>
          <p:cNvSpPr txBox="1"/>
          <p:nvPr/>
        </p:nvSpPr>
        <p:spPr>
          <a:xfrm>
            <a:off x="6441062" y="3441032"/>
            <a:ext cx="1928088" cy="830997"/>
          </a:xfrm>
          <a:prstGeom prst="rect">
            <a:avLst/>
          </a:prstGeom>
          <a:noFill/>
        </p:spPr>
        <p:txBody>
          <a:bodyPr wrap="square" rtlCol="0">
            <a:spAutoFit/>
          </a:bodyPr>
          <a:lstStyle/>
          <a:p>
            <a:pPr algn="ctr"/>
            <a:r>
              <a:rPr lang="en-US" sz="2400" b="1" dirty="0" err="1">
                <a:solidFill>
                  <a:schemeClr val="bg1"/>
                </a:solidFill>
                <a:ea typeface="Lato Light" charset="0"/>
                <a:cs typeface="Lato Light" charset="0"/>
              </a:rPr>
              <a:t>Tekstūra</a:t>
            </a:r>
            <a:r>
              <a:rPr lang="en-US" sz="2400" b="1" dirty="0">
                <a:solidFill>
                  <a:schemeClr val="bg1"/>
                </a:solidFill>
                <a:ea typeface="Lato Light" charset="0"/>
                <a:cs typeface="Lato Light" charset="0"/>
              </a:rPr>
              <a:t> </a:t>
            </a:r>
            <a:r>
              <a:rPr lang="en-US" sz="2400" b="1" dirty="0" err="1">
                <a:solidFill>
                  <a:schemeClr val="bg1"/>
                </a:solidFill>
                <a:ea typeface="Lato Light" charset="0"/>
                <a:cs typeface="Lato Light" charset="0"/>
              </a:rPr>
              <a:t>ir</a:t>
            </a:r>
            <a:r>
              <a:rPr lang="en-US" sz="2400" b="1" dirty="0">
                <a:solidFill>
                  <a:schemeClr val="bg1"/>
                </a:solidFill>
                <a:ea typeface="Lato Light" charset="0"/>
                <a:cs typeface="Lato Light" charset="0"/>
              </a:rPr>
              <a:t> </a:t>
            </a:r>
            <a:r>
              <a:rPr lang="en-US" sz="2400" b="1" dirty="0" err="1">
                <a:solidFill>
                  <a:schemeClr val="bg1"/>
                </a:solidFill>
                <a:ea typeface="Lato Light" charset="0"/>
                <a:cs typeface="Lato Light" charset="0"/>
              </a:rPr>
              <a:t>konsistencija</a:t>
            </a:r>
            <a:endParaRPr lang="en-US" sz="2400" b="1" dirty="0">
              <a:solidFill>
                <a:schemeClr val="bg1"/>
              </a:solidFill>
              <a:ea typeface="Lato Light" charset="0"/>
              <a:cs typeface="Lato Light" charset="0"/>
            </a:endParaRPr>
          </a:p>
        </p:txBody>
      </p:sp>
      <p:sp>
        <p:nvSpPr>
          <p:cNvPr id="34" name="CuadroTexto 4">
            <a:extLst>
              <a:ext uri="{FF2B5EF4-FFF2-40B4-BE49-F238E27FC236}">
                <a16:creationId xmlns:a16="http://schemas.microsoft.com/office/drawing/2014/main" id="{9F249969-2E73-D891-69C6-717DD01343C2}"/>
              </a:ext>
            </a:extLst>
          </p:cNvPr>
          <p:cNvSpPr txBox="1"/>
          <p:nvPr/>
        </p:nvSpPr>
        <p:spPr>
          <a:xfrm>
            <a:off x="3974205" y="3275624"/>
            <a:ext cx="1736439" cy="1200329"/>
          </a:xfrm>
          <a:prstGeom prst="rect">
            <a:avLst/>
          </a:prstGeom>
          <a:noFill/>
        </p:spPr>
        <p:txBody>
          <a:bodyPr wrap="square" rtlCol="0">
            <a:spAutoFit/>
          </a:bodyPr>
          <a:lstStyle/>
          <a:p>
            <a:pPr algn="ctr"/>
            <a:r>
              <a:rPr lang="en-US" sz="2400" b="1" dirty="0" err="1">
                <a:solidFill>
                  <a:schemeClr val="bg1"/>
                </a:solidFill>
                <a:ea typeface="Lato Light" charset="0"/>
                <a:cs typeface="Lato Light" charset="0"/>
              </a:rPr>
              <a:t>Kvapas</a:t>
            </a:r>
            <a:r>
              <a:rPr lang="en-US" sz="2400" b="1" dirty="0">
                <a:solidFill>
                  <a:schemeClr val="bg1"/>
                </a:solidFill>
                <a:ea typeface="Lato Light" charset="0"/>
                <a:cs typeface="Lato Light" charset="0"/>
              </a:rPr>
              <a:t>/ </a:t>
            </a:r>
            <a:r>
              <a:rPr lang="en-US" sz="2400" b="1" dirty="0" err="1">
                <a:solidFill>
                  <a:schemeClr val="bg1"/>
                </a:solidFill>
                <a:ea typeface="Lato Light" charset="0"/>
                <a:cs typeface="Lato Light" charset="0"/>
              </a:rPr>
              <a:t>aromatas</a:t>
            </a:r>
            <a:endParaRPr lang="en-US" sz="2400" b="1" dirty="0">
              <a:solidFill>
                <a:schemeClr val="bg1"/>
              </a:solidFill>
              <a:ea typeface="Lato Light" charset="0"/>
              <a:cs typeface="Lato Light" charset="0"/>
            </a:endParaRPr>
          </a:p>
          <a:p>
            <a:pPr algn="ctr"/>
            <a:endParaRPr lang="en-US" sz="2400" b="1" dirty="0" err="1">
              <a:solidFill>
                <a:schemeClr val="bg1"/>
              </a:solidFill>
              <a:ea typeface="Lato Light" charset="0"/>
              <a:cs typeface="Lato Light" charset="0"/>
            </a:endParaRPr>
          </a:p>
        </p:txBody>
      </p:sp>
    </p:spTree>
    <p:extLst>
      <p:ext uri="{BB962C8B-B14F-4D97-AF65-F5344CB8AC3E}">
        <p14:creationId xmlns:p14="http://schemas.microsoft.com/office/powerpoint/2010/main" val="7009708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36AEEC3-9BB6-0844-512C-6B84EB13E271}"/>
              </a:ext>
            </a:extLst>
          </p:cNvPr>
          <p:cNvSpPr>
            <a:spLocks noGrp="1"/>
          </p:cNvSpPr>
          <p:nvPr>
            <p:ph type="body" sz="quarter" idx="16"/>
          </p:nvPr>
        </p:nvSpPr>
        <p:spPr>
          <a:xfrm>
            <a:off x="734714" y="594797"/>
            <a:ext cx="10808102" cy="582221"/>
          </a:xfrm>
        </p:spPr>
        <p:txBody>
          <a:bodyPr>
            <a:normAutofit lnSpcReduction="10000"/>
          </a:bodyPr>
          <a:lstStyle/>
          <a:p>
            <a:r>
              <a:rPr lang="en-IE" dirty="0" err="1"/>
              <a:t>Maisto</a:t>
            </a:r>
            <a:r>
              <a:rPr lang="en-IE" dirty="0"/>
              <a:t> </a:t>
            </a:r>
            <a:r>
              <a:rPr lang="en-IE" dirty="0" err="1"/>
              <a:t>kintam</a:t>
            </a:r>
            <a:r>
              <a:rPr lang="lt-LT" dirty="0" err="1"/>
              <a:t>osios</a:t>
            </a:r>
            <a:r>
              <a:rPr lang="lt-LT" dirty="0"/>
              <a:t> dalys</a:t>
            </a:r>
            <a:endParaRPr lang="en-IE" dirty="0"/>
          </a:p>
        </p:txBody>
      </p:sp>
      <p:sp>
        <p:nvSpPr>
          <p:cNvPr id="4" name="Text Placeholder 4">
            <a:extLst>
              <a:ext uri="{FF2B5EF4-FFF2-40B4-BE49-F238E27FC236}">
                <a16:creationId xmlns:a16="http://schemas.microsoft.com/office/drawing/2014/main" id="{E9F1BF5B-78E0-9F61-1ABF-F9186FC3337C}"/>
              </a:ext>
            </a:extLst>
          </p:cNvPr>
          <p:cNvSpPr>
            <a:spLocks noGrp="1"/>
          </p:cNvSpPr>
          <p:nvPr>
            <p:ph type="body" sz="quarter" idx="18"/>
          </p:nvPr>
        </p:nvSpPr>
        <p:spPr>
          <a:xfrm>
            <a:off x="692149" y="1534583"/>
            <a:ext cx="10807700" cy="3027589"/>
          </a:xfrm>
        </p:spPr>
        <p:txBody>
          <a:bodyPr/>
          <a:lstStyle/>
          <a:p>
            <a:pPr algn="ctr"/>
            <a:r>
              <a:rPr lang="lt-LT" b="1" dirty="0"/>
              <a:t>„</a:t>
            </a:r>
            <a:r>
              <a:rPr lang="lt-LT" sz="2400" b="1" dirty="0"/>
              <a:t>Mūsų pojūčiai yra sukurti taip, kad veiktų kartu, todėl kai jie sujungiami, smegenys skiria daugiau dėmesio ir geriau užkoduoja atmintį." </a:t>
            </a:r>
            <a:r>
              <a:rPr lang="en-GB" sz="2400" dirty="0">
                <a:solidFill>
                  <a:srgbClr val="1188A3"/>
                </a:solidFill>
                <a:hlinkClick r:id="rId2">
                  <a:extLst>
                    <a:ext uri="{A12FA001-AC4F-418D-AE19-62706E023703}">
                      <ahyp:hlinkClr xmlns:ahyp="http://schemas.microsoft.com/office/drawing/2018/hyperlinkcolor" val="tx"/>
                    </a:ext>
                  </a:extLst>
                </a:hlinkClick>
              </a:rPr>
              <a:t>Medina (2014)</a:t>
            </a:r>
            <a:endParaRPr lang="en-GB" sz="2400" b="1" dirty="0">
              <a:solidFill>
                <a:srgbClr val="1188A3"/>
              </a:solidFill>
            </a:endParaRPr>
          </a:p>
          <a:p>
            <a:pPr algn="ctr"/>
            <a:r>
              <a:rPr lang="lt-LT" sz="2400" dirty="0"/>
              <a:t>Vertinant maisto kokybę, susipina visi kintamieji ir pojūčiai (daugialypė terpė). Jutiminė analizė (arba juslinis vertinimas) – tai mokslinė disciplina, kurioje eksperimentinio projektavimo ir statistinės analizės principai taikomi žmogaus juslėms (regai, uoslei, skoniui, lytėjimui ir klausai) vertinant vartotojams skirtus maisto produktus.  Jie paprastai „supakuojami" ir vertinami taip: </a:t>
            </a:r>
            <a:endParaRPr lang="en-IE" dirty="0"/>
          </a:p>
          <a:p>
            <a:endParaRPr lang="en-IE" dirty="0"/>
          </a:p>
        </p:txBody>
      </p:sp>
      <p:sp>
        <p:nvSpPr>
          <p:cNvPr id="5" name="Rectangle 4">
            <a:extLst>
              <a:ext uri="{FF2B5EF4-FFF2-40B4-BE49-F238E27FC236}">
                <a16:creationId xmlns:a16="http://schemas.microsoft.com/office/drawing/2014/main" id="{D3A196D1-8AEE-0FC6-8B2C-C01863BF5A7E}"/>
              </a:ext>
            </a:extLst>
          </p:cNvPr>
          <p:cNvSpPr/>
          <p:nvPr/>
        </p:nvSpPr>
        <p:spPr>
          <a:xfrm>
            <a:off x="1657349" y="4841421"/>
            <a:ext cx="2081893" cy="865415"/>
          </a:xfrm>
          <a:prstGeom prst="rect">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lt-LT" b="1" dirty="0">
                <a:solidFill>
                  <a:srgbClr val="000000"/>
                </a:solidFill>
              </a:rPr>
              <a:t>SKONIS</a:t>
            </a:r>
            <a:endParaRPr lang="en-IE" b="1" dirty="0">
              <a:solidFill>
                <a:srgbClr val="000000"/>
              </a:solidFill>
            </a:endParaRPr>
          </a:p>
        </p:txBody>
      </p:sp>
      <p:sp>
        <p:nvSpPr>
          <p:cNvPr id="6" name="Rectangle 5">
            <a:extLst>
              <a:ext uri="{FF2B5EF4-FFF2-40B4-BE49-F238E27FC236}">
                <a16:creationId xmlns:a16="http://schemas.microsoft.com/office/drawing/2014/main" id="{0781B017-3060-4761-D8D0-50FE477C104F}"/>
              </a:ext>
            </a:extLst>
          </p:cNvPr>
          <p:cNvSpPr/>
          <p:nvPr/>
        </p:nvSpPr>
        <p:spPr>
          <a:xfrm>
            <a:off x="5055053" y="4841421"/>
            <a:ext cx="2081893" cy="865415"/>
          </a:xfrm>
          <a:prstGeom prst="rect">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lt-LT" b="1" dirty="0">
                <a:solidFill>
                  <a:srgbClr val="000000"/>
                </a:solidFill>
              </a:rPr>
              <a:t>IŠVAIZDA</a:t>
            </a:r>
            <a:endParaRPr lang="en-IE" b="1" dirty="0">
              <a:solidFill>
                <a:srgbClr val="000000"/>
              </a:solidFill>
            </a:endParaRPr>
          </a:p>
          <a:p>
            <a:pPr algn="ctr"/>
            <a:endParaRPr lang="en-IE" b="1" dirty="0">
              <a:solidFill>
                <a:srgbClr val="000000"/>
              </a:solidFill>
            </a:endParaRPr>
          </a:p>
        </p:txBody>
      </p:sp>
      <p:sp>
        <p:nvSpPr>
          <p:cNvPr id="7" name="Rectangle 6">
            <a:extLst>
              <a:ext uri="{FF2B5EF4-FFF2-40B4-BE49-F238E27FC236}">
                <a16:creationId xmlns:a16="http://schemas.microsoft.com/office/drawing/2014/main" id="{BF1F71FE-C0B5-1620-0CA0-FB0C72C27BF0}"/>
              </a:ext>
            </a:extLst>
          </p:cNvPr>
          <p:cNvSpPr/>
          <p:nvPr/>
        </p:nvSpPr>
        <p:spPr>
          <a:xfrm>
            <a:off x="8452757" y="4841421"/>
            <a:ext cx="2081893" cy="865415"/>
          </a:xfrm>
          <a:prstGeom prst="rect">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b="1" dirty="0">
                <a:solidFill>
                  <a:srgbClr val="000000"/>
                </a:solidFill>
              </a:rPr>
              <a:t>KVAPAS</a:t>
            </a:r>
            <a:endParaRPr lang="en-IE" dirty="0">
              <a:solidFill>
                <a:srgbClr val="000000"/>
              </a:solidFill>
            </a:endParaRPr>
          </a:p>
        </p:txBody>
      </p:sp>
    </p:spTree>
    <p:extLst>
      <p:ext uri="{BB962C8B-B14F-4D97-AF65-F5344CB8AC3E}">
        <p14:creationId xmlns:p14="http://schemas.microsoft.com/office/powerpoint/2010/main" val="27018531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B9DB12-7D10-B616-A135-10BB0FE01416}"/>
              </a:ext>
            </a:extLst>
          </p:cNvPr>
          <p:cNvSpPr>
            <a:spLocks noGrp="1"/>
          </p:cNvSpPr>
          <p:nvPr>
            <p:ph type="body" sz="quarter" idx="16"/>
          </p:nvPr>
        </p:nvSpPr>
        <p:spPr>
          <a:xfrm>
            <a:off x="1" y="370960"/>
            <a:ext cx="11248848" cy="582221"/>
          </a:xfrm>
          <a:solidFill>
            <a:srgbClr val="85D2E1"/>
          </a:solidFill>
        </p:spPr>
        <p:txBody>
          <a:bodyPr anchor="ctr">
            <a:normAutofit lnSpcReduction="10000"/>
          </a:bodyPr>
          <a:lstStyle/>
          <a:p>
            <a:pPr algn="ctr"/>
            <a:r>
              <a:rPr lang="lt-LT" dirty="0"/>
              <a:t>Bendrieji jutiminės analizės bandymų metodai:</a:t>
            </a:r>
            <a:endParaRPr lang="en-IE" dirty="0"/>
          </a:p>
        </p:txBody>
      </p:sp>
      <p:graphicFrame>
        <p:nvGraphicFramePr>
          <p:cNvPr id="6" name="Diagram 5">
            <a:extLst>
              <a:ext uri="{FF2B5EF4-FFF2-40B4-BE49-F238E27FC236}">
                <a16:creationId xmlns:a16="http://schemas.microsoft.com/office/drawing/2014/main" id="{575669B2-0431-CE80-415B-BA5BDB759C6C}"/>
              </a:ext>
            </a:extLst>
          </p:cNvPr>
          <p:cNvGraphicFramePr/>
          <p:nvPr>
            <p:extLst>
              <p:ext uri="{D42A27DB-BD31-4B8C-83A1-F6EECF244321}">
                <p14:modId xmlns:p14="http://schemas.microsoft.com/office/powerpoint/2010/main" val="1974676678"/>
              </p:ext>
            </p:extLst>
          </p:nvPr>
        </p:nvGraphicFramePr>
        <p:xfrm>
          <a:off x="2232824" y="1398141"/>
          <a:ext cx="7236178" cy="4356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Oval 6">
            <a:extLst>
              <a:ext uri="{FF2B5EF4-FFF2-40B4-BE49-F238E27FC236}">
                <a16:creationId xmlns:a16="http://schemas.microsoft.com/office/drawing/2014/main" id="{1A11F600-262A-BC89-2157-33E502C04245}"/>
              </a:ext>
            </a:extLst>
          </p:cNvPr>
          <p:cNvSpPr/>
          <p:nvPr/>
        </p:nvSpPr>
        <p:spPr>
          <a:xfrm>
            <a:off x="3216443" y="5853759"/>
            <a:ext cx="2556042" cy="908590"/>
          </a:xfrm>
          <a:prstGeom prst="ellipse">
            <a:avLst/>
          </a:prstGeom>
          <a:solidFill>
            <a:schemeClr val="bg2"/>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b="1" dirty="0">
                <a:solidFill>
                  <a:srgbClr val="1188A3"/>
                </a:solidFill>
              </a:rPr>
              <a:t>„Instrumentinės" suvokiamos kokybės priemonės </a:t>
            </a:r>
          </a:p>
        </p:txBody>
      </p:sp>
      <p:sp>
        <p:nvSpPr>
          <p:cNvPr id="8" name="Oval 7">
            <a:extLst>
              <a:ext uri="{FF2B5EF4-FFF2-40B4-BE49-F238E27FC236}">
                <a16:creationId xmlns:a16="http://schemas.microsoft.com/office/drawing/2014/main" id="{3406789E-8740-58E8-E092-31B263C3D4D5}"/>
              </a:ext>
            </a:extLst>
          </p:cNvPr>
          <p:cNvSpPr/>
          <p:nvPr/>
        </p:nvSpPr>
        <p:spPr>
          <a:xfrm>
            <a:off x="6417733" y="5853264"/>
            <a:ext cx="2556042" cy="908590"/>
          </a:xfrm>
          <a:prstGeom prst="ellipse">
            <a:avLst/>
          </a:prstGeom>
          <a:solidFill>
            <a:schemeClr val="bg2"/>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b="1" dirty="0">
                <a:solidFill>
                  <a:srgbClr val="1188A3"/>
                </a:solidFill>
              </a:rPr>
              <a:t>Vartotojų reakcija į suvokiamą kokybę </a:t>
            </a:r>
            <a:endParaRPr lang="en-US" sz="1600" b="1" dirty="0">
              <a:solidFill>
                <a:srgbClr val="1188A3"/>
              </a:solidFill>
            </a:endParaRPr>
          </a:p>
        </p:txBody>
      </p:sp>
    </p:spTree>
    <p:extLst>
      <p:ext uri="{BB962C8B-B14F-4D97-AF65-F5344CB8AC3E}">
        <p14:creationId xmlns:p14="http://schemas.microsoft.com/office/powerpoint/2010/main" val="8639591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4D3DBB-C00D-AF78-443A-7D009B686687}"/>
              </a:ext>
            </a:extLst>
          </p:cNvPr>
          <p:cNvSpPr>
            <a:spLocks noGrp="1"/>
          </p:cNvSpPr>
          <p:nvPr>
            <p:ph type="body" sz="quarter" idx="18"/>
          </p:nvPr>
        </p:nvSpPr>
        <p:spPr>
          <a:xfrm>
            <a:off x="734715" y="1757011"/>
            <a:ext cx="4983180" cy="3823544"/>
          </a:xfrm>
          <a:ln>
            <a:solidFill>
              <a:srgbClr val="000000"/>
            </a:solidFill>
          </a:ln>
        </p:spPr>
        <p:txBody>
          <a:bodyPr>
            <a:normAutofit/>
          </a:bodyPr>
          <a:lstStyle/>
          <a:p>
            <a:pPr lvl="0"/>
            <a:r>
              <a:rPr lang="lt-LT" sz="2800" b="1" dirty="0"/>
              <a:t>Diskriminacijos testais</a:t>
            </a:r>
            <a:r>
              <a:rPr lang="lt-LT" sz="2800" dirty="0"/>
              <a:t> galima nustatyti, ar indai ir (arba) produktai skiriasi vieni nuo kitų.</a:t>
            </a:r>
          </a:p>
          <a:p>
            <a:pPr marL="342900" lvl="0" indent="-342900">
              <a:buFont typeface="Arial" panose="020B0604020202020204" pitchFamily="34" charset="0"/>
              <a:buChar char="•"/>
            </a:pPr>
            <a:r>
              <a:rPr lang="lt-LT" sz="2400" b="0" dirty="0"/>
              <a:t>Jei tam tikra savybė (</a:t>
            </a:r>
            <a:r>
              <a:rPr lang="lt-LT" sz="2400" b="0" dirty="0" err="1"/>
              <a:t>traškumas</a:t>
            </a:r>
            <a:r>
              <a:rPr lang="lt-LT" sz="2400" b="0" dirty="0"/>
              <a:t>, minkštumas, lydymosi temperatūra ir t. t.) skiriasi tarp mėginių arba </a:t>
            </a:r>
          </a:p>
          <a:p>
            <a:pPr marL="342900" lvl="0" indent="-342900">
              <a:buFont typeface="Arial" panose="020B0604020202020204" pitchFamily="34" charset="0"/>
              <a:buChar char="•"/>
            </a:pPr>
            <a:r>
              <a:rPr lang="lt-LT" sz="2400" b="0" dirty="0"/>
              <a:t>jei vienas produktas turi daugiau pasirinktų savybių nei kitas. </a:t>
            </a:r>
          </a:p>
          <a:p>
            <a:endParaRPr lang="en-IE" dirty="0"/>
          </a:p>
        </p:txBody>
      </p:sp>
      <p:sp>
        <p:nvSpPr>
          <p:cNvPr id="3" name="Text Placeholder 2">
            <a:extLst>
              <a:ext uri="{FF2B5EF4-FFF2-40B4-BE49-F238E27FC236}">
                <a16:creationId xmlns:a16="http://schemas.microsoft.com/office/drawing/2014/main" id="{4A4513C2-4D12-A111-AFC5-24E2749CC0D3}"/>
              </a:ext>
            </a:extLst>
          </p:cNvPr>
          <p:cNvSpPr>
            <a:spLocks noGrp="1"/>
          </p:cNvSpPr>
          <p:nvPr>
            <p:ph type="body" sz="quarter" idx="16"/>
          </p:nvPr>
        </p:nvSpPr>
        <p:spPr>
          <a:xfrm>
            <a:off x="734714" y="559694"/>
            <a:ext cx="5085159" cy="582221"/>
          </a:xfrm>
        </p:spPr>
        <p:txBody>
          <a:bodyPr>
            <a:normAutofit lnSpcReduction="10000"/>
          </a:bodyPr>
          <a:lstStyle/>
          <a:p>
            <a:r>
              <a:rPr lang="en-IE" dirty="0"/>
              <a:t>1. </a:t>
            </a:r>
            <a:r>
              <a:rPr lang="en-IE" dirty="0" err="1"/>
              <a:t>Analitiniai</a:t>
            </a:r>
            <a:r>
              <a:rPr lang="en-IE" dirty="0"/>
              <a:t> </a:t>
            </a:r>
            <a:r>
              <a:rPr lang="en-IE" dirty="0" err="1"/>
              <a:t>metodai</a:t>
            </a:r>
            <a:r>
              <a:rPr lang="en-IE" dirty="0"/>
              <a:t>:</a:t>
            </a:r>
          </a:p>
        </p:txBody>
      </p:sp>
      <p:sp>
        <p:nvSpPr>
          <p:cNvPr id="6" name="TextBox 5">
            <a:extLst>
              <a:ext uri="{FF2B5EF4-FFF2-40B4-BE49-F238E27FC236}">
                <a16:creationId xmlns:a16="http://schemas.microsoft.com/office/drawing/2014/main" id="{37F61DEB-C92D-B050-3B28-9CC8F601C07E}"/>
              </a:ext>
            </a:extLst>
          </p:cNvPr>
          <p:cNvSpPr txBox="1"/>
          <p:nvPr/>
        </p:nvSpPr>
        <p:spPr>
          <a:xfrm>
            <a:off x="6685032" y="1733348"/>
            <a:ext cx="4983180" cy="3662541"/>
          </a:xfrm>
          <a:prstGeom prst="rect">
            <a:avLst/>
          </a:prstGeom>
          <a:solidFill>
            <a:srgbClr val="FFD100"/>
          </a:solidFill>
        </p:spPr>
        <p:txBody>
          <a:bodyPr wrap="square">
            <a:spAutoFit/>
          </a:bodyPr>
          <a:lstStyle/>
          <a:p>
            <a:pPr marL="452438" indent="0"/>
            <a:r>
              <a:rPr lang="lt-LT" sz="2800" b="1" dirty="0">
                <a:solidFill>
                  <a:srgbClr val="000000"/>
                </a:solidFill>
              </a:rPr>
              <a:t>Aprašomieji metodai </a:t>
            </a:r>
            <a:r>
              <a:rPr lang="lt-LT" sz="2800" dirty="0">
                <a:solidFill>
                  <a:srgbClr val="000000"/>
                </a:solidFill>
              </a:rPr>
              <a:t>taikomi siekiant pateikti išsamesnius produkto profilius, prašant vertintojų nurodyti: </a:t>
            </a:r>
          </a:p>
          <a:p>
            <a:pPr marL="795338" indent="-342900">
              <a:buFont typeface="Arial" panose="020B0604020202020204" pitchFamily="34" charset="0"/>
              <a:buChar char="•"/>
            </a:pPr>
            <a:r>
              <a:rPr lang="lt-LT" sz="2400" b="0" u="sng" dirty="0">
                <a:solidFill>
                  <a:srgbClr val="000000"/>
                </a:solidFill>
              </a:rPr>
              <a:t>skirtingas gaminio savybes ir </a:t>
            </a:r>
          </a:p>
          <a:p>
            <a:pPr marL="795338" indent="-342900">
              <a:buFont typeface="Arial" panose="020B0604020202020204" pitchFamily="34" charset="0"/>
              <a:buChar char="•"/>
            </a:pPr>
            <a:r>
              <a:rPr lang="lt-LT" sz="2400" b="0" u="sng" dirty="0">
                <a:solidFill>
                  <a:srgbClr val="000000"/>
                </a:solidFill>
              </a:rPr>
              <a:t>kiekybiškai įvertinti savybes. </a:t>
            </a:r>
          </a:p>
          <a:p>
            <a:endParaRPr lang="en-IE" sz="2400" b="0" u="sng" dirty="0">
              <a:solidFill>
                <a:srgbClr val="000000"/>
              </a:solidFill>
            </a:endParaRPr>
          </a:p>
          <a:p>
            <a:pPr marL="452438" marR="0" lvl="0" indent="0" algn="l" defTabSz="914400" rtl="0" eaLnBrk="1" fontAlgn="auto" latinLnBrk="0" hangingPunct="1">
              <a:lnSpc>
                <a:spcPct val="100000"/>
              </a:lnSpc>
              <a:spcBef>
                <a:spcPts val="0"/>
              </a:spcBef>
              <a:spcAft>
                <a:spcPts val="0"/>
              </a:spcAft>
              <a:buClrTx/>
              <a:buSzTx/>
              <a:buFontTx/>
              <a:buNone/>
              <a:tabLst/>
              <a:defRPr/>
            </a:pPr>
            <a:r>
              <a:rPr lang="lt-LT" sz="2400" b="0" dirty="0">
                <a:solidFill>
                  <a:srgbClr val="000000"/>
                </a:solidFill>
              </a:rPr>
              <a:t>Geresni rezultatai gaunami iš apmokytų skonio ekspertų. </a:t>
            </a:r>
          </a:p>
        </p:txBody>
      </p:sp>
      <p:sp>
        <p:nvSpPr>
          <p:cNvPr id="29" name="TextBox 28">
            <a:extLst>
              <a:ext uri="{FF2B5EF4-FFF2-40B4-BE49-F238E27FC236}">
                <a16:creationId xmlns:a16="http://schemas.microsoft.com/office/drawing/2014/main" id="{AC0AD05A-4D6D-A682-F486-127F1F2403EF}"/>
              </a:ext>
            </a:extLst>
          </p:cNvPr>
          <p:cNvSpPr txBox="1"/>
          <p:nvPr/>
        </p:nvSpPr>
        <p:spPr>
          <a:xfrm>
            <a:off x="6748181" y="389140"/>
            <a:ext cx="4772254" cy="1200329"/>
          </a:xfrm>
          <a:prstGeom prst="rect">
            <a:avLst/>
          </a:prstGeom>
          <a:noFill/>
          <a:ln>
            <a:solidFill>
              <a:srgbClr val="FFD100"/>
            </a:solidFill>
          </a:ln>
        </p:spPr>
        <p:txBody>
          <a:bodyPr wrap="square">
            <a:spAutoFit/>
          </a:bodyPr>
          <a:lstStyle/>
          <a:p>
            <a:pPr marL="355600" indent="0"/>
            <a:r>
              <a:rPr lang="en-IE" sz="1800" b="1" dirty="0" err="1">
                <a:solidFill>
                  <a:srgbClr val="000000"/>
                </a:solidFill>
              </a:rPr>
              <a:t>Analitiniai</a:t>
            </a:r>
            <a:r>
              <a:rPr lang="en-IE" sz="1800" b="1" dirty="0">
                <a:solidFill>
                  <a:srgbClr val="000000"/>
                </a:solidFill>
              </a:rPr>
              <a:t> </a:t>
            </a:r>
            <a:r>
              <a:rPr lang="en-IE" sz="1800" b="1" dirty="0" err="1">
                <a:solidFill>
                  <a:srgbClr val="000000"/>
                </a:solidFill>
              </a:rPr>
              <a:t>juslinio</a:t>
            </a:r>
            <a:r>
              <a:rPr lang="en-IE" sz="1800" b="1" dirty="0">
                <a:solidFill>
                  <a:srgbClr val="000000"/>
                </a:solidFill>
              </a:rPr>
              <a:t> </a:t>
            </a:r>
            <a:r>
              <a:rPr lang="en-IE" sz="1800" dirty="0" err="1">
                <a:solidFill>
                  <a:srgbClr val="000000"/>
                </a:solidFill>
              </a:rPr>
              <a:t>vertinimo</a:t>
            </a:r>
            <a:r>
              <a:rPr lang="en-IE" sz="1800" dirty="0">
                <a:solidFill>
                  <a:srgbClr val="000000"/>
                </a:solidFill>
              </a:rPr>
              <a:t> </a:t>
            </a:r>
            <a:r>
              <a:rPr lang="en-IE" sz="1800" dirty="0" err="1">
                <a:solidFill>
                  <a:srgbClr val="000000"/>
                </a:solidFill>
              </a:rPr>
              <a:t>metodai</a:t>
            </a:r>
            <a:r>
              <a:rPr lang="en-IE" sz="1800" dirty="0">
                <a:solidFill>
                  <a:srgbClr val="000000"/>
                </a:solidFill>
              </a:rPr>
              <a:t> </a:t>
            </a:r>
            <a:r>
              <a:rPr lang="en-IE" sz="1800" dirty="0" err="1">
                <a:solidFill>
                  <a:srgbClr val="000000"/>
                </a:solidFill>
              </a:rPr>
              <a:t>dažniausiai</a:t>
            </a:r>
            <a:r>
              <a:rPr lang="en-IE" sz="1800" dirty="0">
                <a:solidFill>
                  <a:srgbClr val="000000"/>
                </a:solidFill>
              </a:rPr>
              <a:t> </a:t>
            </a:r>
            <a:r>
              <a:rPr lang="en-IE" sz="1800" dirty="0" err="1">
                <a:solidFill>
                  <a:srgbClr val="000000"/>
                </a:solidFill>
              </a:rPr>
              <a:t>yra</a:t>
            </a:r>
            <a:r>
              <a:rPr lang="en-IE" sz="1800" dirty="0">
                <a:solidFill>
                  <a:srgbClr val="000000"/>
                </a:solidFill>
              </a:rPr>
              <a:t> </a:t>
            </a:r>
            <a:r>
              <a:rPr lang="en-IE" sz="1800" dirty="0" err="1">
                <a:solidFill>
                  <a:srgbClr val="000000"/>
                </a:solidFill>
              </a:rPr>
              <a:t>diskriminaciniai</a:t>
            </a:r>
            <a:r>
              <a:rPr lang="en-IE" sz="1800" dirty="0">
                <a:solidFill>
                  <a:srgbClr val="000000"/>
                </a:solidFill>
              </a:rPr>
              <a:t> </a:t>
            </a:r>
            <a:r>
              <a:rPr lang="en-IE" sz="1800" dirty="0" err="1">
                <a:solidFill>
                  <a:srgbClr val="000000"/>
                </a:solidFill>
              </a:rPr>
              <a:t>ir</a:t>
            </a:r>
            <a:r>
              <a:rPr lang="en-IE" sz="1800" dirty="0">
                <a:solidFill>
                  <a:srgbClr val="000000"/>
                </a:solidFill>
              </a:rPr>
              <a:t> (</a:t>
            </a:r>
            <a:r>
              <a:rPr lang="en-IE" sz="1800" dirty="0" err="1">
                <a:solidFill>
                  <a:srgbClr val="000000"/>
                </a:solidFill>
              </a:rPr>
              <a:t>arba</a:t>
            </a:r>
            <a:r>
              <a:rPr lang="en-IE" sz="1800" dirty="0">
                <a:solidFill>
                  <a:srgbClr val="000000"/>
                </a:solidFill>
              </a:rPr>
              <a:t>) </a:t>
            </a:r>
            <a:r>
              <a:rPr lang="en-IE" sz="1800" dirty="0" err="1">
                <a:solidFill>
                  <a:srgbClr val="000000"/>
                </a:solidFill>
              </a:rPr>
              <a:t>aprašomieji</a:t>
            </a:r>
            <a:r>
              <a:rPr lang="en-IE" sz="1800" dirty="0">
                <a:solidFill>
                  <a:srgbClr val="000000"/>
                </a:solidFill>
              </a:rPr>
              <a:t> </a:t>
            </a:r>
            <a:r>
              <a:rPr lang="en-IE" sz="1800" dirty="0" err="1">
                <a:solidFill>
                  <a:srgbClr val="000000"/>
                </a:solidFill>
              </a:rPr>
              <a:t>metodai</a:t>
            </a:r>
            <a:r>
              <a:rPr lang="en-IE" sz="1800" dirty="0">
                <a:solidFill>
                  <a:srgbClr val="000000"/>
                </a:solidFill>
              </a:rPr>
              <a:t>. </a:t>
            </a:r>
          </a:p>
          <a:p>
            <a:pPr marL="355600" indent="0"/>
            <a:endParaRPr lang="en-IE" sz="1800" b="1" dirty="0">
              <a:solidFill>
                <a:srgbClr val="000000"/>
              </a:solidFill>
            </a:endParaRPr>
          </a:p>
        </p:txBody>
      </p:sp>
      <p:cxnSp>
        <p:nvCxnSpPr>
          <p:cNvPr id="31" name="Straight Connector 30">
            <a:extLst>
              <a:ext uri="{FF2B5EF4-FFF2-40B4-BE49-F238E27FC236}">
                <a16:creationId xmlns:a16="http://schemas.microsoft.com/office/drawing/2014/main" id="{53DBBB26-B782-FC4B-549C-7DB16FBF517F}"/>
              </a:ext>
            </a:extLst>
          </p:cNvPr>
          <p:cNvCxnSpPr/>
          <p:nvPr/>
        </p:nvCxnSpPr>
        <p:spPr>
          <a:xfrm>
            <a:off x="6386813" y="5927558"/>
            <a:ext cx="5805187" cy="0"/>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sp>
        <p:nvSpPr>
          <p:cNvPr id="4" name="Arrow: Right 3">
            <a:extLst>
              <a:ext uri="{FF2B5EF4-FFF2-40B4-BE49-F238E27FC236}">
                <a16:creationId xmlns:a16="http://schemas.microsoft.com/office/drawing/2014/main" id="{B88BCCF3-78F1-2843-5B89-48AFCCE57435}"/>
              </a:ext>
            </a:extLst>
          </p:cNvPr>
          <p:cNvSpPr/>
          <p:nvPr/>
        </p:nvSpPr>
        <p:spPr>
          <a:xfrm>
            <a:off x="5265964" y="642972"/>
            <a:ext cx="1413023" cy="340824"/>
          </a:xfrm>
          <a:prstGeom prst="rightArrow">
            <a:avLst/>
          </a:prstGeom>
          <a:solidFill>
            <a:srgbClr val="FED100"/>
          </a:solidFill>
          <a:ln>
            <a:solidFill>
              <a:srgbClr val="FE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5821648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06CF72-8E7F-6B86-CC54-50229B1A7273}"/>
              </a:ext>
            </a:extLst>
          </p:cNvPr>
          <p:cNvSpPr>
            <a:spLocks noGrp="1"/>
          </p:cNvSpPr>
          <p:nvPr>
            <p:ph type="body" sz="quarter" idx="16"/>
          </p:nvPr>
        </p:nvSpPr>
        <p:spPr>
          <a:xfrm>
            <a:off x="569495" y="536836"/>
            <a:ext cx="5085159" cy="582221"/>
          </a:xfrm>
        </p:spPr>
        <p:txBody>
          <a:bodyPr>
            <a:normAutofit lnSpcReduction="10000"/>
          </a:bodyPr>
          <a:lstStyle/>
          <a:p>
            <a:r>
              <a:rPr lang="en-IE" dirty="0"/>
              <a:t>2. </a:t>
            </a:r>
            <a:r>
              <a:rPr lang="en-IE" dirty="0" err="1"/>
              <a:t>Afektiniai</a:t>
            </a:r>
            <a:r>
              <a:rPr lang="en-IE" dirty="0"/>
              <a:t> </a:t>
            </a:r>
            <a:r>
              <a:rPr lang="en-IE" dirty="0" err="1"/>
              <a:t>metodai</a:t>
            </a:r>
            <a:r>
              <a:rPr lang="en-IE" dirty="0"/>
              <a:t>:</a:t>
            </a:r>
          </a:p>
        </p:txBody>
      </p:sp>
      <p:pic>
        <p:nvPicPr>
          <p:cNvPr id="7" name="Picture Placeholder 6">
            <a:extLst>
              <a:ext uri="{FF2B5EF4-FFF2-40B4-BE49-F238E27FC236}">
                <a16:creationId xmlns:a16="http://schemas.microsoft.com/office/drawing/2014/main" id="{D64C50A9-E0B2-B9EF-282A-3569368CF9E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
        <p:nvSpPr>
          <p:cNvPr id="5" name="Text Placeholder 4">
            <a:extLst>
              <a:ext uri="{FF2B5EF4-FFF2-40B4-BE49-F238E27FC236}">
                <a16:creationId xmlns:a16="http://schemas.microsoft.com/office/drawing/2014/main" id="{B85FAFC5-480E-D3C7-DE00-EB483597512A}"/>
              </a:ext>
            </a:extLst>
          </p:cNvPr>
          <p:cNvSpPr txBox="1">
            <a:spLocks noGrp="1"/>
          </p:cNvSpPr>
          <p:nvPr>
            <p:ph type="body" sz="quarter" idx="18"/>
          </p:nvPr>
        </p:nvSpPr>
        <p:spPr>
          <a:xfrm>
            <a:off x="569495" y="1500690"/>
            <a:ext cx="5630779" cy="4161396"/>
          </a:xfrm>
          <a:prstGeom prst="rect">
            <a:avLst/>
          </a:prstGeom>
          <a:noFill/>
        </p:spPr>
        <p:txBody>
          <a:bodyPr wrap="square">
            <a:spAutoFit/>
          </a:bodyPr>
          <a:lstStyle/>
          <a:p>
            <a:pPr marL="0" indent="0">
              <a:buNone/>
            </a:pPr>
            <a:r>
              <a:rPr lang="lt-LT" sz="2250" dirty="0"/>
              <a:t>Suburti tikslinių vartotojų grupę, kuri atsakytų į šiuos klausimus:</a:t>
            </a:r>
            <a:endParaRPr lang="en-IE" sz="1050" dirty="0"/>
          </a:p>
          <a:p>
            <a:pPr marL="342900" lvl="0" indent="-342900">
              <a:buFont typeface="Arial" panose="020B0604020202020204" pitchFamily="34" charset="0"/>
              <a:buChar char="•"/>
            </a:pPr>
            <a:r>
              <a:rPr lang="lt-LT" sz="2250" i="1" dirty="0"/>
              <a:t>Kuriam produktui teikiate pirmenybę?</a:t>
            </a:r>
          </a:p>
          <a:p>
            <a:pPr marL="342900" lvl="0" indent="-342900">
              <a:buFont typeface="Arial" panose="020B0604020202020204" pitchFamily="34" charset="0"/>
              <a:buChar char="•"/>
            </a:pPr>
            <a:r>
              <a:rPr lang="lt-LT" sz="2250" i="1" dirty="0"/>
              <a:t>Kuris produktas jums patinka?</a:t>
            </a:r>
          </a:p>
          <a:p>
            <a:pPr marL="342900" lvl="0" indent="-342900">
              <a:buFont typeface="Arial" panose="020B0604020202020204" pitchFamily="34" charset="0"/>
              <a:buChar char="•"/>
            </a:pPr>
            <a:r>
              <a:rPr lang="lt-LT" sz="2250" i="1" dirty="0"/>
              <a:t>Kaip stipriai jums patinka šis gaminys?</a:t>
            </a:r>
          </a:p>
          <a:p>
            <a:pPr marL="342900" lvl="0" indent="-342900">
              <a:buFont typeface="Arial" panose="020B0604020202020204" pitchFamily="34" charset="0"/>
              <a:buChar char="•"/>
            </a:pPr>
            <a:r>
              <a:rPr lang="lt-LT" sz="2250" i="1" dirty="0"/>
              <a:t>Kaip dažnai pirktumėte / naudotumėte šį gaminį?</a:t>
            </a:r>
            <a:endParaRPr lang="en-IE" sz="1050" dirty="0"/>
          </a:p>
          <a:p>
            <a:pPr marL="0" indent="0"/>
            <a:r>
              <a:rPr lang="lt-LT" sz="2250" dirty="0"/>
              <a:t>Taikant afektinius metodus reikia daug didesnės grupės nei taikant analitinius metodus, kad būtų galima patikimiau interpretuoti rezultatus. </a:t>
            </a:r>
          </a:p>
        </p:txBody>
      </p:sp>
    </p:spTree>
    <p:extLst>
      <p:ext uri="{BB962C8B-B14F-4D97-AF65-F5344CB8AC3E}">
        <p14:creationId xmlns:p14="http://schemas.microsoft.com/office/powerpoint/2010/main" val="33448279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0E589AC-37F1-FAA4-1A08-A647BF2C832B}"/>
              </a:ext>
            </a:extLst>
          </p:cNvPr>
          <p:cNvSpPr>
            <a:spLocks noGrp="1"/>
          </p:cNvSpPr>
          <p:nvPr>
            <p:ph type="body" sz="quarter" idx="16"/>
          </p:nvPr>
        </p:nvSpPr>
        <p:spPr>
          <a:xfrm>
            <a:off x="-1" y="414372"/>
            <a:ext cx="11699421" cy="582221"/>
          </a:xfrm>
          <a:solidFill>
            <a:srgbClr val="FED100"/>
          </a:solidFill>
        </p:spPr>
        <p:txBody>
          <a:bodyPr anchor="ctr">
            <a:normAutofit lnSpcReduction="10000"/>
          </a:bodyPr>
          <a:lstStyle/>
          <a:p>
            <a:pPr algn="ctr"/>
            <a:r>
              <a:rPr lang="lt-LT" dirty="0"/>
              <a:t>Maisto kintamieji: Taip pat reikėtų atsižvelgti į išvaizdą...</a:t>
            </a:r>
            <a:endParaRPr lang="en-IE" dirty="0"/>
          </a:p>
        </p:txBody>
      </p:sp>
      <p:sp>
        <p:nvSpPr>
          <p:cNvPr id="4" name="Text Placeholder 2">
            <a:extLst>
              <a:ext uri="{FF2B5EF4-FFF2-40B4-BE49-F238E27FC236}">
                <a16:creationId xmlns:a16="http://schemas.microsoft.com/office/drawing/2014/main" id="{A0E6A328-019C-2AB3-5986-05907F29F4BD}"/>
              </a:ext>
            </a:extLst>
          </p:cNvPr>
          <p:cNvSpPr>
            <a:spLocks noGrp="1"/>
          </p:cNvSpPr>
          <p:nvPr>
            <p:ph type="body" sz="quarter" idx="18"/>
          </p:nvPr>
        </p:nvSpPr>
        <p:spPr>
          <a:xfrm>
            <a:off x="734713" y="1412457"/>
            <a:ext cx="7326145" cy="3867150"/>
          </a:xfrm>
        </p:spPr>
        <p:txBody>
          <a:bodyPr>
            <a:noAutofit/>
          </a:bodyPr>
          <a:lstStyle/>
          <a:p>
            <a:pPr marL="0" indent="0" algn="just"/>
            <a:r>
              <a:rPr lang="lt-LT" dirty="0"/>
              <a:t>Virškinimas prasideda akyse. Maisto išvaizda padeda paruošti burną gaunamam maistui. Techninis aprašymas:</a:t>
            </a:r>
          </a:p>
          <a:p>
            <a:pPr marL="0" indent="0" algn="just"/>
            <a:r>
              <a:rPr lang="lt-LT" dirty="0"/>
              <a:t>Maisto išvaizda, kurią daugiausia lemia išorės spalva, yra pirmasis pojūtis, kurį suvokia vartotojas ir kurį jis naudoja kaip priemonę maistui </a:t>
            </a:r>
            <a:r>
              <a:rPr lang="lt-LT" b="1" dirty="0"/>
              <a:t>priimti arba atmesti </a:t>
            </a:r>
            <a:r>
              <a:rPr lang="lt-LT" dirty="0"/>
              <a:t>(</a:t>
            </a:r>
            <a:r>
              <a:rPr lang="lt-LT" dirty="0" err="1"/>
              <a:t>Leon</a:t>
            </a:r>
            <a:r>
              <a:rPr lang="lt-LT" dirty="0"/>
              <a:t> ir kt., 2006)</a:t>
            </a:r>
          </a:p>
          <a:p>
            <a:pPr marL="0" indent="0" algn="just"/>
            <a:r>
              <a:rPr lang="lt-LT" dirty="0"/>
              <a:t>Atliekant vaizdo tyrimus atsižvelgiama į vizualinį maisto suvokimą, kuris apima spalvą, dydį, formą, skaidrumą, </a:t>
            </a:r>
            <a:r>
              <a:rPr lang="lt-LT" dirty="0" err="1"/>
              <a:t>matiškumą</a:t>
            </a:r>
            <a:r>
              <a:rPr lang="lt-LT" dirty="0"/>
              <a:t> ir blizgesį. </a:t>
            </a:r>
          </a:p>
          <a:p>
            <a:pPr marL="0" indent="0" algn="just"/>
            <a:r>
              <a:rPr lang="lt-LT" dirty="0"/>
              <a:t>Išvaizdą ir spalvą lengva paaiškinti pasitelkus vaisius. Kai vaisiai sunoksta, jų spalva tampa sodresnė, o kai maistas sugenda arba suyra, spalva prarandama.</a:t>
            </a:r>
          </a:p>
        </p:txBody>
      </p:sp>
      <p:pic>
        <p:nvPicPr>
          <p:cNvPr id="6" name="Picture 5" descr="Rainbow of fresh vegetables and fruits">
            <a:extLst>
              <a:ext uri="{FF2B5EF4-FFF2-40B4-BE49-F238E27FC236}">
                <a16:creationId xmlns:a16="http://schemas.microsoft.com/office/drawing/2014/main" id="{51CB3288-F216-D992-3FFB-8F224B97F3E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279811" y="1508961"/>
            <a:ext cx="3767812" cy="4491789"/>
          </a:xfrm>
          <a:prstGeom prst="rect">
            <a:avLst/>
          </a:prstGeom>
        </p:spPr>
      </p:pic>
    </p:spTree>
    <p:extLst>
      <p:ext uri="{BB962C8B-B14F-4D97-AF65-F5344CB8AC3E}">
        <p14:creationId xmlns:p14="http://schemas.microsoft.com/office/powerpoint/2010/main" val="33719160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63A37659-2513-7573-B62A-882D280780B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0" y="2016579"/>
            <a:ext cx="6978387" cy="2803478"/>
          </a:xfrm>
          <a:prstGeom prst="rect">
            <a:avLst/>
          </a:prstGeom>
        </p:spPr>
      </p:pic>
      <p:sp>
        <p:nvSpPr>
          <p:cNvPr id="4" name="Text Placeholder 3">
            <a:extLst>
              <a:ext uri="{FF2B5EF4-FFF2-40B4-BE49-F238E27FC236}">
                <a16:creationId xmlns:a16="http://schemas.microsoft.com/office/drawing/2014/main" id="{22BF5214-D2D2-883B-D2C2-1331FC4F378D}"/>
              </a:ext>
            </a:extLst>
          </p:cNvPr>
          <p:cNvSpPr>
            <a:spLocks noGrp="1"/>
          </p:cNvSpPr>
          <p:nvPr>
            <p:ph type="body" sz="quarter" idx="16"/>
          </p:nvPr>
        </p:nvSpPr>
        <p:spPr>
          <a:xfrm>
            <a:off x="0" y="272849"/>
            <a:ext cx="11593285" cy="582221"/>
          </a:xfrm>
          <a:solidFill>
            <a:srgbClr val="FFD100"/>
          </a:solidFill>
        </p:spPr>
        <p:txBody>
          <a:bodyPr anchor="ctr">
            <a:normAutofit lnSpcReduction="10000"/>
          </a:bodyPr>
          <a:lstStyle/>
          <a:p>
            <a:pPr algn="ctr"/>
            <a:r>
              <a:rPr lang="lt-LT" dirty="0"/>
              <a:t>Rega ir uoslės...</a:t>
            </a:r>
            <a:endParaRPr lang="en-IE" dirty="0"/>
          </a:p>
        </p:txBody>
      </p:sp>
      <p:sp>
        <p:nvSpPr>
          <p:cNvPr id="6" name="Text Placeholder 3">
            <a:extLst>
              <a:ext uri="{FF2B5EF4-FFF2-40B4-BE49-F238E27FC236}">
                <a16:creationId xmlns:a16="http://schemas.microsoft.com/office/drawing/2014/main" id="{778A0B16-4D14-8F63-DD7E-3AE0243C10DF}"/>
              </a:ext>
            </a:extLst>
          </p:cNvPr>
          <p:cNvSpPr>
            <a:spLocks noGrp="1"/>
          </p:cNvSpPr>
          <p:nvPr>
            <p:ph type="body" sz="quarter" idx="18"/>
          </p:nvPr>
        </p:nvSpPr>
        <p:spPr>
          <a:xfrm>
            <a:off x="6890084" y="2689918"/>
            <a:ext cx="5301916" cy="3229619"/>
          </a:xfrm>
          <a:solidFill>
            <a:srgbClr val="85D2E1"/>
          </a:solidFill>
        </p:spPr>
        <p:txBody>
          <a:bodyPr/>
          <a:lstStyle/>
          <a:p>
            <a:pPr algn="ctr"/>
            <a:r>
              <a:rPr lang="lt-LT" b="1" dirty="0"/>
              <a:t>KURĮ RINKTUMĖTĖS JŪS?</a:t>
            </a:r>
          </a:p>
          <a:p>
            <a:pPr algn="ctr"/>
            <a:r>
              <a:rPr lang="lt-LT" dirty="0"/>
              <a:t>Rega  arba uoslės signalai (kvapas) paprastai yra pirmieji pojūčiai, kurie suteikia informacijos apie maisto kokybę.</a:t>
            </a:r>
            <a:endParaRPr lang="en-IE" dirty="0"/>
          </a:p>
        </p:txBody>
      </p:sp>
    </p:spTree>
    <p:extLst>
      <p:ext uri="{BB962C8B-B14F-4D97-AF65-F5344CB8AC3E}">
        <p14:creationId xmlns:p14="http://schemas.microsoft.com/office/powerpoint/2010/main" val="6400727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39D6FB-9144-4C63-BF5C-7B2C1E478B49}"/>
              </a:ext>
            </a:extLst>
          </p:cNvPr>
          <p:cNvSpPr>
            <a:spLocks noGrp="1"/>
          </p:cNvSpPr>
          <p:nvPr>
            <p:ph type="body" sz="quarter" idx="29"/>
          </p:nvPr>
        </p:nvSpPr>
        <p:spPr>
          <a:solidFill>
            <a:srgbClr val="85D2E1"/>
          </a:solidFill>
        </p:spPr>
        <p:txBody>
          <a:bodyPr anchor="ctr">
            <a:normAutofit lnSpcReduction="10000"/>
          </a:bodyPr>
          <a:lstStyle/>
          <a:p>
            <a:r>
              <a:rPr lang="fi-FI" dirty="0"/>
              <a:t>Aromatą paprastai sudaro 3 komponentai:</a:t>
            </a:r>
            <a:endParaRPr lang="en-IE" dirty="0"/>
          </a:p>
        </p:txBody>
      </p:sp>
      <p:sp>
        <p:nvSpPr>
          <p:cNvPr id="3" name="Text Placeholder 2">
            <a:extLst>
              <a:ext uri="{FF2B5EF4-FFF2-40B4-BE49-F238E27FC236}">
                <a16:creationId xmlns:a16="http://schemas.microsoft.com/office/drawing/2014/main" id="{C8A5B2A5-1AE9-2D91-CEE5-38A4A80ECF6E}"/>
              </a:ext>
            </a:extLst>
          </p:cNvPr>
          <p:cNvSpPr>
            <a:spLocks noGrp="1"/>
          </p:cNvSpPr>
          <p:nvPr>
            <p:ph type="body" sz="quarter" idx="21"/>
          </p:nvPr>
        </p:nvSpPr>
        <p:spPr>
          <a:xfrm>
            <a:off x="1461407" y="3679498"/>
            <a:ext cx="2286000" cy="1237497"/>
          </a:xfrm>
        </p:spPr>
        <p:txBody>
          <a:bodyPr>
            <a:normAutofit fontScale="92500"/>
          </a:bodyPr>
          <a:lstStyle/>
          <a:p>
            <a:pPr marL="0" indent="0"/>
            <a:r>
              <a:rPr lang="en-IE" dirty="0"/>
              <a:t>Tai </a:t>
            </a:r>
            <a:r>
              <a:rPr lang="en-IE" dirty="0" err="1"/>
              <a:t>prisideda</a:t>
            </a:r>
            <a:r>
              <a:rPr lang="en-IE" dirty="0"/>
              <a:t> </a:t>
            </a:r>
            <a:r>
              <a:rPr lang="en-IE" dirty="0" err="1"/>
              <a:t>prie</a:t>
            </a:r>
            <a:r>
              <a:rPr lang="en-IE" dirty="0"/>
              <a:t> </a:t>
            </a:r>
            <a:r>
              <a:rPr lang="en-IE" dirty="0" err="1"/>
              <a:t>valgymo</a:t>
            </a:r>
            <a:r>
              <a:rPr lang="en-IE" dirty="0"/>
              <a:t> </a:t>
            </a:r>
            <a:r>
              <a:rPr lang="en-IE" dirty="0" err="1"/>
              <a:t>malonumo</a:t>
            </a:r>
            <a:r>
              <a:rPr lang="en-IE" dirty="0"/>
              <a:t>: </a:t>
            </a:r>
            <a:r>
              <a:rPr lang="en-IE" dirty="0" err="1"/>
              <a:t>pvz</a:t>
            </a:r>
            <a:r>
              <a:rPr lang="en-IE" dirty="0"/>
              <a:t>., </a:t>
            </a:r>
            <a:r>
              <a:rPr lang="en-IE" dirty="0" err="1"/>
              <a:t>ką</a:t>
            </a:r>
            <a:r>
              <a:rPr lang="en-IE" dirty="0"/>
              <a:t> tik </a:t>
            </a:r>
            <a:r>
              <a:rPr lang="en-IE" dirty="0" err="1"/>
              <a:t>iškeptos</a:t>
            </a:r>
            <a:r>
              <a:rPr lang="en-IE" dirty="0"/>
              <a:t> </a:t>
            </a:r>
            <a:r>
              <a:rPr lang="en-IE" dirty="0" err="1"/>
              <a:t>duonos</a:t>
            </a:r>
            <a:r>
              <a:rPr lang="en-IE" dirty="0"/>
              <a:t> </a:t>
            </a:r>
            <a:r>
              <a:rPr lang="en-IE" dirty="0" err="1"/>
              <a:t>aromatas</a:t>
            </a:r>
            <a:r>
              <a:rPr lang="en-IE" dirty="0"/>
              <a:t>.</a:t>
            </a:r>
          </a:p>
        </p:txBody>
      </p:sp>
      <p:sp>
        <p:nvSpPr>
          <p:cNvPr id="4" name="Text Placeholder 3">
            <a:extLst>
              <a:ext uri="{FF2B5EF4-FFF2-40B4-BE49-F238E27FC236}">
                <a16:creationId xmlns:a16="http://schemas.microsoft.com/office/drawing/2014/main" id="{4153FF38-B689-7067-06FC-F407C5ED98EA}"/>
              </a:ext>
            </a:extLst>
          </p:cNvPr>
          <p:cNvSpPr>
            <a:spLocks noGrp="1"/>
          </p:cNvSpPr>
          <p:nvPr>
            <p:ph type="body" sz="quarter" idx="25"/>
          </p:nvPr>
        </p:nvSpPr>
        <p:spPr>
          <a:xfrm>
            <a:off x="1646208" y="3341247"/>
            <a:ext cx="1903851" cy="335052"/>
          </a:xfrm>
        </p:spPr>
        <p:txBody>
          <a:bodyPr>
            <a:normAutofit fontScale="92500" lnSpcReduction="10000"/>
          </a:bodyPr>
          <a:lstStyle/>
          <a:p>
            <a:r>
              <a:rPr lang="en-IE" dirty="0"/>
              <a:t>KVAPAS</a:t>
            </a:r>
          </a:p>
        </p:txBody>
      </p:sp>
      <p:sp>
        <p:nvSpPr>
          <p:cNvPr id="5" name="Text Placeholder 4">
            <a:extLst>
              <a:ext uri="{FF2B5EF4-FFF2-40B4-BE49-F238E27FC236}">
                <a16:creationId xmlns:a16="http://schemas.microsoft.com/office/drawing/2014/main" id="{28C67ECC-5D84-08B1-06C7-51C962CE01F5}"/>
              </a:ext>
            </a:extLst>
          </p:cNvPr>
          <p:cNvSpPr>
            <a:spLocks noGrp="1"/>
          </p:cNvSpPr>
          <p:nvPr>
            <p:ph type="body" sz="quarter" idx="32"/>
          </p:nvPr>
        </p:nvSpPr>
        <p:spPr>
          <a:xfrm>
            <a:off x="5135336" y="3681424"/>
            <a:ext cx="2367643" cy="1328498"/>
          </a:xfrm>
        </p:spPr>
        <p:txBody>
          <a:bodyPr>
            <a:normAutofit fontScale="92500" lnSpcReduction="10000"/>
          </a:bodyPr>
          <a:lstStyle/>
          <a:p>
            <a:pPr marL="0" indent="0"/>
            <a:r>
              <a:rPr lang="lt-LT" dirty="0"/>
              <a:t>Tai fizinis pojūtis, kurį maistas ar gėrimas sukelia burnoje, kartais jis susijęs su tekstūra.</a:t>
            </a:r>
          </a:p>
        </p:txBody>
      </p:sp>
      <p:sp>
        <p:nvSpPr>
          <p:cNvPr id="6" name="Text Placeholder 5">
            <a:extLst>
              <a:ext uri="{FF2B5EF4-FFF2-40B4-BE49-F238E27FC236}">
                <a16:creationId xmlns:a16="http://schemas.microsoft.com/office/drawing/2014/main" id="{84284503-EACC-8174-3C5A-3489312A0606}"/>
              </a:ext>
            </a:extLst>
          </p:cNvPr>
          <p:cNvSpPr>
            <a:spLocks noGrp="1"/>
          </p:cNvSpPr>
          <p:nvPr>
            <p:ph type="body" sz="quarter" idx="33"/>
          </p:nvPr>
        </p:nvSpPr>
        <p:spPr/>
        <p:txBody>
          <a:bodyPr>
            <a:normAutofit fontScale="85000" lnSpcReduction="10000"/>
          </a:bodyPr>
          <a:lstStyle/>
          <a:p>
            <a:r>
              <a:rPr lang="en-IE" dirty="0"/>
              <a:t>BURNOS POJŪTIS</a:t>
            </a:r>
          </a:p>
          <a:p>
            <a:endParaRPr lang="en-IE" dirty="0"/>
          </a:p>
        </p:txBody>
      </p:sp>
      <p:sp>
        <p:nvSpPr>
          <p:cNvPr id="7" name="Text Placeholder 6">
            <a:extLst>
              <a:ext uri="{FF2B5EF4-FFF2-40B4-BE49-F238E27FC236}">
                <a16:creationId xmlns:a16="http://schemas.microsoft.com/office/drawing/2014/main" id="{4516F093-1852-68F7-A829-4BF54D75ED35}"/>
              </a:ext>
            </a:extLst>
          </p:cNvPr>
          <p:cNvSpPr>
            <a:spLocks noGrp="1"/>
          </p:cNvSpPr>
          <p:nvPr>
            <p:ph type="body" sz="quarter" idx="36"/>
          </p:nvPr>
        </p:nvSpPr>
        <p:spPr>
          <a:xfrm>
            <a:off x="8825593" y="3670297"/>
            <a:ext cx="2449285" cy="1339625"/>
          </a:xfrm>
        </p:spPr>
        <p:txBody>
          <a:bodyPr>
            <a:normAutofit fontScale="92500" lnSpcReduction="10000"/>
          </a:bodyPr>
          <a:lstStyle/>
          <a:p>
            <a:pPr marL="0" indent="0"/>
            <a:r>
              <a:rPr lang="en-IE" dirty="0"/>
              <a:t>Tai </a:t>
            </a:r>
            <a:r>
              <a:rPr lang="en-IE" dirty="0" err="1"/>
              <a:t>labai</a:t>
            </a:r>
            <a:r>
              <a:rPr lang="en-IE" dirty="0"/>
              <a:t> </a:t>
            </a:r>
            <a:r>
              <a:rPr lang="en-IE" dirty="0" err="1"/>
              <a:t>svarbu</a:t>
            </a:r>
            <a:r>
              <a:rPr lang="en-IE" dirty="0"/>
              <a:t> </a:t>
            </a:r>
            <a:r>
              <a:rPr lang="en-IE" dirty="0" err="1"/>
              <a:t>atpažįstant</a:t>
            </a:r>
            <a:r>
              <a:rPr lang="en-IE" dirty="0"/>
              <a:t>, </a:t>
            </a:r>
            <a:r>
              <a:rPr lang="en-IE" dirty="0" err="1"/>
              <a:t>priimant</a:t>
            </a:r>
            <a:r>
              <a:rPr lang="en-IE" dirty="0"/>
              <a:t> </a:t>
            </a:r>
            <a:r>
              <a:rPr lang="en-IE" dirty="0" err="1"/>
              <a:t>ir</a:t>
            </a:r>
            <a:r>
              <a:rPr lang="en-IE" dirty="0"/>
              <a:t> </a:t>
            </a:r>
            <a:r>
              <a:rPr lang="en-IE" dirty="0" err="1"/>
              <a:t>vertinant</a:t>
            </a:r>
            <a:r>
              <a:rPr lang="en-IE" dirty="0"/>
              <a:t> </a:t>
            </a:r>
            <a:r>
              <a:rPr lang="en-IE" dirty="0" err="1"/>
              <a:t>maistą</a:t>
            </a:r>
            <a:r>
              <a:rPr lang="en-IE" dirty="0"/>
              <a:t>: </a:t>
            </a:r>
            <a:r>
              <a:rPr lang="en-IE" dirty="0" err="1"/>
              <a:t>saldus</a:t>
            </a:r>
            <a:r>
              <a:rPr lang="en-IE" dirty="0"/>
              <a:t>, </a:t>
            </a:r>
            <a:r>
              <a:rPr lang="en-IE" dirty="0" err="1"/>
              <a:t>sūrus</a:t>
            </a:r>
            <a:r>
              <a:rPr lang="en-IE" dirty="0"/>
              <a:t>, </a:t>
            </a:r>
            <a:r>
              <a:rPr lang="en-IE" dirty="0" err="1"/>
              <a:t>rūgštus</a:t>
            </a:r>
            <a:r>
              <a:rPr lang="en-IE" dirty="0"/>
              <a:t>, </a:t>
            </a:r>
            <a:r>
              <a:rPr lang="en-IE" dirty="0" err="1"/>
              <a:t>kartus</a:t>
            </a:r>
            <a:r>
              <a:rPr lang="en-IE" dirty="0"/>
              <a:t>,</a:t>
            </a:r>
            <a:r>
              <a:rPr lang="lt-LT" dirty="0"/>
              <a:t> </a:t>
            </a:r>
            <a:r>
              <a:rPr lang="lt-LT" dirty="0" err="1"/>
              <a:t>kt</a:t>
            </a:r>
            <a:r>
              <a:rPr lang="en-IE" dirty="0"/>
              <a:t>.</a:t>
            </a:r>
          </a:p>
        </p:txBody>
      </p:sp>
      <p:sp>
        <p:nvSpPr>
          <p:cNvPr id="8" name="Text Placeholder 7">
            <a:extLst>
              <a:ext uri="{FF2B5EF4-FFF2-40B4-BE49-F238E27FC236}">
                <a16:creationId xmlns:a16="http://schemas.microsoft.com/office/drawing/2014/main" id="{A5D9B601-9DB9-521C-5891-D74ED3FB94C8}"/>
              </a:ext>
            </a:extLst>
          </p:cNvPr>
          <p:cNvSpPr>
            <a:spLocks noGrp="1"/>
          </p:cNvSpPr>
          <p:nvPr>
            <p:ph type="body" sz="quarter" idx="37"/>
          </p:nvPr>
        </p:nvSpPr>
        <p:spPr/>
        <p:txBody>
          <a:bodyPr>
            <a:normAutofit fontScale="92500" lnSpcReduction="10000"/>
          </a:bodyPr>
          <a:lstStyle/>
          <a:p>
            <a:r>
              <a:rPr lang="en-IE" dirty="0"/>
              <a:t>SKONIS</a:t>
            </a:r>
          </a:p>
        </p:txBody>
      </p:sp>
      <p:pic>
        <p:nvPicPr>
          <p:cNvPr id="10" name="Graphic 9" descr="Nose outline">
            <a:extLst>
              <a:ext uri="{FF2B5EF4-FFF2-40B4-BE49-F238E27FC236}">
                <a16:creationId xmlns:a16="http://schemas.microsoft.com/office/drawing/2014/main" id="{DAB5BD9F-F743-E690-71AB-0ED0BFD980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34293" y="1641022"/>
            <a:ext cx="914400" cy="914400"/>
          </a:xfrm>
          <a:prstGeom prst="rect">
            <a:avLst/>
          </a:prstGeom>
        </p:spPr>
      </p:pic>
      <p:pic>
        <p:nvPicPr>
          <p:cNvPr id="12" name="Graphic 11" descr="Lips outline">
            <a:extLst>
              <a:ext uri="{FF2B5EF4-FFF2-40B4-BE49-F238E27FC236}">
                <a16:creationId xmlns:a16="http://schemas.microsoft.com/office/drawing/2014/main" id="{E987978C-7F32-B9FF-11FB-C13EF66840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61957" y="1724634"/>
            <a:ext cx="914400" cy="914400"/>
          </a:xfrm>
          <a:prstGeom prst="rect">
            <a:avLst/>
          </a:prstGeom>
        </p:spPr>
      </p:pic>
      <p:pic>
        <p:nvPicPr>
          <p:cNvPr id="14" name="Graphic 13" descr="Tongue with solid fill">
            <a:extLst>
              <a:ext uri="{FF2B5EF4-FFF2-40B4-BE49-F238E27FC236}">
                <a16:creationId xmlns:a16="http://schemas.microsoft.com/office/drawing/2014/main" id="{746A643D-BCBF-141F-D0DB-DAD16DD32C5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93035" y="1724634"/>
            <a:ext cx="914400" cy="914400"/>
          </a:xfrm>
          <a:prstGeom prst="rect">
            <a:avLst/>
          </a:prstGeom>
        </p:spPr>
      </p:pic>
    </p:spTree>
    <p:extLst>
      <p:ext uri="{BB962C8B-B14F-4D97-AF65-F5344CB8AC3E}">
        <p14:creationId xmlns:p14="http://schemas.microsoft.com/office/powerpoint/2010/main" val="10356160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Magnifying glass and question mark">
            <a:extLst>
              <a:ext uri="{FF2B5EF4-FFF2-40B4-BE49-F238E27FC236}">
                <a16:creationId xmlns:a16="http://schemas.microsoft.com/office/drawing/2014/main" id="{74148B48-A187-BB8A-24D0-E12481B66FD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6B0E361B-198A-F43D-F757-AFF4AAFFEDBD}"/>
              </a:ext>
            </a:extLst>
          </p:cNvPr>
          <p:cNvSpPr>
            <a:spLocks noGrp="1"/>
          </p:cNvSpPr>
          <p:nvPr>
            <p:ph type="body" sz="quarter" idx="18"/>
          </p:nvPr>
        </p:nvSpPr>
        <p:spPr>
          <a:xfrm>
            <a:off x="1515979" y="1773241"/>
            <a:ext cx="5105121" cy="4525954"/>
          </a:xfrm>
        </p:spPr>
        <p:txBody>
          <a:bodyPr>
            <a:normAutofit fontScale="92500" lnSpcReduction="20000"/>
          </a:bodyPr>
          <a:lstStyle/>
          <a:p>
            <a:pPr marL="285750" indent="-285750">
              <a:buFont typeface="Arial" panose="020B0604020202020204" pitchFamily="34" charset="0"/>
              <a:buChar char="•"/>
            </a:pPr>
            <a:r>
              <a:rPr lang="lt-LT" sz="2400" dirty="0">
                <a:cs typeface="Arial" panose="020B0604020202020204" pitchFamily="34" charset="0"/>
              </a:rPr>
              <a:t>Pateikti išsamią vieno gaminio </a:t>
            </a:r>
            <a:r>
              <a:rPr lang="lt-LT" sz="2400" b="1" dirty="0">
                <a:cs typeface="Arial" panose="020B0604020202020204" pitchFamily="34" charset="0"/>
              </a:rPr>
              <a:t>specifikaciją</a:t>
            </a:r>
            <a:r>
              <a:rPr lang="lt-LT" sz="2400" dirty="0">
                <a:cs typeface="Arial" panose="020B0604020202020204" pitchFamily="34" charset="0"/>
              </a:rPr>
              <a:t> (kurios gali paprašyti mažmenininkas). Pagrindinį aprašymą dažnai sudaro: aromatas ir (arba) skonis; išvaizda, skonis; pojūtis burnoje ir (arba) skonis; </a:t>
            </a:r>
            <a:r>
              <a:rPr lang="lt-LT" sz="2400" dirty="0" err="1">
                <a:cs typeface="Arial" panose="020B0604020202020204" pitchFamily="34" charset="0"/>
              </a:rPr>
              <a:t>poskonis</a:t>
            </a:r>
            <a:r>
              <a:rPr lang="lt-LT" sz="2400" dirty="0">
                <a:cs typeface="Arial" panose="020B0604020202020204" pitchFamily="34" charset="0"/>
              </a:rPr>
              <a:t>. </a:t>
            </a:r>
          </a:p>
          <a:p>
            <a:pPr marL="285750" indent="-285750">
              <a:buFont typeface="Arial" panose="020B0604020202020204" pitchFamily="34" charset="0"/>
              <a:buChar char="•"/>
            </a:pPr>
            <a:r>
              <a:rPr lang="lt-LT" sz="2400" dirty="0">
                <a:cs typeface="Arial" panose="020B0604020202020204" pitchFamily="34" charset="0"/>
              </a:rPr>
              <a:t>produktų palyginimui (pvz., kokybės požymių lentelės – paprastai didelėms įmonėms).</a:t>
            </a:r>
          </a:p>
          <a:p>
            <a:pPr marL="285750" indent="-285750">
              <a:buFont typeface="Arial" panose="020B0604020202020204" pitchFamily="34" charset="0"/>
              <a:buChar char="•"/>
            </a:pPr>
            <a:r>
              <a:rPr lang="lt-LT" sz="2400" dirty="0">
                <a:cs typeface="Arial" panose="020B0604020202020204" pitchFamily="34" charset="0"/>
              </a:rPr>
              <a:t>siekiant padėti nustatyti tinkamumo vartoti terminą. </a:t>
            </a:r>
          </a:p>
          <a:p>
            <a:pPr marL="285750" indent="-285750">
              <a:buFont typeface="Arial" panose="020B0604020202020204" pitchFamily="34" charset="0"/>
              <a:buChar char="•"/>
            </a:pPr>
            <a:r>
              <a:rPr lang="lt-LT" dirty="0">
                <a:cs typeface="Arial" panose="020B0604020202020204" pitchFamily="34" charset="0"/>
              </a:rPr>
              <a:t>Naujų produktų kūrimo ciklas</a:t>
            </a:r>
            <a:r>
              <a:rPr lang="lt-LT" sz="2400" dirty="0">
                <a:cs typeface="Arial" panose="020B0604020202020204" pitchFamily="34" charset="0"/>
              </a:rPr>
              <a:t>: tikslo suderinimas (su rinkos poreikiais ir (arba) pageidavimais).</a:t>
            </a:r>
          </a:p>
          <a:p>
            <a:pPr marL="285750" indent="-285750">
              <a:buFont typeface="Arial" panose="020B0604020202020204" pitchFamily="34" charset="0"/>
              <a:buChar char="•"/>
            </a:pPr>
            <a:r>
              <a:rPr lang="lt-LT" sz="2400" dirty="0">
                <a:cs typeface="Arial" panose="020B0604020202020204" pitchFamily="34" charset="0"/>
              </a:rPr>
              <a:t>Sprendžiant klientų skundus arba sprendžiant problemas.</a:t>
            </a:r>
          </a:p>
          <a:p>
            <a:endParaRPr lang="en-IE" dirty="0"/>
          </a:p>
        </p:txBody>
      </p:sp>
      <p:sp>
        <p:nvSpPr>
          <p:cNvPr id="4" name="Text Placeholder 3">
            <a:extLst>
              <a:ext uri="{FF2B5EF4-FFF2-40B4-BE49-F238E27FC236}">
                <a16:creationId xmlns:a16="http://schemas.microsoft.com/office/drawing/2014/main" id="{98D5CD7C-2B22-3BD7-7ACB-836912B9495A}"/>
              </a:ext>
            </a:extLst>
          </p:cNvPr>
          <p:cNvSpPr>
            <a:spLocks noGrp="1"/>
          </p:cNvSpPr>
          <p:nvPr>
            <p:ph type="body" sz="quarter" idx="16"/>
          </p:nvPr>
        </p:nvSpPr>
        <p:spPr>
          <a:xfrm>
            <a:off x="1710326" y="152402"/>
            <a:ext cx="4716425" cy="1170211"/>
          </a:xfrm>
        </p:spPr>
        <p:txBody>
          <a:bodyPr>
            <a:normAutofit/>
          </a:bodyPr>
          <a:lstStyle/>
          <a:p>
            <a:r>
              <a:rPr lang="nn-NO" dirty="0"/>
              <a:t>Kodėl verta naudoti aprašomąją analizę?</a:t>
            </a:r>
          </a:p>
        </p:txBody>
      </p:sp>
    </p:spTree>
    <p:extLst>
      <p:ext uri="{BB962C8B-B14F-4D97-AF65-F5344CB8AC3E}">
        <p14:creationId xmlns:p14="http://schemas.microsoft.com/office/powerpoint/2010/main" val="379315268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41EFA54-8A65-E540-2064-7909F57B36E3}"/>
              </a:ext>
            </a:extLst>
          </p:cNvPr>
          <p:cNvSpPr>
            <a:spLocks noGrp="1"/>
          </p:cNvSpPr>
          <p:nvPr>
            <p:ph type="pic" sz="quarter" idx="10"/>
          </p:nvPr>
        </p:nvSpPr>
        <p:spPr/>
      </p:sp>
      <p:sp>
        <p:nvSpPr>
          <p:cNvPr id="5" name="Text Placeholder 1">
            <a:extLst>
              <a:ext uri="{FF2B5EF4-FFF2-40B4-BE49-F238E27FC236}">
                <a16:creationId xmlns:a16="http://schemas.microsoft.com/office/drawing/2014/main" id="{84A351DD-7CCE-6472-EA61-849727AF7EC5}"/>
              </a:ext>
            </a:extLst>
          </p:cNvPr>
          <p:cNvSpPr>
            <a:spLocks noGrp="1"/>
          </p:cNvSpPr>
          <p:nvPr>
            <p:ph type="body" sz="quarter" idx="16"/>
          </p:nvPr>
        </p:nvSpPr>
        <p:spPr>
          <a:xfrm>
            <a:off x="735013" y="642938"/>
            <a:ext cx="5084762" cy="582612"/>
          </a:xfrm>
        </p:spPr>
        <p:txBody>
          <a:bodyPr>
            <a:normAutofit fontScale="85000" lnSpcReduction="10000"/>
          </a:bodyPr>
          <a:lstStyle/>
          <a:p>
            <a:r>
              <a:rPr lang="lt-LT" b="1" dirty="0"/>
              <a:t>Kaip sąveikauja mūsų pojūčiai</a:t>
            </a:r>
            <a:endParaRPr lang="en-IE" b="1" dirty="0">
              <a:solidFill>
                <a:srgbClr val="085156"/>
              </a:solidFill>
            </a:endParaRPr>
          </a:p>
        </p:txBody>
      </p:sp>
      <p:sp>
        <p:nvSpPr>
          <p:cNvPr id="6" name="Text Placeholder 2">
            <a:extLst>
              <a:ext uri="{FF2B5EF4-FFF2-40B4-BE49-F238E27FC236}">
                <a16:creationId xmlns:a16="http://schemas.microsoft.com/office/drawing/2014/main" id="{1B2B53F9-1A2F-1FEC-114E-287BDA4B1182}"/>
              </a:ext>
            </a:extLst>
          </p:cNvPr>
          <p:cNvSpPr>
            <a:spLocks noGrp="1"/>
          </p:cNvSpPr>
          <p:nvPr>
            <p:ph type="body" sz="quarter" idx="18"/>
          </p:nvPr>
        </p:nvSpPr>
        <p:spPr>
          <a:xfrm>
            <a:off x="449179" y="1572126"/>
            <a:ext cx="5759116" cy="4052387"/>
          </a:xfrm>
        </p:spPr>
        <p:txBody>
          <a:bodyPr>
            <a:normAutofit/>
          </a:bodyPr>
          <a:lstStyle/>
          <a:p>
            <a:pPr indent="0"/>
            <a:r>
              <a:rPr lang="lt-LT" dirty="0"/>
              <a:t>„</a:t>
            </a:r>
            <a:r>
              <a:rPr lang="lt-LT" dirty="0" err="1"/>
              <a:t>Leatherhead</a:t>
            </a:r>
            <a:r>
              <a:rPr lang="lt-LT" dirty="0"/>
              <a:t> </a:t>
            </a:r>
            <a:r>
              <a:rPr lang="lt-LT" dirty="0" err="1"/>
              <a:t>Food</a:t>
            </a:r>
            <a:r>
              <a:rPr lang="lt-LT" dirty="0"/>
              <a:t> </a:t>
            </a:r>
            <a:r>
              <a:rPr lang="lt-LT" dirty="0" err="1"/>
              <a:t>Research</a:t>
            </a:r>
            <a:r>
              <a:rPr lang="lt-LT" dirty="0"/>
              <a:t>" paskelbė puikų mokslinį straipsnį, padedantį suprasti, kaip pojūčiai veikia kartu. </a:t>
            </a:r>
          </a:p>
          <a:p>
            <a:pPr indent="0"/>
            <a:r>
              <a:rPr lang="lt-LT" dirty="0"/>
              <a:t>7 puslapių leidinyje dalijamasi įdomiais tyrimais, pavyzdžiui, apie fizinę (lytėjimo ir skonio) sąveiką. Tai galinga priemonė maisto produktų kūrėjams ir rinkodaros specialistams. </a:t>
            </a:r>
            <a:endParaRPr lang="en-GB" sz="700" dirty="0"/>
          </a:p>
          <a:p>
            <a:pPr indent="0"/>
            <a:r>
              <a:rPr lang="lt-LT" b="1" dirty="0">
                <a:highlight>
                  <a:srgbClr val="FFD100"/>
                </a:highlight>
              </a:rPr>
              <a:t>SKAITYTI</a:t>
            </a:r>
            <a:r>
              <a:rPr lang="en-GB" b="1" dirty="0">
                <a:highlight>
                  <a:srgbClr val="FFD100"/>
                </a:highlight>
              </a:rPr>
              <a:t>:  </a:t>
            </a:r>
            <a:r>
              <a:rPr lang="en-IE" sz="1800" dirty="0">
                <a:solidFill>
                  <a:srgbClr val="1188A3"/>
                </a:solidFill>
                <a:hlinkClick r:id="rId2">
                  <a:extLst>
                    <a:ext uri="{A12FA001-AC4F-418D-AE19-62706E023703}">
                      <ahyp:hlinkClr xmlns:ahyp="http://schemas.microsoft.com/office/drawing/2018/hyperlinkcolor" val="tx"/>
                    </a:ext>
                  </a:extLst>
                </a:hlinkClick>
              </a:rPr>
              <a:t>White-Paper-How-Our-Senses-Interact.pdf (leatherheadfood.com)</a:t>
            </a:r>
            <a:endParaRPr lang="en-IE" sz="1800" dirty="0">
              <a:solidFill>
                <a:srgbClr val="1188A3"/>
              </a:solidFill>
            </a:endParaRPr>
          </a:p>
        </p:txBody>
      </p:sp>
      <p:pic>
        <p:nvPicPr>
          <p:cNvPr id="7" name="Picture Placeholder 12" descr="A picture containing person, person&#10;&#10;Description automatically generated">
            <a:extLst>
              <a:ext uri="{FF2B5EF4-FFF2-40B4-BE49-F238E27FC236}">
                <a16:creationId xmlns:a16="http://schemas.microsoft.com/office/drawing/2014/main" id="{821BBE0F-4FA7-B523-BDA3-B58FFA01C22B}"/>
              </a:ext>
            </a:extLst>
          </p:cNvPr>
          <p:cNvPicPr>
            <a:picLocks noChangeAspect="1"/>
          </p:cNvPicPr>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6372227" y="228600"/>
            <a:ext cx="5651292" cy="5715000"/>
          </a:xfrm>
          <a:prstGeom prst="rect">
            <a:avLst/>
          </a:prstGeom>
        </p:spPr>
      </p:pic>
    </p:spTree>
    <p:extLst>
      <p:ext uri="{BB962C8B-B14F-4D97-AF65-F5344CB8AC3E}">
        <p14:creationId xmlns:p14="http://schemas.microsoft.com/office/powerpoint/2010/main" val="1464076990"/>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089EED690624143B9CCB44C7945D306" ma:contentTypeVersion="21" ma:contentTypeDescription="Create a new document." ma:contentTypeScope="" ma:versionID="b38d933d22d39ca308305bc566227af5">
  <xsd:schema xmlns:xsd="http://www.w3.org/2001/XMLSchema" xmlns:xs="http://www.w3.org/2001/XMLSchema" xmlns:p="http://schemas.microsoft.com/office/2006/metadata/properties" xmlns:ns2="539e4a8c-7e7c-4ea1-8c2e-f9bf51a8ca20" xmlns:ns3="41f5c9df-7cea-428a-8452-da6b62a57c0f" targetNamespace="http://schemas.microsoft.com/office/2006/metadata/properties" ma:root="true" ma:fieldsID="a6be24cabd3ee67b99a54a108ee5ff2d" ns2:_="" ns3:_="">
    <xsd:import namespace="539e4a8c-7e7c-4ea1-8c2e-f9bf51a8ca20"/>
    <xsd:import namespace="41f5c9df-7cea-428a-8452-da6b62a57c0f"/>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9e4a8c-7e7c-4ea1-8c2e-f9bf51a8ca20"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806f3cfd-5b8b-41d1-a8c0-a3c1c084574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1f5c9df-7cea-428a-8452-da6b62a57c0f" elementFormDefault="qualified">
    <xsd:import namespace="http://schemas.microsoft.com/office/2006/documentManagement/types"/>
    <xsd:import namespace="http://schemas.microsoft.com/office/infopath/2007/PartnerControls"/>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ede8d5ac-98f9-4020-a0e9-7163eaf560f0}" ma:internalName="TaxCatchAll" ma:showField="CatchAllData" ma:web="41f5c9df-7cea-428a-8452-da6b62a57c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eamsChannelId xmlns="539e4a8c-7e7c-4ea1-8c2e-f9bf51a8ca20" xsi:nil="true"/>
    <AppVersion xmlns="539e4a8c-7e7c-4ea1-8c2e-f9bf51a8ca20" xsi:nil="true"/>
    <CultureName xmlns="539e4a8c-7e7c-4ea1-8c2e-f9bf51a8ca20" xsi:nil="true"/>
    <NotebookType xmlns="539e4a8c-7e7c-4ea1-8c2e-f9bf51a8ca20" xsi:nil="true"/>
    <FolderType xmlns="539e4a8c-7e7c-4ea1-8c2e-f9bf51a8ca20" xsi:nil="true"/>
    <TaxCatchAll xmlns="41f5c9df-7cea-428a-8452-da6b62a57c0f" xsi:nil="true"/>
    <lcf76f155ced4ddcb4097134ff3c332f xmlns="539e4a8c-7e7c-4ea1-8c2e-f9bf51a8ca2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39ACBCE-5E6D-4E94-BE51-205AB75330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9e4a8c-7e7c-4ea1-8c2e-f9bf51a8ca20"/>
    <ds:schemaRef ds:uri="41f5c9df-7cea-428a-8452-da6b62a57c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293C724-427C-46C7-9014-807C7C5078D5}">
  <ds:schemaRefs>
    <ds:schemaRef ds:uri="http://schemas.microsoft.com/sharepoint/v3/contenttype/forms"/>
  </ds:schemaRefs>
</ds:datastoreItem>
</file>

<file path=customXml/itemProps3.xml><?xml version="1.0" encoding="utf-8"?>
<ds:datastoreItem xmlns:ds="http://schemas.openxmlformats.org/officeDocument/2006/customXml" ds:itemID="{432C0B91-70DD-4DDE-9A7B-75BEB3D226CF}">
  <ds:schemaRefs>
    <ds:schemaRef ds:uri="41f5c9df-7cea-428a-8452-da6b62a57c0f"/>
    <ds:schemaRef ds:uri="539e4a8c-7e7c-4ea1-8c2e-f9bf51a8ca2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502</TotalTime>
  <Words>9468</Words>
  <Application>Microsoft Office PowerPoint</Application>
  <PresentationFormat>Widescreen</PresentationFormat>
  <Paragraphs>898</Paragraphs>
  <Slides>112</Slides>
  <Notes>3</Notes>
  <HiddenSlides>0</HiddenSlides>
  <MMClips>3</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112</vt:i4>
      </vt:variant>
    </vt:vector>
  </HeadingPairs>
  <TitlesOfParts>
    <vt:vector size="130" baseType="lpstr">
      <vt:lpstr>-apple-system</vt:lpstr>
      <vt:lpstr>Crimson Text</vt:lpstr>
      <vt:lpstr>Helvetica Neue</vt:lpstr>
      <vt:lpstr>Helvetica Neue Medium</vt:lpstr>
      <vt:lpstr>Lato Heavy</vt:lpstr>
      <vt:lpstr>Lato Regular</vt:lpstr>
      <vt:lpstr>Arial</vt:lpstr>
      <vt:lpstr>Calibri</vt:lpstr>
      <vt:lpstr>Calibri Light</vt:lpstr>
      <vt:lpstr>Georgia</vt:lpstr>
      <vt:lpstr>Lato Semibold</vt:lpstr>
      <vt:lpstr>Montserrat</vt:lpstr>
      <vt:lpstr>Montserrat Light</vt:lpstr>
      <vt:lpstr>Montserrat Medium</vt:lpstr>
      <vt:lpstr>Quattrocento Sans</vt:lpstr>
      <vt:lpstr>Roboto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Chak, Maggie (UT-BMS)</cp:lastModifiedBy>
  <cp:revision>8</cp:revision>
  <dcterms:created xsi:type="dcterms:W3CDTF">2020-10-14T13:32:04Z</dcterms:created>
  <dcterms:modified xsi:type="dcterms:W3CDTF">2022-09-15T11:55:58Z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0x010100E089EED690624143B9CCB44C7945D306</vt:lpwstr>
  </property>
</Properties>
</file>