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Lst>
  <p:notesMasterIdLst>
    <p:notesMasterId r:id="rId27"/>
  </p:notesMasterIdLst>
  <p:handoutMasterIdLst>
    <p:handoutMasterId r:id="rId28"/>
  </p:handoutMasterIdLst>
  <p:sldIdLst>
    <p:sldId id="327" r:id="rId5"/>
    <p:sldId id="325" r:id="rId6"/>
    <p:sldId id="330" r:id="rId7"/>
    <p:sldId id="336" r:id="rId8"/>
    <p:sldId id="353" r:id="rId9"/>
    <p:sldId id="354" r:id="rId10"/>
    <p:sldId id="340" r:id="rId11"/>
    <p:sldId id="341" r:id="rId12"/>
    <p:sldId id="342" r:id="rId13"/>
    <p:sldId id="343" r:id="rId14"/>
    <p:sldId id="344" r:id="rId15"/>
    <p:sldId id="345" r:id="rId16"/>
    <p:sldId id="324" r:id="rId17"/>
    <p:sldId id="346" r:id="rId18"/>
    <p:sldId id="347" r:id="rId19"/>
    <p:sldId id="348" r:id="rId20"/>
    <p:sldId id="349" r:id="rId21"/>
    <p:sldId id="350" r:id="rId22"/>
    <p:sldId id="351" r:id="rId23"/>
    <p:sldId id="329" r:id="rId24"/>
    <p:sldId id="352" r:id="rId25"/>
    <p:sldId id="326" r:id="rId2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103"/>
    <a:srgbClr val="1188A3"/>
    <a:srgbClr val="E6E6E6"/>
    <a:srgbClr val="85D2E1"/>
    <a:srgbClr val="EC9822"/>
    <a:srgbClr val="6FC0CA"/>
    <a:srgbClr val="4B4B4B"/>
    <a:srgbClr val="07766F"/>
    <a:srgbClr val="50BDB7"/>
    <a:srgbClr val="BFC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58356-742B-40E7-A7EA-5FF922A5B9E7}" v="10" dt="2022-08-05T07:41:50.115"/>
    <p1510:client id="{7E19A4F4-F6D6-4E9D-BFC9-AA696C4F17C3}" v="2031" dt="2022-07-25T11:01:04.756"/>
    <p1510:client id="{DC6EA280-1BFB-4180-AA07-10A13F911791}" v="15" dt="2022-08-05T07:36:21.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8" autoAdjust="0"/>
    <p:restoredTop sz="94632" autoAdjust="0"/>
  </p:normalViewPr>
  <p:slideViewPr>
    <p:cSldViewPr snapToGrid="0" snapToObjects="1">
      <p:cViewPr varScale="1">
        <p:scale>
          <a:sx n="53" d="100"/>
          <a:sy n="53" d="100"/>
        </p:scale>
        <p:origin x="2539" y="6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gimenez" userId="S::jose.gimenez_ageinglab.org#ext#@fhmuenster183.onmicrosoft.com::3b48b8cc-5da6-4cc1-aa1d-9ccff84f653f" providerId="AD" clId="Web-{6B858356-742B-40E7-A7EA-5FF922A5B9E7}"/>
    <pc:docChg chg="modSld">
      <pc:chgData name="jose.gimenez" userId="S::jose.gimenez_ageinglab.org#ext#@fhmuenster183.onmicrosoft.com::3b48b8cc-5da6-4cc1-aa1d-9ccff84f653f" providerId="AD" clId="Web-{6B858356-742B-40E7-A7EA-5FF922A5B9E7}" dt="2022-08-05T07:41:50.115" v="9" actId="20577"/>
      <pc:docMkLst>
        <pc:docMk/>
      </pc:docMkLst>
      <pc:sldChg chg="modSp">
        <pc:chgData name="jose.gimenez" userId="S::jose.gimenez_ageinglab.org#ext#@fhmuenster183.onmicrosoft.com::3b48b8cc-5da6-4cc1-aa1d-9ccff84f653f" providerId="AD" clId="Web-{6B858356-742B-40E7-A7EA-5FF922A5B9E7}" dt="2022-08-05T07:41:50.115" v="9" actId="20577"/>
        <pc:sldMkLst>
          <pc:docMk/>
          <pc:sldMk cId="2359229114" sldId="336"/>
        </pc:sldMkLst>
        <pc:spChg chg="mod">
          <ac:chgData name="jose.gimenez" userId="S::jose.gimenez_ageinglab.org#ext#@fhmuenster183.onmicrosoft.com::3b48b8cc-5da6-4cc1-aa1d-9ccff84f653f" providerId="AD" clId="Web-{6B858356-742B-40E7-A7EA-5FF922A5B9E7}" dt="2022-08-05T07:41:50.115" v="9" actId="20577"/>
          <ac:spMkLst>
            <pc:docMk/>
            <pc:sldMk cId="2359229114" sldId="336"/>
            <ac:spMk id="4" creationId="{862D56D1-ED6E-7A29-603B-4AECB543DBE9}"/>
          </ac:spMkLst>
        </pc:spChg>
      </pc:sldChg>
    </pc:docChg>
  </pc:docChgLst>
  <pc:docChgLst>
    <pc:chgData name="jose.gimenez" userId="S::jose.gimenez_ageinglab.org#ext#@fhmuenster183.onmicrosoft.com::3b48b8cc-5da6-4cc1-aa1d-9ccff84f653f" providerId="AD" clId="Web-{7E19A4F4-F6D6-4E9D-BFC9-AA696C4F17C3}"/>
    <pc:docChg chg="modSld">
      <pc:chgData name="jose.gimenez" userId="S::jose.gimenez_ageinglab.org#ext#@fhmuenster183.onmicrosoft.com::3b48b8cc-5da6-4cc1-aa1d-9ccff84f653f" providerId="AD" clId="Web-{7E19A4F4-F6D6-4E9D-BFC9-AA696C4F17C3}" dt="2022-07-25T11:00:59.443" v="1465"/>
      <pc:docMkLst>
        <pc:docMk/>
      </pc:docMkLst>
      <pc:sldChg chg="modSp">
        <pc:chgData name="jose.gimenez" userId="S::jose.gimenez_ageinglab.org#ext#@fhmuenster183.onmicrosoft.com::3b48b8cc-5da6-4cc1-aa1d-9ccff84f653f" providerId="AD" clId="Web-{7E19A4F4-F6D6-4E9D-BFC9-AA696C4F17C3}" dt="2022-07-25T10:25:21.380" v="109" actId="20577"/>
        <pc:sldMkLst>
          <pc:docMk/>
          <pc:sldMk cId="3993052192" sldId="340"/>
        </pc:sldMkLst>
        <pc:spChg chg="mod">
          <ac:chgData name="jose.gimenez" userId="S::jose.gimenez_ageinglab.org#ext#@fhmuenster183.onmicrosoft.com::3b48b8cc-5da6-4cc1-aa1d-9ccff84f653f" providerId="AD" clId="Web-{7E19A4F4-F6D6-4E9D-BFC9-AA696C4F17C3}" dt="2022-07-25T10:25:21.380" v="109" actId="20577"/>
          <ac:spMkLst>
            <pc:docMk/>
            <pc:sldMk cId="3993052192" sldId="340"/>
            <ac:spMk id="7" creationId="{6A3B183A-A4C0-7264-E474-B9AFE087B4F1}"/>
          </ac:spMkLst>
        </pc:spChg>
      </pc:sldChg>
      <pc:sldChg chg="modSp">
        <pc:chgData name="jose.gimenez" userId="S::jose.gimenez_ageinglab.org#ext#@fhmuenster183.onmicrosoft.com::3b48b8cc-5da6-4cc1-aa1d-9ccff84f653f" providerId="AD" clId="Web-{7E19A4F4-F6D6-4E9D-BFC9-AA696C4F17C3}" dt="2022-07-25T11:00:29.581" v="1457" actId="20577"/>
        <pc:sldMkLst>
          <pc:docMk/>
          <pc:sldMk cId="1108623578" sldId="344"/>
        </pc:sldMkLst>
        <pc:spChg chg="mod">
          <ac:chgData name="jose.gimenez" userId="S::jose.gimenez_ageinglab.org#ext#@fhmuenster183.onmicrosoft.com::3b48b8cc-5da6-4cc1-aa1d-9ccff84f653f" providerId="AD" clId="Web-{7E19A4F4-F6D6-4E9D-BFC9-AA696C4F17C3}" dt="2022-07-25T11:00:29.581" v="1457" actId="20577"/>
          <ac:spMkLst>
            <pc:docMk/>
            <pc:sldMk cId="1108623578" sldId="344"/>
            <ac:spMk id="5" creationId="{960A4C53-9F2F-F087-EEF2-69BE86F2763B}"/>
          </ac:spMkLst>
        </pc:spChg>
      </pc:sldChg>
      <pc:sldChg chg="modSp">
        <pc:chgData name="jose.gimenez" userId="S::jose.gimenez_ageinglab.org#ext#@fhmuenster183.onmicrosoft.com::3b48b8cc-5da6-4cc1-aa1d-9ccff84f653f" providerId="AD" clId="Web-{7E19A4F4-F6D6-4E9D-BFC9-AA696C4F17C3}" dt="2022-07-25T11:00:46.145" v="1461"/>
        <pc:sldMkLst>
          <pc:docMk/>
          <pc:sldMk cId="1277770946" sldId="346"/>
        </pc:sldMkLst>
        <pc:graphicFrameChg chg="mod modGraphic">
          <ac:chgData name="jose.gimenez" userId="S::jose.gimenez_ageinglab.org#ext#@fhmuenster183.onmicrosoft.com::3b48b8cc-5da6-4cc1-aa1d-9ccff84f653f" providerId="AD" clId="Web-{7E19A4F4-F6D6-4E9D-BFC9-AA696C4F17C3}" dt="2022-07-25T11:00:46.145" v="1461"/>
          <ac:graphicFrameMkLst>
            <pc:docMk/>
            <pc:sldMk cId="1277770946" sldId="346"/>
            <ac:graphicFrameMk id="4" creationId="{42C562BF-9B59-0A70-A733-7C132BFFF5D4}"/>
          </ac:graphicFrameMkLst>
        </pc:graphicFrameChg>
      </pc:sldChg>
      <pc:sldChg chg="modSp">
        <pc:chgData name="jose.gimenez" userId="S::jose.gimenez_ageinglab.org#ext#@fhmuenster183.onmicrosoft.com::3b48b8cc-5da6-4cc1-aa1d-9ccff84f653f" providerId="AD" clId="Web-{7E19A4F4-F6D6-4E9D-BFC9-AA696C4F17C3}" dt="2022-07-25T11:00:59.443" v="1465"/>
        <pc:sldMkLst>
          <pc:docMk/>
          <pc:sldMk cId="1642062980" sldId="348"/>
        </pc:sldMkLst>
        <pc:graphicFrameChg chg="mod modGraphic">
          <ac:chgData name="jose.gimenez" userId="S::jose.gimenez_ageinglab.org#ext#@fhmuenster183.onmicrosoft.com::3b48b8cc-5da6-4cc1-aa1d-9ccff84f653f" providerId="AD" clId="Web-{7E19A4F4-F6D6-4E9D-BFC9-AA696C4F17C3}" dt="2022-07-25T11:00:59.443" v="1465"/>
          <ac:graphicFrameMkLst>
            <pc:docMk/>
            <pc:sldMk cId="1642062980" sldId="348"/>
            <ac:graphicFrameMk id="4" creationId="{42C562BF-9B59-0A70-A733-7C132BFFF5D4}"/>
          </ac:graphicFrameMkLst>
        </pc:graphicFrameChg>
      </pc:sldChg>
      <pc:sldChg chg="modSp">
        <pc:chgData name="jose.gimenez" userId="S::jose.gimenez_ageinglab.org#ext#@fhmuenster183.onmicrosoft.com::3b48b8cc-5da6-4cc1-aa1d-9ccff84f653f" providerId="AD" clId="Web-{7E19A4F4-F6D6-4E9D-BFC9-AA696C4F17C3}" dt="2022-07-25T10:20:56.344" v="23" actId="20577"/>
        <pc:sldMkLst>
          <pc:docMk/>
          <pc:sldMk cId="3126666519" sldId="353"/>
        </pc:sldMkLst>
        <pc:spChg chg="mod">
          <ac:chgData name="jose.gimenez" userId="S::jose.gimenez_ageinglab.org#ext#@fhmuenster183.onmicrosoft.com::3b48b8cc-5da6-4cc1-aa1d-9ccff84f653f" providerId="AD" clId="Web-{7E19A4F4-F6D6-4E9D-BFC9-AA696C4F17C3}" dt="2022-07-25T10:20:56.344" v="23" actId="20577"/>
          <ac:spMkLst>
            <pc:docMk/>
            <pc:sldMk cId="3126666519" sldId="353"/>
            <ac:spMk id="22" creationId="{32C4DE3B-EB9D-06AE-FA6C-5644A715AACE}"/>
          </ac:spMkLst>
        </pc:spChg>
      </pc:sldChg>
    </pc:docChg>
  </pc:docChgLst>
  <pc:docChgLst>
    <pc:chgData name="jose.gimenez" userId="S::jose.gimenez_ageinglab.org#ext#@fhmuenster183.onmicrosoft.com::3b48b8cc-5da6-4cc1-aa1d-9ccff84f653f" providerId="AD" clId="Web-{DC6EA280-1BFB-4180-AA07-10A13F911791}"/>
    <pc:docChg chg="modSld">
      <pc:chgData name="jose.gimenez" userId="S::jose.gimenez_ageinglab.org#ext#@fhmuenster183.onmicrosoft.com::3b48b8cc-5da6-4cc1-aa1d-9ccff84f653f" providerId="AD" clId="Web-{DC6EA280-1BFB-4180-AA07-10A13F911791}" dt="2022-08-05T07:36:20.165" v="5" actId="20577"/>
      <pc:docMkLst>
        <pc:docMk/>
      </pc:docMkLst>
      <pc:sldChg chg="modSp">
        <pc:chgData name="jose.gimenez" userId="S::jose.gimenez_ageinglab.org#ext#@fhmuenster183.onmicrosoft.com::3b48b8cc-5da6-4cc1-aa1d-9ccff84f653f" providerId="AD" clId="Web-{DC6EA280-1BFB-4180-AA07-10A13F911791}" dt="2022-08-05T07:36:20.165" v="5" actId="20577"/>
        <pc:sldMkLst>
          <pc:docMk/>
          <pc:sldMk cId="2359229114" sldId="336"/>
        </pc:sldMkLst>
        <pc:spChg chg="mod">
          <ac:chgData name="jose.gimenez" userId="S::jose.gimenez_ageinglab.org#ext#@fhmuenster183.onmicrosoft.com::3b48b8cc-5da6-4cc1-aa1d-9ccff84f653f" providerId="AD" clId="Web-{DC6EA280-1BFB-4180-AA07-10A13F911791}" dt="2022-08-05T07:36:20.165" v="5" actId="20577"/>
          <ac:spMkLst>
            <pc:docMk/>
            <pc:sldMk cId="2359229114" sldId="336"/>
            <ac:spMk id="6" creationId="{C12A602E-743E-1643-5F28-C99B386EDF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8/5/2022</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‹Nº›</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8/5/2022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‹Nº›</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28F645-F846-CC42-92C4-1BE5F788BAC0}"/>
              </a:ext>
            </a:extLst>
          </p:cNvPr>
          <p:cNvSpPr/>
          <p:nvPr userDrawn="1"/>
        </p:nvSpPr>
        <p:spPr>
          <a:xfrm>
            <a:off x="16961" y="5003077"/>
            <a:ext cx="7559675" cy="4052023"/>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53F6B73D-BFD5-EA45-A0C3-6E4C2CE9F26E}"/>
              </a:ext>
            </a:extLst>
          </p:cNvPr>
          <p:cNvGrpSpPr/>
          <p:nvPr userDrawn="1"/>
        </p:nvGrpSpPr>
        <p:grpSpPr>
          <a:xfrm>
            <a:off x="167951" y="10039739"/>
            <a:ext cx="1627384" cy="404078"/>
            <a:chOff x="0" y="0"/>
            <a:chExt cx="2301694" cy="571500"/>
          </a:xfrm>
        </p:grpSpPr>
        <p:sp>
          <p:nvSpPr>
            <p:cNvPr id="18" name="Rectangle 17">
              <a:extLst>
                <a:ext uri="{FF2B5EF4-FFF2-40B4-BE49-F238E27FC236}">
                  <a16:creationId xmlns:a16="http://schemas.microsoft.com/office/drawing/2014/main" id="{DEDD686E-F46A-7344-A21C-A3F13442AA87}"/>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891A49FF-F935-4547-8E2C-4F4E57957F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0" name="Rectangle 19">
            <a:extLst>
              <a:ext uri="{FF2B5EF4-FFF2-40B4-BE49-F238E27FC236}">
                <a16:creationId xmlns:a16="http://schemas.microsoft.com/office/drawing/2014/main" id="{99E24675-C24A-D644-AC51-B443FBA5E071}"/>
              </a:ext>
            </a:extLst>
          </p:cNvPr>
          <p:cNvSpPr/>
          <p:nvPr userDrawn="1"/>
        </p:nvSpPr>
        <p:spPr>
          <a:xfrm>
            <a:off x="3603463" y="8819466"/>
            <a:ext cx="3976019"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1" name="Text Placeholder 23">
            <a:extLst>
              <a:ext uri="{FF2B5EF4-FFF2-40B4-BE49-F238E27FC236}">
                <a16:creationId xmlns:a16="http://schemas.microsoft.com/office/drawing/2014/main" id="{A21CC0EB-F5CF-AD45-BC07-F6B139BA184D}"/>
              </a:ext>
            </a:extLst>
          </p:cNvPr>
          <p:cNvSpPr>
            <a:spLocks noGrp="1"/>
          </p:cNvSpPr>
          <p:nvPr>
            <p:ph type="body" sz="quarter" idx="17" hasCustomPrompt="1"/>
          </p:nvPr>
        </p:nvSpPr>
        <p:spPr>
          <a:xfrm>
            <a:off x="3603464" y="8911069"/>
            <a:ext cx="3452148" cy="356813"/>
          </a:xfrm>
        </p:spPr>
        <p:txBody>
          <a:bodyPr>
            <a:normAutofit/>
          </a:bodyPr>
          <a:lstStyle>
            <a:lvl1pPr marL="0" indent="0" algn="r">
              <a:buNone/>
              <a:defRPr sz="2000" b="0" i="0">
                <a:solidFill>
                  <a:schemeClr val="tx1"/>
                </a:solidFill>
                <a:latin typeface="Calibri" panose="020F0502020204030204" pitchFamily="34" charset="0"/>
              </a:defRPr>
            </a:lvl1pPr>
          </a:lstStyle>
          <a:p>
            <a:pPr lvl="0"/>
            <a:r>
              <a:rPr lang="en-US" dirty="0" err="1"/>
              <a:t>www.webiste.eu</a:t>
            </a:r>
            <a:endParaRPr lang="en-US" dirty="0"/>
          </a:p>
        </p:txBody>
      </p:sp>
      <p:pic>
        <p:nvPicPr>
          <p:cNvPr id="23" name="Picture 22" descr="A picture containing text&#10;&#10;Description automatically generated">
            <a:extLst>
              <a:ext uri="{FF2B5EF4-FFF2-40B4-BE49-F238E27FC236}">
                <a16:creationId xmlns:a16="http://schemas.microsoft.com/office/drawing/2014/main" id="{BF8AD40A-108B-5846-858D-C7B9F7A01FF1}"/>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6960" y="1194493"/>
            <a:ext cx="7559675" cy="4158574"/>
          </a:xfrm>
          <a:prstGeom prst="rect">
            <a:avLst/>
          </a:prstGeom>
        </p:spPr>
      </p:pic>
      <p:sp>
        <p:nvSpPr>
          <p:cNvPr id="24" name="Rectangle 23">
            <a:extLst>
              <a:ext uri="{FF2B5EF4-FFF2-40B4-BE49-F238E27FC236}">
                <a16:creationId xmlns:a16="http://schemas.microsoft.com/office/drawing/2014/main" id="{54466A36-830E-9E4C-8CDA-AC76C8CD6127}"/>
              </a:ext>
            </a:extLst>
          </p:cNvPr>
          <p:cNvSpPr/>
          <p:nvPr userDrawn="1"/>
        </p:nvSpPr>
        <p:spPr>
          <a:xfrm>
            <a:off x="757909" y="5165049"/>
            <a:ext cx="3434313" cy="2708810"/>
          </a:xfrm>
          <a:prstGeom prst="rect">
            <a:avLst/>
          </a:prstGeom>
          <a:solidFill>
            <a:srgbClr val="85D2E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7B7770D-F2E8-BC4F-89B7-8CF53C61B508}"/>
              </a:ext>
            </a:extLst>
          </p:cNvPr>
          <p:cNvSpPr/>
          <p:nvPr userDrawn="1"/>
        </p:nvSpPr>
        <p:spPr>
          <a:xfrm>
            <a:off x="1588858" y="5372716"/>
            <a:ext cx="3256949" cy="2062532"/>
          </a:xfrm>
          <a:prstGeom prst="rect">
            <a:avLst/>
          </a:prstGeom>
          <a:solidFill>
            <a:srgbClr val="85D2E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6F2AEAC-8FF1-0C4B-893C-7B969B6849B9}"/>
              </a:ext>
            </a:extLst>
          </p:cNvPr>
          <p:cNvSpPr>
            <a:spLocks noGrp="1"/>
          </p:cNvSpPr>
          <p:nvPr>
            <p:ph type="body" sz="quarter" idx="15" hasCustomPrompt="1"/>
          </p:nvPr>
        </p:nvSpPr>
        <p:spPr>
          <a:xfrm>
            <a:off x="1222558" y="6371989"/>
            <a:ext cx="3256950" cy="697353"/>
          </a:xfrm>
        </p:spPr>
        <p:txBody>
          <a:bodyPr>
            <a:noAutofit/>
          </a:bodyPr>
          <a:lstStyle>
            <a:lvl1pPr marL="0" indent="0" algn="l">
              <a:buNone/>
              <a:defRPr sz="3400" b="1" i="0" baseline="0">
                <a:solidFill>
                  <a:schemeClr val="tx1"/>
                </a:solidFill>
                <a:latin typeface="Calibri" panose="020F0502020204030204" pitchFamily="34" charset="0"/>
              </a:defRPr>
            </a:lvl1pPr>
          </a:lstStyle>
          <a:p>
            <a:pPr lvl="0"/>
            <a:r>
              <a:rPr lang="en-US" dirty="0"/>
              <a:t>POWERPIONT</a:t>
            </a:r>
          </a:p>
        </p:txBody>
      </p:sp>
      <p:sp>
        <p:nvSpPr>
          <p:cNvPr id="27" name="Text Placeholder 23">
            <a:extLst>
              <a:ext uri="{FF2B5EF4-FFF2-40B4-BE49-F238E27FC236}">
                <a16:creationId xmlns:a16="http://schemas.microsoft.com/office/drawing/2014/main" id="{FCEC100F-B8A8-664E-8371-2ADC4B83D549}"/>
              </a:ext>
            </a:extLst>
          </p:cNvPr>
          <p:cNvSpPr>
            <a:spLocks noGrp="1"/>
          </p:cNvSpPr>
          <p:nvPr>
            <p:ph type="body" sz="quarter" idx="16" hasCustomPrompt="1"/>
          </p:nvPr>
        </p:nvSpPr>
        <p:spPr>
          <a:xfrm>
            <a:off x="1222558" y="5856629"/>
            <a:ext cx="3256950" cy="538586"/>
          </a:xfrm>
        </p:spPr>
        <p:txBody>
          <a:bodyPr>
            <a:normAutofit/>
          </a:bodyPr>
          <a:lstStyle>
            <a:lvl1pPr marL="0" indent="0" algn="l">
              <a:buNone/>
              <a:defRPr sz="2800" b="0" i="0">
                <a:solidFill>
                  <a:schemeClr val="tx1"/>
                </a:solidFill>
                <a:latin typeface="Calibri" panose="020F0502020204030204" pitchFamily="34" charset="0"/>
              </a:defRPr>
            </a:lvl1pPr>
          </a:lstStyle>
          <a:p>
            <a:pPr lvl="0"/>
            <a:r>
              <a:rPr lang="en-US" dirty="0"/>
              <a:t>Cover Design 1</a:t>
            </a:r>
          </a:p>
        </p:txBody>
      </p:sp>
    </p:spTree>
    <p:extLst>
      <p:ext uri="{BB962C8B-B14F-4D97-AF65-F5344CB8AC3E}">
        <p14:creationId xmlns:p14="http://schemas.microsoft.com/office/powerpoint/2010/main" val="127311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use the toolkit">
    <p:spTree>
      <p:nvGrpSpPr>
        <p:cNvPr id="1" name=""/>
        <p:cNvGrpSpPr/>
        <p:nvPr/>
      </p:nvGrpSpPr>
      <p:grpSpPr>
        <a:xfrm>
          <a:off x="0" y="0"/>
          <a:ext cx="0" cy="0"/>
          <a:chOff x="0" y="0"/>
          <a:chExt cx="0" cy="0"/>
        </a:xfrm>
      </p:grpSpPr>
      <p:sp>
        <p:nvSpPr>
          <p:cNvPr id="29" name="Graphic 5">
            <a:extLst>
              <a:ext uri="{FF2B5EF4-FFF2-40B4-BE49-F238E27FC236}">
                <a16:creationId xmlns:a16="http://schemas.microsoft.com/office/drawing/2014/main" id="{31657A1D-8B5D-6140-9800-287290EA3E05}"/>
              </a:ext>
            </a:extLst>
          </p:cNvPr>
          <p:cNvSpPr/>
          <p:nvPr userDrawn="1"/>
        </p:nvSpPr>
        <p:spPr>
          <a:xfrm>
            <a:off x="2973811" y="4857984"/>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21" name="Rectangle 20">
            <a:extLst>
              <a:ext uri="{FF2B5EF4-FFF2-40B4-BE49-F238E27FC236}">
                <a16:creationId xmlns:a16="http://schemas.microsoft.com/office/drawing/2014/main" id="{E93E5245-BB7B-2245-AA84-001ED7471A14}"/>
              </a:ext>
            </a:extLst>
          </p:cNvPr>
          <p:cNvSpPr/>
          <p:nvPr userDrawn="1"/>
        </p:nvSpPr>
        <p:spPr>
          <a:xfrm>
            <a:off x="409552" y="2278228"/>
            <a:ext cx="2269480" cy="7469699"/>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C314C274-0312-7E42-BC61-6AB755287CE4}"/>
              </a:ext>
            </a:extLst>
          </p:cNvPr>
          <p:cNvSpPr/>
          <p:nvPr userDrawn="1"/>
        </p:nvSpPr>
        <p:spPr>
          <a:xfrm>
            <a:off x="2155807" y="4306243"/>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19" name="Text Placeholder 32">
            <a:extLst>
              <a:ext uri="{FF2B5EF4-FFF2-40B4-BE49-F238E27FC236}">
                <a16:creationId xmlns:a16="http://schemas.microsoft.com/office/drawing/2014/main" id="{220683C4-70C7-D04E-B00A-55720BB4D605}"/>
              </a:ext>
            </a:extLst>
          </p:cNvPr>
          <p:cNvSpPr>
            <a:spLocks noGrp="1"/>
          </p:cNvSpPr>
          <p:nvPr>
            <p:ph type="body" sz="quarter" idx="13" hasCustomPrompt="1"/>
          </p:nvPr>
        </p:nvSpPr>
        <p:spPr>
          <a:xfrm>
            <a:off x="3093024" y="4567728"/>
            <a:ext cx="3517313"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 NUTSHELL”</a:t>
            </a:r>
            <a:endParaRPr lang="en-US" dirty="0"/>
          </a:p>
        </p:txBody>
      </p:sp>
      <p:sp>
        <p:nvSpPr>
          <p:cNvPr id="20" name="Text Placeholder 32">
            <a:extLst>
              <a:ext uri="{FF2B5EF4-FFF2-40B4-BE49-F238E27FC236}">
                <a16:creationId xmlns:a16="http://schemas.microsoft.com/office/drawing/2014/main" id="{97DB415E-E9EF-6E46-887B-827EC3CCA3C8}"/>
              </a:ext>
            </a:extLst>
          </p:cNvPr>
          <p:cNvSpPr>
            <a:spLocks noGrp="1"/>
          </p:cNvSpPr>
          <p:nvPr>
            <p:ph type="body" sz="quarter" idx="14" hasCustomPrompt="1"/>
          </p:nvPr>
        </p:nvSpPr>
        <p:spPr>
          <a:xfrm>
            <a:off x="3093025" y="4996948"/>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23" name="Text Placeholder 32">
            <a:extLst>
              <a:ext uri="{FF2B5EF4-FFF2-40B4-BE49-F238E27FC236}">
                <a16:creationId xmlns:a16="http://schemas.microsoft.com/office/drawing/2014/main" id="{A4C709D2-F9B8-9A48-8A6C-7675CAF4514D}"/>
              </a:ext>
            </a:extLst>
          </p:cNvPr>
          <p:cNvSpPr>
            <a:spLocks noGrp="1"/>
          </p:cNvSpPr>
          <p:nvPr>
            <p:ph type="body" sz="quarter" idx="15" hasCustomPrompt="1"/>
          </p:nvPr>
        </p:nvSpPr>
        <p:spPr>
          <a:xfrm>
            <a:off x="522983" y="2481204"/>
            <a:ext cx="1991868" cy="1707482"/>
          </a:xfrm>
        </p:spPr>
        <p:txBody>
          <a:bodyPr>
            <a:noAutofit/>
          </a:bodyPr>
          <a:lstStyle>
            <a:lvl1pPr marL="0" indent="0" algn="l">
              <a:buNone/>
              <a:defRPr sz="2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to use the Toolkit</a:t>
            </a:r>
            <a:endParaRPr lang="en-US" dirty="0"/>
          </a:p>
        </p:txBody>
      </p:sp>
      <p:sp>
        <p:nvSpPr>
          <p:cNvPr id="24" name="Text Placeholder 25">
            <a:extLst>
              <a:ext uri="{FF2B5EF4-FFF2-40B4-BE49-F238E27FC236}">
                <a16:creationId xmlns:a16="http://schemas.microsoft.com/office/drawing/2014/main" id="{7F0C9E32-23F7-FD46-A6EF-1ACB4F4C9D45}"/>
              </a:ext>
            </a:extLst>
          </p:cNvPr>
          <p:cNvSpPr>
            <a:spLocks noGrp="1"/>
          </p:cNvSpPr>
          <p:nvPr>
            <p:ph type="body" sz="quarter" idx="19" hasCustomPrompt="1"/>
          </p:nvPr>
        </p:nvSpPr>
        <p:spPr>
          <a:xfrm>
            <a:off x="2180881" y="4505311"/>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7" name="Text Placeholder 25">
            <a:extLst>
              <a:ext uri="{FF2B5EF4-FFF2-40B4-BE49-F238E27FC236}">
                <a16:creationId xmlns:a16="http://schemas.microsoft.com/office/drawing/2014/main" id="{EC5A5430-0824-BE45-88E0-877CEF31ED1E}"/>
              </a:ext>
            </a:extLst>
          </p:cNvPr>
          <p:cNvSpPr>
            <a:spLocks noGrp="1"/>
          </p:cNvSpPr>
          <p:nvPr>
            <p:ph type="body" sz="quarter" idx="20" hasCustomPrompt="1"/>
          </p:nvPr>
        </p:nvSpPr>
        <p:spPr>
          <a:xfrm>
            <a:off x="2180881" y="4456888"/>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28" name="Text Placeholder 32">
            <a:extLst>
              <a:ext uri="{FF2B5EF4-FFF2-40B4-BE49-F238E27FC236}">
                <a16:creationId xmlns:a16="http://schemas.microsoft.com/office/drawing/2014/main" id="{5B497ADB-8913-9A4F-8621-0DC49C185F0C}"/>
              </a:ext>
            </a:extLst>
          </p:cNvPr>
          <p:cNvSpPr>
            <a:spLocks noGrp="1"/>
          </p:cNvSpPr>
          <p:nvPr>
            <p:ph type="body" sz="quarter" idx="21" hasCustomPrompt="1"/>
          </p:nvPr>
        </p:nvSpPr>
        <p:spPr>
          <a:xfrm>
            <a:off x="3118100" y="3578532"/>
            <a:ext cx="3499134" cy="863016"/>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0" name="Graphic 5">
            <a:extLst>
              <a:ext uri="{FF2B5EF4-FFF2-40B4-BE49-F238E27FC236}">
                <a16:creationId xmlns:a16="http://schemas.microsoft.com/office/drawing/2014/main" id="{6FEDA84C-8948-4441-8D8D-793A48C9AE31}"/>
              </a:ext>
            </a:extLst>
          </p:cNvPr>
          <p:cNvSpPr/>
          <p:nvPr userDrawn="1"/>
        </p:nvSpPr>
        <p:spPr>
          <a:xfrm>
            <a:off x="2965227" y="7427255"/>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31" name="Freeform 30">
            <a:extLst>
              <a:ext uri="{FF2B5EF4-FFF2-40B4-BE49-F238E27FC236}">
                <a16:creationId xmlns:a16="http://schemas.microsoft.com/office/drawing/2014/main" id="{D5193712-44ED-BA43-BFEB-D71B5BF49F2F}"/>
              </a:ext>
            </a:extLst>
          </p:cNvPr>
          <p:cNvSpPr/>
          <p:nvPr userDrawn="1"/>
        </p:nvSpPr>
        <p:spPr>
          <a:xfrm>
            <a:off x="2093916" y="6859396"/>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32" name="Text Placeholder 32">
            <a:extLst>
              <a:ext uri="{FF2B5EF4-FFF2-40B4-BE49-F238E27FC236}">
                <a16:creationId xmlns:a16="http://schemas.microsoft.com/office/drawing/2014/main" id="{45E17CA2-D5FB-D040-BEF2-791B471B965A}"/>
              </a:ext>
            </a:extLst>
          </p:cNvPr>
          <p:cNvSpPr>
            <a:spLocks noGrp="1"/>
          </p:cNvSpPr>
          <p:nvPr>
            <p:ph type="body" sz="quarter" idx="22" hasCustomPrompt="1"/>
          </p:nvPr>
        </p:nvSpPr>
        <p:spPr>
          <a:xfrm>
            <a:off x="3111201" y="7112822"/>
            <a:ext cx="3499135"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ADVANTAGES &amp; DISADVANTAGES</a:t>
            </a:r>
            <a:endParaRPr lang="en-US" dirty="0"/>
          </a:p>
        </p:txBody>
      </p:sp>
      <p:sp>
        <p:nvSpPr>
          <p:cNvPr id="33" name="Text Placeholder 32">
            <a:extLst>
              <a:ext uri="{FF2B5EF4-FFF2-40B4-BE49-F238E27FC236}">
                <a16:creationId xmlns:a16="http://schemas.microsoft.com/office/drawing/2014/main" id="{65816409-7E2E-E440-B5D1-F5910C20DF18}"/>
              </a:ext>
            </a:extLst>
          </p:cNvPr>
          <p:cNvSpPr>
            <a:spLocks noGrp="1"/>
          </p:cNvSpPr>
          <p:nvPr>
            <p:ph type="body" sz="quarter" idx="23" hasCustomPrompt="1"/>
          </p:nvPr>
        </p:nvSpPr>
        <p:spPr>
          <a:xfrm>
            <a:off x="3118100" y="7672359"/>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4" name="Text Placeholder 25">
            <a:extLst>
              <a:ext uri="{FF2B5EF4-FFF2-40B4-BE49-F238E27FC236}">
                <a16:creationId xmlns:a16="http://schemas.microsoft.com/office/drawing/2014/main" id="{7BF0BEE1-82C1-1443-82EF-4C0ED607ED24}"/>
              </a:ext>
            </a:extLst>
          </p:cNvPr>
          <p:cNvSpPr>
            <a:spLocks noGrp="1"/>
          </p:cNvSpPr>
          <p:nvPr>
            <p:ph type="body" sz="quarter" idx="24" hasCustomPrompt="1"/>
          </p:nvPr>
        </p:nvSpPr>
        <p:spPr>
          <a:xfrm>
            <a:off x="2101683" y="6931119"/>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54" name="Slide Number Placeholder 5">
            <a:extLst>
              <a:ext uri="{FF2B5EF4-FFF2-40B4-BE49-F238E27FC236}">
                <a16:creationId xmlns:a16="http://schemas.microsoft.com/office/drawing/2014/main" id="{F425B0A1-9AB7-F843-8B93-6C38BB5787E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55" name="Straight Connector 54">
            <a:extLst>
              <a:ext uri="{FF2B5EF4-FFF2-40B4-BE49-F238E27FC236}">
                <a16:creationId xmlns:a16="http://schemas.microsoft.com/office/drawing/2014/main" id="{37536044-1751-7144-A778-DD305E7CAC9D}"/>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3DF29C9-A519-CB40-8F18-EC37B785C911}"/>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3" name="Picture Placeholder 2">
            <a:extLst>
              <a:ext uri="{FF2B5EF4-FFF2-40B4-BE49-F238E27FC236}">
                <a16:creationId xmlns:a16="http://schemas.microsoft.com/office/drawing/2014/main" id="{D1DFC186-885D-E448-8E14-41C835FC9451}"/>
              </a:ext>
            </a:extLst>
          </p:cNvPr>
          <p:cNvSpPr>
            <a:spLocks noGrp="1"/>
          </p:cNvSpPr>
          <p:nvPr>
            <p:ph type="pic" sz="quarter" idx="30"/>
          </p:nvPr>
        </p:nvSpPr>
        <p:spPr>
          <a:xfrm>
            <a:off x="0" y="38899"/>
            <a:ext cx="7559675" cy="2340301"/>
          </a:xfrm>
          <a:solidFill>
            <a:schemeClr val="bg1">
              <a:lumMod val="85000"/>
            </a:schemeClr>
          </a:solidFill>
        </p:spPr>
        <p:txBody>
          <a:bodyPr/>
          <a:lstStyle/>
          <a:p>
            <a:endParaRPr lang="en-US"/>
          </a:p>
        </p:txBody>
      </p:sp>
    </p:spTree>
    <p:extLst>
      <p:ext uri="{BB962C8B-B14F-4D97-AF65-F5344CB8AC3E}">
        <p14:creationId xmlns:p14="http://schemas.microsoft.com/office/powerpoint/2010/main" val="89244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ow to use the toolkit">
    <p:spTree>
      <p:nvGrpSpPr>
        <p:cNvPr id="1" name=""/>
        <p:cNvGrpSpPr/>
        <p:nvPr/>
      </p:nvGrpSpPr>
      <p:grpSpPr>
        <a:xfrm>
          <a:off x="0" y="0"/>
          <a:ext cx="0" cy="0"/>
          <a:chOff x="0" y="0"/>
          <a:chExt cx="0" cy="0"/>
        </a:xfrm>
      </p:grpSpPr>
      <p:sp>
        <p:nvSpPr>
          <p:cNvPr id="29" name="Graphic 5">
            <a:extLst>
              <a:ext uri="{FF2B5EF4-FFF2-40B4-BE49-F238E27FC236}">
                <a16:creationId xmlns:a16="http://schemas.microsoft.com/office/drawing/2014/main" id="{31657A1D-8B5D-6140-9800-287290EA3E05}"/>
              </a:ext>
            </a:extLst>
          </p:cNvPr>
          <p:cNvSpPr/>
          <p:nvPr userDrawn="1"/>
        </p:nvSpPr>
        <p:spPr>
          <a:xfrm>
            <a:off x="2973811" y="4857984"/>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21" name="Rectangle 20">
            <a:extLst>
              <a:ext uri="{FF2B5EF4-FFF2-40B4-BE49-F238E27FC236}">
                <a16:creationId xmlns:a16="http://schemas.microsoft.com/office/drawing/2014/main" id="{E93E5245-BB7B-2245-AA84-001ED7471A14}"/>
              </a:ext>
            </a:extLst>
          </p:cNvPr>
          <p:cNvSpPr/>
          <p:nvPr userDrawn="1"/>
        </p:nvSpPr>
        <p:spPr>
          <a:xfrm>
            <a:off x="409552" y="2278228"/>
            <a:ext cx="2269480" cy="7469699"/>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C314C274-0312-7E42-BC61-6AB755287CE4}"/>
              </a:ext>
            </a:extLst>
          </p:cNvPr>
          <p:cNvSpPr/>
          <p:nvPr userDrawn="1"/>
        </p:nvSpPr>
        <p:spPr>
          <a:xfrm>
            <a:off x="2155807" y="4306243"/>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19" name="Text Placeholder 32">
            <a:extLst>
              <a:ext uri="{FF2B5EF4-FFF2-40B4-BE49-F238E27FC236}">
                <a16:creationId xmlns:a16="http://schemas.microsoft.com/office/drawing/2014/main" id="{220683C4-70C7-D04E-B00A-55720BB4D605}"/>
              </a:ext>
            </a:extLst>
          </p:cNvPr>
          <p:cNvSpPr>
            <a:spLocks noGrp="1"/>
          </p:cNvSpPr>
          <p:nvPr>
            <p:ph type="body" sz="quarter" idx="13" hasCustomPrompt="1"/>
          </p:nvPr>
        </p:nvSpPr>
        <p:spPr>
          <a:xfrm>
            <a:off x="3093024" y="4567728"/>
            <a:ext cx="3517313"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 NUTSHELL”</a:t>
            </a:r>
            <a:endParaRPr lang="en-US" dirty="0"/>
          </a:p>
        </p:txBody>
      </p:sp>
      <p:sp>
        <p:nvSpPr>
          <p:cNvPr id="20" name="Text Placeholder 32">
            <a:extLst>
              <a:ext uri="{FF2B5EF4-FFF2-40B4-BE49-F238E27FC236}">
                <a16:creationId xmlns:a16="http://schemas.microsoft.com/office/drawing/2014/main" id="{97DB415E-E9EF-6E46-887B-827EC3CCA3C8}"/>
              </a:ext>
            </a:extLst>
          </p:cNvPr>
          <p:cNvSpPr>
            <a:spLocks noGrp="1"/>
          </p:cNvSpPr>
          <p:nvPr>
            <p:ph type="body" sz="quarter" idx="14" hasCustomPrompt="1"/>
          </p:nvPr>
        </p:nvSpPr>
        <p:spPr>
          <a:xfrm>
            <a:off x="3093025" y="4996948"/>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23" name="Text Placeholder 32">
            <a:extLst>
              <a:ext uri="{FF2B5EF4-FFF2-40B4-BE49-F238E27FC236}">
                <a16:creationId xmlns:a16="http://schemas.microsoft.com/office/drawing/2014/main" id="{A4C709D2-F9B8-9A48-8A6C-7675CAF4514D}"/>
              </a:ext>
            </a:extLst>
          </p:cNvPr>
          <p:cNvSpPr>
            <a:spLocks noGrp="1"/>
          </p:cNvSpPr>
          <p:nvPr>
            <p:ph type="body" sz="quarter" idx="15" hasCustomPrompt="1"/>
          </p:nvPr>
        </p:nvSpPr>
        <p:spPr>
          <a:xfrm>
            <a:off x="522983" y="2481204"/>
            <a:ext cx="1991868" cy="1707482"/>
          </a:xfrm>
        </p:spPr>
        <p:txBody>
          <a:bodyPr>
            <a:noAutofit/>
          </a:bodyPr>
          <a:lstStyle>
            <a:lvl1pPr marL="0" indent="0" algn="l">
              <a:buNone/>
              <a:defRPr sz="2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to use the Toolkit</a:t>
            </a:r>
            <a:endParaRPr lang="en-US" dirty="0"/>
          </a:p>
        </p:txBody>
      </p:sp>
      <p:sp>
        <p:nvSpPr>
          <p:cNvPr id="24" name="Text Placeholder 25">
            <a:extLst>
              <a:ext uri="{FF2B5EF4-FFF2-40B4-BE49-F238E27FC236}">
                <a16:creationId xmlns:a16="http://schemas.microsoft.com/office/drawing/2014/main" id="{7F0C9E32-23F7-FD46-A6EF-1ACB4F4C9D45}"/>
              </a:ext>
            </a:extLst>
          </p:cNvPr>
          <p:cNvSpPr>
            <a:spLocks noGrp="1"/>
          </p:cNvSpPr>
          <p:nvPr>
            <p:ph type="body" sz="quarter" idx="19" hasCustomPrompt="1"/>
          </p:nvPr>
        </p:nvSpPr>
        <p:spPr>
          <a:xfrm>
            <a:off x="2180881" y="4505311"/>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7" name="Text Placeholder 25">
            <a:extLst>
              <a:ext uri="{FF2B5EF4-FFF2-40B4-BE49-F238E27FC236}">
                <a16:creationId xmlns:a16="http://schemas.microsoft.com/office/drawing/2014/main" id="{EC5A5430-0824-BE45-88E0-877CEF31ED1E}"/>
              </a:ext>
            </a:extLst>
          </p:cNvPr>
          <p:cNvSpPr>
            <a:spLocks noGrp="1"/>
          </p:cNvSpPr>
          <p:nvPr>
            <p:ph type="body" sz="quarter" idx="20" hasCustomPrompt="1"/>
          </p:nvPr>
        </p:nvSpPr>
        <p:spPr>
          <a:xfrm>
            <a:off x="2180881" y="4456888"/>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28" name="Text Placeholder 32">
            <a:extLst>
              <a:ext uri="{FF2B5EF4-FFF2-40B4-BE49-F238E27FC236}">
                <a16:creationId xmlns:a16="http://schemas.microsoft.com/office/drawing/2014/main" id="{5B497ADB-8913-9A4F-8621-0DC49C185F0C}"/>
              </a:ext>
            </a:extLst>
          </p:cNvPr>
          <p:cNvSpPr>
            <a:spLocks noGrp="1"/>
          </p:cNvSpPr>
          <p:nvPr>
            <p:ph type="body" sz="quarter" idx="21" hasCustomPrompt="1"/>
          </p:nvPr>
        </p:nvSpPr>
        <p:spPr>
          <a:xfrm>
            <a:off x="3118100" y="3578532"/>
            <a:ext cx="3499134" cy="863016"/>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0" name="Graphic 5">
            <a:extLst>
              <a:ext uri="{FF2B5EF4-FFF2-40B4-BE49-F238E27FC236}">
                <a16:creationId xmlns:a16="http://schemas.microsoft.com/office/drawing/2014/main" id="{6FEDA84C-8948-4441-8D8D-793A48C9AE31}"/>
              </a:ext>
            </a:extLst>
          </p:cNvPr>
          <p:cNvSpPr/>
          <p:nvPr userDrawn="1"/>
        </p:nvSpPr>
        <p:spPr>
          <a:xfrm>
            <a:off x="2991988" y="6648792"/>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31" name="Freeform 30">
            <a:extLst>
              <a:ext uri="{FF2B5EF4-FFF2-40B4-BE49-F238E27FC236}">
                <a16:creationId xmlns:a16="http://schemas.microsoft.com/office/drawing/2014/main" id="{D5193712-44ED-BA43-BFEB-D71B5BF49F2F}"/>
              </a:ext>
            </a:extLst>
          </p:cNvPr>
          <p:cNvSpPr/>
          <p:nvPr userDrawn="1"/>
        </p:nvSpPr>
        <p:spPr>
          <a:xfrm>
            <a:off x="2173984" y="6097051"/>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32" name="Text Placeholder 32">
            <a:extLst>
              <a:ext uri="{FF2B5EF4-FFF2-40B4-BE49-F238E27FC236}">
                <a16:creationId xmlns:a16="http://schemas.microsoft.com/office/drawing/2014/main" id="{45E17CA2-D5FB-D040-BEF2-791B471B965A}"/>
              </a:ext>
            </a:extLst>
          </p:cNvPr>
          <p:cNvSpPr>
            <a:spLocks noGrp="1"/>
          </p:cNvSpPr>
          <p:nvPr>
            <p:ph type="body" sz="quarter" idx="22" hasCustomPrompt="1"/>
          </p:nvPr>
        </p:nvSpPr>
        <p:spPr>
          <a:xfrm>
            <a:off x="3111201" y="6358536"/>
            <a:ext cx="3499135"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ADVANTAGES &amp; DISADVANTAGES</a:t>
            </a:r>
            <a:endParaRPr lang="en-US" dirty="0"/>
          </a:p>
        </p:txBody>
      </p:sp>
      <p:sp>
        <p:nvSpPr>
          <p:cNvPr id="33" name="Text Placeholder 32">
            <a:extLst>
              <a:ext uri="{FF2B5EF4-FFF2-40B4-BE49-F238E27FC236}">
                <a16:creationId xmlns:a16="http://schemas.microsoft.com/office/drawing/2014/main" id="{65816409-7E2E-E440-B5D1-F5910C20DF18}"/>
              </a:ext>
            </a:extLst>
          </p:cNvPr>
          <p:cNvSpPr>
            <a:spLocks noGrp="1"/>
          </p:cNvSpPr>
          <p:nvPr>
            <p:ph type="body" sz="quarter" idx="23" hasCustomPrompt="1"/>
          </p:nvPr>
        </p:nvSpPr>
        <p:spPr>
          <a:xfrm>
            <a:off x="3111202" y="6787756"/>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4" name="Text Placeholder 25">
            <a:extLst>
              <a:ext uri="{FF2B5EF4-FFF2-40B4-BE49-F238E27FC236}">
                <a16:creationId xmlns:a16="http://schemas.microsoft.com/office/drawing/2014/main" id="{7BF0BEE1-82C1-1443-82EF-4C0ED607ED24}"/>
              </a:ext>
            </a:extLst>
          </p:cNvPr>
          <p:cNvSpPr>
            <a:spLocks noGrp="1"/>
          </p:cNvSpPr>
          <p:nvPr>
            <p:ph type="body" sz="quarter" idx="24" hasCustomPrompt="1"/>
          </p:nvPr>
        </p:nvSpPr>
        <p:spPr>
          <a:xfrm>
            <a:off x="2199058" y="6296119"/>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Text Placeholder 25">
            <a:extLst>
              <a:ext uri="{FF2B5EF4-FFF2-40B4-BE49-F238E27FC236}">
                <a16:creationId xmlns:a16="http://schemas.microsoft.com/office/drawing/2014/main" id="{7F5BC216-1A5C-E740-9F1D-ACD3DA752AD4}"/>
              </a:ext>
            </a:extLst>
          </p:cNvPr>
          <p:cNvSpPr>
            <a:spLocks noGrp="1"/>
          </p:cNvSpPr>
          <p:nvPr>
            <p:ph type="body" sz="quarter" idx="25" hasCustomPrompt="1"/>
          </p:nvPr>
        </p:nvSpPr>
        <p:spPr>
          <a:xfrm>
            <a:off x="2199058" y="6247696"/>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36" name="Graphic 5">
            <a:extLst>
              <a:ext uri="{FF2B5EF4-FFF2-40B4-BE49-F238E27FC236}">
                <a16:creationId xmlns:a16="http://schemas.microsoft.com/office/drawing/2014/main" id="{A8B983EB-6266-154E-9CB3-A1E91DFA3D85}"/>
              </a:ext>
            </a:extLst>
          </p:cNvPr>
          <p:cNvSpPr/>
          <p:nvPr userDrawn="1"/>
        </p:nvSpPr>
        <p:spPr>
          <a:xfrm>
            <a:off x="2991988" y="8469817"/>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37" name="Freeform 36">
            <a:extLst>
              <a:ext uri="{FF2B5EF4-FFF2-40B4-BE49-F238E27FC236}">
                <a16:creationId xmlns:a16="http://schemas.microsoft.com/office/drawing/2014/main" id="{000ABD48-CA6C-5A41-9591-777907F136E7}"/>
              </a:ext>
            </a:extLst>
          </p:cNvPr>
          <p:cNvSpPr/>
          <p:nvPr userDrawn="1"/>
        </p:nvSpPr>
        <p:spPr>
          <a:xfrm>
            <a:off x="2173984" y="7918076"/>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38" name="Text Placeholder 32">
            <a:extLst>
              <a:ext uri="{FF2B5EF4-FFF2-40B4-BE49-F238E27FC236}">
                <a16:creationId xmlns:a16="http://schemas.microsoft.com/office/drawing/2014/main" id="{1088F422-ABFA-D74E-8F0E-772E2F3EE2FE}"/>
              </a:ext>
            </a:extLst>
          </p:cNvPr>
          <p:cNvSpPr>
            <a:spLocks noGrp="1"/>
          </p:cNvSpPr>
          <p:nvPr>
            <p:ph type="body" sz="quarter" idx="26" hasCustomPrompt="1"/>
          </p:nvPr>
        </p:nvSpPr>
        <p:spPr>
          <a:xfrm>
            <a:off x="3111201" y="8179561"/>
            <a:ext cx="3480959"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LEARNING FROM OTHERS</a:t>
            </a:r>
            <a:endParaRPr lang="en-US" dirty="0"/>
          </a:p>
        </p:txBody>
      </p:sp>
      <p:sp>
        <p:nvSpPr>
          <p:cNvPr id="39" name="Text Placeholder 32">
            <a:extLst>
              <a:ext uri="{FF2B5EF4-FFF2-40B4-BE49-F238E27FC236}">
                <a16:creationId xmlns:a16="http://schemas.microsoft.com/office/drawing/2014/main" id="{E1CEF1DA-93EA-624C-9ED9-701527A3EE54}"/>
              </a:ext>
            </a:extLst>
          </p:cNvPr>
          <p:cNvSpPr>
            <a:spLocks noGrp="1"/>
          </p:cNvSpPr>
          <p:nvPr>
            <p:ph type="body" sz="quarter" idx="27" hasCustomPrompt="1"/>
          </p:nvPr>
        </p:nvSpPr>
        <p:spPr>
          <a:xfrm>
            <a:off x="3111202" y="8608781"/>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40" name="Text Placeholder 25">
            <a:extLst>
              <a:ext uri="{FF2B5EF4-FFF2-40B4-BE49-F238E27FC236}">
                <a16:creationId xmlns:a16="http://schemas.microsoft.com/office/drawing/2014/main" id="{7A4C69D2-46C7-A44E-965E-E35832036E7C}"/>
              </a:ext>
            </a:extLst>
          </p:cNvPr>
          <p:cNvSpPr>
            <a:spLocks noGrp="1"/>
          </p:cNvSpPr>
          <p:nvPr>
            <p:ph type="body" sz="quarter" idx="28" hasCustomPrompt="1"/>
          </p:nvPr>
        </p:nvSpPr>
        <p:spPr>
          <a:xfrm>
            <a:off x="2199058" y="8117144"/>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41" name="Text Placeholder 25">
            <a:extLst>
              <a:ext uri="{FF2B5EF4-FFF2-40B4-BE49-F238E27FC236}">
                <a16:creationId xmlns:a16="http://schemas.microsoft.com/office/drawing/2014/main" id="{3BDAFA6F-E258-3846-8828-0C0E3F3406B0}"/>
              </a:ext>
            </a:extLst>
          </p:cNvPr>
          <p:cNvSpPr>
            <a:spLocks noGrp="1"/>
          </p:cNvSpPr>
          <p:nvPr>
            <p:ph type="body" sz="quarter" idx="29" hasCustomPrompt="1"/>
          </p:nvPr>
        </p:nvSpPr>
        <p:spPr>
          <a:xfrm>
            <a:off x="2199058" y="8068721"/>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54" name="Slide Number Placeholder 5">
            <a:extLst>
              <a:ext uri="{FF2B5EF4-FFF2-40B4-BE49-F238E27FC236}">
                <a16:creationId xmlns:a16="http://schemas.microsoft.com/office/drawing/2014/main" id="{F425B0A1-9AB7-F843-8B93-6C38BB5787E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55" name="Straight Connector 54">
            <a:extLst>
              <a:ext uri="{FF2B5EF4-FFF2-40B4-BE49-F238E27FC236}">
                <a16:creationId xmlns:a16="http://schemas.microsoft.com/office/drawing/2014/main" id="{37536044-1751-7144-A778-DD305E7CAC9D}"/>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3DF29C9-A519-CB40-8F18-EC37B785C911}"/>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3" name="Picture Placeholder 2">
            <a:extLst>
              <a:ext uri="{FF2B5EF4-FFF2-40B4-BE49-F238E27FC236}">
                <a16:creationId xmlns:a16="http://schemas.microsoft.com/office/drawing/2014/main" id="{D1DFC186-885D-E448-8E14-41C835FC9451}"/>
              </a:ext>
            </a:extLst>
          </p:cNvPr>
          <p:cNvSpPr>
            <a:spLocks noGrp="1"/>
          </p:cNvSpPr>
          <p:nvPr>
            <p:ph type="pic" sz="quarter" idx="30"/>
          </p:nvPr>
        </p:nvSpPr>
        <p:spPr>
          <a:xfrm>
            <a:off x="0" y="38899"/>
            <a:ext cx="7559675" cy="2340301"/>
          </a:xfrm>
          <a:solidFill>
            <a:schemeClr val="bg1">
              <a:lumMod val="85000"/>
            </a:schemeClr>
          </a:solidFill>
        </p:spPr>
        <p:txBody>
          <a:bodyPr/>
          <a:lstStyle/>
          <a:p>
            <a:endParaRPr lang="en-US"/>
          </a:p>
        </p:txBody>
      </p:sp>
    </p:spTree>
    <p:extLst>
      <p:ext uri="{BB962C8B-B14F-4D97-AF65-F5344CB8AC3E}">
        <p14:creationId xmlns:p14="http://schemas.microsoft.com/office/powerpoint/2010/main" val="27099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ow to use the toolkit">
    <p:spTree>
      <p:nvGrpSpPr>
        <p:cNvPr id="1" name=""/>
        <p:cNvGrpSpPr/>
        <p:nvPr/>
      </p:nvGrpSpPr>
      <p:grpSpPr>
        <a:xfrm>
          <a:off x="0" y="0"/>
          <a:ext cx="0" cy="0"/>
          <a:chOff x="0" y="0"/>
          <a:chExt cx="0" cy="0"/>
        </a:xfrm>
      </p:grpSpPr>
      <p:sp>
        <p:nvSpPr>
          <p:cNvPr id="54" name="Slide Number Placeholder 5">
            <a:extLst>
              <a:ext uri="{FF2B5EF4-FFF2-40B4-BE49-F238E27FC236}">
                <a16:creationId xmlns:a16="http://schemas.microsoft.com/office/drawing/2014/main" id="{F425B0A1-9AB7-F843-8B93-6C38BB5787E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55" name="Straight Connector 54">
            <a:extLst>
              <a:ext uri="{FF2B5EF4-FFF2-40B4-BE49-F238E27FC236}">
                <a16:creationId xmlns:a16="http://schemas.microsoft.com/office/drawing/2014/main" id="{37536044-1751-7144-A778-DD305E7CAC9D}"/>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3DF29C9-A519-CB40-8F18-EC37B785C911}"/>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26" name="Rectangle 25">
            <a:extLst>
              <a:ext uri="{FF2B5EF4-FFF2-40B4-BE49-F238E27FC236}">
                <a16:creationId xmlns:a16="http://schemas.microsoft.com/office/drawing/2014/main" id="{AF7DF944-9363-5847-B831-256D15ED99F4}"/>
              </a:ext>
            </a:extLst>
          </p:cNvPr>
          <p:cNvSpPr/>
          <p:nvPr userDrawn="1"/>
        </p:nvSpPr>
        <p:spPr>
          <a:xfrm flipV="1">
            <a:off x="0" y="2526224"/>
            <a:ext cx="7559675" cy="2819682"/>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25">
            <a:extLst>
              <a:ext uri="{FF2B5EF4-FFF2-40B4-BE49-F238E27FC236}">
                <a16:creationId xmlns:a16="http://schemas.microsoft.com/office/drawing/2014/main" id="{DCE2A14F-0DE1-F548-9350-E3735FDAE511}"/>
              </a:ext>
            </a:extLst>
          </p:cNvPr>
          <p:cNvSpPr>
            <a:spLocks noGrp="1"/>
          </p:cNvSpPr>
          <p:nvPr>
            <p:ph type="body" sz="quarter" idx="19" hasCustomPrompt="1"/>
          </p:nvPr>
        </p:nvSpPr>
        <p:spPr>
          <a:xfrm>
            <a:off x="5910099" y="3518948"/>
            <a:ext cx="784346" cy="635000"/>
          </a:xfrm>
          <a:noFill/>
        </p:spPr>
        <p:txBody>
          <a:bodyPr anchor="ctr">
            <a:noAutofit/>
          </a:bodyPr>
          <a:lstStyle>
            <a:lvl1pPr marL="0" indent="0" algn="ctr">
              <a:buNone/>
              <a:defRPr sz="4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47" name="Text Placeholder 25">
            <a:extLst>
              <a:ext uri="{FF2B5EF4-FFF2-40B4-BE49-F238E27FC236}">
                <a16:creationId xmlns:a16="http://schemas.microsoft.com/office/drawing/2014/main" id="{BEF3DF00-FBB1-7949-8AB7-E25700E056CB}"/>
              </a:ext>
            </a:extLst>
          </p:cNvPr>
          <p:cNvSpPr>
            <a:spLocks noGrp="1"/>
          </p:cNvSpPr>
          <p:nvPr>
            <p:ph type="body" sz="quarter" idx="20" hasCustomPrompt="1"/>
          </p:nvPr>
        </p:nvSpPr>
        <p:spPr>
          <a:xfrm>
            <a:off x="5746741" y="3214793"/>
            <a:ext cx="1111062" cy="312653"/>
          </a:xfrm>
          <a:noFill/>
        </p:spPr>
        <p:txBody>
          <a:bodyPr anchor="t">
            <a:noAutofit/>
          </a:bodyPr>
          <a:lstStyle>
            <a:lvl1pPr marL="0" indent="0" algn="ctr">
              <a:buNone/>
              <a:defRPr sz="20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GROUP</a:t>
            </a:r>
          </a:p>
        </p:txBody>
      </p:sp>
      <p:sp>
        <p:nvSpPr>
          <p:cNvPr id="48" name="Text Placeholder 32">
            <a:extLst>
              <a:ext uri="{FF2B5EF4-FFF2-40B4-BE49-F238E27FC236}">
                <a16:creationId xmlns:a16="http://schemas.microsoft.com/office/drawing/2014/main" id="{BBB207C3-5A4F-4046-ABB1-C5B27F05FFA9}"/>
              </a:ext>
            </a:extLst>
          </p:cNvPr>
          <p:cNvSpPr>
            <a:spLocks noGrp="1"/>
          </p:cNvSpPr>
          <p:nvPr>
            <p:ph type="body" sz="quarter" idx="21" hasCustomPrompt="1"/>
          </p:nvPr>
        </p:nvSpPr>
        <p:spPr>
          <a:xfrm>
            <a:off x="574103" y="3915217"/>
            <a:ext cx="3852514" cy="1707482"/>
          </a:xfrm>
        </p:spPr>
        <p:txBody>
          <a:bodyPr>
            <a:noAutofit/>
          </a:bodyPr>
          <a:lstStyle>
            <a:lvl1pPr marL="0" indent="0" algn="l">
              <a:buNone/>
              <a:defRPr sz="28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to use the Toolkit</a:t>
            </a:r>
            <a:endParaRPr lang="en-US" dirty="0"/>
          </a:p>
        </p:txBody>
      </p:sp>
      <p:sp>
        <p:nvSpPr>
          <p:cNvPr id="52" name="Text Placeholder 32">
            <a:extLst>
              <a:ext uri="{FF2B5EF4-FFF2-40B4-BE49-F238E27FC236}">
                <a16:creationId xmlns:a16="http://schemas.microsoft.com/office/drawing/2014/main" id="{7F1ADE7E-E8B4-8449-8222-6FC5886AF4FA}"/>
              </a:ext>
            </a:extLst>
          </p:cNvPr>
          <p:cNvSpPr>
            <a:spLocks noGrp="1"/>
          </p:cNvSpPr>
          <p:nvPr>
            <p:ph type="body" sz="quarter" idx="12" hasCustomPrompt="1"/>
          </p:nvPr>
        </p:nvSpPr>
        <p:spPr>
          <a:xfrm>
            <a:off x="574103" y="6902754"/>
            <a:ext cx="3852514" cy="2464766"/>
          </a:xfrm>
        </p:spPr>
        <p:txBody>
          <a:bodyPr anchor="t">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42220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BE3FA9F-0E30-C645-82A1-085E2E5E2167}"/>
              </a:ext>
            </a:extLst>
          </p:cNvPr>
          <p:cNvSpPr/>
          <p:nvPr userDrawn="1"/>
        </p:nvSpPr>
        <p:spPr>
          <a:xfrm>
            <a:off x="-22870" y="1163479"/>
            <a:ext cx="5918693" cy="196238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Picture Placeholder 24">
            <a:extLst>
              <a:ext uri="{FF2B5EF4-FFF2-40B4-BE49-F238E27FC236}">
                <a16:creationId xmlns:a16="http://schemas.microsoft.com/office/drawing/2014/main" id="{A92FDA1D-BAB1-314A-B697-17E6EC669653}"/>
              </a:ext>
            </a:extLst>
          </p:cNvPr>
          <p:cNvSpPr>
            <a:spLocks noGrp="1"/>
          </p:cNvSpPr>
          <p:nvPr>
            <p:ph type="pic" sz="quarter" idx="15"/>
          </p:nvPr>
        </p:nvSpPr>
        <p:spPr>
          <a:xfrm>
            <a:off x="421165" y="2687479"/>
            <a:ext cx="6371674" cy="7234443"/>
          </a:xfrm>
          <a:custGeom>
            <a:avLst/>
            <a:gdLst>
              <a:gd name="connsiteX0" fmla="*/ 5474658 w 6371674"/>
              <a:gd name="connsiteY0" fmla="*/ 0 h 7234443"/>
              <a:gd name="connsiteX1" fmla="*/ 6371674 w 6371674"/>
              <a:gd name="connsiteY1" fmla="*/ 0 h 7234443"/>
              <a:gd name="connsiteX2" fmla="*/ 6371674 w 6371674"/>
              <a:gd name="connsiteY2" fmla="*/ 7234443 h 7234443"/>
              <a:gd name="connsiteX3" fmla="*/ 0 w 6371674"/>
              <a:gd name="connsiteY3" fmla="*/ 7234443 h 7234443"/>
              <a:gd name="connsiteX4" fmla="*/ 0 w 6371674"/>
              <a:gd name="connsiteY4" fmla="*/ 438380 h 7234443"/>
              <a:gd name="connsiteX5" fmla="*/ 5474658 w 6371674"/>
              <a:gd name="connsiteY5" fmla="*/ 438380 h 723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1674" h="7234443">
                <a:moveTo>
                  <a:pt x="5474658" y="0"/>
                </a:moveTo>
                <a:lnTo>
                  <a:pt x="6371674" y="0"/>
                </a:lnTo>
                <a:lnTo>
                  <a:pt x="6371674" y="7234443"/>
                </a:lnTo>
                <a:lnTo>
                  <a:pt x="0" y="7234443"/>
                </a:lnTo>
                <a:lnTo>
                  <a:pt x="0" y="438380"/>
                </a:lnTo>
                <a:lnTo>
                  <a:pt x="5474658" y="438380"/>
                </a:lnTo>
                <a:close/>
              </a:path>
            </a:pathLst>
          </a:custGeom>
          <a:solidFill>
            <a:schemeClr val="bg1">
              <a:lumMod val="65000"/>
            </a:schemeClr>
          </a:solidFill>
        </p:spPr>
        <p:txBody>
          <a:bodyPr wrap="square" anchor="t">
            <a:noAutofit/>
          </a:bodyPr>
          <a:lstStyle>
            <a:lvl1pPr marL="0" indent="0" algn="ctr">
              <a:buNone/>
              <a:defRPr sz="2000">
                <a:solidFill>
                  <a:schemeClr val="bg1"/>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C7E8FB55-B643-6340-9310-8D7065F2DE5F}"/>
              </a:ext>
            </a:extLst>
          </p:cNvPr>
          <p:cNvSpPr/>
          <p:nvPr userDrawn="1"/>
        </p:nvSpPr>
        <p:spPr>
          <a:xfrm>
            <a:off x="421165" y="402107"/>
            <a:ext cx="1210162" cy="2458635"/>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Placeholder 32">
            <a:extLst>
              <a:ext uri="{FF2B5EF4-FFF2-40B4-BE49-F238E27FC236}">
                <a16:creationId xmlns:a16="http://schemas.microsoft.com/office/drawing/2014/main" id="{A2EA35C5-1F1B-1B40-8AB5-944F7DBA5F51}"/>
              </a:ext>
            </a:extLst>
          </p:cNvPr>
          <p:cNvSpPr>
            <a:spLocks noGrp="1"/>
          </p:cNvSpPr>
          <p:nvPr userDrawn="1">
            <p:ph type="body" sz="quarter" idx="13" hasCustomPrompt="1"/>
          </p:nvPr>
        </p:nvSpPr>
        <p:spPr>
          <a:xfrm>
            <a:off x="510635" y="1631424"/>
            <a:ext cx="1031222" cy="1084776"/>
          </a:xfrm>
        </p:spPr>
        <p:txBody>
          <a:bodyPr anchor="ctr">
            <a:noAutofit/>
          </a:bodyPr>
          <a:lstStyle>
            <a:lvl1pPr marL="0" indent="0" algn="l">
              <a:buNone/>
              <a:defRPr sz="5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8" name="Text Placeholder 32">
            <a:extLst>
              <a:ext uri="{FF2B5EF4-FFF2-40B4-BE49-F238E27FC236}">
                <a16:creationId xmlns:a16="http://schemas.microsoft.com/office/drawing/2014/main" id="{D369EDCF-7400-1040-80BB-3B8B66B582B8}"/>
              </a:ext>
            </a:extLst>
          </p:cNvPr>
          <p:cNvSpPr>
            <a:spLocks noGrp="1"/>
          </p:cNvSpPr>
          <p:nvPr userDrawn="1">
            <p:ph type="body" sz="quarter" idx="14" hasCustomPrompt="1"/>
          </p:nvPr>
        </p:nvSpPr>
        <p:spPr>
          <a:xfrm>
            <a:off x="1879600" y="1631425"/>
            <a:ext cx="3736123" cy="1084774"/>
          </a:xfrm>
        </p:spPr>
        <p:txBody>
          <a:bodyPr anchor="ctr">
            <a:noAutofit/>
          </a:bodyPr>
          <a:lstStyle>
            <a:lvl1pPr marL="0" indent="0" algn="l">
              <a:buNone/>
              <a:defRPr sz="22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p>
        </p:txBody>
      </p:sp>
      <p:sp>
        <p:nvSpPr>
          <p:cNvPr id="27" name="Slide Number Placeholder 5">
            <a:extLst>
              <a:ext uri="{FF2B5EF4-FFF2-40B4-BE49-F238E27FC236}">
                <a16:creationId xmlns:a16="http://schemas.microsoft.com/office/drawing/2014/main" id="{D9C3F2D5-10DD-8046-87C5-A8F2B622E716}"/>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28" name="Straight Connector 27">
            <a:extLst>
              <a:ext uri="{FF2B5EF4-FFF2-40B4-BE49-F238E27FC236}">
                <a16:creationId xmlns:a16="http://schemas.microsoft.com/office/drawing/2014/main" id="{F9F87A93-98AC-8B44-8AA3-439D2A136E8E}"/>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B534B94-4C2F-1C4F-A954-8C69C93E42EF}"/>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346227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Slide 1 (green)">
    <p:spTree>
      <p:nvGrpSpPr>
        <p:cNvPr id="1" name=""/>
        <p:cNvGrpSpPr/>
        <p:nvPr/>
      </p:nvGrpSpPr>
      <p:grpSpPr>
        <a:xfrm>
          <a:off x="0" y="0"/>
          <a:ext cx="0" cy="0"/>
          <a:chOff x="0" y="0"/>
          <a:chExt cx="0" cy="0"/>
        </a:xfrm>
      </p:grpSpPr>
      <p:sp>
        <p:nvSpPr>
          <p:cNvPr id="24" name="Graphic 5">
            <a:extLst>
              <a:ext uri="{FF2B5EF4-FFF2-40B4-BE49-F238E27FC236}">
                <a16:creationId xmlns:a16="http://schemas.microsoft.com/office/drawing/2014/main" id="{68C85A28-6353-194A-A9E8-F8306759DCBB}"/>
              </a:ext>
            </a:extLst>
          </p:cNvPr>
          <p:cNvSpPr/>
          <p:nvPr/>
        </p:nvSpPr>
        <p:spPr>
          <a:xfrm>
            <a:off x="0" y="1198014"/>
            <a:ext cx="7610501" cy="1714792"/>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85D2E1"/>
          </a:solidFill>
          <a:ln w="12788" cap="flat">
            <a:noFill/>
            <a:prstDash val="solid"/>
            <a:miter/>
          </a:ln>
        </p:spPr>
        <p:txBody>
          <a:bodyPr numCol="1" rtlCol="0" anchor="ctr"/>
          <a:lstStyle/>
          <a:p>
            <a:endParaRPr lang="en-US"/>
          </a:p>
        </p:txBody>
      </p:sp>
      <p:grpSp>
        <p:nvGrpSpPr>
          <p:cNvPr id="39" name="Graphic 5">
            <a:extLst>
              <a:ext uri="{FF2B5EF4-FFF2-40B4-BE49-F238E27FC236}">
                <a16:creationId xmlns:a16="http://schemas.microsoft.com/office/drawing/2014/main" id="{C26DB5BE-7D18-1E41-9C79-EBB780569D7E}"/>
              </a:ext>
            </a:extLst>
          </p:cNvPr>
          <p:cNvGrpSpPr/>
          <p:nvPr/>
        </p:nvGrpSpPr>
        <p:grpSpPr>
          <a:xfrm>
            <a:off x="518535" y="4715197"/>
            <a:ext cx="372577" cy="372258"/>
            <a:chOff x="493699" y="4805485"/>
            <a:chExt cx="372577" cy="372258"/>
          </a:xfrm>
          <a:solidFill>
            <a:srgbClr val="FFFFFF"/>
          </a:solidFill>
        </p:grpSpPr>
        <p:sp>
          <p:nvSpPr>
            <p:cNvPr id="40" name="Freeform 39">
              <a:extLst>
                <a:ext uri="{FF2B5EF4-FFF2-40B4-BE49-F238E27FC236}">
                  <a16:creationId xmlns:a16="http://schemas.microsoft.com/office/drawing/2014/main" id="{C53FCA5C-B5EF-1546-AB3C-B9B258D6114A}"/>
                </a:ext>
              </a:extLst>
            </p:cNvPr>
            <p:cNvSpPr/>
            <p:nvPr/>
          </p:nvSpPr>
          <p:spPr>
            <a:xfrm>
              <a:off x="493699" y="4805485"/>
              <a:ext cx="372577" cy="372258"/>
            </a:xfrm>
            <a:custGeom>
              <a:avLst/>
              <a:gdLst>
                <a:gd name="connsiteX0" fmla="*/ 240327 w 372577"/>
                <a:gd name="connsiteY0" fmla="*/ 360242 h 372258"/>
                <a:gd name="connsiteX1" fmla="*/ 240327 w 372577"/>
                <a:gd name="connsiteY1" fmla="*/ 317289 h 372258"/>
                <a:gd name="connsiteX2" fmla="*/ 241862 w 372577"/>
                <a:gd name="connsiteY2" fmla="*/ 310002 h 372258"/>
                <a:gd name="connsiteX3" fmla="*/ 261687 w 372577"/>
                <a:gd name="connsiteY3" fmla="*/ 265260 h 372258"/>
                <a:gd name="connsiteX4" fmla="*/ 264245 w 372577"/>
                <a:gd name="connsiteY4" fmla="*/ 253115 h 372258"/>
                <a:gd name="connsiteX5" fmla="*/ 264245 w 372577"/>
                <a:gd name="connsiteY5" fmla="*/ 240204 h 372258"/>
                <a:gd name="connsiteX6" fmla="*/ 342393 w 372577"/>
                <a:gd name="connsiteY6" fmla="*/ 240204 h 372258"/>
                <a:gd name="connsiteX7" fmla="*/ 342393 w 372577"/>
                <a:gd name="connsiteY7" fmla="*/ 30042 h 372258"/>
                <a:gd name="connsiteX8" fmla="*/ 300313 w 372577"/>
                <a:gd name="connsiteY8" fmla="*/ 30042 h 372258"/>
                <a:gd name="connsiteX9" fmla="*/ 300313 w 372577"/>
                <a:gd name="connsiteY9" fmla="*/ 0 h 372258"/>
                <a:gd name="connsiteX10" fmla="*/ 234188 w 372577"/>
                <a:gd name="connsiteY10" fmla="*/ 0 h 372258"/>
                <a:gd name="connsiteX11" fmla="*/ 186097 w 372577"/>
                <a:gd name="connsiteY11" fmla="*/ 29275 h 372258"/>
                <a:gd name="connsiteX12" fmla="*/ 138006 w 372577"/>
                <a:gd name="connsiteY12" fmla="*/ 0 h 372258"/>
                <a:gd name="connsiteX13" fmla="*/ 71881 w 372577"/>
                <a:gd name="connsiteY13" fmla="*/ 0 h 372258"/>
                <a:gd name="connsiteX14" fmla="*/ 71881 w 372577"/>
                <a:gd name="connsiteY14" fmla="*/ 30042 h 372258"/>
                <a:gd name="connsiteX15" fmla="*/ 29801 w 372577"/>
                <a:gd name="connsiteY15" fmla="*/ 30042 h 372258"/>
                <a:gd name="connsiteX16" fmla="*/ 29801 w 372577"/>
                <a:gd name="connsiteY16" fmla="*/ 240204 h 372258"/>
                <a:gd name="connsiteX17" fmla="*/ 107949 w 372577"/>
                <a:gd name="connsiteY17" fmla="*/ 240204 h 372258"/>
                <a:gd name="connsiteX18" fmla="*/ 107949 w 372577"/>
                <a:gd name="connsiteY18" fmla="*/ 251965 h 372258"/>
                <a:gd name="connsiteX19" fmla="*/ 111786 w 372577"/>
                <a:gd name="connsiteY19" fmla="*/ 266538 h 372258"/>
                <a:gd name="connsiteX20" fmla="*/ 135831 w 372577"/>
                <a:gd name="connsiteY20" fmla="*/ 309747 h 372258"/>
                <a:gd name="connsiteX21" fmla="*/ 138134 w 372577"/>
                <a:gd name="connsiteY21" fmla="*/ 318440 h 372258"/>
                <a:gd name="connsiteX22" fmla="*/ 138134 w 372577"/>
                <a:gd name="connsiteY22" fmla="*/ 360242 h 372258"/>
                <a:gd name="connsiteX23" fmla="*/ 0 w 372577"/>
                <a:gd name="connsiteY23" fmla="*/ 360242 h 372258"/>
                <a:gd name="connsiteX24" fmla="*/ 0 w 372577"/>
                <a:gd name="connsiteY24" fmla="*/ 372259 h 372258"/>
                <a:gd name="connsiteX25" fmla="*/ 372577 w 372577"/>
                <a:gd name="connsiteY25" fmla="*/ 372259 h 372258"/>
                <a:gd name="connsiteX26" fmla="*/ 372577 w 372577"/>
                <a:gd name="connsiteY26" fmla="*/ 360242 h 372258"/>
                <a:gd name="connsiteX27" fmla="*/ 240327 w 372577"/>
                <a:gd name="connsiteY27" fmla="*/ 360242 h 372258"/>
                <a:gd name="connsiteX28" fmla="*/ 330498 w 372577"/>
                <a:gd name="connsiteY28" fmla="*/ 42058 h 372258"/>
                <a:gd name="connsiteX29" fmla="*/ 330498 w 372577"/>
                <a:gd name="connsiteY29" fmla="*/ 228187 h 372258"/>
                <a:gd name="connsiteX30" fmla="*/ 204387 w 372577"/>
                <a:gd name="connsiteY30" fmla="*/ 228187 h 372258"/>
                <a:gd name="connsiteX31" fmla="*/ 204387 w 372577"/>
                <a:gd name="connsiteY31" fmla="*/ 234196 h 372258"/>
                <a:gd name="connsiteX32" fmla="*/ 186353 w 372577"/>
                <a:gd name="connsiteY32" fmla="*/ 252221 h 372258"/>
                <a:gd name="connsiteX33" fmla="*/ 184178 w 372577"/>
                <a:gd name="connsiteY33" fmla="*/ 251965 h 372258"/>
                <a:gd name="connsiteX34" fmla="*/ 164737 w 372577"/>
                <a:gd name="connsiteY34" fmla="*/ 216171 h 372258"/>
                <a:gd name="connsiteX35" fmla="*/ 300569 w 372577"/>
                <a:gd name="connsiteY35" fmla="*/ 216171 h 372258"/>
                <a:gd name="connsiteX36" fmla="*/ 300569 w 372577"/>
                <a:gd name="connsiteY36" fmla="*/ 42058 h 372258"/>
                <a:gd name="connsiteX37" fmla="*/ 330498 w 372577"/>
                <a:gd name="connsiteY37" fmla="*/ 42058 h 372258"/>
                <a:gd name="connsiteX38" fmla="*/ 84159 w 372577"/>
                <a:gd name="connsiteY38" fmla="*/ 12017 h 372258"/>
                <a:gd name="connsiteX39" fmla="*/ 138262 w 372577"/>
                <a:gd name="connsiteY39" fmla="*/ 12017 h 372258"/>
                <a:gd name="connsiteX40" fmla="*/ 180341 w 372577"/>
                <a:gd name="connsiteY40" fmla="*/ 54075 h 372258"/>
                <a:gd name="connsiteX41" fmla="*/ 180341 w 372577"/>
                <a:gd name="connsiteY41" fmla="*/ 102141 h 372258"/>
                <a:gd name="connsiteX42" fmla="*/ 192364 w 372577"/>
                <a:gd name="connsiteY42" fmla="*/ 102141 h 372258"/>
                <a:gd name="connsiteX43" fmla="*/ 192364 w 372577"/>
                <a:gd name="connsiteY43" fmla="*/ 54075 h 372258"/>
                <a:gd name="connsiteX44" fmla="*/ 234444 w 372577"/>
                <a:gd name="connsiteY44" fmla="*/ 12017 h 372258"/>
                <a:gd name="connsiteX45" fmla="*/ 288546 w 372577"/>
                <a:gd name="connsiteY45" fmla="*/ 12017 h 372258"/>
                <a:gd name="connsiteX46" fmla="*/ 288546 w 372577"/>
                <a:gd name="connsiteY46" fmla="*/ 204154 h 372258"/>
                <a:gd name="connsiteX47" fmla="*/ 192364 w 372577"/>
                <a:gd name="connsiteY47" fmla="*/ 204154 h 372258"/>
                <a:gd name="connsiteX48" fmla="*/ 192364 w 372577"/>
                <a:gd name="connsiteY48" fmla="*/ 114030 h 372258"/>
                <a:gd name="connsiteX49" fmla="*/ 180341 w 372577"/>
                <a:gd name="connsiteY49" fmla="*/ 114030 h 372258"/>
                <a:gd name="connsiteX50" fmla="*/ 180341 w 372577"/>
                <a:gd name="connsiteY50" fmla="*/ 204154 h 372258"/>
                <a:gd name="connsiteX51" fmla="*/ 156296 w 372577"/>
                <a:gd name="connsiteY51" fmla="*/ 204154 h 372258"/>
                <a:gd name="connsiteX52" fmla="*/ 156296 w 372577"/>
                <a:gd name="connsiteY52" fmla="*/ 174113 h 372258"/>
                <a:gd name="connsiteX53" fmla="*/ 120227 w 372577"/>
                <a:gd name="connsiteY53" fmla="*/ 138063 h 372258"/>
                <a:gd name="connsiteX54" fmla="*/ 108205 w 372577"/>
                <a:gd name="connsiteY54" fmla="*/ 150079 h 372258"/>
                <a:gd name="connsiteX55" fmla="*/ 108205 w 372577"/>
                <a:gd name="connsiteY55" fmla="*/ 204154 h 372258"/>
                <a:gd name="connsiteX56" fmla="*/ 84159 w 372577"/>
                <a:gd name="connsiteY56" fmla="*/ 204154 h 372258"/>
                <a:gd name="connsiteX57" fmla="*/ 84159 w 372577"/>
                <a:gd name="connsiteY57" fmla="*/ 12017 h 372258"/>
                <a:gd name="connsiteX58" fmla="*/ 42080 w 372577"/>
                <a:gd name="connsiteY58" fmla="*/ 228187 h 372258"/>
                <a:gd name="connsiteX59" fmla="*/ 42080 w 372577"/>
                <a:gd name="connsiteY59" fmla="*/ 42058 h 372258"/>
                <a:gd name="connsiteX60" fmla="*/ 72137 w 372577"/>
                <a:gd name="connsiteY60" fmla="*/ 42058 h 372258"/>
                <a:gd name="connsiteX61" fmla="*/ 72137 w 372577"/>
                <a:gd name="connsiteY61" fmla="*/ 216171 h 372258"/>
                <a:gd name="connsiteX62" fmla="*/ 108205 w 372577"/>
                <a:gd name="connsiteY62" fmla="*/ 216171 h 372258"/>
                <a:gd name="connsiteX63" fmla="*/ 108205 w 372577"/>
                <a:gd name="connsiteY63" fmla="*/ 228187 h 372258"/>
                <a:gd name="connsiteX64" fmla="*/ 42080 w 372577"/>
                <a:gd name="connsiteY64" fmla="*/ 228187 h 372258"/>
                <a:gd name="connsiteX65" fmla="*/ 122402 w 372577"/>
                <a:gd name="connsiteY65" fmla="*/ 260785 h 372258"/>
                <a:gd name="connsiteX66" fmla="*/ 120100 w 372577"/>
                <a:gd name="connsiteY66" fmla="*/ 252093 h 372258"/>
                <a:gd name="connsiteX67" fmla="*/ 120100 w 372577"/>
                <a:gd name="connsiteY67" fmla="*/ 150207 h 372258"/>
                <a:gd name="connsiteX68" fmla="*/ 144145 w 372577"/>
                <a:gd name="connsiteY68" fmla="*/ 174241 h 372258"/>
                <a:gd name="connsiteX69" fmla="*/ 144145 w 372577"/>
                <a:gd name="connsiteY69" fmla="*/ 212719 h 372258"/>
                <a:gd name="connsiteX70" fmla="*/ 154761 w 372577"/>
                <a:gd name="connsiteY70" fmla="*/ 223330 h 372258"/>
                <a:gd name="connsiteX71" fmla="*/ 174202 w 372577"/>
                <a:gd name="connsiteY71" fmla="*/ 270373 h 372258"/>
                <a:gd name="connsiteX72" fmla="*/ 186225 w 372577"/>
                <a:gd name="connsiteY72" fmla="*/ 270373 h 372258"/>
                <a:gd name="connsiteX73" fmla="*/ 185969 w 372577"/>
                <a:gd name="connsiteY73" fmla="*/ 264365 h 372258"/>
                <a:gd name="connsiteX74" fmla="*/ 186225 w 372577"/>
                <a:gd name="connsiteY74" fmla="*/ 264365 h 372258"/>
                <a:gd name="connsiteX75" fmla="*/ 215642 w 372577"/>
                <a:gd name="connsiteY75" fmla="*/ 240332 h 372258"/>
                <a:gd name="connsiteX76" fmla="*/ 252350 w 372577"/>
                <a:gd name="connsiteY76" fmla="*/ 240332 h 372258"/>
                <a:gd name="connsiteX77" fmla="*/ 252350 w 372577"/>
                <a:gd name="connsiteY77" fmla="*/ 253243 h 372258"/>
                <a:gd name="connsiteX78" fmla="*/ 250815 w 372577"/>
                <a:gd name="connsiteY78" fmla="*/ 260530 h 372258"/>
                <a:gd name="connsiteX79" fmla="*/ 230990 w 372577"/>
                <a:gd name="connsiteY79" fmla="*/ 305273 h 372258"/>
                <a:gd name="connsiteX80" fmla="*/ 228944 w 372577"/>
                <a:gd name="connsiteY80" fmla="*/ 312431 h 372258"/>
                <a:gd name="connsiteX81" fmla="*/ 149645 w 372577"/>
                <a:gd name="connsiteY81" fmla="*/ 312431 h 372258"/>
                <a:gd name="connsiteX82" fmla="*/ 146575 w 372577"/>
                <a:gd name="connsiteY82" fmla="*/ 304122 h 372258"/>
                <a:gd name="connsiteX83" fmla="*/ 122402 w 372577"/>
                <a:gd name="connsiteY83" fmla="*/ 260785 h 372258"/>
                <a:gd name="connsiteX84" fmla="*/ 150284 w 372577"/>
                <a:gd name="connsiteY84" fmla="*/ 348225 h 372258"/>
                <a:gd name="connsiteX85" fmla="*/ 204387 w 372577"/>
                <a:gd name="connsiteY85" fmla="*/ 348225 h 372258"/>
                <a:gd name="connsiteX86" fmla="*/ 204387 w 372577"/>
                <a:gd name="connsiteY86" fmla="*/ 336209 h 372258"/>
                <a:gd name="connsiteX87" fmla="*/ 150284 w 372577"/>
                <a:gd name="connsiteY87" fmla="*/ 336209 h 372258"/>
                <a:gd name="connsiteX88" fmla="*/ 150284 w 372577"/>
                <a:gd name="connsiteY88" fmla="*/ 324192 h 372258"/>
                <a:gd name="connsiteX89" fmla="*/ 228432 w 372577"/>
                <a:gd name="connsiteY89" fmla="*/ 324192 h 372258"/>
                <a:gd name="connsiteX90" fmla="*/ 228432 w 372577"/>
                <a:gd name="connsiteY90" fmla="*/ 336209 h 372258"/>
                <a:gd name="connsiteX91" fmla="*/ 216409 w 372577"/>
                <a:gd name="connsiteY91" fmla="*/ 336209 h 372258"/>
                <a:gd name="connsiteX92" fmla="*/ 216409 w 372577"/>
                <a:gd name="connsiteY92" fmla="*/ 348225 h 372258"/>
                <a:gd name="connsiteX93" fmla="*/ 228432 w 372577"/>
                <a:gd name="connsiteY93" fmla="*/ 348225 h 372258"/>
                <a:gd name="connsiteX94" fmla="*/ 228432 w 372577"/>
                <a:gd name="connsiteY94" fmla="*/ 360242 h 372258"/>
                <a:gd name="connsiteX95" fmla="*/ 150284 w 372577"/>
                <a:gd name="connsiteY95" fmla="*/ 360242 h 372258"/>
                <a:gd name="connsiteX96" fmla="*/ 150284 w 372577"/>
                <a:gd name="connsiteY96" fmla="*/ 348225 h 3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2577" h="372258">
                  <a:moveTo>
                    <a:pt x="240327" y="360242"/>
                  </a:moveTo>
                  <a:lnTo>
                    <a:pt x="240327" y="317289"/>
                  </a:lnTo>
                  <a:cubicBezTo>
                    <a:pt x="240327" y="314732"/>
                    <a:pt x="240839" y="312303"/>
                    <a:pt x="241862" y="310002"/>
                  </a:cubicBezTo>
                  <a:lnTo>
                    <a:pt x="261687" y="265260"/>
                  </a:lnTo>
                  <a:cubicBezTo>
                    <a:pt x="263349" y="261425"/>
                    <a:pt x="264245" y="257334"/>
                    <a:pt x="264245" y="253115"/>
                  </a:cubicBezTo>
                  <a:lnTo>
                    <a:pt x="264245" y="240204"/>
                  </a:lnTo>
                  <a:lnTo>
                    <a:pt x="342393" y="240204"/>
                  </a:lnTo>
                  <a:lnTo>
                    <a:pt x="342393" y="30042"/>
                  </a:lnTo>
                  <a:lnTo>
                    <a:pt x="300313" y="30042"/>
                  </a:lnTo>
                  <a:lnTo>
                    <a:pt x="300313" y="0"/>
                  </a:lnTo>
                  <a:lnTo>
                    <a:pt x="234188" y="0"/>
                  </a:lnTo>
                  <a:cubicBezTo>
                    <a:pt x="213340" y="0"/>
                    <a:pt x="195178" y="11889"/>
                    <a:pt x="186097" y="29275"/>
                  </a:cubicBezTo>
                  <a:cubicBezTo>
                    <a:pt x="177144" y="11889"/>
                    <a:pt x="158982" y="0"/>
                    <a:pt x="138006" y="0"/>
                  </a:cubicBezTo>
                  <a:lnTo>
                    <a:pt x="71881" y="0"/>
                  </a:lnTo>
                  <a:lnTo>
                    <a:pt x="71881" y="30042"/>
                  </a:lnTo>
                  <a:lnTo>
                    <a:pt x="29801" y="30042"/>
                  </a:lnTo>
                  <a:lnTo>
                    <a:pt x="29801" y="240204"/>
                  </a:lnTo>
                  <a:lnTo>
                    <a:pt x="107949" y="240204"/>
                  </a:lnTo>
                  <a:lnTo>
                    <a:pt x="107949" y="251965"/>
                  </a:lnTo>
                  <a:cubicBezTo>
                    <a:pt x="107949" y="257078"/>
                    <a:pt x="109228" y="262064"/>
                    <a:pt x="111786" y="266538"/>
                  </a:cubicBezTo>
                  <a:lnTo>
                    <a:pt x="135831" y="309747"/>
                  </a:lnTo>
                  <a:cubicBezTo>
                    <a:pt x="137366" y="312431"/>
                    <a:pt x="138134" y="315371"/>
                    <a:pt x="138134" y="318440"/>
                  </a:cubicBezTo>
                  <a:lnTo>
                    <a:pt x="138134" y="360242"/>
                  </a:lnTo>
                  <a:lnTo>
                    <a:pt x="0" y="360242"/>
                  </a:lnTo>
                  <a:lnTo>
                    <a:pt x="0" y="372259"/>
                  </a:lnTo>
                  <a:lnTo>
                    <a:pt x="372577" y="372259"/>
                  </a:lnTo>
                  <a:lnTo>
                    <a:pt x="372577" y="360242"/>
                  </a:lnTo>
                  <a:lnTo>
                    <a:pt x="240327" y="360242"/>
                  </a:lnTo>
                  <a:close/>
                  <a:moveTo>
                    <a:pt x="330498" y="42058"/>
                  </a:moveTo>
                  <a:lnTo>
                    <a:pt x="330498" y="228187"/>
                  </a:lnTo>
                  <a:lnTo>
                    <a:pt x="204387" y="228187"/>
                  </a:lnTo>
                  <a:lnTo>
                    <a:pt x="204387" y="234196"/>
                  </a:lnTo>
                  <a:cubicBezTo>
                    <a:pt x="204387" y="244167"/>
                    <a:pt x="196329" y="252221"/>
                    <a:pt x="186353" y="252221"/>
                  </a:cubicBezTo>
                  <a:cubicBezTo>
                    <a:pt x="185585" y="252221"/>
                    <a:pt x="184818" y="252093"/>
                    <a:pt x="184178" y="251965"/>
                  </a:cubicBezTo>
                  <a:cubicBezTo>
                    <a:pt x="180981" y="238670"/>
                    <a:pt x="174330" y="226398"/>
                    <a:pt x="164737" y="216171"/>
                  </a:cubicBezTo>
                  <a:lnTo>
                    <a:pt x="300569" y="216171"/>
                  </a:lnTo>
                  <a:lnTo>
                    <a:pt x="300569" y="42058"/>
                  </a:lnTo>
                  <a:lnTo>
                    <a:pt x="330498" y="42058"/>
                  </a:lnTo>
                  <a:close/>
                  <a:moveTo>
                    <a:pt x="84159" y="12017"/>
                  </a:moveTo>
                  <a:lnTo>
                    <a:pt x="138262" y="12017"/>
                  </a:lnTo>
                  <a:cubicBezTo>
                    <a:pt x="161412" y="12017"/>
                    <a:pt x="180341" y="30936"/>
                    <a:pt x="180341" y="54075"/>
                  </a:cubicBezTo>
                  <a:lnTo>
                    <a:pt x="180341" y="102141"/>
                  </a:lnTo>
                  <a:lnTo>
                    <a:pt x="192364" y="102141"/>
                  </a:lnTo>
                  <a:lnTo>
                    <a:pt x="192364" y="54075"/>
                  </a:lnTo>
                  <a:cubicBezTo>
                    <a:pt x="192364" y="30936"/>
                    <a:pt x="211293" y="12017"/>
                    <a:pt x="234444" y="12017"/>
                  </a:cubicBezTo>
                  <a:lnTo>
                    <a:pt x="288546" y="12017"/>
                  </a:lnTo>
                  <a:lnTo>
                    <a:pt x="288546" y="204154"/>
                  </a:lnTo>
                  <a:lnTo>
                    <a:pt x="192364" y="204154"/>
                  </a:lnTo>
                  <a:lnTo>
                    <a:pt x="192364" y="114030"/>
                  </a:lnTo>
                  <a:lnTo>
                    <a:pt x="180341" y="114030"/>
                  </a:lnTo>
                  <a:lnTo>
                    <a:pt x="180341" y="204154"/>
                  </a:lnTo>
                  <a:lnTo>
                    <a:pt x="156296" y="204154"/>
                  </a:lnTo>
                  <a:lnTo>
                    <a:pt x="156296" y="174113"/>
                  </a:lnTo>
                  <a:cubicBezTo>
                    <a:pt x="156296" y="154298"/>
                    <a:pt x="140180" y="138063"/>
                    <a:pt x="120227" y="138063"/>
                  </a:cubicBezTo>
                  <a:cubicBezTo>
                    <a:pt x="113577" y="138063"/>
                    <a:pt x="108205" y="143432"/>
                    <a:pt x="108205" y="150079"/>
                  </a:cubicBezTo>
                  <a:lnTo>
                    <a:pt x="108205" y="204154"/>
                  </a:lnTo>
                  <a:lnTo>
                    <a:pt x="84159" y="204154"/>
                  </a:lnTo>
                  <a:lnTo>
                    <a:pt x="84159" y="12017"/>
                  </a:lnTo>
                  <a:close/>
                  <a:moveTo>
                    <a:pt x="42080" y="228187"/>
                  </a:moveTo>
                  <a:lnTo>
                    <a:pt x="42080" y="42058"/>
                  </a:lnTo>
                  <a:lnTo>
                    <a:pt x="72137" y="42058"/>
                  </a:lnTo>
                  <a:lnTo>
                    <a:pt x="72137" y="216171"/>
                  </a:lnTo>
                  <a:lnTo>
                    <a:pt x="108205" y="216171"/>
                  </a:lnTo>
                  <a:lnTo>
                    <a:pt x="108205" y="228187"/>
                  </a:lnTo>
                  <a:lnTo>
                    <a:pt x="42080" y="228187"/>
                  </a:lnTo>
                  <a:close/>
                  <a:moveTo>
                    <a:pt x="122402" y="260785"/>
                  </a:moveTo>
                  <a:cubicBezTo>
                    <a:pt x="120867" y="258101"/>
                    <a:pt x="120100" y="255033"/>
                    <a:pt x="120100" y="252093"/>
                  </a:cubicBezTo>
                  <a:lnTo>
                    <a:pt x="120100" y="150207"/>
                  </a:lnTo>
                  <a:cubicBezTo>
                    <a:pt x="133401" y="150207"/>
                    <a:pt x="144145" y="160946"/>
                    <a:pt x="144145" y="174241"/>
                  </a:cubicBezTo>
                  <a:lnTo>
                    <a:pt x="144145" y="212719"/>
                  </a:lnTo>
                  <a:lnTo>
                    <a:pt x="154761" y="223330"/>
                  </a:lnTo>
                  <a:cubicBezTo>
                    <a:pt x="167295" y="235857"/>
                    <a:pt x="174202" y="252604"/>
                    <a:pt x="174202" y="270373"/>
                  </a:cubicBezTo>
                  <a:lnTo>
                    <a:pt x="186225" y="270373"/>
                  </a:lnTo>
                  <a:cubicBezTo>
                    <a:pt x="186225" y="268328"/>
                    <a:pt x="186097" y="266410"/>
                    <a:pt x="185969" y="264365"/>
                  </a:cubicBezTo>
                  <a:cubicBezTo>
                    <a:pt x="186097" y="264365"/>
                    <a:pt x="186225" y="264365"/>
                    <a:pt x="186225" y="264365"/>
                  </a:cubicBezTo>
                  <a:cubicBezTo>
                    <a:pt x="200678" y="264365"/>
                    <a:pt x="212828" y="254010"/>
                    <a:pt x="215642" y="240332"/>
                  </a:cubicBezTo>
                  <a:lnTo>
                    <a:pt x="252350" y="240332"/>
                  </a:lnTo>
                  <a:lnTo>
                    <a:pt x="252350" y="253243"/>
                  </a:lnTo>
                  <a:cubicBezTo>
                    <a:pt x="252350" y="255800"/>
                    <a:pt x="251838" y="258229"/>
                    <a:pt x="250815" y="260530"/>
                  </a:cubicBezTo>
                  <a:lnTo>
                    <a:pt x="230990" y="305273"/>
                  </a:lnTo>
                  <a:cubicBezTo>
                    <a:pt x="229967" y="307574"/>
                    <a:pt x="229327" y="310002"/>
                    <a:pt x="228944" y="312431"/>
                  </a:cubicBezTo>
                  <a:lnTo>
                    <a:pt x="149645" y="312431"/>
                  </a:lnTo>
                  <a:cubicBezTo>
                    <a:pt x="149005" y="309491"/>
                    <a:pt x="147982" y="306679"/>
                    <a:pt x="146575" y="304122"/>
                  </a:cubicBezTo>
                  <a:lnTo>
                    <a:pt x="122402" y="260785"/>
                  </a:lnTo>
                  <a:close/>
                  <a:moveTo>
                    <a:pt x="150284" y="348225"/>
                  </a:moveTo>
                  <a:lnTo>
                    <a:pt x="204387" y="348225"/>
                  </a:lnTo>
                  <a:lnTo>
                    <a:pt x="204387" y="336209"/>
                  </a:lnTo>
                  <a:lnTo>
                    <a:pt x="150284" y="336209"/>
                  </a:lnTo>
                  <a:lnTo>
                    <a:pt x="150284" y="324192"/>
                  </a:lnTo>
                  <a:lnTo>
                    <a:pt x="228432" y="324192"/>
                  </a:lnTo>
                  <a:lnTo>
                    <a:pt x="228432" y="336209"/>
                  </a:lnTo>
                  <a:lnTo>
                    <a:pt x="216409" y="336209"/>
                  </a:lnTo>
                  <a:lnTo>
                    <a:pt x="216409" y="348225"/>
                  </a:lnTo>
                  <a:lnTo>
                    <a:pt x="228432" y="348225"/>
                  </a:lnTo>
                  <a:lnTo>
                    <a:pt x="228432" y="360242"/>
                  </a:lnTo>
                  <a:lnTo>
                    <a:pt x="150284" y="360242"/>
                  </a:lnTo>
                  <a:lnTo>
                    <a:pt x="150284" y="348225"/>
                  </a:lnTo>
                  <a:close/>
                </a:path>
              </a:pathLst>
            </a:custGeom>
            <a:solidFill>
              <a:srgbClr val="FFFFFF"/>
            </a:solidFill>
            <a:ln w="1278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6609A49-1981-FD43-9843-6920685950BB}"/>
                </a:ext>
              </a:extLst>
            </p:cNvPr>
            <p:cNvSpPr/>
            <p:nvPr/>
          </p:nvSpPr>
          <p:spPr>
            <a:xfrm>
              <a:off x="728015"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9944ABA-20C8-2E43-B624-454AF097119F}"/>
                </a:ext>
              </a:extLst>
            </p:cNvPr>
            <p:cNvSpPr/>
            <p:nvPr/>
          </p:nvSpPr>
          <p:spPr>
            <a:xfrm>
              <a:off x="752061"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994F8E-D6C2-9F4A-8788-01885A7FDD38}"/>
                </a:ext>
              </a:extLst>
            </p:cNvPr>
            <p:cNvSpPr/>
            <p:nvPr/>
          </p:nvSpPr>
          <p:spPr>
            <a:xfrm>
              <a:off x="703970"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B0C33A2-D5DF-AD4F-811C-A403462EF359}"/>
                </a:ext>
              </a:extLst>
            </p:cNvPr>
            <p:cNvSpPr/>
            <p:nvPr/>
          </p:nvSpPr>
          <p:spPr>
            <a:xfrm>
              <a:off x="697958" y="4985606"/>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30F6723-B45D-DA49-B895-91806C469135}"/>
                </a:ext>
              </a:extLst>
            </p:cNvPr>
            <p:cNvSpPr/>
            <p:nvPr/>
          </p:nvSpPr>
          <p:spPr>
            <a:xfrm>
              <a:off x="697958" y="4937539"/>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7FAB2F7-5A72-3B49-9B6E-C9F615C3FABF}"/>
                </a:ext>
              </a:extLst>
            </p:cNvPr>
            <p:cNvSpPr/>
            <p:nvPr/>
          </p:nvSpPr>
          <p:spPr>
            <a:xfrm>
              <a:off x="697958"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1535315-B3D8-A948-8185-F10C13A68D86}"/>
                </a:ext>
              </a:extLst>
            </p:cNvPr>
            <p:cNvSpPr/>
            <p:nvPr/>
          </p:nvSpPr>
          <p:spPr>
            <a:xfrm>
              <a:off x="697958" y="4871576"/>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2443F5-3A6D-1145-B190-6E8EF042CC94}"/>
                </a:ext>
              </a:extLst>
            </p:cNvPr>
            <p:cNvSpPr/>
            <p:nvPr/>
          </p:nvSpPr>
          <p:spPr>
            <a:xfrm>
              <a:off x="697958"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4986032-45EA-3A4D-B4DB-32C8DA4F7EB6}"/>
                </a:ext>
              </a:extLst>
            </p:cNvPr>
            <p:cNvSpPr/>
            <p:nvPr/>
          </p:nvSpPr>
          <p:spPr>
            <a:xfrm>
              <a:off x="619938"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732D132-47E0-204A-8CEA-3E01C7D1759F}"/>
                </a:ext>
              </a:extLst>
            </p:cNvPr>
            <p:cNvSpPr/>
            <p:nvPr/>
          </p:nvSpPr>
          <p:spPr>
            <a:xfrm>
              <a:off x="643984"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3B91BC-1387-3045-9022-32A7636885AB}"/>
                </a:ext>
              </a:extLst>
            </p:cNvPr>
            <p:cNvSpPr/>
            <p:nvPr/>
          </p:nvSpPr>
          <p:spPr>
            <a:xfrm>
              <a:off x="595893"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A61E6FD-DBF4-B54B-8A09-7DC471256F82}"/>
                </a:ext>
              </a:extLst>
            </p:cNvPr>
            <p:cNvSpPr/>
            <p:nvPr/>
          </p:nvSpPr>
          <p:spPr>
            <a:xfrm>
              <a:off x="589881"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3E39097-C9A1-BE42-A103-ACEA93B74F00}"/>
                </a:ext>
              </a:extLst>
            </p:cNvPr>
            <p:cNvSpPr/>
            <p:nvPr/>
          </p:nvSpPr>
          <p:spPr>
            <a:xfrm>
              <a:off x="589881"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550AB4F-20FB-2E4D-99FA-160D432906DE}"/>
                </a:ext>
              </a:extLst>
            </p:cNvPr>
            <p:cNvSpPr/>
            <p:nvPr/>
          </p:nvSpPr>
          <p:spPr>
            <a:xfrm>
              <a:off x="589881" y="4919514"/>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grpSp>
      <p:sp>
        <p:nvSpPr>
          <p:cNvPr id="55" name="Text Placeholder 100">
            <a:extLst>
              <a:ext uri="{FF2B5EF4-FFF2-40B4-BE49-F238E27FC236}">
                <a16:creationId xmlns:a16="http://schemas.microsoft.com/office/drawing/2014/main" id="{43907CCC-C1F7-7249-BC69-DB0C41ECC6F6}"/>
              </a:ext>
            </a:extLst>
          </p:cNvPr>
          <p:cNvSpPr>
            <a:spLocks noGrp="1"/>
          </p:cNvSpPr>
          <p:nvPr>
            <p:ph type="body" sz="quarter" idx="17" hasCustomPrompt="1"/>
          </p:nvPr>
        </p:nvSpPr>
        <p:spPr>
          <a:xfrm>
            <a:off x="442003" y="1378920"/>
            <a:ext cx="3517312" cy="1416968"/>
          </a:xfrm>
        </p:spPr>
        <p:txBody>
          <a:bodyPr anchor="ctr">
            <a:normAutofit/>
          </a:bodyPr>
          <a:lstStyle>
            <a:lvl1pPr marL="0" indent="0" algn="ctr">
              <a:lnSpc>
                <a:spcPct val="100000"/>
              </a:lnSpc>
              <a:spcBef>
                <a:spcPts val="0"/>
              </a:spcBef>
              <a:buNone/>
              <a:defRPr sz="1400" b="1" i="1">
                <a:solidFill>
                  <a:schemeClr val="tx1"/>
                </a:solidFill>
                <a:latin typeface="Calibri" panose="020F0502020204030204" pitchFamily="34" charset="0"/>
              </a:defRPr>
            </a:lvl1pPr>
          </a:lstStyle>
          <a:p>
            <a:pPr lvl="0"/>
            <a:r>
              <a:rPr lang="en-GB" dirty="0"/>
              <a:t>quote</a:t>
            </a:r>
            <a:endParaRPr lang="en-US" dirty="0"/>
          </a:p>
        </p:txBody>
      </p:sp>
      <p:sp>
        <p:nvSpPr>
          <p:cNvPr id="72" name="Text Placeholder 23">
            <a:extLst>
              <a:ext uri="{FF2B5EF4-FFF2-40B4-BE49-F238E27FC236}">
                <a16:creationId xmlns:a16="http://schemas.microsoft.com/office/drawing/2014/main" id="{B61FEBFC-AD76-E44E-A559-C253CFA8F15E}"/>
              </a:ext>
            </a:extLst>
          </p:cNvPr>
          <p:cNvSpPr>
            <a:spLocks noGrp="1"/>
          </p:cNvSpPr>
          <p:nvPr>
            <p:ph type="body" sz="quarter" idx="34" hasCustomPrompt="1"/>
          </p:nvPr>
        </p:nvSpPr>
        <p:spPr>
          <a:xfrm>
            <a:off x="2712066" y="2287640"/>
            <a:ext cx="1372357" cy="517423"/>
          </a:xfrm>
        </p:spPr>
        <p:txBody>
          <a:bodyPr anchor="t">
            <a:noAutofit/>
          </a:bodyPr>
          <a:lstStyle>
            <a:lvl1pPr marL="0" indent="0" algn="r">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73" name="Text Placeholder 23">
            <a:extLst>
              <a:ext uri="{FF2B5EF4-FFF2-40B4-BE49-F238E27FC236}">
                <a16:creationId xmlns:a16="http://schemas.microsoft.com/office/drawing/2014/main" id="{39E0FAD2-B4D6-7742-A7E8-34C614E923B3}"/>
              </a:ext>
            </a:extLst>
          </p:cNvPr>
          <p:cNvSpPr>
            <a:spLocks noGrp="1"/>
          </p:cNvSpPr>
          <p:nvPr>
            <p:ph type="body" sz="quarter" idx="35" hasCustomPrompt="1"/>
          </p:nvPr>
        </p:nvSpPr>
        <p:spPr>
          <a:xfrm>
            <a:off x="442002" y="1481888"/>
            <a:ext cx="1894173" cy="642182"/>
          </a:xfrm>
        </p:spPr>
        <p:txBody>
          <a:bodyPr anchor="t">
            <a:noAutofit/>
          </a:bodyPr>
          <a:lstStyle>
            <a:lvl1pPr marL="0" indent="0" algn="l">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74" name="Text Placeholder 32">
            <a:extLst>
              <a:ext uri="{FF2B5EF4-FFF2-40B4-BE49-F238E27FC236}">
                <a16:creationId xmlns:a16="http://schemas.microsoft.com/office/drawing/2014/main" id="{5E7549EF-4ED5-C443-8AE1-D559074E56CE}"/>
              </a:ext>
            </a:extLst>
          </p:cNvPr>
          <p:cNvSpPr>
            <a:spLocks noGrp="1"/>
          </p:cNvSpPr>
          <p:nvPr>
            <p:ph type="body" sz="quarter" idx="14" hasCustomPrompt="1"/>
          </p:nvPr>
        </p:nvSpPr>
        <p:spPr>
          <a:xfrm>
            <a:off x="518535" y="3427569"/>
            <a:ext cx="6396366" cy="6605324"/>
          </a:xfrm>
        </p:spPr>
        <p:txBody>
          <a:bodyPr numCol="2" spcCol="324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81" name="Text Placeholder 32">
            <a:extLst>
              <a:ext uri="{FF2B5EF4-FFF2-40B4-BE49-F238E27FC236}">
                <a16:creationId xmlns:a16="http://schemas.microsoft.com/office/drawing/2014/main" id="{E37988F9-74DF-CA43-9AFD-E24D6B69C2BF}"/>
              </a:ext>
            </a:extLst>
          </p:cNvPr>
          <p:cNvSpPr>
            <a:spLocks noGrp="1"/>
          </p:cNvSpPr>
          <p:nvPr>
            <p:ph type="body" sz="quarter" idx="13" hasCustomPrompt="1"/>
          </p:nvPr>
        </p:nvSpPr>
        <p:spPr>
          <a:xfrm>
            <a:off x="442003" y="452401"/>
            <a:ext cx="4603420" cy="896477"/>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82" name="Slide Number Placeholder 5">
            <a:extLst>
              <a:ext uri="{FF2B5EF4-FFF2-40B4-BE49-F238E27FC236}">
                <a16:creationId xmlns:a16="http://schemas.microsoft.com/office/drawing/2014/main" id="{1EB3AB47-FB55-524C-85BA-CAC020E2963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85" name="Straight Connector 84">
            <a:extLst>
              <a:ext uri="{FF2B5EF4-FFF2-40B4-BE49-F238E27FC236}">
                <a16:creationId xmlns:a16="http://schemas.microsoft.com/office/drawing/2014/main" id="{2340AFF8-D779-114C-88ED-380B4CFE33C8}"/>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9CD9421-7EAA-E444-889F-006692415A74}"/>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41650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bout Slide 1 (green)">
    <p:spTree>
      <p:nvGrpSpPr>
        <p:cNvPr id="1" name=""/>
        <p:cNvGrpSpPr/>
        <p:nvPr/>
      </p:nvGrpSpPr>
      <p:grpSpPr>
        <a:xfrm>
          <a:off x="0" y="0"/>
          <a:ext cx="0" cy="0"/>
          <a:chOff x="0" y="0"/>
          <a:chExt cx="0" cy="0"/>
        </a:xfrm>
      </p:grpSpPr>
      <p:sp>
        <p:nvSpPr>
          <p:cNvPr id="24" name="Graphic 5">
            <a:extLst>
              <a:ext uri="{FF2B5EF4-FFF2-40B4-BE49-F238E27FC236}">
                <a16:creationId xmlns:a16="http://schemas.microsoft.com/office/drawing/2014/main" id="{68C85A28-6353-194A-A9E8-F8306759DCBB}"/>
              </a:ext>
            </a:extLst>
          </p:cNvPr>
          <p:cNvSpPr/>
          <p:nvPr/>
        </p:nvSpPr>
        <p:spPr>
          <a:xfrm>
            <a:off x="2620370" y="1079342"/>
            <a:ext cx="4940154" cy="230530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85D2E1"/>
          </a:solidFill>
          <a:ln w="12788" cap="flat">
            <a:noFill/>
            <a:prstDash val="solid"/>
            <a:miter/>
          </a:ln>
        </p:spPr>
        <p:txBody>
          <a:bodyPr numCol="1" rtlCol="0" anchor="ctr"/>
          <a:lstStyle/>
          <a:p>
            <a:endParaRPr lang="en-US"/>
          </a:p>
        </p:txBody>
      </p:sp>
      <p:grpSp>
        <p:nvGrpSpPr>
          <p:cNvPr id="39" name="Graphic 5">
            <a:extLst>
              <a:ext uri="{FF2B5EF4-FFF2-40B4-BE49-F238E27FC236}">
                <a16:creationId xmlns:a16="http://schemas.microsoft.com/office/drawing/2014/main" id="{C26DB5BE-7D18-1E41-9C79-EBB780569D7E}"/>
              </a:ext>
            </a:extLst>
          </p:cNvPr>
          <p:cNvGrpSpPr/>
          <p:nvPr/>
        </p:nvGrpSpPr>
        <p:grpSpPr>
          <a:xfrm>
            <a:off x="518535" y="4715197"/>
            <a:ext cx="372577" cy="372258"/>
            <a:chOff x="493699" y="4805485"/>
            <a:chExt cx="372577" cy="372258"/>
          </a:xfrm>
          <a:solidFill>
            <a:srgbClr val="FFFFFF"/>
          </a:solidFill>
        </p:grpSpPr>
        <p:sp>
          <p:nvSpPr>
            <p:cNvPr id="40" name="Freeform 39">
              <a:extLst>
                <a:ext uri="{FF2B5EF4-FFF2-40B4-BE49-F238E27FC236}">
                  <a16:creationId xmlns:a16="http://schemas.microsoft.com/office/drawing/2014/main" id="{C53FCA5C-B5EF-1546-AB3C-B9B258D6114A}"/>
                </a:ext>
              </a:extLst>
            </p:cNvPr>
            <p:cNvSpPr/>
            <p:nvPr/>
          </p:nvSpPr>
          <p:spPr>
            <a:xfrm>
              <a:off x="493699" y="4805485"/>
              <a:ext cx="372577" cy="372258"/>
            </a:xfrm>
            <a:custGeom>
              <a:avLst/>
              <a:gdLst>
                <a:gd name="connsiteX0" fmla="*/ 240327 w 372577"/>
                <a:gd name="connsiteY0" fmla="*/ 360242 h 372258"/>
                <a:gd name="connsiteX1" fmla="*/ 240327 w 372577"/>
                <a:gd name="connsiteY1" fmla="*/ 317289 h 372258"/>
                <a:gd name="connsiteX2" fmla="*/ 241862 w 372577"/>
                <a:gd name="connsiteY2" fmla="*/ 310002 h 372258"/>
                <a:gd name="connsiteX3" fmla="*/ 261687 w 372577"/>
                <a:gd name="connsiteY3" fmla="*/ 265260 h 372258"/>
                <a:gd name="connsiteX4" fmla="*/ 264245 w 372577"/>
                <a:gd name="connsiteY4" fmla="*/ 253115 h 372258"/>
                <a:gd name="connsiteX5" fmla="*/ 264245 w 372577"/>
                <a:gd name="connsiteY5" fmla="*/ 240204 h 372258"/>
                <a:gd name="connsiteX6" fmla="*/ 342393 w 372577"/>
                <a:gd name="connsiteY6" fmla="*/ 240204 h 372258"/>
                <a:gd name="connsiteX7" fmla="*/ 342393 w 372577"/>
                <a:gd name="connsiteY7" fmla="*/ 30042 h 372258"/>
                <a:gd name="connsiteX8" fmla="*/ 300313 w 372577"/>
                <a:gd name="connsiteY8" fmla="*/ 30042 h 372258"/>
                <a:gd name="connsiteX9" fmla="*/ 300313 w 372577"/>
                <a:gd name="connsiteY9" fmla="*/ 0 h 372258"/>
                <a:gd name="connsiteX10" fmla="*/ 234188 w 372577"/>
                <a:gd name="connsiteY10" fmla="*/ 0 h 372258"/>
                <a:gd name="connsiteX11" fmla="*/ 186097 w 372577"/>
                <a:gd name="connsiteY11" fmla="*/ 29275 h 372258"/>
                <a:gd name="connsiteX12" fmla="*/ 138006 w 372577"/>
                <a:gd name="connsiteY12" fmla="*/ 0 h 372258"/>
                <a:gd name="connsiteX13" fmla="*/ 71881 w 372577"/>
                <a:gd name="connsiteY13" fmla="*/ 0 h 372258"/>
                <a:gd name="connsiteX14" fmla="*/ 71881 w 372577"/>
                <a:gd name="connsiteY14" fmla="*/ 30042 h 372258"/>
                <a:gd name="connsiteX15" fmla="*/ 29801 w 372577"/>
                <a:gd name="connsiteY15" fmla="*/ 30042 h 372258"/>
                <a:gd name="connsiteX16" fmla="*/ 29801 w 372577"/>
                <a:gd name="connsiteY16" fmla="*/ 240204 h 372258"/>
                <a:gd name="connsiteX17" fmla="*/ 107949 w 372577"/>
                <a:gd name="connsiteY17" fmla="*/ 240204 h 372258"/>
                <a:gd name="connsiteX18" fmla="*/ 107949 w 372577"/>
                <a:gd name="connsiteY18" fmla="*/ 251965 h 372258"/>
                <a:gd name="connsiteX19" fmla="*/ 111786 w 372577"/>
                <a:gd name="connsiteY19" fmla="*/ 266538 h 372258"/>
                <a:gd name="connsiteX20" fmla="*/ 135831 w 372577"/>
                <a:gd name="connsiteY20" fmla="*/ 309747 h 372258"/>
                <a:gd name="connsiteX21" fmla="*/ 138134 w 372577"/>
                <a:gd name="connsiteY21" fmla="*/ 318440 h 372258"/>
                <a:gd name="connsiteX22" fmla="*/ 138134 w 372577"/>
                <a:gd name="connsiteY22" fmla="*/ 360242 h 372258"/>
                <a:gd name="connsiteX23" fmla="*/ 0 w 372577"/>
                <a:gd name="connsiteY23" fmla="*/ 360242 h 372258"/>
                <a:gd name="connsiteX24" fmla="*/ 0 w 372577"/>
                <a:gd name="connsiteY24" fmla="*/ 372259 h 372258"/>
                <a:gd name="connsiteX25" fmla="*/ 372577 w 372577"/>
                <a:gd name="connsiteY25" fmla="*/ 372259 h 372258"/>
                <a:gd name="connsiteX26" fmla="*/ 372577 w 372577"/>
                <a:gd name="connsiteY26" fmla="*/ 360242 h 372258"/>
                <a:gd name="connsiteX27" fmla="*/ 240327 w 372577"/>
                <a:gd name="connsiteY27" fmla="*/ 360242 h 372258"/>
                <a:gd name="connsiteX28" fmla="*/ 330498 w 372577"/>
                <a:gd name="connsiteY28" fmla="*/ 42058 h 372258"/>
                <a:gd name="connsiteX29" fmla="*/ 330498 w 372577"/>
                <a:gd name="connsiteY29" fmla="*/ 228187 h 372258"/>
                <a:gd name="connsiteX30" fmla="*/ 204387 w 372577"/>
                <a:gd name="connsiteY30" fmla="*/ 228187 h 372258"/>
                <a:gd name="connsiteX31" fmla="*/ 204387 w 372577"/>
                <a:gd name="connsiteY31" fmla="*/ 234196 h 372258"/>
                <a:gd name="connsiteX32" fmla="*/ 186353 w 372577"/>
                <a:gd name="connsiteY32" fmla="*/ 252221 h 372258"/>
                <a:gd name="connsiteX33" fmla="*/ 184178 w 372577"/>
                <a:gd name="connsiteY33" fmla="*/ 251965 h 372258"/>
                <a:gd name="connsiteX34" fmla="*/ 164737 w 372577"/>
                <a:gd name="connsiteY34" fmla="*/ 216171 h 372258"/>
                <a:gd name="connsiteX35" fmla="*/ 300569 w 372577"/>
                <a:gd name="connsiteY35" fmla="*/ 216171 h 372258"/>
                <a:gd name="connsiteX36" fmla="*/ 300569 w 372577"/>
                <a:gd name="connsiteY36" fmla="*/ 42058 h 372258"/>
                <a:gd name="connsiteX37" fmla="*/ 330498 w 372577"/>
                <a:gd name="connsiteY37" fmla="*/ 42058 h 372258"/>
                <a:gd name="connsiteX38" fmla="*/ 84159 w 372577"/>
                <a:gd name="connsiteY38" fmla="*/ 12017 h 372258"/>
                <a:gd name="connsiteX39" fmla="*/ 138262 w 372577"/>
                <a:gd name="connsiteY39" fmla="*/ 12017 h 372258"/>
                <a:gd name="connsiteX40" fmla="*/ 180341 w 372577"/>
                <a:gd name="connsiteY40" fmla="*/ 54075 h 372258"/>
                <a:gd name="connsiteX41" fmla="*/ 180341 w 372577"/>
                <a:gd name="connsiteY41" fmla="*/ 102141 h 372258"/>
                <a:gd name="connsiteX42" fmla="*/ 192364 w 372577"/>
                <a:gd name="connsiteY42" fmla="*/ 102141 h 372258"/>
                <a:gd name="connsiteX43" fmla="*/ 192364 w 372577"/>
                <a:gd name="connsiteY43" fmla="*/ 54075 h 372258"/>
                <a:gd name="connsiteX44" fmla="*/ 234444 w 372577"/>
                <a:gd name="connsiteY44" fmla="*/ 12017 h 372258"/>
                <a:gd name="connsiteX45" fmla="*/ 288546 w 372577"/>
                <a:gd name="connsiteY45" fmla="*/ 12017 h 372258"/>
                <a:gd name="connsiteX46" fmla="*/ 288546 w 372577"/>
                <a:gd name="connsiteY46" fmla="*/ 204154 h 372258"/>
                <a:gd name="connsiteX47" fmla="*/ 192364 w 372577"/>
                <a:gd name="connsiteY47" fmla="*/ 204154 h 372258"/>
                <a:gd name="connsiteX48" fmla="*/ 192364 w 372577"/>
                <a:gd name="connsiteY48" fmla="*/ 114030 h 372258"/>
                <a:gd name="connsiteX49" fmla="*/ 180341 w 372577"/>
                <a:gd name="connsiteY49" fmla="*/ 114030 h 372258"/>
                <a:gd name="connsiteX50" fmla="*/ 180341 w 372577"/>
                <a:gd name="connsiteY50" fmla="*/ 204154 h 372258"/>
                <a:gd name="connsiteX51" fmla="*/ 156296 w 372577"/>
                <a:gd name="connsiteY51" fmla="*/ 204154 h 372258"/>
                <a:gd name="connsiteX52" fmla="*/ 156296 w 372577"/>
                <a:gd name="connsiteY52" fmla="*/ 174113 h 372258"/>
                <a:gd name="connsiteX53" fmla="*/ 120227 w 372577"/>
                <a:gd name="connsiteY53" fmla="*/ 138063 h 372258"/>
                <a:gd name="connsiteX54" fmla="*/ 108205 w 372577"/>
                <a:gd name="connsiteY54" fmla="*/ 150079 h 372258"/>
                <a:gd name="connsiteX55" fmla="*/ 108205 w 372577"/>
                <a:gd name="connsiteY55" fmla="*/ 204154 h 372258"/>
                <a:gd name="connsiteX56" fmla="*/ 84159 w 372577"/>
                <a:gd name="connsiteY56" fmla="*/ 204154 h 372258"/>
                <a:gd name="connsiteX57" fmla="*/ 84159 w 372577"/>
                <a:gd name="connsiteY57" fmla="*/ 12017 h 372258"/>
                <a:gd name="connsiteX58" fmla="*/ 42080 w 372577"/>
                <a:gd name="connsiteY58" fmla="*/ 228187 h 372258"/>
                <a:gd name="connsiteX59" fmla="*/ 42080 w 372577"/>
                <a:gd name="connsiteY59" fmla="*/ 42058 h 372258"/>
                <a:gd name="connsiteX60" fmla="*/ 72137 w 372577"/>
                <a:gd name="connsiteY60" fmla="*/ 42058 h 372258"/>
                <a:gd name="connsiteX61" fmla="*/ 72137 w 372577"/>
                <a:gd name="connsiteY61" fmla="*/ 216171 h 372258"/>
                <a:gd name="connsiteX62" fmla="*/ 108205 w 372577"/>
                <a:gd name="connsiteY62" fmla="*/ 216171 h 372258"/>
                <a:gd name="connsiteX63" fmla="*/ 108205 w 372577"/>
                <a:gd name="connsiteY63" fmla="*/ 228187 h 372258"/>
                <a:gd name="connsiteX64" fmla="*/ 42080 w 372577"/>
                <a:gd name="connsiteY64" fmla="*/ 228187 h 372258"/>
                <a:gd name="connsiteX65" fmla="*/ 122402 w 372577"/>
                <a:gd name="connsiteY65" fmla="*/ 260785 h 372258"/>
                <a:gd name="connsiteX66" fmla="*/ 120100 w 372577"/>
                <a:gd name="connsiteY66" fmla="*/ 252093 h 372258"/>
                <a:gd name="connsiteX67" fmla="*/ 120100 w 372577"/>
                <a:gd name="connsiteY67" fmla="*/ 150207 h 372258"/>
                <a:gd name="connsiteX68" fmla="*/ 144145 w 372577"/>
                <a:gd name="connsiteY68" fmla="*/ 174241 h 372258"/>
                <a:gd name="connsiteX69" fmla="*/ 144145 w 372577"/>
                <a:gd name="connsiteY69" fmla="*/ 212719 h 372258"/>
                <a:gd name="connsiteX70" fmla="*/ 154761 w 372577"/>
                <a:gd name="connsiteY70" fmla="*/ 223330 h 372258"/>
                <a:gd name="connsiteX71" fmla="*/ 174202 w 372577"/>
                <a:gd name="connsiteY71" fmla="*/ 270373 h 372258"/>
                <a:gd name="connsiteX72" fmla="*/ 186225 w 372577"/>
                <a:gd name="connsiteY72" fmla="*/ 270373 h 372258"/>
                <a:gd name="connsiteX73" fmla="*/ 185969 w 372577"/>
                <a:gd name="connsiteY73" fmla="*/ 264365 h 372258"/>
                <a:gd name="connsiteX74" fmla="*/ 186225 w 372577"/>
                <a:gd name="connsiteY74" fmla="*/ 264365 h 372258"/>
                <a:gd name="connsiteX75" fmla="*/ 215642 w 372577"/>
                <a:gd name="connsiteY75" fmla="*/ 240332 h 372258"/>
                <a:gd name="connsiteX76" fmla="*/ 252350 w 372577"/>
                <a:gd name="connsiteY76" fmla="*/ 240332 h 372258"/>
                <a:gd name="connsiteX77" fmla="*/ 252350 w 372577"/>
                <a:gd name="connsiteY77" fmla="*/ 253243 h 372258"/>
                <a:gd name="connsiteX78" fmla="*/ 250815 w 372577"/>
                <a:gd name="connsiteY78" fmla="*/ 260530 h 372258"/>
                <a:gd name="connsiteX79" fmla="*/ 230990 w 372577"/>
                <a:gd name="connsiteY79" fmla="*/ 305273 h 372258"/>
                <a:gd name="connsiteX80" fmla="*/ 228944 w 372577"/>
                <a:gd name="connsiteY80" fmla="*/ 312431 h 372258"/>
                <a:gd name="connsiteX81" fmla="*/ 149645 w 372577"/>
                <a:gd name="connsiteY81" fmla="*/ 312431 h 372258"/>
                <a:gd name="connsiteX82" fmla="*/ 146575 w 372577"/>
                <a:gd name="connsiteY82" fmla="*/ 304122 h 372258"/>
                <a:gd name="connsiteX83" fmla="*/ 122402 w 372577"/>
                <a:gd name="connsiteY83" fmla="*/ 260785 h 372258"/>
                <a:gd name="connsiteX84" fmla="*/ 150284 w 372577"/>
                <a:gd name="connsiteY84" fmla="*/ 348225 h 372258"/>
                <a:gd name="connsiteX85" fmla="*/ 204387 w 372577"/>
                <a:gd name="connsiteY85" fmla="*/ 348225 h 372258"/>
                <a:gd name="connsiteX86" fmla="*/ 204387 w 372577"/>
                <a:gd name="connsiteY86" fmla="*/ 336209 h 372258"/>
                <a:gd name="connsiteX87" fmla="*/ 150284 w 372577"/>
                <a:gd name="connsiteY87" fmla="*/ 336209 h 372258"/>
                <a:gd name="connsiteX88" fmla="*/ 150284 w 372577"/>
                <a:gd name="connsiteY88" fmla="*/ 324192 h 372258"/>
                <a:gd name="connsiteX89" fmla="*/ 228432 w 372577"/>
                <a:gd name="connsiteY89" fmla="*/ 324192 h 372258"/>
                <a:gd name="connsiteX90" fmla="*/ 228432 w 372577"/>
                <a:gd name="connsiteY90" fmla="*/ 336209 h 372258"/>
                <a:gd name="connsiteX91" fmla="*/ 216409 w 372577"/>
                <a:gd name="connsiteY91" fmla="*/ 336209 h 372258"/>
                <a:gd name="connsiteX92" fmla="*/ 216409 w 372577"/>
                <a:gd name="connsiteY92" fmla="*/ 348225 h 372258"/>
                <a:gd name="connsiteX93" fmla="*/ 228432 w 372577"/>
                <a:gd name="connsiteY93" fmla="*/ 348225 h 372258"/>
                <a:gd name="connsiteX94" fmla="*/ 228432 w 372577"/>
                <a:gd name="connsiteY94" fmla="*/ 360242 h 372258"/>
                <a:gd name="connsiteX95" fmla="*/ 150284 w 372577"/>
                <a:gd name="connsiteY95" fmla="*/ 360242 h 372258"/>
                <a:gd name="connsiteX96" fmla="*/ 150284 w 372577"/>
                <a:gd name="connsiteY96" fmla="*/ 348225 h 3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2577" h="372258">
                  <a:moveTo>
                    <a:pt x="240327" y="360242"/>
                  </a:moveTo>
                  <a:lnTo>
                    <a:pt x="240327" y="317289"/>
                  </a:lnTo>
                  <a:cubicBezTo>
                    <a:pt x="240327" y="314732"/>
                    <a:pt x="240839" y="312303"/>
                    <a:pt x="241862" y="310002"/>
                  </a:cubicBezTo>
                  <a:lnTo>
                    <a:pt x="261687" y="265260"/>
                  </a:lnTo>
                  <a:cubicBezTo>
                    <a:pt x="263349" y="261425"/>
                    <a:pt x="264245" y="257334"/>
                    <a:pt x="264245" y="253115"/>
                  </a:cubicBezTo>
                  <a:lnTo>
                    <a:pt x="264245" y="240204"/>
                  </a:lnTo>
                  <a:lnTo>
                    <a:pt x="342393" y="240204"/>
                  </a:lnTo>
                  <a:lnTo>
                    <a:pt x="342393" y="30042"/>
                  </a:lnTo>
                  <a:lnTo>
                    <a:pt x="300313" y="30042"/>
                  </a:lnTo>
                  <a:lnTo>
                    <a:pt x="300313" y="0"/>
                  </a:lnTo>
                  <a:lnTo>
                    <a:pt x="234188" y="0"/>
                  </a:lnTo>
                  <a:cubicBezTo>
                    <a:pt x="213340" y="0"/>
                    <a:pt x="195178" y="11889"/>
                    <a:pt x="186097" y="29275"/>
                  </a:cubicBezTo>
                  <a:cubicBezTo>
                    <a:pt x="177144" y="11889"/>
                    <a:pt x="158982" y="0"/>
                    <a:pt x="138006" y="0"/>
                  </a:cubicBezTo>
                  <a:lnTo>
                    <a:pt x="71881" y="0"/>
                  </a:lnTo>
                  <a:lnTo>
                    <a:pt x="71881" y="30042"/>
                  </a:lnTo>
                  <a:lnTo>
                    <a:pt x="29801" y="30042"/>
                  </a:lnTo>
                  <a:lnTo>
                    <a:pt x="29801" y="240204"/>
                  </a:lnTo>
                  <a:lnTo>
                    <a:pt x="107949" y="240204"/>
                  </a:lnTo>
                  <a:lnTo>
                    <a:pt x="107949" y="251965"/>
                  </a:lnTo>
                  <a:cubicBezTo>
                    <a:pt x="107949" y="257078"/>
                    <a:pt x="109228" y="262064"/>
                    <a:pt x="111786" y="266538"/>
                  </a:cubicBezTo>
                  <a:lnTo>
                    <a:pt x="135831" y="309747"/>
                  </a:lnTo>
                  <a:cubicBezTo>
                    <a:pt x="137366" y="312431"/>
                    <a:pt x="138134" y="315371"/>
                    <a:pt x="138134" y="318440"/>
                  </a:cubicBezTo>
                  <a:lnTo>
                    <a:pt x="138134" y="360242"/>
                  </a:lnTo>
                  <a:lnTo>
                    <a:pt x="0" y="360242"/>
                  </a:lnTo>
                  <a:lnTo>
                    <a:pt x="0" y="372259"/>
                  </a:lnTo>
                  <a:lnTo>
                    <a:pt x="372577" y="372259"/>
                  </a:lnTo>
                  <a:lnTo>
                    <a:pt x="372577" y="360242"/>
                  </a:lnTo>
                  <a:lnTo>
                    <a:pt x="240327" y="360242"/>
                  </a:lnTo>
                  <a:close/>
                  <a:moveTo>
                    <a:pt x="330498" y="42058"/>
                  </a:moveTo>
                  <a:lnTo>
                    <a:pt x="330498" y="228187"/>
                  </a:lnTo>
                  <a:lnTo>
                    <a:pt x="204387" y="228187"/>
                  </a:lnTo>
                  <a:lnTo>
                    <a:pt x="204387" y="234196"/>
                  </a:lnTo>
                  <a:cubicBezTo>
                    <a:pt x="204387" y="244167"/>
                    <a:pt x="196329" y="252221"/>
                    <a:pt x="186353" y="252221"/>
                  </a:cubicBezTo>
                  <a:cubicBezTo>
                    <a:pt x="185585" y="252221"/>
                    <a:pt x="184818" y="252093"/>
                    <a:pt x="184178" y="251965"/>
                  </a:cubicBezTo>
                  <a:cubicBezTo>
                    <a:pt x="180981" y="238670"/>
                    <a:pt x="174330" y="226398"/>
                    <a:pt x="164737" y="216171"/>
                  </a:cubicBezTo>
                  <a:lnTo>
                    <a:pt x="300569" y="216171"/>
                  </a:lnTo>
                  <a:lnTo>
                    <a:pt x="300569" y="42058"/>
                  </a:lnTo>
                  <a:lnTo>
                    <a:pt x="330498" y="42058"/>
                  </a:lnTo>
                  <a:close/>
                  <a:moveTo>
                    <a:pt x="84159" y="12017"/>
                  </a:moveTo>
                  <a:lnTo>
                    <a:pt x="138262" y="12017"/>
                  </a:lnTo>
                  <a:cubicBezTo>
                    <a:pt x="161412" y="12017"/>
                    <a:pt x="180341" y="30936"/>
                    <a:pt x="180341" y="54075"/>
                  </a:cubicBezTo>
                  <a:lnTo>
                    <a:pt x="180341" y="102141"/>
                  </a:lnTo>
                  <a:lnTo>
                    <a:pt x="192364" y="102141"/>
                  </a:lnTo>
                  <a:lnTo>
                    <a:pt x="192364" y="54075"/>
                  </a:lnTo>
                  <a:cubicBezTo>
                    <a:pt x="192364" y="30936"/>
                    <a:pt x="211293" y="12017"/>
                    <a:pt x="234444" y="12017"/>
                  </a:cubicBezTo>
                  <a:lnTo>
                    <a:pt x="288546" y="12017"/>
                  </a:lnTo>
                  <a:lnTo>
                    <a:pt x="288546" y="204154"/>
                  </a:lnTo>
                  <a:lnTo>
                    <a:pt x="192364" y="204154"/>
                  </a:lnTo>
                  <a:lnTo>
                    <a:pt x="192364" y="114030"/>
                  </a:lnTo>
                  <a:lnTo>
                    <a:pt x="180341" y="114030"/>
                  </a:lnTo>
                  <a:lnTo>
                    <a:pt x="180341" y="204154"/>
                  </a:lnTo>
                  <a:lnTo>
                    <a:pt x="156296" y="204154"/>
                  </a:lnTo>
                  <a:lnTo>
                    <a:pt x="156296" y="174113"/>
                  </a:lnTo>
                  <a:cubicBezTo>
                    <a:pt x="156296" y="154298"/>
                    <a:pt x="140180" y="138063"/>
                    <a:pt x="120227" y="138063"/>
                  </a:cubicBezTo>
                  <a:cubicBezTo>
                    <a:pt x="113577" y="138063"/>
                    <a:pt x="108205" y="143432"/>
                    <a:pt x="108205" y="150079"/>
                  </a:cubicBezTo>
                  <a:lnTo>
                    <a:pt x="108205" y="204154"/>
                  </a:lnTo>
                  <a:lnTo>
                    <a:pt x="84159" y="204154"/>
                  </a:lnTo>
                  <a:lnTo>
                    <a:pt x="84159" y="12017"/>
                  </a:lnTo>
                  <a:close/>
                  <a:moveTo>
                    <a:pt x="42080" y="228187"/>
                  </a:moveTo>
                  <a:lnTo>
                    <a:pt x="42080" y="42058"/>
                  </a:lnTo>
                  <a:lnTo>
                    <a:pt x="72137" y="42058"/>
                  </a:lnTo>
                  <a:lnTo>
                    <a:pt x="72137" y="216171"/>
                  </a:lnTo>
                  <a:lnTo>
                    <a:pt x="108205" y="216171"/>
                  </a:lnTo>
                  <a:lnTo>
                    <a:pt x="108205" y="228187"/>
                  </a:lnTo>
                  <a:lnTo>
                    <a:pt x="42080" y="228187"/>
                  </a:lnTo>
                  <a:close/>
                  <a:moveTo>
                    <a:pt x="122402" y="260785"/>
                  </a:moveTo>
                  <a:cubicBezTo>
                    <a:pt x="120867" y="258101"/>
                    <a:pt x="120100" y="255033"/>
                    <a:pt x="120100" y="252093"/>
                  </a:cubicBezTo>
                  <a:lnTo>
                    <a:pt x="120100" y="150207"/>
                  </a:lnTo>
                  <a:cubicBezTo>
                    <a:pt x="133401" y="150207"/>
                    <a:pt x="144145" y="160946"/>
                    <a:pt x="144145" y="174241"/>
                  </a:cubicBezTo>
                  <a:lnTo>
                    <a:pt x="144145" y="212719"/>
                  </a:lnTo>
                  <a:lnTo>
                    <a:pt x="154761" y="223330"/>
                  </a:lnTo>
                  <a:cubicBezTo>
                    <a:pt x="167295" y="235857"/>
                    <a:pt x="174202" y="252604"/>
                    <a:pt x="174202" y="270373"/>
                  </a:cubicBezTo>
                  <a:lnTo>
                    <a:pt x="186225" y="270373"/>
                  </a:lnTo>
                  <a:cubicBezTo>
                    <a:pt x="186225" y="268328"/>
                    <a:pt x="186097" y="266410"/>
                    <a:pt x="185969" y="264365"/>
                  </a:cubicBezTo>
                  <a:cubicBezTo>
                    <a:pt x="186097" y="264365"/>
                    <a:pt x="186225" y="264365"/>
                    <a:pt x="186225" y="264365"/>
                  </a:cubicBezTo>
                  <a:cubicBezTo>
                    <a:pt x="200678" y="264365"/>
                    <a:pt x="212828" y="254010"/>
                    <a:pt x="215642" y="240332"/>
                  </a:cubicBezTo>
                  <a:lnTo>
                    <a:pt x="252350" y="240332"/>
                  </a:lnTo>
                  <a:lnTo>
                    <a:pt x="252350" y="253243"/>
                  </a:lnTo>
                  <a:cubicBezTo>
                    <a:pt x="252350" y="255800"/>
                    <a:pt x="251838" y="258229"/>
                    <a:pt x="250815" y="260530"/>
                  </a:cubicBezTo>
                  <a:lnTo>
                    <a:pt x="230990" y="305273"/>
                  </a:lnTo>
                  <a:cubicBezTo>
                    <a:pt x="229967" y="307574"/>
                    <a:pt x="229327" y="310002"/>
                    <a:pt x="228944" y="312431"/>
                  </a:cubicBezTo>
                  <a:lnTo>
                    <a:pt x="149645" y="312431"/>
                  </a:lnTo>
                  <a:cubicBezTo>
                    <a:pt x="149005" y="309491"/>
                    <a:pt x="147982" y="306679"/>
                    <a:pt x="146575" y="304122"/>
                  </a:cubicBezTo>
                  <a:lnTo>
                    <a:pt x="122402" y="260785"/>
                  </a:lnTo>
                  <a:close/>
                  <a:moveTo>
                    <a:pt x="150284" y="348225"/>
                  </a:moveTo>
                  <a:lnTo>
                    <a:pt x="204387" y="348225"/>
                  </a:lnTo>
                  <a:lnTo>
                    <a:pt x="204387" y="336209"/>
                  </a:lnTo>
                  <a:lnTo>
                    <a:pt x="150284" y="336209"/>
                  </a:lnTo>
                  <a:lnTo>
                    <a:pt x="150284" y="324192"/>
                  </a:lnTo>
                  <a:lnTo>
                    <a:pt x="228432" y="324192"/>
                  </a:lnTo>
                  <a:lnTo>
                    <a:pt x="228432" y="336209"/>
                  </a:lnTo>
                  <a:lnTo>
                    <a:pt x="216409" y="336209"/>
                  </a:lnTo>
                  <a:lnTo>
                    <a:pt x="216409" y="348225"/>
                  </a:lnTo>
                  <a:lnTo>
                    <a:pt x="228432" y="348225"/>
                  </a:lnTo>
                  <a:lnTo>
                    <a:pt x="228432" y="360242"/>
                  </a:lnTo>
                  <a:lnTo>
                    <a:pt x="150284" y="360242"/>
                  </a:lnTo>
                  <a:lnTo>
                    <a:pt x="150284" y="348225"/>
                  </a:lnTo>
                  <a:close/>
                </a:path>
              </a:pathLst>
            </a:custGeom>
            <a:solidFill>
              <a:srgbClr val="FFFFFF"/>
            </a:solidFill>
            <a:ln w="1278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6609A49-1981-FD43-9843-6920685950BB}"/>
                </a:ext>
              </a:extLst>
            </p:cNvPr>
            <p:cNvSpPr/>
            <p:nvPr/>
          </p:nvSpPr>
          <p:spPr>
            <a:xfrm>
              <a:off x="728015"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9944ABA-20C8-2E43-B624-454AF097119F}"/>
                </a:ext>
              </a:extLst>
            </p:cNvPr>
            <p:cNvSpPr/>
            <p:nvPr/>
          </p:nvSpPr>
          <p:spPr>
            <a:xfrm>
              <a:off x="752061"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994F8E-D6C2-9F4A-8788-01885A7FDD38}"/>
                </a:ext>
              </a:extLst>
            </p:cNvPr>
            <p:cNvSpPr/>
            <p:nvPr/>
          </p:nvSpPr>
          <p:spPr>
            <a:xfrm>
              <a:off x="703970"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B0C33A2-D5DF-AD4F-811C-A403462EF359}"/>
                </a:ext>
              </a:extLst>
            </p:cNvPr>
            <p:cNvSpPr/>
            <p:nvPr/>
          </p:nvSpPr>
          <p:spPr>
            <a:xfrm>
              <a:off x="697958" y="4985606"/>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30F6723-B45D-DA49-B895-91806C469135}"/>
                </a:ext>
              </a:extLst>
            </p:cNvPr>
            <p:cNvSpPr/>
            <p:nvPr/>
          </p:nvSpPr>
          <p:spPr>
            <a:xfrm>
              <a:off x="697958" y="4937539"/>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7FAB2F7-5A72-3B49-9B6E-C9F615C3FABF}"/>
                </a:ext>
              </a:extLst>
            </p:cNvPr>
            <p:cNvSpPr/>
            <p:nvPr/>
          </p:nvSpPr>
          <p:spPr>
            <a:xfrm>
              <a:off x="697958"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1535315-B3D8-A948-8185-F10C13A68D86}"/>
                </a:ext>
              </a:extLst>
            </p:cNvPr>
            <p:cNvSpPr/>
            <p:nvPr/>
          </p:nvSpPr>
          <p:spPr>
            <a:xfrm>
              <a:off x="697958" y="4871576"/>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2443F5-3A6D-1145-B190-6E8EF042CC94}"/>
                </a:ext>
              </a:extLst>
            </p:cNvPr>
            <p:cNvSpPr/>
            <p:nvPr/>
          </p:nvSpPr>
          <p:spPr>
            <a:xfrm>
              <a:off x="697958"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4986032-45EA-3A4D-B4DB-32C8DA4F7EB6}"/>
                </a:ext>
              </a:extLst>
            </p:cNvPr>
            <p:cNvSpPr/>
            <p:nvPr/>
          </p:nvSpPr>
          <p:spPr>
            <a:xfrm>
              <a:off x="619938"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732D132-47E0-204A-8CEA-3E01C7D1759F}"/>
                </a:ext>
              </a:extLst>
            </p:cNvPr>
            <p:cNvSpPr/>
            <p:nvPr/>
          </p:nvSpPr>
          <p:spPr>
            <a:xfrm>
              <a:off x="643984"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3B91BC-1387-3045-9022-32A7636885AB}"/>
                </a:ext>
              </a:extLst>
            </p:cNvPr>
            <p:cNvSpPr/>
            <p:nvPr/>
          </p:nvSpPr>
          <p:spPr>
            <a:xfrm>
              <a:off x="595893"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A61E6FD-DBF4-B54B-8A09-7DC471256F82}"/>
                </a:ext>
              </a:extLst>
            </p:cNvPr>
            <p:cNvSpPr/>
            <p:nvPr/>
          </p:nvSpPr>
          <p:spPr>
            <a:xfrm>
              <a:off x="589881"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3E39097-C9A1-BE42-A103-ACEA93B74F00}"/>
                </a:ext>
              </a:extLst>
            </p:cNvPr>
            <p:cNvSpPr/>
            <p:nvPr/>
          </p:nvSpPr>
          <p:spPr>
            <a:xfrm>
              <a:off x="589881"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550AB4F-20FB-2E4D-99FA-160D432906DE}"/>
                </a:ext>
              </a:extLst>
            </p:cNvPr>
            <p:cNvSpPr/>
            <p:nvPr/>
          </p:nvSpPr>
          <p:spPr>
            <a:xfrm>
              <a:off x="589881" y="4919514"/>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grpSp>
      <p:sp>
        <p:nvSpPr>
          <p:cNvPr id="74" name="Text Placeholder 32">
            <a:extLst>
              <a:ext uri="{FF2B5EF4-FFF2-40B4-BE49-F238E27FC236}">
                <a16:creationId xmlns:a16="http://schemas.microsoft.com/office/drawing/2014/main" id="{5E7549EF-4ED5-C443-8AE1-D559074E56CE}"/>
              </a:ext>
            </a:extLst>
          </p:cNvPr>
          <p:cNvSpPr>
            <a:spLocks noGrp="1"/>
          </p:cNvSpPr>
          <p:nvPr>
            <p:ph type="body" sz="quarter" idx="14" hasCustomPrompt="1"/>
          </p:nvPr>
        </p:nvSpPr>
        <p:spPr>
          <a:xfrm>
            <a:off x="662038" y="4104713"/>
            <a:ext cx="6235598" cy="5413420"/>
          </a:xfrm>
        </p:spPr>
        <p:txBody>
          <a:bodyPr numCol="2" spcCol="432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81" name="Text Placeholder 32">
            <a:extLst>
              <a:ext uri="{FF2B5EF4-FFF2-40B4-BE49-F238E27FC236}">
                <a16:creationId xmlns:a16="http://schemas.microsoft.com/office/drawing/2014/main" id="{E37988F9-74DF-CA43-9AFD-E24D6B69C2BF}"/>
              </a:ext>
            </a:extLst>
          </p:cNvPr>
          <p:cNvSpPr>
            <a:spLocks noGrp="1"/>
          </p:cNvSpPr>
          <p:nvPr>
            <p:ph type="body" sz="quarter" idx="13" hasCustomPrompt="1"/>
          </p:nvPr>
        </p:nvSpPr>
        <p:spPr>
          <a:xfrm>
            <a:off x="442003" y="452401"/>
            <a:ext cx="4603420" cy="896477"/>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82" name="Slide Number Placeholder 5">
            <a:extLst>
              <a:ext uri="{FF2B5EF4-FFF2-40B4-BE49-F238E27FC236}">
                <a16:creationId xmlns:a16="http://schemas.microsoft.com/office/drawing/2014/main" id="{1EB3AB47-FB55-524C-85BA-CAC020E2963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85" name="Straight Connector 84">
            <a:extLst>
              <a:ext uri="{FF2B5EF4-FFF2-40B4-BE49-F238E27FC236}">
                <a16:creationId xmlns:a16="http://schemas.microsoft.com/office/drawing/2014/main" id="{2340AFF8-D779-114C-88ED-380B4CFE33C8}"/>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9CD9421-7EAA-E444-889F-006692415A74}"/>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27" name="Text Placeholder 100">
            <a:extLst>
              <a:ext uri="{FF2B5EF4-FFF2-40B4-BE49-F238E27FC236}">
                <a16:creationId xmlns:a16="http://schemas.microsoft.com/office/drawing/2014/main" id="{1FF5662E-3F65-0245-B358-E3B38ABF4271}"/>
              </a:ext>
            </a:extLst>
          </p:cNvPr>
          <p:cNvSpPr>
            <a:spLocks noGrp="1"/>
          </p:cNvSpPr>
          <p:nvPr>
            <p:ph type="body" sz="quarter" idx="17" hasCustomPrompt="1"/>
          </p:nvPr>
        </p:nvSpPr>
        <p:spPr>
          <a:xfrm>
            <a:off x="3380324" y="1605465"/>
            <a:ext cx="3517312" cy="1416968"/>
          </a:xfrm>
        </p:spPr>
        <p:txBody>
          <a:bodyPr anchor="ctr">
            <a:normAutofit/>
          </a:bodyPr>
          <a:lstStyle>
            <a:lvl1pPr marL="0" indent="0" algn="ctr">
              <a:lnSpc>
                <a:spcPct val="100000"/>
              </a:lnSpc>
              <a:spcBef>
                <a:spcPts val="0"/>
              </a:spcBef>
              <a:buNone/>
              <a:defRPr sz="1400" b="1" i="1">
                <a:solidFill>
                  <a:schemeClr val="tx1"/>
                </a:solidFill>
                <a:latin typeface="Calibri" panose="020F0502020204030204" pitchFamily="34" charset="0"/>
              </a:defRPr>
            </a:lvl1pPr>
          </a:lstStyle>
          <a:p>
            <a:pPr lvl="0"/>
            <a:r>
              <a:rPr lang="en-GB" dirty="0"/>
              <a:t>quote</a:t>
            </a:r>
            <a:endParaRPr lang="en-US" dirty="0"/>
          </a:p>
        </p:txBody>
      </p:sp>
      <p:sp>
        <p:nvSpPr>
          <p:cNvPr id="28" name="Text Placeholder 23">
            <a:extLst>
              <a:ext uri="{FF2B5EF4-FFF2-40B4-BE49-F238E27FC236}">
                <a16:creationId xmlns:a16="http://schemas.microsoft.com/office/drawing/2014/main" id="{3AF02F15-C67C-9C4F-869B-F535E01A464A}"/>
              </a:ext>
            </a:extLst>
          </p:cNvPr>
          <p:cNvSpPr>
            <a:spLocks noGrp="1"/>
          </p:cNvSpPr>
          <p:nvPr>
            <p:ph type="body" sz="quarter" idx="34" hasCustomPrompt="1"/>
          </p:nvPr>
        </p:nvSpPr>
        <p:spPr>
          <a:xfrm>
            <a:off x="5650387" y="2514185"/>
            <a:ext cx="1372357" cy="517423"/>
          </a:xfrm>
        </p:spPr>
        <p:txBody>
          <a:bodyPr anchor="t">
            <a:noAutofit/>
          </a:bodyPr>
          <a:lstStyle>
            <a:lvl1pPr marL="0" indent="0" algn="r">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29" name="Text Placeholder 23">
            <a:extLst>
              <a:ext uri="{FF2B5EF4-FFF2-40B4-BE49-F238E27FC236}">
                <a16:creationId xmlns:a16="http://schemas.microsoft.com/office/drawing/2014/main" id="{C4C7837B-34F1-2A42-80E4-0111B0C0F630}"/>
              </a:ext>
            </a:extLst>
          </p:cNvPr>
          <p:cNvSpPr>
            <a:spLocks noGrp="1"/>
          </p:cNvSpPr>
          <p:nvPr>
            <p:ph type="body" sz="quarter" idx="35" hasCustomPrompt="1"/>
          </p:nvPr>
        </p:nvSpPr>
        <p:spPr>
          <a:xfrm>
            <a:off x="3380323" y="1708433"/>
            <a:ext cx="1894173" cy="642182"/>
          </a:xfrm>
        </p:spPr>
        <p:txBody>
          <a:bodyPr anchor="t">
            <a:noAutofit/>
          </a:bodyPr>
          <a:lstStyle>
            <a:lvl1pPr marL="0" indent="0" algn="l">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Tree>
    <p:extLst>
      <p:ext uri="{BB962C8B-B14F-4D97-AF65-F5344CB8AC3E}">
        <p14:creationId xmlns:p14="http://schemas.microsoft.com/office/powerpoint/2010/main" val="81176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8F741A1-AB60-8E46-B32E-E72AE55C9727}"/>
              </a:ext>
            </a:extLst>
          </p:cNvPr>
          <p:cNvSpPr/>
          <p:nvPr userDrawn="1"/>
        </p:nvSpPr>
        <p:spPr>
          <a:xfrm>
            <a:off x="-14115" y="6229820"/>
            <a:ext cx="7587903" cy="3270552"/>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53F6B73D-BFD5-EA45-A0C3-6E4C2CE9F26E}"/>
              </a:ext>
            </a:extLst>
          </p:cNvPr>
          <p:cNvGrpSpPr/>
          <p:nvPr userDrawn="1"/>
        </p:nvGrpSpPr>
        <p:grpSpPr>
          <a:xfrm>
            <a:off x="5718142" y="10152034"/>
            <a:ext cx="1627384" cy="404078"/>
            <a:chOff x="0" y="0"/>
            <a:chExt cx="2301694" cy="571500"/>
          </a:xfrm>
        </p:grpSpPr>
        <p:sp>
          <p:nvSpPr>
            <p:cNvPr id="18" name="Rectangle 17">
              <a:extLst>
                <a:ext uri="{FF2B5EF4-FFF2-40B4-BE49-F238E27FC236}">
                  <a16:creationId xmlns:a16="http://schemas.microsoft.com/office/drawing/2014/main" id="{DEDD686E-F46A-7344-A21C-A3F13442AA87}"/>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891A49FF-F935-4547-8E2C-4F4E57957F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Picture Placeholder 26">
            <a:extLst>
              <a:ext uri="{FF2B5EF4-FFF2-40B4-BE49-F238E27FC236}">
                <a16:creationId xmlns:a16="http://schemas.microsoft.com/office/drawing/2014/main" id="{4C7960A4-0184-934C-9407-963B5157E066}"/>
              </a:ext>
            </a:extLst>
          </p:cNvPr>
          <p:cNvSpPr>
            <a:spLocks noGrp="1"/>
          </p:cNvSpPr>
          <p:nvPr>
            <p:ph type="pic" sz="quarter" idx="10"/>
          </p:nvPr>
        </p:nvSpPr>
        <p:spPr>
          <a:xfrm>
            <a:off x="0" y="2903621"/>
            <a:ext cx="7559675" cy="3596852"/>
          </a:xfrm>
          <a:custGeom>
            <a:avLst/>
            <a:gdLst>
              <a:gd name="connsiteX0" fmla="*/ 0 w 7559675"/>
              <a:gd name="connsiteY0" fmla="*/ 0 h 3596852"/>
              <a:gd name="connsiteX1" fmla="*/ 7559675 w 7559675"/>
              <a:gd name="connsiteY1" fmla="*/ 0 h 3596852"/>
              <a:gd name="connsiteX2" fmla="*/ 7559675 w 7559675"/>
              <a:gd name="connsiteY2" fmla="*/ 3596852 h 3596852"/>
              <a:gd name="connsiteX3" fmla="*/ 3988325 w 7559675"/>
              <a:gd name="connsiteY3" fmla="*/ 3596852 h 3596852"/>
              <a:gd name="connsiteX4" fmla="*/ 3988325 w 7559675"/>
              <a:gd name="connsiteY4" fmla="*/ 3501218 h 3596852"/>
              <a:gd name="connsiteX5" fmla="*/ 536177 w 7559675"/>
              <a:gd name="connsiteY5" fmla="*/ 3501218 h 3596852"/>
              <a:gd name="connsiteX6" fmla="*/ 536177 w 7559675"/>
              <a:gd name="connsiteY6" fmla="*/ 3596852 h 3596852"/>
              <a:gd name="connsiteX7" fmla="*/ 0 w 7559675"/>
              <a:gd name="connsiteY7" fmla="*/ 3596852 h 359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3596852">
                <a:moveTo>
                  <a:pt x="0" y="0"/>
                </a:moveTo>
                <a:lnTo>
                  <a:pt x="7559675" y="0"/>
                </a:lnTo>
                <a:lnTo>
                  <a:pt x="7559675" y="3596852"/>
                </a:lnTo>
                <a:lnTo>
                  <a:pt x="3988325" y="3596852"/>
                </a:lnTo>
                <a:lnTo>
                  <a:pt x="3988325" y="3501218"/>
                </a:lnTo>
                <a:lnTo>
                  <a:pt x="536177" y="3501218"/>
                </a:lnTo>
                <a:lnTo>
                  <a:pt x="536177" y="3596852"/>
                </a:lnTo>
                <a:lnTo>
                  <a:pt x="0" y="3596852"/>
                </a:lnTo>
                <a:close/>
              </a:path>
            </a:pathLst>
          </a:custGeom>
          <a:solidFill>
            <a:schemeClr val="bg1">
              <a:lumMod val="85000"/>
            </a:schemeClr>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r>
              <a:rPr lang="en-US" dirty="0"/>
              <a:t>Click to add photo</a:t>
            </a:r>
          </a:p>
        </p:txBody>
      </p:sp>
      <p:pic>
        <p:nvPicPr>
          <p:cNvPr id="13" name="Picture 12" descr="A picture containing text&#10;&#10;Description automatically generated">
            <a:extLst>
              <a:ext uri="{FF2B5EF4-FFF2-40B4-BE49-F238E27FC236}">
                <a16:creationId xmlns:a16="http://schemas.microsoft.com/office/drawing/2014/main" id="{CA6FA924-C075-EA4E-A32E-4D4DB242F4D9}"/>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4114" y="-96278"/>
            <a:ext cx="7559675" cy="2999899"/>
          </a:xfrm>
          <a:prstGeom prst="rect">
            <a:avLst/>
          </a:prstGeom>
        </p:spPr>
      </p:pic>
      <p:sp>
        <p:nvSpPr>
          <p:cNvPr id="22" name="Text Placeholder 23">
            <a:extLst>
              <a:ext uri="{FF2B5EF4-FFF2-40B4-BE49-F238E27FC236}">
                <a16:creationId xmlns:a16="http://schemas.microsoft.com/office/drawing/2014/main" id="{DB5A878D-D7F0-1346-8835-C0E4E8DF3179}"/>
              </a:ext>
            </a:extLst>
          </p:cNvPr>
          <p:cNvSpPr>
            <a:spLocks noGrp="1"/>
          </p:cNvSpPr>
          <p:nvPr>
            <p:ph type="body" sz="quarter" idx="15" hasCustomPrompt="1"/>
          </p:nvPr>
        </p:nvSpPr>
        <p:spPr>
          <a:xfrm>
            <a:off x="850577" y="7800285"/>
            <a:ext cx="3256950" cy="697353"/>
          </a:xfrm>
        </p:spPr>
        <p:txBody>
          <a:bodyPr>
            <a:noAutofit/>
          </a:bodyPr>
          <a:lstStyle>
            <a:lvl1pPr marL="0" indent="0" algn="l">
              <a:buNone/>
              <a:defRPr sz="3400" b="1" i="0" baseline="0">
                <a:solidFill>
                  <a:schemeClr val="tx1"/>
                </a:solidFill>
                <a:latin typeface="Calibri" panose="020F0502020204030204" pitchFamily="34" charset="0"/>
              </a:defRPr>
            </a:lvl1pPr>
          </a:lstStyle>
          <a:p>
            <a:pPr lvl="0"/>
            <a:r>
              <a:rPr lang="en-US" dirty="0"/>
              <a:t>POWERPIONT</a:t>
            </a:r>
          </a:p>
        </p:txBody>
      </p:sp>
      <p:sp>
        <p:nvSpPr>
          <p:cNvPr id="24" name="Text Placeholder 23">
            <a:extLst>
              <a:ext uri="{FF2B5EF4-FFF2-40B4-BE49-F238E27FC236}">
                <a16:creationId xmlns:a16="http://schemas.microsoft.com/office/drawing/2014/main" id="{64799240-8096-684D-85D8-D41CE13E4D4F}"/>
              </a:ext>
            </a:extLst>
          </p:cNvPr>
          <p:cNvSpPr>
            <a:spLocks noGrp="1"/>
          </p:cNvSpPr>
          <p:nvPr>
            <p:ph type="body" sz="quarter" idx="16" hasCustomPrompt="1"/>
          </p:nvPr>
        </p:nvSpPr>
        <p:spPr>
          <a:xfrm>
            <a:off x="850577" y="7284925"/>
            <a:ext cx="3256950" cy="538586"/>
          </a:xfrm>
        </p:spPr>
        <p:txBody>
          <a:bodyPr>
            <a:normAutofit/>
          </a:bodyPr>
          <a:lstStyle>
            <a:lvl1pPr marL="0" indent="0" algn="l">
              <a:buNone/>
              <a:defRPr sz="2800" b="0" i="0">
                <a:solidFill>
                  <a:schemeClr val="tx1"/>
                </a:solidFill>
                <a:latin typeface="Calibri" panose="020F0502020204030204" pitchFamily="34" charset="0"/>
              </a:defRPr>
            </a:lvl1pPr>
          </a:lstStyle>
          <a:p>
            <a:pPr lvl="0"/>
            <a:r>
              <a:rPr lang="en-US" dirty="0"/>
              <a:t>Cover Design 1</a:t>
            </a:r>
          </a:p>
        </p:txBody>
      </p:sp>
      <p:sp>
        <p:nvSpPr>
          <p:cNvPr id="25" name="Rectangle 24">
            <a:extLst>
              <a:ext uri="{FF2B5EF4-FFF2-40B4-BE49-F238E27FC236}">
                <a16:creationId xmlns:a16="http://schemas.microsoft.com/office/drawing/2014/main" id="{A4C803FC-B39C-B14A-9A1E-8E2521387128}"/>
              </a:ext>
            </a:extLst>
          </p:cNvPr>
          <p:cNvSpPr/>
          <p:nvPr userDrawn="1"/>
        </p:nvSpPr>
        <p:spPr>
          <a:xfrm>
            <a:off x="3779837" y="9079572"/>
            <a:ext cx="3779838"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6" name="Text Placeholder 23">
            <a:extLst>
              <a:ext uri="{FF2B5EF4-FFF2-40B4-BE49-F238E27FC236}">
                <a16:creationId xmlns:a16="http://schemas.microsoft.com/office/drawing/2014/main" id="{AD08A9AC-4B6D-CE4F-BB1A-88B69CFFD127}"/>
              </a:ext>
            </a:extLst>
          </p:cNvPr>
          <p:cNvSpPr>
            <a:spLocks noGrp="1"/>
          </p:cNvSpPr>
          <p:nvPr>
            <p:ph type="body" sz="quarter" idx="17" hasCustomPrompt="1"/>
          </p:nvPr>
        </p:nvSpPr>
        <p:spPr>
          <a:xfrm>
            <a:off x="3826024" y="9147086"/>
            <a:ext cx="3452148" cy="356813"/>
          </a:xfrm>
        </p:spPr>
        <p:txBody>
          <a:bodyPr>
            <a:normAutofit/>
          </a:bodyPr>
          <a:lstStyle>
            <a:lvl1pPr marL="0" indent="0" algn="r">
              <a:buNone/>
              <a:defRPr sz="2000" b="0" i="0">
                <a:solidFill>
                  <a:schemeClr val="tx1"/>
                </a:solidFill>
                <a:latin typeface="Calibri" panose="020F0502020204030204" pitchFamily="34" charset="0"/>
              </a:defRPr>
            </a:lvl1pPr>
          </a:lstStyle>
          <a:p>
            <a:pPr lvl="0"/>
            <a:r>
              <a:rPr lang="en-US" dirty="0" err="1"/>
              <a:t>www.webiste.eu</a:t>
            </a:r>
            <a:endParaRPr lang="en-US" dirty="0"/>
          </a:p>
        </p:txBody>
      </p:sp>
      <p:sp>
        <p:nvSpPr>
          <p:cNvPr id="32" name="Rectangle 31">
            <a:extLst>
              <a:ext uri="{FF2B5EF4-FFF2-40B4-BE49-F238E27FC236}">
                <a16:creationId xmlns:a16="http://schemas.microsoft.com/office/drawing/2014/main" id="{8473CC9F-1A39-BF4C-9F7A-3E75632530D7}"/>
              </a:ext>
            </a:extLst>
          </p:cNvPr>
          <p:cNvSpPr/>
          <p:nvPr userDrawn="1"/>
        </p:nvSpPr>
        <p:spPr>
          <a:xfrm>
            <a:off x="536177" y="6430016"/>
            <a:ext cx="3571350" cy="272975"/>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66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with photo">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B56E7B8-8573-5D44-AE15-B94009B42F92}"/>
              </a:ext>
            </a:extLst>
          </p:cNvPr>
          <p:cNvSpPr/>
          <p:nvPr userDrawn="1"/>
        </p:nvSpPr>
        <p:spPr>
          <a:xfrm>
            <a:off x="-13294" y="6183252"/>
            <a:ext cx="7586261" cy="3360223"/>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pic>
        <p:nvPicPr>
          <p:cNvPr id="32" name="Picture 31" descr="A picture containing text&#10;&#10;Description automatically generated">
            <a:extLst>
              <a:ext uri="{FF2B5EF4-FFF2-40B4-BE49-F238E27FC236}">
                <a16:creationId xmlns:a16="http://schemas.microsoft.com/office/drawing/2014/main" id="{4A919D34-096E-D847-93D1-EE2EC13DA3FE}"/>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356805" y="6259209"/>
            <a:ext cx="7216162" cy="2542394"/>
          </a:xfrm>
          <a:prstGeom prst="rect">
            <a:avLst/>
          </a:prstGeom>
        </p:spPr>
      </p:pic>
      <p:sp>
        <p:nvSpPr>
          <p:cNvPr id="4" name="Picture Placeholder 3">
            <a:extLst>
              <a:ext uri="{FF2B5EF4-FFF2-40B4-BE49-F238E27FC236}">
                <a16:creationId xmlns:a16="http://schemas.microsoft.com/office/drawing/2014/main" id="{0FF2374B-A422-9B46-AC34-4EE0F04F1C71}"/>
              </a:ext>
            </a:extLst>
          </p:cNvPr>
          <p:cNvSpPr>
            <a:spLocks noGrp="1"/>
          </p:cNvSpPr>
          <p:nvPr>
            <p:ph type="pic" sz="quarter" idx="18"/>
          </p:nvPr>
        </p:nvSpPr>
        <p:spPr>
          <a:xfrm>
            <a:off x="2349500" y="0"/>
            <a:ext cx="5210175" cy="6489700"/>
          </a:xfrm>
        </p:spPr>
        <p:txBody>
          <a:bodyPr/>
          <a:lstStyle/>
          <a:p>
            <a:endParaRPr lang="en-US"/>
          </a:p>
        </p:txBody>
      </p:sp>
      <p:sp>
        <p:nvSpPr>
          <p:cNvPr id="11" name="Rectangle 10">
            <a:extLst>
              <a:ext uri="{FF2B5EF4-FFF2-40B4-BE49-F238E27FC236}">
                <a16:creationId xmlns:a16="http://schemas.microsoft.com/office/drawing/2014/main" id="{5C1BD9A4-F751-FE4F-B075-6395C5DA6300}"/>
              </a:ext>
            </a:extLst>
          </p:cNvPr>
          <p:cNvSpPr/>
          <p:nvPr userDrawn="1"/>
        </p:nvSpPr>
        <p:spPr>
          <a:xfrm>
            <a:off x="3793129" y="9320486"/>
            <a:ext cx="3779838"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1" name="Text Placeholder 23">
            <a:extLst>
              <a:ext uri="{FF2B5EF4-FFF2-40B4-BE49-F238E27FC236}">
                <a16:creationId xmlns:a16="http://schemas.microsoft.com/office/drawing/2014/main" id="{6A4B37CF-B62F-1743-9D97-B40FF71C0A86}"/>
              </a:ext>
            </a:extLst>
          </p:cNvPr>
          <p:cNvSpPr>
            <a:spLocks noGrp="1"/>
          </p:cNvSpPr>
          <p:nvPr>
            <p:ph type="body" sz="quarter" idx="15" hasCustomPrompt="1"/>
          </p:nvPr>
        </p:nvSpPr>
        <p:spPr>
          <a:xfrm>
            <a:off x="536180" y="1916843"/>
            <a:ext cx="3256950" cy="697353"/>
          </a:xfrm>
        </p:spPr>
        <p:txBody>
          <a:bodyPr>
            <a:noAutofit/>
          </a:bodyPr>
          <a:lstStyle>
            <a:lvl1pPr marL="0" indent="0" algn="l">
              <a:buNone/>
              <a:defRPr sz="3400" b="1" i="0" baseline="0">
                <a:solidFill>
                  <a:schemeClr val="tx1"/>
                </a:solidFill>
                <a:latin typeface="Calibri" panose="020F0502020204030204" pitchFamily="34" charset="0"/>
              </a:defRPr>
            </a:lvl1pPr>
          </a:lstStyle>
          <a:p>
            <a:pPr lvl="0"/>
            <a:r>
              <a:rPr lang="en-US" dirty="0"/>
              <a:t>POWERPIONT</a:t>
            </a:r>
          </a:p>
        </p:txBody>
      </p:sp>
      <p:sp>
        <p:nvSpPr>
          <p:cNvPr id="23" name="Text Placeholder 23">
            <a:extLst>
              <a:ext uri="{FF2B5EF4-FFF2-40B4-BE49-F238E27FC236}">
                <a16:creationId xmlns:a16="http://schemas.microsoft.com/office/drawing/2014/main" id="{73B11617-40F2-F940-B0BE-328DFB5CEA0F}"/>
              </a:ext>
            </a:extLst>
          </p:cNvPr>
          <p:cNvSpPr>
            <a:spLocks noGrp="1"/>
          </p:cNvSpPr>
          <p:nvPr>
            <p:ph type="body" sz="quarter" idx="16" hasCustomPrompt="1"/>
          </p:nvPr>
        </p:nvSpPr>
        <p:spPr>
          <a:xfrm>
            <a:off x="536180" y="1401483"/>
            <a:ext cx="3256950" cy="538586"/>
          </a:xfrm>
        </p:spPr>
        <p:txBody>
          <a:bodyPr>
            <a:normAutofit/>
          </a:bodyPr>
          <a:lstStyle>
            <a:lvl1pPr marL="0" indent="0" algn="l">
              <a:buNone/>
              <a:defRPr sz="2800" b="0" i="0">
                <a:solidFill>
                  <a:schemeClr val="tx1"/>
                </a:solidFill>
                <a:latin typeface="Calibri" panose="020F0502020204030204" pitchFamily="34" charset="0"/>
              </a:defRPr>
            </a:lvl1pPr>
          </a:lstStyle>
          <a:p>
            <a:pPr lvl="0"/>
            <a:r>
              <a:rPr lang="en-US" dirty="0"/>
              <a:t>Cover Design 1</a:t>
            </a:r>
          </a:p>
        </p:txBody>
      </p:sp>
      <p:sp>
        <p:nvSpPr>
          <p:cNvPr id="28" name="Text Placeholder 23">
            <a:extLst>
              <a:ext uri="{FF2B5EF4-FFF2-40B4-BE49-F238E27FC236}">
                <a16:creationId xmlns:a16="http://schemas.microsoft.com/office/drawing/2014/main" id="{EA04A089-8A30-5E4C-9FEA-F5A899A8EC07}"/>
              </a:ext>
            </a:extLst>
          </p:cNvPr>
          <p:cNvSpPr>
            <a:spLocks noGrp="1"/>
          </p:cNvSpPr>
          <p:nvPr>
            <p:ph type="body" sz="quarter" idx="17" hasCustomPrompt="1"/>
          </p:nvPr>
        </p:nvSpPr>
        <p:spPr>
          <a:xfrm>
            <a:off x="4120819" y="9419028"/>
            <a:ext cx="3452148" cy="356813"/>
          </a:xfrm>
        </p:spPr>
        <p:txBody>
          <a:bodyPr>
            <a:normAutofit/>
          </a:bodyPr>
          <a:lstStyle>
            <a:lvl1pPr marL="0" indent="0" algn="ctr">
              <a:buNone/>
              <a:defRPr sz="2000" b="0" i="0">
                <a:solidFill>
                  <a:schemeClr val="tx1"/>
                </a:solidFill>
                <a:latin typeface="Calibri" panose="020F0502020204030204" pitchFamily="34" charset="0"/>
              </a:defRPr>
            </a:lvl1pPr>
          </a:lstStyle>
          <a:p>
            <a:pPr lvl="0"/>
            <a:r>
              <a:rPr lang="en-US" dirty="0" err="1"/>
              <a:t>www.webiste.eu</a:t>
            </a:r>
            <a:endParaRPr lang="en-US" dirty="0"/>
          </a:p>
        </p:txBody>
      </p:sp>
      <p:grpSp>
        <p:nvGrpSpPr>
          <p:cNvPr id="34" name="Group 33">
            <a:extLst>
              <a:ext uri="{FF2B5EF4-FFF2-40B4-BE49-F238E27FC236}">
                <a16:creationId xmlns:a16="http://schemas.microsoft.com/office/drawing/2014/main" id="{0B05F848-52B9-1F4A-BFB3-96FF4CE96540}"/>
              </a:ext>
            </a:extLst>
          </p:cNvPr>
          <p:cNvGrpSpPr/>
          <p:nvPr userDrawn="1"/>
        </p:nvGrpSpPr>
        <p:grpSpPr>
          <a:xfrm>
            <a:off x="329315" y="9956204"/>
            <a:ext cx="1627384" cy="404078"/>
            <a:chOff x="0" y="0"/>
            <a:chExt cx="2301694" cy="571500"/>
          </a:xfrm>
        </p:grpSpPr>
        <p:sp>
          <p:nvSpPr>
            <p:cNvPr id="35" name="Rectangle 34">
              <a:extLst>
                <a:ext uri="{FF2B5EF4-FFF2-40B4-BE49-F238E27FC236}">
                  <a16:creationId xmlns:a16="http://schemas.microsoft.com/office/drawing/2014/main" id="{B277F36B-AB84-3C47-B34A-BB6A3E44DA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B995B135-6C5A-B145-8A06-CF0FA8FD5A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376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80A8C7-66E4-5F4A-AA7A-292BA23E1778}"/>
              </a:ext>
            </a:extLst>
          </p:cNvPr>
          <p:cNvSpPr/>
          <p:nvPr userDrawn="1"/>
        </p:nvSpPr>
        <p:spPr>
          <a:xfrm>
            <a:off x="0" y="699284"/>
            <a:ext cx="305330" cy="8364505"/>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1477F03-B0D0-EA4E-ACCB-E527D97FA1DB}"/>
              </a:ext>
            </a:extLst>
          </p:cNvPr>
          <p:cNvSpPr/>
          <p:nvPr userDrawn="1"/>
        </p:nvSpPr>
        <p:spPr>
          <a:xfrm>
            <a:off x="3779837" y="791623"/>
            <a:ext cx="3779838" cy="5287509"/>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1" name="Text Placeholder 32">
            <a:extLst>
              <a:ext uri="{FF2B5EF4-FFF2-40B4-BE49-F238E27FC236}">
                <a16:creationId xmlns:a16="http://schemas.microsoft.com/office/drawing/2014/main" id="{640B3A54-0E64-8347-988F-F8C5276BEC81}"/>
              </a:ext>
            </a:extLst>
          </p:cNvPr>
          <p:cNvSpPr>
            <a:spLocks noGrp="1"/>
          </p:cNvSpPr>
          <p:nvPr>
            <p:ph type="body" sz="quarter" idx="13" hasCustomPrompt="1"/>
          </p:nvPr>
        </p:nvSpPr>
        <p:spPr>
          <a:xfrm>
            <a:off x="519728" y="791623"/>
            <a:ext cx="2807369" cy="1895825"/>
          </a:xfrm>
        </p:spPr>
        <p:txBody>
          <a:bodyPr>
            <a:noAutofit/>
          </a:bodyPr>
          <a:lstStyle>
            <a:lvl1pPr marL="0" indent="0" algn="l">
              <a:buNone/>
              <a:defRPr sz="2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Welcome to our Toolkit</a:t>
            </a:r>
            <a:endParaRPr lang="en-US" dirty="0"/>
          </a:p>
        </p:txBody>
      </p:sp>
      <p:sp>
        <p:nvSpPr>
          <p:cNvPr id="12" name="Text Placeholder 32">
            <a:extLst>
              <a:ext uri="{FF2B5EF4-FFF2-40B4-BE49-F238E27FC236}">
                <a16:creationId xmlns:a16="http://schemas.microsoft.com/office/drawing/2014/main" id="{09A8E1A2-B382-CC44-8CBF-2A1F9F3A845A}"/>
              </a:ext>
            </a:extLst>
          </p:cNvPr>
          <p:cNvSpPr>
            <a:spLocks noGrp="1"/>
          </p:cNvSpPr>
          <p:nvPr>
            <p:ph type="body" sz="quarter" idx="14" hasCustomPrompt="1"/>
          </p:nvPr>
        </p:nvSpPr>
        <p:spPr>
          <a:xfrm>
            <a:off x="536628" y="3297093"/>
            <a:ext cx="2807369" cy="4963057"/>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13" name="Text Placeholder 23">
            <a:extLst>
              <a:ext uri="{FF2B5EF4-FFF2-40B4-BE49-F238E27FC236}">
                <a16:creationId xmlns:a16="http://schemas.microsoft.com/office/drawing/2014/main" id="{54038B1C-E866-4C45-AEA2-55A24877B319}"/>
              </a:ext>
            </a:extLst>
          </p:cNvPr>
          <p:cNvSpPr>
            <a:spLocks noGrp="1"/>
          </p:cNvSpPr>
          <p:nvPr>
            <p:ph type="body" sz="quarter" idx="15" hasCustomPrompt="1"/>
          </p:nvPr>
        </p:nvSpPr>
        <p:spPr>
          <a:xfrm>
            <a:off x="6502162" y="4553356"/>
            <a:ext cx="785328" cy="1056986"/>
          </a:xfrm>
        </p:spPr>
        <p:txBody>
          <a:bodyPr anchor="t">
            <a:normAutofit/>
          </a:bodyPr>
          <a:lstStyle>
            <a:lvl1pPr marL="0" indent="0" algn="r">
              <a:buNone/>
              <a:defRPr sz="96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14" name="Text Placeholder 23">
            <a:extLst>
              <a:ext uri="{FF2B5EF4-FFF2-40B4-BE49-F238E27FC236}">
                <a16:creationId xmlns:a16="http://schemas.microsoft.com/office/drawing/2014/main" id="{C63B86AC-D010-5742-B720-1239D7C571F9}"/>
              </a:ext>
            </a:extLst>
          </p:cNvPr>
          <p:cNvSpPr>
            <a:spLocks noGrp="1"/>
          </p:cNvSpPr>
          <p:nvPr>
            <p:ph type="body" sz="quarter" idx="16" hasCustomPrompt="1"/>
          </p:nvPr>
        </p:nvSpPr>
        <p:spPr>
          <a:xfrm>
            <a:off x="3936689" y="1373638"/>
            <a:ext cx="3350802" cy="4236704"/>
          </a:xfrm>
        </p:spPr>
        <p:txBody>
          <a:bodyPr anchor="ctr">
            <a:normAutofit/>
          </a:bodyPr>
          <a:lstStyle>
            <a:lvl1pPr marL="0" indent="0" algn="ctr">
              <a:buNone/>
              <a:defRPr sz="1900" b="1" i="1" baseline="0">
                <a:solidFill>
                  <a:schemeClr val="tx1"/>
                </a:solidFill>
                <a:latin typeface="Calibri" panose="020F0502020204030204" pitchFamily="34" charset="0"/>
              </a:defRPr>
            </a:lvl1pPr>
          </a:lstStyle>
          <a:p>
            <a:pPr lvl="0"/>
            <a:r>
              <a:rPr lang="en-US" dirty="0"/>
              <a:t>Quote Slide</a:t>
            </a:r>
          </a:p>
        </p:txBody>
      </p:sp>
      <p:sp>
        <p:nvSpPr>
          <p:cNvPr id="15" name="Text Placeholder 23">
            <a:extLst>
              <a:ext uri="{FF2B5EF4-FFF2-40B4-BE49-F238E27FC236}">
                <a16:creationId xmlns:a16="http://schemas.microsoft.com/office/drawing/2014/main" id="{D6209699-295C-4C44-BD97-DDAC54AA11B9}"/>
              </a:ext>
            </a:extLst>
          </p:cNvPr>
          <p:cNvSpPr>
            <a:spLocks noGrp="1"/>
          </p:cNvSpPr>
          <p:nvPr>
            <p:ph type="body" sz="quarter" idx="17" hasCustomPrompt="1"/>
          </p:nvPr>
        </p:nvSpPr>
        <p:spPr>
          <a:xfrm>
            <a:off x="4188400" y="1360265"/>
            <a:ext cx="2613204" cy="1221666"/>
          </a:xfrm>
        </p:spPr>
        <p:txBody>
          <a:bodyPr anchor="t">
            <a:normAutofit/>
          </a:bodyPr>
          <a:lstStyle>
            <a:lvl1pPr marL="0" indent="0" algn="l">
              <a:buNone/>
              <a:defRPr sz="96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cxnSp>
        <p:nvCxnSpPr>
          <p:cNvPr id="18" name="Straight Connector 17">
            <a:extLst>
              <a:ext uri="{FF2B5EF4-FFF2-40B4-BE49-F238E27FC236}">
                <a16:creationId xmlns:a16="http://schemas.microsoft.com/office/drawing/2014/main" id="{BC5C5B50-E3D6-7E48-BDEF-53579C657562}"/>
              </a:ext>
            </a:extLst>
          </p:cNvPr>
          <p:cNvCxnSpPr>
            <a:cxnSpLocks/>
          </p:cNvCxnSpPr>
          <p:nvPr userDrawn="1"/>
        </p:nvCxnSpPr>
        <p:spPr>
          <a:xfrm>
            <a:off x="448847" y="2431646"/>
            <a:ext cx="2936247" cy="0"/>
          </a:xfrm>
          <a:prstGeom prst="line">
            <a:avLst/>
          </a:prstGeom>
          <a:ln w="19050">
            <a:solidFill>
              <a:srgbClr val="FED103"/>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CE789A0-1B73-8144-BFEB-FE7535B081E0}"/>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28" name="Straight Connector 27">
            <a:extLst>
              <a:ext uri="{FF2B5EF4-FFF2-40B4-BE49-F238E27FC236}">
                <a16:creationId xmlns:a16="http://schemas.microsoft.com/office/drawing/2014/main" id="{5115A5BF-F52F-6A4B-9CA2-3A54DAEE84A9}"/>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872CAAB-0B46-EF4D-BB1F-278920701407}"/>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9642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Slide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E63BC11-2887-974A-9F3C-3450F6BEC76C}"/>
              </a:ext>
            </a:extLst>
          </p:cNvPr>
          <p:cNvSpPr/>
          <p:nvPr userDrawn="1"/>
        </p:nvSpPr>
        <p:spPr>
          <a:xfrm>
            <a:off x="327689" y="8793779"/>
            <a:ext cx="3452148"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F9E1D57-225E-5547-8227-562B45BE64F6}"/>
              </a:ext>
            </a:extLst>
          </p:cNvPr>
          <p:cNvSpPr/>
          <p:nvPr userDrawn="1"/>
        </p:nvSpPr>
        <p:spPr>
          <a:xfrm>
            <a:off x="3609474" y="2972647"/>
            <a:ext cx="3950201" cy="4589134"/>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pic>
        <p:nvPicPr>
          <p:cNvPr id="10" name="Picture 9" descr="A black background with white dots&#10;&#10;Description automatically generated with low confidence">
            <a:extLst>
              <a:ext uri="{FF2B5EF4-FFF2-40B4-BE49-F238E27FC236}">
                <a16:creationId xmlns:a16="http://schemas.microsoft.com/office/drawing/2014/main" id="{BFB2B699-3278-2F45-857B-910821A60860}"/>
              </a:ext>
            </a:extLst>
          </p:cNvPr>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rot="16200000">
            <a:off x="5967160" y="1515464"/>
            <a:ext cx="2640661" cy="4473027"/>
          </a:xfrm>
          <a:prstGeom prst="rect">
            <a:avLst/>
          </a:prstGeom>
        </p:spPr>
      </p:pic>
      <p:sp>
        <p:nvSpPr>
          <p:cNvPr id="23" name="Picture Placeholder 22">
            <a:extLst>
              <a:ext uri="{FF2B5EF4-FFF2-40B4-BE49-F238E27FC236}">
                <a16:creationId xmlns:a16="http://schemas.microsoft.com/office/drawing/2014/main" id="{88E447BE-EA26-D942-9822-D53A8A9180E8}"/>
              </a:ext>
            </a:extLst>
          </p:cNvPr>
          <p:cNvSpPr>
            <a:spLocks noGrp="1"/>
          </p:cNvSpPr>
          <p:nvPr>
            <p:ph type="pic" sz="quarter" idx="18"/>
          </p:nvPr>
        </p:nvSpPr>
        <p:spPr>
          <a:xfrm>
            <a:off x="-1" y="699284"/>
            <a:ext cx="6982159" cy="8364505"/>
          </a:xfrm>
          <a:custGeom>
            <a:avLst/>
            <a:gdLst>
              <a:gd name="connsiteX0" fmla="*/ 0 w 6982159"/>
              <a:gd name="connsiteY0" fmla="*/ 0 h 8364505"/>
              <a:gd name="connsiteX1" fmla="*/ 6982159 w 6982159"/>
              <a:gd name="connsiteY1" fmla="*/ 0 h 8364505"/>
              <a:gd name="connsiteX2" fmla="*/ 6982159 w 6982159"/>
              <a:gd name="connsiteY2" fmla="*/ 8364505 h 8364505"/>
              <a:gd name="connsiteX3" fmla="*/ 3779838 w 6982159"/>
              <a:gd name="connsiteY3" fmla="*/ 8364505 h 8364505"/>
              <a:gd name="connsiteX4" fmla="*/ 3779838 w 6982159"/>
              <a:gd name="connsiteY4" fmla="*/ 8094495 h 8364505"/>
              <a:gd name="connsiteX5" fmla="*/ 327690 w 6982159"/>
              <a:gd name="connsiteY5" fmla="*/ 8094495 h 8364505"/>
              <a:gd name="connsiteX6" fmla="*/ 327690 w 6982159"/>
              <a:gd name="connsiteY6" fmla="*/ 8364505 h 8364505"/>
              <a:gd name="connsiteX7" fmla="*/ 0 w 6982159"/>
              <a:gd name="connsiteY7" fmla="*/ 8364505 h 836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2159" h="8364505">
                <a:moveTo>
                  <a:pt x="0" y="0"/>
                </a:moveTo>
                <a:lnTo>
                  <a:pt x="6982159" y="0"/>
                </a:lnTo>
                <a:lnTo>
                  <a:pt x="6982159" y="8364505"/>
                </a:lnTo>
                <a:lnTo>
                  <a:pt x="3779838" y="8364505"/>
                </a:lnTo>
                <a:lnTo>
                  <a:pt x="3779838" y="8094495"/>
                </a:lnTo>
                <a:lnTo>
                  <a:pt x="327690" y="8094495"/>
                </a:lnTo>
                <a:lnTo>
                  <a:pt x="327690" y="8364505"/>
                </a:lnTo>
                <a:lnTo>
                  <a:pt x="0" y="8364505"/>
                </a:lnTo>
                <a:close/>
              </a:path>
            </a:pathLst>
          </a:custGeom>
          <a:solidFill>
            <a:schemeClr val="bg1">
              <a:lumMod val="85000"/>
            </a:schemeClr>
          </a:solidFill>
        </p:spPr>
        <p:txBody>
          <a:bodyPr wrap="square">
            <a:noAutofit/>
          </a:bodyPr>
          <a:lstStyle/>
          <a:p>
            <a:endParaRPr lang="en-US" dirty="0"/>
          </a:p>
        </p:txBody>
      </p:sp>
      <p:sp>
        <p:nvSpPr>
          <p:cNvPr id="17" name="Text Placeholder 23">
            <a:extLst>
              <a:ext uri="{FF2B5EF4-FFF2-40B4-BE49-F238E27FC236}">
                <a16:creationId xmlns:a16="http://schemas.microsoft.com/office/drawing/2014/main" id="{19DBF93C-326D-9B46-B258-3C82FE90F6CC}"/>
              </a:ext>
            </a:extLst>
          </p:cNvPr>
          <p:cNvSpPr>
            <a:spLocks noGrp="1"/>
          </p:cNvSpPr>
          <p:nvPr>
            <p:ph type="body" sz="quarter" idx="17" hasCustomPrompt="1"/>
          </p:nvPr>
        </p:nvSpPr>
        <p:spPr>
          <a:xfrm>
            <a:off x="327689" y="8887522"/>
            <a:ext cx="3452148" cy="356813"/>
          </a:xfrm>
        </p:spPr>
        <p:txBody>
          <a:bodyPr>
            <a:normAutofit/>
          </a:bodyPr>
          <a:lstStyle>
            <a:lvl1pPr marL="0" indent="0" algn="ctr">
              <a:buNone/>
              <a:defRPr sz="2000" b="0" i="0">
                <a:solidFill>
                  <a:schemeClr val="tx1"/>
                </a:solidFill>
                <a:latin typeface="Calibri" panose="020F0502020204030204" pitchFamily="34" charset="0"/>
              </a:defRPr>
            </a:lvl1pPr>
          </a:lstStyle>
          <a:p>
            <a:pPr lvl="0"/>
            <a:r>
              <a:rPr lang="en-US" dirty="0" err="1"/>
              <a:t>www.webiste.eu</a:t>
            </a:r>
            <a:endParaRPr lang="en-US" dirty="0"/>
          </a:p>
        </p:txBody>
      </p:sp>
      <p:sp>
        <p:nvSpPr>
          <p:cNvPr id="18" name="Slide Number Placeholder 5">
            <a:extLst>
              <a:ext uri="{FF2B5EF4-FFF2-40B4-BE49-F238E27FC236}">
                <a16:creationId xmlns:a16="http://schemas.microsoft.com/office/drawing/2014/main" id="{F5DA4F66-C3D0-F543-ADB6-33296041BFF3}"/>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89F17C0B-354F-6F4A-B47D-76C9F7BBE6E5}"/>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01F9B73-F83B-4146-8EF2-17EBD325FB30}"/>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177921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62456B9-0DB4-334E-9EDD-36B5A50EF525}"/>
              </a:ext>
            </a:extLst>
          </p:cNvPr>
          <p:cNvSpPr/>
          <p:nvPr userDrawn="1"/>
        </p:nvSpPr>
        <p:spPr>
          <a:xfrm>
            <a:off x="0" y="-18889"/>
            <a:ext cx="7559675" cy="168970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B59AB606-DE17-FC4B-9E63-17D9EB98F96B}"/>
              </a:ext>
            </a:extLst>
          </p:cNvPr>
          <p:cNvSpPr>
            <a:spLocks noGrp="1"/>
          </p:cNvSpPr>
          <p:nvPr>
            <p:ph type="body" sz="quarter" idx="16" hasCustomPrompt="1"/>
          </p:nvPr>
        </p:nvSpPr>
        <p:spPr>
          <a:xfrm>
            <a:off x="1940313" y="1403206"/>
            <a:ext cx="5161319" cy="603631"/>
          </a:xfrm>
        </p:spPr>
        <p:txBody>
          <a:bodyPr>
            <a:normAutofit/>
          </a:bodyPr>
          <a:lstStyle>
            <a:lvl1pPr marL="0" indent="0" algn="r">
              <a:buNone/>
              <a:defRPr sz="2800" b="0" i="0">
                <a:solidFill>
                  <a:schemeClr val="tx1"/>
                </a:solidFill>
                <a:highlight>
                  <a:srgbClr val="FED103"/>
                </a:highlight>
                <a:latin typeface="Calibri" panose="020F0502020204030204" pitchFamily="34" charset="0"/>
              </a:defRPr>
            </a:lvl1pPr>
          </a:lstStyle>
          <a:p>
            <a:pPr lvl="0"/>
            <a:r>
              <a:rPr lang="en-US" dirty="0"/>
              <a:t>TABLES OF CONTENTS</a:t>
            </a:r>
          </a:p>
        </p:txBody>
      </p:sp>
      <p:sp>
        <p:nvSpPr>
          <p:cNvPr id="69" name="Slide Number Placeholder 5">
            <a:extLst>
              <a:ext uri="{FF2B5EF4-FFF2-40B4-BE49-F238E27FC236}">
                <a16:creationId xmlns:a16="http://schemas.microsoft.com/office/drawing/2014/main" id="{F737D2CE-B007-A147-A0D0-F78F4538195D}"/>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70" name="Straight Connector 69">
            <a:extLst>
              <a:ext uri="{FF2B5EF4-FFF2-40B4-BE49-F238E27FC236}">
                <a16:creationId xmlns:a16="http://schemas.microsoft.com/office/drawing/2014/main" id="{180B29BE-1662-E740-88ED-B58DC7203972}"/>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9A4E0B3-563F-DC4A-A4EB-2746792FCC4B}"/>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72" name="Text Box 5">
            <a:extLst>
              <a:ext uri="{FF2B5EF4-FFF2-40B4-BE49-F238E27FC236}">
                <a16:creationId xmlns:a16="http://schemas.microsoft.com/office/drawing/2014/main" id="{1C01640A-5C05-814C-B0AF-90F3868DC456}"/>
              </a:ext>
            </a:extLst>
          </p:cNvPr>
          <p:cNvSpPr txBox="1"/>
          <p:nvPr userDrawn="1"/>
        </p:nvSpPr>
        <p:spPr>
          <a:xfrm>
            <a:off x="468865" y="9721732"/>
            <a:ext cx="3987971" cy="7209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b="0" i="0" dirty="0">
                <a:solidFill>
                  <a:srgbClr val="404F2F"/>
                </a:solidFill>
                <a:effectLst/>
                <a:latin typeface="Calibri" panose="020F0502020204030204" pitchFamily="34" charset="0"/>
                <a:ea typeface="Times New Roman" panose="02020603050405020304" pitchFamily="18"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404F2F"/>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8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rPr>
              <a:t> </a:t>
            </a:r>
            <a:endParaRPr lang="en-IE" sz="11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Text Placeholder 32">
            <a:extLst>
              <a:ext uri="{FF2B5EF4-FFF2-40B4-BE49-F238E27FC236}">
                <a16:creationId xmlns:a16="http://schemas.microsoft.com/office/drawing/2014/main" id="{A97FC836-62A1-4641-A97E-558FB098EB1E}"/>
              </a:ext>
            </a:extLst>
          </p:cNvPr>
          <p:cNvSpPr>
            <a:spLocks noGrp="1"/>
          </p:cNvSpPr>
          <p:nvPr>
            <p:ph type="body" sz="quarter" idx="11" hasCustomPrompt="1"/>
          </p:nvPr>
        </p:nvSpPr>
        <p:spPr>
          <a:xfrm>
            <a:off x="518873" y="3183674"/>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EC7190E-825E-F94F-88AC-B33DCA8E60D1}"/>
              </a:ext>
            </a:extLst>
          </p:cNvPr>
          <p:cNvSpPr>
            <a:spLocks noGrp="1"/>
          </p:cNvSpPr>
          <p:nvPr>
            <p:ph type="body" sz="quarter" idx="12" hasCustomPrompt="1"/>
          </p:nvPr>
        </p:nvSpPr>
        <p:spPr>
          <a:xfrm>
            <a:off x="1234712" y="3183674"/>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5" name="Text Placeholder 32">
            <a:extLst>
              <a:ext uri="{FF2B5EF4-FFF2-40B4-BE49-F238E27FC236}">
                <a16:creationId xmlns:a16="http://schemas.microsoft.com/office/drawing/2014/main" id="{D7A40A82-0E16-6C49-BDC4-F3E525F1CA74}"/>
              </a:ext>
            </a:extLst>
          </p:cNvPr>
          <p:cNvSpPr>
            <a:spLocks noGrp="1"/>
          </p:cNvSpPr>
          <p:nvPr>
            <p:ph type="body" sz="quarter" idx="13" hasCustomPrompt="1"/>
          </p:nvPr>
        </p:nvSpPr>
        <p:spPr>
          <a:xfrm>
            <a:off x="518873" y="365891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76" name="Text Placeholder 32">
            <a:extLst>
              <a:ext uri="{FF2B5EF4-FFF2-40B4-BE49-F238E27FC236}">
                <a16:creationId xmlns:a16="http://schemas.microsoft.com/office/drawing/2014/main" id="{FD7A2DC8-405C-2442-BBC4-35CCB620FE5E}"/>
              </a:ext>
            </a:extLst>
          </p:cNvPr>
          <p:cNvSpPr>
            <a:spLocks noGrp="1"/>
          </p:cNvSpPr>
          <p:nvPr>
            <p:ph type="body" sz="quarter" idx="14" hasCustomPrompt="1"/>
          </p:nvPr>
        </p:nvSpPr>
        <p:spPr>
          <a:xfrm>
            <a:off x="1234712" y="3658916"/>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Text Placeholder 32">
            <a:extLst>
              <a:ext uri="{FF2B5EF4-FFF2-40B4-BE49-F238E27FC236}">
                <a16:creationId xmlns:a16="http://schemas.microsoft.com/office/drawing/2014/main" id="{8DB64FE7-3F5B-5B47-8337-30ED71F35C3A}"/>
              </a:ext>
            </a:extLst>
          </p:cNvPr>
          <p:cNvSpPr>
            <a:spLocks noGrp="1"/>
          </p:cNvSpPr>
          <p:nvPr>
            <p:ph type="body" sz="quarter" idx="15" hasCustomPrompt="1"/>
          </p:nvPr>
        </p:nvSpPr>
        <p:spPr>
          <a:xfrm>
            <a:off x="518873" y="4179097"/>
            <a:ext cx="648000" cy="352044"/>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8" name="Text Placeholder 32">
            <a:extLst>
              <a:ext uri="{FF2B5EF4-FFF2-40B4-BE49-F238E27FC236}">
                <a16:creationId xmlns:a16="http://schemas.microsoft.com/office/drawing/2014/main" id="{42761F7A-3E77-A94F-8F04-EF2F57C33075}"/>
              </a:ext>
            </a:extLst>
          </p:cNvPr>
          <p:cNvSpPr>
            <a:spLocks noGrp="1"/>
          </p:cNvSpPr>
          <p:nvPr>
            <p:ph type="body" sz="quarter" idx="19" hasCustomPrompt="1"/>
          </p:nvPr>
        </p:nvSpPr>
        <p:spPr>
          <a:xfrm>
            <a:off x="1234712" y="4175040"/>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9" name="Text Placeholder 32">
            <a:extLst>
              <a:ext uri="{FF2B5EF4-FFF2-40B4-BE49-F238E27FC236}">
                <a16:creationId xmlns:a16="http://schemas.microsoft.com/office/drawing/2014/main" id="{47ECB7B4-BD57-3645-BDA8-DCDE66C292A4}"/>
              </a:ext>
            </a:extLst>
          </p:cNvPr>
          <p:cNvSpPr>
            <a:spLocks noGrp="1"/>
          </p:cNvSpPr>
          <p:nvPr>
            <p:ph type="body" sz="quarter" idx="17" hasCustomPrompt="1"/>
          </p:nvPr>
        </p:nvSpPr>
        <p:spPr>
          <a:xfrm>
            <a:off x="518873" y="468005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80" name="Text Placeholder 32">
            <a:extLst>
              <a:ext uri="{FF2B5EF4-FFF2-40B4-BE49-F238E27FC236}">
                <a16:creationId xmlns:a16="http://schemas.microsoft.com/office/drawing/2014/main" id="{ECE42196-C6B4-D24A-BECF-50ECF6DB0F56}"/>
              </a:ext>
            </a:extLst>
          </p:cNvPr>
          <p:cNvSpPr>
            <a:spLocks noGrp="1"/>
          </p:cNvSpPr>
          <p:nvPr>
            <p:ph type="body" sz="quarter" idx="20" hasCustomPrompt="1"/>
          </p:nvPr>
        </p:nvSpPr>
        <p:spPr>
          <a:xfrm>
            <a:off x="1234712" y="4661005"/>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1" name="Text Placeholder 32">
            <a:extLst>
              <a:ext uri="{FF2B5EF4-FFF2-40B4-BE49-F238E27FC236}">
                <a16:creationId xmlns:a16="http://schemas.microsoft.com/office/drawing/2014/main" id="{B123F13C-D24E-AF46-9696-A95402FBAE6B}"/>
              </a:ext>
            </a:extLst>
          </p:cNvPr>
          <p:cNvSpPr>
            <a:spLocks noGrp="1"/>
          </p:cNvSpPr>
          <p:nvPr>
            <p:ph type="body" sz="quarter" idx="21" hasCustomPrompt="1"/>
          </p:nvPr>
        </p:nvSpPr>
        <p:spPr>
          <a:xfrm>
            <a:off x="518873" y="52193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82" name="Text Placeholder 32">
            <a:extLst>
              <a:ext uri="{FF2B5EF4-FFF2-40B4-BE49-F238E27FC236}">
                <a16:creationId xmlns:a16="http://schemas.microsoft.com/office/drawing/2014/main" id="{F6628F33-4FB2-344A-98B6-A2B4F672B7CD}"/>
              </a:ext>
            </a:extLst>
          </p:cNvPr>
          <p:cNvSpPr>
            <a:spLocks noGrp="1"/>
          </p:cNvSpPr>
          <p:nvPr>
            <p:ph type="body" sz="quarter" idx="22" hasCustomPrompt="1"/>
          </p:nvPr>
        </p:nvSpPr>
        <p:spPr>
          <a:xfrm>
            <a:off x="1234712" y="5200270"/>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3" name="Text Placeholder 32">
            <a:extLst>
              <a:ext uri="{FF2B5EF4-FFF2-40B4-BE49-F238E27FC236}">
                <a16:creationId xmlns:a16="http://schemas.microsoft.com/office/drawing/2014/main" id="{E6AF7E50-1308-564D-BE6E-CED2921495C4}"/>
              </a:ext>
            </a:extLst>
          </p:cNvPr>
          <p:cNvSpPr>
            <a:spLocks noGrp="1"/>
          </p:cNvSpPr>
          <p:nvPr>
            <p:ph type="body" sz="quarter" idx="23" hasCustomPrompt="1"/>
          </p:nvPr>
        </p:nvSpPr>
        <p:spPr>
          <a:xfrm>
            <a:off x="518873" y="5716009"/>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84" name="Text Placeholder 32">
            <a:extLst>
              <a:ext uri="{FF2B5EF4-FFF2-40B4-BE49-F238E27FC236}">
                <a16:creationId xmlns:a16="http://schemas.microsoft.com/office/drawing/2014/main" id="{9CC205B7-1B0A-DF43-BE1B-C3FAE2DA86C9}"/>
              </a:ext>
            </a:extLst>
          </p:cNvPr>
          <p:cNvSpPr>
            <a:spLocks noGrp="1"/>
          </p:cNvSpPr>
          <p:nvPr>
            <p:ph type="body" sz="quarter" idx="24" hasCustomPrompt="1"/>
          </p:nvPr>
        </p:nvSpPr>
        <p:spPr>
          <a:xfrm>
            <a:off x="1234712" y="5696957"/>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5" name="Text Placeholder 32">
            <a:extLst>
              <a:ext uri="{FF2B5EF4-FFF2-40B4-BE49-F238E27FC236}">
                <a16:creationId xmlns:a16="http://schemas.microsoft.com/office/drawing/2014/main" id="{D0625E1D-4717-C146-8D4D-9E23EDE4B5FA}"/>
              </a:ext>
            </a:extLst>
          </p:cNvPr>
          <p:cNvSpPr>
            <a:spLocks noGrp="1"/>
          </p:cNvSpPr>
          <p:nvPr>
            <p:ph type="body" sz="quarter" idx="25" hasCustomPrompt="1"/>
          </p:nvPr>
        </p:nvSpPr>
        <p:spPr>
          <a:xfrm>
            <a:off x="518873" y="6212040"/>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86" name="Text Placeholder 32">
            <a:extLst>
              <a:ext uri="{FF2B5EF4-FFF2-40B4-BE49-F238E27FC236}">
                <a16:creationId xmlns:a16="http://schemas.microsoft.com/office/drawing/2014/main" id="{E7889C59-4D7A-B64A-9D79-2A8047878EE7}"/>
              </a:ext>
            </a:extLst>
          </p:cNvPr>
          <p:cNvSpPr>
            <a:spLocks noGrp="1"/>
          </p:cNvSpPr>
          <p:nvPr>
            <p:ph type="body" sz="quarter" idx="26" hasCustomPrompt="1"/>
          </p:nvPr>
        </p:nvSpPr>
        <p:spPr>
          <a:xfrm>
            <a:off x="1234712" y="6192988"/>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2" name="Group 1">
            <a:extLst>
              <a:ext uri="{FF2B5EF4-FFF2-40B4-BE49-F238E27FC236}">
                <a16:creationId xmlns:a16="http://schemas.microsoft.com/office/drawing/2014/main" id="{FCE718E3-DF6A-8443-8C51-B4B11CA9174B}"/>
              </a:ext>
            </a:extLst>
          </p:cNvPr>
          <p:cNvGrpSpPr/>
          <p:nvPr userDrawn="1"/>
        </p:nvGrpSpPr>
        <p:grpSpPr>
          <a:xfrm>
            <a:off x="355429" y="3597956"/>
            <a:ext cx="6218012" cy="2506930"/>
            <a:chOff x="530658" y="3567976"/>
            <a:chExt cx="4278713" cy="2506930"/>
          </a:xfrm>
        </p:grpSpPr>
        <p:cxnSp>
          <p:nvCxnSpPr>
            <p:cNvPr id="90" name="Straight Connector 89">
              <a:extLst>
                <a:ext uri="{FF2B5EF4-FFF2-40B4-BE49-F238E27FC236}">
                  <a16:creationId xmlns:a16="http://schemas.microsoft.com/office/drawing/2014/main" id="{60B1BC3A-CB88-304A-BE2B-222EBEE36535}"/>
                </a:ext>
              </a:extLst>
            </p:cNvPr>
            <p:cNvCxnSpPr>
              <a:cxnSpLocks/>
            </p:cNvCxnSpPr>
            <p:nvPr userDrawn="1"/>
          </p:nvCxnSpPr>
          <p:spPr>
            <a:xfrm flipH="1">
              <a:off x="530658" y="356797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1EF9377-00F5-B746-89A2-42ADD61B351D}"/>
                </a:ext>
              </a:extLst>
            </p:cNvPr>
            <p:cNvCxnSpPr>
              <a:cxnSpLocks/>
            </p:cNvCxnSpPr>
            <p:nvPr userDrawn="1"/>
          </p:nvCxnSpPr>
          <p:spPr>
            <a:xfrm flipH="1">
              <a:off x="530658" y="406322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076359-0FF6-6649-AF83-E60627FA318E}"/>
                </a:ext>
              </a:extLst>
            </p:cNvPr>
            <p:cNvCxnSpPr>
              <a:cxnSpLocks/>
            </p:cNvCxnSpPr>
            <p:nvPr userDrawn="1"/>
          </p:nvCxnSpPr>
          <p:spPr>
            <a:xfrm flipH="1">
              <a:off x="530658" y="456037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8990D41-0C2B-3043-AC04-6944D27D84B7}"/>
                </a:ext>
              </a:extLst>
            </p:cNvPr>
            <p:cNvCxnSpPr>
              <a:cxnSpLocks/>
            </p:cNvCxnSpPr>
            <p:nvPr userDrawn="1"/>
          </p:nvCxnSpPr>
          <p:spPr>
            <a:xfrm flipH="1">
              <a:off x="530658" y="505562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1ECC8E4-CBE4-1842-B52D-C48D4C021246}"/>
                </a:ext>
              </a:extLst>
            </p:cNvPr>
            <p:cNvCxnSpPr>
              <a:cxnSpLocks/>
            </p:cNvCxnSpPr>
            <p:nvPr userDrawn="1"/>
          </p:nvCxnSpPr>
          <p:spPr>
            <a:xfrm flipH="1">
              <a:off x="530658" y="557965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D5852C5-B905-ED46-B620-57DA9635CFA0}"/>
                </a:ext>
              </a:extLst>
            </p:cNvPr>
            <p:cNvCxnSpPr>
              <a:cxnSpLocks/>
            </p:cNvCxnSpPr>
            <p:nvPr userDrawn="1"/>
          </p:nvCxnSpPr>
          <p:spPr>
            <a:xfrm flipH="1">
              <a:off x="530658" y="607490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6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62456B9-0DB4-334E-9EDD-36B5A50EF525}"/>
              </a:ext>
            </a:extLst>
          </p:cNvPr>
          <p:cNvSpPr/>
          <p:nvPr userDrawn="1"/>
        </p:nvSpPr>
        <p:spPr>
          <a:xfrm>
            <a:off x="-41122" y="-5849"/>
            <a:ext cx="1575054" cy="10697655"/>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D6E74606-951A-CE40-A94A-708906E5CBE3}"/>
              </a:ext>
            </a:extLst>
          </p:cNvPr>
          <p:cNvSpPr/>
          <p:nvPr userDrawn="1"/>
        </p:nvSpPr>
        <p:spPr>
          <a:xfrm>
            <a:off x="1102154" y="2592777"/>
            <a:ext cx="645693" cy="3812290"/>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B59AB606-DE17-FC4B-9E63-17D9EB98F96B}"/>
              </a:ext>
            </a:extLst>
          </p:cNvPr>
          <p:cNvSpPr>
            <a:spLocks noGrp="1"/>
          </p:cNvSpPr>
          <p:nvPr>
            <p:ph type="body" sz="quarter" idx="16" hasCustomPrompt="1"/>
          </p:nvPr>
        </p:nvSpPr>
        <p:spPr>
          <a:xfrm>
            <a:off x="1815685" y="950838"/>
            <a:ext cx="5161319" cy="603631"/>
          </a:xfrm>
        </p:spPr>
        <p:txBody>
          <a:bodyPr>
            <a:noAutofit/>
          </a:bodyPr>
          <a:lstStyle>
            <a:lvl1pPr marL="0" indent="0" algn="r">
              <a:buNone/>
              <a:defRPr sz="4400" b="0" i="0">
                <a:solidFill>
                  <a:schemeClr val="tx1"/>
                </a:solidFill>
                <a:latin typeface="Calibri" panose="020F0502020204030204" pitchFamily="34" charset="0"/>
              </a:defRPr>
            </a:lvl1pPr>
          </a:lstStyle>
          <a:p>
            <a:pPr lvl="0"/>
            <a:r>
              <a:rPr lang="en-US" dirty="0"/>
              <a:t>CONTENTS</a:t>
            </a:r>
          </a:p>
        </p:txBody>
      </p:sp>
      <p:sp>
        <p:nvSpPr>
          <p:cNvPr id="69" name="Slide Number Placeholder 5">
            <a:extLst>
              <a:ext uri="{FF2B5EF4-FFF2-40B4-BE49-F238E27FC236}">
                <a16:creationId xmlns:a16="http://schemas.microsoft.com/office/drawing/2014/main" id="{F737D2CE-B007-A147-A0D0-F78F4538195D}"/>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70" name="Straight Connector 69">
            <a:extLst>
              <a:ext uri="{FF2B5EF4-FFF2-40B4-BE49-F238E27FC236}">
                <a16:creationId xmlns:a16="http://schemas.microsoft.com/office/drawing/2014/main" id="{180B29BE-1662-E740-88ED-B58DC7203972}"/>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9A4E0B3-563F-DC4A-A4EB-2746792FCC4B}"/>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72" name="Text Box 5">
            <a:extLst>
              <a:ext uri="{FF2B5EF4-FFF2-40B4-BE49-F238E27FC236}">
                <a16:creationId xmlns:a16="http://schemas.microsoft.com/office/drawing/2014/main" id="{1C01640A-5C05-814C-B0AF-90F3868DC456}"/>
              </a:ext>
            </a:extLst>
          </p:cNvPr>
          <p:cNvSpPr txBox="1"/>
          <p:nvPr userDrawn="1"/>
        </p:nvSpPr>
        <p:spPr>
          <a:xfrm>
            <a:off x="1889147" y="7196245"/>
            <a:ext cx="4986409" cy="77209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b="0" i="0" dirty="0">
                <a:solidFill>
                  <a:srgbClr val="404F2F"/>
                </a:solidFill>
                <a:effectLst/>
                <a:latin typeface="Calibri" panose="020F0502020204030204" pitchFamily="34" charset="0"/>
                <a:ea typeface="Times New Roman" panose="02020603050405020304" pitchFamily="18"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404F2F"/>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8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rPr>
              <a:t> </a:t>
            </a:r>
            <a:endParaRPr lang="en-IE" sz="11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Text Placeholder 32">
            <a:extLst>
              <a:ext uri="{FF2B5EF4-FFF2-40B4-BE49-F238E27FC236}">
                <a16:creationId xmlns:a16="http://schemas.microsoft.com/office/drawing/2014/main" id="{A97FC836-62A1-4641-A97E-558FB098EB1E}"/>
              </a:ext>
            </a:extLst>
          </p:cNvPr>
          <p:cNvSpPr>
            <a:spLocks noGrp="1"/>
          </p:cNvSpPr>
          <p:nvPr>
            <p:ph type="body" sz="quarter" idx="11" hasCustomPrompt="1"/>
          </p:nvPr>
        </p:nvSpPr>
        <p:spPr>
          <a:xfrm>
            <a:off x="1102154" y="2814973"/>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EC7190E-825E-F94F-88AC-B33DCA8E60D1}"/>
              </a:ext>
            </a:extLst>
          </p:cNvPr>
          <p:cNvSpPr>
            <a:spLocks noGrp="1"/>
          </p:cNvSpPr>
          <p:nvPr>
            <p:ph type="body" sz="quarter" idx="12" hasCustomPrompt="1"/>
          </p:nvPr>
        </p:nvSpPr>
        <p:spPr>
          <a:xfrm>
            <a:off x="1817993" y="2814973"/>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5" name="Text Placeholder 32">
            <a:extLst>
              <a:ext uri="{FF2B5EF4-FFF2-40B4-BE49-F238E27FC236}">
                <a16:creationId xmlns:a16="http://schemas.microsoft.com/office/drawing/2014/main" id="{D7A40A82-0E16-6C49-BDC4-F3E525F1CA74}"/>
              </a:ext>
            </a:extLst>
          </p:cNvPr>
          <p:cNvSpPr>
            <a:spLocks noGrp="1"/>
          </p:cNvSpPr>
          <p:nvPr>
            <p:ph type="body" sz="quarter" idx="13" hasCustomPrompt="1"/>
          </p:nvPr>
        </p:nvSpPr>
        <p:spPr>
          <a:xfrm>
            <a:off x="1102154" y="3290215"/>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76" name="Text Placeholder 32">
            <a:extLst>
              <a:ext uri="{FF2B5EF4-FFF2-40B4-BE49-F238E27FC236}">
                <a16:creationId xmlns:a16="http://schemas.microsoft.com/office/drawing/2014/main" id="{FD7A2DC8-405C-2442-BBC4-35CCB620FE5E}"/>
              </a:ext>
            </a:extLst>
          </p:cNvPr>
          <p:cNvSpPr>
            <a:spLocks noGrp="1"/>
          </p:cNvSpPr>
          <p:nvPr>
            <p:ph type="body" sz="quarter" idx="14" hasCustomPrompt="1"/>
          </p:nvPr>
        </p:nvSpPr>
        <p:spPr>
          <a:xfrm>
            <a:off x="1817993" y="3290215"/>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Text Placeholder 32">
            <a:extLst>
              <a:ext uri="{FF2B5EF4-FFF2-40B4-BE49-F238E27FC236}">
                <a16:creationId xmlns:a16="http://schemas.microsoft.com/office/drawing/2014/main" id="{8DB64FE7-3F5B-5B47-8337-30ED71F35C3A}"/>
              </a:ext>
            </a:extLst>
          </p:cNvPr>
          <p:cNvSpPr>
            <a:spLocks noGrp="1"/>
          </p:cNvSpPr>
          <p:nvPr>
            <p:ph type="body" sz="quarter" idx="15" hasCustomPrompt="1"/>
          </p:nvPr>
        </p:nvSpPr>
        <p:spPr>
          <a:xfrm>
            <a:off x="1102154" y="3810396"/>
            <a:ext cx="648000" cy="352044"/>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8" name="Text Placeholder 32">
            <a:extLst>
              <a:ext uri="{FF2B5EF4-FFF2-40B4-BE49-F238E27FC236}">
                <a16:creationId xmlns:a16="http://schemas.microsoft.com/office/drawing/2014/main" id="{42761F7A-3E77-A94F-8F04-EF2F57C33075}"/>
              </a:ext>
            </a:extLst>
          </p:cNvPr>
          <p:cNvSpPr>
            <a:spLocks noGrp="1"/>
          </p:cNvSpPr>
          <p:nvPr>
            <p:ph type="body" sz="quarter" idx="19" hasCustomPrompt="1"/>
          </p:nvPr>
        </p:nvSpPr>
        <p:spPr>
          <a:xfrm>
            <a:off x="1817993" y="3806339"/>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9" name="Text Placeholder 32">
            <a:extLst>
              <a:ext uri="{FF2B5EF4-FFF2-40B4-BE49-F238E27FC236}">
                <a16:creationId xmlns:a16="http://schemas.microsoft.com/office/drawing/2014/main" id="{47ECB7B4-BD57-3645-BDA8-DCDE66C292A4}"/>
              </a:ext>
            </a:extLst>
          </p:cNvPr>
          <p:cNvSpPr>
            <a:spLocks noGrp="1"/>
          </p:cNvSpPr>
          <p:nvPr>
            <p:ph type="body" sz="quarter" idx="17" hasCustomPrompt="1"/>
          </p:nvPr>
        </p:nvSpPr>
        <p:spPr>
          <a:xfrm>
            <a:off x="1102154" y="4311356"/>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80" name="Text Placeholder 32">
            <a:extLst>
              <a:ext uri="{FF2B5EF4-FFF2-40B4-BE49-F238E27FC236}">
                <a16:creationId xmlns:a16="http://schemas.microsoft.com/office/drawing/2014/main" id="{ECE42196-C6B4-D24A-BECF-50ECF6DB0F56}"/>
              </a:ext>
            </a:extLst>
          </p:cNvPr>
          <p:cNvSpPr>
            <a:spLocks noGrp="1"/>
          </p:cNvSpPr>
          <p:nvPr>
            <p:ph type="body" sz="quarter" idx="20" hasCustomPrompt="1"/>
          </p:nvPr>
        </p:nvSpPr>
        <p:spPr>
          <a:xfrm>
            <a:off x="1817993" y="4292304"/>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1" name="Text Placeholder 32">
            <a:extLst>
              <a:ext uri="{FF2B5EF4-FFF2-40B4-BE49-F238E27FC236}">
                <a16:creationId xmlns:a16="http://schemas.microsoft.com/office/drawing/2014/main" id="{B123F13C-D24E-AF46-9696-A95402FBAE6B}"/>
              </a:ext>
            </a:extLst>
          </p:cNvPr>
          <p:cNvSpPr>
            <a:spLocks noGrp="1"/>
          </p:cNvSpPr>
          <p:nvPr>
            <p:ph type="body" sz="quarter" idx="21" hasCustomPrompt="1"/>
          </p:nvPr>
        </p:nvSpPr>
        <p:spPr>
          <a:xfrm>
            <a:off x="1102154" y="4850621"/>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82" name="Text Placeholder 32">
            <a:extLst>
              <a:ext uri="{FF2B5EF4-FFF2-40B4-BE49-F238E27FC236}">
                <a16:creationId xmlns:a16="http://schemas.microsoft.com/office/drawing/2014/main" id="{F6628F33-4FB2-344A-98B6-A2B4F672B7CD}"/>
              </a:ext>
            </a:extLst>
          </p:cNvPr>
          <p:cNvSpPr>
            <a:spLocks noGrp="1"/>
          </p:cNvSpPr>
          <p:nvPr>
            <p:ph type="body" sz="quarter" idx="22" hasCustomPrompt="1"/>
          </p:nvPr>
        </p:nvSpPr>
        <p:spPr>
          <a:xfrm>
            <a:off x="1817993" y="4831569"/>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3" name="Text Placeholder 32">
            <a:extLst>
              <a:ext uri="{FF2B5EF4-FFF2-40B4-BE49-F238E27FC236}">
                <a16:creationId xmlns:a16="http://schemas.microsoft.com/office/drawing/2014/main" id="{E6AF7E50-1308-564D-BE6E-CED2921495C4}"/>
              </a:ext>
            </a:extLst>
          </p:cNvPr>
          <p:cNvSpPr>
            <a:spLocks noGrp="1"/>
          </p:cNvSpPr>
          <p:nvPr>
            <p:ph type="body" sz="quarter" idx="23" hasCustomPrompt="1"/>
          </p:nvPr>
        </p:nvSpPr>
        <p:spPr>
          <a:xfrm>
            <a:off x="1102154" y="5347308"/>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84" name="Text Placeholder 32">
            <a:extLst>
              <a:ext uri="{FF2B5EF4-FFF2-40B4-BE49-F238E27FC236}">
                <a16:creationId xmlns:a16="http://schemas.microsoft.com/office/drawing/2014/main" id="{9CC205B7-1B0A-DF43-BE1B-C3FAE2DA86C9}"/>
              </a:ext>
            </a:extLst>
          </p:cNvPr>
          <p:cNvSpPr>
            <a:spLocks noGrp="1"/>
          </p:cNvSpPr>
          <p:nvPr>
            <p:ph type="body" sz="quarter" idx="24" hasCustomPrompt="1"/>
          </p:nvPr>
        </p:nvSpPr>
        <p:spPr>
          <a:xfrm>
            <a:off x="1817993" y="5328256"/>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5" name="Text Placeholder 32">
            <a:extLst>
              <a:ext uri="{FF2B5EF4-FFF2-40B4-BE49-F238E27FC236}">
                <a16:creationId xmlns:a16="http://schemas.microsoft.com/office/drawing/2014/main" id="{D0625E1D-4717-C146-8D4D-9E23EDE4B5FA}"/>
              </a:ext>
            </a:extLst>
          </p:cNvPr>
          <p:cNvSpPr>
            <a:spLocks noGrp="1"/>
          </p:cNvSpPr>
          <p:nvPr>
            <p:ph type="body" sz="quarter" idx="25" hasCustomPrompt="1"/>
          </p:nvPr>
        </p:nvSpPr>
        <p:spPr>
          <a:xfrm>
            <a:off x="1102154" y="5843339"/>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86" name="Text Placeholder 32">
            <a:extLst>
              <a:ext uri="{FF2B5EF4-FFF2-40B4-BE49-F238E27FC236}">
                <a16:creationId xmlns:a16="http://schemas.microsoft.com/office/drawing/2014/main" id="{E7889C59-4D7A-B64A-9D79-2A8047878EE7}"/>
              </a:ext>
            </a:extLst>
          </p:cNvPr>
          <p:cNvSpPr>
            <a:spLocks noGrp="1"/>
          </p:cNvSpPr>
          <p:nvPr>
            <p:ph type="body" sz="quarter" idx="26" hasCustomPrompt="1"/>
          </p:nvPr>
        </p:nvSpPr>
        <p:spPr>
          <a:xfrm>
            <a:off x="1817993" y="5824287"/>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2" name="Group 1">
            <a:extLst>
              <a:ext uri="{FF2B5EF4-FFF2-40B4-BE49-F238E27FC236}">
                <a16:creationId xmlns:a16="http://schemas.microsoft.com/office/drawing/2014/main" id="{FCE718E3-DF6A-8443-8C51-B4B11CA9174B}"/>
              </a:ext>
            </a:extLst>
          </p:cNvPr>
          <p:cNvGrpSpPr/>
          <p:nvPr userDrawn="1"/>
        </p:nvGrpSpPr>
        <p:grpSpPr>
          <a:xfrm>
            <a:off x="1815686" y="3229255"/>
            <a:ext cx="5161319" cy="2506930"/>
            <a:chOff x="530658" y="3567976"/>
            <a:chExt cx="4278713" cy="2506930"/>
          </a:xfrm>
        </p:grpSpPr>
        <p:cxnSp>
          <p:nvCxnSpPr>
            <p:cNvPr id="90" name="Straight Connector 89">
              <a:extLst>
                <a:ext uri="{FF2B5EF4-FFF2-40B4-BE49-F238E27FC236}">
                  <a16:creationId xmlns:a16="http://schemas.microsoft.com/office/drawing/2014/main" id="{60B1BC3A-CB88-304A-BE2B-222EBEE36535}"/>
                </a:ext>
              </a:extLst>
            </p:cNvPr>
            <p:cNvCxnSpPr>
              <a:cxnSpLocks/>
            </p:cNvCxnSpPr>
            <p:nvPr userDrawn="1"/>
          </p:nvCxnSpPr>
          <p:spPr>
            <a:xfrm flipH="1">
              <a:off x="530658" y="356797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1EF9377-00F5-B746-89A2-42ADD61B351D}"/>
                </a:ext>
              </a:extLst>
            </p:cNvPr>
            <p:cNvCxnSpPr>
              <a:cxnSpLocks/>
            </p:cNvCxnSpPr>
            <p:nvPr userDrawn="1"/>
          </p:nvCxnSpPr>
          <p:spPr>
            <a:xfrm flipH="1">
              <a:off x="530658" y="406322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076359-0FF6-6649-AF83-E60627FA318E}"/>
                </a:ext>
              </a:extLst>
            </p:cNvPr>
            <p:cNvCxnSpPr>
              <a:cxnSpLocks/>
            </p:cNvCxnSpPr>
            <p:nvPr userDrawn="1"/>
          </p:nvCxnSpPr>
          <p:spPr>
            <a:xfrm flipH="1">
              <a:off x="530658" y="456037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8990D41-0C2B-3043-AC04-6944D27D84B7}"/>
                </a:ext>
              </a:extLst>
            </p:cNvPr>
            <p:cNvCxnSpPr>
              <a:cxnSpLocks/>
            </p:cNvCxnSpPr>
            <p:nvPr userDrawn="1"/>
          </p:nvCxnSpPr>
          <p:spPr>
            <a:xfrm flipH="1">
              <a:off x="530658" y="505562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1ECC8E4-CBE4-1842-B52D-C48D4C021246}"/>
                </a:ext>
              </a:extLst>
            </p:cNvPr>
            <p:cNvCxnSpPr>
              <a:cxnSpLocks/>
            </p:cNvCxnSpPr>
            <p:nvPr userDrawn="1"/>
          </p:nvCxnSpPr>
          <p:spPr>
            <a:xfrm flipH="1">
              <a:off x="530658" y="557965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D5852C5-B905-ED46-B620-57DA9635CFA0}"/>
                </a:ext>
              </a:extLst>
            </p:cNvPr>
            <p:cNvCxnSpPr>
              <a:cxnSpLocks/>
            </p:cNvCxnSpPr>
            <p:nvPr userDrawn="1"/>
          </p:nvCxnSpPr>
          <p:spPr>
            <a:xfrm flipH="1">
              <a:off x="530658" y="607490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824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521D2F11-0865-E247-9ED7-60557D78063E}"/>
              </a:ext>
            </a:extLst>
          </p:cNvPr>
          <p:cNvSpPr>
            <a:spLocks noGrp="1"/>
          </p:cNvSpPr>
          <p:nvPr>
            <p:ph type="body" sz="quarter" idx="13" hasCustomPrompt="1"/>
          </p:nvPr>
        </p:nvSpPr>
        <p:spPr>
          <a:xfrm>
            <a:off x="662038" y="470402"/>
            <a:ext cx="3656333" cy="1121661"/>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5" name="Text Placeholder 32">
            <a:extLst>
              <a:ext uri="{FF2B5EF4-FFF2-40B4-BE49-F238E27FC236}">
                <a16:creationId xmlns:a16="http://schemas.microsoft.com/office/drawing/2014/main" id="{6C433DBF-6EAF-2A43-ADCD-11ECCA23E6B2}"/>
              </a:ext>
            </a:extLst>
          </p:cNvPr>
          <p:cNvSpPr>
            <a:spLocks noGrp="1"/>
          </p:cNvSpPr>
          <p:nvPr>
            <p:ph type="body" sz="quarter" idx="14" hasCustomPrompt="1"/>
          </p:nvPr>
        </p:nvSpPr>
        <p:spPr>
          <a:xfrm>
            <a:off x="662038" y="5345906"/>
            <a:ext cx="6235598" cy="4172227"/>
          </a:xfrm>
        </p:spPr>
        <p:txBody>
          <a:bodyPr numCol="2" spcCol="432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19" name="Text Placeholder 32">
            <a:extLst>
              <a:ext uri="{FF2B5EF4-FFF2-40B4-BE49-F238E27FC236}">
                <a16:creationId xmlns:a16="http://schemas.microsoft.com/office/drawing/2014/main" id="{30CD0898-7705-F143-8F1B-72A2A5433087}"/>
              </a:ext>
            </a:extLst>
          </p:cNvPr>
          <p:cNvSpPr>
            <a:spLocks noGrp="1"/>
          </p:cNvSpPr>
          <p:nvPr>
            <p:ph type="body" sz="quarter" idx="29" hasCustomPrompt="1"/>
          </p:nvPr>
        </p:nvSpPr>
        <p:spPr>
          <a:xfrm>
            <a:off x="603051" y="1200947"/>
            <a:ext cx="6294585" cy="3207279"/>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25" name="Slide Number Placeholder 5">
            <a:extLst>
              <a:ext uri="{FF2B5EF4-FFF2-40B4-BE49-F238E27FC236}">
                <a16:creationId xmlns:a16="http://schemas.microsoft.com/office/drawing/2014/main" id="{7BA352DC-146A-9B44-BB1D-6EDE75794A60}"/>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26" name="Straight Connector 25">
            <a:extLst>
              <a:ext uri="{FF2B5EF4-FFF2-40B4-BE49-F238E27FC236}">
                <a16:creationId xmlns:a16="http://schemas.microsoft.com/office/drawing/2014/main" id="{587D37C7-0826-604F-9A4C-D02C4B2E775B}"/>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0C0D48F-D26B-CB4E-B58E-96E7604B82D9}"/>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327721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olkit Overview">
    <p:spTree>
      <p:nvGrpSpPr>
        <p:cNvPr id="1" name=""/>
        <p:cNvGrpSpPr/>
        <p:nvPr/>
      </p:nvGrpSpPr>
      <p:grpSpPr>
        <a:xfrm>
          <a:off x="0" y="0"/>
          <a:ext cx="0" cy="0"/>
          <a:chOff x="0" y="0"/>
          <a:chExt cx="0" cy="0"/>
        </a:xfrm>
      </p:grpSpPr>
      <p:sp>
        <p:nvSpPr>
          <p:cNvPr id="384" name="Text Placeholder 32">
            <a:extLst>
              <a:ext uri="{FF2B5EF4-FFF2-40B4-BE49-F238E27FC236}">
                <a16:creationId xmlns:a16="http://schemas.microsoft.com/office/drawing/2014/main" id="{E9734D9B-B7B2-1545-A31A-B0FCA99D5E0F}"/>
              </a:ext>
            </a:extLst>
          </p:cNvPr>
          <p:cNvSpPr>
            <a:spLocks noGrp="1"/>
          </p:cNvSpPr>
          <p:nvPr>
            <p:ph type="body" sz="quarter" idx="13" hasCustomPrompt="1"/>
          </p:nvPr>
        </p:nvSpPr>
        <p:spPr>
          <a:xfrm>
            <a:off x="662038" y="470402"/>
            <a:ext cx="3656333" cy="1121661"/>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385" name="Text Placeholder 32">
            <a:extLst>
              <a:ext uri="{FF2B5EF4-FFF2-40B4-BE49-F238E27FC236}">
                <a16:creationId xmlns:a16="http://schemas.microsoft.com/office/drawing/2014/main" id="{F831BC2A-78BB-EA45-8361-3850DF9FFD20}"/>
              </a:ext>
            </a:extLst>
          </p:cNvPr>
          <p:cNvSpPr>
            <a:spLocks noGrp="1"/>
          </p:cNvSpPr>
          <p:nvPr>
            <p:ph type="body" sz="quarter" idx="14" hasCustomPrompt="1"/>
          </p:nvPr>
        </p:nvSpPr>
        <p:spPr>
          <a:xfrm>
            <a:off x="662038" y="1487606"/>
            <a:ext cx="6235598" cy="8030527"/>
          </a:xfrm>
        </p:spPr>
        <p:txBody>
          <a:bodyPr numCol="2" spcCol="432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390" name="Slide Number Placeholder 5">
            <a:extLst>
              <a:ext uri="{FF2B5EF4-FFF2-40B4-BE49-F238E27FC236}">
                <a16:creationId xmlns:a16="http://schemas.microsoft.com/office/drawing/2014/main" id="{2686E354-547D-8C49-8E4B-26F2FCD3ADC8}"/>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‹Nº›</a:t>
            </a:fld>
            <a:endParaRPr lang="en-US" b="0" i="0" dirty="0">
              <a:latin typeface="Calibri" panose="020F0502020204030204" pitchFamily="34" charset="0"/>
            </a:endParaRPr>
          </a:p>
        </p:txBody>
      </p:sp>
      <p:cxnSp>
        <p:nvCxnSpPr>
          <p:cNvPr id="391" name="Straight Connector 390">
            <a:extLst>
              <a:ext uri="{FF2B5EF4-FFF2-40B4-BE49-F238E27FC236}">
                <a16:creationId xmlns:a16="http://schemas.microsoft.com/office/drawing/2014/main" id="{6A64DA47-B5D1-304B-B8A4-69F0761499FB}"/>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392" name="Rectangle 391">
            <a:extLst>
              <a:ext uri="{FF2B5EF4-FFF2-40B4-BE49-F238E27FC236}">
                <a16:creationId xmlns:a16="http://schemas.microsoft.com/office/drawing/2014/main" id="{4AB60C04-B695-7E4E-9192-EB808BB4BE45}"/>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283641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a:extLst>
              <a:ext uri="{FF2B5EF4-FFF2-40B4-BE49-F238E27FC236}">
                <a16:creationId xmlns:a16="http://schemas.microsoft.com/office/drawing/2014/main" id="{2E47F65C-C5A7-514D-912E-8CA189C0223F}"/>
              </a:ext>
            </a:extLst>
          </p:cNvPr>
          <p:cNvSpPr>
            <a:spLocks noGrp="1"/>
          </p:cNvSpPr>
          <p:nvPr>
            <p:ph type="sldNum" sz="quarter" idx="4"/>
          </p:nvPr>
        </p:nvSpPr>
        <p:spPr>
          <a:xfrm>
            <a:off x="918733" y="10282433"/>
            <a:ext cx="6218048" cy="293667"/>
          </a:xfrm>
          <a:prstGeom prst="rect">
            <a:avLst/>
          </a:prstGeom>
        </p:spPr>
        <p:txBody>
          <a:bodyPr/>
          <a:lstStyle>
            <a:lvl1pPr algn="r">
              <a:defRPr sz="800" b="0" i="0">
                <a:solidFill>
                  <a:schemeClr val="tx1"/>
                </a:solidFill>
                <a:latin typeface="Calibri" panose="020F0502020204030204" pitchFamily="34" charset="0"/>
              </a:defRPr>
            </a:lvl1pPr>
          </a:lstStyle>
          <a:p>
            <a:fld id="{5E760C49-C21F-C349-B509-93C281143DFD}" type="slidenum">
              <a:rPr lang="en-US" smtClean="0"/>
              <a:pPr/>
              <a:t>‹Nº›</a:t>
            </a:fld>
            <a:endParaRPr lang="en-US" dirty="0"/>
          </a:p>
        </p:txBody>
      </p: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830" r:id="rId1"/>
    <p:sldLayoutId id="2147483902" r:id="rId2"/>
    <p:sldLayoutId id="2147483916" r:id="rId3"/>
    <p:sldLayoutId id="2147483887" r:id="rId4"/>
    <p:sldLayoutId id="2147483885" r:id="rId5"/>
    <p:sldLayoutId id="2147483886" r:id="rId6"/>
    <p:sldLayoutId id="2147483915" r:id="rId7"/>
    <p:sldLayoutId id="2147483888" r:id="rId8"/>
    <p:sldLayoutId id="2147483913" r:id="rId9"/>
    <p:sldLayoutId id="2147483914" r:id="rId10"/>
    <p:sldLayoutId id="2147483919" r:id="rId11"/>
    <p:sldLayoutId id="2147483917" r:id="rId12"/>
    <p:sldLayoutId id="2147483889" r:id="rId13"/>
    <p:sldLayoutId id="2147483911" r:id="rId14"/>
    <p:sldLayoutId id="2147483918" r:id="rId15"/>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oddesignthinking.org/" TargetMode="External"/><Relationship Id="rId2" Type="http://schemas.openxmlformats.org/officeDocument/2006/relationships/hyperlink" Target="https://www.foodnavigator.com/Article/2019/03/07/Healthy-ageing-Innovate-to-meet-the-needs-of-elderly-consumers" TargetMode="Externa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hyperlink" Target="http://centmapress.ilb.uni-bonn.de/ojs/index.php/proceedings/article/viewFile/385/38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ourses.lumenlearning.com/boundless-sociology/chapter/challenges-of-aging/" TargetMode="External"/><Relationship Id="rId3" Type="http://schemas.openxmlformats.org/officeDocument/2006/relationships/hyperlink" Target="file:///C:\Users\paula\Dropbox\My%20PC%20(LAPTOP-4I5H51FU)\Documents\PIFS\IO3%20background%20info\age_related_changes_in_oral_and_nasal_physiology.pdf" TargetMode="External"/><Relationship Id="rId7" Type="http://schemas.openxmlformats.org/officeDocument/2006/relationships/hyperlink" Target="https://www.mdpi.com/2072-6643/11/6/1251/htm" TargetMode="External"/><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9.xml"/><Relationship Id="rId6" Type="http://schemas.openxmlformats.org/officeDocument/2006/relationships/hyperlink" Target="https://www.frontiersin.org/articles/10.3389/fnut.2021.688086/full" TargetMode="External"/><Relationship Id="rId5" Type="http://schemas.openxmlformats.org/officeDocument/2006/relationships/hyperlink" Target="https://pubmed.ncbi.nlm.nih.gov/18047254/" TargetMode="External"/><Relationship Id="rId4" Type="http://schemas.openxmlformats.org/officeDocument/2006/relationships/hyperlink" Target="https://www.age-platform.eu/project/promiss" TargetMode="External"/><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ec.europa.eu/info/sites/default/files/consumer-vulnerability-factsheet_en.pdf" TargetMode="External"/><Relationship Id="rId7" Type="http://schemas.openxmlformats.org/officeDocument/2006/relationships/hyperlink" Target="https://snacknation.com/blog/162-how-to-build-an-ethical-brand-with-zero-marketing-budget-with-the-perfect-granola-founder-michele-liddle/" TargetMode="External"/><Relationship Id="rId2" Type="http://schemas.openxmlformats.org/officeDocument/2006/relationships/hyperlink" Target="https://www.cambridge.org/core/journals/nutrition-research-reviews/article/understanding-heterogeneity-among-elderly-consumers-an-evaluation-of-segmentation-approaches-in-the-functional-food-market/F9CFD438E629069A0DA513DFFBCBD998" TargetMode="External"/><Relationship Id="rId1" Type="http://schemas.openxmlformats.org/officeDocument/2006/relationships/slideLayout" Target="../slideLayouts/slideLayout9.xml"/><Relationship Id="rId6" Type="http://schemas.openxmlformats.org/officeDocument/2006/relationships/hyperlink" Target="https://snacknation.com/blog/unite-food-clara-paye/" TargetMode="External"/><Relationship Id="rId5" Type="http://schemas.openxmlformats.org/officeDocument/2006/relationships/hyperlink" Target="https://www.researchgate.net/publication/282088062_An_Analysis_of_the_Decision_Structure_for_Food_Innovation_on_the_Basis_of_Consumer_Age" TargetMode="External"/><Relationship Id="rId4" Type="http://schemas.openxmlformats.org/officeDocument/2006/relationships/hyperlink" Target="https://www.inclusilver.eu/about-inclusilve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c.europa.eu/smart-regulation/roadmaps/docs/2015_sante_595_evaluation_health_claims_en.pdf" TargetMode="External"/><Relationship Id="rId13" Type="http://schemas.openxmlformats.org/officeDocument/2006/relationships/hyperlink" Target="https://www.foodpackagingforum.org/food-packaging-health/regulation-on-food-packaging/food-packaging-regulation-in-europe" TargetMode="External"/><Relationship Id="rId3" Type="http://schemas.openxmlformats.org/officeDocument/2006/relationships/hyperlink" Target="https://www.cfdr.ca/Downloads/Presentations/Functional-Foods-For-Healthy-Aging-TOOLKIT-January.aspx" TargetMode="External"/><Relationship Id="rId7" Type="http://schemas.openxmlformats.org/officeDocument/2006/relationships/hyperlink" Target="https://www.fsai.ie/search-results.html?searchString=food%20manufacturing" TargetMode="External"/><Relationship Id="rId12" Type="http://schemas.openxmlformats.org/officeDocument/2006/relationships/hyperlink" Target="https://ec.europa.eu/food/safety/labelling-and-nutrition/food-information-consumers-legislation_en" TargetMode="External"/><Relationship Id="rId2" Type="http://schemas.openxmlformats.org/officeDocument/2006/relationships/hyperlink" Target="https://www.isi.fraunhofer.de/content/dam/isi/dokumente/ccv/2019/50-trends-influencing-Europes-food-sector.pdf" TargetMode="External"/><Relationship Id="rId1" Type="http://schemas.openxmlformats.org/officeDocument/2006/relationships/slideLayout" Target="../slideLayouts/slideLayout9.xml"/><Relationship Id="rId6" Type="http://schemas.openxmlformats.org/officeDocument/2006/relationships/hyperlink" Target="https://www.fsai.ie/food_businesses/haccp/principles_of_haccp.html" TargetMode="External"/><Relationship Id="rId11" Type="http://schemas.openxmlformats.org/officeDocument/2006/relationships/hyperlink" Target="https://ec.europa.eu/food/safety/labelling-and-nutrition/nutrition-and-health-claims/nutrition-claims_en" TargetMode="External"/><Relationship Id="rId5" Type="http://schemas.openxmlformats.org/officeDocument/2006/relationships/hyperlink" Target="https://ifst.onlinelibrary.wiley.com/doi/epdf/10.1111/j.1365-2621.2010.02499.x" TargetMode="External"/><Relationship Id="rId15" Type="http://schemas.openxmlformats.org/officeDocument/2006/relationships/hyperlink" Target="https://www.leatherheadfood.com/files/2016/08/White-Paper-How-Our-Senses-Interact.pdf#:~:text=The%20way%20we%20perceive%20food%2C%20from%20a%20sensory,that%20none%20of%20our%20senses%20work%20in%20isolation." TargetMode="External"/><Relationship Id="rId10" Type="http://schemas.openxmlformats.org/officeDocument/2006/relationships/hyperlink" Target="https://ec.europa.eu/food/safety/labelling_nutrition/claims/register/public/" TargetMode="External"/><Relationship Id="rId4" Type="http://schemas.openxmlformats.org/officeDocument/2006/relationships/hyperlink" Target="https://www.cambridge.org/core/journals/proceedings-of-the-nutrition-society/article/considerations-for-developing-functional-food-products-for-the-older-population/BCFBF4D3D6F93D041C261D03AE0F3E19" TargetMode="External"/><Relationship Id="rId9" Type="http://schemas.openxmlformats.org/officeDocument/2006/relationships/hyperlink" Target="https://www.efsa.europa.eu/en/applications/nutrition/regulationsandguidance" TargetMode="External"/><Relationship Id="rId14" Type="http://schemas.openxmlformats.org/officeDocument/2006/relationships/hyperlink" Target="https://101blockchains.com/blockchain-cheat-she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file:///C:\Users\paula\Dropbox\My%20PC%20(LAPTOP-4I5H51FU)\Downloads\Europe-Customer-Loyalty-Report-2022-by-Antavo.pdf" TargetMode="External"/><Relationship Id="rId2" Type="http://schemas.openxmlformats.org/officeDocument/2006/relationships/hyperlink" Target="https://www.strategyzer.com/" TargetMode="Externa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hyperlink" Target="https://www.wasserstrom.com/blog/2018/11/09/making-senior-citizen-friendly-restaurants/" TargetMode="External"/><Relationship Id="rId4" Type="http://schemas.openxmlformats.org/officeDocument/2006/relationships/hyperlink" Target="https://www.fourthsource.com/content-marketing/selling-experience-just-product-get-content-17076"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zoho.com/social/journal/how-to-use-instagram-polls-for-your-business.html" TargetMode="External"/><Relationship Id="rId3" Type="http://schemas.openxmlformats.org/officeDocument/2006/relationships/hyperlink" Target="https://www.foodnavigator.com/Article/2016/09/22/Food-for-seniors-The-million-dollar-opportunity-that-industry-is-in-denial-about" TargetMode="External"/><Relationship Id="rId7" Type="http://schemas.openxmlformats.org/officeDocument/2006/relationships/hyperlink" Target="https://www.marketingtutor.net/innovative-marketing/" TargetMode="External"/><Relationship Id="rId2" Type="http://schemas.openxmlformats.org/officeDocument/2006/relationships/hyperlink" Target="https://sopexa.com/en/news/know-how-to-talk-to-seniors/" TargetMode="External"/><Relationship Id="rId1" Type="http://schemas.openxmlformats.org/officeDocument/2006/relationships/slideLayout" Target="../slideLayouts/slideLayout9.xml"/><Relationship Id="rId6" Type="http://schemas.openxmlformats.org/officeDocument/2006/relationships/hyperlink" Target="https://www.marketingtutor.net/what-is-competitive-strategy/" TargetMode="External"/><Relationship Id="rId5" Type="http://schemas.openxmlformats.org/officeDocument/2006/relationships/hyperlink" Target="https://www.foodpr.ie/food-nostalgia/" TargetMode="External"/><Relationship Id="rId10" Type="http://schemas.openxmlformats.org/officeDocument/2006/relationships/image" Target="../media/image27.jpeg"/><Relationship Id="rId4" Type="http://schemas.openxmlformats.org/officeDocument/2006/relationships/hyperlink" Target="https://ec.europa.eu/eurostat/cache/infographs/elderly/index.html" TargetMode="External"/><Relationship Id="rId9" Type="http://schemas.openxmlformats.org/officeDocument/2006/relationships/hyperlink" Target="https://recurpost.com/blog/food-marketing-strateg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pifsproject" TargetMode="External"/><Relationship Id="rId3" Type="http://schemas.openxmlformats.org/officeDocument/2006/relationships/hyperlink" Target="https://www.innovatingfoodforseniors.eu/" TargetMode="External"/><Relationship Id="rId7" Type="http://schemas.openxmlformats.org/officeDocument/2006/relationships/hyperlink" Target="https://thevisionworks.brilliantassessments.com/Home/Index/?responseCode=q2VXLUMt4wnYRFlLnsUxcA%3d%3d" TargetMode="Externa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hyperlink" Target="https://www.innovatingfoodforseniors.eu/good-practice-guide-for-smes/" TargetMode="External"/><Relationship Id="rId5" Type="http://schemas.openxmlformats.org/officeDocument/2006/relationships/hyperlink" Target="https://www.innovatingfoodforseniors.eu/good-practice-guide-for-vet-trainers-2/" TargetMode="External"/><Relationship Id="rId10" Type="http://schemas.openxmlformats.org/officeDocument/2006/relationships/hyperlink" Target="https://www.linkedin.com/company/innovative-food-for-seniors/?viewAsMember=true" TargetMode="External"/><Relationship Id="rId4" Type="http://schemas.openxmlformats.org/officeDocument/2006/relationships/image" Target="../media/image29.png"/><Relationship Id="rId9" Type="http://schemas.openxmlformats.org/officeDocument/2006/relationships/hyperlink" Target="https://twitter.com/pifsprojec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novatingfoodforseniors.eu/" TargetMode="External"/><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https://momentumconsulting.ie/" TargetMode="External"/><Relationship Id="rId2" Type="http://schemas.openxmlformats.org/officeDocument/2006/relationships/hyperlink" Target="https://www.nottingham.ac.uk/research/beacons-of-excellence/future-food/our-research/smart-manufacturing-for-food/food-innovation-centre/food-innovation-centre.aspx" TargetMode="Externa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r.search.yahoo.com/_ylt=AwrLFMeUyLpixXQACQYM34lQ;_ylu=Y29sbwNpcjIEcG9zAzEEdnRpZAMEc2VjA3Ny/RV=2/RE=1656437012/RO=10/RU=https%3a%2f%2fen.fh-muenster.de%2f/RK=2/RS=QGjdS7az4xoAxIgDAhWzfVLFpis-"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ageinglab.org/" TargetMode="External"/><Relationship Id="rId7" Type="http://schemas.openxmlformats.org/officeDocument/2006/relationships/hyperlink" Target="https://www.euei.dk/" TargetMode="External"/><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hyperlink" Target="https://lic.lt/en/lithuanian-innovation-center/"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innovatingfoodforseniors.eu/resource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eacher smiling and writing on whiteboard">
            <a:extLst>
              <a:ext uri="{FF2B5EF4-FFF2-40B4-BE49-F238E27FC236}">
                <a16:creationId xmlns:a16="http://schemas.microsoft.com/office/drawing/2014/main" id="{B2C4F978-3B92-CBE9-8763-1E75F50F18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505B102-2513-934C-B18E-7B59D47B7574}"/>
              </a:ext>
            </a:extLst>
          </p:cNvPr>
          <p:cNvSpPr>
            <a:spLocks noGrp="1"/>
          </p:cNvSpPr>
          <p:nvPr>
            <p:ph type="body" sz="quarter" idx="15"/>
          </p:nvPr>
        </p:nvSpPr>
        <p:spPr>
          <a:xfrm>
            <a:off x="655379" y="7365884"/>
            <a:ext cx="5482374" cy="697353"/>
          </a:xfrm>
        </p:spPr>
        <p:txBody>
          <a:bodyPr/>
          <a:lstStyle/>
          <a:p>
            <a:r>
              <a:rPr lang="en-US" sz="4800" dirty="0"/>
              <a:t>La </a:t>
            </a:r>
            <a:r>
              <a:rPr lang="en-US" sz="4800" dirty="0" err="1"/>
              <a:t>Guía</a:t>
            </a:r>
            <a:r>
              <a:rPr lang="en-US" sz="4800" dirty="0"/>
              <a:t> del </a:t>
            </a:r>
            <a:r>
              <a:rPr lang="en-US" sz="4800" dirty="0" err="1"/>
              <a:t>Educador</a:t>
            </a:r>
            <a:endParaRPr lang="en-US" sz="4800" dirty="0"/>
          </a:p>
        </p:txBody>
      </p:sp>
      <p:sp>
        <p:nvSpPr>
          <p:cNvPr id="9" name="Text Placeholder 8">
            <a:extLst>
              <a:ext uri="{FF2B5EF4-FFF2-40B4-BE49-F238E27FC236}">
                <a16:creationId xmlns:a16="http://schemas.microsoft.com/office/drawing/2014/main" id="{B5D516B4-E632-C946-B278-4A0C89180FCF}"/>
              </a:ext>
            </a:extLst>
          </p:cNvPr>
          <p:cNvSpPr>
            <a:spLocks noGrp="1"/>
          </p:cNvSpPr>
          <p:nvPr>
            <p:ph type="body" sz="quarter" idx="17"/>
          </p:nvPr>
        </p:nvSpPr>
        <p:spPr/>
        <p:txBody>
          <a:bodyPr>
            <a:normAutofit/>
          </a:bodyPr>
          <a:lstStyle/>
          <a:p>
            <a:r>
              <a:rPr lang="en-US" sz="1800" dirty="0"/>
              <a:t>www. innovatingfoodforseniors.eu</a:t>
            </a:r>
          </a:p>
          <a:p>
            <a:endParaRPr lang="en-US" sz="1800" dirty="0"/>
          </a:p>
        </p:txBody>
      </p:sp>
      <p:sp>
        <p:nvSpPr>
          <p:cNvPr id="10" name="TextBox 9">
            <a:extLst>
              <a:ext uri="{FF2B5EF4-FFF2-40B4-BE49-F238E27FC236}">
                <a16:creationId xmlns:a16="http://schemas.microsoft.com/office/drawing/2014/main" id="{2CB5E901-FD99-1E04-C461-E6BB1672E387}"/>
              </a:ext>
            </a:extLst>
          </p:cNvPr>
          <p:cNvSpPr txBox="1"/>
          <p:nvPr/>
        </p:nvSpPr>
        <p:spPr>
          <a:xfrm>
            <a:off x="1859032" y="9961434"/>
            <a:ext cx="3683913" cy="553998"/>
          </a:xfrm>
          <a:prstGeom prst="rect">
            <a:avLst/>
          </a:prstGeom>
          <a:noFill/>
        </p:spPr>
        <p:txBody>
          <a:bodyPr wrap="square">
            <a:spAutoFit/>
          </a:bodyPr>
          <a:lstStyle/>
          <a:p>
            <a:pPr algn="just"/>
            <a:r>
              <a:rPr lang="es-ES" sz="750" dirty="0">
                <a:solidFill>
                  <a:srgbClr val="000000"/>
                </a:solidFill>
              </a:rPr>
              <a:t>Este programa ha sido financiado con el apoyo de la Comisión Europea. El autor es el único responsable de esta publicación (comunicación) y la Comisión no acepta ninguna responsabilidad por el uso que pueda hacerse de la información contenida en ella 2020-1-DE02-KA202-007612</a:t>
            </a:r>
            <a:endParaRPr lang="en-GB" sz="750" dirty="0">
              <a:solidFill>
                <a:srgbClr val="000000"/>
              </a:solidFill>
            </a:endParaRPr>
          </a:p>
        </p:txBody>
      </p:sp>
      <p:pic>
        <p:nvPicPr>
          <p:cNvPr id="11" name="Picture 10">
            <a:extLst>
              <a:ext uri="{FF2B5EF4-FFF2-40B4-BE49-F238E27FC236}">
                <a16:creationId xmlns:a16="http://schemas.microsoft.com/office/drawing/2014/main" id="{0AEF3736-C4D8-9146-962F-DB5EB78B58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91" y="10015646"/>
            <a:ext cx="1140457" cy="553998"/>
          </a:xfrm>
          <a:prstGeom prst="rect">
            <a:avLst/>
          </a:prstGeom>
        </p:spPr>
      </p:pic>
      <p:grpSp>
        <p:nvGrpSpPr>
          <p:cNvPr id="12" name="Group 11">
            <a:extLst>
              <a:ext uri="{FF2B5EF4-FFF2-40B4-BE49-F238E27FC236}">
                <a16:creationId xmlns:a16="http://schemas.microsoft.com/office/drawing/2014/main" id="{4ED9BF2A-2D65-78F3-96B1-9E6FB6D47142}"/>
              </a:ext>
            </a:extLst>
          </p:cNvPr>
          <p:cNvGrpSpPr/>
          <p:nvPr/>
        </p:nvGrpSpPr>
        <p:grpSpPr>
          <a:xfrm>
            <a:off x="5542945" y="9962502"/>
            <a:ext cx="2016730" cy="552930"/>
            <a:chOff x="0" y="0"/>
            <a:chExt cx="2301694" cy="571500"/>
          </a:xfrm>
        </p:grpSpPr>
        <p:sp>
          <p:nvSpPr>
            <p:cNvPr id="13" name="Rectangle 12">
              <a:extLst>
                <a:ext uri="{FF2B5EF4-FFF2-40B4-BE49-F238E27FC236}">
                  <a16:creationId xmlns:a16="http://schemas.microsoft.com/office/drawing/2014/main" id="{01CEFB8B-9416-30CA-06E9-007FE5B937D2}"/>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7AD4BBA2-A7F0-2BB3-0AF4-7C7C3DE4DC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 name="Rectángulo 1">
            <a:extLst>
              <a:ext uri="{FF2B5EF4-FFF2-40B4-BE49-F238E27FC236}">
                <a16:creationId xmlns:a16="http://schemas.microsoft.com/office/drawing/2014/main" id="{42E66466-144C-980D-1063-0040ACBA8FAB}"/>
              </a:ext>
            </a:extLst>
          </p:cNvPr>
          <p:cNvSpPr/>
          <p:nvPr/>
        </p:nvSpPr>
        <p:spPr>
          <a:xfrm rot="21372832">
            <a:off x="3405470" y="262102"/>
            <a:ext cx="4135858" cy="406400"/>
          </a:xfrm>
          <a:prstGeom prst="rect">
            <a:avLst/>
          </a:prstGeom>
          <a:solidFill>
            <a:srgbClr val="FED103"/>
          </a:solidFill>
          <a:ln>
            <a:solidFill>
              <a:srgbClr val="FED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ALIMENTOS INNOVADORES</a:t>
            </a:r>
          </a:p>
        </p:txBody>
      </p:sp>
      <p:sp>
        <p:nvSpPr>
          <p:cNvPr id="16" name="Rectángulo 15">
            <a:extLst>
              <a:ext uri="{FF2B5EF4-FFF2-40B4-BE49-F238E27FC236}">
                <a16:creationId xmlns:a16="http://schemas.microsoft.com/office/drawing/2014/main" id="{A7D5C6AA-7006-6C2F-BAF1-86F226ABE086}"/>
              </a:ext>
            </a:extLst>
          </p:cNvPr>
          <p:cNvSpPr/>
          <p:nvPr/>
        </p:nvSpPr>
        <p:spPr>
          <a:xfrm rot="21372832">
            <a:off x="3414913" y="1993115"/>
            <a:ext cx="4135858" cy="406400"/>
          </a:xfrm>
          <a:prstGeom prst="rect">
            <a:avLst/>
          </a:prstGeom>
          <a:solidFill>
            <a:srgbClr val="FED103"/>
          </a:solidFill>
          <a:ln>
            <a:solidFill>
              <a:srgbClr val="FED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PARA PERSONAS MAYORES</a:t>
            </a:r>
          </a:p>
        </p:txBody>
      </p:sp>
    </p:spTree>
    <p:extLst>
      <p:ext uri="{BB962C8B-B14F-4D97-AF65-F5344CB8AC3E}">
        <p14:creationId xmlns:p14="http://schemas.microsoft.com/office/powerpoint/2010/main" val="39360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2942A-4C34-A91C-0C25-46EE8F8BE998}"/>
              </a:ext>
            </a:extLst>
          </p:cNvPr>
          <p:cNvSpPr>
            <a:spLocks noGrp="1"/>
          </p:cNvSpPr>
          <p:nvPr>
            <p:ph type="body" sz="quarter" idx="14"/>
          </p:nvPr>
        </p:nvSpPr>
        <p:spPr>
          <a:xfrm>
            <a:off x="662038" y="4113415"/>
            <a:ext cx="6235598" cy="1322881"/>
          </a:xfrm>
        </p:spPr>
        <p:txBody>
          <a:bodyPr numCol="1"/>
          <a:lstStyle/>
          <a:p>
            <a:pPr marL="342900" lvl="0" indent="-342900">
              <a:lnSpc>
                <a:spcPct val="107000"/>
              </a:lnSpc>
              <a:spcAft>
                <a:spcPts val="800"/>
              </a:spcAft>
              <a:buFont typeface="+mj-lt"/>
              <a:buAutoNum type="alphaLcParenR"/>
            </a:pPr>
            <a:r>
              <a:rPr lang="es-ES" sz="1600" b="1" dirty="0">
                <a:effectLst/>
                <a:latin typeface="Calibri" panose="020F0502020204030204" pitchFamily="34" charset="0"/>
                <a:ea typeface="Calibri" panose="020F0502020204030204" pitchFamily="34" charset="0"/>
                <a:cs typeface="Times New Roman" panose="02020603050405020304" pitchFamily="18" charset="0"/>
              </a:rPr>
              <a:t>Formación presencial tradicional y herramientas necesarias</a:t>
            </a:r>
          </a:p>
          <a:p>
            <a:pPr lvl="0">
              <a:lnSpc>
                <a:spcPct val="107000"/>
              </a:lnSpc>
              <a:spcAft>
                <a:spcPts val="800"/>
              </a:spcAft>
            </a:pPr>
            <a:r>
              <a:rPr lang="es-ES" sz="1200" dirty="0">
                <a:ea typeface="Calibri" panose="020F0502020204030204" pitchFamily="34" charset="0"/>
                <a:cs typeface="Times New Roman" panose="02020603050405020304" pitchFamily="18" charset="0"/>
              </a:rPr>
              <a:t>La formación presencial sigue siendo una de las técnicas más populares en el desarrollo de competencias. Habitualmente, se centra en el instructor en una formación cara a cara que tiene lugar  en un espacio y tiempo específico. Las herramientas del proyecto PIFS, el uso sugerido y los recursos adicionales necesarios se pueden resumir como ...</a:t>
            </a:r>
          </a:p>
          <a:p>
            <a:endParaRPr lang="en-IE" dirty="0"/>
          </a:p>
        </p:txBody>
      </p:sp>
      <p:sp>
        <p:nvSpPr>
          <p:cNvPr id="3" name="Text Placeholder 2">
            <a:extLst>
              <a:ext uri="{FF2B5EF4-FFF2-40B4-BE49-F238E27FC236}">
                <a16:creationId xmlns:a16="http://schemas.microsoft.com/office/drawing/2014/main" id="{04794AAC-DCC7-EE1B-6420-2E757521CE01}"/>
              </a:ext>
            </a:extLst>
          </p:cNvPr>
          <p:cNvSpPr>
            <a:spLocks noGrp="1"/>
          </p:cNvSpPr>
          <p:nvPr>
            <p:ph type="body" sz="quarter" idx="13"/>
          </p:nvPr>
        </p:nvSpPr>
        <p:spPr>
          <a:xfrm>
            <a:off x="442002" y="452401"/>
            <a:ext cx="7214573" cy="896477"/>
          </a:xfrm>
        </p:spPr>
        <p:txBody>
          <a:bodyPr/>
          <a:lstStyle/>
          <a:p>
            <a:r>
              <a:rPr lang="en-IE" sz="2800" dirty="0"/>
              <a:t>04:  </a:t>
            </a:r>
            <a:r>
              <a:rPr lang="en-IE" sz="2800" dirty="0" err="1"/>
              <a:t>Algunas</a:t>
            </a:r>
            <a:r>
              <a:rPr lang="en-IE" sz="2800" dirty="0"/>
              <a:t> </a:t>
            </a:r>
            <a:r>
              <a:rPr lang="en-IE" sz="2800" dirty="0" err="1"/>
              <a:t>opciones</a:t>
            </a:r>
            <a:r>
              <a:rPr lang="en-IE" sz="2800" dirty="0"/>
              <a:t> para </a:t>
            </a:r>
            <a:r>
              <a:rPr lang="en-IE" sz="2800" dirty="0" err="1"/>
              <a:t>mostrar</a:t>
            </a:r>
            <a:r>
              <a:rPr lang="en-IE" sz="2800" dirty="0"/>
              <a:t> </a:t>
            </a:r>
            <a:r>
              <a:rPr lang="en-IE" sz="2800" dirty="0" err="1"/>
              <a:t>el</a:t>
            </a:r>
            <a:r>
              <a:rPr lang="en-IE" sz="2800" dirty="0"/>
              <a:t> </a:t>
            </a:r>
            <a:r>
              <a:rPr lang="en-IE" sz="2800" dirty="0" err="1"/>
              <a:t>curso</a:t>
            </a:r>
            <a:endParaRPr lang="en-IE" sz="2800" dirty="0"/>
          </a:p>
        </p:txBody>
      </p:sp>
      <p:graphicFrame>
        <p:nvGraphicFramePr>
          <p:cNvPr id="7" name="Table 7">
            <a:extLst>
              <a:ext uri="{FF2B5EF4-FFF2-40B4-BE49-F238E27FC236}">
                <a16:creationId xmlns:a16="http://schemas.microsoft.com/office/drawing/2014/main" id="{2CA46FD0-9EFD-7A24-7F07-BB4878EC0202}"/>
              </a:ext>
            </a:extLst>
          </p:cNvPr>
          <p:cNvGraphicFramePr>
            <a:graphicFrameLocks noGrp="1"/>
          </p:cNvGraphicFramePr>
          <p:nvPr>
            <p:extLst>
              <p:ext uri="{D42A27DB-BD31-4B8C-83A1-F6EECF244321}">
                <p14:modId xmlns:p14="http://schemas.microsoft.com/office/powerpoint/2010/main" val="2414189849"/>
              </p:ext>
            </p:extLst>
          </p:nvPr>
        </p:nvGraphicFramePr>
        <p:xfrm>
          <a:off x="662039" y="5796145"/>
          <a:ext cx="6235597" cy="3240596"/>
        </p:xfrm>
        <a:graphic>
          <a:graphicData uri="http://schemas.openxmlformats.org/drawingml/2006/table">
            <a:tbl>
              <a:tblPr firstRow="1" bandRow="1">
                <a:tableStyleId>{00A15C55-8517-42AA-B614-E9B94910E393}</a:tableStyleId>
              </a:tblPr>
              <a:tblGrid>
                <a:gridCol w="1417283">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414496">
                <a:tc>
                  <a:txBody>
                    <a:bodyPr/>
                    <a:lstStyle/>
                    <a:p>
                      <a:pPr algn="ctr"/>
                      <a:r>
                        <a:rPr lang="en-IE" dirty="0" err="1">
                          <a:solidFill>
                            <a:schemeClr val="tx1"/>
                          </a:solidFill>
                        </a:rPr>
                        <a:t>Herramientas</a:t>
                      </a:r>
                      <a:r>
                        <a:rPr lang="en-IE" dirty="0">
                          <a:solidFill>
                            <a:schemeClr val="tx1"/>
                          </a:solidFill>
                        </a:rPr>
                        <a:t> para </a:t>
                      </a:r>
                      <a:r>
                        <a:rPr lang="en-IE" dirty="0" err="1">
                          <a:solidFill>
                            <a:schemeClr val="tx1"/>
                          </a:solidFill>
                        </a:rPr>
                        <a:t>el</a:t>
                      </a:r>
                      <a:r>
                        <a:rPr lang="en-IE" dirty="0">
                          <a:solidFill>
                            <a:schemeClr val="tx1"/>
                          </a:solidFill>
                        </a:rPr>
                        <a:t> aula</a:t>
                      </a:r>
                    </a:p>
                  </a:txBody>
                  <a:tcPr anchor="ctr"/>
                </a:tc>
                <a:tc>
                  <a:txBody>
                    <a:bodyPr/>
                    <a:lstStyle/>
                    <a:p>
                      <a:endParaRPr lang="en-IE" dirty="0">
                        <a:solidFill>
                          <a:schemeClr val="tx1"/>
                        </a:solidFill>
                      </a:endParaRPr>
                    </a:p>
                    <a:p>
                      <a:pPr algn="ctr"/>
                      <a:r>
                        <a:rPr lang="en-IE" dirty="0" err="1">
                          <a:solidFill>
                            <a:schemeClr val="tx1"/>
                          </a:solidFill>
                        </a:rPr>
                        <a:t>Uso</a:t>
                      </a:r>
                      <a:r>
                        <a:rPr lang="en-IE" dirty="0">
                          <a:solidFill>
                            <a:schemeClr val="tx1"/>
                          </a:solidFill>
                        </a:rPr>
                        <a:t> </a:t>
                      </a:r>
                      <a:r>
                        <a:rPr lang="en-IE" dirty="0" err="1">
                          <a:solidFill>
                            <a:schemeClr val="tx1"/>
                          </a:solidFill>
                        </a:rPr>
                        <a:t>sugerido</a:t>
                      </a:r>
                      <a:r>
                        <a:rPr lang="en-IE" dirty="0">
                          <a:solidFill>
                            <a:schemeClr val="tx1"/>
                          </a:solidFill>
                        </a:rPr>
                        <a:t> para </a:t>
                      </a:r>
                      <a:r>
                        <a:rPr lang="en-IE" dirty="0" err="1">
                          <a:solidFill>
                            <a:schemeClr val="tx1"/>
                          </a:solidFill>
                        </a:rPr>
                        <a:t>el</a:t>
                      </a:r>
                      <a:r>
                        <a:rPr lang="en-IE" dirty="0">
                          <a:solidFill>
                            <a:schemeClr val="tx1"/>
                          </a:solidFill>
                        </a:rPr>
                        <a:t> aula</a:t>
                      </a:r>
                    </a:p>
                    <a:p>
                      <a:endParaRPr lang="en-IE" dirty="0">
                        <a:solidFill>
                          <a:schemeClr val="tx1"/>
                        </a:solidFill>
                      </a:endParaRPr>
                    </a:p>
                  </a:txBody>
                  <a:tcPr anchor="b"/>
                </a:tc>
                <a:tc>
                  <a:txBody>
                    <a:bodyPr/>
                    <a:lstStyle/>
                    <a:p>
                      <a:pPr algn="ctr"/>
                      <a:r>
                        <a:rPr lang="en-IE" dirty="0" err="1">
                          <a:solidFill>
                            <a:schemeClr val="tx1"/>
                          </a:solidFill>
                        </a:rPr>
                        <a:t>Recursos</a:t>
                      </a:r>
                      <a:r>
                        <a:rPr lang="en-IE" dirty="0">
                          <a:solidFill>
                            <a:schemeClr val="tx1"/>
                          </a:solidFill>
                        </a:rPr>
                        <a:t> </a:t>
                      </a:r>
                      <a:r>
                        <a:rPr lang="en-IE" dirty="0" err="1">
                          <a:solidFill>
                            <a:schemeClr val="tx1"/>
                          </a:solidFill>
                        </a:rPr>
                        <a:t>adicionales</a:t>
                      </a:r>
                      <a:r>
                        <a:rPr lang="en-IE" dirty="0">
                          <a:solidFill>
                            <a:schemeClr val="tx1"/>
                          </a:solidFill>
                        </a:rPr>
                        <a:t> </a:t>
                      </a:r>
                      <a:r>
                        <a:rPr lang="en-IE" dirty="0" err="1">
                          <a:solidFill>
                            <a:schemeClr val="tx1"/>
                          </a:solidFill>
                        </a:rPr>
                        <a:t>necesarios</a:t>
                      </a:r>
                      <a:endParaRPr lang="en-IE" dirty="0">
                        <a:solidFill>
                          <a:schemeClr val="tx1"/>
                        </a:solidFill>
                      </a:endParaRPr>
                    </a:p>
                  </a:txBody>
                  <a:tcPr anchor="ctr"/>
                </a:tc>
                <a:extLst>
                  <a:ext uri="{0D108BD9-81ED-4DB2-BD59-A6C34878D82A}">
                    <a16:rowId xmlns:a16="http://schemas.microsoft.com/office/drawing/2014/main" val="2338061450"/>
                  </a:ext>
                </a:extLst>
              </a:tr>
              <a:tr h="414496">
                <a:tc>
                  <a:txBody>
                    <a:bodyPr/>
                    <a:lstStyle/>
                    <a:p>
                      <a:pPr algn="ctr"/>
                      <a:r>
                        <a:rPr lang="en-IE" sz="1200" dirty="0" err="1"/>
                        <a:t>Presentaciones</a:t>
                      </a:r>
                      <a:r>
                        <a:rPr lang="en-IE" sz="1200" dirty="0"/>
                        <a:t> de PowerPoint ©</a:t>
                      </a:r>
                    </a:p>
                  </a:txBody>
                  <a:tcPr>
                    <a:solidFill>
                      <a:schemeClr val="accent4">
                        <a:lumMod val="20000"/>
                        <a:lumOff val="80000"/>
                      </a:schemeClr>
                    </a:solidFill>
                  </a:tcPr>
                </a:tc>
                <a:tc>
                  <a:txBody>
                    <a:bodyPr/>
                    <a:lstStyle/>
                    <a:p>
                      <a:pPr algn="ctr"/>
                      <a:r>
                        <a:rPr lang="es-ES" sz="1200" dirty="0"/>
                        <a:t>Los materiales de formación se elaboran en PowerPoint. Sugerimos que se muestren en una pantalla grande para impartirlos en el aula</a:t>
                      </a:r>
                    </a:p>
                  </a:txBody>
                  <a:tcPr>
                    <a:solidFill>
                      <a:schemeClr val="accent4">
                        <a:lumMod val="40000"/>
                        <a:lumOff val="60000"/>
                      </a:schemeClr>
                    </a:solidFill>
                  </a:tcPr>
                </a:tc>
                <a:tc>
                  <a:txBody>
                    <a:bodyPr/>
                    <a:lstStyle/>
                    <a:p>
                      <a:pPr algn="l"/>
                      <a:r>
                        <a:rPr lang="en-IE" sz="1200" dirty="0" err="1"/>
                        <a:t>Ordenador</a:t>
                      </a:r>
                      <a:r>
                        <a:rPr lang="en-IE" sz="1200" dirty="0"/>
                        <a:t>/ Ord. </a:t>
                      </a:r>
                      <a:r>
                        <a:rPr lang="en-IE" sz="1200" dirty="0" err="1"/>
                        <a:t>Portatil</a:t>
                      </a:r>
                      <a:endParaRPr lang="en-IE" sz="1200" dirty="0"/>
                    </a:p>
                    <a:p>
                      <a:pPr algn="l"/>
                      <a:r>
                        <a:rPr lang="en-IE" sz="1200" dirty="0" err="1"/>
                        <a:t>Proyector</a:t>
                      </a:r>
                      <a:endParaRPr lang="en-IE" sz="1200" dirty="0"/>
                    </a:p>
                    <a:p>
                      <a:pPr algn="l"/>
                      <a:r>
                        <a:rPr lang="en-IE" sz="1200" dirty="0" err="1"/>
                        <a:t>Pantalla</a:t>
                      </a:r>
                      <a:r>
                        <a:rPr lang="en-IE" sz="1200" dirty="0"/>
                        <a:t> / Pared</a:t>
                      </a:r>
                    </a:p>
                  </a:txBody>
                  <a:tcPr>
                    <a:solidFill>
                      <a:schemeClr val="accent4">
                        <a:lumMod val="60000"/>
                        <a:lumOff val="40000"/>
                      </a:schemeClr>
                    </a:solidFill>
                  </a:tcPr>
                </a:tc>
                <a:extLst>
                  <a:ext uri="{0D108BD9-81ED-4DB2-BD59-A6C34878D82A}">
                    <a16:rowId xmlns:a16="http://schemas.microsoft.com/office/drawing/2014/main" val="3637798547"/>
                  </a:ext>
                </a:extLst>
              </a:tr>
              <a:tr h="414496">
                <a:tc>
                  <a:txBody>
                    <a:bodyPr/>
                    <a:lstStyle/>
                    <a:p>
                      <a:pPr algn="ctr"/>
                      <a:r>
                        <a:rPr lang="en-IE" sz="1200" dirty="0" err="1"/>
                        <a:t>Vídeos</a:t>
                      </a:r>
                      <a:endParaRPr lang="en-IE" sz="1200" dirty="0"/>
                    </a:p>
                  </a:txBody>
                  <a:tcPr>
                    <a:solidFill>
                      <a:schemeClr val="accent4">
                        <a:lumMod val="20000"/>
                        <a:lumOff val="80000"/>
                      </a:schemeClr>
                    </a:solidFill>
                  </a:tcPr>
                </a:tc>
                <a:tc>
                  <a:txBody>
                    <a:bodyPr/>
                    <a:lstStyle/>
                    <a:p>
                      <a:pPr algn="ctr"/>
                      <a:r>
                        <a:rPr lang="es-ES" sz="1200" dirty="0"/>
                        <a:t>Los vídeos se utilizan para explicar ciertas secciones del contenido de la formación y para presentar estudios de casos para el debate.</a:t>
                      </a:r>
                    </a:p>
                  </a:txBody>
                  <a:tcPr>
                    <a:solidFill>
                      <a:schemeClr val="accent4">
                        <a:lumMod val="40000"/>
                        <a:lumOff val="60000"/>
                      </a:schemeClr>
                    </a:solidFill>
                  </a:tcPr>
                </a:tc>
                <a:tc>
                  <a:txBody>
                    <a:bodyPr/>
                    <a:lstStyle/>
                    <a:p>
                      <a:pPr algn="l"/>
                      <a:r>
                        <a:rPr lang="en-IE" sz="1200" dirty="0"/>
                        <a:t>Audio / Sistema de </a:t>
                      </a:r>
                      <a:r>
                        <a:rPr lang="en-IE" sz="1200" dirty="0" err="1"/>
                        <a:t>sonido</a:t>
                      </a:r>
                      <a:endParaRPr lang="en-IE" sz="1200" dirty="0"/>
                    </a:p>
                  </a:txBody>
                  <a:tcPr>
                    <a:solidFill>
                      <a:schemeClr val="accent4">
                        <a:lumMod val="60000"/>
                        <a:lumOff val="40000"/>
                      </a:schemeClr>
                    </a:solidFill>
                  </a:tcPr>
                </a:tc>
                <a:extLst>
                  <a:ext uri="{0D108BD9-81ED-4DB2-BD59-A6C34878D82A}">
                    <a16:rowId xmlns:a16="http://schemas.microsoft.com/office/drawing/2014/main" val="1919567722"/>
                  </a:ext>
                </a:extLst>
              </a:tr>
              <a:tr h="414496">
                <a:tc>
                  <a:txBody>
                    <a:bodyPr/>
                    <a:lstStyle/>
                    <a:p>
                      <a:pPr algn="ctr"/>
                      <a:r>
                        <a:rPr lang="en-IE" sz="1200" dirty="0" err="1"/>
                        <a:t>Pizarra</a:t>
                      </a:r>
                      <a:r>
                        <a:rPr lang="en-IE" sz="1200" dirty="0"/>
                        <a:t> </a:t>
                      </a:r>
                      <a:r>
                        <a:rPr lang="en-IE" sz="1200" dirty="0" err="1"/>
                        <a:t>blanca</a:t>
                      </a:r>
                      <a:r>
                        <a:rPr lang="en-IE" sz="1200" dirty="0"/>
                        <a:t> o </a:t>
                      </a:r>
                      <a:r>
                        <a:rPr lang="en-IE" sz="1200" dirty="0" err="1"/>
                        <a:t>rotafolio</a:t>
                      </a:r>
                      <a:endParaRPr lang="en-IE" sz="1200" dirty="0"/>
                    </a:p>
                  </a:txBody>
                  <a:tcPr>
                    <a:solidFill>
                      <a:schemeClr val="accent4">
                        <a:lumMod val="20000"/>
                        <a:lumOff val="80000"/>
                      </a:schemeClr>
                    </a:solidFill>
                  </a:tcPr>
                </a:tc>
                <a:tc>
                  <a:txBody>
                    <a:bodyPr/>
                    <a:lstStyle/>
                    <a:p>
                      <a:pPr algn="ctr"/>
                      <a:r>
                        <a:rPr lang="es-ES" sz="1200" dirty="0"/>
                        <a:t>Invite a los alumnos a escribir en la pizarra o pídales que escriban sus comentarios en la pizarra</a:t>
                      </a:r>
                    </a:p>
                    <a:p>
                      <a:pPr algn="ctr"/>
                      <a:endParaRPr lang="en-IE" sz="1200" dirty="0"/>
                    </a:p>
                  </a:txBody>
                  <a:tcPr>
                    <a:solidFill>
                      <a:schemeClr val="accent4">
                        <a:lumMod val="40000"/>
                        <a:lumOff val="60000"/>
                      </a:schemeClr>
                    </a:solidFill>
                  </a:tcPr>
                </a:tc>
                <a:tc>
                  <a:txBody>
                    <a:bodyPr/>
                    <a:lstStyle/>
                    <a:p>
                      <a:pPr algn="l"/>
                      <a:r>
                        <a:rPr lang="en-IE" sz="1200" dirty="0"/>
                        <a:t>Pens / </a:t>
                      </a:r>
                      <a:r>
                        <a:rPr lang="en-IE" sz="1200" dirty="0" err="1"/>
                        <a:t>rotuladores</a:t>
                      </a:r>
                      <a:endParaRPr lang="en-IE" sz="1200" dirty="0"/>
                    </a:p>
                  </a:txBody>
                  <a:tcPr>
                    <a:solidFill>
                      <a:schemeClr val="accent4">
                        <a:lumMod val="60000"/>
                        <a:lumOff val="40000"/>
                      </a:schemeClr>
                    </a:solidFill>
                  </a:tcPr>
                </a:tc>
                <a:extLst>
                  <a:ext uri="{0D108BD9-81ED-4DB2-BD59-A6C34878D82A}">
                    <a16:rowId xmlns:a16="http://schemas.microsoft.com/office/drawing/2014/main" val="1544839967"/>
                  </a:ext>
                </a:extLst>
              </a:tr>
            </a:tbl>
          </a:graphicData>
        </a:graphic>
      </p:graphicFrame>
      <p:grpSp>
        <p:nvGrpSpPr>
          <p:cNvPr id="8" name="Graphic 3">
            <a:extLst>
              <a:ext uri="{FF2B5EF4-FFF2-40B4-BE49-F238E27FC236}">
                <a16:creationId xmlns:a16="http://schemas.microsoft.com/office/drawing/2014/main" id="{045057E3-D3E8-AA5F-D10D-E76C8FB286AD}"/>
              </a:ext>
            </a:extLst>
          </p:cNvPr>
          <p:cNvGrpSpPr/>
          <p:nvPr/>
        </p:nvGrpSpPr>
        <p:grpSpPr>
          <a:xfrm>
            <a:off x="4358623" y="1519324"/>
            <a:ext cx="1384878" cy="1322881"/>
            <a:chOff x="8711101" y="501407"/>
            <a:chExt cx="959968" cy="957224"/>
          </a:xfrm>
        </p:grpSpPr>
        <p:sp>
          <p:nvSpPr>
            <p:cNvPr id="9" name="Freeform 1103">
              <a:extLst>
                <a:ext uri="{FF2B5EF4-FFF2-40B4-BE49-F238E27FC236}">
                  <a16:creationId xmlns:a16="http://schemas.microsoft.com/office/drawing/2014/main" id="{8B1CDA8B-3C81-B8B0-1AC2-5E5BF3FAC640}"/>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B71C8140-7D21-FC57-93DF-40A975710BB8}"/>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12D3BDFF-78FF-9376-8835-246C2163B65D}"/>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2" name="Freeform 1106">
                <a:extLst>
                  <a:ext uri="{FF2B5EF4-FFF2-40B4-BE49-F238E27FC236}">
                    <a16:creationId xmlns:a16="http://schemas.microsoft.com/office/drawing/2014/main" id="{386B738C-F9FC-D806-E131-CD958ACBC974}"/>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3" name="Freeform 1107">
                <a:extLst>
                  <a:ext uri="{FF2B5EF4-FFF2-40B4-BE49-F238E27FC236}">
                    <a16:creationId xmlns:a16="http://schemas.microsoft.com/office/drawing/2014/main" id="{81C7F844-077B-3368-FF4B-9692F2F1D92E}"/>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dirty="0"/>
              </a:p>
            </p:txBody>
          </p:sp>
          <p:sp>
            <p:nvSpPr>
              <p:cNvPr id="14" name="Freeform 1108">
                <a:extLst>
                  <a:ext uri="{FF2B5EF4-FFF2-40B4-BE49-F238E27FC236}">
                    <a16:creationId xmlns:a16="http://schemas.microsoft.com/office/drawing/2014/main" id="{05A18F46-97E8-DF97-D8F7-78FBFE251766}"/>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09">
                <a:extLst>
                  <a:ext uri="{FF2B5EF4-FFF2-40B4-BE49-F238E27FC236}">
                    <a16:creationId xmlns:a16="http://schemas.microsoft.com/office/drawing/2014/main" id="{C78B1E7B-5503-C27D-A27B-E5C7139626EE}"/>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0">
                <a:extLst>
                  <a:ext uri="{FF2B5EF4-FFF2-40B4-BE49-F238E27FC236}">
                    <a16:creationId xmlns:a16="http://schemas.microsoft.com/office/drawing/2014/main" id="{7759D6A9-E472-7A48-AF48-43795FA7D772}"/>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7" name="Freeform 1111">
                <a:extLst>
                  <a:ext uri="{FF2B5EF4-FFF2-40B4-BE49-F238E27FC236}">
                    <a16:creationId xmlns:a16="http://schemas.microsoft.com/office/drawing/2014/main" id="{FA236AB0-4DB8-9D14-9DE9-9780C3DA494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8" name="Freeform 1112">
                <a:extLst>
                  <a:ext uri="{FF2B5EF4-FFF2-40B4-BE49-F238E27FC236}">
                    <a16:creationId xmlns:a16="http://schemas.microsoft.com/office/drawing/2014/main" id="{F1D075F4-B219-EB8C-26B3-5A7778275B4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9" name="Freeform 1113">
                <a:extLst>
                  <a:ext uri="{FF2B5EF4-FFF2-40B4-BE49-F238E27FC236}">
                    <a16:creationId xmlns:a16="http://schemas.microsoft.com/office/drawing/2014/main" id="{73D425EE-098B-C519-F9B6-E6D3CA8F989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20" name="Freeform 1114">
                <a:extLst>
                  <a:ext uri="{FF2B5EF4-FFF2-40B4-BE49-F238E27FC236}">
                    <a16:creationId xmlns:a16="http://schemas.microsoft.com/office/drawing/2014/main" id="{012218BF-18A5-C105-AA5E-0EBBAB28AFB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8532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B00AD5-AA90-A3DA-ECC3-CC88E2911402}"/>
              </a:ext>
            </a:extLst>
          </p:cNvPr>
          <p:cNvSpPr>
            <a:spLocks noGrp="1"/>
          </p:cNvSpPr>
          <p:nvPr>
            <p:ph type="body" sz="quarter" idx="14"/>
          </p:nvPr>
        </p:nvSpPr>
        <p:spPr>
          <a:xfrm>
            <a:off x="662038" y="1161931"/>
            <a:ext cx="6235598" cy="3435122"/>
          </a:xfrm>
        </p:spPr>
        <p:txBody>
          <a:bodyPr numCol="1"/>
          <a:lstStyle/>
          <a:p>
            <a:pPr algn="just">
              <a:lnSpc>
                <a:spcPct val="107000"/>
              </a:lnSpc>
              <a:spcAft>
                <a:spcPts val="800"/>
              </a:spcAft>
            </a:pPr>
            <a:r>
              <a:rPr lang="en-IE" sz="1300" b="1" dirty="0" err="1">
                <a:effectLst/>
                <a:latin typeface="Calibri" panose="020F0502020204030204" pitchFamily="34" charset="0"/>
                <a:ea typeface="Calibri" panose="020F0502020204030204" pitchFamily="34" charset="0"/>
                <a:cs typeface="Times New Roman" panose="02020603050405020304" pitchFamily="18" charset="0"/>
              </a:rPr>
              <a:t>Mecanismos</a:t>
            </a:r>
            <a:r>
              <a:rPr lang="en-IE" sz="1300" b="1"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b="1" dirty="0" err="1">
                <a:effectLst/>
                <a:latin typeface="Calibri" panose="020F0502020204030204" pitchFamily="34" charset="0"/>
                <a:ea typeface="Calibri" panose="020F0502020204030204" pitchFamily="34" charset="0"/>
                <a:cs typeface="Times New Roman" panose="02020603050405020304" pitchFamily="18" charset="0"/>
              </a:rPr>
              <a:t>entrega</a:t>
            </a:r>
            <a:r>
              <a:rPr lang="en-IE" sz="1300" b="1" dirty="0">
                <a:effectLst/>
                <a:latin typeface="Calibri" panose="020F0502020204030204" pitchFamily="34" charset="0"/>
                <a:ea typeface="Calibri" panose="020F0502020204030204" pitchFamily="34" charset="0"/>
                <a:cs typeface="Times New Roman" panose="02020603050405020304" pitchFamily="18" charset="0"/>
              </a:rPr>
              <a:t> </a:t>
            </a:r>
            <a:r>
              <a:rPr lang="en-IE" sz="1300" b="1" dirty="0" err="1">
                <a:effectLst/>
                <a:latin typeface="Calibri" panose="020F0502020204030204" pitchFamily="34" charset="0"/>
                <a:ea typeface="Calibri" panose="020F0502020204030204" pitchFamily="34" charset="0"/>
                <a:cs typeface="Times New Roman" panose="02020603050405020304" pitchFamily="18" charset="0"/>
              </a:rPr>
              <a:t>sugeridos</a:t>
            </a:r>
            <a:r>
              <a:rPr lang="en-IE" sz="13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err="1">
                <a:effectLst/>
                <a:latin typeface="Calibri" panose="020F0502020204030204" pitchFamily="34" charset="0"/>
                <a:ea typeface="Calibri" panose="020F0502020204030204" pitchFamily="34" charset="0"/>
                <a:cs typeface="Times New Roman" panose="02020603050405020304" pitchFamily="18" charset="0"/>
              </a:rPr>
              <a:t>Pequeños</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err="1">
                <a:effectLst/>
                <a:latin typeface="Calibri" panose="020F0502020204030204" pitchFamily="34" charset="0"/>
                <a:ea typeface="Calibri" panose="020F0502020204030204" pitchFamily="34" charset="0"/>
                <a:cs typeface="Times New Roman" panose="02020603050405020304" pitchFamily="18" charset="0"/>
              </a:rPr>
              <a:t>grupos</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 de </a:t>
            </a:r>
            <a:r>
              <a:rPr lang="en-IE" sz="1200" u="sng" dirty="0" err="1">
                <a:effectLst/>
                <a:latin typeface="Calibri" panose="020F0502020204030204" pitchFamily="34" charset="0"/>
                <a:ea typeface="Calibri" panose="020F0502020204030204" pitchFamily="34" charset="0"/>
                <a:cs typeface="Times New Roman" panose="02020603050405020304" pitchFamily="18" charset="0"/>
              </a:rPr>
              <a:t>discusión</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Separa</a:t>
            </a:r>
            <a:r>
              <a:rPr lang="en-IE" sz="1200" dirty="0">
                <a:effectLst/>
                <a:latin typeface="Calibri" panose="020F0502020204030204" pitchFamily="34" charset="0"/>
                <a:ea typeface="Calibri" panose="020F0502020204030204" pitchFamily="34" charset="0"/>
                <a:cs typeface="Times New Roman" panose="02020603050405020304" pitchFamily="18" charset="0"/>
              </a:rPr>
              <a:t> a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los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participantes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grupos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pequeños</a:t>
            </a:r>
            <a:r>
              <a:rPr lang="en-IE" sz="1200" dirty="0">
                <a:effectLst/>
                <a:latin typeface="Calibri" panose="020F0502020204030204" pitchFamily="34" charset="0"/>
                <a:ea typeface="Calibri" panose="020F0502020204030204" pitchFamily="34" charset="0"/>
                <a:cs typeface="Times New Roman" panose="02020603050405020304" pitchFamily="18" charset="0"/>
              </a:rPr>
              <a:t> y dales </a:t>
            </a:r>
            <a:r>
              <a:rPr lang="en-IE" sz="1200" dirty="0" err="1">
                <a:ea typeface="Calibri" panose="020F0502020204030204" pitchFamily="34" charset="0"/>
                <a:cs typeface="Times New Roman" panose="02020603050405020304" pitchFamily="18" charset="0"/>
              </a:rPr>
              <a:t>estudios</a:t>
            </a:r>
            <a:r>
              <a:rPr lang="en-IE" sz="1200" dirty="0">
                <a:ea typeface="Calibri" panose="020F0502020204030204" pitchFamily="34" charset="0"/>
                <a:cs typeface="Times New Roman" panose="02020603050405020304" pitchFamily="18" charset="0"/>
              </a:rPr>
              <a:t> de </a:t>
            </a:r>
            <a:r>
              <a:rPr lang="en-IE" sz="1200" dirty="0" err="1">
                <a:ea typeface="Calibri" panose="020F0502020204030204" pitchFamily="34" charset="0"/>
                <a:cs typeface="Times New Roman" panose="02020603050405020304" pitchFamily="18" charset="0"/>
              </a:rPr>
              <a:t>casos</a:t>
            </a:r>
            <a:r>
              <a:rPr lang="en-IE" sz="1200" dirty="0">
                <a:ea typeface="Calibri" panose="020F0502020204030204" pitchFamily="34" charset="0"/>
                <a:cs typeface="Times New Roman" panose="02020603050405020304" pitchFamily="18" charset="0"/>
              </a:rPr>
              <a:t> o </a:t>
            </a:r>
            <a:r>
              <a:rPr lang="en-IE" sz="1200" dirty="0" err="1">
                <a:ea typeface="Calibri" panose="020F0502020204030204" pitchFamily="34" charset="0"/>
                <a:cs typeface="Times New Roman" panose="02020603050405020304" pitchFamily="18" charset="0"/>
              </a:rPr>
              <a:t>situaciones</a:t>
            </a:r>
            <a:r>
              <a:rPr lang="en-IE" sz="1200" dirty="0">
                <a:ea typeface="Calibri" panose="020F0502020204030204" pitchFamily="34" charset="0"/>
                <a:cs typeface="Times New Roman" panose="02020603050405020304" pitchFamily="18" charset="0"/>
              </a:rPr>
              <a:t> de </a:t>
            </a:r>
            <a:r>
              <a:rPr lang="en-IE" sz="1200" dirty="0" err="1">
                <a:ea typeface="Calibri" panose="020F0502020204030204" pitchFamily="34" charset="0"/>
                <a:cs typeface="Times New Roman" panose="02020603050405020304" pitchFamily="18" charset="0"/>
              </a:rPr>
              <a:t>trabajo</a:t>
            </a:r>
            <a:r>
              <a:rPr lang="en-IE" sz="1200" dirty="0">
                <a:ea typeface="Calibri" panose="020F0502020204030204" pitchFamily="34" charset="0"/>
                <a:cs typeface="Times New Roman" panose="02020603050405020304" pitchFamily="18" charset="0"/>
              </a:rPr>
              <a:t> para </a:t>
            </a:r>
            <a:r>
              <a:rPr lang="en-IE" sz="1200" dirty="0" err="1">
                <a:ea typeface="Calibri" panose="020F0502020204030204" pitchFamily="34" charset="0"/>
                <a:cs typeface="Times New Roman" panose="02020603050405020304" pitchFamily="18" charset="0"/>
              </a:rPr>
              <a:t>discutir</a:t>
            </a:r>
            <a:r>
              <a:rPr lang="en-IE" sz="1200" dirty="0">
                <a:ea typeface="Calibri" panose="020F0502020204030204" pitchFamily="34" charset="0"/>
                <a:cs typeface="Times New Roman" panose="02020603050405020304" pitchFamily="18" charset="0"/>
              </a:rPr>
              <a:t> y/o resolver</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dará</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lugar</a:t>
            </a:r>
            <a:r>
              <a:rPr lang="en-IE" sz="1200" dirty="0">
                <a:effectLst/>
                <a:latin typeface="Calibri" panose="020F0502020204030204" pitchFamily="34" charset="0"/>
                <a:ea typeface="Calibri" panose="020F0502020204030204" pitchFamily="34" charset="0"/>
                <a:cs typeface="Times New Roman" panose="02020603050405020304" pitchFamily="18" charset="0"/>
              </a:rPr>
              <a:t> a la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transferencia</a:t>
            </a:r>
            <a:r>
              <a:rPr lang="en-IE" sz="1200" dirty="0">
                <a:effectLst/>
                <a:latin typeface="Calibri" panose="020F0502020204030204" pitchFamily="34" charset="0"/>
                <a:ea typeface="Calibri" panose="020F0502020204030204" pitchFamily="34" charset="0"/>
                <a:cs typeface="Times New Roman" panose="02020603050405020304" pitchFamily="18" charset="0"/>
              </a:rPr>
              <a:t> del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conocimiento</a:t>
            </a:r>
            <a:r>
              <a:rPr lang="en-IE" sz="1200" dirty="0">
                <a:effectLst/>
                <a:latin typeface="Calibri" panose="020F0502020204030204" pitchFamily="34" charset="0"/>
                <a:ea typeface="Calibri" panose="020F0502020204030204" pitchFamily="34" charset="0"/>
                <a:cs typeface="Times New Roman" panose="02020603050405020304" pitchFamily="18" charset="0"/>
              </a:rPr>
              <a:t> entre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los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estudiantes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err="1">
                <a:ea typeface="Calibri" panose="020F0502020204030204" pitchFamily="34" charset="0"/>
                <a:cs typeface="Times New Roman" panose="02020603050405020304" pitchFamily="18" charset="0"/>
              </a:rPr>
              <a:t>Sesión</a:t>
            </a:r>
            <a:r>
              <a:rPr lang="en-IE" sz="1200" u="sng" dirty="0">
                <a:ea typeface="Calibri" panose="020F0502020204030204" pitchFamily="34" charset="0"/>
                <a:cs typeface="Times New Roman" panose="02020603050405020304" pitchFamily="18" charset="0"/>
              </a:rPr>
              <a:t> de </a:t>
            </a:r>
            <a:r>
              <a:rPr lang="en-IE" sz="1200" u="sng" dirty="0" err="1">
                <a:ea typeface="Calibri" panose="020F0502020204030204" pitchFamily="34" charset="0"/>
                <a:cs typeface="Times New Roman" panose="02020603050405020304" pitchFamily="18" charset="0"/>
              </a:rPr>
              <a:t>preguntas</a:t>
            </a:r>
            <a:r>
              <a:rPr lang="en-IE" sz="1200" u="sng" dirty="0">
                <a:ea typeface="Calibri" panose="020F0502020204030204" pitchFamily="34" charset="0"/>
                <a:cs typeface="Times New Roman" panose="02020603050405020304" pitchFamily="18" charset="0"/>
              </a:rPr>
              <a:t> y </a:t>
            </a:r>
            <a:r>
              <a:rPr lang="en-IE" sz="1200" u="sng" dirty="0" err="1">
                <a:ea typeface="Calibri" panose="020F0502020204030204" pitchFamily="34" charset="0"/>
                <a:cs typeface="Times New Roman" panose="02020603050405020304" pitchFamily="18" charset="0"/>
              </a:rPr>
              <a:t>respuestas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Sesiones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informales</a:t>
            </a:r>
            <a:r>
              <a:rPr lang="en-IE" sz="1200" dirty="0">
                <a:effectLst/>
                <a:latin typeface="Calibri" panose="020F0502020204030204" pitchFamily="34" charset="0"/>
                <a:ea typeface="Calibri" panose="020F0502020204030204" pitchFamily="34" charset="0"/>
                <a:cs typeface="Times New Roman" panose="02020603050405020304" pitchFamily="18" charset="0"/>
              </a:rPr>
              <a:t> de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preguntas</a:t>
            </a:r>
            <a:r>
              <a:rPr lang="en-IE" sz="1200" dirty="0">
                <a:effectLst/>
                <a:latin typeface="Calibri" panose="020F0502020204030204" pitchFamily="34" charset="0"/>
                <a:ea typeface="Calibri" panose="020F0502020204030204" pitchFamily="34" charset="0"/>
                <a:cs typeface="Times New Roman" panose="02020603050405020304" pitchFamily="18" charset="0"/>
              </a:rPr>
              <a:t> y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respuestas</a:t>
            </a:r>
            <a:r>
              <a:rPr lang="en-IE" sz="1200" dirty="0">
                <a:effectLst/>
                <a:latin typeface="Calibri" panose="020F0502020204030204" pitchFamily="34" charset="0"/>
                <a:ea typeface="Calibri" panose="020F0502020204030204" pitchFamily="34" charset="0"/>
                <a:cs typeface="Times New Roman" panose="02020603050405020304" pitchFamily="18" charset="0"/>
              </a:rPr>
              <a:t> son de lo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más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efectivo</a:t>
            </a:r>
            <a:r>
              <a:rPr lang="en-IE" sz="1200" dirty="0">
                <a:effectLst/>
                <a:latin typeface="Calibri" panose="020F0502020204030204" pitchFamily="34" charset="0"/>
                <a:ea typeface="Calibri" panose="020F0502020204030204" pitchFamily="34" charset="0"/>
                <a:cs typeface="Times New Roman" panose="02020603050405020304" pitchFamily="18" charset="0"/>
              </a:rPr>
              <a:t> con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grupos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pequeños</a:t>
            </a:r>
            <a:r>
              <a:rPr lang="en-IE" sz="1200" dirty="0">
                <a:effectLst/>
                <a:latin typeface="Calibri" panose="020F0502020204030204" pitchFamily="34" charset="0"/>
                <a:ea typeface="Calibri" panose="020F0502020204030204" pitchFamily="34" charset="0"/>
                <a:cs typeface="Times New Roman" panose="02020603050405020304" pitchFamily="18" charset="0"/>
              </a:rPr>
              <a:t> y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actualizar</a:t>
            </a:r>
            <a:r>
              <a:rPr lang="en-IE" sz="1200" dirty="0">
                <a:effectLst/>
                <a:latin typeface="Calibri" panose="020F0502020204030204" pitchFamily="34" charset="0"/>
                <a:ea typeface="Calibri" panose="020F0502020204030204" pitchFamily="34" charset="0"/>
                <a:cs typeface="Times New Roman" panose="02020603050405020304" pitchFamily="18" charset="0"/>
              </a:rPr>
              <a:t> las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competencias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lugar</a:t>
            </a:r>
            <a:r>
              <a:rPr lang="en-IE" sz="1200" dirty="0">
                <a:effectLst/>
                <a:latin typeface="Calibri" panose="020F0502020204030204" pitchFamily="34" charset="0"/>
                <a:ea typeface="Calibri" panose="020F0502020204030204" pitchFamily="34" charset="0"/>
                <a:cs typeface="Times New Roman" panose="02020603050405020304" pitchFamily="18" charset="0"/>
              </a:rPr>
              <a:t> de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enseñar</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unas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nuevas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Esta</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técnica</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debería</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utilizarse</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frecuentemente</a:t>
            </a:r>
            <a:r>
              <a:rPr lang="en-IE" sz="1200" dirty="0">
                <a:effectLst/>
                <a:latin typeface="Calibri" panose="020F0502020204030204" pitchFamily="34" charset="0"/>
                <a:ea typeface="Calibri" panose="020F0502020204030204" pitchFamily="34" charset="0"/>
                <a:cs typeface="Times New Roman" panose="02020603050405020304" pitchFamily="18" charset="0"/>
              </a:rPr>
              <a:t> a lo largo del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curso</a:t>
            </a:r>
            <a:r>
              <a:rPr lang="en-IE" sz="1200" dirty="0">
                <a:ea typeface="Calibri" panose="020F0502020204030204" pitchFamily="34" charset="0"/>
                <a:cs typeface="Times New Roman" panose="02020603050405020304" pitchFamily="18" charset="0"/>
              </a:rPr>
              <a:t>.</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Multimedia:</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a:ea typeface="Calibri" panose="020F0502020204030204" pitchFamily="34" charset="0"/>
                <a:cs typeface="Times New Roman" panose="02020603050405020304" pitchFamily="18" charset="0"/>
              </a:rPr>
              <a:t>Los </a:t>
            </a:r>
            <a:r>
              <a:rPr lang="en-IE" sz="1200" dirty="0" err="1">
                <a:ea typeface="Calibri" panose="020F0502020204030204" pitchFamily="34" charset="0"/>
                <a:cs typeface="Times New Roman" panose="02020603050405020304" pitchFamily="18" charset="0"/>
              </a:rPr>
              <a:t>materiales</a:t>
            </a:r>
            <a:r>
              <a:rPr lang="en-IE" sz="1200" dirty="0">
                <a:ea typeface="Calibri" panose="020F0502020204030204" pitchFamily="34" charset="0"/>
                <a:cs typeface="Times New Roman" panose="02020603050405020304" pitchFamily="18" charset="0"/>
              </a:rPr>
              <a:t> de </a:t>
            </a:r>
            <a:r>
              <a:rPr lang="en-IE" sz="1200" dirty="0" err="1">
                <a:ea typeface="Calibri" panose="020F0502020204030204" pitchFamily="34" charset="0"/>
                <a:cs typeface="Times New Roman" panose="02020603050405020304" pitchFamily="18" charset="0"/>
              </a:rPr>
              <a:t>aprendizaje</a:t>
            </a:r>
            <a:r>
              <a:rPr lang="en-IE" sz="1200" dirty="0">
                <a:ea typeface="Calibri" panose="020F0502020204030204" pitchFamily="34" charset="0"/>
                <a:cs typeface="Times New Roman" panose="02020603050405020304" pitchFamily="18" charset="0"/>
              </a:rPr>
              <a:t> multimedia </a:t>
            </a:r>
            <a:r>
              <a:rPr lang="en-IE" sz="1200" dirty="0" err="1">
                <a:ea typeface="Calibri" panose="020F0502020204030204" pitchFamily="34" charset="0"/>
                <a:cs typeface="Times New Roman" panose="02020603050405020304" pitchFamily="18" charset="0"/>
              </a:rPr>
              <a:t>tienden</a:t>
            </a:r>
            <a:r>
              <a:rPr lang="en-IE" sz="1200" dirty="0">
                <a:ea typeface="Calibri" panose="020F0502020204030204" pitchFamily="34" charset="0"/>
                <a:cs typeface="Times New Roman" panose="02020603050405020304" pitchFamily="18" charset="0"/>
              </a:rPr>
              <a:t> a ser </a:t>
            </a:r>
            <a:r>
              <a:rPr lang="en-IE" sz="1200" dirty="0" err="1">
                <a:ea typeface="Calibri" panose="020F0502020204030204" pitchFamily="34" charset="0"/>
                <a:cs typeface="Times New Roman" panose="02020603050405020304" pitchFamily="18" charset="0"/>
              </a:rPr>
              <a:t>más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atractivos</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desafiantes</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por</a:t>
            </a:r>
            <a:r>
              <a:rPr lang="en-IE" sz="1200" dirty="0">
                <a:ea typeface="Calibri" panose="020F0502020204030204" pitchFamily="34" charset="0"/>
                <a:cs typeface="Times New Roman" panose="02020603050405020304" pitchFamily="18" charset="0"/>
              </a:rPr>
              <a:t> tanto </a:t>
            </a:r>
            <a:r>
              <a:rPr lang="en-IE" sz="1200" dirty="0" err="1">
                <a:ea typeface="Calibri" panose="020F0502020204030204" pitchFamily="34" charset="0"/>
                <a:cs typeface="Times New Roman" panose="02020603050405020304" pitchFamily="18" charset="0"/>
              </a:rPr>
              <a:t>más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estimulantes</a:t>
            </a:r>
            <a:r>
              <a:rPr lang="en-IE" sz="1200" dirty="0">
                <a:ea typeface="Calibri" panose="020F0502020204030204" pitchFamily="34" charset="0"/>
                <a:cs typeface="Times New Roman" panose="02020603050405020304" pitchFamily="18" charset="0"/>
              </a:rPr>
              <a:t> para la </a:t>
            </a:r>
            <a:r>
              <a:rPr lang="en-IE" sz="1200" dirty="0" err="1">
                <a:ea typeface="Calibri" panose="020F0502020204030204" pitchFamily="34" charset="0"/>
                <a:cs typeface="Times New Roman" panose="02020603050405020304" pitchFamily="18" charset="0"/>
              </a:rPr>
              <a:t>mente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adulta</a:t>
            </a:r>
            <a:r>
              <a:rPr lang="en-IE" sz="1200" dirty="0">
                <a:ea typeface="Calibri" panose="020F0502020204030204" pitchFamily="34" charset="0"/>
                <a:cs typeface="Times New Roman" panose="02020603050405020304" pitchFamily="18" charset="0"/>
              </a:rPr>
              <a:t>. Los </a:t>
            </a:r>
            <a:r>
              <a:rPr lang="en-IE" sz="1200" dirty="0" err="1">
                <a:ea typeface="Calibri" panose="020F0502020204030204" pitchFamily="34" charset="0"/>
                <a:cs typeface="Times New Roman" panose="02020603050405020304" pitchFamily="18" charset="0"/>
              </a:rPr>
              <a:t>educadores</a:t>
            </a:r>
            <a:r>
              <a:rPr lang="en-IE" sz="1200" dirty="0">
                <a:ea typeface="Calibri" panose="020F0502020204030204" pitchFamily="34" charset="0"/>
                <a:cs typeface="Times New Roman" panose="02020603050405020304" pitchFamily="18" charset="0"/>
              </a:rPr>
              <a:t> se </a:t>
            </a:r>
            <a:r>
              <a:rPr lang="en-IE" sz="1200" dirty="0" err="1">
                <a:ea typeface="Calibri" panose="020F0502020204030204" pitchFamily="34" charset="0"/>
                <a:cs typeface="Times New Roman" panose="02020603050405020304" pitchFamily="18" charset="0"/>
              </a:rPr>
              <a:t>deben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asegurar</a:t>
            </a:r>
            <a:r>
              <a:rPr lang="en-IE" sz="1200" dirty="0">
                <a:ea typeface="Calibri" panose="020F0502020204030204" pitchFamily="34" charset="0"/>
                <a:cs typeface="Times New Roman" panose="02020603050405020304" pitchFamily="18" charset="0"/>
              </a:rPr>
              <a:t> que </a:t>
            </a:r>
            <a:r>
              <a:rPr lang="en-IE" sz="1200" dirty="0" err="1">
                <a:ea typeface="Calibri" panose="020F0502020204030204" pitchFamily="34" charset="0"/>
                <a:cs typeface="Times New Roman" panose="02020603050405020304" pitchFamily="18" charset="0"/>
              </a:rPr>
              <a:t>todos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los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materiales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incluidos</a:t>
            </a:r>
            <a:r>
              <a:rPr lang="en-IE" sz="1200" dirty="0">
                <a:ea typeface="Calibri" panose="020F0502020204030204" pitchFamily="34" charset="0"/>
                <a:cs typeface="Times New Roman" panose="02020603050405020304" pitchFamily="18" charset="0"/>
              </a:rPr>
              <a:t> son </a:t>
            </a:r>
            <a:r>
              <a:rPr lang="en-IE" sz="1200" dirty="0" err="1">
                <a:ea typeface="Calibri" panose="020F0502020204030204" pitchFamily="34" charset="0"/>
                <a:cs typeface="Times New Roman" panose="02020603050405020304" pitchFamily="18" charset="0"/>
              </a:rPr>
              <a:t>utilizados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mostrando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todo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su</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potencial</a:t>
            </a:r>
            <a:r>
              <a:rPr lang="en-IE" sz="1200" dirty="0">
                <a:ea typeface="Calibri" panose="020F0502020204030204" pitchFamily="34" charset="0"/>
                <a:cs typeface="Times New Roman" panose="02020603050405020304" pitchFamily="18" charset="0"/>
              </a:rPr>
              <a:t>. </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err="1">
                <a:effectLst/>
                <a:latin typeface="Calibri" panose="020F0502020204030204" pitchFamily="34" charset="0"/>
                <a:ea typeface="Calibri" panose="020F0502020204030204" pitchFamily="34" charset="0"/>
                <a:cs typeface="Times New Roman" panose="02020603050405020304" pitchFamily="18" charset="0"/>
              </a:rPr>
              <a:t>Herramientas</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err="1">
                <a:effectLst/>
                <a:latin typeface="Calibri" panose="020F0502020204030204" pitchFamily="34" charset="0"/>
                <a:ea typeface="Calibri" panose="020F0502020204030204" pitchFamily="34" charset="0"/>
                <a:cs typeface="Times New Roman" panose="02020603050405020304" pitchFamily="18" charset="0"/>
              </a:rPr>
              <a:t>interactivas</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a:t>
            </a:r>
            <a:r>
              <a:rPr lang="en-IE" sz="1200" dirty="0">
                <a:effectLst/>
                <a:latin typeface="Calibri" panose="020F0502020204030204" pitchFamily="34" charset="0"/>
                <a:ea typeface="Calibri" panose="020F0502020204030204" pitchFamily="34" charset="0"/>
                <a:cs typeface="Times New Roman" panose="02020603050405020304" pitchFamily="18" charset="0"/>
              </a:rPr>
              <a:t> La </a:t>
            </a:r>
            <a:r>
              <a:rPr lang="en-IE" sz="1200" dirty="0" err="1">
                <a:effectLst/>
                <a:latin typeface="Calibri" panose="020F0502020204030204" pitchFamily="34" charset="0"/>
                <a:ea typeface="Calibri" panose="020F0502020204030204" pitchFamily="34" charset="0"/>
                <a:cs typeface="Times New Roman" panose="02020603050405020304" pitchFamily="18" charset="0"/>
              </a:rPr>
              <a:t>motivación</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estudiante</a:t>
            </a:r>
            <a:r>
              <a:rPr lang="en-IE" sz="1200" dirty="0">
                <a:ea typeface="Calibri" panose="020F0502020204030204" pitchFamily="34" charset="0"/>
                <a:cs typeface="Times New Roman" panose="02020603050405020304" pitchFamily="18" charset="0"/>
              </a:rPr>
              <a:t> se </a:t>
            </a:r>
            <a:r>
              <a:rPr lang="en-IE" sz="1200" dirty="0" err="1">
                <a:ea typeface="Calibri" panose="020F0502020204030204" pitchFamily="34" charset="0"/>
                <a:cs typeface="Times New Roman" panose="02020603050405020304" pitchFamily="18" charset="0"/>
              </a:rPr>
              <a:t>puede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alcanzar</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fácilmente</a:t>
            </a:r>
            <a:r>
              <a:rPr lang="en-IE" sz="1200" dirty="0">
                <a:ea typeface="Calibri" panose="020F0502020204030204" pitchFamily="34" charset="0"/>
                <a:cs typeface="Times New Roman" panose="02020603050405020304" pitchFamily="18" charset="0"/>
              </a:rPr>
              <a:t> a </a:t>
            </a:r>
            <a:r>
              <a:rPr lang="en-IE" sz="1200" dirty="0" err="1">
                <a:ea typeface="Calibri" panose="020F0502020204030204" pitchFamily="34" charset="0"/>
                <a:cs typeface="Times New Roman" panose="02020603050405020304" pitchFamily="18" charset="0"/>
              </a:rPr>
              <a:t>través</a:t>
            </a:r>
            <a:r>
              <a:rPr lang="en-IE" sz="1200" dirty="0">
                <a:ea typeface="Calibri" panose="020F0502020204030204" pitchFamily="34" charset="0"/>
                <a:cs typeface="Times New Roman" panose="02020603050405020304" pitchFamily="18" charset="0"/>
              </a:rPr>
              <a:t> de las </a:t>
            </a:r>
            <a:r>
              <a:rPr lang="en-IE" sz="1200" dirty="0" err="1">
                <a:ea typeface="Calibri" panose="020F0502020204030204" pitchFamily="34" charset="0"/>
                <a:cs typeface="Times New Roman" panose="02020603050405020304" pitchFamily="18" charset="0"/>
              </a:rPr>
              <a:t>herramientas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interactivas</a:t>
            </a:r>
            <a:r>
              <a:rPr lang="en-IE" sz="1200" dirty="0">
                <a:ea typeface="Calibri" panose="020F0502020204030204" pitchFamily="34" charset="0"/>
                <a:cs typeface="Times New Roman" panose="02020603050405020304" pitchFamily="18" charset="0"/>
              </a:rPr>
              <a:t>. Un </a:t>
            </a:r>
            <a:r>
              <a:rPr lang="en-IE" sz="1200" dirty="0" err="1">
                <a:ea typeface="Calibri" panose="020F0502020204030204" pitchFamily="34" charset="0"/>
                <a:cs typeface="Times New Roman" panose="02020603050405020304" pitchFamily="18" charset="0"/>
              </a:rPr>
              <a:t>ejemplo</a:t>
            </a:r>
            <a:r>
              <a:rPr lang="en-IE" sz="1200" dirty="0">
                <a:ea typeface="Calibri" panose="020F0502020204030204" pitchFamily="34" charset="0"/>
                <a:cs typeface="Times New Roman" panose="02020603050405020304" pitchFamily="18" charset="0"/>
              </a:rPr>
              <a:t> de </a:t>
            </a:r>
            <a:r>
              <a:rPr lang="en-IE" sz="1200" dirty="0" err="1">
                <a:ea typeface="Calibri" panose="020F0502020204030204" pitchFamily="34" charset="0"/>
                <a:cs typeface="Times New Roman" panose="02020603050405020304" pitchFamily="18" charset="0"/>
              </a:rPr>
              <a:t>ello</a:t>
            </a:r>
            <a:r>
              <a:rPr lang="en-IE" sz="1200" dirty="0">
                <a:ea typeface="Calibri" panose="020F0502020204030204" pitchFamily="34" charset="0"/>
                <a:cs typeface="Times New Roman" panose="02020603050405020304" pitchFamily="18" charset="0"/>
              </a:rPr>
              <a:t> es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Kahoot! Un </a:t>
            </a:r>
            <a:r>
              <a:rPr lang="en-IE" sz="1200" dirty="0" err="1">
                <a:ea typeface="Calibri" panose="020F0502020204030204" pitchFamily="34" charset="0"/>
                <a:cs typeface="Times New Roman" panose="02020603050405020304" pitchFamily="18" charset="0"/>
              </a:rPr>
              <a:t>juego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basado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formato</a:t>
            </a:r>
            <a:r>
              <a:rPr lang="en-IE" sz="1200" dirty="0">
                <a:ea typeface="Calibri" panose="020F0502020204030204" pitchFamily="34" charset="0"/>
                <a:cs typeface="Times New Roman" panose="02020603050405020304" pitchFamily="18" charset="0"/>
              </a:rPr>
              <a:t> de trivial para ser </a:t>
            </a:r>
            <a:r>
              <a:rPr lang="en-IE" sz="1200" dirty="0" err="1">
                <a:ea typeface="Calibri" panose="020F0502020204030204" pitchFamily="34" charset="0"/>
                <a:cs typeface="Times New Roman" panose="02020603050405020304" pitchFamily="18" charset="0"/>
              </a:rPr>
              <a:t>usado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aula, </a:t>
            </a:r>
            <a:r>
              <a:rPr lang="en-IE" sz="1200" dirty="0" err="1">
                <a:ea typeface="Calibri" panose="020F0502020204030204" pitchFamily="34" charset="0"/>
                <a:cs typeface="Times New Roman" panose="02020603050405020304" pitchFamily="18" charset="0"/>
              </a:rPr>
              <a:t>oficinas</a:t>
            </a:r>
            <a:r>
              <a:rPr lang="en-IE" sz="1200" dirty="0">
                <a:ea typeface="Calibri" panose="020F0502020204030204" pitchFamily="34" charset="0"/>
                <a:cs typeface="Times New Roman" panose="02020603050405020304" pitchFamily="18" charset="0"/>
              </a:rPr>
              <a:t> o </a:t>
            </a:r>
            <a:r>
              <a:rPr lang="en-IE" sz="1200" dirty="0" err="1">
                <a:ea typeface="Calibri" panose="020F0502020204030204" pitchFamily="34" charset="0"/>
                <a:cs typeface="Times New Roman" panose="02020603050405020304" pitchFamily="18" charset="0"/>
              </a:rPr>
              <a:t>eventos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sociales</a:t>
            </a:r>
            <a:r>
              <a:rPr lang="en-IE" sz="1200" dirty="0">
                <a:ea typeface="Calibri" panose="020F0502020204030204" pitchFamily="34" charset="0"/>
                <a:cs typeface="Times New Roman" panose="02020603050405020304" pitchFamily="18" charset="0"/>
              </a:rPr>
              <a:t>. Tu </a:t>
            </a:r>
            <a:r>
              <a:rPr lang="en-IE" sz="1200" dirty="0" err="1">
                <a:ea typeface="Calibri" panose="020F0502020204030204" pitchFamily="34" charset="0"/>
                <a:cs typeface="Times New Roman" panose="02020603050405020304" pitchFamily="18" charset="0"/>
              </a:rPr>
              <a:t>puedes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crear</a:t>
            </a:r>
            <a:r>
              <a:rPr lang="en-IE" sz="1200" dirty="0">
                <a:ea typeface="Calibri" panose="020F0502020204030204" pitchFamily="34" charset="0"/>
                <a:cs typeface="Times New Roman" panose="02020603050405020304" pitchFamily="18" charset="0"/>
              </a:rPr>
              <a:t> un quiz, con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los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estudiantes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puedan</a:t>
            </a:r>
            <a:r>
              <a:rPr lang="en-IE" sz="1200" dirty="0">
                <a:ea typeface="Calibri" panose="020F0502020204030204" pitchFamily="34" charset="0"/>
                <a:cs typeface="Times New Roman" panose="02020603050405020304" pitchFamily="18" charset="0"/>
              </a:rPr>
              <a:t> responder con sus </a:t>
            </a:r>
            <a:r>
              <a:rPr lang="en-IE" sz="1200" dirty="0" err="1">
                <a:ea typeface="Calibri" panose="020F0502020204030204" pitchFamily="34" charset="0"/>
                <a:cs typeface="Times New Roman" panose="02020603050405020304" pitchFamily="18" charset="0"/>
              </a:rPr>
              <a:t>teléfonos</a:t>
            </a:r>
            <a:r>
              <a:rPr lang="en-IE" sz="1200" dirty="0">
                <a:ea typeface="Calibri" panose="020F0502020204030204" pitchFamily="34" charset="0"/>
                <a:cs typeface="Times New Roman" panose="02020603050405020304" pitchFamily="18" charset="0"/>
              </a:rPr>
              <a:t>, tablets o </a:t>
            </a:r>
            <a:r>
              <a:rPr lang="en-IE" sz="1200" dirty="0" err="1">
                <a:ea typeface="Calibri" panose="020F0502020204030204" pitchFamily="34" charset="0"/>
                <a:cs typeface="Times New Roman" panose="02020603050405020304" pitchFamily="18" charset="0"/>
              </a:rPr>
              <a:t>ordenadores</a:t>
            </a:r>
            <a:r>
              <a:rPr lang="en-IE" sz="1200" dirty="0">
                <a:ea typeface="Calibri" panose="020F0502020204030204" pitchFamily="34" charset="0"/>
                <a:cs typeface="Times New Roman" panose="02020603050405020304" pitchFamily="18" charset="0"/>
              </a:rPr>
              <a:t>. Se </a:t>
            </a:r>
            <a:r>
              <a:rPr lang="en-IE" sz="1200" dirty="0" err="1">
                <a:ea typeface="Calibri" panose="020F0502020204030204" pitchFamily="34" charset="0"/>
                <a:cs typeface="Times New Roman" panose="02020603050405020304" pitchFamily="18" charset="0"/>
              </a:rPr>
              <a:t>pueden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recoger</a:t>
            </a:r>
            <a:r>
              <a:rPr lang="en-IE" sz="1200" dirty="0">
                <a:ea typeface="Calibri" panose="020F0502020204030204" pitchFamily="34" charset="0"/>
                <a:cs typeface="Times New Roman" panose="02020603050405020304" pitchFamily="18" charset="0"/>
              </a:rPr>
              <a:t> de forma </a:t>
            </a:r>
            <a:r>
              <a:rPr lang="en-IE" sz="1200" dirty="0" err="1">
                <a:ea typeface="Calibri" panose="020F0502020204030204" pitchFamily="34" charset="0"/>
                <a:cs typeface="Times New Roman" panose="02020603050405020304" pitchFamily="18" charset="0"/>
              </a:rPr>
              <a:t>inmediata</a:t>
            </a:r>
            <a:r>
              <a:rPr lang="en-IE" sz="1200" dirty="0">
                <a:ea typeface="Calibri" panose="020F0502020204030204" pitchFamily="34" charset="0"/>
                <a:cs typeface="Times New Roman" panose="02020603050405020304" pitchFamily="18" charset="0"/>
              </a:rPr>
              <a:t> las </a:t>
            </a:r>
            <a:r>
              <a:rPr lang="en-IE" sz="1200" dirty="0" err="1">
                <a:ea typeface="Calibri" panose="020F0502020204030204" pitchFamily="34" charset="0"/>
                <a:cs typeface="Times New Roman" panose="02020603050405020304" pitchFamily="18" charset="0"/>
              </a:rPr>
              <a:t>respuestas</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feedback.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p>
        </p:txBody>
      </p:sp>
      <p:sp>
        <p:nvSpPr>
          <p:cNvPr id="4" name="Text Placeholder 2">
            <a:extLst>
              <a:ext uri="{FF2B5EF4-FFF2-40B4-BE49-F238E27FC236}">
                <a16:creationId xmlns:a16="http://schemas.microsoft.com/office/drawing/2014/main" id="{3CEC9F8A-CFE0-7F54-B096-D297DC1E84B1}"/>
              </a:ext>
            </a:extLst>
          </p:cNvPr>
          <p:cNvSpPr>
            <a:spLocks noGrp="1"/>
          </p:cNvSpPr>
          <p:nvPr>
            <p:ph type="body" sz="quarter" idx="13"/>
          </p:nvPr>
        </p:nvSpPr>
        <p:spPr>
          <a:xfrm>
            <a:off x="661987" y="469900"/>
            <a:ext cx="6554153" cy="482600"/>
          </a:xfrm>
        </p:spPr>
        <p:txBody>
          <a:bodyPr/>
          <a:lstStyle/>
          <a:p>
            <a:r>
              <a:rPr lang="en-IE" sz="2800" dirty="0"/>
              <a:t>04: </a:t>
            </a:r>
            <a:r>
              <a:rPr lang="en-IE" sz="2800" dirty="0" err="1"/>
              <a:t>Algunas</a:t>
            </a:r>
            <a:r>
              <a:rPr lang="en-IE" sz="2800" dirty="0"/>
              <a:t> </a:t>
            </a:r>
            <a:r>
              <a:rPr lang="en-IE" sz="2800" dirty="0" err="1"/>
              <a:t>opciones</a:t>
            </a:r>
            <a:r>
              <a:rPr lang="en-IE" sz="2800" dirty="0"/>
              <a:t> para </a:t>
            </a:r>
            <a:r>
              <a:rPr lang="en-IE" sz="2800" dirty="0" err="1"/>
              <a:t>mostrar</a:t>
            </a:r>
            <a:r>
              <a:rPr lang="en-IE" sz="2800" dirty="0"/>
              <a:t> </a:t>
            </a:r>
            <a:r>
              <a:rPr lang="en-IE" sz="2800" dirty="0" err="1"/>
              <a:t>el</a:t>
            </a:r>
            <a:r>
              <a:rPr lang="en-IE" sz="2800" dirty="0"/>
              <a:t> </a:t>
            </a:r>
            <a:r>
              <a:rPr lang="en-IE" sz="2800" dirty="0" err="1"/>
              <a:t>curso</a:t>
            </a:r>
            <a:endParaRPr lang="en-IE" sz="2800" dirty="0"/>
          </a:p>
        </p:txBody>
      </p:sp>
      <p:sp>
        <p:nvSpPr>
          <p:cNvPr id="5" name="TextBox 4">
            <a:extLst>
              <a:ext uri="{FF2B5EF4-FFF2-40B4-BE49-F238E27FC236}">
                <a16:creationId xmlns:a16="http://schemas.microsoft.com/office/drawing/2014/main" id="{960A4C53-9F2F-F087-EEF2-69BE86F2763B}"/>
              </a:ext>
            </a:extLst>
          </p:cNvPr>
          <p:cNvSpPr txBox="1"/>
          <p:nvPr/>
        </p:nvSpPr>
        <p:spPr>
          <a:xfrm>
            <a:off x="661986" y="6604827"/>
            <a:ext cx="6235649" cy="3320717"/>
          </a:xfrm>
          <a:prstGeom prst="rect">
            <a:avLst/>
          </a:prstGeom>
          <a:noFill/>
        </p:spPr>
        <p:txBody>
          <a:bodyPr wrap="square" lIns="91440" tIns="45720" rIns="91440" bIns="45720" rtlCol="0" anchor="t">
            <a:spAutoFit/>
          </a:bodyPr>
          <a:lstStyle/>
          <a:p>
            <a:pPr marL="342900" indent="-342900" algn="just" defTabSz="755934">
              <a:lnSpc>
                <a:spcPct val="107000"/>
              </a:lnSpc>
              <a:spcAft>
                <a:spcPts val="800"/>
              </a:spcAft>
              <a:buFont typeface="+mj-lt"/>
              <a:buAutoNum type="alphaLcParenR" startAt="2"/>
              <a:defRPr/>
            </a:pPr>
            <a:r>
              <a:rPr lang="en-US" sz="1600" b="1" dirty="0" err="1">
                <a:latin typeface="Calibri"/>
                <a:ea typeface="Calibri" panose="020F0502020204030204" pitchFamily="34" charset="0"/>
                <a:cs typeface="Times New Roman"/>
              </a:rPr>
              <a:t>Aprendizaje</a:t>
            </a:r>
            <a:r>
              <a:rPr lang="en-US" sz="1600" b="1" dirty="0">
                <a:latin typeface="Calibri"/>
                <a:ea typeface="Calibri" panose="020F0502020204030204" pitchFamily="34" charset="0"/>
                <a:cs typeface="Times New Roman"/>
              </a:rPr>
              <a:t> online:</a:t>
            </a:r>
            <a:endParaRPr kumimoji="0" lang="en-IE"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algn="just" defTabSz="755934">
              <a:defRPr/>
            </a:pPr>
            <a:r>
              <a:rPr lang="en-IE" sz="1200" dirty="0">
                <a:ea typeface="+mn-lt"/>
                <a:cs typeface="+mn-lt"/>
              </a:rPr>
              <a:t>Este </a:t>
            </a:r>
            <a:r>
              <a:rPr lang="en-IE" sz="1200" dirty="0" err="1">
                <a:ea typeface="+mn-lt"/>
                <a:cs typeface="+mn-lt"/>
              </a:rPr>
              <a:t>método</a:t>
            </a:r>
            <a:r>
              <a:rPr lang="en-IE" sz="1200" dirty="0">
                <a:ea typeface="+mn-lt"/>
                <a:cs typeface="+mn-lt"/>
              </a:rPr>
              <a:t> de </a:t>
            </a:r>
            <a:r>
              <a:rPr lang="en-IE" sz="1200" dirty="0" err="1">
                <a:ea typeface="+mn-lt"/>
                <a:cs typeface="+mn-lt"/>
              </a:rPr>
              <a:t>entrega</a:t>
            </a:r>
            <a:r>
              <a:rPr lang="en-IE" sz="1200" dirty="0">
                <a:ea typeface="+mn-lt"/>
                <a:cs typeface="+mn-lt"/>
              </a:rPr>
              <a:t> </a:t>
            </a:r>
            <a:r>
              <a:rPr lang="en-IE" sz="1200" dirty="0" err="1">
                <a:ea typeface="+mn-lt"/>
                <a:cs typeface="+mn-lt"/>
              </a:rPr>
              <a:t>utiliza</a:t>
            </a:r>
            <a:r>
              <a:rPr lang="en-IE" sz="1200" dirty="0">
                <a:ea typeface="+mn-lt"/>
                <a:cs typeface="+mn-lt"/>
              </a:rPr>
              <a:t> las </a:t>
            </a:r>
            <a:r>
              <a:rPr lang="en-IE" sz="1200" dirty="0" err="1">
                <a:ea typeface="+mn-lt"/>
                <a:cs typeface="+mn-lt"/>
              </a:rPr>
              <a:t>tecnologías</a:t>
            </a:r>
            <a:r>
              <a:rPr lang="en-IE" sz="1200" dirty="0">
                <a:ea typeface="+mn-lt"/>
                <a:cs typeface="+mn-lt"/>
              </a:rPr>
              <a:t> de </a:t>
            </a:r>
            <a:r>
              <a:rPr kumimoji="0" lang="en-IE" sz="1200" b="0" i="0" u="none" strike="noStrike" kern="1200" cap="none" spc="0" normalizeH="0" baseline="0" noProof="0" dirty="0">
                <a:ln>
                  <a:noFill/>
                </a:ln>
                <a:effectLst/>
                <a:uLnTx/>
                <a:uFillTx/>
                <a:ea typeface="+mn-lt"/>
                <a:cs typeface="+mn-lt"/>
              </a:rPr>
              <a:t>Internet </a:t>
            </a:r>
            <a:r>
              <a:rPr lang="en-IE" sz="1200" dirty="0" err="1">
                <a:ea typeface="+mn-lt"/>
                <a:cs typeface="+mn-lt"/>
              </a:rPr>
              <a:t>integradas</a:t>
            </a:r>
            <a:r>
              <a:rPr lang="en-IE" sz="1200" dirty="0">
                <a:ea typeface="+mn-lt"/>
                <a:cs typeface="+mn-lt"/>
              </a:rPr>
              <a:t> </a:t>
            </a:r>
            <a:r>
              <a:rPr lang="en-IE" sz="1200" dirty="0" err="1">
                <a:ea typeface="+mn-lt"/>
                <a:cs typeface="+mn-lt"/>
              </a:rPr>
              <a:t>en</a:t>
            </a:r>
            <a:r>
              <a:rPr lang="en-IE" sz="1200" dirty="0">
                <a:ea typeface="+mn-lt"/>
                <a:cs typeface="+mn-lt"/>
              </a:rPr>
              <a:t> la </a:t>
            </a:r>
            <a:r>
              <a:rPr lang="en-IE" sz="1200" dirty="0" err="1">
                <a:ea typeface="+mn-lt"/>
                <a:cs typeface="+mn-lt"/>
              </a:rPr>
              <a:t>plataforma</a:t>
            </a:r>
            <a:r>
              <a:rPr lang="en-IE" sz="1200" dirty="0">
                <a:ea typeface="+mn-lt"/>
                <a:cs typeface="+mn-lt"/>
              </a:rPr>
              <a:t> de </a:t>
            </a:r>
            <a:r>
              <a:rPr lang="en-IE" sz="1200" dirty="0" err="1">
                <a:ea typeface="+mn-lt"/>
                <a:cs typeface="+mn-lt"/>
              </a:rPr>
              <a:t>aprendizaje</a:t>
            </a:r>
            <a:r>
              <a:rPr lang="en-IE" sz="1200" dirty="0">
                <a:ea typeface="+mn-lt"/>
                <a:cs typeface="+mn-lt"/>
              </a:rPr>
              <a:t> </a:t>
            </a:r>
            <a:r>
              <a:rPr kumimoji="0" lang="en-IE" sz="1200" b="0" i="0" u="none" strike="noStrike" kern="1200" cap="none" spc="0" normalizeH="0" baseline="0" noProof="0" dirty="0">
                <a:ln>
                  <a:noFill/>
                </a:ln>
                <a:effectLst/>
                <a:uLnTx/>
                <a:uFillTx/>
                <a:ea typeface="+mn-lt"/>
                <a:cs typeface="+mn-lt"/>
              </a:rPr>
              <a:t>PIFS </a:t>
            </a:r>
            <a:r>
              <a:rPr lang="en-IE" sz="1200" dirty="0">
                <a:ea typeface="+mn-lt"/>
                <a:cs typeface="+mn-lt"/>
              </a:rPr>
              <a:t>para </a:t>
            </a:r>
            <a:r>
              <a:rPr lang="en-IE" sz="1200" dirty="0" err="1">
                <a:ea typeface="+mn-lt"/>
                <a:cs typeface="+mn-lt"/>
              </a:rPr>
              <a:t>ofrecer</a:t>
            </a:r>
            <a:r>
              <a:rPr lang="en-IE" sz="1200" dirty="0">
                <a:ea typeface="+mn-lt"/>
                <a:cs typeface="+mn-lt"/>
              </a:rPr>
              <a:t> </a:t>
            </a:r>
            <a:r>
              <a:rPr lang="en-IE" sz="1200" dirty="0" err="1">
                <a:ea typeface="+mn-lt"/>
                <a:cs typeface="+mn-lt"/>
              </a:rPr>
              <a:t>una</a:t>
            </a:r>
            <a:r>
              <a:rPr lang="en-IE" sz="1200" dirty="0">
                <a:ea typeface="+mn-lt"/>
                <a:cs typeface="+mn-lt"/>
              </a:rPr>
              <a:t> </a:t>
            </a:r>
            <a:r>
              <a:rPr lang="en-IE" sz="1200" dirty="0" err="1">
                <a:ea typeface="+mn-lt"/>
                <a:cs typeface="+mn-lt"/>
              </a:rPr>
              <a:t>amplia</a:t>
            </a:r>
            <a:r>
              <a:rPr lang="en-IE" sz="1200" dirty="0">
                <a:ea typeface="+mn-lt"/>
                <a:cs typeface="+mn-lt"/>
              </a:rPr>
              <a:t> </a:t>
            </a:r>
            <a:r>
              <a:rPr lang="en-IE" sz="1200" dirty="0" err="1">
                <a:ea typeface="+mn-lt"/>
                <a:cs typeface="+mn-lt"/>
              </a:rPr>
              <a:t>gama</a:t>
            </a:r>
            <a:r>
              <a:rPr lang="en-IE" sz="1200" dirty="0">
                <a:ea typeface="+mn-lt"/>
                <a:cs typeface="+mn-lt"/>
              </a:rPr>
              <a:t> de </a:t>
            </a:r>
            <a:r>
              <a:rPr lang="en-IE" sz="1200" dirty="0" err="1">
                <a:ea typeface="+mn-lt"/>
                <a:cs typeface="+mn-lt"/>
              </a:rPr>
              <a:t>soluciones</a:t>
            </a:r>
            <a:r>
              <a:rPr lang="en-IE" sz="1200" dirty="0">
                <a:ea typeface="+mn-lt"/>
                <a:cs typeface="+mn-lt"/>
              </a:rPr>
              <a:t> que </a:t>
            </a:r>
            <a:r>
              <a:rPr lang="en-IE" sz="1200" dirty="0" err="1">
                <a:ea typeface="+mn-lt"/>
                <a:cs typeface="+mn-lt"/>
              </a:rPr>
              <a:t>permitan</a:t>
            </a:r>
            <a:r>
              <a:rPr lang="en-IE" sz="1200" dirty="0">
                <a:ea typeface="+mn-lt"/>
                <a:cs typeface="+mn-lt"/>
              </a:rPr>
              <a:t> </a:t>
            </a:r>
            <a:r>
              <a:rPr lang="en-IE" sz="1200" dirty="0" err="1">
                <a:ea typeface="+mn-lt"/>
                <a:cs typeface="+mn-lt"/>
              </a:rPr>
              <a:t>el</a:t>
            </a:r>
            <a:r>
              <a:rPr lang="en-IE" sz="1200" dirty="0">
                <a:ea typeface="+mn-lt"/>
                <a:cs typeface="+mn-lt"/>
              </a:rPr>
              <a:t> </a:t>
            </a:r>
            <a:r>
              <a:rPr lang="en-IE" sz="1200" dirty="0" err="1">
                <a:ea typeface="+mn-lt"/>
                <a:cs typeface="+mn-lt"/>
              </a:rPr>
              <a:t>aprendizaje</a:t>
            </a:r>
            <a:r>
              <a:rPr kumimoji="0" lang="en-IE" sz="1200" b="0" i="0" u="none" strike="noStrike" kern="1200" cap="none" spc="0" normalizeH="0" baseline="0" noProof="0" dirty="0">
                <a:ln>
                  <a:noFill/>
                </a:ln>
                <a:effectLst/>
                <a:uLnTx/>
                <a:uFillTx/>
                <a:ea typeface="+mn-lt"/>
                <a:cs typeface="+mn-lt"/>
              </a:rPr>
              <a:t>. </a:t>
            </a:r>
            <a:r>
              <a:rPr lang="en-IE" sz="1200" dirty="0">
                <a:ea typeface="+mn-lt"/>
                <a:cs typeface="+mn-lt"/>
              </a:rPr>
              <a:t>El </a:t>
            </a:r>
            <a:r>
              <a:rPr lang="en-IE" sz="1200" dirty="0" err="1">
                <a:ea typeface="+mn-lt"/>
                <a:cs typeface="+mn-lt"/>
              </a:rPr>
              <a:t>curso</a:t>
            </a:r>
            <a:r>
              <a:rPr lang="en-IE" sz="1200" dirty="0">
                <a:ea typeface="+mn-lt"/>
                <a:cs typeface="+mn-lt"/>
              </a:rPr>
              <a:t> </a:t>
            </a:r>
            <a:r>
              <a:rPr kumimoji="0" lang="en-IE" sz="1200" b="0" i="0" u="none" strike="noStrike" kern="1200" cap="none" spc="0" normalizeH="0" baseline="0" noProof="0" dirty="0">
                <a:ln>
                  <a:noFill/>
                </a:ln>
                <a:effectLst/>
                <a:uLnTx/>
                <a:uFillTx/>
                <a:ea typeface="+mn-lt"/>
                <a:cs typeface="+mn-lt"/>
              </a:rPr>
              <a:t>PIFS </a:t>
            </a:r>
            <a:r>
              <a:rPr lang="en-IE" sz="1200" dirty="0">
                <a:ea typeface="+mn-lt"/>
                <a:cs typeface="+mn-lt"/>
              </a:rPr>
              <a:t>se </a:t>
            </a:r>
            <a:r>
              <a:rPr lang="en-IE" sz="1200" dirty="0" err="1">
                <a:ea typeface="+mn-lt"/>
                <a:cs typeface="+mn-lt"/>
              </a:rPr>
              <a:t>ofrece</a:t>
            </a:r>
            <a:r>
              <a:rPr lang="en-IE" sz="1200" dirty="0">
                <a:ea typeface="+mn-lt"/>
                <a:cs typeface="+mn-lt"/>
              </a:rPr>
              <a:t> </a:t>
            </a:r>
            <a:r>
              <a:rPr lang="en-IE" sz="1200" dirty="0" err="1">
                <a:ea typeface="+mn-lt"/>
                <a:cs typeface="+mn-lt"/>
              </a:rPr>
              <a:t>como</a:t>
            </a:r>
            <a:r>
              <a:rPr lang="en-IE" sz="1200" dirty="0">
                <a:ea typeface="+mn-lt"/>
                <a:cs typeface="+mn-lt"/>
              </a:rPr>
              <a:t> un </a:t>
            </a:r>
            <a:r>
              <a:rPr lang="en-IE" sz="1200" dirty="0" err="1">
                <a:ea typeface="+mn-lt"/>
                <a:cs typeface="+mn-lt"/>
              </a:rPr>
              <a:t>programa</a:t>
            </a:r>
            <a:r>
              <a:rPr lang="en-IE" sz="1200" dirty="0">
                <a:ea typeface="+mn-lt"/>
                <a:cs typeface="+mn-lt"/>
              </a:rPr>
              <a:t> de </a:t>
            </a:r>
            <a:r>
              <a:rPr lang="en-IE" sz="1200" dirty="0" err="1">
                <a:ea typeface="+mn-lt"/>
                <a:cs typeface="+mn-lt"/>
              </a:rPr>
              <a:t>aprendizaje</a:t>
            </a:r>
            <a:r>
              <a:rPr lang="en-IE" sz="1200" dirty="0">
                <a:ea typeface="+mn-lt"/>
                <a:cs typeface="+mn-lt"/>
              </a:rPr>
              <a:t> </a:t>
            </a:r>
            <a:r>
              <a:rPr lang="en-IE" sz="1200" dirty="0" err="1">
                <a:ea typeface="+mn-lt"/>
                <a:cs typeface="+mn-lt"/>
              </a:rPr>
              <a:t>en</a:t>
            </a:r>
            <a:r>
              <a:rPr lang="en-IE" sz="1200" dirty="0">
                <a:ea typeface="+mn-lt"/>
                <a:cs typeface="+mn-lt"/>
              </a:rPr>
              <a:t> </a:t>
            </a:r>
            <a:r>
              <a:rPr lang="en-IE" sz="1200" dirty="0" err="1">
                <a:ea typeface="+mn-lt"/>
                <a:cs typeface="+mn-lt"/>
              </a:rPr>
              <a:t>línea</a:t>
            </a:r>
            <a:r>
              <a:rPr lang="en-IE" sz="1200" dirty="0">
                <a:ea typeface="+mn-lt"/>
                <a:cs typeface="+mn-lt"/>
              </a:rPr>
              <a:t>, para </a:t>
            </a:r>
            <a:r>
              <a:rPr lang="en-IE" sz="1200" dirty="0" err="1">
                <a:ea typeface="+mn-lt"/>
                <a:cs typeface="+mn-lt"/>
              </a:rPr>
              <a:t>el</a:t>
            </a:r>
            <a:r>
              <a:rPr lang="en-IE" sz="1200" dirty="0">
                <a:ea typeface="+mn-lt"/>
                <a:cs typeface="+mn-lt"/>
              </a:rPr>
              <a:t> </a:t>
            </a:r>
            <a:r>
              <a:rPr lang="en-IE" sz="1200" dirty="0" err="1">
                <a:ea typeface="+mn-lt"/>
                <a:cs typeface="+mn-lt"/>
              </a:rPr>
              <a:t>acceso</a:t>
            </a:r>
            <a:r>
              <a:rPr lang="en-IE" sz="1200" dirty="0">
                <a:ea typeface="+mn-lt"/>
                <a:cs typeface="+mn-lt"/>
              </a:rPr>
              <a:t> </a:t>
            </a:r>
            <a:r>
              <a:rPr lang="en-IE" sz="1200" dirty="0" err="1">
                <a:ea typeface="+mn-lt"/>
                <a:cs typeface="+mn-lt"/>
              </a:rPr>
              <a:t>directo</a:t>
            </a:r>
            <a:r>
              <a:rPr lang="en-IE" sz="1200" dirty="0">
                <a:ea typeface="+mn-lt"/>
                <a:cs typeface="+mn-lt"/>
              </a:rPr>
              <a:t> de </a:t>
            </a:r>
            <a:r>
              <a:rPr lang="en-IE" sz="1200" dirty="0" err="1">
                <a:ea typeface="+mn-lt"/>
                <a:cs typeface="+mn-lt"/>
              </a:rPr>
              <a:t>todas</a:t>
            </a:r>
            <a:r>
              <a:rPr lang="en-IE" sz="1200" dirty="0">
                <a:ea typeface="+mn-lt"/>
                <a:cs typeface="+mn-lt"/>
              </a:rPr>
              <a:t> las </a:t>
            </a:r>
            <a:r>
              <a:rPr lang="en-IE" sz="1200" dirty="0" err="1">
                <a:ea typeface="+mn-lt"/>
                <a:cs typeface="+mn-lt"/>
              </a:rPr>
              <a:t>partes</a:t>
            </a:r>
            <a:r>
              <a:rPr lang="en-IE" sz="1200" dirty="0">
                <a:ea typeface="+mn-lt"/>
                <a:cs typeface="+mn-lt"/>
              </a:rPr>
              <a:t> </a:t>
            </a:r>
            <a:r>
              <a:rPr lang="en-IE" sz="1200" dirty="0" err="1">
                <a:ea typeface="+mn-lt"/>
                <a:cs typeface="+mn-lt"/>
              </a:rPr>
              <a:t>interesadas</a:t>
            </a:r>
            <a:r>
              <a:rPr kumimoji="0" lang="en-IE" sz="1200" b="0" i="0" u="none" strike="noStrike" kern="1200" cap="none" spc="0" normalizeH="0" baseline="0" noProof="0" dirty="0">
                <a:ln>
                  <a:noFill/>
                </a:ln>
                <a:effectLst/>
                <a:uLnTx/>
                <a:uFillTx/>
                <a:ea typeface="+mn-lt"/>
                <a:cs typeface="+mn-lt"/>
              </a:rPr>
              <a:t>, </a:t>
            </a:r>
            <a:r>
              <a:rPr lang="en-IE" sz="1200" b="1" dirty="0" err="1">
                <a:ea typeface="+mn-lt"/>
                <a:cs typeface="+mn-lt"/>
              </a:rPr>
              <a:t>incluidos</a:t>
            </a:r>
            <a:r>
              <a:rPr lang="en-IE" sz="1200" b="1" dirty="0">
                <a:ea typeface="+mn-lt"/>
                <a:cs typeface="+mn-lt"/>
              </a:rPr>
              <a:t> </a:t>
            </a:r>
            <a:r>
              <a:rPr lang="en-IE" sz="1200" b="1" dirty="0" err="1">
                <a:ea typeface="+mn-lt"/>
                <a:cs typeface="+mn-lt"/>
              </a:rPr>
              <a:t>los</a:t>
            </a:r>
            <a:r>
              <a:rPr lang="en-IE" sz="1200" b="1" dirty="0">
                <a:ea typeface="+mn-lt"/>
                <a:cs typeface="+mn-lt"/>
              </a:rPr>
              <a:t> </a:t>
            </a:r>
            <a:r>
              <a:rPr lang="en-IE" sz="1200" b="1" dirty="0" err="1">
                <a:ea typeface="+mn-lt"/>
                <a:cs typeface="+mn-lt"/>
              </a:rPr>
              <a:t>formadores</a:t>
            </a:r>
            <a:r>
              <a:rPr kumimoji="0" lang="en-IE" sz="1200" b="1" i="0" u="none" strike="noStrike" kern="1200" cap="none" spc="0" normalizeH="0" baseline="0" noProof="0" dirty="0">
                <a:ln>
                  <a:noFill/>
                </a:ln>
                <a:effectLst/>
                <a:uLnTx/>
                <a:uFillTx/>
                <a:ea typeface="+mn-lt"/>
                <a:cs typeface="+mn-lt"/>
              </a:rPr>
              <a:t>, </a:t>
            </a:r>
            <a:r>
              <a:rPr lang="en-IE" sz="1200" b="1" dirty="0" err="1">
                <a:ea typeface="+mn-lt"/>
                <a:cs typeface="+mn-lt"/>
              </a:rPr>
              <a:t>los</a:t>
            </a:r>
            <a:r>
              <a:rPr lang="en-IE" sz="1200" b="1" dirty="0">
                <a:ea typeface="+mn-lt"/>
                <a:cs typeface="+mn-lt"/>
              </a:rPr>
              <a:t> </a:t>
            </a:r>
            <a:r>
              <a:rPr lang="en-IE" sz="1200" b="1" dirty="0" err="1">
                <a:ea typeface="+mn-lt"/>
                <a:cs typeface="+mn-lt"/>
              </a:rPr>
              <a:t>estudiantes</a:t>
            </a:r>
            <a:r>
              <a:rPr kumimoji="0" lang="en-IE" sz="1200" b="1" i="0" u="none" strike="noStrike" kern="1200" cap="none" spc="0" normalizeH="0" baseline="0" noProof="0" dirty="0">
                <a:ln>
                  <a:noFill/>
                </a:ln>
                <a:effectLst/>
                <a:uLnTx/>
                <a:uFillTx/>
                <a:ea typeface="+mn-lt"/>
                <a:cs typeface="+mn-lt"/>
              </a:rPr>
              <a:t>, </a:t>
            </a:r>
            <a:r>
              <a:rPr lang="en-IE" sz="1200" b="1" dirty="0">
                <a:ea typeface="+mn-lt"/>
                <a:cs typeface="+mn-lt"/>
              </a:rPr>
              <a:t>las </a:t>
            </a:r>
            <a:r>
              <a:rPr lang="en-IE" sz="1200" b="1" dirty="0" err="1">
                <a:ea typeface="+mn-lt"/>
                <a:cs typeface="+mn-lt"/>
              </a:rPr>
              <a:t>PyMEs</a:t>
            </a:r>
            <a:r>
              <a:rPr lang="en-IE" sz="1200" b="1" dirty="0">
                <a:ea typeface="+mn-lt"/>
                <a:cs typeface="+mn-lt"/>
              </a:rPr>
              <a:t> </a:t>
            </a:r>
            <a:r>
              <a:rPr lang="en-IE" sz="1200" b="1" dirty="0" err="1">
                <a:ea typeface="+mn-lt"/>
                <a:cs typeface="+mn-lt"/>
              </a:rPr>
              <a:t>relacionadas</a:t>
            </a:r>
            <a:r>
              <a:rPr lang="en-IE" sz="1200" b="1" dirty="0">
                <a:ea typeface="+mn-lt"/>
                <a:cs typeface="+mn-lt"/>
              </a:rPr>
              <a:t> con </a:t>
            </a:r>
            <a:r>
              <a:rPr lang="en-IE" sz="1200" b="1" dirty="0" err="1">
                <a:ea typeface="+mn-lt"/>
                <a:cs typeface="+mn-lt"/>
              </a:rPr>
              <a:t>el</a:t>
            </a:r>
            <a:r>
              <a:rPr lang="en-IE" sz="1200" b="1" dirty="0">
                <a:ea typeface="+mn-lt"/>
                <a:cs typeface="+mn-lt"/>
              </a:rPr>
              <a:t> sector de la </a:t>
            </a:r>
            <a:r>
              <a:rPr lang="en-IE" sz="1200" b="1" dirty="0" err="1">
                <a:ea typeface="+mn-lt"/>
                <a:cs typeface="+mn-lt"/>
              </a:rPr>
              <a:t>alimentación</a:t>
            </a:r>
            <a:r>
              <a:rPr lang="en-IE" sz="1200" b="1" dirty="0">
                <a:ea typeface="+mn-lt"/>
                <a:cs typeface="+mn-lt"/>
              </a:rPr>
              <a:t> y </a:t>
            </a:r>
            <a:r>
              <a:rPr lang="en-IE" sz="1200" b="1" dirty="0" err="1">
                <a:ea typeface="+mn-lt"/>
                <a:cs typeface="+mn-lt"/>
              </a:rPr>
              <a:t>los</a:t>
            </a:r>
            <a:r>
              <a:rPr lang="en-IE" sz="1200" b="1" dirty="0">
                <a:ea typeface="+mn-lt"/>
                <a:cs typeface="+mn-lt"/>
              </a:rPr>
              <a:t> </a:t>
            </a:r>
            <a:r>
              <a:rPr lang="en-IE" sz="1200" b="1" dirty="0" err="1">
                <a:ea typeface="+mn-lt"/>
                <a:cs typeface="+mn-lt"/>
              </a:rPr>
              <a:t>empleados</a:t>
            </a:r>
            <a:r>
              <a:rPr kumimoji="0" lang="en-IE" sz="1200" i="0" u="none" strike="noStrike" kern="1200" cap="none" spc="0" normalizeH="0" baseline="0" noProof="0" dirty="0">
                <a:ln>
                  <a:noFill/>
                </a:ln>
                <a:effectLst/>
                <a:uLnTx/>
                <a:uFillTx/>
                <a:ea typeface="+mn-lt"/>
                <a:cs typeface="+mn-lt"/>
              </a:rPr>
              <a:t>,</a:t>
            </a:r>
            <a:r>
              <a:rPr kumimoji="0" lang="en-IE" sz="1200" b="0" i="0" u="none" strike="noStrike" kern="1200" cap="none" spc="0" normalizeH="0" baseline="0" noProof="0" dirty="0">
                <a:ln>
                  <a:noFill/>
                </a:ln>
                <a:effectLst/>
                <a:uLnTx/>
                <a:uFillTx/>
                <a:ea typeface="+mn-lt"/>
                <a:cs typeface="+mn-lt"/>
              </a:rPr>
              <a:t> </a:t>
            </a:r>
            <a:r>
              <a:rPr lang="en-IE" sz="1200" dirty="0" err="1">
                <a:ea typeface="+mn-lt"/>
                <a:cs typeface="+mn-lt"/>
              </a:rPr>
              <a:t>sobre</a:t>
            </a:r>
            <a:r>
              <a:rPr lang="en-IE" sz="1200" dirty="0">
                <a:ea typeface="+mn-lt"/>
                <a:cs typeface="+mn-lt"/>
              </a:rPr>
              <a:t> </a:t>
            </a:r>
            <a:r>
              <a:rPr lang="en-IE" sz="1200" dirty="0" err="1">
                <a:ea typeface="+mn-lt"/>
                <a:cs typeface="+mn-lt"/>
              </a:rPr>
              <a:t>el</a:t>
            </a:r>
            <a:r>
              <a:rPr lang="en-IE" sz="1200" dirty="0">
                <a:ea typeface="+mn-lt"/>
                <a:cs typeface="+mn-lt"/>
              </a:rPr>
              <a:t> </a:t>
            </a:r>
            <a:r>
              <a:rPr lang="en-IE" sz="1200" dirty="0" err="1">
                <a:ea typeface="+mn-lt"/>
                <a:cs typeface="+mn-lt"/>
              </a:rPr>
              <a:t>tema</a:t>
            </a:r>
            <a:r>
              <a:rPr lang="en-IE" sz="1200" dirty="0">
                <a:ea typeface="+mn-lt"/>
                <a:cs typeface="+mn-lt"/>
              </a:rPr>
              <a:t> de la </a:t>
            </a:r>
            <a:r>
              <a:rPr lang="en-IE" sz="1200" dirty="0" err="1">
                <a:ea typeface="+mn-lt"/>
                <a:cs typeface="+mn-lt"/>
              </a:rPr>
              <a:t>innovación</a:t>
            </a:r>
            <a:r>
              <a:rPr lang="en-IE" sz="1200" dirty="0">
                <a:ea typeface="+mn-lt"/>
                <a:cs typeface="+mn-lt"/>
              </a:rPr>
              <a:t> alimentaria </a:t>
            </a:r>
            <a:r>
              <a:rPr lang="en-IE" sz="1200" dirty="0" err="1">
                <a:ea typeface="+mn-lt"/>
                <a:cs typeface="+mn-lt"/>
              </a:rPr>
              <a:t>específica</a:t>
            </a:r>
            <a:r>
              <a:rPr lang="en-IE" sz="1200" dirty="0">
                <a:ea typeface="+mn-lt"/>
                <a:cs typeface="+mn-lt"/>
              </a:rPr>
              <a:t> para </a:t>
            </a:r>
            <a:r>
              <a:rPr lang="en-IE" sz="1200" dirty="0" err="1">
                <a:ea typeface="+mn-lt"/>
                <a:cs typeface="+mn-lt"/>
              </a:rPr>
              <a:t>el</a:t>
            </a:r>
            <a:r>
              <a:rPr lang="en-IE" sz="1200" dirty="0">
                <a:ea typeface="+mn-lt"/>
                <a:cs typeface="+mn-lt"/>
              </a:rPr>
              <a:t> mercado senior.</a:t>
            </a:r>
            <a:endParaRPr lang="en-IE" sz="1200" dirty="0">
              <a:cs typeface="Calibri"/>
            </a:endParaRPr>
          </a:p>
          <a:p>
            <a:pPr algn="just" defTabSz="755934">
              <a:defRPr/>
            </a:pPr>
            <a:endParaRPr lang="en-IE" sz="1200" dirty="0">
              <a:latin typeface="Calibri"/>
              <a:ea typeface="Calibri" panose="020F0502020204030204" pitchFamily="34" charset="0"/>
              <a:cs typeface="Calibri"/>
            </a:endParaRPr>
          </a:p>
          <a:p>
            <a:pPr algn="just" defTabSz="755934">
              <a:defRPr/>
            </a:pPr>
            <a:r>
              <a:rPr lang="en-IE" sz="1200" dirty="0">
                <a:latin typeface="Calibri"/>
                <a:ea typeface="Calibri" panose="020F0502020204030204" pitchFamily="34" charset="0"/>
                <a:cs typeface="Calibri"/>
              </a:rPr>
              <a:t>La </a:t>
            </a:r>
            <a:r>
              <a:rPr lang="en-IE" sz="1200" dirty="0" err="1">
                <a:latin typeface="Calibri"/>
                <a:ea typeface="Calibri" panose="020F0502020204030204" pitchFamily="34" charset="0"/>
                <a:cs typeface="Calibri"/>
              </a:rPr>
              <a:t>plataforma</a:t>
            </a:r>
            <a:r>
              <a:rPr lang="en-IE" sz="1200" dirty="0">
                <a:latin typeface="Calibri"/>
                <a:ea typeface="Calibri" panose="020F0502020204030204" pitchFamily="34" charset="0"/>
                <a:cs typeface="Calibri"/>
              </a:rPr>
              <a:t> del </a:t>
            </a:r>
            <a:r>
              <a:rPr lang="en-IE" sz="1200" dirty="0" err="1">
                <a:latin typeface="Calibri"/>
                <a:ea typeface="Calibri" panose="020F0502020204030204" pitchFamily="34" charset="0"/>
                <a:cs typeface="Calibri"/>
              </a:rPr>
              <a:t>proyecto</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será</a:t>
            </a:r>
            <a:r>
              <a:rPr lang="en-IE" sz="1200" dirty="0">
                <a:latin typeface="Calibri"/>
                <a:ea typeface="Calibri" panose="020F0502020204030204" pitchFamily="34" charset="0"/>
                <a:cs typeface="Calibri"/>
              </a:rPr>
              <a:t> un </a:t>
            </a:r>
            <a:r>
              <a:rPr lang="en-IE" sz="1200" dirty="0" err="1">
                <a:latin typeface="Calibri"/>
                <a:ea typeface="Calibri" panose="020F0502020204030204" pitchFamily="34" charset="0"/>
                <a:cs typeface="Calibri"/>
              </a:rPr>
              <a:t>lugar</a:t>
            </a:r>
            <a:r>
              <a:rPr lang="en-IE" sz="1200" dirty="0">
                <a:latin typeface="Calibri"/>
                <a:ea typeface="Calibri" panose="020F0502020204030204" pitchFamily="34" charset="0"/>
                <a:cs typeface="Calibri"/>
              </a:rPr>
              <a:t> de </a:t>
            </a:r>
            <a:r>
              <a:rPr lang="en-IE" sz="1200" dirty="0" err="1">
                <a:latin typeface="Calibri"/>
                <a:ea typeface="Calibri" panose="020F0502020204030204" pitchFamily="34" charset="0"/>
                <a:cs typeface="Calibri"/>
              </a:rPr>
              <a:t>acceso</a:t>
            </a:r>
            <a:r>
              <a:rPr lang="en-IE" sz="1200" dirty="0">
                <a:latin typeface="Calibri"/>
                <a:ea typeface="Calibri" panose="020F0502020204030204" pitchFamily="34" charset="0"/>
                <a:cs typeface="Calibri"/>
              </a:rPr>
              <a:t> universal con un </a:t>
            </a:r>
            <a:r>
              <a:rPr lang="en-IE" sz="1200" dirty="0" err="1">
                <a:latin typeface="Calibri"/>
                <a:ea typeface="Calibri" panose="020F0502020204030204" pitchFamily="34" charset="0"/>
                <a:cs typeface="Calibri"/>
              </a:rPr>
              <a:t>rango</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muy</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amplio</a:t>
            </a:r>
            <a:r>
              <a:rPr lang="en-IE" sz="1200" dirty="0">
                <a:latin typeface="Calibri"/>
                <a:ea typeface="Calibri" panose="020F0502020204030204" pitchFamily="34" charset="0"/>
                <a:cs typeface="Calibri"/>
              </a:rPr>
              <a:t> de </a:t>
            </a:r>
            <a:r>
              <a:rPr lang="en-IE" sz="1200" dirty="0" err="1">
                <a:latin typeface="Calibri"/>
                <a:ea typeface="Calibri" panose="020F0502020204030204" pitchFamily="34" charset="0"/>
                <a:cs typeface="Calibri"/>
              </a:rPr>
              <a:t>idiomas</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disponibles</a:t>
            </a:r>
            <a:r>
              <a:rPr lang="en-IE" sz="1200" dirty="0">
                <a:latin typeface="Calibri"/>
                <a:ea typeface="Calibri" panose="020F0502020204030204" pitchFamily="34" charset="0"/>
                <a:cs typeface="Calibri"/>
              </a:rPr>
              <a:t>. Un sitio </a:t>
            </a:r>
            <a:r>
              <a:rPr lang="en-IE" sz="1200" dirty="0" err="1">
                <a:latin typeface="Calibri"/>
                <a:ea typeface="Calibri" panose="020F0502020204030204" pitchFamily="34" charset="0"/>
                <a:cs typeface="Calibri"/>
              </a:rPr>
              <a:t>interactivo</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en</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el</a:t>
            </a:r>
            <a:r>
              <a:rPr lang="en-IE" sz="1200" dirty="0">
                <a:latin typeface="Calibri"/>
                <a:ea typeface="Calibri" panose="020F0502020204030204" pitchFamily="34" charset="0"/>
                <a:cs typeface="Calibri"/>
              </a:rPr>
              <a:t> que se </a:t>
            </a:r>
            <a:r>
              <a:rPr lang="en-IE" sz="1200" dirty="0" err="1">
                <a:latin typeface="Calibri"/>
                <a:ea typeface="Calibri" panose="020F0502020204030204" pitchFamily="34" charset="0"/>
                <a:cs typeface="Calibri"/>
              </a:rPr>
              <a:t>combinan</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recursos</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informativos</a:t>
            </a:r>
            <a:r>
              <a:rPr lang="en-IE" sz="1200" dirty="0">
                <a:latin typeface="Calibri"/>
                <a:ea typeface="Calibri" panose="020F0502020204030204" pitchFamily="34" charset="0"/>
                <a:cs typeface="Calibri"/>
              </a:rPr>
              <a:t> con </a:t>
            </a:r>
            <a:r>
              <a:rPr lang="en-IE" sz="1200" dirty="0" err="1">
                <a:latin typeface="Calibri"/>
                <a:ea typeface="Calibri" panose="020F0502020204030204" pitchFamily="34" charset="0"/>
                <a:cs typeface="Calibri"/>
              </a:rPr>
              <a:t>autoevaluaciones</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ejercicios</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digitalizados</a:t>
            </a:r>
            <a:r>
              <a:rPr lang="en-IE" sz="1200" dirty="0">
                <a:latin typeface="Calibri"/>
                <a:ea typeface="Calibri" panose="020F0502020204030204" pitchFamily="34" charset="0"/>
                <a:cs typeface="Calibri"/>
              </a:rPr>
              <a:t> y </a:t>
            </a:r>
            <a:r>
              <a:rPr lang="en-IE" sz="1200" dirty="0" err="1">
                <a:latin typeface="Calibri"/>
                <a:ea typeface="Calibri" panose="020F0502020204030204" pitchFamily="34" charset="0"/>
                <a:cs typeface="Calibri"/>
              </a:rPr>
              <a:t>actividades</a:t>
            </a:r>
            <a:r>
              <a:rPr lang="en-IE" sz="1200" dirty="0">
                <a:latin typeface="Calibri"/>
                <a:ea typeface="Calibri" panose="020F0502020204030204" pitchFamily="34" charset="0"/>
                <a:cs typeface="Calibri"/>
              </a:rPr>
              <a:t> de </a:t>
            </a:r>
            <a:r>
              <a:rPr lang="en-IE" sz="1200" dirty="0" err="1">
                <a:latin typeface="Calibri"/>
                <a:ea typeface="Calibri" panose="020F0502020204030204" pitchFamily="34" charset="0"/>
                <a:cs typeface="Calibri"/>
              </a:rPr>
              <a:t>desarrollo</a:t>
            </a:r>
            <a:r>
              <a:rPr lang="en-IE" sz="1200" dirty="0">
                <a:latin typeface="Calibri"/>
                <a:ea typeface="Calibri" panose="020F0502020204030204" pitchFamily="34" charset="0"/>
                <a:cs typeface="Calibri"/>
              </a:rPr>
              <a:t> de las </a:t>
            </a:r>
            <a:r>
              <a:rPr lang="en-IE" sz="1200" dirty="0" err="1">
                <a:latin typeface="Calibri"/>
                <a:ea typeface="Calibri" panose="020F0502020204030204" pitchFamily="34" charset="0"/>
                <a:cs typeface="Calibri"/>
              </a:rPr>
              <a:t>habilidades</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orientadas</a:t>
            </a:r>
            <a:r>
              <a:rPr lang="en-IE" sz="1200" dirty="0">
                <a:latin typeface="Calibri"/>
                <a:ea typeface="Calibri" panose="020F0502020204030204" pitchFamily="34" charset="0"/>
                <a:cs typeface="Calibri"/>
              </a:rPr>
              <a:t> a la </a:t>
            </a:r>
            <a:r>
              <a:rPr lang="en-IE" sz="1200" dirty="0" err="1">
                <a:latin typeface="Calibri"/>
                <a:ea typeface="Calibri" panose="020F0502020204030204" pitchFamily="34" charset="0"/>
                <a:cs typeface="Calibri"/>
              </a:rPr>
              <a:t>innovación</a:t>
            </a:r>
            <a:r>
              <a:rPr lang="en-IE" sz="1200" dirty="0" err="1">
                <a:latin typeface="Calibri"/>
                <a:ea typeface="Calibri" panose="020F0502020204030204" pitchFamily="34" charset="0"/>
                <a:cs typeface="Times New Roman"/>
              </a:rPr>
              <a:t>s</a:t>
            </a:r>
            <a:r>
              <a:rPr kumimoji="0" lang="en-IE" sz="1200" b="0" i="0" u="none" strike="noStrike" kern="1200" cap="none" spc="0" normalizeH="0" baseline="0" noProof="0" dirty="0">
                <a:ln>
                  <a:noFill/>
                </a:ln>
                <a:effectLst/>
                <a:uLnTx/>
                <a:uFillTx/>
                <a:latin typeface="Calibri"/>
                <a:ea typeface="Calibri" panose="020F0502020204030204" pitchFamily="34" charset="0"/>
                <a:cs typeface="Times New Roman"/>
              </a:rPr>
              <a:t>. </a:t>
            </a:r>
            <a:r>
              <a:rPr lang="en-IE" sz="1200" dirty="0">
                <a:ea typeface="+mn-lt"/>
                <a:cs typeface="Times New Roman"/>
              </a:rPr>
              <a:t>Se </a:t>
            </a:r>
            <a:r>
              <a:rPr lang="en-IE" sz="1200" dirty="0" err="1">
                <a:ea typeface="+mn-lt"/>
                <a:cs typeface="Times New Roman"/>
              </a:rPr>
              <a:t>han</a:t>
            </a:r>
            <a:r>
              <a:rPr lang="en-IE" sz="1200" dirty="0">
                <a:ea typeface="+mn-lt"/>
                <a:cs typeface="Times New Roman"/>
              </a:rPr>
              <a:t> </a:t>
            </a:r>
            <a:r>
              <a:rPr lang="en-IE" sz="1200" dirty="0" err="1">
                <a:ea typeface="+mn-lt"/>
                <a:cs typeface="Times New Roman"/>
              </a:rPr>
              <a:t>añadido</a:t>
            </a:r>
            <a:r>
              <a:rPr lang="en-IE" sz="1200" dirty="0">
                <a:ea typeface="+mn-lt"/>
                <a:cs typeface="Times New Roman"/>
              </a:rPr>
              <a:t> </a:t>
            </a:r>
            <a:r>
              <a:rPr lang="en-IE" sz="1200" dirty="0" err="1">
                <a:ea typeface="+mn-lt"/>
                <a:cs typeface="Times New Roman"/>
              </a:rPr>
              <a:t>l</a:t>
            </a:r>
            <a:r>
              <a:rPr lang="en-IE" sz="1200" dirty="0" err="1">
                <a:ea typeface="+mn-lt"/>
                <a:cs typeface="+mn-lt"/>
              </a:rPr>
              <a:t>ecturas</a:t>
            </a:r>
            <a:r>
              <a:rPr lang="en-IE" sz="1200" dirty="0">
                <a:ea typeface="+mn-lt"/>
                <a:cs typeface="+mn-lt"/>
              </a:rPr>
              <a:t> </a:t>
            </a:r>
            <a:r>
              <a:rPr lang="en-IE" sz="1200" dirty="0" err="1">
                <a:ea typeface="+mn-lt"/>
                <a:cs typeface="+mn-lt"/>
              </a:rPr>
              <a:t>adicionales</a:t>
            </a:r>
            <a:r>
              <a:rPr lang="en-IE" sz="1200" dirty="0">
                <a:ea typeface="+mn-lt"/>
                <a:cs typeface="+mn-lt"/>
              </a:rPr>
              <a:t> y enlaces </a:t>
            </a:r>
            <a:r>
              <a:rPr kumimoji="0" lang="en-IE" sz="1200" b="0" i="0" u="none" strike="noStrike" kern="1200" cap="none" spc="0" normalizeH="0" baseline="0" noProof="0" dirty="0">
                <a:ln>
                  <a:noFill/>
                </a:ln>
                <a:effectLst/>
                <a:uLnTx/>
                <a:uFillTx/>
                <a:ea typeface="+mn-lt"/>
                <a:cs typeface="+mn-lt"/>
              </a:rPr>
              <a:t>multimedia. </a:t>
            </a:r>
            <a:r>
              <a:rPr lang="en-IE" sz="1200" dirty="0">
                <a:ea typeface="+mn-lt"/>
                <a:cs typeface="+mn-lt"/>
              </a:rPr>
              <a:t>Este </a:t>
            </a:r>
            <a:r>
              <a:rPr lang="en-IE" sz="1200" dirty="0" err="1">
                <a:ea typeface="+mn-lt"/>
                <a:cs typeface="+mn-lt"/>
              </a:rPr>
              <a:t>recurso</a:t>
            </a:r>
            <a:r>
              <a:rPr lang="en-IE" sz="1200" dirty="0">
                <a:ea typeface="+mn-lt"/>
                <a:cs typeface="+mn-lt"/>
              </a:rPr>
              <a:t> de </a:t>
            </a:r>
            <a:r>
              <a:rPr lang="en-IE" sz="1200" dirty="0" err="1">
                <a:ea typeface="+mn-lt"/>
                <a:cs typeface="+mn-lt"/>
              </a:rPr>
              <a:t>aprendizaje</a:t>
            </a:r>
            <a:r>
              <a:rPr lang="en-IE" sz="1200" dirty="0">
                <a:ea typeface="+mn-lt"/>
                <a:cs typeface="+mn-lt"/>
              </a:rPr>
              <a:t> </a:t>
            </a:r>
            <a:r>
              <a:rPr lang="en-IE" sz="1200" dirty="0" err="1">
                <a:ea typeface="+mn-lt"/>
                <a:cs typeface="+mn-lt"/>
              </a:rPr>
              <a:t>en</a:t>
            </a:r>
            <a:r>
              <a:rPr lang="en-IE" sz="1200" dirty="0">
                <a:ea typeface="+mn-lt"/>
                <a:cs typeface="+mn-lt"/>
              </a:rPr>
              <a:t> </a:t>
            </a:r>
            <a:r>
              <a:rPr lang="en-IE" sz="1200" dirty="0" err="1">
                <a:ea typeface="+mn-lt"/>
                <a:cs typeface="+mn-lt"/>
              </a:rPr>
              <a:t>línea</a:t>
            </a:r>
            <a:r>
              <a:rPr lang="en-IE" sz="1200" dirty="0">
                <a:ea typeface="+mn-lt"/>
                <a:cs typeface="+mn-lt"/>
              </a:rPr>
              <a:t> </a:t>
            </a:r>
            <a:r>
              <a:rPr lang="en-IE" sz="1200" dirty="0" err="1">
                <a:ea typeface="+mn-lt"/>
                <a:cs typeface="+mn-lt"/>
              </a:rPr>
              <a:t>incorpora</a:t>
            </a:r>
            <a:r>
              <a:rPr lang="en-IE" sz="1200" dirty="0">
                <a:ea typeface="+mn-lt"/>
                <a:cs typeface="+mn-lt"/>
              </a:rPr>
              <a:t> las </a:t>
            </a:r>
            <a:r>
              <a:rPr lang="en-IE" sz="1200" dirty="0" err="1">
                <a:ea typeface="+mn-lt"/>
                <a:cs typeface="+mn-lt"/>
              </a:rPr>
              <a:t>mejores</a:t>
            </a:r>
            <a:r>
              <a:rPr lang="en-IE" sz="1200" dirty="0">
                <a:ea typeface="+mn-lt"/>
                <a:cs typeface="+mn-lt"/>
              </a:rPr>
              <a:t> </a:t>
            </a:r>
            <a:r>
              <a:rPr lang="en-IE" sz="1200" dirty="0" err="1">
                <a:ea typeface="+mn-lt"/>
                <a:cs typeface="+mn-lt"/>
              </a:rPr>
              <a:t>prácticas</a:t>
            </a:r>
            <a:r>
              <a:rPr lang="en-IE" sz="1200" dirty="0">
                <a:ea typeface="+mn-lt"/>
                <a:cs typeface="+mn-lt"/>
              </a:rPr>
              <a:t> </a:t>
            </a:r>
            <a:r>
              <a:rPr lang="en-IE" sz="1200" dirty="0" err="1">
                <a:ea typeface="+mn-lt"/>
                <a:cs typeface="+mn-lt"/>
              </a:rPr>
              <a:t>disponibles</a:t>
            </a:r>
            <a:r>
              <a:rPr lang="en-IE" sz="1200" dirty="0">
                <a:ea typeface="+mn-lt"/>
                <a:cs typeface="+mn-lt"/>
              </a:rPr>
              <a:t> online, de modo que, </a:t>
            </a:r>
            <a:r>
              <a:rPr lang="en-IE" sz="1200" dirty="0" err="1">
                <a:ea typeface="+mn-lt"/>
                <a:cs typeface="+mn-lt"/>
              </a:rPr>
              <a:t>aunque</a:t>
            </a:r>
            <a:r>
              <a:rPr lang="en-IE" sz="1200" dirty="0">
                <a:ea typeface="+mn-lt"/>
                <a:cs typeface="+mn-lt"/>
              </a:rPr>
              <a:t> </a:t>
            </a:r>
            <a:r>
              <a:rPr lang="en-IE" sz="1200" dirty="0" err="1">
                <a:ea typeface="+mn-lt"/>
                <a:cs typeface="+mn-lt"/>
              </a:rPr>
              <a:t>el</a:t>
            </a:r>
            <a:r>
              <a:rPr lang="en-IE" sz="1200" dirty="0">
                <a:ea typeface="+mn-lt"/>
                <a:cs typeface="+mn-lt"/>
              </a:rPr>
              <a:t> </a:t>
            </a:r>
            <a:r>
              <a:rPr lang="en-IE" sz="1200" dirty="0" err="1">
                <a:ea typeface="+mn-lt"/>
                <a:cs typeface="+mn-lt"/>
              </a:rPr>
              <a:t>objetivo</a:t>
            </a:r>
            <a:r>
              <a:rPr lang="en-IE" sz="1200" dirty="0">
                <a:ea typeface="+mn-lt"/>
                <a:cs typeface="+mn-lt"/>
              </a:rPr>
              <a:t> del </a:t>
            </a:r>
            <a:r>
              <a:rPr lang="en-IE" sz="1200" dirty="0" err="1">
                <a:ea typeface="+mn-lt"/>
                <a:cs typeface="+mn-lt"/>
              </a:rPr>
              <a:t>aprendizaje</a:t>
            </a:r>
            <a:r>
              <a:rPr lang="en-IE" sz="1200" dirty="0">
                <a:ea typeface="+mn-lt"/>
                <a:cs typeface="+mn-lt"/>
              </a:rPr>
              <a:t> </a:t>
            </a:r>
            <a:r>
              <a:rPr lang="en-IE" sz="1200" dirty="0" err="1">
                <a:ea typeface="+mn-lt"/>
                <a:cs typeface="+mn-lt"/>
              </a:rPr>
              <a:t>sigue</a:t>
            </a:r>
            <a:r>
              <a:rPr lang="en-IE" sz="1200" dirty="0">
                <a:ea typeface="+mn-lt"/>
                <a:cs typeface="+mn-lt"/>
              </a:rPr>
              <a:t> </a:t>
            </a:r>
            <a:r>
              <a:rPr lang="en-IE" sz="1200" dirty="0" err="1">
                <a:ea typeface="+mn-lt"/>
                <a:cs typeface="+mn-lt"/>
              </a:rPr>
              <a:t>siendo</a:t>
            </a:r>
            <a:r>
              <a:rPr lang="en-IE" sz="1200" dirty="0">
                <a:ea typeface="+mn-lt"/>
                <a:cs typeface="+mn-lt"/>
              </a:rPr>
              <a:t> </a:t>
            </a:r>
            <a:r>
              <a:rPr lang="en-IE" sz="1200" dirty="0" err="1">
                <a:ea typeface="+mn-lt"/>
                <a:cs typeface="+mn-lt"/>
              </a:rPr>
              <a:t>el</a:t>
            </a:r>
            <a:r>
              <a:rPr lang="en-IE" sz="1200" dirty="0">
                <a:ea typeface="+mn-lt"/>
                <a:cs typeface="+mn-lt"/>
              </a:rPr>
              <a:t> </a:t>
            </a:r>
            <a:r>
              <a:rPr lang="en-IE" sz="1200" dirty="0" err="1">
                <a:ea typeface="+mn-lt"/>
                <a:cs typeface="+mn-lt"/>
              </a:rPr>
              <a:t>mismo</a:t>
            </a:r>
            <a:r>
              <a:rPr lang="en-IE" sz="1200" dirty="0">
                <a:ea typeface="+mn-lt"/>
                <a:cs typeface="+mn-lt"/>
              </a:rPr>
              <a:t>, la </a:t>
            </a:r>
            <a:r>
              <a:rPr lang="en-IE" sz="1200" dirty="0" err="1">
                <a:ea typeface="+mn-lt"/>
                <a:cs typeface="+mn-lt"/>
              </a:rPr>
              <a:t>interfaz</a:t>
            </a:r>
            <a:r>
              <a:rPr lang="en-IE" sz="1200" dirty="0">
                <a:ea typeface="+mn-lt"/>
                <a:cs typeface="+mn-lt"/>
              </a:rPr>
              <a:t> y la </a:t>
            </a:r>
            <a:r>
              <a:rPr lang="en-IE" sz="1200" dirty="0" err="1">
                <a:ea typeface="+mn-lt"/>
                <a:cs typeface="+mn-lt"/>
              </a:rPr>
              <a:t>experiencia</a:t>
            </a:r>
            <a:r>
              <a:rPr lang="en-IE" sz="1200" dirty="0">
                <a:ea typeface="+mn-lt"/>
                <a:cs typeface="+mn-lt"/>
              </a:rPr>
              <a:t> del </a:t>
            </a:r>
            <a:r>
              <a:rPr lang="en-IE" sz="1200" dirty="0" err="1">
                <a:ea typeface="+mn-lt"/>
                <a:cs typeface="+mn-lt"/>
              </a:rPr>
              <a:t>usuario</a:t>
            </a:r>
            <a:r>
              <a:rPr lang="en-IE" sz="1200" dirty="0">
                <a:ea typeface="+mn-lt"/>
                <a:cs typeface="+mn-lt"/>
              </a:rPr>
              <a:t> </a:t>
            </a:r>
            <a:r>
              <a:rPr lang="en-IE" sz="1200" dirty="0" err="1">
                <a:ea typeface="+mn-lt"/>
                <a:cs typeface="+mn-lt"/>
              </a:rPr>
              <a:t>pueden</a:t>
            </a:r>
            <a:r>
              <a:rPr lang="en-IE" sz="1200" dirty="0">
                <a:ea typeface="+mn-lt"/>
                <a:cs typeface="+mn-lt"/>
              </a:rPr>
              <a:t> ser </a:t>
            </a:r>
            <a:r>
              <a:rPr lang="en-IE" sz="1200" dirty="0" err="1">
                <a:ea typeface="+mn-lt"/>
                <a:cs typeface="+mn-lt"/>
              </a:rPr>
              <a:t>radicalmente</a:t>
            </a:r>
            <a:r>
              <a:rPr lang="en-IE" sz="1200" dirty="0">
                <a:ea typeface="+mn-lt"/>
                <a:cs typeface="+mn-lt"/>
              </a:rPr>
              <a:t> </a:t>
            </a:r>
            <a:r>
              <a:rPr lang="en-IE" sz="1200" dirty="0" err="1">
                <a:ea typeface="+mn-lt"/>
                <a:cs typeface="+mn-lt"/>
              </a:rPr>
              <a:t>diferentes</a:t>
            </a:r>
            <a:r>
              <a:rPr lang="en-IE" sz="1200" dirty="0">
                <a:ea typeface="+mn-lt"/>
                <a:cs typeface="+mn-lt"/>
              </a:rPr>
              <a:t>, </a:t>
            </a:r>
            <a:r>
              <a:rPr lang="en-IE" sz="1200" dirty="0" err="1">
                <a:ea typeface="+mn-lt"/>
                <a:cs typeface="+mn-lt"/>
              </a:rPr>
              <a:t>según</a:t>
            </a:r>
            <a:r>
              <a:rPr lang="en-IE" sz="1200" dirty="0">
                <a:ea typeface="+mn-lt"/>
                <a:cs typeface="+mn-lt"/>
              </a:rPr>
              <a:t> </a:t>
            </a:r>
            <a:r>
              <a:rPr lang="en-IE" sz="1200" dirty="0" err="1">
                <a:ea typeface="+mn-lt"/>
                <a:cs typeface="+mn-lt"/>
              </a:rPr>
              <a:t>convenga</a:t>
            </a:r>
            <a:r>
              <a:rPr lang="en-IE" sz="1200" dirty="0">
                <a:ea typeface="+mn-lt"/>
                <a:cs typeface="+mn-lt"/>
              </a:rPr>
              <a:t> </a:t>
            </a:r>
            <a:r>
              <a:rPr lang="en-IE" sz="1200" dirty="0" err="1">
                <a:ea typeface="+mn-lt"/>
                <a:cs typeface="+mn-lt"/>
              </a:rPr>
              <a:t>en</a:t>
            </a:r>
            <a:r>
              <a:rPr lang="en-IE" sz="1200" dirty="0">
                <a:ea typeface="+mn-lt"/>
                <a:cs typeface="+mn-lt"/>
              </a:rPr>
              <a:t> </a:t>
            </a:r>
            <a:r>
              <a:rPr lang="en-IE" sz="1200" dirty="0" err="1">
                <a:ea typeface="+mn-lt"/>
                <a:cs typeface="+mn-lt"/>
              </a:rPr>
              <a:t>cada</a:t>
            </a:r>
            <a:r>
              <a:rPr lang="en-IE" sz="1200" dirty="0">
                <a:ea typeface="+mn-lt"/>
                <a:cs typeface="+mn-lt"/>
              </a:rPr>
              <a:t> </a:t>
            </a:r>
            <a:r>
              <a:rPr lang="en-IE" sz="1200" dirty="0" err="1">
                <a:ea typeface="+mn-lt"/>
                <a:cs typeface="+mn-lt"/>
              </a:rPr>
              <a:t>situación</a:t>
            </a:r>
            <a:r>
              <a:rPr lang="en-IE" sz="1200" dirty="0">
                <a:ea typeface="+mn-lt"/>
                <a:cs typeface="+mn-lt"/>
              </a:rPr>
              <a:t>. </a:t>
            </a:r>
            <a:endParaRPr lang="en-IE" sz="1200" b="0" i="0" u="none" strike="noStrike" kern="1200" cap="none" spc="0" normalizeH="0" baseline="0" noProof="0" dirty="0">
              <a:ln>
                <a:noFill/>
              </a:ln>
              <a:effectLst/>
              <a:uLnTx/>
              <a:uFillTx/>
              <a:ea typeface="+mn-lt"/>
              <a:cs typeface="+mn-lt"/>
            </a:endParaRPr>
          </a:p>
          <a:p>
            <a:endParaRPr lang="en-IE" dirty="0"/>
          </a:p>
        </p:txBody>
      </p:sp>
      <p:sp>
        <p:nvSpPr>
          <p:cNvPr id="6" name="TextBox 5">
            <a:extLst>
              <a:ext uri="{FF2B5EF4-FFF2-40B4-BE49-F238E27FC236}">
                <a16:creationId xmlns:a16="http://schemas.microsoft.com/office/drawing/2014/main" id="{9F626380-5FC1-EFB8-C671-5E9F4D471910}"/>
              </a:ext>
            </a:extLst>
          </p:cNvPr>
          <p:cNvSpPr txBox="1"/>
          <p:nvPr/>
        </p:nvSpPr>
        <p:spPr>
          <a:xfrm>
            <a:off x="-28" y="4597053"/>
            <a:ext cx="7559675" cy="1648020"/>
          </a:xfrm>
          <a:prstGeom prst="rect">
            <a:avLst/>
          </a:prstGeom>
          <a:solidFill>
            <a:srgbClr val="85D2E1"/>
          </a:solidFill>
        </p:spPr>
        <p:txBody>
          <a:bodyPr wrap="square" rtlCol="0">
            <a:spAutoFit/>
          </a:bodyPr>
          <a:lstStyle/>
          <a:p>
            <a:endParaRPr lang="en-IE" dirty="0"/>
          </a:p>
        </p:txBody>
      </p:sp>
      <p:grpSp>
        <p:nvGrpSpPr>
          <p:cNvPr id="7" name="Graphic 3">
            <a:extLst>
              <a:ext uri="{FF2B5EF4-FFF2-40B4-BE49-F238E27FC236}">
                <a16:creationId xmlns:a16="http://schemas.microsoft.com/office/drawing/2014/main" id="{09322CBC-C5F2-E860-5A09-12EE13E5B6CC}"/>
              </a:ext>
            </a:extLst>
          </p:cNvPr>
          <p:cNvGrpSpPr/>
          <p:nvPr/>
        </p:nvGrpSpPr>
        <p:grpSpPr>
          <a:xfrm>
            <a:off x="5285984" y="4806484"/>
            <a:ext cx="1215024" cy="1193483"/>
            <a:chOff x="2535967" y="3877309"/>
            <a:chExt cx="912375" cy="910597"/>
          </a:xfrm>
        </p:grpSpPr>
        <p:sp>
          <p:nvSpPr>
            <p:cNvPr id="8" name="Freeform 1474">
              <a:extLst>
                <a:ext uri="{FF2B5EF4-FFF2-40B4-BE49-F238E27FC236}">
                  <a16:creationId xmlns:a16="http://schemas.microsoft.com/office/drawing/2014/main" id="{A1CC0607-6CAB-84AD-B2EC-8F25D7D39B4F}"/>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00BADE"/>
            </a:solidFill>
            <a:ln w="27426" cap="flat">
              <a:noFill/>
              <a:prstDash val="solid"/>
              <a:miter/>
            </a:ln>
          </p:spPr>
          <p:txBody>
            <a:bodyPr rtlCol="0" anchor="ctr"/>
            <a:lstStyle/>
            <a:p>
              <a:endParaRPr lang="en-US"/>
            </a:p>
          </p:txBody>
        </p:sp>
        <p:sp>
          <p:nvSpPr>
            <p:cNvPr id="9" name="Freeform 1475">
              <a:extLst>
                <a:ext uri="{FF2B5EF4-FFF2-40B4-BE49-F238E27FC236}">
                  <a16:creationId xmlns:a16="http://schemas.microsoft.com/office/drawing/2014/main" id="{11D0AB2C-A1A6-1C57-F4E0-CE1B6D29086B}"/>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10862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81C96-F092-31DF-29B3-D961A92EA138}"/>
              </a:ext>
            </a:extLst>
          </p:cNvPr>
          <p:cNvSpPr>
            <a:spLocks noGrp="1"/>
          </p:cNvSpPr>
          <p:nvPr>
            <p:ph type="body" sz="quarter" idx="14"/>
          </p:nvPr>
        </p:nvSpPr>
        <p:spPr>
          <a:xfrm>
            <a:off x="442002" y="3569960"/>
            <a:ext cx="6580741" cy="5413420"/>
          </a:xfrm>
        </p:spPr>
        <p:txBody>
          <a:bodyPr numCol="1"/>
          <a:lstStyle/>
          <a:p>
            <a:pPr marL="342900" marR="0" lvl="0" indent="-342900" algn="just" defTabSz="755934" rtl="0" eaLnBrk="1" fontAlgn="auto" latinLnBrk="0" hangingPunct="1">
              <a:lnSpc>
                <a:spcPct val="107000"/>
              </a:lnSpc>
              <a:spcBef>
                <a:spcPts val="0"/>
              </a:spcBef>
              <a:spcAft>
                <a:spcPts val="800"/>
              </a:spcAft>
              <a:buClrTx/>
              <a:buSzTx/>
              <a:buFont typeface="+mj-lt"/>
              <a:buAutoNum type="alphaLcParenR" startAt="3"/>
              <a:tabLst/>
              <a:defRPr/>
            </a:pPr>
            <a:r>
              <a:rPr kumimoji="0" lang="en-US" sz="16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Otras</a:t>
            </a:r>
            <a:r>
              <a:rPr kumimoji="0" lang="en-US"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metodologías</a:t>
            </a:r>
            <a:r>
              <a:rPr kumimoji="0" lang="en-US"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US" sz="16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enseñanza</a:t>
            </a:r>
            <a:r>
              <a:rPr kumimoji="0" lang="en-US"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E"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sng" strike="noStrike" kern="1200" cap="none" spc="0" normalizeH="0" baseline="0" noProof="0" dirty="0" err="1">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Clase</a:t>
            </a:r>
            <a:r>
              <a:rPr kumimoji="0" lang="en-IE"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 </a:t>
            </a:r>
            <a:r>
              <a:rPr lang="en-IE" sz="1300" b="1" u="sng" dirty="0">
                <a:highlight>
                  <a:srgbClr val="FED103"/>
                </a:highlight>
                <a:ea typeface="Calibri" panose="020F0502020204030204" pitchFamily="34" charset="0"/>
                <a:cs typeface="Times New Roman" panose="02020603050405020304" pitchFamily="18" charset="0"/>
              </a:rPr>
              <a:t>I</a:t>
            </a:r>
            <a:r>
              <a:rPr kumimoji="0" lang="en-IE" sz="1300" b="1" i="0" u="sng" strike="noStrike" kern="1200" cap="none" spc="0" normalizeH="0" baseline="0" noProof="0" dirty="0" err="1">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nvertida</a:t>
            </a:r>
            <a:endParaRPr kumimoji="0" lang="en-IE" sz="1300" b="0" i="0" u="none"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en-IE" sz="1200" dirty="0" err="1">
                <a:ea typeface="Calibri" panose="020F0502020204030204" pitchFamily="34" charset="0"/>
                <a:cs typeface="Times New Roman" panose="02020603050405020304" pitchFamily="18" charset="0"/>
              </a:rPr>
              <a:t>En</a:t>
            </a:r>
            <a:r>
              <a:rPr lang="en-IE" sz="1200" dirty="0">
                <a:ea typeface="Calibri" panose="020F0502020204030204" pitchFamily="34" charset="0"/>
                <a:cs typeface="Times New Roman" panose="02020603050405020304" pitchFamily="18" charset="0"/>
              </a:rPr>
              <a:t> la </a:t>
            </a:r>
            <a:r>
              <a:rPr lang="en-IE" sz="1200" dirty="0" err="1">
                <a:ea typeface="Calibri" panose="020F0502020204030204" pitchFamily="34" charset="0"/>
                <a:cs typeface="Times New Roman" panose="02020603050405020304" pitchFamily="18" charset="0"/>
              </a:rPr>
              <a:t>Clase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Invertida</a:t>
            </a:r>
            <a:r>
              <a:rPr lang="en-IE" sz="1200" dirty="0">
                <a:ea typeface="Calibri" panose="020F0502020204030204" pitchFamily="34" charset="0"/>
                <a:cs typeface="Times New Roman" panose="02020603050405020304" pitchFamily="18" charset="0"/>
              </a:rPr>
              <a:t> o “Flipped Classroom”, </a:t>
            </a:r>
            <a:r>
              <a:rPr lang="en-IE" sz="1200" dirty="0" err="1">
                <a:ea typeface="Calibri" panose="020F0502020204030204" pitchFamily="34" charset="0"/>
                <a:cs typeface="Times New Roman" panose="02020603050405020304" pitchFamily="18" charset="0"/>
              </a:rPr>
              <a:t>los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estudiantes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aprenden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contenido</a:t>
            </a:r>
            <a:r>
              <a:rPr lang="en-IE" sz="1200" dirty="0">
                <a:ea typeface="Calibri" panose="020F0502020204030204" pitchFamily="34" charset="0"/>
                <a:cs typeface="Times New Roman" panose="02020603050405020304" pitchFamily="18" charset="0"/>
              </a:rPr>
              <a:t> del modulo antes de la </a:t>
            </a:r>
            <a:r>
              <a:rPr lang="en-IE" sz="1200" dirty="0" err="1">
                <a:ea typeface="Calibri" panose="020F0502020204030204" pitchFamily="34" charset="0"/>
                <a:cs typeface="Times New Roman" panose="02020603050405020304" pitchFamily="18" charset="0"/>
              </a:rPr>
              <a:t>clase</a:t>
            </a:r>
            <a:r>
              <a:rPr lang="en-IE" sz="1200" dirty="0">
                <a:ea typeface="Calibri" panose="020F0502020204030204" pitchFamily="34" charset="0"/>
                <a:cs typeface="Times New Roman" panose="02020603050405020304" pitchFamily="18" charset="0"/>
              </a:rPr>
              <a:t>, para </a:t>
            </a:r>
            <a:r>
              <a:rPr lang="en-IE" sz="1200" dirty="0" err="1">
                <a:ea typeface="Calibri" panose="020F0502020204030204" pitchFamily="34" charset="0"/>
                <a:cs typeface="Times New Roman" panose="02020603050405020304" pitchFamily="18" charset="0"/>
              </a:rPr>
              <a:t>posteriormente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en</a:t>
            </a:r>
            <a:r>
              <a:rPr lang="en-IE" sz="1200" dirty="0">
                <a:ea typeface="Calibri" panose="020F0502020204030204" pitchFamily="34" charset="0"/>
                <a:cs typeface="Times New Roman" panose="02020603050405020304" pitchFamily="18" charset="0"/>
              </a:rPr>
              <a:t> la </a:t>
            </a:r>
            <a:r>
              <a:rPr lang="en-IE" sz="1200" dirty="0" err="1">
                <a:ea typeface="Calibri" panose="020F0502020204030204" pitchFamily="34" charset="0"/>
                <a:cs typeface="Times New Roman" panose="02020603050405020304" pitchFamily="18" charset="0"/>
              </a:rPr>
              <a:t>misma</a:t>
            </a:r>
            <a:r>
              <a:rPr lang="en-IE" sz="1200" dirty="0">
                <a:ea typeface="Calibri" panose="020F0502020204030204" pitchFamily="34" charset="0"/>
                <a:cs typeface="Times New Roman" panose="02020603050405020304" pitchFamily="18" charset="0"/>
              </a:rPr>
              <a:t> aula </a:t>
            </a:r>
            <a:r>
              <a:rPr lang="en-IE" sz="1200" dirty="0" err="1">
                <a:ea typeface="Calibri" panose="020F0502020204030204" pitchFamily="34" charset="0"/>
                <a:cs typeface="Times New Roman" panose="02020603050405020304" pitchFamily="18" charset="0"/>
              </a:rPr>
              <a:t>repasarlo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mediante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ejercicios</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tareas</a:t>
            </a:r>
            <a:r>
              <a:rPr lang="en-IE" sz="1200" dirty="0">
                <a:ea typeface="Calibri" panose="020F0502020204030204" pitchFamily="34" charset="0"/>
                <a:cs typeface="Times New Roman" panose="02020603050405020304" pitchFamily="18" charset="0"/>
              </a:rPr>
              <a:t>. </a:t>
            </a:r>
            <a:r>
              <a:rPr kumimoji="0" lang="es-ES"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La transferencia de conocimientos en el aula deja paso a la enseñanza en línea fuera del aula. Esto crea más espacio para practicar en clase, para dar explicaciones adicionales cuando sea necesario, y ofrece la posibilidad de profundizar en los materiales durante el tiempo de clase.</a:t>
            </a:r>
            <a:endParaRPr kumimoji="0" lang="en-IE" sz="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sng" strike="noStrike" kern="1200" cap="none" spc="0" normalizeH="0" baseline="0" noProof="0" dirty="0" err="1">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Aprendizaje</a:t>
            </a:r>
            <a:r>
              <a:rPr kumimoji="0" lang="en-IE"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300" b="1" i="0" u="sng" strike="noStrike" kern="1200" cap="none" spc="0" normalizeH="0" baseline="0" noProof="0" dirty="0" err="1">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Mixto</a:t>
            </a:r>
            <a:endParaRPr kumimoji="0" lang="en-IE" sz="1300" b="0" i="0" u="none"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El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aprendizaje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Mixto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combina</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recursos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digitales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acceso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online con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métodos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presenciales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más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tradicionales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Requiere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una</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presencialidad</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tanto de professor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como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estudiante</a:t>
            </a:r>
            <a:r>
              <a:rPr lang="en-IE" sz="1200" dirty="0">
                <a:ea typeface="Calibri" panose="020F0502020204030204" pitchFamily="34" charset="0"/>
                <a:cs typeface="Times New Roman" panose="02020603050405020304" pitchFamily="18" charset="0"/>
              </a:rPr>
              <a:t>, con </a:t>
            </a:r>
            <a:r>
              <a:rPr lang="en-IE" sz="1200" dirty="0" err="1">
                <a:ea typeface="Calibri" panose="020F0502020204030204" pitchFamily="34" charset="0"/>
                <a:cs typeface="Times New Roman" panose="02020603050405020304" pitchFamily="18" charset="0"/>
              </a:rPr>
              <a:t>algunos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elementos</a:t>
            </a:r>
            <a:r>
              <a:rPr lang="en-IE" sz="1200" dirty="0">
                <a:ea typeface="Calibri" panose="020F0502020204030204" pitchFamily="34" charset="0"/>
                <a:cs typeface="Times New Roman" panose="02020603050405020304" pitchFamily="18" charset="0"/>
              </a:rPr>
              <a:t> de control del </a:t>
            </a:r>
            <a:r>
              <a:rPr lang="en-IE" sz="1200" dirty="0" err="1">
                <a:ea typeface="Calibri" panose="020F0502020204030204" pitchFamily="34" charset="0"/>
                <a:cs typeface="Times New Roman" panose="02020603050405020304" pitchFamily="18" charset="0"/>
              </a:rPr>
              <a:t>estudiante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fuera</a:t>
            </a:r>
            <a:r>
              <a:rPr lang="en-IE" sz="1200" dirty="0">
                <a:ea typeface="Calibri" panose="020F0502020204030204" pitchFamily="34" charset="0"/>
                <a:cs typeface="Times New Roman" panose="02020603050405020304" pitchFamily="18" charset="0"/>
              </a:rPr>
              <a:t> del </a:t>
            </a:r>
            <a:r>
              <a:rPr lang="en-IE" sz="1200" dirty="0" err="1">
                <a:ea typeface="Calibri" panose="020F0502020204030204" pitchFamily="34" charset="0"/>
                <a:cs typeface="Times New Roman" panose="02020603050405020304" pitchFamily="18" charset="0"/>
              </a:rPr>
              <a:t>tiempo</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lugar</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normales</a:t>
            </a:r>
            <a:r>
              <a:rPr lang="en-IE" sz="1200" dirty="0">
                <a:ea typeface="Calibri" panose="020F0502020204030204" pitchFamily="34" charset="0"/>
                <a:cs typeface="Times New Roman" panose="02020603050405020304" pitchFamily="18" charset="0"/>
              </a:rPr>
              <a:t>. Los </a:t>
            </a:r>
            <a:r>
              <a:rPr lang="en-IE" sz="1200" dirty="0" err="1">
                <a:ea typeface="Calibri" panose="020F0502020204030204" pitchFamily="34" charset="0"/>
                <a:cs typeface="Times New Roman" panose="02020603050405020304" pitchFamily="18" charset="0"/>
              </a:rPr>
              <a:t>estudiantes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todavía</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podrán</a:t>
            </a:r>
            <a:r>
              <a:rPr lang="en-IE" sz="1200" dirty="0">
                <a:ea typeface="Calibri" panose="020F0502020204030204" pitchFamily="34" charset="0"/>
                <a:cs typeface="Times New Roman" panose="02020603050405020304" pitchFamily="18" charset="0"/>
              </a:rPr>
              <a:t> attender </a:t>
            </a:r>
            <a:r>
              <a:rPr lang="en-IE" sz="1200" dirty="0" err="1">
                <a:ea typeface="Calibri" panose="020F0502020204030204" pitchFamily="34" charset="0"/>
                <a:cs typeface="Times New Roman" panose="02020603050405020304" pitchFamily="18" charset="0"/>
              </a:rPr>
              <a:t>en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aula a </a:t>
            </a:r>
            <a:r>
              <a:rPr lang="en-IE" sz="1200" dirty="0" err="1">
                <a:ea typeface="Calibri" panose="020F0502020204030204" pitchFamily="34" charset="0"/>
                <a:cs typeface="Times New Roman" panose="02020603050405020304" pitchFamily="18" charset="0"/>
              </a:rPr>
              <a:t>su</a:t>
            </a:r>
            <a:r>
              <a:rPr lang="en-IE" sz="1200" dirty="0">
                <a:ea typeface="Calibri" panose="020F0502020204030204" pitchFamily="34" charset="0"/>
                <a:cs typeface="Times New Roman" panose="02020603050405020304" pitchFamily="18" charset="0"/>
              </a:rPr>
              <a:t> professor </a:t>
            </a:r>
            <a:r>
              <a:rPr lang="en-IE" sz="1200" dirty="0" err="1">
                <a:ea typeface="Calibri" panose="020F0502020204030204" pitchFamily="34" charset="0"/>
                <a:cs typeface="Times New Roman" panose="02020603050405020304" pitchFamily="18" charset="0"/>
              </a:rPr>
              <a:t>presencialmente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cara</a:t>
            </a:r>
            <a:r>
              <a:rPr lang="en-IE" sz="1200" dirty="0">
                <a:ea typeface="Calibri" panose="020F0502020204030204" pitchFamily="34" charset="0"/>
                <a:cs typeface="Times New Roman" panose="02020603050405020304" pitchFamily="18" charset="0"/>
              </a:rPr>
              <a:t> a </a:t>
            </a:r>
            <a:r>
              <a:rPr lang="en-IE" sz="1200" dirty="0" err="1">
                <a:ea typeface="Calibri" panose="020F0502020204030204" pitchFamily="34" charset="0"/>
                <a:cs typeface="Times New Roman" panose="02020603050405020304" pitchFamily="18" charset="0"/>
              </a:rPr>
              <a:t>cara</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combinándolo</a:t>
            </a:r>
            <a:r>
              <a:rPr lang="en-IE" sz="1200" dirty="0">
                <a:ea typeface="Calibri" panose="020F0502020204030204" pitchFamily="34" charset="0"/>
                <a:cs typeface="Times New Roman" panose="02020603050405020304" pitchFamily="18" charset="0"/>
              </a:rPr>
              <a:t> con </a:t>
            </a:r>
            <a:r>
              <a:rPr lang="en-IE" sz="1200" dirty="0" err="1">
                <a:ea typeface="Calibri" panose="020F0502020204030204" pitchFamily="34" charset="0"/>
                <a:cs typeface="Times New Roman" panose="02020603050405020304" pitchFamily="18" charset="0"/>
              </a:rPr>
              <a:t>algunas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actividades</a:t>
            </a:r>
            <a:r>
              <a:rPr lang="en-IE" sz="1200" dirty="0">
                <a:ea typeface="Calibri" panose="020F0502020204030204" pitchFamily="34" charset="0"/>
                <a:cs typeface="Times New Roman" panose="02020603050405020304" pitchFamily="18" charset="0"/>
              </a:rPr>
              <a:t> a </a:t>
            </a:r>
            <a:r>
              <a:rPr lang="en-IE" sz="1200" dirty="0" err="1">
                <a:ea typeface="Calibri" panose="020F0502020204030204" pitchFamily="34" charset="0"/>
                <a:cs typeface="Times New Roman" panose="02020603050405020304" pitchFamily="18" charset="0"/>
              </a:rPr>
              <a:t>través</a:t>
            </a:r>
            <a:r>
              <a:rPr lang="en-IE" sz="1200" dirty="0">
                <a:ea typeface="Calibri" panose="020F0502020204030204" pitchFamily="34" charset="0"/>
                <a:cs typeface="Times New Roman" panose="02020603050405020304" pitchFamily="18" charset="0"/>
              </a:rPr>
              <a:t> del </a:t>
            </a:r>
            <a:r>
              <a:rPr lang="en-IE" sz="1200" dirty="0" err="1">
                <a:ea typeface="Calibri" panose="020F0502020204030204" pitchFamily="34" charset="0"/>
                <a:cs typeface="Times New Roman" panose="02020603050405020304" pitchFamily="18" charset="0"/>
              </a:rPr>
              <a:t>ordenador</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relacionadas</a:t>
            </a:r>
            <a:r>
              <a:rPr lang="en-IE" sz="1200" dirty="0">
                <a:ea typeface="Calibri" panose="020F0502020204030204" pitchFamily="34" charset="0"/>
                <a:cs typeface="Times New Roman" panose="02020603050405020304" pitchFamily="18" charset="0"/>
              </a:rPr>
              <a:t> con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contenido</a:t>
            </a:r>
            <a:r>
              <a:rPr lang="en-IE" sz="1200" dirty="0">
                <a:ea typeface="Calibri" panose="020F0502020204030204" pitchFamily="34" charset="0"/>
                <a:cs typeface="Times New Roman" panose="02020603050405020304" pitchFamily="18" charset="0"/>
              </a:rPr>
              <a:t>.  El </a:t>
            </a:r>
            <a:r>
              <a:rPr lang="en-IE" sz="1200" dirty="0" err="1">
                <a:ea typeface="Calibri" panose="020F0502020204030204" pitchFamily="34" charset="0"/>
                <a:cs typeface="Times New Roman" panose="02020603050405020304" pitchFamily="18" charset="0"/>
              </a:rPr>
              <a:t>aprendizaje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mixto</a:t>
            </a:r>
            <a:r>
              <a:rPr lang="en-IE" sz="1200" dirty="0">
                <a:ea typeface="Calibri" panose="020F0502020204030204" pitchFamily="34" charset="0"/>
                <a:cs typeface="Times New Roman" panose="02020603050405020304" pitchFamily="18" charset="0"/>
              </a:rPr>
              <a:t> es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más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utilizado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el</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desarollo</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profesional</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ajustes</a:t>
            </a:r>
            <a:r>
              <a:rPr lang="en-IE" sz="1200" dirty="0">
                <a:ea typeface="Calibri" panose="020F0502020204030204" pitchFamily="34" charset="0"/>
                <a:cs typeface="Times New Roman" panose="02020603050405020304" pitchFamily="18" charset="0"/>
              </a:rPr>
              <a:t> de </a:t>
            </a:r>
            <a:r>
              <a:rPr lang="en-IE" sz="1200" dirty="0" err="1">
                <a:ea typeface="Calibri" panose="020F0502020204030204" pitchFamily="34" charset="0"/>
                <a:cs typeface="Times New Roman" panose="02020603050405020304" pitchFamily="18" charset="0"/>
              </a:rPr>
              <a:t>entrenamiento</a:t>
            </a:r>
            <a:r>
              <a:rPr lang="en-IE" sz="1200" dirty="0">
                <a:ea typeface="Calibri" panose="020F0502020204030204" pitchFamily="34" charset="0"/>
                <a:cs typeface="Times New Roman" panose="02020603050405020304" pitchFamily="18" charset="0"/>
              </a:rPr>
              <a:t>.</a:t>
            </a:r>
            <a:endPar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IE" sz="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sng" strike="noStrike" kern="1200" cap="none" spc="0" normalizeH="0" baseline="0" noProof="0" dirty="0" err="1">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Colaborativo</a:t>
            </a:r>
            <a:r>
              <a:rPr kumimoji="0" lang="en-IE"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a:t>
            </a:r>
            <a:r>
              <a:rPr lang="en-IE" sz="1300" b="1" u="sng" dirty="0" err="1">
                <a:highlight>
                  <a:srgbClr val="FED103"/>
                </a:highlight>
                <a:ea typeface="Calibri" panose="020F0502020204030204" pitchFamily="34" charset="0"/>
                <a:cs typeface="Times New Roman" panose="02020603050405020304" pitchFamily="18" charset="0"/>
              </a:rPr>
              <a:t>Aprendizaje</a:t>
            </a:r>
            <a:r>
              <a:rPr lang="en-IE" sz="1300" b="1" u="sng" dirty="0">
                <a:highlight>
                  <a:srgbClr val="FED103"/>
                </a:highlight>
                <a:ea typeface="Calibri" panose="020F0502020204030204" pitchFamily="34" charset="0"/>
                <a:cs typeface="Times New Roman" panose="02020603050405020304" pitchFamily="18" charset="0"/>
              </a:rPr>
              <a:t> entre </a:t>
            </a:r>
            <a:r>
              <a:rPr lang="en-IE" sz="1300" b="1" u="sng" dirty="0" err="1">
                <a:highlight>
                  <a:srgbClr val="FED103"/>
                </a:highlight>
                <a:ea typeface="Calibri" panose="020F0502020204030204" pitchFamily="34" charset="0"/>
                <a:cs typeface="Times New Roman" panose="02020603050405020304" pitchFamily="18" charset="0"/>
              </a:rPr>
              <a:t>iguales</a:t>
            </a:r>
            <a:r>
              <a:rPr kumimoji="0" lang="en-IE" sz="1300" b="0" i="0" u="none"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El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aprendizaje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colaborativo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es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el</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enfoque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educativo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para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enseñar</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y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aprender</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que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recoge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y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reune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grupos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aprendizaje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trabajo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ES"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Algunos ejemplos para potenciar el aprendizaje colaborativo y entre iguales son:</a:t>
            </a:r>
            <a:endPar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755934"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E" sz="12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Revisión</a:t>
            </a:r>
            <a:r>
              <a:rPr kumimoji="0" lang="en-IE"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por</a:t>
            </a:r>
            <a:r>
              <a:rPr kumimoji="0" lang="en-IE"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pares: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ES"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Los compañeros del aula se reúnen para evaluar conjuntamente el trabajo de una o varias personas de competencia similar a la de los productores del trabajo. Los compañeros no sólo evalúan el rendimiento de los demás, sino que también comparten su experiencia y sus conocimientos.</a:t>
            </a:r>
          </a:p>
          <a:p>
            <a:pPr marL="342900" marR="0" lvl="0" indent="-342900" algn="just" defTabSz="755934"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IE" sz="1200" b="1" dirty="0" err="1">
                <a:ea typeface="Calibri" panose="020F0502020204030204" pitchFamily="34" charset="0"/>
                <a:cs typeface="Times New Roman" panose="02020603050405020304" pitchFamily="18" charset="0"/>
              </a:rPr>
              <a:t>Documentos</a:t>
            </a:r>
            <a:r>
              <a:rPr lang="en-IE" sz="1200" b="1" dirty="0">
                <a:ea typeface="Calibri" panose="020F0502020204030204" pitchFamily="34" charset="0"/>
                <a:cs typeface="Times New Roman" panose="02020603050405020304" pitchFamily="18" charset="0"/>
              </a:rPr>
              <a:t> de Google</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Esta</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herramienta</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colaboración</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online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facilita</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la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creación</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contenidos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 forma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significativa</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Todos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los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miembros</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del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grupo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pueden</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trabajar</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al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mismo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tiempo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en</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tiempo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real), </a:t>
            </a:r>
            <a:r>
              <a:rPr lang="en-IE" sz="1200" dirty="0" err="1">
                <a:ea typeface="Calibri" panose="020F0502020204030204" pitchFamily="34" charset="0"/>
                <a:cs typeface="Times New Roman" panose="02020603050405020304" pitchFamily="18" charset="0"/>
              </a:rPr>
              <a:t>desde</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cualquier</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localización</a:t>
            </a:r>
            <a:r>
              <a:rPr lang="en-IE" sz="1200" dirty="0">
                <a:ea typeface="Calibri" panose="020F0502020204030204" pitchFamily="34" charset="0"/>
                <a:cs typeface="Times New Roman" panose="02020603050405020304" pitchFamily="18" charset="0"/>
              </a:rPr>
              <a:t> y </a:t>
            </a:r>
            <a:r>
              <a:rPr lang="en-IE" sz="1200" dirty="0" err="1">
                <a:ea typeface="Calibri" panose="020F0502020204030204" pitchFamily="34" charset="0"/>
                <a:cs typeface="Times New Roman" panose="02020603050405020304" pitchFamily="18" charset="0"/>
              </a:rPr>
              <a:t>varios</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dispositivos</a:t>
            </a:r>
            <a:r>
              <a:rPr lang="en-IE" sz="1200" dirty="0">
                <a:ea typeface="Calibri" panose="020F0502020204030204" pitchFamily="34" charset="0"/>
                <a:cs typeface="Times New Roman" panose="02020603050405020304" pitchFamily="18" charset="0"/>
              </a:rPr>
              <a:t>. Los </a:t>
            </a:r>
            <a:r>
              <a:rPr lang="en-IE" sz="1200" dirty="0" err="1">
                <a:ea typeface="Calibri" panose="020F0502020204030204" pitchFamily="34" charset="0"/>
                <a:cs typeface="Times New Roman" panose="02020603050405020304" pitchFamily="18" charset="0"/>
              </a:rPr>
              <a:t>cambios</a:t>
            </a:r>
            <a:r>
              <a:rPr lang="en-IE" sz="1200" dirty="0">
                <a:ea typeface="Calibri" panose="020F0502020204030204" pitchFamily="34" charset="0"/>
                <a:cs typeface="Times New Roman" panose="02020603050405020304" pitchFamily="18" charset="0"/>
              </a:rPr>
              <a:t> se </a:t>
            </a:r>
            <a:r>
              <a:rPr lang="en-IE" sz="1200" dirty="0" err="1">
                <a:ea typeface="Calibri" panose="020F0502020204030204" pitchFamily="34" charset="0"/>
                <a:cs typeface="Times New Roman" panose="02020603050405020304" pitchFamily="18" charset="0"/>
              </a:rPr>
              <a:t>guardan</a:t>
            </a:r>
            <a:r>
              <a:rPr lang="en-IE" sz="1200" dirty="0">
                <a:ea typeface="Calibri" panose="020F0502020204030204" pitchFamily="34" charset="0"/>
                <a:cs typeface="Times New Roman" panose="02020603050405020304" pitchFamily="18" charset="0"/>
              </a:rPr>
              <a:t> </a:t>
            </a:r>
            <a:r>
              <a:rPr lang="en-IE" sz="1200" dirty="0" err="1">
                <a:ea typeface="Calibri" panose="020F0502020204030204" pitchFamily="34" charset="0"/>
                <a:cs typeface="Times New Roman" panose="02020603050405020304" pitchFamily="18" charset="0"/>
              </a:rPr>
              <a:t>automáticamente</a:t>
            </a:r>
            <a:r>
              <a:rPr lang="en-IE" sz="1200" dirty="0">
                <a:ea typeface="Calibri" panose="020F0502020204030204" pitchFamily="34" charset="0"/>
                <a:cs typeface="Times New Roman" panose="02020603050405020304" pitchFamily="18" charset="0"/>
              </a:rPr>
              <a:t>.</a:t>
            </a:r>
            <a:r>
              <a:rPr lang="es-ES" sz="1200" dirty="0">
                <a:ea typeface="Calibri" panose="020F0502020204030204" pitchFamily="34" charset="0"/>
                <a:cs typeface="Times New Roman" panose="02020603050405020304" pitchFamily="18" charset="0"/>
              </a:rPr>
              <a:t> Es posible controlar el historial de revisiones de un documento, donde también se puede ver quién hizo un cambio específico. El valor de Google </a:t>
            </a:r>
            <a:r>
              <a:rPr lang="es-ES" sz="1200" dirty="0" err="1">
                <a:ea typeface="Calibri" panose="020F0502020204030204" pitchFamily="34" charset="0"/>
                <a:cs typeface="Times New Roman" panose="02020603050405020304" pitchFamily="18" charset="0"/>
              </a:rPr>
              <a:t>Docs</a:t>
            </a:r>
            <a:r>
              <a:rPr lang="es-ES" sz="1200" dirty="0">
                <a:ea typeface="Calibri" panose="020F0502020204030204" pitchFamily="34" charset="0"/>
                <a:cs typeface="Times New Roman" panose="02020603050405020304" pitchFamily="18" charset="0"/>
              </a:rPr>
              <a:t> como recurso de aprendizaje es que los miembros del grupo también pueden compartir documentos, chatear y comentar en el mismo</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endParaRPr lang="en-IE" dirty="0"/>
          </a:p>
        </p:txBody>
      </p:sp>
      <p:sp>
        <p:nvSpPr>
          <p:cNvPr id="7" name="Text Placeholder 2">
            <a:extLst>
              <a:ext uri="{FF2B5EF4-FFF2-40B4-BE49-F238E27FC236}">
                <a16:creationId xmlns:a16="http://schemas.microsoft.com/office/drawing/2014/main" id="{456DEB49-98F0-37D3-B4C7-EA2A769124E4}"/>
              </a:ext>
            </a:extLst>
          </p:cNvPr>
          <p:cNvSpPr>
            <a:spLocks noGrp="1"/>
          </p:cNvSpPr>
          <p:nvPr>
            <p:ph type="body" sz="quarter" idx="13"/>
          </p:nvPr>
        </p:nvSpPr>
        <p:spPr>
          <a:xfrm>
            <a:off x="441324" y="452438"/>
            <a:ext cx="6919595" cy="896937"/>
          </a:xfrm>
        </p:spPr>
        <p:txBody>
          <a:bodyPr/>
          <a:lstStyle/>
          <a:p>
            <a:r>
              <a:rPr lang="en-IE" sz="2800" dirty="0"/>
              <a:t>04: </a:t>
            </a:r>
            <a:r>
              <a:rPr lang="en-IE" sz="2800" dirty="0" err="1"/>
              <a:t>Algunas</a:t>
            </a:r>
            <a:r>
              <a:rPr lang="en-IE" sz="2800" dirty="0"/>
              <a:t> </a:t>
            </a:r>
            <a:r>
              <a:rPr lang="en-IE" sz="2800" dirty="0" err="1"/>
              <a:t>opciones</a:t>
            </a:r>
            <a:r>
              <a:rPr lang="en-IE" sz="2800" dirty="0"/>
              <a:t> para </a:t>
            </a:r>
            <a:r>
              <a:rPr lang="en-IE" sz="2800" dirty="0" err="1"/>
              <a:t>mostrar</a:t>
            </a:r>
            <a:r>
              <a:rPr lang="en-IE" sz="2800" dirty="0"/>
              <a:t> </a:t>
            </a:r>
            <a:r>
              <a:rPr lang="en-IE" sz="2800" dirty="0" err="1"/>
              <a:t>el</a:t>
            </a:r>
            <a:r>
              <a:rPr lang="en-IE" sz="2800" dirty="0"/>
              <a:t> </a:t>
            </a:r>
            <a:r>
              <a:rPr lang="en-IE" sz="2800" dirty="0" err="1"/>
              <a:t>curso</a:t>
            </a:r>
            <a:endParaRPr lang="en-IE" sz="2800" dirty="0"/>
          </a:p>
        </p:txBody>
      </p:sp>
      <p:grpSp>
        <p:nvGrpSpPr>
          <p:cNvPr id="8" name="Graphic 3">
            <a:extLst>
              <a:ext uri="{FF2B5EF4-FFF2-40B4-BE49-F238E27FC236}">
                <a16:creationId xmlns:a16="http://schemas.microsoft.com/office/drawing/2014/main" id="{49D4E756-954C-0D47-7FD3-B851E089C04C}"/>
              </a:ext>
            </a:extLst>
          </p:cNvPr>
          <p:cNvGrpSpPr/>
          <p:nvPr/>
        </p:nvGrpSpPr>
        <p:grpSpPr>
          <a:xfrm>
            <a:off x="4271375" y="1528175"/>
            <a:ext cx="1515649" cy="1503124"/>
            <a:chOff x="2298626" y="4663268"/>
            <a:chExt cx="815973" cy="805687"/>
          </a:xfrm>
        </p:grpSpPr>
        <p:sp>
          <p:nvSpPr>
            <p:cNvPr id="9" name="Freeform 54">
              <a:extLst>
                <a:ext uri="{FF2B5EF4-FFF2-40B4-BE49-F238E27FC236}">
                  <a16:creationId xmlns:a16="http://schemas.microsoft.com/office/drawing/2014/main" id="{9D568195-A27F-D498-B978-0C250E2C7B94}"/>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ED103"/>
            </a:solidFill>
            <a:ln w="27426" cap="flat">
              <a:noFill/>
              <a:prstDash val="solid"/>
              <a:miter/>
            </a:ln>
          </p:spPr>
          <p:txBody>
            <a:bodyPr rtlCol="0" anchor="ctr"/>
            <a:lstStyle/>
            <a:p>
              <a:endParaRPr lang="en-US"/>
            </a:p>
          </p:txBody>
        </p:sp>
        <p:sp>
          <p:nvSpPr>
            <p:cNvPr id="10" name="Freeform 55">
              <a:extLst>
                <a:ext uri="{FF2B5EF4-FFF2-40B4-BE49-F238E27FC236}">
                  <a16:creationId xmlns:a16="http://schemas.microsoft.com/office/drawing/2014/main" id="{E6A4F4B3-1525-1635-4B2D-45EF85C3CF35}"/>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00000"/>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44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C11784-7292-2C44-ADDF-35DA89CE0F96}"/>
              </a:ext>
            </a:extLst>
          </p:cNvPr>
          <p:cNvSpPr>
            <a:spLocks noGrp="1"/>
          </p:cNvSpPr>
          <p:nvPr>
            <p:ph type="body" sz="quarter" idx="13"/>
          </p:nvPr>
        </p:nvSpPr>
        <p:spPr>
          <a:xfrm>
            <a:off x="548556" y="1457724"/>
            <a:ext cx="1031222" cy="1084776"/>
          </a:xfrm>
        </p:spPr>
        <p:txBody>
          <a:bodyPr/>
          <a:lstStyle/>
          <a:p>
            <a:r>
              <a:rPr lang="en-US" dirty="0"/>
              <a:t>05</a:t>
            </a:r>
          </a:p>
        </p:txBody>
      </p:sp>
      <p:sp>
        <p:nvSpPr>
          <p:cNvPr id="4" name="Text Placeholder 3">
            <a:extLst>
              <a:ext uri="{FF2B5EF4-FFF2-40B4-BE49-F238E27FC236}">
                <a16:creationId xmlns:a16="http://schemas.microsoft.com/office/drawing/2014/main" id="{3D4667B5-E84A-BC49-8561-F6231D664198}"/>
              </a:ext>
            </a:extLst>
          </p:cNvPr>
          <p:cNvSpPr>
            <a:spLocks noGrp="1"/>
          </p:cNvSpPr>
          <p:nvPr>
            <p:ph type="body" sz="quarter" idx="14"/>
          </p:nvPr>
        </p:nvSpPr>
        <p:spPr/>
        <p:txBody>
          <a:bodyPr/>
          <a:lstStyle/>
          <a:p>
            <a:r>
              <a:rPr lang="es-ES" sz="2800" b="1" dirty="0"/>
              <a:t>Resumen del contenido del curso</a:t>
            </a:r>
            <a:endParaRPr lang="en-US" sz="2800" b="1" dirty="0"/>
          </a:p>
        </p:txBody>
      </p:sp>
      <p:pic>
        <p:nvPicPr>
          <p:cNvPr id="5" name="Picture 4" descr="Icon&#10;&#10;Description automatically generated with medium confidence">
            <a:extLst>
              <a:ext uri="{FF2B5EF4-FFF2-40B4-BE49-F238E27FC236}">
                <a16:creationId xmlns:a16="http://schemas.microsoft.com/office/drawing/2014/main" id="{6B771002-C374-194D-9866-4CAD3F90FDAD}"/>
              </a:ext>
            </a:extLst>
          </p:cNvPr>
          <p:cNvPicPr/>
          <p:nvPr/>
        </p:nvPicPr>
        <p:blipFill>
          <a:blip r:embed="rId2" cstate="screen">
            <a:extLst>
              <a:ext uri="{28A0092B-C50C-407E-A947-70E740481C1C}">
                <a14:useLocalDpi xmlns:a14="http://schemas.microsoft.com/office/drawing/2010/main"/>
              </a:ext>
            </a:extLst>
          </a:blip>
          <a:stretch>
            <a:fillRect/>
          </a:stretch>
        </p:blipFill>
        <p:spPr>
          <a:xfrm>
            <a:off x="70547" y="1065737"/>
            <a:ext cx="1755081" cy="2401888"/>
          </a:xfrm>
          <a:prstGeom prst="rect">
            <a:avLst/>
          </a:prstGeom>
        </p:spPr>
      </p:pic>
      <p:sp>
        <p:nvSpPr>
          <p:cNvPr id="6" name="TextBox 5">
            <a:extLst>
              <a:ext uri="{FF2B5EF4-FFF2-40B4-BE49-F238E27FC236}">
                <a16:creationId xmlns:a16="http://schemas.microsoft.com/office/drawing/2014/main" id="{15ACE0F6-D826-38EC-DE57-2BBF1A7957EC}"/>
              </a:ext>
            </a:extLst>
          </p:cNvPr>
          <p:cNvSpPr txBox="1"/>
          <p:nvPr/>
        </p:nvSpPr>
        <p:spPr>
          <a:xfrm>
            <a:off x="645564" y="7400162"/>
            <a:ext cx="6278317" cy="1947136"/>
          </a:xfrm>
          <a:prstGeom prst="rect">
            <a:avLst/>
          </a:prstGeom>
          <a:noFill/>
        </p:spPr>
        <p:txBody>
          <a:bodyPr wrap="square" rtlCol="0">
            <a:spAutoFit/>
          </a:bodyPr>
          <a:lstStyle/>
          <a:p>
            <a:pPr>
              <a:lnSpc>
                <a:spcPct val="107000"/>
              </a:lnSpc>
              <a:spcAft>
                <a:spcPts val="800"/>
              </a:spcAft>
            </a:pPr>
            <a:r>
              <a:rPr lang="en-US" sz="1600" b="1"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 </a:t>
            </a:r>
            <a:endParaRPr lang="en-IE" sz="1600"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US" sz="1300" dirty="0">
                <a:effectLst/>
                <a:latin typeface="Calibri" panose="020F0502020204030204" pitchFamily="34" charset="0"/>
                <a:ea typeface="Calibri" panose="020F0502020204030204" pitchFamily="34" charset="0"/>
                <a:cs typeface="Times New Roman" panose="02020603050405020304" pitchFamily="18" charset="0"/>
              </a:rPr>
              <a:t> 1: </a:t>
            </a:r>
            <a:r>
              <a:rPr lang="es-ES" sz="1300" dirty="0">
                <a:effectLst/>
                <a:latin typeface="Calibri" panose="020F0502020204030204" pitchFamily="34" charset="0"/>
                <a:ea typeface="Calibri" panose="020F0502020204030204" pitchFamily="34" charset="0"/>
                <a:cs typeface="Times New Roman" panose="02020603050405020304" pitchFamily="18" charset="0"/>
              </a:rPr>
              <a:t>El panorama de las oportunidades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US" sz="1300" dirty="0">
                <a:effectLst/>
                <a:latin typeface="Calibri" panose="020F0502020204030204" pitchFamily="34" charset="0"/>
                <a:ea typeface="Calibri" panose="020F0502020204030204" pitchFamily="34" charset="0"/>
                <a:cs typeface="Times New Roman" panose="02020603050405020304" pitchFamily="18" charset="0"/>
              </a:rPr>
              <a:t> 2: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Nutrición</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personalizada</a:t>
            </a:r>
            <a:r>
              <a:rPr lang="en-US" sz="1300" dirty="0">
                <a:effectLst/>
                <a:latin typeface="Calibri" panose="020F0502020204030204" pitchFamily="34" charset="0"/>
                <a:ea typeface="Calibri" panose="020F0502020204030204" pitchFamily="34" charset="0"/>
                <a:cs typeface="Times New Roman" panose="02020603050405020304" pitchFamily="18" charset="0"/>
              </a:rPr>
              <a:t> para personas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mayores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US" sz="1300" dirty="0">
                <a:effectLst/>
                <a:latin typeface="Calibri" panose="020F0502020204030204" pitchFamily="34" charset="0"/>
                <a:ea typeface="Calibri" panose="020F0502020204030204" pitchFamily="34" charset="0"/>
                <a:cs typeface="Times New Roman" panose="02020603050405020304" pitchFamily="18" charset="0"/>
              </a:rPr>
              <a:t> 3: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Conocimiento</a:t>
            </a:r>
            <a:r>
              <a:rPr lang="en-IE" sz="1300" dirty="0">
                <a:effectLst/>
                <a:latin typeface="Calibri" panose="020F0502020204030204" pitchFamily="34" charset="0"/>
                <a:ea typeface="Calibri" panose="020F0502020204030204" pitchFamily="34" charset="0"/>
                <a:cs typeface="Times New Roman" panose="02020603050405020304" pitchFamily="18" charset="0"/>
              </a:rPr>
              <a:t> del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consumidor</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posicionamiento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mercado</a:t>
            </a: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US" sz="1300" dirty="0">
                <a:effectLst/>
                <a:latin typeface="Calibri" panose="020F0502020204030204" pitchFamily="34" charset="0"/>
                <a:ea typeface="Calibri" panose="020F0502020204030204" pitchFamily="34" charset="0"/>
                <a:cs typeface="Times New Roman" panose="02020603050405020304" pitchFamily="18" charset="0"/>
              </a:rPr>
              <a:t> 4: </a:t>
            </a:r>
            <a:r>
              <a:rPr lang="es-ES" sz="1300" dirty="0">
                <a:effectLst/>
                <a:latin typeface="Calibri" panose="020F0502020204030204" pitchFamily="34" charset="0"/>
                <a:ea typeface="Calibri" panose="020F0502020204030204" pitchFamily="34" charset="0"/>
                <a:cs typeface="Times New Roman" panose="02020603050405020304" pitchFamily="18" charset="0"/>
              </a:rPr>
              <a:t>Desarrollo de nuevos productos alimentarios para personas mayores</a:t>
            </a: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US" sz="1300" dirty="0">
                <a:effectLst/>
                <a:latin typeface="Calibri" panose="020F0502020204030204" pitchFamily="34" charset="0"/>
                <a:ea typeface="Calibri" panose="020F0502020204030204" pitchFamily="34" charset="0"/>
                <a:cs typeface="Times New Roman" panose="02020603050405020304" pitchFamily="18" charset="0"/>
              </a:rPr>
              <a:t> 5: </a:t>
            </a:r>
            <a:r>
              <a:rPr lang="es-ES" sz="1300" dirty="0">
                <a:effectLst/>
                <a:latin typeface="Calibri" panose="020F0502020204030204" pitchFamily="34" charset="0"/>
                <a:ea typeface="Calibri" panose="020F0502020204030204" pitchFamily="34" charset="0"/>
                <a:cs typeface="Times New Roman" panose="02020603050405020304" pitchFamily="18" charset="0"/>
              </a:rPr>
              <a:t>Comercialización de productos y servicios alimentarios para personas mayores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US" sz="1300" dirty="0">
                <a:effectLst/>
                <a:latin typeface="Calibri" panose="020F0502020204030204" pitchFamily="34" charset="0"/>
                <a:ea typeface="Calibri" panose="020F0502020204030204" pitchFamily="34" charset="0"/>
                <a:cs typeface="Times New Roman" panose="02020603050405020304" pitchFamily="18" charset="0"/>
              </a:rPr>
              <a:t> 6: Marketing para personas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mayores</a:t>
            </a:r>
            <a:endParaRPr lang="en-IE" sz="1200" dirty="0"/>
          </a:p>
        </p:txBody>
      </p:sp>
      <p:sp>
        <p:nvSpPr>
          <p:cNvPr id="198" name="Freeform 208">
            <a:extLst>
              <a:ext uri="{FF2B5EF4-FFF2-40B4-BE49-F238E27FC236}">
                <a16:creationId xmlns:a16="http://schemas.microsoft.com/office/drawing/2014/main" id="{C5E36D1D-2E01-4220-A0CE-1F8CD2CF8EAB}"/>
              </a:ext>
            </a:extLst>
          </p:cNvPr>
          <p:cNvSpPr/>
          <p:nvPr/>
        </p:nvSpPr>
        <p:spPr>
          <a:xfrm>
            <a:off x="848738" y="4581592"/>
            <a:ext cx="6464059" cy="1648975"/>
          </a:xfrm>
          <a:custGeom>
            <a:avLst/>
            <a:gdLst>
              <a:gd name="connsiteX0" fmla="*/ 6440108 w 7163133"/>
              <a:gd name="connsiteY0" fmla="*/ 0 h 1827308"/>
              <a:gd name="connsiteX1" fmla="*/ 7163133 w 7163133"/>
              <a:gd name="connsiteY1" fmla="*/ 913654 h 1827308"/>
              <a:gd name="connsiteX2" fmla="*/ 6440108 w 7163133"/>
              <a:gd name="connsiteY2" fmla="*/ 1827308 h 1827308"/>
              <a:gd name="connsiteX3" fmla="*/ 0 w 7163133"/>
              <a:gd name="connsiteY3" fmla="*/ 1827308 h 1827308"/>
            </a:gdLst>
            <a:ahLst/>
            <a:cxnLst>
              <a:cxn ang="0">
                <a:pos x="connsiteX0" y="connsiteY0"/>
              </a:cxn>
              <a:cxn ang="0">
                <a:pos x="connsiteX1" y="connsiteY1"/>
              </a:cxn>
              <a:cxn ang="0">
                <a:pos x="connsiteX2" y="connsiteY2"/>
              </a:cxn>
              <a:cxn ang="0">
                <a:pos x="connsiteX3" y="connsiteY3"/>
              </a:cxn>
            </a:cxnLst>
            <a:rect l="l" t="t" r="r" b="b"/>
            <a:pathLst>
              <a:path w="7163133" h="1827308">
                <a:moveTo>
                  <a:pt x="6440108" y="0"/>
                </a:moveTo>
                <a:cubicBezTo>
                  <a:pt x="6839429" y="0"/>
                  <a:pt x="7163133" y="408807"/>
                  <a:pt x="7163133" y="913654"/>
                </a:cubicBezTo>
                <a:cubicBezTo>
                  <a:pt x="7163133" y="1418501"/>
                  <a:pt x="6839429" y="1827308"/>
                  <a:pt x="6440108" y="1827308"/>
                </a:cubicBezTo>
                <a:lnTo>
                  <a:pt x="0" y="1827308"/>
                </a:lnTo>
              </a:path>
            </a:pathLst>
          </a:custGeom>
          <a:noFill/>
          <a:ln w="101896" cap="flat">
            <a:solidFill>
              <a:srgbClr val="EBEBEC"/>
            </a:solidFill>
            <a:prstDash val="solid"/>
            <a:miter/>
          </a:ln>
        </p:spPr>
        <p:txBody>
          <a:bodyPr rtlCol="0" anchor="ctr"/>
          <a:lstStyle/>
          <a:p>
            <a:endParaRPr lang="en-US" sz="1624"/>
          </a:p>
        </p:txBody>
      </p:sp>
      <p:sp>
        <p:nvSpPr>
          <p:cNvPr id="199" name="Freeform 216">
            <a:extLst>
              <a:ext uri="{FF2B5EF4-FFF2-40B4-BE49-F238E27FC236}">
                <a16:creationId xmlns:a16="http://schemas.microsoft.com/office/drawing/2014/main" id="{2FA4397A-8D23-3275-5B06-BD912ED66E86}"/>
              </a:ext>
            </a:extLst>
          </p:cNvPr>
          <p:cNvSpPr/>
          <p:nvPr/>
        </p:nvSpPr>
        <p:spPr>
          <a:xfrm>
            <a:off x="7141056" y="4961240"/>
            <a:ext cx="157940" cy="86667"/>
          </a:xfrm>
          <a:custGeom>
            <a:avLst/>
            <a:gdLst>
              <a:gd name="connsiteX0" fmla="*/ 0 w 175021"/>
              <a:gd name="connsiteY0" fmla="*/ 66293 h 96040"/>
              <a:gd name="connsiteX1" fmla="*/ 116397 w 175021"/>
              <a:gd name="connsiteY1" fmla="*/ 96040 h 96040"/>
              <a:gd name="connsiteX2" fmla="*/ 175021 w 175021"/>
              <a:gd name="connsiteY2" fmla="*/ 0 h 96040"/>
            </a:gdLst>
            <a:ahLst/>
            <a:cxnLst>
              <a:cxn ang="0">
                <a:pos x="connsiteX0" y="connsiteY0"/>
              </a:cxn>
              <a:cxn ang="0">
                <a:pos x="connsiteX1" y="connsiteY1"/>
              </a:cxn>
              <a:cxn ang="0">
                <a:pos x="connsiteX2" y="connsiteY2"/>
              </a:cxn>
            </a:cxnLst>
            <a:rect l="l" t="t" r="r" b="b"/>
            <a:pathLst>
              <a:path w="175021" h="96040">
                <a:moveTo>
                  <a:pt x="0" y="66293"/>
                </a:moveTo>
                <a:lnTo>
                  <a:pt x="116397" y="96040"/>
                </a:lnTo>
                <a:lnTo>
                  <a:pt x="175021" y="0"/>
                </a:lnTo>
              </a:path>
            </a:pathLst>
          </a:custGeom>
          <a:noFill/>
          <a:ln w="25474" cap="flat">
            <a:solidFill>
              <a:srgbClr val="FFFFFF"/>
            </a:solidFill>
            <a:prstDash val="solid"/>
            <a:miter/>
          </a:ln>
        </p:spPr>
        <p:txBody>
          <a:bodyPr rtlCol="0" anchor="ctr"/>
          <a:lstStyle/>
          <a:p>
            <a:endParaRPr lang="en-US" sz="1624"/>
          </a:p>
        </p:txBody>
      </p:sp>
      <p:sp>
        <p:nvSpPr>
          <p:cNvPr id="200" name="Freeform 224">
            <a:extLst>
              <a:ext uri="{FF2B5EF4-FFF2-40B4-BE49-F238E27FC236}">
                <a16:creationId xmlns:a16="http://schemas.microsoft.com/office/drawing/2014/main" id="{EF8C59F1-8330-DD3D-2FFB-5EB465926EEF}"/>
              </a:ext>
            </a:extLst>
          </p:cNvPr>
          <p:cNvSpPr/>
          <p:nvPr/>
        </p:nvSpPr>
        <p:spPr>
          <a:xfrm>
            <a:off x="7143356" y="5785728"/>
            <a:ext cx="150273" cy="95104"/>
          </a:xfrm>
          <a:custGeom>
            <a:avLst/>
            <a:gdLst>
              <a:gd name="connsiteX0" fmla="*/ 0 w 166525"/>
              <a:gd name="connsiteY0" fmla="*/ 0 h 105389"/>
              <a:gd name="connsiteX1" fmla="*/ 55225 w 166525"/>
              <a:gd name="connsiteY1" fmla="*/ 105389 h 105389"/>
              <a:gd name="connsiteX2" fmla="*/ 166525 w 166525"/>
              <a:gd name="connsiteY2" fmla="*/ 84991 h 105389"/>
            </a:gdLst>
            <a:ahLst/>
            <a:cxnLst>
              <a:cxn ang="0">
                <a:pos x="connsiteX0" y="connsiteY0"/>
              </a:cxn>
              <a:cxn ang="0">
                <a:pos x="connsiteX1" y="connsiteY1"/>
              </a:cxn>
              <a:cxn ang="0">
                <a:pos x="connsiteX2" y="connsiteY2"/>
              </a:cxn>
            </a:cxnLst>
            <a:rect l="l" t="t" r="r" b="b"/>
            <a:pathLst>
              <a:path w="166525" h="105389">
                <a:moveTo>
                  <a:pt x="0" y="0"/>
                </a:moveTo>
                <a:lnTo>
                  <a:pt x="55225" y="105389"/>
                </a:lnTo>
                <a:lnTo>
                  <a:pt x="166525" y="84991"/>
                </a:lnTo>
              </a:path>
            </a:pathLst>
          </a:custGeom>
          <a:noFill/>
          <a:ln w="25474" cap="flat">
            <a:solidFill>
              <a:srgbClr val="FFFFFF"/>
            </a:solidFill>
            <a:prstDash val="solid"/>
            <a:miter/>
          </a:ln>
        </p:spPr>
        <p:txBody>
          <a:bodyPr rtlCol="0" anchor="ctr"/>
          <a:lstStyle/>
          <a:p>
            <a:endParaRPr lang="en-US" sz="1624"/>
          </a:p>
        </p:txBody>
      </p:sp>
      <p:sp>
        <p:nvSpPr>
          <p:cNvPr id="201" name="Freeform 225">
            <a:extLst>
              <a:ext uri="{FF2B5EF4-FFF2-40B4-BE49-F238E27FC236}">
                <a16:creationId xmlns:a16="http://schemas.microsoft.com/office/drawing/2014/main" id="{6E561812-2190-CA75-0538-9940405BAFC4}"/>
              </a:ext>
            </a:extLst>
          </p:cNvPr>
          <p:cNvSpPr/>
          <p:nvPr/>
        </p:nvSpPr>
        <p:spPr>
          <a:xfrm>
            <a:off x="539062" y="4464842"/>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02" name="TextBox 201">
            <a:extLst>
              <a:ext uri="{FF2B5EF4-FFF2-40B4-BE49-F238E27FC236}">
                <a16:creationId xmlns:a16="http://schemas.microsoft.com/office/drawing/2014/main" id="{280956AC-60EC-48C3-FD09-5F2F1D39A222}"/>
              </a:ext>
            </a:extLst>
          </p:cNvPr>
          <p:cNvSpPr txBox="1"/>
          <p:nvPr/>
        </p:nvSpPr>
        <p:spPr>
          <a:xfrm>
            <a:off x="541567" y="4254807"/>
            <a:ext cx="837089"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MÓDULO 1  </a:t>
            </a:r>
          </a:p>
        </p:txBody>
      </p:sp>
      <p:sp>
        <p:nvSpPr>
          <p:cNvPr id="203" name="TextBox 202">
            <a:extLst>
              <a:ext uri="{FF2B5EF4-FFF2-40B4-BE49-F238E27FC236}">
                <a16:creationId xmlns:a16="http://schemas.microsoft.com/office/drawing/2014/main" id="{562A4338-0D05-8A08-EAF3-E20DF65956A1}"/>
              </a:ext>
            </a:extLst>
          </p:cNvPr>
          <p:cNvSpPr txBox="1"/>
          <p:nvPr/>
        </p:nvSpPr>
        <p:spPr>
          <a:xfrm>
            <a:off x="537829" y="4480852"/>
            <a:ext cx="1586415" cy="210379"/>
          </a:xfrm>
          <a:prstGeom prst="rect">
            <a:avLst/>
          </a:prstGeom>
          <a:noFill/>
        </p:spPr>
        <p:txBody>
          <a:bodyPr wrap="square" rtlCol="0">
            <a:spAutoFit/>
          </a:bodyPr>
          <a:lstStyle/>
          <a:p>
            <a:pPr algn="l"/>
            <a:r>
              <a:rPr lang="es-ES" sz="767" b="1" dirty="0">
                <a:ln/>
                <a:solidFill>
                  <a:srgbClr val="000000"/>
                </a:solidFill>
                <a:latin typeface="Calibri" panose="020F0502020204030204" pitchFamily="34" charset="0"/>
                <a:ea typeface="OpenSans-Bold"/>
                <a:cs typeface="Calibri" panose="020F0502020204030204" pitchFamily="34" charset="0"/>
                <a:sym typeface="OpenSans-Bold"/>
                <a:rtl val="0"/>
              </a:rPr>
              <a:t>El panorama de las oportunidades</a:t>
            </a:r>
            <a:endPar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04" name="TextBox 203">
            <a:extLst>
              <a:ext uri="{FF2B5EF4-FFF2-40B4-BE49-F238E27FC236}">
                <a16:creationId xmlns:a16="http://schemas.microsoft.com/office/drawing/2014/main" id="{74494C4D-37DA-E566-F9DB-8F95FAB6D092}"/>
              </a:ext>
            </a:extLst>
          </p:cNvPr>
          <p:cNvSpPr txBox="1"/>
          <p:nvPr/>
        </p:nvSpPr>
        <p:spPr>
          <a:xfrm>
            <a:off x="294095" y="4694680"/>
            <a:ext cx="2339599" cy="1631216"/>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r>
              <a:rPr lang="es-ES" sz="1000" dirty="0"/>
              <a:t>La oportunidad del mercado senior en Europa</a:t>
            </a:r>
          </a:p>
          <a:p>
            <a:pPr marL="154716" indent="-154716">
              <a:buClr>
                <a:srgbClr val="86D3E2"/>
              </a:buClr>
              <a:buFont typeface="Wingdings" panose="05000000000000000000" pitchFamily="2" charset="2"/>
              <a:buChar char="§"/>
            </a:pPr>
            <a:r>
              <a:rPr lang="en-US" sz="1000" dirty="0" err="1"/>
              <a:t>Utilizar</a:t>
            </a:r>
            <a:r>
              <a:rPr lang="en-US" sz="1000" dirty="0"/>
              <a:t> la </a:t>
            </a:r>
            <a:r>
              <a:rPr lang="en-US" sz="1000" dirty="0" err="1"/>
              <a:t>Innovación</a:t>
            </a:r>
            <a:r>
              <a:rPr lang="en-US" sz="1000" dirty="0"/>
              <a:t> para </a:t>
            </a:r>
            <a:r>
              <a:rPr lang="en-US" sz="1000" dirty="0" err="1"/>
              <a:t>crear</a:t>
            </a:r>
            <a:r>
              <a:rPr lang="en-US" sz="1000" dirty="0"/>
              <a:t> </a:t>
            </a:r>
            <a:r>
              <a:rPr lang="en-US" sz="1000" dirty="0" err="1"/>
              <a:t>Oportunidades</a:t>
            </a:r>
            <a:endParaRPr lang="en-US" sz="1000" dirty="0"/>
          </a:p>
          <a:p>
            <a:pPr marL="154716" indent="-154716">
              <a:buClr>
                <a:srgbClr val="86D3E2"/>
              </a:buClr>
              <a:buFont typeface="Wingdings" panose="05000000000000000000" pitchFamily="2" charset="2"/>
              <a:buChar char="§"/>
            </a:pPr>
            <a:r>
              <a:rPr lang="es-ES" sz="1000" dirty="0"/>
              <a:t>El proceso del Pensamiento de diseño.</a:t>
            </a:r>
          </a:p>
          <a:p>
            <a:pPr marL="154716" indent="-154716">
              <a:buClr>
                <a:srgbClr val="86D3E2"/>
              </a:buClr>
              <a:buFont typeface="Wingdings" panose="05000000000000000000" pitchFamily="2" charset="2"/>
              <a:buChar char="§"/>
            </a:pPr>
            <a:r>
              <a:rPr lang="es-ES" sz="1000" dirty="0"/>
              <a:t>El mercado de alimentos para mayores, donde están las oportunidades</a:t>
            </a:r>
          </a:p>
          <a:p>
            <a:pPr marL="154716" indent="-154716">
              <a:buClr>
                <a:srgbClr val="86D3E2"/>
              </a:buClr>
              <a:buFont typeface="Wingdings" panose="05000000000000000000" pitchFamily="2" charset="2"/>
              <a:buChar char="§"/>
            </a:pPr>
            <a:endParaRPr lang="en-IE" sz="1000" dirty="0"/>
          </a:p>
          <a:p>
            <a:endParaRPr lang="en-US" sz="1000" dirty="0"/>
          </a:p>
        </p:txBody>
      </p:sp>
      <p:sp>
        <p:nvSpPr>
          <p:cNvPr id="205" name="TextBox 204">
            <a:extLst>
              <a:ext uri="{FF2B5EF4-FFF2-40B4-BE49-F238E27FC236}">
                <a16:creationId xmlns:a16="http://schemas.microsoft.com/office/drawing/2014/main" id="{CDDA4848-253C-95CE-00B2-D1DC34AC8A16}"/>
              </a:ext>
            </a:extLst>
          </p:cNvPr>
          <p:cNvSpPr txBox="1"/>
          <p:nvPr/>
        </p:nvSpPr>
        <p:spPr>
          <a:xfrm>
            <a:off x="5398383" y="5955059"/>
            <a:ext cx="779381"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MÓDULO 4</a:t>
            </a:r>
          </a:p>
        </p:txBody>
      </p:sp>
      <p:sp>
        <p:nvSpPr>
          <p:cNvPr id="206" name="Freeform 324">
            <a:extLst>
              <a:ext uri="{FF2B5EF4-FFF2-40B4-BE49-F238E27FC236}">
                <a16:creationId xmlns:a16="http://schemas.microsoft.com/office/drawing/2014/main" id="{3A305FEA-4E0E-1DFF-8F8E-7670FF114B58}"/>
              </a:ext>
            </a:extLst>
          </p:cNvPr>
          <p:cNvSpPr/>
          <p:nvPr/>
        </p:nvSpPr>
        <p:spPr>
          <a:xfrm rot="10800000">
            <a:off x="5279249" y="6142123"/>
            <a:ext cx="1753493"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07" name="TextBox 206">
            <a:extLst>
              <a:ext uri="{FF2B5EF4-FFF2-40B4-BE49-F238E27FC236}">
                <a16:creationId xmlns:a16="http://schemas.microsoft.com/office/drawing/2014/main" id="{F5C8BD16-37C0-B74C-B884-98748918262B}"/>
              </a:ext>
            </a:extLst>
          </p:cNvPr>
          <p:cNvSpPr txBox="1"/>
          <p:nvPr/>
        </p:nvSpPr>
        <p:spPr>
          <a:xfrm>
            <a:off x="5312067" y="6101849"/>
            <a:ext cx="1790348" cy="328423"/>
          </a:xfrm>
          <a:prstGeom prst="rect">
            <a:avLst/>
          </a:prstGeom>
          <a:noFill/>
        </p:spPr>
        <p:txBody>
          <a:bodyPr wrap="square" rtlCol="0">
            <a:spAutoFit/>
          </a:bodyPr>
          <a:lstStyle/>
          <a:p>
            <a:pPr algn="l"/>
            <a:r>
              <a:rPr lang="es-ES" sz="767" b="1" dirty="0">
                <a:ln/>
                <a:solidFill>
                  <a:srgbClr val="000000"/>
                </a:solidFill>
                <a:latin typeface="Calibri" panose="020F0502020204030204" pitchFamily="34" charset="0"/>
                <a:ea typeface="OpenSans-Bold"/>
                <a:cs typeface="Calibri" panose="020F0502020204030204" pitchFamily="34" charset="0"/>
                <a:sym typeface="OpenSans-Bold"/>
                <a:rtl val="0"/>
              </a:rPr>
              <a:t>Desarrollo de nuevos productos alimentarios para personas mayores </a:t>
            </a:r>
          </a:p>
        </p:txBody>
      </p:sp>
      <p:sp>
        <p:nvSpPr>
          <p:cNvPr id="208" name="TextBox 207">
            <a:extLst>
              <a:ext uri="{FF2B5EF4-FFF2-40B4-BE49-F238E27FC236}">
                <a16:creationId xmlns:a16="http://schemas.microsoft.com/office/drawing/2014/main" id="{E54A223F-D67D-A2B6-201F-58FF6C320003}"/>
              </a:ext>
            </a:extLst>
          </p:cNvPr>
          <p:cNvSpPr txBox="1"/>
          <p:nvPr/>
        </p:nvSpPr>
        <p:spPr>
          <a:xfrm>
            <a:off x="5075956" y="6382087"/>
            <a:ext cx="2311419" cy="1631216"/>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r>
              <a:rPr lang="en-US" sz="1000" dirty="0" err="1">
                <a:sym typeface="OpenSans-Bold"/>
              </a:rPr>
              <a:t>Diseñar</a:t>
            </a:r>
            <a:r>
              <a:rPr lang="en-US" sz="1000" dirty="0">
                <a:sym typeface="OpenSans-Bold"/>
              </a:rPr>
              <a:t> </a:t>
            </a:r>
            <a:r>
              <a:rPr lang="en-US" sz="1000" dirty="0" err="1">
                <a:sym typeface="OpenSans-Bold"/>
              </a:rPr>
              <a:t>nuevos</a:t>
            </a:r>
            <a:r>
              <a:rPr lang="en-US" sz="1000" dirty="0">
                <a:sym typeface="OpenSans-Bold"/>
              </a:rPr>
              <a:t> </a:t>
            </a:r>
            <a:r>
              <a:rPr lang="en-US" sz="1000" dirty="0" err="1">
                <a:sym typeface="OpenSans-Bold"/>
              </a:rPr>
              <a:t>alimentos</a:t>
            </a:r>
            <a:r>
              <a:rPr lang="en-US" sz="1000" dirty="0">
                <a:sym typeface="OpenSans-Bold"/>
              </a:rPr>
              <a:t> para </a:t>
            </a:r>
            <a:r>
              <a:rPr lang="en-US" sz="1000" dirty="0" err="1">
                <a:sym typeface="OpenSans-Bold"/>
              </a:rPr>
              <a:t>mayores</a:t>
            </a:r>
            <a:r>
              <a:rPr lang="en-US" sz="1000" dirty="0">
                <a:sym typeface="OpenSans-Bold"/>
              </a:rPr>
              <a:t>.</a:t>
            </a:r>
          </a:p>
          <a:p>
            <a:pPr marL="154716" indent="-154716">
              <a:buClr>
                <a:srgbClr val="86D3E2"/>
              </a:buClr>
              <a:buFont typeface="Wingdings" panose="05000000000000000000" pitchFamily="2" charset="2"/>
              <a:buChar char="§"/>
            </a:pPr>
            <a:r>
              <a:rPr lang="en-US" sz="1000" dirty="0"/>
              <a:t>La </a:t>
            </a:r>
            <a:r>
              <a:rPr lang="en-US" sz="1000" dirty="0" err="1"/>
              <a:t>fase</a:t>
            </a:r>
            <a:r>
              <a:rPr lang="en-US" sz="1000" dirty="0"/>
              <a:t> de Desarrollo de un nuevo </a:t>
            </a:r>
            <a:r>
              <a:rPr lang="en-US" sz="1000" dirty="0" err="1"/>
              <a:t>producto</a:t>
            </a:r>
            <a:endParaRPr lang="en-US" sz="1000" dirty="0"/>
          </a:p>
          <a:p>
            <a:pPr marL="154716" indent="-154716">
              <a:buClr>
                <a:srgbClr val="86D3E2"/>
              </a:buClr>
              <a:buFont typeface="Wingdings" panose="05000000000000000000" pitchFamily="2" charset="2"/>
              <a:buChar char="§"/>
            </a:pPr>
            <a:r>
              <a:rPr lang="en-US" sz="1000" dirty="0" err="1"/>
              <a:t>Nutrición</a:t>
            </a:r>
            <a:r>
              <a:rPr lang="en-US" sz="1000" dirty="0"/>
              <a:t> y </a:t>
            </a:r>
            <a:r>
              <a:rPr lang="en-US" sz="1000" dirty="0" err="1"/>
              <a:t>reclamaciones</a:t>
            </a:r>
            <a:r>
              <a:rPr lang="en-US" sz="1000" dirty="0"/>
              <a:t> </a:t>
            </a:r>
            <a:r>
              <a:rPr lang="en-US" sz="1000" dirty="0" err="1"/>
              <a:t>sanitarias</a:t>
            </a:r>
            <a:endParaRPr lang="en-US" sz="1000" dirty="0"/>
          </a:p>
          <a:p>
            <a:pPr marL="154716" indent="-154716">
              <a:buClr>
                <a:srgbClr val="86D3E2"/>
              </a:buClr>
              <a:buFont typeface="Wingdings" panose="05000000000000000000" pitchFamily="2" charset="2"/>
              <a:buChar char="§"/>
            </a:pPr>
            <a:r>
              <a:rPr lang="en-US" sz="1000" dirty="0" err="1"/>
              <a:t>Formatos</a:t>
            </a:r>
            <a:r>
              <a:rPr lang="en-US" sz="1000" dirty="0"/>
              <a:t> </a:t>
            </a:r>
            <a:r>
              <a:rPr lang="en-US" sz="1000" dirty="0" err="1"/>
              <a:t>innovadores</a:t>
            </a:r>
            <a:r>
              <a:rPr lang="en-US" sz="1000" dirty="0"/>
              <a:t> de </a:t>
            </a:r>
            <a:r>
              <a:rPr lang="en-US" sz="1000" dirty="0" err="1"/>
              <a:t>envasado</a:t>
            </a:r>
            <a:r>
              <a:rPr lang="en-US" sz="1000" dirty="0"/>
              <a:t> y </a:t>
            </a:r>
            <a:r>
              <a:rPr lang="en-US" sz="1000" dirty="0" err="1"/>
              <a:t>etiquetado</a:t>
            </a:r>
            <a:r>
              <a:rPr lang="en-US" sz="1000" dirty="0"/>
              <a:t> de </a:t>
            </a:r>
            <a:r>
              <a:rPr lang="en-US" sz="1000" dirty="0" err="1"/>
              <a:t>alimentos</a:t>
            </a:r>
            <a:endParaRPr lang="en-US" sz="1000" dirty="0"/>
          </a:p>
          <a:p>
            <a:pPr marL="154716" indent="-154716">
              <a:buClr>
                <a:srgbClr val="86D3E2"/>
              </a:buClr>
              <a:buFont typeface="Wingdings" panose="05000000000000000000" pitchFamily="2" charset="2"/>
              <a:buChar char="§"/>
            </a:pPr>
            <a:r>
              <a:rPr lang="es-ES" sz="1000" dirty="0"/>
              <a:t>Análisis sensorial y pruebas de consumo</a:t>
            </a:r>
            <a:endParaRPr lang="en-US" sz="1000" dirty="0"/>
          </a:p>
          <a:p>
            <a:pPr marL="154716" indent="-154716">
              <a:buFont typeface="Wingdings" panose="05000000000000000000" pitchFamily="2" charset="2"/>
              <a:buChar char="§"/>
            </a:pPr>
            <a:endParaRPr lang="en-US" sz="1000" dirty="0"/>
          </a:p>
        </p:txBody>
      </p:sp>
      <p:sp>
        <p:nvSpPr>
          <p:cNvPr id="209" name="TextBox 208">
            <a:extLst>
              <a:ext uri="{FF2B5EF4-FFF2-40B4-BE49-F238E27FC236}">
                <a16:creationId xmlns:a16="http://schemas.microsoft.com/office/drawing/2014/main" id="{16B70BB7-9492-038F-DF2A-32D491E9B9F3}"/>
              </a:ext>
            </a:extLst>
          </p:cNvPr>
          <p:cNvSpPr txBox="1"/>
          <p:nvPr/>
        </p:nvSpPr>
        <p:spPr>
          <a:xfrm>
            <a:off x="3252080" y="5969386"/>
            <a:ext cx="779381"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MÓDULO 5</a:t>
            </a:r>
          </a:p>
        </p:txBody>
      </p:sp>
      <p:sp>
        <p:nvSpPr>
          <p:cNvPr id="210" name="Freeform 332">
            <a:extLst>
              <a:ext uri="{FF2B5EF4-FFF2-40B4-BE49-F238E27FC236}">
                <a16:creationId xmlns:a16="http://schemas.microsoft.com/office/drawing/2014/main" id="{06673B06-C999-F50D-5CCA-86310B2192C5}"/>
              </a:ext>
            </a:extLst>
          </p:cNvPr>
          <p:cNvSpPr/>
          <p:nvPr/>
        </p:nvSpPr>
        <p:spPr>
          <a:xfrm rot="10800000">
            <a:off x="2799734" y="6150544"/>
            <a:ext cx="1896868"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11" name="TextBox 210">
            <a:extLst>
              <a:ext uri="{FF2B5EF4-FFF2-40B4-BE49-F238E27FC236}">
                <a16:creationId xmlns:a16="http://schemas.microsoft.com/office/drawing/2014/main" id="{6BCF3858-D818-A6BE-CF1A-D7752FAEFEB4}"/>
              </a:ext>
            </a:extLst>
          </p:cNvPr>
          <p:cNvSpPr txBox="1"/>
          <p:nvPr/>
        </p:nvSpPr>
        <p:spPr>
          <a:xfrm>
            <a:off x="2834528" y="6107019"/>
            <a:ext cx="1877216" cy="328423"/>
          </a:xfrm>
          <a:prstGeom prst="rect">
            <a:avLst/>
          </a:prstGeom>
          <a:noFill/>
        </p:spPr>
        <p:txBody>
          <a:bodyPr wrap="square" rtlCol="0">
            <a:spAutoFit/>
          </a:bodyPr>
          <a:lstStyle/>
          <a:p>
            <a:pPr algn="l"/>
            <a:r>
              <a:rPr lang="es-ES" sz="767" b="1" dirty="0">
                <a:ln/>
                <a:solidFill>
                  <a:srgbClr val="000000"/>
                </a:solidFill>
                <a:latin typeface="Calibri" panose="020F0502020204030204" pitchFamily="34" charset="0"/>
                <a:ea typeface="OpenSans-Bold"/>
                <a:cs typeface="Calibri" panose="020F0502020204030204" pitchFamily="34" charset="0"/>
                <a:sym typeface="OpenSans-Bold"/>
                <a:rtl val="0"/>
              </a:rPr>
              <a:t>Comercialización de productos y servicios alimentarios para personas mayores</a:t>
            </a:r>
            <a:endPar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12" name="TextBox 211">
            <a:extLst>
              <a:ext uri="{FF2B5EF4-FFF2-40B4-BE49-F238E27FC236}">
                <a16:creationId xmlns:a16="http://schemas.microsoft.com/office/drawing/2014/main" id="{DDFDFDD7-7DD1-D4D7-8C52-104022F193E2}"/>
              </a:ext>
            </a:extLst>
          </p:cNvPr>
          <p:cNvSpPr txBox="1"/>
          <p:nvPr/>
        </p:nvSpPr>
        <p:spPr>
          <a:xfrm>
            <a:off x="2570286" y="6455262"/>
            <a:ext cx="2411334" cy="1477328"/>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r>
              <a:rPr lang="es-ES" sz="1000" dirty="0">
                <a:ln/>
                <a:solidFill>
                  <a:srgbClr val="262626"/>
                </a:solidFill>
                <a:latin typeface="Calibri" panose="020F0502020204030204" pitchFamily="34" charset="0"/>
                <a:ea typeface="OpenSans-Bold"/>
                <a:cs typeface="Calibri" panose="020F0502020204030204" pitchFamily="34" charset="0"/>
                <a:sym typeface="OpenSans-Bold"/>
                <a:rtl val="0"/>
              </a:rPr>
              <a:t>Barreras y necesidades únicas de las personas mayores en la innovación de productos y servicios alimentarios</a:t>
            </a:r>
          </a:p>
          <a:p>
            <a:pPr marL="154716" indent="-154716">
              <a:buClr>
                <a:srgbClr val="86D3E2"/>
              </a:buClr>
              <a:buFont typeface="Wingdings" panose="05000000000000000000" pitchFamily="2" charset="2"/>
              <a:buChar char="§"/>
            </a:pPr>
            <a:r>
              <a:rPr lang="en-US" sz="1000" dirty="0" err="1"/>
              <a:t>Modelo</a:t>
            </a:r>
            <a:r>
              <a:rPr lang="en-US" sz="1000" dirty="0"/>
              <a:t> de </a:t>
            </a:r>
            <a:r>
              <a:rPr lang="en-US" sz="1000" dirty="0" err="1"/>
              <a:t>negocios</a:t>
            </a:r>
            <a:r>
              <a:rPr lang="en-US" sz="1000" dirty="0"/>
              <a:t> – </a:t>
            </a:r>
            <a:r>
              <a:rPr lang="en-US" sz="1000" dirty="0" err="1"/>
              <a:t>Aportando</a:t>
            </a:r>
            <a:r>
              <a:rPr lang="en-US" sz="1000" dirty="0"/>
              <a:t> </a:t>
            </a:r>
            <a:r>
              <a:rPr lang="en-US" sz="1000" dirty="0" err="1"/>
              <a:t>innovación</a:t>
            </a:r>
            <a:r>
              <a:rPr lang="en-US" sz="1000" dirty="0"/>
              <a:t> y </a:t>
            </a:r>
            <a:r>
              <a:rPr lang="en-US" sz="1000" dirty="0" err="1"/>
              <a:t>funcionalidad</a:t>
            </a:r>
            <a:r>
              <a:rPr lang="en-US" sz="1000" dirty="0"/>
              <a:t> </a:t>
            </a:r>
          </a:p>
          <a:p>
            <a:pPr marL="154716" indent="-154716">
              <a:buClr>
                <a:srgbClr val="86D3E2"/>
              </a:buClr>
              <a:buFont typeface="Wingdings" panose="05000000000000000000" pitchFamily="2" charset="2"/>
              <a:buChar char="§"/>
            </a:pPr>
            <a:r>
              <a:rPr lang="en-US" sz="1000" dirty="0" err="1"/>
              <a:t>Precio</a:t>
            </a:r>
            <a:r>
              <a:rPr lang="en-US" sz="1000" dirty="0"/>
              <a:t> y </a:t>
            </a:r>
            <a:r>
              <a:rPr lang="en-US" sz="1000" dirty="0" err="1"/>
              <a:t>coste</a:t>
            </a:r>
            <a:endParaRPr lang="en-US" sz="1000" dirty="0"/>
          </a:p>
          <a:p>
            <a:pPr marL="154716" indent="-154716">
              <a:buClr>
                <a:srgbClr val="86D3E2"/>
              </a:buClr>
              <a:buFont typeface="Wingdings" panose="05000000000000000000" pitchFamily="2" charset="2"/>
              <a:buChar char="§"/>
            </a:pPr>
            <a:r>
              <a:rPr lang="en-US" sz="1000" dirty="0"/>
              <a:t>Canales de </a:t>
            </a:r>
            <a:r>
              <a:rPr lang="en-US" sz="1000" dirty="0" err="1"/>
              <a:t>distribución</a:t>
            </a:r>
            <a:endParaRPr lang="en-US" sz="1000" dirty="0"/>
          </a:p>
          <a:p>
            <a:pPr>
              <a:buClr>
                <a:srgbClr val="86D3E2"/>
              </a:buClr>
            </a:pPr>
            <a:endParaRPr lang="en-US" sz="1000" dirty="0"/>
          </a:p>
          <a:p>
            <a:pPr marL="154716" indent="-154716">
              <a:buFont typeface="Wingdings" panose="05000000000000000000" pitchFamily="2" charset="2"/>
              <a:buChar char="§"/>
            </a:pPr>
            <a:endParaRPr lang="en-US" sz="1000" dirty="0"/>
          </a:p>
        </p:txBody>
      </p:sp>
      <p:sp>
        <p:nvSpPr>
          <p:cNvPr id="213" name="TextBox 212">
            <a:extLst>
              <a:ext uri="{FF2B5EF4-FFF2-40B4-BE49-F238E27FC236}">
                <a16:creationId xmlns:a16="http://schemas.microsoft.com/office/drawing/2014/main" id="{86ED9E17-609A-9DA1-D1C6-45E9E3D75D49}"/>
              </a:ext>
            </a:extLst>
          </p:cNvPr>
          <p:cNvSpPr txBox="1"/>
          <p:nvPr/>
        </p:nvSpPr>
        <p:spPr>
          <a:xfrm>
            <a:off x="660648" y="5985435"/>
            <a:ext cx="808235"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MÓDULO 6 </a:t>
            </a:r>
          </a:p>
        </p:txBody>
      </p:sp>
      <p:sp>
        <p:nvSpPr>
          <p:cNvPr id="214" name="Freeform 337">
            <a:extLst>
              <a:ext uri="{FF2B5EF4-FFF2-40B4-BE49-F238E27FC236}">
                <a16:creationId xmlns:a16="http://schemas.microsoft.com/office/drawing/2014/main" id="{831FD388-721D-DAB1-6177-CCF2B6410FE1}"/>
              </a:ext>
            </a:extLst>
          </p:cNvPr>
          <p:cNvSpPr/>
          <p:nvPr/>
        </p:nvSpPr>
        <p:spPr>
          <a:xfrm rot="10800000">
            <a:off x="566081" y="6163367"/>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15" name="TextBox 214">
            <a:extLst>
              <a:ext uri="{FF2B5EF4-FFF2-40B4-BE49-F238E27FC236}">
                <a16:creationId xmlns:a16="http://schemas.microsoft.com/office/drawing/2014/main" id="{F7FC1225-2C41-E5AD-28FD-308E4244AC68}"/>
              </a:ext>
            </a:extLst>
          </p:cNvPr>
          <p:cNvSpPr txBox="1"/>
          <p:nvPr/>
        </p:nvSpPr>
        <p:spPr>
          <a:xfrm>
            <a:off x="506161" y="6177237"/>
            <a:ext cx="1581882" cy="210379"/>
          </a:xfrm>
          <a:prstGeom prst="rect">
            <a:avLst/>
          </a:prstGeom>
          <a:noFill/>
        </p:spPr>
        <p:txBody>
          <a:bodyPr wrap="square" rtlCol="0">
            <a:spAutoFit/>
          </a:bodyPr>
          <a:lstStyle/>
          <a:p>
            <a:r>
              <a:rPr lang="en-US" sz="767" b="1" dirty="0"/>
              <a:t>Marketing para personas </a:t>
            </a:r>
            <a:r>
              <a:rPr lang="en-US" sz="767" b="1" dirty="0" err="1"/>
              <a:t>mayores</a:t>
            </a:r>
            <a:endParaRPr lang="en-US" sz="767" b="1" dirty="0"/>
          </a:p>
        </p:txBody>
      </p:sp>
      <p:sp>
        <p:nvSpPr>
          <p:cNvPr id="216" name="TextBox 215">
            <a:extLst>
              <a:ext uri="{FF2B5EF4-FFF2-40B4-BE49-F238E27FC236}">
                <a16:creationId xmlns:a16="http://schemas.microsoft.com/office/drawing/2014/main" id="{80AB59ED-4904-EF1C-7460-B64C4642C512}"/>
              </a:ext>
            </a:extLst>
          </p:cNvPr>
          <p:cNvSpPr txBox="1"/>
          <p:nvPr/>
        </p:nvSpPr>
        <p:spPr>
          <a:xfrm>
            <a:off x="438198" y="6452771"/>
            <a:ext cx="2251188" cy="1477328"/>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r>
              <a:rPr lang="en-US" sz="1000" dirty="0">
                <a:ln/>
                <a:solidFill>
                  <a:srgbClr val="262626"/>
                </a:solidFill>
                <a:latin typeface="Calibri" panose="020F0502020204030204" pitchFamily="34" charset="0"/>
                <a:ea typeface="OpenSans-Bold"/>
                <a:cs typeface="Calibri" panose="020F0502020204030204" pitchFamily="34" charset="0"/>
                <a:sym typeface="OpenSans-Bold"/>
                <a:rtl val="0"/>
              </a:rPr>
              <a:t>Marketing &amp; Branding para </a:t>
            </a:r>
            <a:r>
              <a:rPr lang="en-US" sz="1000" dirty="0" err="1">
                <a:ln/>
                <a:solidFill>
                  <a:srgbClr val="262626"/>
                </a:solidFill>
                <a:latin typeface="Calibri" panose="020F0502020204030204" pitchFamily="34" charset="0"/>
                <a:ea typeface="OpenSans-Bold"/>
                <a:cs typeface="Calibri" panose="020F0502020204030204" pitchFamily="34" charset="0"/>
                <a:sym typeface="OpenSans-Bold"/>
                <a:rtl val="0"/>
              </a:rPr>
              <a:t>el</a:t>
            </a:r>
            <a:r>
              <a:rPr lang="en-US" sz="1000" dirty="0">
                <a:ln/>
                <a:solidFill>
                  <a:srgbClr val="262626"/>
                </a:solidFill>
                <a:latin typeface="Calibri" panose="020F0502020204030204" pitchFamily="34" charset="0"/>
                <a:ea typeface="OpenSans-Bold"/>
                <a:cs typeface="Calibri" panose="020F0502020204030204" pitchFamily="34" charset="0"/>
                <a:sym typeface="OpenSans-Bold"/>
                <a:rtl val="0"/>
              </a:rPr>
              <a:t> mercado de la </a:t>
            </a:r>
            <a:r>
              <a:rPr lang="en-US" sz="1000" dirty="0" err="1">
                <a:ln/>
                <a:solidFill>
                  <a:srgbClr val="262626"/>
                </a:solidFill>
                <a:latin typeface="Calibri" panose="020F0502020204030204" pitchFamily="34" charset="0"/>
                <a:ea typeface="OpenSans-Bold"/>
                <a:cs typeface="Calibri" panose="020F0502020204030204" pitchFamily="34" charset="0"/>
                <a:sym typeface="OpenSans-Bold"/>
                <a:rtl val="0"/>
              </a:rPr>
              <a:t>plata</a:t>
            </a:r>
            <a:r>
              <a:rPr lang="en-US" sz="1000" dirty="0">
                <a:ln/>
                <a:solidFill>
                  <a:srgbClr val="262626"/>
                </a:solidFill>
                <a:latin typeface="Calibri" panose="020F0502020204030204" pitchFamily="34" charset="0"/>
                <a:ea typeface="OpenSans-Bold"/>
                <a:cs typeface="Calibri" panose="020F0502020204030204" pitchFamily="34" charset="0"/>
                <a:sym typeface="OpenSans-Bold"/>
                <a:rtl val="0"/>
              </a:rPr>
              <a:t>/de la persona mayor</a:t>
            </a:r>
          </a:p>
          <a:p>
            <a:pPr marL="154716" indent="-154716">
              <a:buClr>
                <a:srgbClr val="86D3E2"/>
              </a:buClr>
              <a:buFont typeface="Wingdings" panose="05000000000000000000" pitchFamily="2" charset="2"/>
              <a:buChar char="§"/>
            </a:pPr>
            <a:r>
              <a:rPr lang="es-ES" sz="1000" dirty="0"/>
              <a:t>Creación de una estrategia de marketing</a:t>
            </a:r>
          </a:p>
          <a:p>
            <a:pPr marL="154716" indent="-154716">
              <a:buClr>
                <a:srgbClr val="86D3E2"/>
              </a:buClr>
              <a:buFont typeface="Wingdings" panose="05000000000000000000" pitchFamily="2" charset="2"/>
              <a:buChar char="§"/>
            </a:pPr>
            <a:r>
              <a:rPr lang="en-US" sz="1000" dirty="0" err="1"/>
              <a:t>Técnicas</a:t>
            </a:r>
            <a:r>
              <a:rPr lang="en-US" sz="1000" dirty="0"/>
              <a:t> de marketing </a:t>
            </a:r>
            <a:r>
              <a:rPr lang="en-US" sz="1000" dirty="0" err="1"/>
              <a:t>innovadoras</a:t>
            </a:r>
            <a:endParaRPr lang="en-US" sz="1000" dirty="0"/>
          </a:p>
          <a:p>
            <a:pPr marL="154716" indent="-154716">
              <a:buClr>
                <a:srgbClr val="86D3E2"/>
              </a:buClr>
              <a:buFont typeface="Wingdings" panose="05000000000000000000" pitchFamily="2" charset="2"/>
              <a:buChar char="§"/>
            </a:pPr>
            <a:r>
              <a:rPr lang="es-ES" sz="1000" dirty="0"/>
              <a:t>Aumentar el conocimiento de la marca</a:t>
            </a:r>
            <a:endParaRPr lang="en-US" sz="1000" dirty="0"/>
          </a:p>
          <a:p>
            <a:pPr marL="154716" indent="-154716">
              <a:buFont typeface="Wingdings" panose="05000000000000000000" pitchFamily="2" charset="2"/>
              <a:buChar char="§"/>
            </a:pPr>
            <a:endParaRPr lang="en-US" sz="1000" dirty="0"/>
          </a:p>
        </p:txBody>
      </p:sp>
      <p:sp>
        <p:nvSpPr>
          <p:cNvPr id="217" name="Freeform 341">
            <a:extLst>
              <a:ext uri="{FF2B5EF4-FFF2-40B4-BE49-F238E27FC236}">
                <a16:creationId xmlns:a16="http://schemas.microsoft.com/office/drawing/2014/main" id="{896F7762-CD18-7EB4-FD3E-01A071889C72}"/>
              </a:ext>
            </a:extLst>
          </p:cNvPr>
          <p:cNvSpPr/>
          <p:nvPr/>
        </p:nvSpPr>
        <p:spPr>
          <a:xfrm>
            <a:off x="2769421" y="4464842"/>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18" name="TextBox 217">
            <a:extLst>
              <a:ext uri="{FF2B5EF4-FFF2-40B4-BE49-F238E27FC236}">
                <a16:creationId xmlns:a16="http://schemas.microsoft.com/office/drawing/2014/main" id="{44341C43-D15D-F93E-0912-AF68CFAB834E}"/>
              </a:ext>
            </a:extLst>
          </p:cNvPr>
          <p:cNvSpPr txBox="1"/>
          <p:nvPr/>
        </p:nvSpPr>
        <p:spPr>
          <a:xfrm>
            <a:off x="2771925" y="4254807"/>
            <a:ext cx="808235"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MÓDULO 2 </a:t>
            </a:r>
          </a:p>
        </p:txBody>
      </p:sp>
      <p:sp>
        <p:nvSpPr>
          <p:cNvPr id="219" name="TextBox 218">
            <a:extLst>
              <a:ext uri="{FF2B5EF4-FFF2-40B4-BE49-F238E27FC236}">
                <a16:creationId xmlns:a16="http://schemas.microsoft.com/office/drawing/2014/main" id="{BDD0C8FF-C6EC-AC02-9941-58F5F719F6AD}"/>
              </a:ext>
            </a:extLst>
          </p:cNvPr>
          <p:cNvSpPr txBox="1"/>
          <p:nvPr/>
        </p:nvSpPr>
        <p:spPr>
          <a:xfrm>
            <a:off x="2782903" y="4420732"/>
            <a:ext cx="1622962" cy="328423"/>
          </a:xfrm>
          <a:prstGeom prst="rect">
            <a:avLst/>
          </a:prstGeom>
          <a:noFill/>
        </p:spPr>
        <p:txBody>
          <a:bodyPr wrap="square" rtlCol="0">
            <a:spAutoFit/>
          </a:bodyPr>
          <a:lstStyle/>
          <a:p>
            <a:pPr algn="l"/>
            <a:r>
              <a:rPr lang="en-US" sz="767" b="1" dirty="0" err="1">
                <a:ln/>
                <a:solidFill>
                  <a:srgbClr val="000000"/>
                </a:solidFill>
                <a:latin typeface="Calibri" panose="020F0502020204030204" pitchFamily="34" charset="0"/>
                <a:ea typeface="OpenSans-Bold"/>
                <a:cs typeface="Calibri" panose="020F0502020204030204" pitchFamily="34" charset="0"/>
                <a:sym typeface="OpenSans-Bold"/>
                <a:rtl val="0"/>
              </a:rPr>
              <a:t>Nutrición</a:t>
            </a:r>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 </a:t>
            </a:r>
            <a:r>
              <a:rPr lang="en-US" sz="767" b="1" dirty="0" err="1">
                <a:ln/>
                <a:solidFill>
                  <a:srgbClr val="000000"/>
                </a:solidFill>
                <a:latin typeface="Calibri" panose="020F0502020204030204" pitchFamily="34" charset="0"/>
                <a:ea typeface="OpenSans-Bold"/>
                <a:cs typeface="Calibri" panose="020F0502020204030204" pitchFamily="34" charset="0"/>
                <a:sym typeface="OpenSans-Bold"/>
                <a:rtl val="0"/>
              </a:rPr>
              <a:t>Personalizada</a:t>
            </a:r>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 para Personas  </a:t>
            </a:r>
            <a:r>
              <a:rPr lang="en-US" sz="767" b="1" dirty="0" err="1">
                <a:ln/>
                <a:solidFill>
                  <a:srgbClr val="000000"/>
                </a:solidFill>
                <a:latin typeface="Calibri" panose="020F0502020204030204" pitchFamily="34" charset="0"/>
                <a:ea typeface="OpenSans-Bold"/>
                <a:cs typeface="Calibri" panose="020F0502020204030204" pitchFamily="34" charset="0"/>
                <a:sym typeface="OpenSans-Bold"/>
                <a:rtl val="0"/>
              </a:rPr>
              <a:t>Mayores</a:t>
            </a:r>
            <a:endPar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20" name="TextBox 219">
            <a:extLst>
              <a:ext uri="{FF2B5EF4-FFF2-40B4-BE49-F238E27FC236}">
                <a16:creationId xmlns:a16="http://schemas.microsoft.com/office/drawing/2014/main" id="{C1B41E88-666D-A7E0-2C10-53FD96552AEC}"/>
              </a:ext>
            </a:extLst>
          </p:cNvPr>
          <p:cNvSpPr txBox="1"/>
          <p:nvPr/>
        </p:nvSpPr>
        <p:spPr>
          <a:xfrm>
            <a:off x="2608502" y="4723661"/>
            <a:ext cx="2309807" cy="1477328"/>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r>
              <a:rPr lang="en-US" sz="1000" dirty="0">
                <a:sym typeface="OpenSans-Bold"/>
              </a:rPr>
              <a:t>La </a:t>
            </a:r>
            <a:r>
              <a:rPr lang="en-US" sz="1000" dirty="0" err="1">
                <a:sym typeface="OpenSans-Bold"/>
              </a:rPr>
              <a:t>asistencia</a:t>
            </a:r>
            <a:r>
              <a:rPr lang="en-US" sz="1000" dirty="0">
                <a:sym typeface="OpenSans-Bold"/>
              </a:rPr>
              <a:t> sanitaria y las </a:t>
            </a:r>
            <a:r>
              <a:rPr lang="en-US" sz="1000" dirty="0" err="1">
                <a:sym typeface="OpenSans-Bold"/>
              </a:rPr>
              <a:t>necesidades</a:t>
            </a:r>
            <a:r>
              <a:rPr lang="en-US" sz="1000" dirty="0">
                <a:sym typeface="OpenSans-Bold"/>
              </a:rPr>
              <a:t> de las personas </a:t>
            </a:r>
            <a:r>
              <a:rPr lang="en-US" sz="1000" dirty="0" err="1">
                <a:sym typeface="OpenSans-Bold"/>
              </a:rPr>
              <a:t>mayores</a:t>
            </a:r>
            <a:endParaRPr lang="en-US" sz="1000" dirty="0">
              <a:sym typeface="OpenSans-Bold"/>
            </a:endParaRPr>
          </a:p>
          <a:p>
            <a:pPr marL="154716" indent="-154716">
              <a:buClr>
                <a:srgbClr val="86D3E2"/>
              </a:buClr>
              <a:buFont typeface="Wingdings" panose="05000000000000000000" pitchFamily="2" charset="2"/>
              <a:buChar char="§"/>
            </a:pPr>
            <a:r>
              <a:rPr lang="en-US" sz="1000" dirty="0" err="1">
                <a:sym typeface="OpenSans-Bold"/>
              </a:rPr>
              <a:t>Soluciones</a:t>
            </a:r>
            <a:r>
              <a:rPr lang="en-US" sz="1000" dirty="0">
                <a:sym typeface="OpenSans-Bold"/>
              </a:rPr>
              <a:t> </a:t>
            </a:r>
            <a:r>
              <a:rPr lang="en-US" sz="1000" dirty="0" err="1">
                <a:sym typeface="OpenSans-Bold"/>
              </a:rPr>
              <a:t>innovadoras</a:t>
            </a:r>
            <a:r>
              <a:rPr lang="en-US" sz="1000" dirty="0">
                <a:sym typeface="OpenSans-Bold"/>
              </a:rPr>
              <a:t> y </a:t>
            </a:r>
            <a:r>
              <a:rPr lang="es-ES" sz="1000" dirty="0">
                <a:sym typeface="OpenSans-Bold"/>
              </a:rPr>
              <a:t> de los alimentos para la gestión de la salud</a:t>
            </a:r>
          </a:p>
          <a:p>
            <a:pPr marL="154716" indent="-154716">
              <a:buClr>
                <a:srgbClr val="86D3E2"/>
              </a:buClr>
              <a:buFont typeface="Wingdings" panose="05000000000000000000" pitchFamily="2" charset="2"/>
              <a:buChar char="§"/>
            </a:pPr>
            <a:r>
              <a:rPr lang="en-US" sz="1000" dirty="0" err="1">
                <a:sym typeface="OpenSans-Bold"/>
              </a:rPr>
              <a:t>Alérgenoss</a:t>
            </a:r>
            <a:r>
              <a:rPr lang="en-US" sz="1000" dirty="0">
                <a:sym typeface="OpenSans-Bold"/>
              </a:rPr>
              <a:t> / </a:t>
            </a:r>
            <a:r>
              <a:rPr lang="en-US" sz="1000" dirty="0" err="1">
                <a:sym typeface="OpenSans-Bold"/>
              </a:rPr>
              <a:t>Antinutrientes</a:t>
            </a:r>
            <a:endParaRPr lang="en-US" sz="1000" dirty="0">
              <a:sym typeface="OpenSans-Bold"/>
            </a:endParaRPr>
          </a:p>
          <a:p>
            <a:pPr marL="154716" indent="-154716">
              <a:buClr>
                <a:srgbClr val="86D3E2"/>
              </a:buClr>
              <a:buFont typeface="Wingdings" panose="05000000000000000000" pitchFamily="2" charset="2"/>
              <a:buChar char="§"/>
            </a:pPr>
            <a:r>
              <a:rPr lang="es-ES" sz="1000" dirty="0">
                <a:sym typeface="OpenSans-Bold"/>
              </a:rPr>
              <a:t>Nutrición natural y funcionalidad de los ingredientes</a:t>
            </a:r>
            <a:endParaRPr lang="en-US" sz="1000" dirty="0">
              <a:sym typeface="OpenSans-Bold"/>
            </a:endParaRPr>
          </a:p>
          <a:p>
            <a:pPr marL="154716" indent="-154716">
              <a:buClr>
                <a:srgbClr val="86D3E2"/>
              </a:buClr>
              <a:buFont typeface="Wingdings" panose="05000000000000000000" pitchFamily="2" charset="2"/>
              <a:buChar char="§"/>
            </a:pP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257861" indent="-257861">
              <a:buFont typeface="Wingdings" panose="05000000000000000000" pitchFamily="2" charset="2"/>
              <a:buChar char="§"/>
            </a:pPr>
            <a:endParaRPr lang="en-US" sz="1000" dirty="0"/>
          </a:p>
        </p:txBody>
      </p:sp>
      <p:sp>
        <p:nvSpPr>
          <p:cNvPr id="221" name="Freeform 346">
            <a:extLst>
              <a:ext uri="{FF2B5EF4-FFF2-40B4-BE49-F238E27FC236}">
                <a16:creationId xmlns:a16="http://schemas.microsoft.com/office/drawing/2014/main" id="{B1871CBD-537E-6196-898C-908F7122CB2B}"/>
              </a:ext>
            </a:extLst>
          </p:cNvPr>
          <p:cNvSpPr/>
          <p:nvPr/>
        </p:nvSpPr>
        <p:spPr>
          <a:xfrm>
            <a:off x="4934165" y="4464842"/>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22" name="TextBox 221">
            <a:extLst>
              <a:ext uri="{FF2B5EF4-FFF2-40B4-BE49-F238E27FC236}">
                <a16:creationId xmlns:a16="http://schemas.microsoft.com/office/drawing/2014/main" id="{91401E5B-DEC5-7F02-673C-ACD5A3D121B8}"/>
              </a:ext>
            </a:extLst>
          </p:cNvPr>
          <p:cNvSpPr txBox="1"/>
          <p:nvPr/>
        </p:nvSpPr>
        <p:spPr>
          <a:xfrm>
            <a:off x="4936670" y="4254807"/>
            <a:ext cx="779381"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MÓDULO 3</a:t>
            </a:r>
          </a:p>
        </p:txBody>
      </p:sp>
      <p:sp>
        <p:nvSpPr>
          <p:cNvPr id="223" name="TextBox 222">
            <a:extLst>
              <a:ext uri="{FF2B5EF4-FFF2-40B4-BE49-F238E27FC236}">
                <a16:creationId xmlns:a16="http://schemas.microsoft.com/office/drawing/2014/main" id="{609D90C1-C3BF-8A3A-DFD7-B9AC8A57B24C}"/>
              </a:ext>
            </a:extLst>
          </p:cNvPr>
          <p:cNvSpPr txBox="1"/>
          <p:nvPr/>
        </p:nvSpPr>
        <p:spPr>
          <a:xfrm>
            <a:off x="4987577" y="4423794"/>
            <a:ext cx="1508101" cy="328423"/>
          </a:xfrm>
          <a:prstGeom prst="rect">
            <a:avLst/>
          </a:prstGeom>
          <a:noFill/>
        </p:spPr>
        <p:txBody>
          <a:bodyPr wrap="square" rtlCol="0">
            <a:spAutoFit/>
          </a:bodyPr>
          <a:lstStyle/>
          <a:p>
            <a:pPr algn="l"/>
            <a:r>
              <a:rPr lang="es-ES" sz="767" b="1" dirty="0">
                <a:ln/>
                <a:solidFill>
                  <a:srgbClr val="000000"/>
                </a:solidFill>
                <a:latin typeface="Calibri" panose="020F0502020204030204" pitchFamily="34" charset="0"/>
                <a:ea typeface="OpenSans-Bold"/>
                <a:cs typeface="Calibri" panose="020F0502020204030204" pitchFamily="34" charset="0"/>
                <a:sym typeface="OpenSans-Bold"/>
                <a:rtl val="0"/>
              </a:rPr>
              <a:t>Conocimiento del consumidor y posicionamiento en el mercado</a:t>
            </a:r>
          </a:p>
        </p:txBody>
      </p:sp>
      <p:sp>
        <p:nvSpPr>
          <p:cNvPr id="224" name="TextBox 223">
            <a:extLst>
              <a:ext uri="{FF2B5EF4-FFF2-40B4-BE49-F238E27FC236}">
                <a16:creationId xmlns:a16="http://schemas.microsoft.com/office/drawing/2014/main" id="{64096D56-9714-47C1-E0C5-4DD7B982DE03}"/>
              </a:ext>
            </a:extLst>
          </p:cNvPr>
          <p:cNvSpPr txBox="1"/>
          <p:nvPr/>
        </p:nvSpPr>
        <p:spPr>
          <a:xfrm>
            <a:off x="4863418" y="4737190"/>
            <a:ext cx="2299514" cy="1477328"/>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r>
              <a:rPr lang="en-US" sz="1000" dirty="0" err="1">
                <a:sym typeface="OpenSans-Bold"/>
              </a:rPr>
              <a:t>Actitudes</a:t>
            </a:r>
            <a:r>
              <a:rPr lang="en-US" sz="1000" dirty="0">
                <a:sym typeface="OpenSans-Bold"/>
              </a:rPr>
              <a:t> y </a:t>
            </a:r>
            <a:r>
              <a:rPr lang="en-US" sz="1000" dirty="0" err="1">
                <a:sym typeface="OpenSans-Bold"/>
              </a:rPr>
              <a:t>expectativas</a:t>
            </a:r>
            <a:r>
              <a:rPr lang="en-US" sz="1000" dirty="0">
                <a:sym typeface="OpenSans-Bold"/>
              </a:rPr>
              <a:t> del </a:t>
            </a:r>
            <a:r>
              <a:rPr lang="en-US" sz="1000" dirty="0" err="1">
                <a:sym typeface="OpenSans-Bold"/>
              </a:rPr>
              <a:t>consumidor</a:t>
            </a:r>
            <a:r>
              <a:rPr lang="en-US" sz="1000" dirty="0">
                <a:sym typeface="OpenSans-Bold"/>
              </a:rPr>
              <a:t> mayor</a:t>
            </a:r>
          </a:p>
          <a:p>
            <a:pPr marL="154716" indent="-154716">
              <a:buClr>
                <a:srgbClr val="86D3E2"/>
              </a:buClr>
              <a:buFont typeface="Wingdings" panose="05000000000000000000" pitchFamily="2" charset="2"/>
              <a:buChar char="§"/>
            </a:pPr>
            <a:r>
              <a:rPr lang="es-ES" sz="1000" dirty="0">
                <a:sym typeface="OpenSans-Bold"/>
              </a:rPr>
              <a:t>Tácticas de investigación de mercado</a:t>
            </a:r>
          </a:p>
          <a:p>
            <a:pPr marL="154716" indent="-154716">
              <a:buClr>
                <a:srgbClr val="86D3E2"/>
              </a:buClr>
              <a:buFont typeface="Wingdings" panose="05000000000000000000" pitchFamily="2" charset="2"/>
              <a:buChar char="§"/>
            </a:pPr>
            <a:r>
              <a:rPr lang="en-US" sz="1000" dirty="0" err="1">
                <a:sym typeface="OpenSans-Bold"/>
              </a:rPr>
              <a:t>Utilizando</a:t>
            </a:r>
            <a:r>
              <a:rPr lang="en-US" sz="1000" dirty="0">
                <a:sym typeface="OpenSans-Bold"/>
              </a:rPr>
              <a:t> </a:t>
            </a:r>
            <a:r>
              <a:rPr lang="en-US" sz="1000" dirty="0" err="1">
                <a:sym typeface="OpenSans-Bold"/>
              </a:rPr>
              <a:t>esta</a:t>
            </a:r>
            <a:r>
              <a:rPr lang="en-US" sz="1000" dirty="0">
                <a:sym typeface="OpenSans-Bold"/>
              </a:rPr>
              <a:t> </a:t>
            </a:r>
            <a:r>
              <a:rPr lang="en-US" sz="1000" dirty="0" err="1">
                <a:sym typeface="OpenSans-Bold"/>
              </a:rPr>
              <a:t>información</a:t>
            </a:r>
            <a:r>
              <a:rPr lang="en-US" sz="1000" dirty="0">
                <a:sym typeface="OpenSans-Bold"/>
              </a:rPr>
              <a:t> para </a:t>
            </a:r>
            <a:r>
              <a:rPr lang="en-US" sz="1000" dirty="0" err="1">
                <a:sym typeface="OpenSans-Bold"/>
              </a:rPr>
              <a:t>el</a:t>
            </a:r>
            <a:r>
              <a:rPr lang="en-US" sz="1000" dirty="0">
                <a:sym typeface="OpenSans-Bold"/>
              </a:rPr>
              <a:t> mercado, </a:t>
            </a:r>
            <a:r>
              <a:rPr lang="en-US" sz="1000" dirty="0" err="1">
                <a:sym typeface="OpenSans-Bold"/>
              </a:rPr>
              <a:t>marcas</a:t>
            </a:r>
            <a:r>
              <a:rPr lang="en-US" sz="1000" dirty="0">
                <a:sym typeface="OpenSans-Bold"/>
              </a:rPr>
              <a:t> e </a:t>
            </a:r>
            <a:r>
              <a:rPr lang="en-US" sz="1000" dirty="0" err="1">
                <a:sym typeface="OpenSans-Bold"/>
              </a:rPr>
              <a:t>innovación</a:t>
            </a:r>
            <a:r>
              <a:rPr lang="en-US" sz="1000" dirty="0">
                <a:sym typeface="OpenSans-Bold"/>
              </a:rPr>
              <a:t> </a:t>
            </a:r>
            <a:r>
              <a:rPr lang="en-US" sz="1000" dirty="0" err="1">
                <a:sym typeface="OpenSans-Bold"/>
              </a:rPr>
              <a:t>más</a:t>
            </a:r>
            <a:r>
              <a:rPr lang="en-US" sz="1000" dirty="0">
                <a:sym typeface="OpenSans-Bold"/>
              </a:rPr>
              <a:t> </a:t>
            </a:r>
            <a:r>
              <a:rPr lang="en-US" sz="1000" dirty="0" err="1">
                <a:sym typeface="OpenSans-Bold"/>
              </a:rPr>
              <a:t>eficiente</a:t>
            </a:r>
            <a:endParaRPr lang="en-US" sz="1000" dirty="0">
              <a:sym typeface="OpenSans-Bold"/>
            </a:endParaRPr>
          </a:p>
          <a:p>
            <a:pPr marL="154716" indent="-154716">
              <a:buClr>
                <a:srgbClr val="86D3E2"/>
              </a:buClr>
              <a:buFont typeface="Wingdings" panose="05000000000000000000" pitchFamily="2" charset="2"/>
              <a:buChar char="§"/>
            </a:pPr>
            <a:r>
              <a:rPr lang="en-US" sz="1000" dirty="0" err="1">
                <a:sym typeface="OpenSans-Bold"/>
              </a:rPr>
              <a:t>Recursos</a:t>
            </a:r>
            <a:endParaRPr lang="en-US" sz="1000" dirty="0">
              <a:sym typeface="OpenSans-Bold"/>
            </a:endParaRPr>
          </a:p>
          <a:p>
            <a:pPr>
              <a:buClr>
                <a:srgbClr val="86D3E2"/>
              </a:buClr>
            </a:pP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54716" indent="-154716">
              <a:buClr>
                <a:srgbClr val="86D3E2"/>
              </a:buClr>
              <a:buFont typeface="Wingdings" panose="05000000000000000000" pitchFamily="2" charset="2"/>
              <a:buChar char="§"/>
            </a:pP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p:txBody>
      </p:sp>
      <p:grpSp>
        <p:nvGrpSpPr>
          <p:cNvPr id="225" name="Group 224">
            <a:extLst>
              <a:ext uri="{FF2B5EF4-FFF2-40B4-BE49-F238E27FC236}">
                <a16:creationId xmlns:a16="http://schemas.microsoft.com/office/drawing/2014/main" id="{7C80896C-1CF3-8682-F509-9F8C4C213803}"/>
              </a:ext>
            </a:extLst>
          </p:cNvPr>
          <p:cNvGrpSpPr/>
          <p:nvPr/>
        </p:nvGrpSpPr>
        <p:grpSpPr>
          <a:xfrm>
            <a:off x="2140582" y="4335706"/>
            <a:ext cx="445614" cy="445703"/>
            <a:chOff x="10376768" y="2334933"/>
            <a:chExt cx="920484" cy="919581"/>
          </a:xfrm>
        </p:grpSpPr>
        <p:sp>
          <p:nvSpPr>
            <p:cNvPr id="226" name="Freeform 240">
              <a:extLst>
                <a:ext uri="{FF2B5EF4-FFF2-40B4-BE49-F238E27FC236}">
                  <a16:creationId xmlns:a16="http://schemas.microsoft.com/office/drawing/2014/main" id="{9ED94EF1-8BAA-A6C2-5CAE-F1412869FF50}"/>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6D3E2"/>
            </a:solidFill>
            <a:ln w="9028" cap="flat">
              <a:noFill/>
              <a:prstDash val="solid"/>
              <a:miter/>
            </a:ln>
          </p:spPr>
          <p:txBody>
            <a:bodyPr rtlCol="0" anchor="ctr"/>
            <a:lstStyle/>
            <a:p>
              <a:endParaRPr lang="en-US" sz="1624"/>
            </a:p>
          </p:txBody>
        </p:sp>
        <p:sp>
          <p:nvSpPr>
            <p:cNvPr id="227" name="Freeform 241">
              <a:extLst>
                <a:ext uri="{FF2B5EF4-FFF2-40B4-BE49-F238E27FC236}">
                  <a16:creationId xmlns:a16="http://schemas.microsoft.com/office/drawing/2014/main" id="{DB1C003E-0D9F-8D0C-D9AE-14F1DEAD6375}"/>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6D3E2"/>
            </a:solidFill>
            <a:ln w="9028" cap="flat">
              <a:noFill/>
              <a:prstDash val="solid"/>
              <a:miter/>
            </a:ln>
          </p:spPr>
          <p:txBody>
            <a:bodyPr rtlCol="0" anchor="ctr"/>
            <a:lstStyle/>
            <a:p>
              <a:endParaRPr lang="en-US" sz="1624"/>
            </a:p>
          </p:txBody>
        </p:sp>
        <p:grpSp>
          <p:nvGrpSpPr>
            <p:cNvPr id="228" name="Graphic 2">
              <a:extLst>
                <a:ext uri="{FF2B5EF4-FFF2-40B4-BE49-F238E27FC236}">
                  <a16:creationId xmlns:a16="http://schemas.microsoft.com/office/drawing/2014/main" id="{5C4FCFD9-E4D1-4A2D-4A1C-BD322CC745EF}"/>
                </a:ext>
              </a:extLst>
            </p:cNvPr>
            <p:cNvGrpSpPr/>
            <p:nvPr/>
          </p:nvGrpSpPr>
          <p:grpSpPr>
            <a:xfrm>
              <a:off x="10376768" y="2334933"/>
              <a:ext cx="920484" cy="919581"/>
              <a:chOff x="10376768" y="2334933"/>
              <a:chExt cx="920484" cy="919581"/>
            </a:xfrm>
            <a:solidFill>
              <a:srgbClr val="010101"/>
            </a:solidFill>
          </p:grpSpPr>
          <p:sp>
            <p:nvSpPr>
              <p:cNvPr id="229" name="Freeform 243">
                <a:extLst>
                  <a:ext uri="{FF2B5EF4-FFF2-40B4-BE49-F238E27FC236}">
                    <a16:creationId xmlns:a16="http://schemas.microsoft.com/office/drawing/2014/main" id="{69C65B72-6190-472E-0F61-CA2E7023D71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sz="1624"/>
              </a:p>
            </p:txBody>
          </p:sp>
          <p:sp>
            <p:nvSpPr>
              <p:cNvPr id="230" name="Freeform 244">
                <a:extLst>
                  <a:ext uri="{FF2B5EF4-FFF2-40B4-BE49-F238E27FC236}">
                    <a16:creationId xmlns:a16="http://schemas.microsoft.com/office/drawing/2014/main" id="{57486A38-6788-AEF7-6C68-C260C3DC8024}"/>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sz="1624" dirty="0"/>
              </a:p>
            </p:txBody>
          </p:sp>
        </p:grpSp>
      </p:grpSp>
      <p:grpSp>
        <p:nvGrpSpPr>
          <p:cNvPr id="231" name="Graphic 3">
            <a:extLst>
              <a:ext uri="{FF2B5EF4-FFF2-40B4-BE49-F238E27FC236}">
                <a16:creationId xmlns:a16="http://schemas.microsoft.com/office/drawing/2014/main" id="{AEA707FA-127D-937B-759E-30955BCA1262}"/>
              </a:ext>
            </a:extLst>
          </p:cNvPr>
          <p:cNvGrpSpPr/>
          <p:nvPr/>
        </p:nvGrpSpPr>
        <p:grpSpPr>
          <a:xfrm>
            <a:off x="4375623" y="4197152"/>
            <a:ext cx="492664" cy="508570"/>
            <a:chOff x="2451513" y="5314516"/>
            <a:chExt cx="1088992" cy="1047735"/>
          </a:xfrm>
        </p:grpSpPr>
        <p:grpSp>
          <p:nvGrpSpPr>
            <p:cNvPr id="232" name="Graphic 3">
              <a:extLst>
                <a:ext uri="{FF2B5EF4-FFF2-40B4-BE49-F238E27FC236}">
                  <a16:creationId xmlns:a16="http://schemas.microsoft.com/office/drawing/2014/main" id="{6421E36F-F2D2-A5C0-8F13-AF8E801D3CA5}"/>
                </a:ext>
              </a:extLst>
            </p:cNvPr>
            <p:cNvGrpSpPr/>
            <p:nvPr/>
          </p:nvGrpSpPr>
          <p:grpSpPr>
            <a:xfrm>
              <a:off x="2451513" y="5314516"/>
              <a:ext cx="1088992" cy="1047735"/>
              <a:chOff x="2451513" y="5314516"/>
              <a:chExt cx="1088992" cy="1047735"/>
            </a:xfrm>
            <a:solidFill>
              <a:srgbClr val="000000"/>
            </a:solidFill>
          </p:grpSpPr>
          <p:sp>
            <p:nvSpPr>
              <p:cNvPr id="234" name="Freeform 1312">
                <a:extLst>
                  <a:ext uri="{FF2B5EF4-FFF2-40B4-BE49-F238E27FC236}">
                    <a16:creationId xmlns:a16="http://schemas.microsoft.com/office/drawing/2014/main" id="{A640C21D-8B4E-76BC-C73D-921F796B4A77}"/>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sz="1624"/>
              </a:p>
            </p:txBody>
          </p:sp>
          <p:sp>
            <p:nvSpPr>
              <p:cNvPr id="235" name="Freeform 1313">
                <a:extLst>
                  <a:ext uri="{FF2B5EF4-FFF2-40B4-BE49-F238E27FC236}">
                    <a16:creationId xmlns:a16="http://schemas.microsoft.com/office/drawing/2014/main" id="{C2812143-62CD-0AAE-74CA-F42643251055}"/>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sz="1624"/>
              </a:p>
            </p:txBody>
          </p:sp>
          <p:sp>
            <p:nvSpPr>
              <p:cNvPr id="236" name="Freeform 1314">
                <a:extLst>
                  <a:ext uri="{FF2B5EF4-FFF2-40B4-BE49-F238E27FC236}">
                    <a16:creationId xmlns:a16="http://schemas.microsoft.com/office/drawing/2014/main" id="{F3E6FE0C-15E5-FD7C-8DB2-8000320527C2}"/>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sz="1624"/>
              </a:p>
            </p:txBody>
          </p:sp>
        </p:grpSp>
        <p:sp>
          <p:nvSpPr>
            <p:cNvPr id="233" name="Freeform 1311">
              <a:extLst>
                <a:ext uri="{FF2B5EF4-FFF2-40B4-BE49-F238E27FC236}">
                  <a16:creationId xmlns:a16="http://schemas.microsoft.com/office/drawing/2014/main" id="{C0CD22B7-0EBB-2D37-6EB0-69F2AD1A2778}"/>
                </a:ext>
              </a:extLst>
            </p:cNvPr>
            <p:cNvSpPr/>
            <p:nvPr/>
          </p:nvSpPr>
          <p:spPr>
            <a:xfrm>
              <a:off x="2533605" y="5832898"/>
              <a:ext cx="320904" cy="409714"/>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86D3E2"/>
            </a:solidFill>
            <a:ln w="27426" cap="flat">
              <a:noFill/>
              <a:prstDash val="solid"/>
              <a:miter/>
            </a:ln>
          </p:spPr>
          <p:txBody>
            <a:bodyPr rtlCol="0" anchor="ctr"/>
            <a:lstStyle/>
            <a:p>
              <a:endParaRPr lang="en-US" sz="1624"/>
            </a:p>
          </p:txBody>
        </p:sp>
      </p:grpSp>
      <p:grpSp>
        <p:nvGrpSpPr>
          <p:cNvPr id="237" name="Graphic 3">
            <a:extLst>
              <a:ext uri="{FF2B5EF4-FFF2-40B4-BE49-F238E27FC236}">
                <a16:creationId xmlns:a16="http://schemas.microsoft.com/office/drawing/2014/main" id="{F0C1FECE-4BE1-93DD-4756-8BE10F7BDD19}"/>
              </a:ext>
            </a:extLst>
          </p:cNvPr>
          <p:cNvGrpSpPr/>
          <p:nvPr/>
        </p:nvGrpSpPr>
        <p:grpSpPr>
          <a:xfrm>
            <a:off x="6566259" y="4316058"/>
            <a:ext cx="496625" cy="529008"/>
            <a:chOff x="665400" y="3833425"/>
            <a:chExt cx="948997" cy="948995"/>
          </a:xfrm>
        </p:grpSpPr>
        <p:sp>
          <p:nvSpPr>
            <p:cNvPr id="238" name="Freeform 1464">
              <a:extLst>
                <a:ext uri="{FF2B5EF4-FFF2-40B4-BE49-F238E27FC236}">
                  <a16:creationId xmlns:a16="http://schemas.microsoft.com/office/drawing/2014/main" id="{8B10D24A-F2F1-87FE-66EC-B5D572259ED8}"/>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sz="1624"/>
            </a:p>
          </p:txBody>
        </p:sp>
        <p:sp>
          <p:nvSpPr>
            <p:cNvPr id="239" name="Freeform 1465">
              <a:extLst>
                <a:ext uri="{FF2B5EF4-FFF2-40B4-BE49-F238E27FC236}">
                  <a16:creationId xmlns:a16="http://schemas.microsoft.com/office/drawing/2014/main" id="{2E2A5677-684B-4A5A-A0DF-9981C00F4F59}"/>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sz="1624"/>
            </a:p>
          </p:txBody>
        </p:sp>
        <p:grpSp>
          <p:nvGrpSpPr>
            <p:cNvPr id="240" name="Graphic 3">
              <a:extLst>
                <a:ext uri="{FF2B5EF4-FFF2-40B4-BE49-F238E27FC236}">
                  <a16:creationId xmlns:a16="http://schemas.microsoft.com/office/drawing/2014/main" id="{58F8887C-11C1-9C19-9A59-72CEEE93F901}"/>
                </a:ext>
              </a:extLst>
            </p:cNvPr>
            <p:cNvGrpSpPr/>
            <p:nvPr/>
          </p:nvGrpSpPr>
          <p:grpSpPr>
            <a:xfrm>
              <a:off x="788824" y="4019932"/>
              <a:ext cx="244106" cy="641806"/>
              <a:chOff x="788824" y="4019932"/>
              <a:chExt cx="244106" cy="641806"/>
            </a:xfrm>
            <a:solidFill>
              <a:srgbClr val="00BADE"/>
            </a:solidFill>
          </p:grpSpPr>
          <p:sp>
            <p:nvSpPr>
              <p:cNvPr id="241" name="Freeform 1467">
                <a:extLst>
                  <a:ext uri="{FF2B5EF4-FFF2-40B4-BE49-F238E27FC236}">
                    <a16:creationId xmlns:a16="http://schemas.microsoft.com/office/drawing/2014/main" id="{616E47C8-8489-10C6-7B8F-60793A0D1347}"/>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sz="1624"/>
              </a:p>
            </p:txBody>
          </p:sp>
          <p:sp>
            <p:nvSpPr>
              <p:cNvPr id="242" name="Freeform 1468">
                <a:extLst>
                  <a:ext uri="{FF2B5EF4-FFF2-40B4-BE49-F238E27FC236}">
                    <a16:creationId xmlns:a16="http://schemas.microsoft.com/office/drawing/2014/main" id="{24CB3771-BFE3-645B-ACA2-7E059F05C7B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sz="1624"/>
              </a:p>
            </p:txBody>
          </p:sp>
          <p:sp>
            <p:nvSpPr>
              <p:cNvPr id="243" name="Freeform 1469">
                <a:extLst>
                  <a:ext uri="{FF2B5EF4-FFF2-40B4-BE49-F238E27FC236}">
                    <a16:creationId xmlns:a16="http://schemas.microsoft.com/office/drawing/2014/main" id="{5D93E257-7BEB-14EC-2205-531234D36AD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sz="1624"/>
              </a:p>
            </p:txBody>
          </p:sp>
          <p:sp>
            <p:nvSpPr>
              <p:cNvPr id="244" name="Freeform 1470">
                <a:extLst>
                  <a:ext uri="{FF2B5EF4-FFF2-40B4-BE49-F238E27FC236}">
                    <a16:creationId xmlns:a16="http://schemas.microsoft.com/office/drawing/2014/main" id="{905C8B0B-00BD-2182-88BC-D0E8D4582099}"/>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sz="1624"/>
              </a:p>
            </p:txBody>
          </p:sp>
          <p:sp>
            <p:nvSpPr>
              <p:cNvPr id="245" name="Freeform 1471">
                <a:extLst>
                  <a:ext uri="{FF2B5EF4-FFF2-40B4-BE49-F238E27FC236}">
                    <a16:creationId xmlns:a16="http://schemas.microsoft.com/office/drawing/2014/main" id="{CE851C3A-A417-EEEF-7503-2E5B9184E6A7}"/>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sz="1624"/>
              </a:p>
            </p:txBody>
          </p:sp>
          <p:sp>
            <p:nvSpPr>
              <p:cNvPr id="246" name="Freeform 1472">
                <a:extLst>
                  <a:ext uri="{FF2B5EF4-FFF2-40B4-BE49-F238E27FC236}">
                    <a16:creationId xmlns:a16="http://schemas.microsoft.com/office/drawing/2014/main" id="{0D61A6BE-33E5-B517-B038-2BCA40EF613D}"/>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6D3E2"/>
              </a:solidFill>
              <a:ln w="27426" cap="flat">
                <a:noFill/>
                <a:prstDash val="solid"/>
                <a:miter/>
              </a:ln>
            </p:spPr>
            <p:txBody>
              <a:bodyPr rtlCol="0" anchor="ctr"/>
              <a:lstStyle/>
              <a:p>
                <a:endParaRPr lang="en-US" sz="1624"/>
              </a:p>
            </p:txBody>
          </p:sp>
        </p:grpSp>
      </p:grpSp>
      <p:grpSp>
        <p:nvGrpSpPr>
          <p:cNvPr id="247" name="Graphic 3">
            <a:extLst>
              <a:ext uri="{FF2B5EF4-FFF2-40B4-BE49-F238E27FC236}">
                <a16:creationId xmlns:a16="http://schemas.microsoft.com/office/drawing/2014/main" id="{A0A1B580-D001-038D-EAA8-0786C550BCE4}"/>
              </a:ext>
            </a:extLst>
          </p:cNvPr>
          <p:cNvGrpSpPr/>
          <p:nvPr/>
        </p:nvGrpSpPr>
        <p:grpSpPr>
          <a:xfrm>
            <a:off x="4722921" y="5987702"/>
            <a:ext cx="462629" cy="446444"/>
            <a:chOff x="8424689" y="5374597"/>
            <a:chExt cx="1088878" cy="1111078"/>
          </a:xfrm>
        </p:grpSpPr>
        <p:sp>
          <p:nvSpPr>
            <p:cNvPr id="248" name="Freeform 1258">
              <a:extLst>
                <a:ext uri="{FF2B5EF4-FFF2-40B4-BE49-F238E27FC236}">
                  <a16:creationId xmlns:a16="http://schemas.microsoft.com/office/drawing/2014/main" id="{81166B91-C111-3D97-86B1-AC35AE2170CE}"/>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86D3E2"/>
            </a:solidFill>
            <a:ln w="27426" cap="flat">
              <a:noFill/>
              <a:prstDash val="solid"/>
              <a:miter/>
            </a:ln>
          </p:spPr>
          <p:txBody>
            <a:bodyPr rtlCol="0" anchor="ctr"/>
            <a:lstStyle/>
            <a:p>
              <a:endParaRPr lang="en-US" sz="1624"/>
            </a:p>
          </p:txBody>
        </p:sp>
        <p:grpSp>
          <p:nvGrpSpPr>
            <p:cNvPr id="249" name="Graphic 3">
              <a:extLst>
                <a:ext uri="{FF2B5EF4-FFF2-40B4-BE49-F238E27FC236}">
                  <a16:creationId xmlns:a16="http://schemas.microsoft.com/office/drawing/2014/main" id="{776E3189-81D6-C476-98DD-571F08FF0629}"/>
                </a:ext>
              </a:extLst>
            </p:cNvPr>
            <p:cNvGrpSpPr/>
            <p:nvPr/>
          </p:nvGrpSpPr>
          <p:grpSpPr>
            <a:xfrm>
              <a:off x="8424689" y="5374597"/>
              <a:ext cx="1088878" cy="1111078"/>
              <a:chOff x="8424689" y="5374597"/>
              <a:chExt cx="1088878" cy="1111078"/>
            </a:xfrm>
            <a:solidFill>
              <a:srgbClr val="000000"/>
            </a:solidFill>
          </p:grpSpPr>
          <p:grpSp>
            <p:nvGrpSpPr>
              <p:cNvPr id="250" name="Graphic 3">
                <a:extLst>
                  <a:ext uri="{FF2B5EF4-FFF2-40B4-BE49-F238E27FC236}">
                    <a16:creationId xmlns:a16="http://schemas.microsoft.com/office/drawing/2014/main" id="{92E2C754-4B40-8FCB-752C-7545BC72F4EE}"/>
                  </a:ext>
                </a:extLst>
              </p:cNvPr>
              <p:cNvGrpSpPr/>
              <p:nvPr/>
            </p:nvGrpSpPr>
            <p:grpSpPr>
              <a:xfrm>
                <a:off x="8424689" y="5374597"/>
                <a:ext cx="943956" cy="1111078"/>
                <a:chOff x="8424689" y="5374597"/>
                <a:chExt cx="943956" cy="1111078"/>
              </a:xfrm>
              <a:solidFill>
                <a:srgbClr val="000000"/>
              </a:solidFill>
            </p:grpSpPr>
            <p:sp>
              <p:nvSpPr>
                <p:cNvPr id="260" name="Freeform 1270">
                  <a:extLst>
                    <a:ext uri="{FF2B5EF4-FFF2-40B4-BE49-F238E27FC236}">
                      <a16:creationId xmlns:a16="http://schemas.microsoft.com/office/drawing/2014/main" id="{A39F5F3A-824F-9861-49D0-6E32CAE55A90}"/>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sz="1624"/>
                </a:p>
              </p:txBody>
            </p:sp>
            <p:sp>
              <p:nvSpPr>
                <p:cNvPr id="261" name="Freeform 1271">
                  <a:extLst>
                    <a:ext uri="{FF2B5EF4-FFF2-40B4-BE49-F238E27FC236}">
                      <a16:creationId xmlns:a16="http://schemas.microsoft.com/office/drawing/2014/main" id="{B28A2E17-758B-42A9-0A81-07B54AEA8D3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sz="1624"/>
                </a:p>
              </p:txBody>
            </p:sp>
          </p:grpSp>
          <p:sp>
            <p:nvSpPr>
              <p:cNvPr id="251" name="Freeform 1261">
                <a:extLst>
                  <a:ext uri="{FF2B5EF4-FFF2-40B4-BE49-F238E27FC236}">
                    <a16:creationId xmlns:a16="http://schemas.microsoft.com/office/drawing/2014/main" id="{190E200E-31DC-2A70-D766-36F2F248300D}"/>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sz="1624"/>
              </a:p>
            </p:txBody>
          </p:sp>
          <p:sp>
            <p:nvSpPr>
              <p:cNvPr id="252" name="Freeform 1262">
                <a:extLst>
                  <a:ext uri="{FF2B5EF4-FFF2-40B4-BE49-F238E27FC236}">
                    <a16:creationId xmlns:a16="http://schemas.microsoft.com/office/drawing/2014/main" id="{EDC37A6B-B3CC-2549-E73F-8D077D0C6344}"/>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sz="1624"/>
              </a:p>
            </p:txBody>
          </p:sp>
          <p:sp>
            <p:nvSpPr>
              <p:cNvPr id="253" name="Freeform 1263">
                <a:extLst>
                  <a:ext uri="{FF2B5EF4-FFF2-40B4-BE49-F238E27FC236}">
                    <a16:creationId xmlns:a16="http://schemas.microsoft.com/office/drawing/2014/main" id="{D7913D30-C639-D14A-2A93-25E3637A5293}"/>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sz="1624"/>
              </a:p>
            </p:txBody>
          </p:sp>
          <p:sp>
            <p:nvSpPr>
              <p:cNvPr id="254" name="Freeform 1264">
                <a:extLst>
                  <a:ext uri="{FF2B5EF4-FFF2-40B4-BE49-F238E27FC236}">
                    <a16:creationId xmlns:a16="http://schemas.microsoft.com/office/drawing/2014/main" id="{D51999D9-E80A-F49F-8AB6-4767B21D982F}"/>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sz="1624"/>
              </a:p>
            </p:txBody>
          </p:sp>
          <p:sp>
            <p:nvSpPr>
              <p:cNvPr id="255" name="Freeform 1265">
                <a:extLst>
                  <a:ext uri="{FF2B5EF4-FFF2-40B4-BE49-F238E27FC236}">
                    <a16:creationId xmlns:a16="http://schemas.microsoft.com/office/drawing/2014/main" id="{A2CDD41B-D3D9-547B-B1D8-68901612898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sz="1624"/>
              </a:p>
            </p:txBody>
          </p:sp>
          <p:sp>
            <p:nvSpPr>
              <p:cNvPr id="256" name="Freeform 1266">
                <a:extLst>
                  <a:ext uri="{FF2B5EF4-FFF2-40B4-BE49-F238E27FC236}">
                    <a16:creationId xmlns:a16="http://schemas.microsoft.com/office/drawing/2014/main" id="{B3025666-9D1D-5D76-4FC8-4782CC017693}"/>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sz="1624"/>
              </a:p>
            </p:txBody>
          </p:sp>
          <p:sp>
            <p:nvSpPr>
              <p:cNvPr id="257" name="Freeform 1267">
                <a:extLst>
                  <a:ext uri="{FF2B5EF4-FFF2-40B4-BE49-F238E27FC236}">
                    <a16:creationId xmlns:a16="http://schemas.microsoft.com/office/drawing/2014/main" id="{F8A3564F-8A3D-FA4B-AF1F-61ED7A83D28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sz="1624"/>
              </a:p>
            </p:txBody>
          </p:sp>
          <p:sp>
            <p:nvSpPr>
              <p:cNvPr id="258" name="Freeform 1268">
                <a:extLst>
                  <a:ext uri="{FF2B5EF4-FFF2-40B4-BE49-F238E27FC236}">
                    <a16:creationId xmlns:a16="http://schemas.microsoft.com/office/drawing/2014/main" id="{7CCFE90B-2646-D802-B0C4-EED09E328FE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sz="1624"/>
              </a:p>
            </p:txBody>
          </p:sp>
          <p:sp>
            <p:nvSpPr>
              <p:cNvPr id="259" name="Freeform 1269">
                <a:extLst>
                  <a:ext uri="{FF2B5EF4-FFF2-40B4-BE49-F238E27FC236}">
                    <a16:creationId xmlns:a16="http://schemas.microsoft.com/office/drawing/2014/main" id="{B0E03FB6-F5C8-C506-5289-CAD817996C8A}"/>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sz="1624"/>
              </a:p>
            </p:txBody>
          </p:sp>
        </p:grpSp>
      </p:grpSp>
      <p:grpSp>
        <p:nvGrpSpPr>
          <p:cNvPr id="262" name="Graphic 3">
            <a:extLst>
              <a:ext uri="{FF2B5EF4-FFF2-40B4-BE49-F238E27FC236}">
                <a16:creationId xmlns:a16="http://schemas.microsoft.com/office/drawing/2014/main" id="{CF820E15-5357-904A-0D8C-0062EEE262BD}"/>
              </a:ext>
            </a:extLst>
          </p:cNvPr>
          <p:cNvGrpSpPr/>
          <p:nvPr/>
        </p:nvGrpSpPr>
        <p:grpSpPr>
          <a:xfrm>
            <a:off x="2164840" y="6008464"/>
            <a:ext cx="528511" cy="499256"/>
            <a:chOff x="6480065" y="1995774"/>
            <a:chExt cx="1097109" cy="1094361"/>
          </a:xfrm>
        </p:grpSpPr>
        <p:sp>
          <p:nvSpPr>
            <p:cNvPr id="263" name="Freeform 1382">
              <a:extLst>
                <a:ext uri="{FF2B5EF4-FFF2-40B4-BE49-F238E27FC236}">
                  <a16:creationId xmlns:a16="http://schemas.microsoft.com/office/drawing/2014/main" id="{98561E21-D9D0-492A-8C35-2C7FE4156B0D}"/>
                </a:ext>
              </a:extLst>
            </p:cNvPr>
            <p:cNvSpPr/>
            <p:nvPr/>
          </p:nvSpPr>
          <p:spPr>
            <a:xfrm>
              <a:off x="6485552" y="3054480"/>
              <a:ext cx="1088878" cy="35655"/>
            </a:xfrm>
            <a:custGeom>
              <a:avLst/>
              <a:gdLst>
                <a:gd name="connsiteX0" fmla="*/ 0 w 1088878"/>
                <a:gd name="connsiteY0" fmla="*/ 0 h 35655"/>
                <a:gd name="connsiteX1" fmla="*/ 1088879 w 1088878"/>
                <a:gd name="connsiteY1" fmla="*/ 0 h 35655"/>
                <a:gd name="connsiteX2" fmla="*/ 1088879 w 1088878"/>
                <a:gd name="connsiteY2" fmla="*/ 35656 h 35655"/>
                <a:gd name="connsiteX3" fmla="*/ 0 w 1088878"/>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088878" h="35655">
                  <a:moveTo>
                    <a:pt x="0" y="0"/>
                  </a:moveTo>
                  <a:lnTo>
                    <a:pt x="1088879" y="0"/>
                  </a:lnTo>
                  <a:lnTo>
                    <a:pt x="1088879" y="35656"/>
                  </a:lnTo>
                  <a:lnTo>
                    <a:pt x="0" y="35656"/>
                  </a:lnTo>
                  <a:close/>
                </a:path>
              </a:pathLst>
            </a:custGeom>
            <a:solidFill>
              <a:srgbClr val="000000"/>
            </a:solidFill>
            <a:ln w="27426" cap="flat">
              <a:noFill/>
              <a:prstDash val="solid"/>
              <a:miter/>
            </a:ln>
          </p:spPr>
          <p:txBody>
            <a:bodyPr rtlCol="0" anchor="ctr"/>
            <a:lstStyle/>
            <a:p>
              <a:endParaRPr lang="en-US" sz="1624"/>
            </a:p>
          </p:txBody>
        </p:sp>
        <p:grpSp>
          <p:nvGrpSpPr>
            <p:cNvPr id="264" name="Graphic 3">
              <a:extLst>
                <a:ext uri="{FF2B5EF4-FFF2-40B4-BE49-F238E27FC236}">
                  <a16:creationId xmlns:a16="http://schemas.microsoft.com/office/drawing/2014/main" id="{F30EB2FC-8157-6570-4DEF-9B630921B292}"/>
                </a:ext>
              </a:extLst>
            </p:cNvPr>
            <p:cNvGrpSpPr/>
            <p:nvPr/>
          </p:nvGrpSpPr>
          <p:grpSpPr>
            <a:xfrm>
              <a:off x="6480065" y="1995774"/>
              <a:ext cx="1097109" cy="943509"/>
              <a:chOff x="6480065" y="1995774"/>
              <a:chExt cx="1097109" cy="943509"/>
            </a:xfrm>
            <a:solidFill>
              <a:srgbClr val="00BADE"/>
            </a:solidFill>
          </p:grpSpPr>
          <p:sp>
            <p:nvSpPr>
              <p:cNvPr id="290" name="Freeform 1409">
                <a:extLst>
                  <a:ext uri="{FF2B5EF4-FFF2-40B4-BE49-F238E27FC236}">
                    <a16:creationId xmlns:a16="http://schemas.microsoft.com/office/drawing/2014/main" id="{31CFFC44-3423-F927-1CA1-DA2C7F182E11}"/>
                  </a:ext>
                </a:extLst>
              </p:cNvPr>
              <p:cNvSpPr/>
              <p:nvPr/>
            </p:nvSpPr>
            <p:spPr>
              <a:xfrm>
                <a:off x="6872282" y="1995774"/>
                <a:ext cx="603408" cy="307189"/>
              </a:xfrm>
              <a:custGeom>
                <a:avLst/>
                <a:gdLst>
                  <a:gd name="connsiteX0" fmla="*/ 38399 w 603408"/>
                  <a:gd name="connsiteY0" fmla="*/ 126167 h 307189"/>
                  <a:gd name="connsiteX1" fmla="*/ 156338 w 603408"/>
                  <a:gd name="connsiteY1" fmla="*/ 109710 h 307189"/>
                  <a:gd name="connsiteX2" fmla="*/ 444329 w 603408"/>
                  <a:gd name="connsiteY2" fmla="*/ 216678 h 307189"/>
                  <a:gd name="connsiteX3" fmla="*/ 403187 w 603408"/>
                  <a:gd name="connsiteY3" fmla="*/ 257819 h 307189"/>
                  <a:gd name="connsiteX4" fmla="*/ 603409 w 603408"/>
                  <a:gd name="connsiteY4" fmla="*/ 307189 h 307189"/>
                  <a:gd name="connsiteX5" fmla="*/ 554039 w 603408"/>
                  <a:gd name="connsiteY5" fmla="*/ 106968 h 307189"/>
                  <a:gd name="connsiteX6" fmla="*/ 521126 w 603408"/>
                  <a:gd name="connsiteY6" fmla="*/ 139881 h 307189"/>
                  <a:gd name="connsiteX7" fmla="*/ 159080 w 603408"/>
                  <a:gd name="connsiteY7" fmla="*/ 0 h 307189"/>
                  <a:gd name="connsiteX8" fmla="*/ 13714 w 603408"/>
                  <a:gd name="connsiteY8" fmla="*/ 19199 h 307189"/>
                  <a:gd name="connsiteX9" fmla="*/ 0 w 603408"/>
                  <a:gd name="connsiteY9" fmla="*/ 21942 h 307189"/>
                  <a:gd name="connsiteX10" fmla="*/ 0 w 603408"/>
                  <a:gd name="connsiteY10" fmla="*/ 123424 h 307189"/>
                  <a:gd name="connsiteX11" fmla="*/ 35656 w 603408"/>
                  <a:gd name="connsiteY11" fmla="*/ 120681 h 307189"/>
                  <a:gd name="connsiteX12" fmla="*/ 38399 w 603408"/>
                  <a:gd name="connsiteY12" fmla="*/ 126167 h 307189"/>
                  <a:gd name="connsiteX13" fmla="*/ 32914 w 603408"/>
                  <a:gd name="connsiteY13" fmla="*/ 54855 h 307189"/>
                  <a:gd name="connsiteX14" fmla="*/ 156338 w 603408"/>
                  <a:gd name="connsiteY14" fmla="*/ 41141 h 307189"/>
                  <a:gd name="connsiteX15" fmla="*/ 507412 w 603408"/>
                  <a:gd name="connsiteY15" fmla="*/ 181022 h 307189"/>
                  <a:gd name="connsiteX16" fmla="*/ 521126 w 603408"/>
                  <a:gd name="connsiteY16" fmla="*/ 191993 h 307189"/>
                  <a:gd name="connsiteX17" fmla="*/ 534840 w 603408"/>
                  <a:gd name="connsiteY17" fmla="*/ 178280 h 307189"/>
                  <a:gd name="connsiteX18" fmla="*/ 554039 w 603408"/>
                  <a:gd name="connsiteY18" fmla="*/ 260562 h 307189"/>
                  <a:gd name="connsiteX19" fmla="*/ 471756 w 603408"/>
                  <a:gd name="connsiteY19" fmla="*/ 241363 h 307189"/>
                  <a:gd name="connsiteX20" fmla="*/ 496441 w 603408"/>
                  <a:gd name="connsiteY20" fmla="*/ 216678 h 307189"/>
                  <a:gd name="connsiteX21" fmla="*/ 482727 w 603408"/>
                  <a:gd name="connsiteY21" fmla="*/ 202964 h 307189"/>
                  <a:gd name="connsiteX22" fmla="*/ 156338 w 603408"/>
                  <a:gd name="connsiteY22" fmla="*/ 74054 h 307189"/>
                  <a:gd name="connsiteX23" fmla="*/ 32914 w 603408"/>
                  <a:gd name="connsiteY23" fmla="*/ 90511 h 307189"/>
                  <a:gd name="connsiteX24" fmla="*/ 32914 w 603408"/>
                  <a:gd name="connsiteY24" fmla="*/ 54855 h 30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408" h="307189">
                    <a:moveTo>
                      <a:pt x="38399" y="126167"/>
                    </a:moveTo>
                    <a:cubicBezTo>
                      <a:pt x="76797" y="115196"/>
                      <a:pt x="115197" y="109710"/>
                      <a:pt x="156338" y="109710"/>
                    </a:cubicBezTo>
                    <a:cubicBezTo>
                      <a:pt x="263306" y="109710"/>
                      <a:pt x="364788" y="148109"/>
                      <a:pt x="444329" y="216678"/>
                    </a:cubicBezTo>
                    <a:lnTo>
                      <a:pt x="403187" y="257819"/>
                    </a:lnTo>
                    <a:lnTo>
                      <a:pt x="603409" y="307189"/>
                    </a:lnTo>
                    <a:lnTo>
                      <a:pt x="554039" y="106968"/>
                    </a:lnTo>
                    <a:lnTo>
                      <a:pt x="521126" y="139881"/>
                    </a:lnTo>
                    <a:cubicBezTo>
                      <a:pt x="422386" y="49370"/>
                      <a:pt x="293476" y="0"/>
                      <a:pt x="159080" y="0"/>
                    </a:cubicBezTo>
                    <a:cubicBezTo>
                      <a:pt x="109711" y="0"/>
                      <a:pt x="60341" y="5485"/>
                      <a:pt x="13714" y="19199"/>
                    </a:cubicBezTo>
                    <a:lnTo>
                      <a:pt x="0" y="21942"/>
                    </a:lnTo>
                    <a:lnTo>
                      <a:pt x="0" y="123424"/>
                    </a:lnTo>
                    <a:lnTo>
                      <a:pt x="35656" y="120681"/>
                    </a:lnTo>
                    <a:lnTo>
                      <a:pt x="38399" y="126167"/>
                    </a:lnTo>
                    <a:close/>
                    <a:moveTo>
                      <a:pt x="32914" y="54855"/>
                    </a:moveTo>
                    <a:cubicBezTo>
                      <a:pt x="74055" y="43884"/>
                      <a:pt x="115197" y="41141"/>
                      <a:pt x="156338" y="41141"/>
                    </a:cubicBezTo>
                    <a:cubicBezTo>
                      <a:pt x="287991" y="41141"/>
                      <a:pt x="411415" y="90511"/>
                      <a:pt x="507412" y="181022"/>
                    </a:cubicBezTo>
                    <a:lnTo>
                      <a:pt x="521126" y="191993"/>
                    </a:lnTo>
                    <a:lnTo>
                      <a:pt x="534840" y="178280"/>
                    </a:lnTo>
                    <a:lnTo>
                      <a:pt x="554039" y="260562"/>
                    </a:lnTo>
                    <a:lnTo>
                      <a:pt x="471756" y="241363"/>
                    </a:lnTo>
                    <a:lnTo>
                      <a:pt x="496441" y="216678"/>
                    </a:lnTo>
                    <a:lnTo>
                      <a:pt x="482727" y="202964"/>
                    </a:lnTo>
                    <a:cubicBezTo>
                      <a:pt x="394958" y="117939"/>
                      <a:pt x="279763" y="74054"/>
                      <a:pt x="156338" y="74054"/>
                    </a:cubicBezTo>
                    <a:cubicBezTo>
                      <a:pt x="115197" y="74054"/>
                      <a:pt x="74055" y="79540"/>
                      <a:pt x="32914" y="90511"/>
                    </a:cubicBezTo>
                    <a:lnTo>
                      <a:pt x="32914" y="54855"/>
                    </a:lnTo>
                    <a:close/>
                  </a:path>
                </a:pathLst>
              </a:custGeom>
              <a:solidFill>
                <a:srgbClr val="86D3E2"/>
              </a:solidFill>
              <a:ln w="27426" cap="flat">
                <a:noFill/>
                <a:prstDash val="solid"/>
                <a:miter/>
              </a:ln>
            </p:spPr>
            <p:txBody>
              <a:bodyPr rtlCol="0" anchor="ctr"/>
              <a:lstStyle/>
              <a:p>
                <a:endParaRPr lang="en-US" sz="1624"/>
              </a:p>
            </p:txBody>
          </p:sp>
          <p:sp>
            <p:nvSpPr>
              <p:cNvPr id="291" name="Freeform 1410">
                <a:extLst>
                  <a:ext uri="{FF2B5EF4-FFF2-40B4-BE49-F238E27FC236}">
                    <a16:creationId xmlns:a16="http://schemas.microsoft.com/office/drawing/2014/main" id="{7523DC34-7B0C-9E61-ADAD-8D55AB72D4B3}"/>
                  </a:ext>
                </a:extLst>
              </p:cNvPr>
              <p:cNvSpPr/>
              <p:nvPr/>
            </p:nvSpPr>
            <p:spPr>
              <a:xfrm>
                <a:off x="6480065" y="2100000"/>
                <a:ext cx="307189" cy="603407"/>
              </a:xfrm>
              <a:custGeom>
                <a:avLst/>
                <a:gdLst>
                  <a:gd name="connsiteX0" fmla="*/ 24685 w 307189"/>
                  <a:gd name="connsiteY0" fmla="*/ 589694 h 603407"/>
                  <a:gd name="connsiteX1" fmla="*/ 27428 w 307189"/>
                  <a:gd name="connsiteY1" fmla="*/ 603408 h 603407"/>
                  <a:gd name="connsiteX2" fmla="*/ 128910 w 307189"/>
                  <a:gd name="connsiteY2" fmla="*/ 603408 h 603407"/>
                  <a:gd name="connsiteX3" fmla="*/ 126167 w 307189"/>
                  <a:gd name="connsiteY3" fmla="*/ 567752 h 603407"/>
                  <a:gd name="connsiteX4" fmla="*/ 126167 w 307189"/>
                  <a:gd name="connsiteY4" fmla="*/ 565009 h 603407"/>
                  <a:gd name="connsiteX5" fmla="*/ 109711 w 307189"/>
                  <a:gd name="connsiteY5" fmla="*/ 447070 h 603407"/>
                  <a:gd name="connsiteX6" fmla="*/ 216678 w 307189"/>
                  <a:gd name="connsiteY6" fmla="*/ 159080 h 603407"/>
                  <a:gd name="connsiteX7" fmla="*/ 257820 w 307189"/>
                  <a:gd name="connsiteY7" fmla="*/ 200221 h 603407"/>
                  <a:gd name="connsiteX8" fmla="*/ 307189 w 307189"/>
                  <a:gd name="connsiteY8" fmla="*/ 0 h 603407"/>
                  <a:gd name="connsiteX9" fmla="*/ 106968 w 307189"/>
                  <a:gd name="connsiteY9" fmla="*/ 49369 h 603407"/>
                  <a:gd name="connsiteX10" fmla="*/ 139880 w 307189"/>
                  <a:gd name="connsiteY10" fmla="*/ 82283 h 603407"/>
                  <a:gd name="connsiteX11" fmla="*/ 0 w 307189"/>
                  <a:gd name="connsiteY11" fmla="*/ 444327 h 603407"/>
                  <a:gd name="connsiteX12" fmla="*/ 24685 w 307189"/>
                  <a:gd name="connsiteY12" fmla="*/ 589694 h 603407"/>
                  <a:gd name="connsiteX13" fmla="*/ 24685 w 307189"/>
                  <a:gd name="connsiteY13" fmla="*/ 589694 h 603407"/>
                  <a:gd name="connsiteX14" fmla="*/ 181022 w 307189"/>
                  <a:gd name="connsiteY14" fmla="*/ 93254 h 603407"/>
                  <a:gd name="connsiteX15" fmla="*/ 191994 w 307189"/>
                  <a:gd name="connsiteY15" fmla="*/ 79540 h 603407"/>
                  <a:gd name="connsiteX16" fmla="*/ 178280 w 307189"/>
                  <a:gd name="connsiteY16" fmla="*/ 65826 h 603407"/>
                  <a:gd name="connsiteX17" fmla="*/ 260563 w 307189"/>
                  <a:gd name="connsiteY17" fmla="*/ 46627 h 603407"/>
                  <a:gd name="connsiteX18" fmla="*/ 241363 w 307189"/>
                  <a:gd name="connsiteY18" fmla="*/ 128910 h 603407"/>
                  <a:gd name="connsiteX19" fmla="*/ 216678 w 307189"/>
                  <a:gd name="connsiteY19" fmla="*/ 104225 h 603407"/>
                  <a:gd name="connsiteX20" fmla="*/ 202965 w 307189"/>
                  <a:gd name="connsiteY20" fmla="*/ 117938 h 603407"/>
                  <a:gd name="connsiteX21" fmla="*/ 74054 w 307189"/>
                  <a:gd name="connsiteY21" fmla="*/ 444327 h 603407"/>
                  <a:gd name="connsiteX22" fmla="*/ 90511 w 307189"/>
                  <a:gd name="connsiteY22" fmla="*/ 567752 h 603407"/>
                  <a:gd name="connsiteX23" fmla="*/ 54855 w 307189"/>
                  <a:gd name="connsiteY23" fmla="*/ 567752 h 603407"/>
                  <a:gd name="connsiteX24" fmla="*/ 41142 w 307189"/>
                  <a:gd name="connsiteY24" fmla="*/ 444327 h 603407"/>
                  <a:gd name="connsiteX25" fmla="*/ 181022 w 307189"/>
                  <a:gd name="connsiteY25" fmla="*/ 93254 h 603407"/>
                  <a:gd name="connsiteX26" fmla="*/ 181022 w 307189"/>
                  <a:gd name="connsiteY26" fmla="*/ 93254 h 6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7189" h="603407">
                    <a:moveTo>
                      <a:pt x="24685" y="589694"/>
                    </a:moveTo>
                    <a:lnTo>
                      <a:pt x="27428" y="603408"/>
                    </a:lnTo>
                    <a:lnTo>
                      <a:pt x="128910" y="603408"/>
                    </a:lnTo>
                    <a:lnTo>
                      <a:pt x="126167" y="567752"/>
                    </a:lnTo>
                    <a:lnTo>
                      <a:pt x="126167" y="565009"/>
                    </a:lnTo>
                    <a:cubicBezTo>
                      <a:pt x="115196" y="526610"/>
                      <a:pt x="109711" y="488211"/>
                      <a:pt x="109711" y="447070"/>
                    </a:cubicBezTo>
                    <a:cubicBezTo>
                      <a:pt x="109711" y="340102"/>
                      <a:pt x="148109" y="238620"/>
                      <a:pt x="216678" y="159080"/>
                    </a:cubicBezTo>
                    <a:lnTo>
                      <a:pt x="257820" y="200221"/>
                    </a:lnTo>
                    <a:lnTo>
                      <a:pt x="307189" y="0"/>
                    </a:lnTo>
                    <a:lnTo>
                      <a:pt x="106968" y="49369"/>
                    </a:lnTo>
                    <a:lnTo>
                      <a:pt x="139880" y="82283"/>
                    </a:lnTo>
                    <a:cubicBezTo>
                      <a:pt x="49369" y="181022"/>
                      <a:pt x="0" y="309932"/>
                      <a:pt x="0" y="444327"/>
                    </a:cubicBezTo>
                    <a:cubicBezTo>
                      <a:pt x="5485" y="493697"/>
                      <a:pt x="10971" y="543067"/>
                      <a:pt x="24685" y="589694"/>
                    </a:cubicBezTo>
                    <a:lnTo>
                      <a:pt x="24685" y="589694"/>
                    </a:lnTo>
                    <a:close/>
                    <a:moveTo>
                      <a:pt x="181022" y="93254"/>
                    </a:moveTo>
                    <a:lnTo>
                      <a:pt x="191994" y="79540"/>
                    </a:lnTo>
                    <a:lnTo>
                      <a:pt x="178280" y="65826"/>
                    </a:lnTo>
                    <a:lnTo>
                      <a:pt x="260563" y="46627"/>
                    </a:lnTo>
                    <a:lnTo>
                      <a:pt x="241363" y="128910"/>
                    </a:lnTo>
                    <a:lnTo>
                      <a:pt x="216678" y="104225"/>
                    </a:lnTo>
                    <a:lnTo>
                      <a:pt x="202965" y="117938"/>
                    </a:lnTo>
                    <a:cubicBezTo>
                      <a:pt x="117939" y="205707"/>
                      <a:pt x="74054" y="320903"/>
                      <a:pt x="74054" y="444327"/>
                    </a:cubicBezTo>
                    <a:cubicBezTo>
                      <a:pt x="74054" y="485469"/>
                      <a:pt x="79540" y="526610"/>
                      <a:pt x="90511" y="567752"/>
                    </a:cubicBezTo>
                    <a:lnTo>
                      <a:pt x="54855" y="567752"/>
                    </a:lnTo>
                    <a:cubicBezTo>
                      <a:pt x="43884" y="526610"/>
                      <a:pt x="41142" y="485469"/>
                      <a:pt x="41142" y="444327"/>
                    </a:cubicBezTo>
                    <a:cubicBezTo>
                      <a:pt x="41142" y="312675"/>
                      <a:pt x="90511" y="189250"/>
                      <a:pt x="181022" y="93254"/>
                    </a:cubicBezTo>
                    <a:lnTo>
                      <a:pt x="181022" y="93254"/>
                    </a:lnTo>
                    <a:close/>
                  </a:path>
                </a:pathLst>
              </a:custGeom>
              <a:solidFill>
                <a:srgbClr val="86D3E2"/>
              </a:solidFill>
              <a:ln w="27426" cap="flat">
                <a:noFill/>
                <a:prstDash val="solid"/>
                <a:miter/>
              </a:ln>
            </p:spPr>
            <p:txBody>
              <a:bodyPr rtlCol="0" anchor="ctr"/>
              <a:lstStyle/>
              <a:p>
                <a:endParaRPr lang="en-US" sz="1624"/>
              </a:p>
            </p:txBody>
          </p:sp>
          <p:sp>
            <p:nvSpPr>
              <p:cNvPr id="292" name="Freeform 1411">
                <a:extLst>
                  <a:ext uri="{FF2B5EF4-FFF2-40B4-BE49-F238E27FC236}">
                    <a16:creationId xmlns:a16="http://schemas.microsoft.com/office/drawing/2014/main" id="{E708FC1B-E1ED-1C56-DB73-76921A5F5916}"/>
                  </a:ext>
                </a:extLst>
              </p:cNvPr>
              <p:cNvSpPr/>
              <p:nvPr/>
            </p:nvSpPr>
            <p:spPr>
              <a:xfrm>
                <a:off x="7269984" y="2335876"/>
                <a:ext cx="307190" cy="603407"/>
              </a:xfrm>
              <a:custGeom>
                <a:avLst/>
                <a:gdLst>
                  <a:gd name="connsiteX0" fmla="*/ 181023 w 307190"/>
                  <a:gd name="connsiteY0" fmla="*/ 35656 h 603407"/>
                  <a:gd name="connsiteX1" fmla="*/ 181023 w 307190"/>
                  <a:gd name="connsiteY1" fmla="*/ 38399 h 603407"/>
                  <a:gd name="connsiteX2" fmla="*/ 197480 w 307190"/>
                  <a:gd name="connsiteY2" fmla="*/ 156337 h 603407"/>
                  <a:gd name="connsiteX3" fmla="*/ 90511 w 307190"/>
                  <a:gd name="connsiteY3" fmla="*/ 444327 h 603407"/>
                  <a:gd name="connsiteX4" fmla="*/ 49369 w 307190"/>
                  <a:gd name="connsiteY4" fmla="*/ 403186 h 603407"/>
                  <a:gd name="connsiteX5" fmla="*/ 0 w 307190"/>
                  <a:gd name="connsiteY5" fmla="*/ 603408 h 603407"/>
                  <a:gd name="connsiteX6" fmla="*/ 200222 w 307190"/>
                  <a:gd name="connsiteY6" fmla="*/ 554038 h 603407"/>
                  <a:gd name="connsiteX7" fmla="*/ 167309 w 307190"/>
                  <a:gd name="connsiteY7" fmla="*/ 521125 h 603407"/>
                  <a:gd name="connsiteX8" fmla="*/ 307190 w 307190"/>
                  <a:gd name="connsiteY8" fmla="*/ 159080 h 603407"/>
                  <a:gd name="connsiteX9" fmla="*/ 287991 w 307190"/>
                  <a:gd name="connsiteY9" fmla="*/ 13714 h 603407"/>
                  <a:gd name="connsiteX10" fmla="*/ 285248 w 307190"/>
                  <a:gd name="connsiteY10" fmla="*/ 0 h 603407"/>
                  <a:gd name="connsiteX11" fmla="*/ 178280 w 307190"/>
                  <a:gd name="connsiteY11" fmla="*/ 0 h 603407"/>
                  <a:gd name="connsiteX12" fmla="*/ 181023 w 307190"/>
                  <a:gd name="connsiteY12" fmla="*/ 35656 h 603407"/>
                  <a:gd name="connsiteX13" fmla="*/ 252335 w 307190"/>
                  <a:gd name="connsiteY13" fmla="*/ 32913 h 603407"/>
                  <a:gd name="connsiteX14" fmla="*/ 266049 w 307190"/>
                  <a:gd name="connsiteY14" fmla="*/ 156337 h 603407"/>
                  <a:gd name="connsiteX15" fmla="*/ 126167 w 307190"/>
                  <a:gd name="connsiteY15" fmla="*/ 507411 h 603407"/>
                  <a:gd name="connsiteX16" fmla="*/ 115197 w 307190"/>
                  <a:gd name="connsiteY16" fmla="*/ 521125 h 603407"/>
                  <a:gd name="connsiteX17" fmla="*/ 128910 w 307190"/>
                  <a:gd name="connsiteY17" fmla="*/ 534839 h 603407"/>
                  <a:gd name="connsiteX18" fmla="*/ 46627 w 307190"/>
                  <a:gd name="connsiteY18" fmla="*/ 554038 h 603407"/>
                  <a:gd name="connsiteX19" fmla="*/ 65826 w 307190"/>
                  <a:gd name="connsiteY19" fmla="*/ 471755 h 603407"/>
                  <a:gd name="connsiteX20" fmla="*/ 90511 w 307190"/>
                  <a:gd name="connsiteY20" fmla="*/ 496440 h 603407"/>
                  <a:gd name="connsiteX21" fmla="*/ 104225 w 307190"/>
                  <a:gd name="connsiteY21" fmla="*/ 482726 h 603407"/>
                  <a:gd name="connsiteX22" fmla="*/ 233135 w 307190"/>
                  <a:gd name="connsiteY22" fmla="*/ 156337 h 603407"/>
                  <a:gd name="connsiteX23" fmla="*/ 216678 w 307190"/>
                  <a:gd name="connsiteY23" fmla="*/ 32913 h 603407"/>
                  <a:gd name="connsiteX24" fmla="*/ 252335 w 307190"/>
                  <a:gd name="connsiteY24" fmla="*/ 32913 h 6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7190" h="603407">
                    <a:moveTo>
                      <a:pt x="181023" y="35656"/>
                    </a:moveTo>
                    <a:lnTo>
                      <a:pt x="181023" y="38399"/>
                    </a:lnTo>
                    <a:cubicBezTo>
                      <a:pt x="191994" y="76797"/>
                      <a:pt x="197480" y="115196"/>
                      <a:pt x="197480" y="156337"/>
                    </a:cubicBezTo>
                    <a:cubicBezTo>
                      <a:pt x="197480" y="263305"/>
                      <a:pt x="159080" y="364787"/>
                      <a:pt x="90511" y="444327"/>
                    </a:cubicBezTo>
                    <a:lnTo>
                      <a:pt x="49369" y="403186"/>
                    </a:lnTo>
                    <a:lnTo>
                      <a:pt x="0" y="603408"/>
                    </a:lnTo>
                    <a:lnTo>
                      <a:pt x="200222" y="554038"/>
                    </a:lnTo>
                    <a:lnTo>
                      <a:pt x="167309" y="521125"/>
                    </a:lnTo>
                    <a:cubicBezTo>
                      <a:pt x="257820" y="422386"/>
                      <a:pt x="307190" y="293475"/>
                      <a:pt x="307190" y="159080"/>
                    </a:cubicBezTo>
                    <a:cubicBezTo>
                      <a:pt x="307190" y="109710"/>
                      <a:pt x="301704" y="60341"/>
                      <a:pt x="287991" y="13714"/>
                    </a:cubicBezTo>
                    <a:lnTo>
                      <a:pt x="285248" y="0"/>
                    </a:lnTo>
                    <a:lnTo>
                      <a:pt x="178280" y="0"/>
                    </a:lnTo>
                    <a:lnTo>
                      <a:pt x="181023" y="35656"/>
                    </a:lnTo>
                    <a:close/>
                    <a:moveTo>
                      <a:pt x="252335" y="32913"/>
                    </a:moveTo>
                    <a:cubicBezTo>
                      <a:pt x="263306" y="74054"/>
                      <a:pt x="266049" y="115196"/>
                      <a:pt x="266049" y="156337"/>
                    </a:cubicBezTo>
                    <a:cubicBezTo>
                      <a:pt x="266049" y="287990"/>
                      <a:pt x="216678" y="411414"/>
                      <a:pt x="126167" y="507411"/>
                    </a:cubicBezTo>
                    <a:lnTo>
                      <a:pt x="115197" y="521125"/>
                    </a:lnTo>
                    <a:lnTo>
                      <a:pt x="128910" y="534839"/>
                    </a:lnTo>
                    <a:lnTo>
                      <a:pt x="46627" y="554038"/>
                    </a:lnTo>
                    <a:lnTo>
                      <a:pt x="65826" y="471755"/>
                    </a:lnTo>
                    <a:lnTo>
                      <a:pt x="90511" y="496440"/>
                    </a:lnTo>
                    <a:lnTo>
                      <a:pt x="104225" y="482726"/>
                    </a:lnTo>
                    <a:cubicBezTo>
                      <a:pt x="189251" y="394958"/>
                      <a:pt x="233135" y="279762"/>
                      <a:pt x="233135" y="156337"/>
                    </a:cubicBezTo>
                    <a:cubicBezTo>
                      <a:pt x="233135" y="115196"/>
                      <a:pt x="227649" y="74054"/>
                      <a:pt x="216678" y="32913"/>
                    </a:cubicBezTo>
                    <a:lnTo>
                      <a:pt x="252335" y="32913"/>
                    </a:lnTo>
                    <a:close/>
                  </a:path>
                </a:pathLst>
              </a:custGeom>
              <a:solidFill>
                <a:srgbClr val="86D3E2"/>
              </a:solidFill>
              <a:ln w="27426" cap="flat">
                <a:noFill/>
                <a:prstDash val="solid"/>
                <a:miter/>
              </a:ln>
            </p:spPr>
            <p:txBody>
              <a:bodyPr rtlCol="0" anchor="ctr"/>
              <a:lstStyle/>
              <a:p>
                <a:endParaRPr lang="en-US" sz="1624"/>
              </a:p>
            </p:txBody>
          </p:sp>
        </p:grpSp>
        <p:sp>
          <p:nvSpPr>
            <p:cNvPr id="265" name="Freeform 1384">
              <a:extLst>
                <a:ext uri="{FF2B5EF4-FFF2-40B4-BE49-F238E27FC236}">
                  <a16:creationId xmlns:a16="http://schemas.microsoft.com/office/drawing/2014/main" id="{E943B00F-C731-519B-23B7-86CC34A402AD}"/>
                </a:ext>
              </a:extLst>
            </p:cNvPr>
            <p:cNvSpPr/>
            <p:nvPr/>
          </p:nvSpPr>
          <p:spPr>
            <a:xfrm>
              <a:off x="6853083" y="266775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6" name="Freeform 1385">
              <a:extLst>
                <a:ext uri="{FF2B5EF4-FFF2-40B4-BE49-F238E27FC236}">
                  <a16:creationId xmlns:a16="http://schemas.microsoft.com/office/drawing/2014/main" id="{3E8263AE-F605-9BCD-A680-A57E3867CCD5}"/>
                </a:ext>
              </a:extLst>
            </p:cNvPr>
            <p:cNvSpPr/>
            <p:nvPr/>
          </p:nvSpPr>
          <p:spPr>
            <a:xfrm>
              <a:off x="6713202" y="2667751"/>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7" name="Freeform 1386">
              <a:extLst>
                <a:ext uri="{FF2B5EF4-FFF2-40B4-BE49-F238E27FC236}">
                  <a16:creationId xmlns:a16="http://schemas.microsoft.com/office/drawing/2014/main" id="{C0263B05-658C-15CC-BE2B-124955689779}"/>
                </a:ext>
              </a:extLst>
            </p:cNvPr>
            <p:cNvSpPr/>
            <p:nvPr/>
          </p:nvSpPr>
          <p:spPr>
            <a:xfrm>
              <a:off x="6784514" y="266775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8" name="Freeform 1387">
              <a:extLst>
                <a:ext uri="{FF2B5EF4-FFF2-40B4-BE49-F238E27FC236}">
                  <a16:creationId xmlns:a16="http://schemas.microsoft.com/office/drawing/2014/main" id="{B45B5ABE-7F23-AE27-93E6-1402D69A27D5}"/>
                </a:ext>
              </a:extLst>
            </p:cNvPr>
            <p:cNvSpPr/>
            <p:nvPr/>
          </p:nvSpPr>
          <p:spPr>
            <a:xfrm>
              <a:off x="6784514" y="273906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9" name="Freeform 1388">
              <a:extLst>
                <a:ext uri="{FF2B5EF4-FFF2-40B4-BE49-F238E27FC236}">
                  <a16:creationId xmlns:a16="http://schemas.microsoft.com/office/drawing/2014/main" id="{A2C9B5D1-D9D3-3008-A89C-06BE9DC8344A}"/>
                </a:ext>
              </a:extLst>
            </p:cNvPr>
            <p:cNvSpPr/>
            <p:nvPr/>
          </p:nvSpPr>
          <p:spPr>
            <a:xfrm>
              <a:off x="6713202" y="273906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0" name="Freeform 1389">
              <a:extLst>
                <a:ext uri="{FF2B5EF4-FFF2-40B4-BE49-F238E27FC236}">
                  <a16:creationId xmlns:a16="http://schemas.microsoft.com/office/drawing/2014/main" id="{2B67E0F5-90E9-37B5-044C-E5149D8ECD24}"/>
                </a:ext>
              </a:extLst>
            </p:cNvPr>
            <p:cNvSpPr/>
            <p:nvPr/>
          </p:nvSpPr>
          <p:spPr>
            <a:xfrm>
              <a:off x="6853083" y="273906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1" name="Freeform 1390">
              <a:extLst>
                <a:ext uri="{FF2B5EF4-FFF2-40B4-BE49-F238E27FC236}">
                  <a16:creationId xmlns:a16="http://schemas.microsoft.com/office/drawing/2014/main" id="{FB2DCA7E-E21F-3C22-294A-EB8D4A90F1BF}"/>
                </a:ext>
              </a:extLst>
            </p:cNvPr>
            <p:cNvSpPr/>
            <p:nvPr/>
          </p:nvSpPr>
          <p:spPr>
            <a:xfrm>
              <a:off x="6784514" y="280763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2" name="Freeform 1391">
              <a:extLst>
                <a:ext uri="{FF2B5EF4-FFF2-40B4-BE49-F238E27FC236}">
                  <a16:creationId xmlns:a16="http://schemas.microsoft.com/office/drawing/2014/main" id="{03552D06-E9B3-FBF1-A1F2-A67EA6A433D5}"/>
                </a:ext>
              </a:extLst>
            </p:cNvPr>
            <p:cNvSpPr/>
            <p:nvPr/>
          </p:nvSpPr>
          <p:spPr>
            <a:xfrm>
              <a:off x="6853083" y="280763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3" name="Freeform 1392">
              <a:extLst>
                <a:ext uri="{FF2B5EF4-FFF2-40B4-BE49-F238E27FC236}">
                  <a16:creationId xmlns:a16="http://schemas.microsoft.com/office/drawing/2014/main" id="{877AA9F7-2B98-DD85-31CD-8787964367D0}"/>
                </a:ext>
              </a:extLst>
            </p:cNvPr>
            <p:cNvSpPr/>
            <p:nvPr/>
          </p:nvSpPr>
          <p:spPr>
            <a:xfrm>
              <a:off x="6713202" y="2807631"/>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4" name="Freeform 1393">
              <a:extLst>
                <a:ext uri="{FF2B5EF4-FFF2-40B4-BE49-F238E27FC236}">
                  <a16:creationId xmlns:a16="http://schemas.microsoft.com/office/drawing/2014/main" id="{BB680840-C8C1-994D-A7FF-3E15310DE040}"/>
                </a:ext>
              </a:extLst>
            </p:cNvPr>
            <p:cNvSpPr/>
            <p:nvPr/>
          </p:nvSpPr>
          <p:spPr>
            <a:xfrm>
              <a:off x="6713202" y="2878943"/>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5" name="Freeform 1394">
              <a:extLst>
                <a:ext uri="{FF2B5EF4-FFF2-40B4-BE49-F238E27FC236}">
                  <a16:creationId xmlns:a16="http://schemas.microsoft.com/office/drawing/2014/main" id="{E4519701-1524-3676-8612-5BC21EE01B8B}"/>
                </a:ext>
              </a:extLst>
            </p:cNvPr>
            <p:cNvSpPr/>
            <p:nvPr/>
          </p:nvSpPr>
          <p:spPr>
            <a:xfrm>
              <a:off x="6853083" y="2878943"/>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6" name="Freeform 1395">
              <a:extLst>
                <a:ext uri="{FF2B5EF4-FFF2-40B4-BE49-F238E27FC236}">
                  <a16:creationId xmlns:a16="http://schemas.microsoft.com/office/drawing/2014/main" id="{FFF732F9-A852-1933-6508-5728BF847CB9}"/>
                </a:ext>
              </a:extLst>
            </p:cNvPr>
            <p:cNvSpPr/>
            <p:nvPr/>
          </p:nvSpPr>
          <p:spPr>
            <a:xfrm>
              <a:off x="6784514" y="2878943"/>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7" name="Freeform 1396">
              <a:extLst>
                <a:ext uri="{FF2B5EF4-FFF2-40B4-BE49-F238E27FC236}">
                  <a16:creationId xmlns:a16="http://schemas.microsoft.com/office/drawing/2014/main" id="{C6DA2641-0198-A98D-15CC-9C5EB8D1FD1F}"/>
                </a:ext>
              </a:extLst>
            </p:cNvPr>
            <p:cNvSpPr/>
            <p:nvPr/>
          </p:nvSpPr>
          <p:spPr>
            <a:xfrm>
              <a:off x="6748858"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8" name="Freeform 1397">
              <a:extLst>
                <a:ext uri="{FF2B5EF4-FFF2-40B4-BE49-F238E27FC236}">
                  <a16:creationId xmlns:a16="http://schemas.microsoft.com/office/drawing/2014/main" id="{1F30B1A5-2D1F-E36B-501B-C93C3779BE65}"/>
                </a:ext>
              </a:extLst>
            </p:cNvPr>
            <p:cNvSpPr/>
            <p:nvPr/>
          </p:nvSpPr>
          <p:spPr>
            <a:xfrm>
              <a:off x="6888739"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9" name="Freeform 1398">
              <a:extLst>
                <a:ext uri="{FF2B5EF4-FFF2-40B4-BE49-F238E27FC236}">
                  <a16:creationId xmlns:a16="http://schemas.microsoft.com/office/drawing/2014/main" id="{5BE8C20C-C182-C9FE-BCA8-DED072FAF1B4}"/>
                </a:ext>
              </a:extLst>
            </p:cNvPr>
            <p:cNvSpPr/>
            <p:nvPr/>
          </p:nvSpPr>
          <p:spPr>
            <a:xfrm>
              <a:off x="6817427"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0" name="Freeform 1399">
              <a:extLst>
                <a:ext uri="{FF2B5EF4-FFF2-40B4-BE49-F238E27FC236}">
                  <a16:creationId xmlns:a16="http://schemas.microsoft.com/office/drawing/2014/main" id="{EAA9FDAE-3E8A-8645-5A9A-D415B25EC1B6}"/>
                </a:ext>
              </a:extLst>
            </p:cNvPr>
            <p:cNvSpPr/>
            <p:nvPr/>
          </p:nvSpPr>
          <p:spPr>
            <a:xfrm>
              <a:off x="6960051"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1" name="Freeform 1400">
              <a:extLst>
                <a:ext uri="{FF2B5EF4-FFF2-40B4-BE49-F238E27FC236}">
                  <a16:creationId xmlns:a16="http://schemas.microsoft.com/office/drawing/2014/main" id="{76D3BB49-A906-3742-F2FE-5F926AF53398}"/>
                </a:ext>
              </a:extLst>
            </p:cNvPr>
            <p:cNvSpPr/>
            <p:nvPr/>
          </p:nvSpPr>
          <p:spPr>
            <a:xfrm>
              <a:off x="6888739"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2" name="Freeform 1401">
              <a:extLst>
                <a:ext uri="{FF2B5EF4-FFF2-40B4-BE49-F238E27FC236}">
                  <a16:creationId xmlns:a16="http://schemas.microsoft.com/office/drawing/2014/main" id="{A67CC547-AEA6-D4F4-BCD0-9A12809D79F7}"/>
                </a:ext>
              </a:extLst>
            </p:cNvPr>
            <p:cNvSpPr/>
            <p:nvPr/>
          </p:nvSpPr>
          <p:spPr>
            <a:xfrm>
              <a:off x="6960051"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3" name="Freeform 1402">
              <a:extLst>
                <a:ext uri="{FF2B5EF4-FFF2-40B4-BE49-F238E27FC236}">
                  <a16:creationId xmlns:a16="http://schemas.microsoft.com/office/drawing/2014/main" id="{6E89B382-C840-1205-000A-3735D57DF232}"/>
                </a:ext>
              </a:extLst>
            </p:cNvPr>
            <p:cNvSpPr/>
            <p:nvPr/>
          </p:nvSpPr>
          <p:spPr>
            <a:xfrm>
              <a:off x="6817427"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4" name="Freeform 1403">
              <a:extLst>
                <a:ext uri="{FF2B5EF4-FFF2-40B4-BE49-F238E27FC236}">
                  <a16:creationId xmlns:a16="http://schemas.microsoft.com/office/drawing/2014/main" id="{4FBCC47B-D729-997A-DD35-5126A7B99A60}"/>
                </a:ext>
              </a:extLst>
            </p:cNvPr>
            <p:cNvSpPr/>
            <p:nvPr/>
          </p:nvSpPr>
          <p:spPr>
            <a:xfrm>
              <a:off x="6748858"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5" name="Freeform 1404">
              <a:extLst>
                <a:ext uri="{FF2B5EF4-FFF2-40B4-BE49-F238E27FC236}">
                  <a16:creationId xmlns:a16="http://schemas.microsoft.com/office/drawing/2014/main" id="{E5E72DA8-2B3E-C8A7-A6C3-C35D497C3642}"/>
                </a:ext>
              </a:extLst>
            </p:cNvPr>
            <p:cNvSpPr/>
            <p:nvPr/>
          </p:nvSpPr>
          <p:spPr>
            <a:xfrm>
              <a:off x="6748858"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6" name="Freeform 1405">
              <a:extLst>
                <a:ext uri="{FF2B5EF4-FFF2-40B4-BE49-F238E27FC236}">
                  <a16:creationId xmlns:a16="http://schemas.microsoft.com/office/drawing/2014/main" id="{F349C8CD-B347-5312-75AD-B444642FB873}"/>
                </a:ext>
              </a:extLst>
            </p:cNvPr>
            <p:cNvSpPr/>
            <p:nvPr/>
          </p:nvSpPr>
          <p:spPr>
            <a:xfrm>
              <a:off x="6888739"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7" name="Freeform 1406">
              <a:extLst>
                <a:ext uri="{FF2B5EF4-FFF2-40B4-BE49-F238E27FC236}">
                  <a16:creationId xmlns:a16="http://schemas.microsoft.com/office/drawing/2014/main" id="{6BC8BD49-E308-BFA8-03C4-6F73312553EC}"/>
                </a:ext>
              </a:extLst>
            </p:cNvPr>
            <p:cNvSpPr/>
            <p:nvPr/>
          </p:nvSpPr>
          <p:spPr>
            <a:xfrm>
              <a:off x="6817427"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8" name="Freeform 1407">
              <a:extLst>
                <a:ext uri="{FF2B5EF4-FFF2-40B4-BE49-F238E27FC236}">
                  <a16:creationId xmlns:a16="http://schemas.microsoft.com/office/drawing/2014/main" id="{A70A0F5C-B776-0843-7138-6F0E600B3986}"/>
                </a:ext>
              </a:extLst>
            </p:cNvPr>
            <p:cNvSpPr/>
            <p:nvPr/>
          </p:nvSpPr>
          <p:spPr>
            <a:xfrm>
              <a:off x="6960051"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9" name="Freeform 1408">
              <a:extLst>
                <a:ext uri="{FF2B5EF4-FFF2-40B4-BE49-F238E27FC236}">
                  <a16:creationId xmlns:a16="http://schemas.microsoft.com/office/drawing/2014/main" id="{2331FAA7-8883-FECB-3C42-2293ED7E8B50}"/>
                </a:ext>
              </a:extLst>
            </p:cNvPr>
            <p:cNvSpPr/>
            <p:nvPr/>
          </p:nvSpPr>
          <p:spPr>
            <a:xfrm>
              <a:off x="6480065" y="2286387"/>
              <a:ext cx="1088878" cy="666490"/>
            </a:xfrm>
            <a:custGeom>
              <a:avLst/>
              <a:gdLst>
                <a:gd name="connsiteX0" fmla="*/ 757004 w 1088878"/>
                <a:gd name="connsiteY0" fmla="*/ 422385 h 666491"/>
                <a:gd name="connsiteX1" fmla="*/ 809116 w 1088878"/>
                <a:gd name="connsiteY1" fmla="*/ 422385 h 666491"/>
                <a:gd name="connsiteX2" fmla="*/ 932541 w 1088878"/>
                <a:gd name="connsiteY2" fmla="*/ 298961 h 666491"/>
                <a:gd name="connsiteX3" fmla="*/ 932541 w 1088878"/>
                <a:gd name="connsiteY3" fmla="*/ 282505 h 666491"/>
                <a:gd name="connsiteX4" fmla="*/ 844773 w 1088878"/>
                <a:gd name="connsiteY4" fmla="*/ 282505 h 666491"/>
                <a:gd name="connsiteX5" fmla="*/ 757004 w 1088878"/>
                <a:gd name="connsiteY5" fmla="*/ 320903 h 666491"/>
                <a:gd name="connsiteX6" fmla="*/ 757004 w 1088878"/>
                <a:gd name="connsiteY6" fmla="*/ 246849 h 666491"/>
                <a:gd name="connsiteX7" fmla="*/ 809116 w 1088878"/>
                <a:gd name="connsiteY7" fmla="*/ 246849 h 666491"/>
                <a:gd name="connsiteX8" fmla="*/ 932541 w 1088878"/>
                <a:gd name="connsiteY8" fmla="*/ 123424 h 666491"/>
                <a:gd name="connsiteX9" fmla="*/ 932541 w 1088878"/>
                <a:gd name="connsiteY9" fmla="*/ 106968 h 666491"/>
                <a:gd name="connsiteX10" fmla="*/ 844773 w 1088878"/>
                <a:gd name="connsiteY10" fmla="*/ 106968 h 666491"/>
                <a:gd name="connsiteX11" fmla="*/ 757004 w 1088878"/>
                <a:gd name="connsiteY11" fmla="*/ 145366 h 666491"/>
                <a:gd name="connsiteX12" fmla="*/ 636322 w 1088878"/>
                <a:gd name="connsiteY12" fmla="*/ 38399 h 666491"/>
                <a:gd name="connsiteX13" fmla="*/ 581467 w 1088878"/>
                <a:gd name="connsiteY13" fmla="*/ 38399 h 666491"/>
                <a:gd name="connsiteX14" fmla="*/ 581467 w 1088878"/>
                <a:gd name="connsiteY14" fmla="*/ 0 h 666491"/>
                <a:gd name="connsiteX15" fmla="*/ 194737 w 1088878"/>
                <a:gd name="connsiteY15" fmla="*/ 0 h 666491"/>
                <a:gd name="connsiteX16" fmla="*/ 194737 w 1088878"/>
                <a:gd name="connsiteY16" fmla="*/ 279762 h 666491"/>
                <a:gd name="connsiteX17" fmla="*/ 159081 w 1088878"/>
                <a:gd name="connsiteY17" fmla="*/ 279762 h 666491"/>
                <a:gd name="connsiteX18" fmla="*/ 159081 w 1088878"/>
                <a:gd name="connsiteY18" fmla="*/ 630835 h 666491"/>
                <a:gd name="connsiteX19" fmla="*/ 0 w 1088878"/>
                <a:gd name="connsiteY19" fmla="*/ 630835 h 666491"/>
                <a:gd name="connsiteX20" fmla="*/ 0 w 1088878"/>
                <a:gd name="connsiteY20" fmla="*/ 666491 h 666491"/>
                <a:gd name="connsiteX21" fmla="*/ 1088879 w 1088878"/>
                <a:gd name="connsiteY21" fmla="*/ 666491 h 666491"/>
                <a:gd name="connsiteX22" fmla="*/ 1088879 w 1088878"/>
                <a:gd name="connsiteY22" fmla="*/ 630835 h 666491"/>
                <a:gd name="connsiteX23" fmla="*/ 754261 w 1088878"/>
                <a:gd name="connsiteY23" fmla="*/ 630835 h 666491"/>
                <a:gd name="connsiteX24" fmla="*/ 754261 w 1088878"/>
                <a:gd name="connsiteY24" fmla="*/ 422385 h 666491"/>
                <a:gd name="connsiteX25" fmla="*/ 844773 w 1088878"/>
                <a:gd name="connsiteY25" fmla="*/ 315418 h 666491"/>
                <a:gd name="connsiteX26" fmla="*/ 896885 w 1088878"/>
                <a:gd name="connsiteY26" fmla="*/ 315418 h 666491"/>
                <a:gd name="connsiteX27" fmla="*/ 811859 w 1088878"/>
                <a:gd name="connsiteY27" fmla="*/ 386730 h 666491"/>
                <a:gd name="connsiteX28" fmla="*/ 759747 w 1088878"/>
                <a:gd name="connsiteY28" fmla="*/ 386730 h 666491"/>
                <a:gd name="connsiteX29" fmla="*/ 844773 w 1088878"/>
                <a:gd name="connsiteY29" fmla="*/ 315418 h 666491"/>
                <a:gd name="connsiteX30" fmla="*/ 844773 w 1088878"/>
                <a:gd name="connsiteY30" fmla="*/ 315418 h 666491"/>
                <a:gd name="connsiteX31" fmla="*/ 844773 w 1088878"/>
                <a:gd name="connsiteY31" fmla="*/ 139881 h 666491"/>
                <a:gd name="connsiteX32" fmla="*/ 896885 w 1088878"/>
                <a:gd name="connsiteY32" fmla="*/ 139881 h 666491"/>
                <a:gd name="connsiteX33" fmla="*/ 811859 w 1088878"/>
                <a:gd name="connsiteY33" fmla="*/ 211193 h 666491"/>
                <a:gd name="connsiteX34" fmla="*/ 759747 w 1088878"/>
                <a:gd name="connsiteY34" fmla="*/ 211193 h 666491"/>
                <a:gd name="connsiteX35" fmla="*/ 844773 w 1088878"/>
                <a:gd name="connsiteY35" fmla="*/ 139881 h 666491"/>
                <a:gd name="connsiteX36" fmla="*/ 844773 w 1088878"/>
                <a:gd name="connsiteY36" fmla="*/ 139881 h 666491"/>
                <a:gd name="connsiteX37" fmla="*/ 721348 w 1088878"/>
                <a:gd name="connsiteY37" fmla="*/ 630835 h 666491"/>
                <a:gd name="connsiteX38" fmla="*/ 581467 w 1088878"/>
                <a:gd name="connsiteY38" fmla="*/ 630835 h 666491"/>
                <a:gd name="connsiteX39" fmla="*/ 581467 w 1088878"/>
                <a:gd name="connsiteY39" fmla="*/ 312675 h 666491"/>
                <a:gd name="connsiteX40" fmla="*/ 669236 w 1088878"/>
                <a:gd name="connsiteY40" fmla="*/ 351074 h 666491"/>
                <a:gd name="connsiteX41" fmla="*/ 721348 w 1088878"/>
                <a:gd name="connsiteY41" fmla="*/ 351074 h 666491"/>
                <a:gd name="connsiteX42" fmla="*/ 721348 w 1088878"/>
                <a:gd name="connsiteY42" fmla="*/ 630835 h 666491"/>
                <a:gd name="connsiteX43" fmla="*/ 584210 w 1088878"/>
                <a:gd name="connsiteY43" fmla="*/ 246849 h 666491"/>
                <a:gd name="connsiteX44" fmla="*/ 636322 w 1088878"/>
                <a:gd name="connsiteY44" fmla="*/ 246849 h 666491"/>
                <a:gd name="connsiteX45" fmla="*/ 721348 w 1088878"/>
                <a:gd name="connsiteY45" fmla="*/ 318161 h 666491"/>
                <a:gd name="connsiteX46" fmla="*/ 669236 w 1088878"/>
                <a:gd name="connsiteY46" fmla="*/ 318161 h 666491"/>
                <a:gd name="connsiteX47" fmla="*/ 584210 w 1088878"/>
                <a:gd name="connsiteY47" fmla="*/ 246849 h 666491"/>
                <a:gd name="connsiteX48" fmla="*/ 584210 w 1088878"/>
                <a:gd name="connsiteY48" fmla="*/ 246849 h 666491"/>
                <a:gd name="connsiteX49" fmla="*/ 633579 w 1088878"/>
                <a:gd name="connsiteY49" fmla="*/ 71312 h 666491"/>
                <a:gd name="connsiteX50" fmla="*/ 718605 w 1088878"/>
                <a:gd name="connsiteY50" fmla="*/ 142624 h 666491"/>
                <a:gd name="connsiteX51" fmla="*/ 666493 w 1088878"/>
                <a:gd name="connsiteY51" fmla="*/ 142624 h 666491"/>
                <a:gd name="connsiteX52" fmla="*/ 581467 w 1088878"/>
                <a:gd name="connsiteY52" fmla="*/ 71312 h 666491"/>
                <a:gd name="connsiteX53" fmla="*/ 633579 w 1088878"/>
                <a:gd name="connsiteY53" fmla="*/ 71312 h 666491"/>
                <a:gd name="connsiteX54" fmla="*/ 669236 w 1088878"/>
                <a:gd name="connsiteY54" fmla="*/ 175537 h 666491"/>
                <a:gd name="connsiteX55" fmla="*/ 721348 w 1088878"/>
                <a:gd name="connsiteY55" fmla="*/ 175537 h 666491"/>
                <a:gd name="connsiteX56" fmla="*/ 721348 w 1088878"/>
                <a:gd name="connsiteY56" fmla="*/ 246849 h 666491"/>
                <a:gd name="connsiteX57" fmla="*/ 633579 w 1088878"/>
                <a:gd name="connsiteY57" fmla="*/ 208450 h 666491"/>
                <a:gd name="connsiteX58" fmla="*/ 581467 w 1088878"/>
                <a:gd name="connsiteY58" fmla="*/ 208450 h 666491"/>
                <a:gd name="connsiteX59" fmla="*/ 581467 w 1088878"/>
                <a:gd name="connsiteY59" fmla="*/ 137138 h 666491"/>
                <a:gd name="connsiteX60" fmla="*/ 669236 w 1088878"/>
                <a:gd name="connsiteY60" fmla="*/ 175537 h 666491"/>
                <a:gd name="connsiteX61" fmla="*/ 669236 w 1088878"/>
                <a:gd name="connsiteY61" fmla="*/ 175537 h 666491"/>
                <a:gd name="connsiteX62" fmla="*/ 230393 w 1088878"/>
                <a:gd name="connsiteY62" fmla="*/ 35656 h 666491"/>
                <a:gd name="connsiteX63" fmla="*/ 545811 w 1088878"/>
                <a:gd name="connsiteY63" fmla="*/ 35656 h 666491"/>
                <a:gd name="connsiteX64" fmla="*/ 545811 w 1088878"/>
                <a:gd name="connsiteY64" fmla="*/ 630835 h 666491"/>
                <a:gd name="connsiteX65" fmla="*/ 474499 w 1088878"/>
                <a:gd name="connsiteY65" fmla="*/ 630835 h 666491"/>
                <a:gd name="connsiteX66" fmla="*/ 474499 w 1088878"/>
                <a:gd name="connsiteY66" fmla="*/ 279762 h 666491"/>
                <a:gd name="connsiteX67" fmla="*/ 227650 w 1088878"/>
                <a:gd name="connsiteY67" fmla="*/ 279762 h 666491"/>
                <a:gd name="connsiteX68" fmla="*/ 227650 w 1088878"/>
                <a:gd name="connsiteY68" fmla="*/ 35656 h 666491"/>
                <a:gd name="connsiteX69" fmla="*/ 194737 w 1088878"/>
                <a:gd name="connsiteY69" fmla="*/ 315418 h 666491"/>
                <a:gd name="connsiteX70" fmla="*/ 441586 w 1088878"/>
                <a:gd name="connsiteY70" fmla="*/ 315418 h 666491"/>
                <a:gd name="connsiteX71" fmla="*/ 441586 w 1088878"/>
                <a:gd name="connsiteY71" fmla="*/ 630835 h 666491"/>
                <a:gd name="connsiteX72" fmla="*/ 194737 w 1088878"/>
                <a:gd name="connsiteY72" fmla="*/ 630835 h 666491"/>
                <a:gd name="connsiteX73" fmla="*/ 194737 w 1088878"/>
                <a:gd name="connsiteY73" fmla="*/ 315418 h 66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88878" h="666491">
                  <a:moveTo>
                    <a:pt x="757004" y="422385"/>
                  </a:moveTo>
                  <a:lnTo>
                    <a:pt x="809116" y="422385"/>
                  </a:lnTo>
                  <a:cubicBezTo>
                    <a:pt x="877686" y="422385"/>
                    <a:pt x="932541" y="367530"/>
                    <a:pt x="932541" y="298961"/>
                  </a:cubicBezTo>
                  <a:lnTo>
                    <a:pt x="932541" y="282505"/>
                  </a:lnTo>
                  <a:lnTo>
                    <a:pt x="844773" y="282505"/>
                  </a:lnTo>
                  <a:cubicBezTo>
                    <a:pt x="809116" y="282505"/>
                    <a:pt x="778947" y="296218"/>
                    <a:pt x="757004" y="320903"/>
                  </a:cubicBezTo>
                  <a:lnTo>
                    <a:pt x="757004" y="246849"/>
                  </a:lnTo>
                  <a:lnTo>
                    <a:pt x="809116" y="246849"/>
                  </a:lnTo>
                  <a:cubicBezTo>
                    <a:pt x="877686" y="246849"/>
                    <a:pt x="932541" y="191993"/>
                    <a:pt x="932541" y="123424"/>
                  </a:cubicBezTo>
                  <a:lnTo>
                    <a:pt x="932541" y="106968"/>
                  </a:lnTo>
                  <a:lnTo>
                    <a:pt x="844773" y="106968"/>
                  </a:lnTo>
                  <a:cubicBezTo>
                    <a:pt x="809116" y="106968"/>
                    <a:pt x="778947" y="120681"/>
                    <a:pt x="757004" y="145366"/>
                  </a:cubicBezTo>
                  <a:cubicBezTo>
                    <a:pt x="748776" y="85026"/>
                    <a:pt x="696664" y="38399"/>
                    <a:pt x="636322" y="38399"/>
                  </a:cubicBezTo>
                  <a:lnTo>
                    <a:pt x="581467" y="38399"/>
                  </a:lnTo>
                  <a:lnTo>
                    <a:pt x="581467" y="0"/>
                  </a:lnTo>
                  <a:lnTo>
                    <a:pt x="194737" y="0"/>
                  </a:lnTo>
                  <a:lnTo>
                    <a:pt x="194737" y="279762"/>
                  </a:lnTo>
                  <a:lnTo>
                    <a:pt x="159081" y="279762"/>
                  </a:lnTo>
                  <a:lnTo>
                    <a:pt x="159081" y="630835"/>
                  </a:lnTo>
                  <a:lnTo>
                    <a:pt x="0" y="630835"/>
                  </a:lnTo>
                  <a:lnTo>
                    <a:pt x="0" y="666491"/>
                  </a:lnTo>
                  <a:lnTo>
                    <a:pt x="1088879" y="666491"/>
                  </a:lnTo>
                  <a:lnTo>
                    <a:pt x="1088879" y="630835"/>
                  </a:lnTo>
                  <a:lnTo>
                    <a:pt x="754261" y="630835"/>
                  </a:lnTo>
                  <a:lnTo>
                    <a:pt x="754261" y="422385"/>
                  </a:lnTo>
                  <a:close/>
                  <a:moveTo>
                    <a:pt x="844773" y="315418"/>
                  </a:moveTo>
                  <a:lnTo>
                    <a:pt x="896885" y="315418"/>
                  </a:lnTo>
                  <a:cubicBezTo>
                    <a:pt x="888657" y="356559"/>
                    <a:pt x="853001" y="386730"/>
                    <a:pt x="811859" y="386730"/>
                  </a:cubicBezTo>
                  <a:lnTo>
                    <a:pt x="759747" y="386730"/>
                  </a:lnTo>
                  <a:cubicBezTo>
                    <a:pt x="767975" y="345588"/>
                    <a:pt x="803631" y="315418"/>
                    <a:pt x="844773" y="315418"/>
                  </a:cubicBezTo>
                  <a:lnTo>
                    <a:pt x="844773" y="315418"/>
                  </a:lnTo>
                  <a:close/>
                  <a:moveTo>
                    <a:pt x="844773" y="139881"/>
                  </a:moveTo>
                  <a:lnTo>
                    <a:pt x="896885" y="139881"/>
                  </a:lnTo>
                  <a:cubicBezTo>
                    <a:pt x="888657" y="181022"/>
                    <a:pt x="853001" y="211193"/>
                    <a:pt x="811859" y="211193"/>
                  </a:cubicBezTo>
                  <a:lnTo>
                    <a:pt x="759747" y="211193"/>
                  </a:lnTo>
                  <a:cubicBezTo>
                    <a:pt x="767975" y="170051"/>
                    <a:pt x="803631" y="139881"/>
                    <a:pt x="844773" y="139881"/>
                  </a:cubicBezTo>
                  <a:lnTo>
                    <a:pt x="844773" y="139881"/>
                  </a:lnTo>
                  <a:close/>
                  <a:moveTo>
                    <a:pt x="721348" y="630835"/>
                  </a:moveTo>
                  <a:lnTo>
                    <a:pt x="581467" y="630835"/>
                  </a:lnTo>
                  <a:lnTo>
                    <a:pt x="581467" y="312675"/>
                  </a:lnTo>
                  <a:cubicBezTo>
                    <a:pt x="603409" y="334617"/>
                    <a:pt x="633579" y="351074"/>
                    <a:pt x="669236" y="351074"/>
                  </a:cubicBezTo>
                  <a:lnTo>
                    <a:pt x="721348" y="351074"/>
                  </a:lnTo>
                  <a:lnTo>
                    <a:pt x="721348" y="630835"/>
                  </a:lnTo>
                  <a:close/>
                  <a:moveTo>
                    <a:pt x="584210" y="246849"/>
                  </a:moveTo>
                  <a:lnTo>
                    <a:pt x="636322" y="246849"/>
                  </a:lnTo>
                  <a:cubicBezTo>
                    <a:pt x="677464" y="246849"/>
                    <a:pt x="713120" y="277019"/>
                    <a:pt x="721348" y="318161"/>
                  </a:cubicBezTo>
                  <a:lnTo>
                    <a:pt x="669236" y="318161"/>
                  </a:lnTo>
                  <a:cubicBezTo>
                    <a:pt x="628094" y="315418"/>
                    <a:pt x="592438" y="285247"/>
                    <a:pt x="584210" y="246849"/>
                  </a:cubicBezTo>
                  <a:lnTo>
                    <a:pt x="584210" y="246849"/>
                  </a:lnTo>
                  <a:close/>
                  <a:moveTo>
                    <a:pt x="633579" y="71312"/>
                  </a:moveTo>
                  <a:cubicBezTo>
                    <a:pt x="674721" y="71312"/>
                    <a:pt x="710377" y="101482"/>
                    <a:pt x="718605" y="142624"/>
                  </a:cubicBezTo>
                  <a:lnTo>
                    <a:pt x="666493" y="142624"/>
                  </a:lnTo>
                  <a:cubicBezTo>
                    <a:pt x="625351" y="142624"/>
                    <a:pt x="589695" y="112453"/>
                    <a:pt x="581467" y="71312"/>
                  </a:cubicBezTo>
                  <a:lnTo>
                    <a:pt x="633579" y="71312"/>
                  </a:lnTo>
                  <a:close/>
                  <a:moveTo>
                    <a:pt x="669236" y="175537"/>
                  </a:moveTo>
                  <a:lnTo>
                    <a:pt x="721348" y="175537"/>
                  </a:lnTo>
                  <a:lnTo>
                    <a:pt x="721348" y="246849"/>
                  </a:lnTo>
                  <a:cubicBezTo>
                    <a:pt x="699406" y="224906"/>
                    <a:pt x="669236" y="208450"/>
                    <a:pt x="633579" y="208450"/>
                  </a:cubicBezTo>
                  <a:lnTo>
                    <a:pt x="581467" y="208450"/>
                  </a:lnTo>
                  <a:lnTo>
                    <a:pt x="581467" y="137138"/>
                  </a:lnTo>
                  <a:cubicBezTo>
                    <a:pt x="603409" y="161823"/>
                    <a:pt x="633579" y="175537"/>
                    <a:pt x="669236" y="175537"/>
                  </a:cubicBezTo>
                  <a:lnTo>
                    <a:pt x="669236" y="175537"/>
                  </a:lnTo>
                  <a:close/>
                  <a:moveTo>
                    <a:pt x="230393" y="35656"/>
                  </a:moveTo>
                  <a:lnTo>
                    <a:pt x="545811" y="35656"/>
                  </a:lnTo>
                  <a:lnTo>
                    <a:pt x="545811" y="630835"/>
                  </a:lnTo>
                  <a:lnTo>
                    <a:pt x="474499" y="630835"/>
                  </a:lnTo>
                  <a:lnTo>
                    <a:pt x="474499" y="279762"/>
                  </a:lnTo>
                  <a:lnTo>
                    <a:pt x="227650" y="279762"/>
                  </a:lnTo>
                  <a:lnTo>
                    <a:pt x="227650" y="35656"/>
                  </a:lnTo>
                  <a:close/>
                  <a:moveTo>
                    <a:pt x="194737" y="315418"/>
                  </a:moveTo>
                  <a:lnTo>
                    <a:pt x="441586" y="315418"/>
                  </a:lnTo>
                  <a:lnTo>
                    <a:pt x="441586" y="630835"/>
                  </a:lnTo>
                  <a:lnTo>
                    <a:pt x="194737" y="630835"/>
                  </a:lnTo>
                  <a:lnTo>
                    <a:pt x="194737" y="315418"/>
                  </a:lnTo>
                  <a:close/>
                </a:path>
              </a:pathLst>
            </a:custGeom>
            <a:solidFill>
              <a:srgbClr val="000000"/>
            </a:solidFill>
            <a:ln w="27426" cap="flat">
              <a:noFill/>
              <a:prstDash val="solid"/>
              <a:miter/>
            </a:ln>
          </p:spPr>
          <p:txBody>
            <a:bodyPr rtlCol="0" anchor="ctr"/>
            <a:lstStyle/>
            <a:p>
              <a:endParaRPr lang="en-US" sz="1624" dirty="0"/>
            </a:p>
          </p:txBody>
        </p:sp>
      </p:grpSp>
      <p:sp>
        <p:nvSpPr>
          <p:cNvPr id="294" name="TextBox 293">
            <a:extLst>
              <a:ext uri="{FF2B5EF4-FFF2-40B4-BE49-F238E27FC236}">
                <a16:creationId xmlns:a16="http://schemas.microsoft.com/office/drawing/2014/main" id="{BEC30135-6316-6291-6764-D191FBFF9E68}"/>
              </a:ext>
            </a:extLst>
          </p:cNvPr>
          <p:cNvSpPr txBox="1"/>
          <p:nvPr/>
        </p:nvSpPr>
        <p:spPr>
          <a:xfrm>
            <a:off x="438198" y="3423796"/>
            <a:ext cx="6854636" cy="511743"/>
          </a:xfrm>
          <a:prstGeom prst="rect">
            <a:avLst/>
          </a:prstGeom>
          <a:noFill/>
        </p:spPr>
        <p:txBody>
          <a:bodyPr wrap="square">
            <a:spAutoFit/>
          </a:bodyPr>
          <a:lstStyle/>
          <a:p>
            <a:pPr marL="342900" lvl="0" indent="-342900">
              <a:lnSpc>
                <a:spcPct val="107000"/>
              </a:lnSpc>
              <a:buFont typeface="+mj-lt"/>
              <a:buAutoNum type="alphaLcParenR"/>
            </a:pPr>
            <a:r>
              <a:rPr lang="en-US" sz="1400" b="1" dirty="0" err="1">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Módulos</a:t>
            </a:r>
            <a:endParaRPr lang="en-IE" sz="1400"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s-ES" sz="1200" dirty="0">
                <a:effectLst/>
                <a:latin typeface="Calibri" panose="020F0502020204030204" pitchFamily="34" charset="0"/>
                <a:ea typeface="Calibri" panose="020F0502020204030204" pitchFamily="34" charset="0"/>
                <a:cs typeface="Times New Roman" panose="02020603050405020304" pitchFamily="18" charset="0"/>
              </a:rPr>
              <a:t>El plan de estudios consta de seis módulos estructurados como si fuera un viaje...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46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542910" y="514919"/>
            <a:ext cx="5738762" cy="1121661"/>
          </a:xfrm>
        </p:spPr>
        <p:txBody>
          <a:bodyPr/>
          <a:lstStyle/>
          <a:p>
            <a:r>
              <a:rPr lang="en-IE" dirty="0"/>
              <a:t>05: </a:t>
            </a:r>
            <a:r>
              <a:rPr lang="es-ES" dirty="0"/>
              <a:t>Resumen del contenido del curso</a:t>
            </a:r>
            <a:endParaRPr lang="en-IE" dirty="0"/>
          </a:p>
        </p:txBody>
      </p:sp>
      <p:sp>
        <p:nvSpPr>
          <p:cNvPr id="3" name="Text Placeholder 2">
            <a:extLst>
              <a:ext uri="{FF2B5EF4-FFF2-40B4-BE49-F238E27FC236}">
                <a16:creationId xmlns:a16="http://schemas.microsoft.com/office/drawing/2014/main" id="{F4529C81-2311-5E4F-D8F7-DA741FEF7569}"/>
              </a:ext>
            </a:extLst>
          </p:cNvPr>
          <p:cNvSpPr>
            <a:spLocks noGrp="1"/>
          </p:cNvSpPr>
          <p:nvPr>
            <p:ph type="body" sz="quarter" idx="14"/>
          </p:nvPr>
        </p:nvSpPr>
        <p:spPr>
          <a:xfrm>
            <a:off x="662036" y="1115924"/>
            <a:ext cx="6235598" cy="328668"/>
          </a:xfrm>
        </p:spPr>
        <p:txBody>
          <a:bodyPr numCol="1"/>
          <a:lstStyle/>
          <a:p>
            <a:r>
              <a:rPr lang="en-IE" sz="1300" b="1" dirty="0"/>
              <a:t>b) </a:t>
            </a:r>
            <a:r>
              <a:rPr lang="es-ES" sz="1300" b="1" dirty="0"/>
              <a:t>Resumen detallado del contenido del curso</a:t>
            </a:r>
            <a:endParaRPr lang="en-IE" sz="1300" b="1"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280343493"/>
              </p:ext>
            </p:extLst>
          </p:nvPr>
        </p:nvGraphicFramePr>
        <p:xfrm>
          <a:off x="396240" y="1592063"/>
          <a:ext cx="6620525" cy="6021645"/>
        </p:xfrm>
        <a:graphic>
          <a:graphicData uri="http://schemas.openxmlformats.org/drawingml/2006/table">
            <a:tbl>
              <a:tblPr firstRow="1" bandRow="1">
                <a:tableStyleId>{5C22544A-7EE6-4342-B048-85BDC9FD1C3A}</a:tableStyleId>
              </a:tblPr>
              <a:tblGrid>
                <a:gridCol w="1784058">
                  <a:extLst>
                    <a:ext uri="{9D8B030D-6E8A-4147-A177-3AD203B41FA5}">
                      <a16:colId xmlns:a16="http://schemas.microsoft.com/office/drawing/2014/main" val="2980202126"/>
                    </a:ext>
                  </a:extLst>
                </a:gridCol>
                <a:gridCol w="483646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MÓDULO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marL="0" marR="0" lvl="0" indent="0" algn="l" defTabSz="755934"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lang="es-ES" sz="1600" b="1" kern="1200" noProof="0" dirty="0">
                          <a:solidFill>
                            <a:schemeClr val="tx1"/>
                          </a:solidFill>
                          <a:highlight>
                            <a:srgbClr val="FED103"/>
                          </a:highlight>
                          <a:latin typeface="+mn-lt"/>
                          <a:ea typeface="+mn-ea"/>
                          <a:cs typeface="+mn-cs"/>
                        </a:rPr>
                        <a:t>El panorama de las oportunidades</a:t>
                      </a:r>
                      <a:endParaRPr lang="en-IE" sz="1600" b="1" kern="1200" dirty="0">
                        <a:solidFill>
                          <a:schemeClr val="tx1"/>
                        </a:solidFill>
                        <a:highlight>
                          <a:srgbClr val="FED103"/>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Resumen</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General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E" sz="1200" dirty="0"/>
                        <a:t>En </a:t>
                      </a:r>
                      <a:r>
                        <a:rPr lang="en-IE" sz="1200" dirty="0" err="1"/>
                        <a:t>este</a:t>
                      </a:r>
                      <a:r>
                        <a:rPr lang="en-IE" sz="1200" dirty="0"/>
                        <a:t> modulo </a:t>
                      </a:r>
                      <a:r>
                        <a:rPr lang="en-IE" sz="1200" dirty="0" err="1"/>
                        <a:t>nos</a:t>
                      </a:r>
                      <a:r>
                        <a:rPr lang="en-IE" sz="1200" dirty="0"/>
                        <a:t> </a:t>
                      </a:r>
                      <a:r>
                        <a:rPr lang="en-IE" sz="1200" dirty="0" err="1"/>
                        <a:t>centramos</a:t>
                      </a:r>
                      <a:r>
                        <a:rPr lang="en-IE" sz="1200" dirty="0"/>
                        <a:t> </a:t>
                      </a:r>
                      <a:r>
                        <a:rPr lang="en-IE" sz="1200" dirty="0" err="1"/>
                        <a:t>en</a:t>
                      </a:r>
                      <a:r>
                        <a:rPr lang="en-IE" sz="1200" dirty="0"/>
                        <a:t> las </a:t>
                      </a:r>
                      <a:r>
                        <a:rPr lang="en-IE" sz="1200" dirty="0" err="1"/>
                        <a:t>oportunidades</a:t>
                      </a:r>
                      <a:r>
                        <a:rPr lang="en-IE" sz="1200" dirty="0"/>
                        <a:t> que </a:t>
                      </a:r>
                      <a:r>
                        <a:rPr lang="en-IE" sz="1200" dirty="0" err="1"/>
                        <a:t>ofrece</a:t>
                      </a:r>
                      <a:r>
                        <a:rPr lang="en-IE" sz="1200" dirty="0"/>
                        <a:t> </a:t>
                      </a:r>
                      <a:r>
                        <a:rPr lang="en-IE" sz="1200" dirty="0" err="1"/>
                        <a:t>el</a:t>
                      </a:r>
                      <a:r>
                        <a:rPr lang="en-IE" sz="1200" dirty="0"/>
                        <a:t> mercado de la </a:t>
                      </a:r>
                      <a:r>
                        <a:rPr lang="en-IE" sz="1200" dirty="0" err="1"/>
                        <a:t>alimentación</a:t>
                      </a:r>
                      <a:r>
                        <a:rPr lang="en-IE" sz="1200" dirty="0"/>
                        <a:t> </a:t>
                      </a:r>
                      <a:r>
                        <a:rPr lang="en-IE" sz="1200" dirty="0" err="1"/>
                        <a:t>en</a:t>
                      </a:r>
                      <a:r>
                        <a:rPr lang="en-IE" sz="1200" dirty="0"/>
                        <a:t> personas </a:t>
                      </a:r>
                      <a:r>
                        <a:rPr lang="en-IE" sz="1200" dirty="0" err="1"/>
                        <a:t>mayores</a:t>
                      </a:r>
                      <a:r>
                        <a:rPr lang="en-IE" sz="1200" dirty="0"/>
                        <a:t> para las </a:t>
                      </a:r>
                      <a:r>
                        <a:rPr lang="en-IE" sz="1200" dirty="0" err="1"/>
                        <a:t>PyMEs</a:t>
                      </a:r>
                      <a:r>
                        <a:rPr lang="en-IE" sz="1200" dirty="0"/>
                        <a:t>. </a:t>
                      </a:r>
                      <a:r>
                        <a:rPr lang="en-IE" sz="1200" dirty="0" err="1"/>
                        <a:t>Estudiamos</a:t>
                      </a:r>
                      <a:r>
                        <a:rPr lang="en-IE" sz="1200" dirty="0"/>
                        <a:t> </a:t>
                      </a:r>
                      <a:r>
                        <a:rPr lang="en-IE" sz="1200" dirty="0" err="1"/>
                        <a:t>este</a:t>
                      </a:r>
                      <a:r>
                        <a:rPr lang="en-IE" sz="1200" dirty="0"/>
                        <a:t> </a:t>
                      </a:r>
                      <a:r>
                        <a:rPr lang="en-IE" sz="1200" dirty="0" err="1"/>
                        <a:t>rango</a:t>
                      </a:r>
                      <a:r>
                        <a:rPr lang="en-IE" sz="1200" dirty="0"/>
                        <a:t> de </a:t>
                      </a:r>
                      <a:r>
                        <a:rPr lang="en-IE" sz="1200" dirty="0" err="1"/>
                        <a:t>edad</a:t>
                      </a:r>
                      <a:r>
                        <a:rPr lang="en-IE" sz="1200" dirty="0"/>
                        <a:t>, </a:t>
                      </a:r>
                      <a:r>
                        <a:rPr lang="en-IE" sz="1200" dirty="0" err="1"/>
                        <a:t>conocimientos</a:t>
                      </a:r>
                      <a:r>
                        <a:rPr lang="en-IE" sz="1200" dirty="0"/>
                        <a:t> </a:t>
                      </a:r>
                      <a:r>
                        <a:rPr lang="en-IE" sz="1200" dirty="0" err="1"/>
                        <a:t>sobre</a:t>
                      </a:r>
                      <a:r>
                        <a:rPr lang="en-IE" sz="1200" dirty="0"/>
                        <a:t> </a:t>
                      </a:r>
                      <a:r>
                        <a:rPr lang="en-IE" sz="1200" dirty="0" err="1"/>
                        <a:t>el</a:t>
                      </a:r>
                      <a:r>
                        <a:rPr lang="en-IE" sz="1200" dirty="0"/>
                        <a:t> </a:t>
                      </a:r>
                      <a:r>
                        <a:rPr lang="en-IE" sz="1200" dirty="0" err="1"/>
                        <a:t>envejecimiento</a:t>
                      </a:r>
                      <a:r>
                        <a:rPr lang="en-IE" sz="1200" dirty="0"/>
                        <a:t>, </a:t>
                      </a:r>
                      <a:r>
                        <a:rPr lang="en-IE" sz="1200" dirty="0" err="1"/>
                        <a:t>actitudes</a:t>
                      </a:r>
                      <a:r>
                        <a:rPr lang="en-IE" sz="1200" dirty="0"/>
                        <a:t> y </a:t>
                      </a:r>
                      <a:r>
                        <a:rPr lang="en-IE" sz="1200" dirty="0" err="1"/>
                        <a:t>conductas</a:t>
                      </a:r>
                      <a:r>
                        <a:rPr lang="en-IE" sz="1200" dirty="0"/>
                        <a:t>. </a:t>
                      </a:r>
                      <a:r>
                        <a:rPr lang="es-ES" sz="1200" dirty="0"/>
                        <a:t>Introducimos a nuestros alumnos en el proceso de </a:t>
                      </a:r>
                      <a:r>
                        <a:rPr lang="es-ES" sz="1200" dirty="0" err="1"/>
                        <a:t>Design</a:t>
                      </a:r>
                      <a:r>
                        <a:rPr lang="es-ES" sz="1200" dirty="0"/>
                        <a:t> </a:t>
                      </a:r>
                      <a:r>
                        <a:rPr lang="es-ES" sz="1200" dirty="0" err="1"/>
                        <a:t>Thinking</a:t>
                      </a:r>
                      <a:r>
                        <a:rPr lang="es-ES" sz="1200" dirty="0"/>
                        <a:t> y debatimos cómo, mediante la innovación, pueden satisfacer las necesidades de este segmento de mercado</a:t>
                      </a:r>
                      <a:r>
                        <a:rPr lang="en-IE"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aprendizaje</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Dotar a las PYME del sector alimentario de una mayor comprensión del consumidor senior y de cómo el conocimiento puede generar oportunidades y preparación. Darles la confianza necesaria para utilizar la innovación para crear soluciones a las necesidades de los consumidores mayores.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a:ea typeface="Calibri" panose="020F0502020204030204" pitchFamily="34" charset="0"/>
                          <a:cs typeface="Times New Roman"/>
                        </a:rPr>
                        <a:t>Temas </a:t>
                      </a:r>
                      <a:r>
                        <a:rPr lang="en-US" sz="1200" b="1" dirty="0" err="1">
                          <a:solidFill>
                            <a:schemeClr val="tx1"/>
                          </a:solidFill>
                          <a:effectLst/>
                          <a:latin typeface="Calibri"/>
                          <a:ea typeface="Calibri" panose="020F0502020204030204" pitchFamily="34" charset="0"/>
                          <a:cs typeface="Times New Roman"/>
                        </a:rPr>
                        <a:t>tratados</a:t>
                      </a:r>
                      <a:endParaRPr lang="en-IE" sz="1200" b="1"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305" indent="-154305">
                        <a:buClr>
                          <a:srgbClr val="86D3E2"/>
                        </a:buClr>
                        <a:buFont typeface="Wingdings" panose="05000000000000000000" pitchFamily="2" charset="2"/>
                        <a:buChar char="§"/>
                      </a:pPr>
                      <a:r>
                        <a:rPr lang="en-GB" sz="1200" dirty="0" err="1">
                          <a:solidFill>
                            <a:srgbClr val="000000"/>
                          </a:solidFill>
                          <a:ea typeface="Calibri" panose="020F0502020204030204" pitchFamily="34" charset="0"/>
                          <a:cs typeface="Times New Roman" panose="02020603050405020304" pitchFamily="18" charset="0"/>
                        </a:rPr>
                        <a:t>Oportunidades</a:t>
                      </a:r>
                      <a:r>
                        <a:rPr lang="en-GB" sz="1200" dirty="0">
                          <a:solidFill>
                            <a:srgbClr val="000000"/>
                          </a:solidFill>
                          <a:ea typeface="Calibri" panose="020F0502020204030204" pitchFamily="34" charset="0"/>
                          <a:cs typeface="Times New Roman" panose="02020603050405020304" pitchFamily="18" charset="0"/>
                        </a:rPr>
                        <a:t> de Mercado para personas </a:t>
                      </a:r>
                      <a:r>
                        <a:rPr lang="en-GB" sz="1200" dirty="0" err="1">
                          <a:solidFill>
                            <a:srgbClr val="000000"/>
                          </a:solidFill>
                          <a:ea typeface="Calibri" panose="020F0502020204030204" pitchFamily="34" charset="0"/>
                          <a:cs typeface="Times New Roman" panose="02020603050405020304" pitchFamily="18" charset="0"/>
                        </a:rPr>
                        <a:t>mayores</a:t>
                      </a:r>
                      <a:r>
                        <a:rPr lang="en-GB" sz="1200" dirty="0">
                          <a:solidFill>
                            <a:srgbClr val="000000"/>
                          </a:solidFill>
                          <a:ea typeface="Calibri" panose="020F0502020204030204" pitchFamily="34" charset="0"/>
                          <a:cs typeface="Times New Roman" panose="02020603050405020304" pitchFamily="18" charset="0"/>
                        </a:rPr>
                        <a:t> </a:t>
                      </a:r>
                      <a:r>
                        <a:rPr lang="en-GB" sz="1200" dirty="0" err="1">
                          <a:solidFill>
                            <a:srgbClr val="000000"/>
                          </a:solidFill>
                          <a:ea typeface="Calibri" panose="020F0502020204030204" pitchFamily="34" charset="0"/>
                          <a:cs typeface="Times New Roman" panose="02020603050405020304" pitchFamily="18" charset="0"/>
                        </a:rPr>
                        <a:t>en</a:t>
                      </a:r>
                      <a:r>
                        <a:rPr lang="en-GB" sz="1200" dirty="0">
                          <a:solidFill>
                            <a:srgbClr val="000000"/>
                          </a:solidFill>
                          <a:ea typeface="Calibri" panose="020F0502020204030204" pitchFamily="34" charset="0"/>
                          <a:cs typeface="Times New Roman" panose="02020603050405020304" pitchFamily="18" charset="0"/>
                        </a:rPr>
                        <a:t> Europa</a:t>
                      </a:r>
                    </a:p>
                    <a:p>
                      <a:pPr marL="154305" indent="-154305">
                        <a:buClr>
                          <a:srgbClr val="86D3E2"/>
                        </a:buClr>
                        <a:buFont typeface="Wingdings" panose="05000000000000000000" pitchFamily="2" charset="2"/>
                        <a:buChar char="§"/>
                      </a:pPr>
                      <a:r>
                        <a:rPr lang="en-US" sz="1200" dirty="0" err="1"/>
                        <a:t>Utilizar</a:t>
                      </a:r>
                      <a:r>
                        <a:rPr lang="en-US" sz="1200" dirty="0"/>
                        <a:t> la </a:t>
                      </a:r>
                      <a:r>
                        <a:rPr lang="en-US" sz="1200" dirty="0" err="1"/>
                        <a:t>innovación</a:t>
                      </a:r>
                      <a:r>
                        <a:rPr lang="en-US" sz="1200" dirty="0"/>
                        <a:t> para </a:t>
                      </a:r>
                      <a:r>
                        <a:rPr lang="en-US" sz="1200" dirty="0" err="1"/>
                        <a:t>crear</a:t>
                      </a:r>
                      <a:r>
                        <a:rPr lang="en-US" sz="1200" dirty="0"/>
                        <a:t> </a:t>
                      </a:r>
                      <a:r>
                        <a:rPr lang="en-US" sz="1200" dirty="0" err="1"/>
                        <a:t>oportunidades</a:t>
                      </a:r>
                      <a:r>
                        <a:rPr lang="en-US" sz="1200" dirty="0"/>
                        <a:t> </a:t>
                      </a:r>
                    </a:p>
                    <a:p>
                      <a:pPr marL="154305" indent="-154305">
                        <a:buClr>
                          <a:srgbClr val="86D3E2"/>
                        </a:buClr>
                        <a:buFont typeface="Wingdings" panose="05000000000000000000" pitchFamily="2" charset="2"/>
                        <a:buChar char="§"/>
                      </a:pPr>
                      <a:r>
                        <a:rPr lang="en-IE" sz="1200" dirty="0"/>
                        <a:t>El </a:t>
                      </a:r>
                      <a:r>
                        <a:rPr lang="en-IE" sz="1200" dirty="0" err="1"/>
                        <a:t>proceso</a:t>
                      </a:r>
                      <a:r>
                        <a:rPr lang="en-IE" sz="1200" dirty="0"/>
                        <a:t> del Pensamiento de </a:t>
                      </a:r>
                      <a:r>
                        <a:rPr lang="en-IE" sz="1200" dirty="0" err="1"/>
                        <a:t>Diseño</a:t>
                      </a:r>
                      <a:endParaRPr lang="en-IE" sz="1200" dirty="0"/>
                    </a:p>
                    <a:p>
                      <a:pPr marL="154716" indent="-154716">
                        <a:buClr>
                          <a:srgbClr val="86D3E2"/>
                        </a:buClr>
                        <a:buFont typeface="Wingdings" panose="05000000000000000000" pitchFamily="2" charset="2"/>
                        <a:buChar char="§"/>
                      </a:pPr>
                      <a:r>
                        <a:rPr lang="es-ES" sz="1200" dirty="0"/>
                        <a:t>El mercado de alimentos para mayores, donde están las oportunidades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Estudios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s-ES" sz="1200" dirty="0" err="1"/>
                        <a:t>Ventro</a:t>
                      </a:r>
                      <a:r>
                        <a:rPr lang="es-ES" sz="1200" dirty="0"/>
                        <a:t> Bio-gel - ejemplo de productos innovadores</a:t>
                      </a:r>
                    </a:p>
                    <a:p>
                      <a:pPr marL="285750" indent="-285750">
                        <a:buClr>
                          <a:srgbClr val="6FC0CA"/>
                        </a:buClr>
                        <a:buFont typeface="Wingdings" panose="05000000000000000000" pitchFamily="2" charset="2"/>
                        <a:buChar char="§"/>
                      </a:pPr>
                      <a:r>
                        <a:rPr lang="en-US" sz="1200" dirty="0">
                          <a:solidFill>
                            <a:srgbClr val="000000"/>
                          </a:solidFill>
                        </a:rPr>
                        <a:t>Northern Lincolnshire and </a:t>
                      </a:r>
                      <a:r>
                        <a:rPr lang="en-US" sz="1200" dirty="0" err="1">
                          <a:solidFill>
                            <a:srgbClr val="000000"/>
                          </a:solidFill>
                        </a:rPr>
                        <a:t>Goole</a:t>
                      </a:r>
                      <a:r>
                        <a:rPr lang="en-US" sz="1200" dirty="0">
                          <a:solidFill>
                            <a:srgbClr val="000000"/>
                          </a:solidFill>
                        </a:rPr>
                        <a:t> NHS Foundation Trust Nursing - </a:t>
                      </a:r>
                      <a:r>
                        <a:rPr lang="en-US" sz="1200" dirty="0" err="1">
                          <a:solidFill>
                            <a:srgbClr val="000000"/>
                          </a:solidFill>
                        </a:rPr>
                        <a:t>ejemplo</a:t>
                      </a:r>
                      <a:r>
                        <a:rPr lang="en-US" sz="1200" dirty="0">
                          <a:solidFill>
                            <a:srgbClr val="000000"/>
                          </a:solidFill>
                        </a:rPr>
                        <a:t> de un </a:t>
                      </a:r>
                      <a:r>
                        <a:rPr lang="en-US" sz="1200" dirty="0" err="1">
                          <a:solidFill>
                            <a:srgbClr val="000000"/>
                          </a:solidFill>
                        </a:rPr>
                        <a:t>servicio</a:t>
                      </a:r>
                      <a:r>
                        <a:rPr lang="en-US" sz="1200" dirty="0">
                          <a:solidFill>
                            <a:srgbClr val="000000"/>
                          </a:solidFill>
                        </a:rPr>
                        <a:t> </a:t>
                      </a:r>
                      <a:r>
                        <a:rPr lang="en-US" sz="1200" dirty="0" err="1">
                          <a:solidFill>
                            <a:srgbClr val="000000"/>
                          </a:solidFill>
                        </a:rPr>
                        <a:t>útil</a:t>
                      </a:r>
                      <a:endParaRPr lang="en-US" sz="1200" dirty="0">
                        <a:solidFill>
                          <a:srgbClr val="000000"/>
                        </a:solidFill>
                      </a:endParaRPr>
                    </a:p>
                    <a:p>
                      <a:pPr marL="285750" indent="-285750">
                        <a:buClr>
                          <a:srgbClr val="6FC0CA"/>
                        </a:buClr>
                        <a:buFont typeface="Wingdings" panose="05000000000000000000" pitchFamily="2" charset="2"/>
                        <a:buChar char="§"/>
                      </a:pPr>
                      <a:r>
                        <a:rPr lang="es-ES" sz="1200" dirty="0">
                          <a:solidFill>
                            <a:srgbClr val="000000"/>
                          </a:solidFill>
                        </a:rPr>
                        <a:t>Meals4Health - ejemplo de producto y servicio combinados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Evaluaciones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sugeridas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200" dirty="0" err="1"/>
                        <a:t>Diapositiva</a:t>
                      </a:r>
                      <a:r>
                        <a:rPr lang="en-IE" sz="1200" dirty="0"/>
                        <a:t> 57 – </a:t>
                      </a:r>
                      <a:r>
                        <a:rPr lang="es-ES" sz="1200" dirty="0"/>
                        <a:t>Exploración de problemas (el proceso de </a:t>
                      </a:r>
                      <a:r>
                        <a:rPr lang="es-ES" sz="1200" dirty="0" err="1"/>
                        <a:t>Design</a:t>
                      </a:r>
                      <a:r>
                        <a:rPr lang="es-ES" sz="1200" dirty="0"/>
                        <a:t> </a:t>
                      </a:r>
                      <a:r>
                        <a:rPr lang="es-ES" sz="1200" dirty="0" err="1"/>
                        <a:t>Thinking</a:t>
                      </a:r>
                      <a:r>
                        <a:rPr lang="es-ES" sz="1200" dirty="0"/>
                        <a:t>)</a:t>
                      </a:r>
                    </a:p>
                    <a:p>
                      <a:r>
                        <a:rPr lang="en-IE" sz="1200" dirty="0" err="1"/>
                        <a:t>Diapositiva</a:t>
                      </a:r>
                      <a:r>
                        <a:rPr lang="en-IE" sz="1200" dirty="0"/>
                        <a:t> 58 – </a:t>
                      </a:r>
                      <a:r>
                        <a:rPr lang="en-IE" sz="1200" dirty="0" err="1"/>
                        <a:t>Preguntas</a:t>
                      </a:r>
                      <a:r>
                        <a:rPr lang="en-IE" sz="1200" dirty="0"/>
                        <a:t> del </a:t>
                      </a:r>
                      <a:r>
                        <a:rPr lang="en-IE" sz="1200" dirty="0" err="1"/>
                        <a:t>alumno</a:t>
                      </a:r>
                      <a:r>
                        <a:rPr lang="en-IE" sz="1200" dirty="0"/>
                        <a:t> </a:t>
                      </a:r>
                      <a:r>
                        <a:rPr lang="en-IE" sz="1200" dirty="0" err="1"/>
                        <a:t>autodirigido</a:t>
                      </a:r>
                      <a:r>
                        <a:rPr lang="en-IE" sz="1200" dirty="0"/>
                        <a:t>/</a:t>
                      </a:r>
                      <a:r>
                        <a:rPr lang="en-IE" sz="1200" dirty="0" err="1"/>
                        <a:t>empresa</a:t>
                      </a:r>
                      <a:r>
                        <a:rPr lang="en-IE" sz="1200" dirty="0"/>
                        <a:t> alimentaria</a:t>
                      </a:r>
                    </a:p>
                    <a:p>
                      <a:r>
                        <a:rPr lang="en-IE" sz="1200" dirty="0" err="1"/>
                        <a:t>Diapositiva</a:t>
                      </a:r>
                      <a:r>
                        <a:rPr lang="en-IE" sz="1200" dirty="0"/>
                        <a:t> 61 – </a:t>
                      </a:r>
                      <a:r>
                        <a:rPr lang="es-ES" sz="1200" dirty="0"/>
                        <a:t>Crear un mapa de empatía para el grupo objetivo</a:t>
                      </a:r>
                      <a:endParaRPr lang="en-IE" sz="1200" dirty="0"/>
                    </a:p>
                    <a:p>
                      <a:r>
                        <a:rPr lang="en-IE" sz="1200" dirty="0" err="1"/>
                        <a:t>Diapostiva</a:t>
                      </a:r>
                      <a:r>
                        <a:rPr lang="en-IE" sz="1200" dirty="0"/>
                        <a:t> 87 – </a:t>
                      </a:r>
                      <a:r>
                        <a:rPr lang="es-ES" sz="1200" dirty="0"/>
                        <a:t>Convertir los retos en oportunidades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Más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información</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200" dirty="0">
                          <a:solidFill>
                            <a:srgbClr val="1188A3"/>
                          </a:solidFill>
                          <a:hlinkClick r:id="rId2">
                            <a:extLst>
                              <a:ext uri="{A12FA001-AC4F-418D-AE19-62706E023703}">
                                <ahyp:hlinkClr xmlns:ahyp="http://schemas.microsoft.com/office/drawing/2018/hyperlinkcolor" val="tx"/>
                              </a:ext>
                            </a:extLst>
                          </a:hlinkClick>
                        </a:rPr>
                        <a:t>Healthy ageing: Innovate to meet the needs of elderly consumers (foodnavigator.com)</a:t>
                      </a:r>
                      <a:endParaRPr lang="en-US" sz="1200" dirty="0">
                        <a:solidFill>
                          <a:srgbClr val="1188A3"/>
                        </a:solidFill>
                      </a:endParaRPr>
                    </a:p>
                    <a:p>
                      <a:pPr marL="342900" indent="-342900">
                        <a:buFont typeface="Arial" panose="020B0604020202020204" pitchFamily="34" charset="0"/>
                        <a:buChar char="•"/>
                      </a:pPr>
                      <a:r>
                        <a:rPr lang="en-IE" sz="1200" dirty="0">
                          <a:solidFill>
                            <a:srgbClr val="1188A3"/>
                          </a:solidFill>
                          <a:hlinkClick r:id="rId3">
                            <a:extLst>
                              <a:ext uri="{A12FA001-AC4F-418D-AE19-62706E023703}">
                                <ahyp:hlinkClr xmlns:ahyp="http://schemas.microsoft.com/office/drawing/2018/hyperlinkcolor" val="tx"/>
                              </a:ext>
                            </a:extLst>
                          </a:hlinkClick>
                        </a:rPr>
                        <a:t>https://www.fooddesignthinking.org/</a:t>
                      </a:r>
                      <a:endParaRPr lang="en-IE" sz="1200" dirty="0">
                        <a:solidFill>
                          <a:srgbClr val="1188A3"/>
                        </a:solidFill>
                      </a:endParaRPr>
                    </a:p>
                    <a:p>
                      <a:pPr marL="342900" indent="-342900">
                        <a:buFont typeface="Arial" panose="020B0604020202020204" pitchFamily="34" charset="0"/>
                        <a:buChar char="•"/>
                      </a:pPr>
                      <a:r>
                        <a:rPr lang="en-IE" sz="1200" dirty="0">
                          <a:solidFill>
                            <a:srgbClr val="1188A3"/>
                          </a:solidFill>
                          <a:hlinkClick r:id="rId4">
                            <a:extLst>
                              <a:ext uri="{A12FA001-AC4F-418D-AE19-62706E023703}">
                                <ahyp:hlinkClr xmlns:ahyp="http://schemas.microsoft.com/office/drawing/2018/hyperlinkcolor" val="tx"/>
                              </a:ext>
                            </a:extLst>
                          </a:hlinkClick>
                        </a:rPr>
                        <a:t>http://centmapress.ilb.uni-bonn.de/ojs/index.php/proceedings/article/viewFile/385/382</a:t>
                      </a:r>
                      <a:endParaRPr lang="en-IE" sz="1200" dirty="0">
                        <a:solidFill>
                          <a:srgbClr val="1188A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7" name="Picture 6" descr="Fruity ice cream cones in order against their fruit counterparts">
            <a:extLst>
              <a:ext uri="{FF2B5EF4-FFF2-40B4-BE49-F238E27FC236}">
                <a16:creationId xmlns:a16="http://schemas.microsoft.com/office/drawing/2014/main" id="{B4713323-639D-EA58-667B-7F226F9E05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7660573"/>
            <a:ext cx="6824583" cy="2516321"/>
          </a:xfrm>
          <a:prstGeom prst="rect">
            <a:avLst/>
          </a:prstGeom>
        </p:spPr>
      </p:pic>
    </p:spTree>
    <p:extLst>
      <p:ext uri="{BB962C8B-B14F-4D97-AF65-F5344CB8AC3E}">
        <p14:creationId xmlns:p14="http://schemas.microsoft.com/office/powerpoint/2010/main" val="127777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5738762" cy="530423"/>
          </a:xfrm>
        </p:spPr>
        <p:txBody>
          <a:bodyPr/>
          <a:lstStyle/>
          <a:p>
            <a:r>
              <a:rPr lang="en-IE" dirty="0"/>
              <a:t>05: </a:t>
            </a:r>
            <a:r>
              <a:rPr lang="es-ES" dirty="0"/>
              <a:t>Resumen del contenido del curso</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657608044"/>
              </p:ext>
            </p:extLst>
          </p:nvPr>
        </p:nvGraphicFramePr>
        <p:xfrm>
          <a:off x="416560" y="2494907"/>
          <a:ext cx="6695439" cy="7828471"/>
        </p:xfrm>
        <a:graphic>
          <a:graphicData uri="http://schemas.openxmlformats.org/drawingml/2006/table">
            <a:tbl>
              <a:tblPr firstRow="1" bandRow="1">
                <a:tableStyleId>{5C22544A-7EE6-4342-B048-85BDC9FD1C3A}</a:tableStyleId>
              </a:tblPr>
              <a:tblGrid>
                <a:gridCol w="1804246">
                  <a:extLst>
                    <a:ext uri="{9D8B030D-6E8A-4147-A177-3AD203B41FA5}">
                      <a16:colId xmlns:a16="http://schemas.microsoft.com/office/drawing/2014/main" val="2980202126"/>
                    </a:ext>
                  </a:extLst>
                </a:gridCol>
                <a:gridCol w="4891193">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MÓDULO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marL="0" algn="l" defTabSz="755934" rtl="0" eaLnBrk="1" latinLnBrk="0" hangingPunct="1"/>
                      <a:r>
                        <a:rPr lang="es-ES" sz="1600" b="1" kern="1200" dirty="0">
                          <a:solidFill>
                            <a:schemeClr val="tx1"/>
                          </a:solidFill>
                          <a:highlight>
                            <a:srgbClr val="FED103"/>
                          </a:highlight>
                          <a:latin typeface="+mn-lt"/>
                          <a:ea typeface="+mn-ea"/>
                          <a:cs typeface="+mn-cs"/>
                          <a:sym typeface="OpenSans-Bold"/>
                        </a:rPr>
                        <a:t>Nutrición personalizada para personas mayores</a:t>
                      </a:r>
                    </a:p>
                    <a:p>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Resumen</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General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E" sz="1200" dirty="0" err="1"/>
                        <a:t>En</a:t>
                      </a:r>
                      <a:r>
                        <a:rPr lang="en-IE" sz="1200" dirty="0"/>
                        <a:t> </a:t>
                      </a:r>
                      <a:r>
                        <a:rPr lang="en-IE" sz="1200" dirty="0" err="1"/>
                        <a:t>este</a:t>
                      </a:r>
                      <a:r>
                        <a:rPr lang="en-IE" sz="1200" dirty="0"/>
                        <a:t> modulo, </a:t>
                      </a:r>
                      <a:r>
                        <a:rPr lang="en-IE" sz="1200" dirty="0" err="1"/>
                        <a:t>cubrimos</a:t>
                      </a:r>
                      <a:r>
                        <a:rPr lang="en-IE" sz="1200" dirty="0"/>
                        <a:t> un </a:t>
                      </a:r>
                      <a:r>
                        <a:rPr lang="en-IE" sz="1200" dirty="0" err="1"/>
                        <a:t>rango</a:t>
                      </a:r>
                      <a:r>
                        <a:rPr lang="en-IE" sz="1200" dirty="0"/>
                        <a:t> </a:t>
                      </a:r>
                      <a:r>
                        <a:rPr lang="en-IE" sz="1200" dirty="0" err="1"/>
                        <a:t>muy</a:t>
                      </a:r>
                      <a:r>
                        <a:rPr lang="en-IE" sz="1200" dirty="0"/>
                        <a:t> </a:t>
                      </a:r>
                      <a:r>
                        <a:rPr lang="en-IE" sz="1200" dirty="0" err="1"/>
                        <a:t>amplio</a:t>
                      </a:r>
                      <a:r>
                        <a:rPr lang="en-IE" sz="1200" dirty="0"/>
                        <a:t> de </a:t>
                      </a:r>
                      <a:r>
                        <a:rPr lang="en-IE" sz="1200" dirty="0" err="1"/>
                        <a:t>temas</a:t>
                      </a:r>
                      <a:r>
                        <a:rPr lang="en-IE" sz="1200" dirty="0"/>
                        <a:t> y </a:t>
                      </a:r>
                      <a:r>
                        <a:rPr lang="en-IE" sz="1200" dirty="0" err="1"/>
                        <a:t>nos</a:t>
                      </a:r>
                      <a:r>
                        <a:rPr lang="en-IE" sz="1200" dirty="0"/>
                        <a:t> </a:t>
                      </a:r>
                      <a:r>
                        <a:rPr lang="en-IE" sz="1200" dirty="0" err="1"/>
                        <a:t>enfocaremos</a:t>
                      </a:r>
                      <a:r>
                        <a:rPr lang="en-IE" sz="1200" dirty="0"/>
                        <a:t> </a:t>
                      </a:r>
                      <a:r>
                        <a:rPr lang="en-IE" sz="1200" dirty="0" err="1"/>
                        <a:t>particularmente</a:t>
                      </a:r>
                      <a:r>
                        <a:rPr lang="en-IE" sz="1200" dirty="0"/>
                        <a:t> </a:t>
                      </a:r>
                      <a:r>
                        <a:rPr lang="en-IE" sz="1200" dirty="0" err="1"/>
                        <a:t>en</a:t>
                      </a:r>
                      <a:r>
                        <a:rPr lang="en-IE" sz="1200" dirty="0"/>
                        <a:t> </a:t>
                      </a:r>
                      <a:r>
                        <a:rPr lang="en-IE" sz="1200" dirty="0" err="1"/>
                        <a:t>aquellos</a:t>
                      </a:r>
                      <a:r>
                        <a:rPr lang="en-IE" sz="1200" dirty="0"/>
                        <a:t> que </a:t>
                      </a:r>
                      <a:r>
                        <a:rPr lang="en-IE" sz="1200" dirty="0" err="1"/>
                        <a:t>afectan</a:t>
                      </a:r>
                      <a:r>
                        <a:rPr lang="en-IE" sz="1200" dirty="0"/>
                        <a:t> o </a:t>
                      </a:r>
                      <a:r>
                        <a:rPr lang="en-IE" sz="1200" dirty="0" err="1"/>
                        <a:t>tienen</a:t>
                      </a:r>
                      <a:r>
                        <a:rPr lang="en-IE" sz="1200" dirty="0"/>
                        <a:t> un </a:t>
                      </a:r>
                      <a:r>
                        <a:rPr lang="en-IE" sz="1200" dirty="0" err="1"/>
                        <a:t>impacto</a:t>
                      </a:r>
                      <a:r>
                        <a:rPr lang="en-IE" sz="1200" dirty="0"/>
                        <a:t> </a:t>
                      </a:r>
                      <a:r>
                        <a:rPr lang="en-IE" sz="1200" dirty="0" err="1"/>
                        <a:t>en</a:t>
                      </a:r>
                      <a:r>
                        <a:rPr lang="en-IE" sz="1200" dirty="0"/>
                        <a:t> las </a:t>
                      </a:r>
                      <a:r>
                        <a:rPr lang="en-IE" sz="1200" dirty="0" err="1"/>
                        <a:t>necesidades</a:t>
                      </a:r>
                      <a:r>
                        <a:rPr lang="en-IE" sz="1200" dirty="0"/>
                        <a:t>, la </a:t>
                      </a:r>
                      <a:r>
                        <a:rPr lang="en-IE" sz="1200" dirty="0" err="1"/>
                        <a:t>vida</a:t>
                      </a:r>
                      <a:r>
                        <a:rPr lang="en-IE" sz="1200" dirty="0"/>
                        <a:t> y </a:t>
                      </a:r>
                      <a:r>
                        <a:rPr lang="en-IE" sz="1200" dirty="0" err="1"/>
                        <a:t>el</a:t>
                      </a:r>
                      <a:r>
                        <a:rPr lang="en-IE" sz="1200" dirty="0"/>
                        <a:t> </a:t>
                      </a:r>
                      <a:r>
                        <a:rPr lang="en-IE" sz="1200" dirty="0" err="1"/>
                        <a:t>bienestar</a:t>
                      </a:r>
                      <a:r>
                        <a:rPr lang="en-IE" sz="1200" dirty="0"/>
                        <a:t> de las personas </a:t>
                      </a:r>
                      <a:r>
                        <a:rPr lang="en-IE" sz="1200" dirty="0" err="1"/>
                        <a:t>mayores</a:t>
                      </a:r>
                      <a:r>
                        <a:rPr lang="en-IE" sz="1200" dirty="0"/>
                        <a:t>. </a:t>
                      </a:r>
                      <a:r>
                        <a:rPr lang="en-IE" sz="1200" dirty="0" err="1"/>
                        <a:t>Esto</a:t>
                      </a:r>
                      <a:r>
                        <a:rPr lang="en-IE" sz="1200" dirty="0"/>
                        <a:t> se </a:t>
                      </a:r>
                      <a:r>
                        <a:rPr lang="en-IE" sz="1200" dirty="0" err="1"/>
                        <a:t>convierte</a:t>
                      </a:r>
                      <a:r>
                        <a:rPr lang="en-IE" sz="1200" dirty="0"/>
                        <a:t> </a:t>
                      </a:r>
                      <a:r>
                        <a:rPr lang="en-IE" sz="1200" dirty="0" err="1"/>
                        <a:t>en</a:t>
                      </a:r>
                      <a:r>
                        <a:rPr lang="en-IE" sz="1200" dirty="0"/>
                        <a:t> la base para </a:t>
                      </a:r>
                      <a:r>
                        <a:rPr lang="en-IE" sz="1200" dirty="0" err="1"/>
                        <a:t>iniciar</a:t>
                      </a:r>
                      <a:r>
                        <a:rPr lang="en-IE" sz="1200" dirty="0"/>
                        <a:t> </a:t>
                      </a:r>
                      <a:r>
                        <a:rPr lang="en-IE" sz="1200" dirty="0" err="1"/>
                        <a:t>el</a:t>
                      </a:r>
                      <a:r>
                        <a:rPr lang="en-IE" sz="1200" dirty="0"/>
                        <a:t> </a:t>
                      </a:r>
                      <a:r>
                        <a:rPr lang="en-IE" sz="1200" dirty="0" err="1"/>
                        <a:t>desarrollo</a:t>
                      </a:r>
                      <a:r>
                        <a:rPr lang="en-IE" sz="1200" dirty="0"/>
                        <a:t> de </a:t>
                      </a:r>
                      <a:r>
                        <a:rPr lang="en-IE" sz="1200" dirty="0" err="1"/>
                        <a:t>nuevos</a:t>
                      </a:r>
                      <a:r>
                        <a:rPr lang="en-IE" sz="1200" dirty="0"/>
                        <a:t> e </a:t>
                      </a:r>
                      <a:r>
                        <a:rPr lang="en-IE" sz="1200" dirty="0" err="1"/>
                        <a:t>innovadores</a:t>
                      </a:r>
                      <a:r>
                        <a:rPr lang="en-IE" sz="1200" dirty="0"/>
                        <a:t> </a:t>
                      </a:r>
                      <a:r>
                        <a:rPr lang="en-IE" sz="1200" dirty="0" err="1"/>
                        <a:t>productos</a:t>
                      </a:r>
                      <a:r>
                        <a:rPr lang="en-IE" sz="1200" dirty="0"/>
                        <a:t> </a:t>
                      </a:r>
                      <a:r>
                        <a:rPr lang="en-IE" sz="1200" dirty="0" err="1"/>
                        <a:t>alimenticios</a:t>
                      </a:r>
                      <a:r>
                        <a:rPr lang="en-IE" sz="1200" dirty="0"/>
                        <a:t> para </a:t>
                      </a:r>
                      <a:r>
                        <a:rPr lang="en-IE" sz="1200" dirty="0" err="1"/>
                        <a:t>esta</a:t>
                      </a:r>
                      <a:r>
                        <a:rPr lang="en-IE" sz="1200" dirty="0"/>
                        <a:t> </a:t>
                      </a:r>
                      <a:r>
                        <a:rPr lang="en-IE" sz="1200" dirty="0" err="1"/>
                        <a:t>edad</a:t>
                      </a:r>
                      <a:r>
                        <a:rPr lang="en-I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aprendizaje</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Dotar a las PYME del sector alimentario de un mayor conocimiento de la nutrición personalizada y de los retos y necesidades de los adultos mayores y, en consecuencia, iniciar el desarrollo de nuevos e innovadores alimentos para los mayores.</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Temas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tratados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en-US" sz="1200" dirty="0">
                          <a:sym typeface="OpenSans-Bold"/>
                        </a:rPr>
                        <a:t>La </a:t>
                      </a:r>
                      <a:r>
                        <a:rPr lang="en-US" sz="1200" dirty="0" err="1">
                          <a:sym typeface="OpenSans-Bold"/>
                        </a:rPr>
                        <a:t>asistencia</a:t>
                      </a:r>
                      <a:r>
                        <a:rPr lang="en-US" sz="1200" dirty="0">
                          <a:sym typeface="OpenSans-Bold"/>
                        </a:rPr>
                        <a:t> sanitaria y las </a:t>
                      </a:r>
                      <a:r>
                        <a:rPr lang="en-US" sz="1200" dirty="0" err="1">
                          <a:sym typeface="OpenSans-Bold"/>
                        </a:rPr>
                        <a:t>necesidades</a:t>
                      </a:r>
                      <a:r>
                        <a:rPr lang="en-US" sz="1200" dirty="0">
                          <a:sym typeface="OpenSans-Bold"/>
                        </a:rPr>
                        <a:t> de las personas </a:t>
                      </a:r>
                      <a:r>
                        <a:rPr lang="en-US" sz="1200" dirty="0" err="1">
                          <a:sym typeface="OpenSans-Bold"/>
                        </a:rPr>
                        <a:t>mayores</a:t>
                      </a:r>
                      <a:endParaRPr lang="en-US" sz="1200" dirty="0">
                        <a:sym typeface="OpenSans-Bold"/>
                      </a:endParaRPr>
                    </a:p>
                    <a:p>
                      <a:pPr marL="154716" indent="-154716">
                        <a:buClr>
                          <a:srgbClr val="86D3E2"/>
                        </a:buClr>
                        <a:buFont typeface="Wingdings" panose="05000000000000000000" pitchFamily="2" charset="2"/>
                        <a:buChar char="§"/>
                      </a:pPr>
                      <a:r>
                        <a:rPr lang="en-US" sz="1200" dirty="0" err="1">
                          <a:sym typeface="OpenSans-Bold"/>
                        </a:rPr>
                        <a:t>Soluciones</a:t>
                      </a:r>
                      <a:r>
                        <a:rPr lang="en-US" sz="1200" dirty="0">
                          <a:sym typeface="OpenSans-Bold"/>
                        </a:rPr>
                        <a:t> </a:t>
                      </a:r>
                      <a:r>
                        <a:rPr lang="en-US" sz="1200" dirty="0" err="1">
                          <a:sym typeface="OpenSans-Bold"/>
                        </a:rPr>
                        <a:t>innovadoras</a:t>
                      </a:r>
                      <a:r>
                        <a:rPr lang="en-US" sz="1200" dirty="0">
                          <a:sym typeface="OpenSans-Bold"/>
                        </a:rPr>
                        <a:t> y </a:t>
                      </a:r>
                      <a:r>
                        <a:rPr lang="es-ES" sz="1200" dirty="0">
                          <a:sym typeface="OpenSans-Bold"/>
                        </a:rPr>
                        <a:t> de los alimentos para la gestión de la salud</a:t>
                      </a:r>
                    </a:p>
                    <a:p>
                      <a:pPr marL="154716" indent="-154716">
                        <a:buClr>
                          <a:srgbClr val="86D3E2"/>
                        </a:buClr>
                        <a:buFont typeface="Wingdings" panose="05000000000000000000" pitchFamily="2" charset="2"/>
                        <a:buChar char="§"/>
                      </a:pPr>
                      <a:r>
                        <a:rPr lang="en-US" sz="1200" dirty="0" err="1">
                          <a:sym typeface="OpenSans-Bold"/>
                        </a:rPr>
                        <a:t>Alérgenoss</a:t>
                      </a:r>
                      <a:r>
                        <a:rPr lang="en-US" sz="1200" dirty="0">
                          <a:sym typeface="OpenSans-Bold"/>
                        </a:rPr>
                        <a:t> / </a:t>
                      </a:r>
                      <a:r>
                        <a:rPr lang="en-US" sz="1200" dirty="0" err="1">
                          <a:sym typeface="OpenSans-Bold"/>
                        </a:rPr>
                        <a:t>Antinutrientes</a:t>
                      </a:r>
                      <a:endParaRPr lang="en-US" sz="1200" dirty="0">
                        <a:sym typeface="OpenSans-Bold"/>
                      </a:endParaRPr>
                    </a:p>
                    <a:p>
                      <a:pPr marL="154716" indent="-154716">
                        <a:buClr>
                          <a:srgbClr val="86D3E2"/>
                        </a:buClr>
                        <a:buFont typeface="Wingdings" panose="05000000000000000000" pitchFamily="2" charset="2"/>
                        <a:buChar char="§"/>
                      </a:pPr>
                      <a:r>
                        <a:rPr lang="es-ES" sz="1200" dirty="0">
                          <a:sym typeface="OpenSans-Bold"/>
                        </a:rPr>
                        <a:t>Nutrición natural y funcionalidad de los ingredientes</a:t>
                      </a:r>
                      <a:endParaRPr lang="en-US" sz="1200" dirty="0">
                        <a:sym typeface="Open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Estudios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n-US" sz="1200" dirty="0"/>
                        <a:t>Jelly Drops / </a:t>
                      </a:r>
                      <a:r>
                        <a:rPr lang="en-US" sz="1200" dirty="0" err="1"/>
                        <a:t>Ooho</a:t>
                      </a:r>
                      <a:r>
                        <a:rPr lang="en-US" sz="1200" dirty="0"/>
                        <a:t> Water balls </a:t>
                      </a:r>
                      <a:r>
                        <a:rPr lang="es-ES" sz="1200" dirty="0"/>
                        <a:t>: una forma innovadora de mantener hidratados a los mayores</a:t>
                      </a:r>
                    </a:p>
                    <a:p>
                      <a:pPr marL="285750" indent="-285750">
                        <a:buClr>
                          <a:srgbClr val="6FC0CA"/>
                        </a:buClr>
                        <a:buFont typeface="Wingdings" panose="05000000000000000000" pitchFamily="2" charset="2"/>
                        <a:buChar char="§"/>
                      </a:pPr>
                      <a:r>
                        <a:rPr lang="es-ES" sz="1200" dirty="0" err="1"/>
                        <a:t>Foodlink</a:t>
                      </a:r>
                      <a:r>
                        <a:rPr lang="es-ES" sz="1200" dirty="0"/>
                        <a:t> Complete - un ejemplo de producto alimenticio diseñado para satisfacer las necesidades nutricionales de las personas mayores</a:t>
                      </a:r>
                    </a:p>
                    <a:p>
                      <a:pPr marL="285750" indent="-285750">
                        <a:buClr>
                          <a:srgbClr val="6FC0CA"/>
                        </a:buClr>
                        <a:buFont typeface="Wingdings" panose="05000000000000000000" pitchFamily="2" charset="2"/>
                        <a:buChar char="§"/>
                      </a:pPr>
                      <a:r>
                        <a:rPr lang="es-ES" sz="1200" dirty="0" err="1"/>
                        <a:t>PureJoy</a:t>
                      </a:r>
                      <a:r>
                        <a:rPr lang="es-ES" sz="1200" dirty="0"/>
                        <a:t> - un ejemplo de nutrición personalizada</a:t>
                      </a:r>
                    </a:p>
                    <a:p>
                      <a:pPr marL="285750" indent="-285750">
                        <a:buClr>
                          <a:srgbClr val="6FC0CA"/>
                        </a:buClr>
                        <a:buFont typeface="Wingdings" panose="05000000000000000000" pitchFamily="2" charset="2"/>
                        <a:buChar char="§"/>
                      </a:pPr>
                      <a:r>
                        <a:rPr lang="es-ES" sz="1200" dirty="0" err="1"/>
                        <a:t>BioZoon</a:t>
                      </a:r>
                      <a:r>
                        <a:rPr lang="es-ES" sz="1200" dirty="0"/>
                        <a:t> - muestra cómo aportar soluciones y devolver la dignidad </a:t>
                      </a:r>
                    </a:p>
                    <a:p>
                      <a:pPr marL="285750" indent="-285750">
                        <a:buClr>
                          <a:srgbClr val="6FC0CA"/>
                        </a:buClr>
                        <a:buFont typeface="Wingdings" panose="05000000000000000000" pitchFamily="2" charset="2"/>
                        <a:buChar char="§"/>
                      </a:pPr>
                      <a:r>
                        <a:rPr lang="es-ES" sz="1200" dirty="0" err="1"/>
                        <a:t>Northern</a:t>
                      </a:r>
                      <a:r>
                        <a:rPr lang="es-ES" sz="1200" dirty="0"/>
                        <a:t> Lincolnshire and </a:t>
                      </a:r>
                      <a:r>
                        <a:rPr lang="es-ES" sz="1200" dirty="0" err="1"/>
                        <a:t>Goole</a:t>
                      </a:r>
                      <a:r>
                        <a:rPr lang="es-ES" sz="1200" dirty="0"/>
                        <a:t> NHS Foundation Trust </a:t>
                      </a:r>
                      <a:r>
                        <a:rPr lang="es-ES" sz="1200" dirty="0" err="1"/>
                        <a:t>Nursing</a:t>
                      </a:r>
                      <a:r>
                        <a:rPr lang="es-ES" sz="1200" dirty="0"/>
                        <a:t> - creó una solución sencilla a través de la comida con los dedos para las personas mayores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Evaluaciones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sugeridas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200" dirty="0" err="1"/>
                        <a:t>Diapositiva</a:t>
                      </a:r>
                      <a:r>
                        <a:rPr lang="en-IE" sz="1200" dirty="0"/>
                        <a:t> 83 – </a:t>
                      </a:r>
                      <a:r>
                        <a:rPr lang="es-ES" sz="1200" dirty="0"/>
                        <a:t>Ejercicio de la empresa/alumno</a:t>
                      </a:r>
                      <a:endParaRPr lang="en-IE" sz="1200" dirty="0"/>
                    </a:p>
                    <a:p>
                      <a:r>
                        <a:rPr lang="es-ES" sz="1200" b="1" dirty="0"/>
                        <a:t>Lista de comprobación de la preparación: </a:t>
                      </a:r>
                      <a:r>
                        <a:rPr lang="es-ES" sz="1200" b="0" dirty="0"/>
                        <a:t>Crear conciencia permitiéndoles cuestionar su estado en cuanto a la Salud y el Bienestar de los Mayores</a:t>
                      </a:r>
                      <a:endParaRPr lang="en-IE"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Más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información</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200" b="1" dirty="0"/>
                        <a:t>The European Food Nutrition </a:t>
                      </a:r>
                      <a:r>
                        <a:rPr lang="en-US" sz="1200" b="1" dirty="0">
                          <a:solidFill>
                            <a:srgbClr val="1188A3"/>
                          </a:solidFill>
                          <a:hlinkClick r:id="rId2">
                            <a:extLst>
                              <a:ext uri="{A12FA001-AC4F-418D-AE19-62706E023703}">
                                <ahyp:hlinkClr xmlns:ahyp="http://schemas.microsoft.com/office/drawing/2018/hyperlinkcolor" val="tx"/>
                              </a:ext>
                            </a:extLst>
                          </a:hlinkClick>
                        </a:rPr>
                        <a:t>Action Plan</a:t>
                      </a:r>
                      <a:r>
                        <a:rPr lang="en-US" sz="1200" b="1" dirty="0">
                          <a:solidFill>
                            <a:srgbClr val="1188A3"/>
                          </a:solidFill>
                        </a:rPr>
                        <a:t> </a:t>
                      </a:r>
                    </a:p>
                    <a:p>
                      <a:pPr marL="342900" indent="-342900">
                        <a:buFont typeface="Arial" panose="020B0604020202020204" pitchFamily="34" charset="0"/>
                        <a:buChar char="•"/>
                      </a:pPr>
                      <a:r>
                        <a:rPr lang="en-US" sz="1200" dirty="0">
                          <a:solidFill>
                            <a:srgbClr val="1188A3"/>
                          </a:solidFill>
                          <a:hlinkClick r:id="rId3" action="ppaction://hlinkfile">
                            <a:extLst>
                              <a:ext uri="{A12FA001-AC4F-418D-AE19-62706E023703}">
                                <ahyp:hlinkClr xmlns:ahyp="http://schemas.microsoft.com/office/drawing/2018/hyperlinkcolor" val="tx"/>
                              </a:ext>
                            </a:extLst>
                          </a:hlinkClick>
                        </a:rPr>
                        <a:t>Age-related changes in oral and nasal physiology and their significance in aroma release and perception</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4">
                            <a:extLst>
                              <a:ext uri="{A12FA001-AC4F-418D-AE19-62706E023703}">
                                <ahyp:hlinkClr xmlns:ahyp="http://schemas.microsoft.com/office/drawing/2018/hyperlinkcolor" val="tx"/>
                              </a:ext>
                            </a:extLst>
                          </a:hlinkClick>
                        </a:rPr>
                        <a:t>PROMISS | AGE Platform (age-platform.eu)</a:t>
                      </a:r>
                      <a:r>
                        <a:rPr lang="en-US" sz="1200" b="0" i="0" dirty="0">
                          <a:solidFill>
                            <a:srgbClr val="1188A3"/>
                          </a:solidFill>
                          <a:effectLst/>
                        </a:rPr>
                        <a:t> </a:t>
                      </a: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1188A3"/>
                          </a:solidFill>
                          <a:hlinkClick r:id="rId5">
                            <a:extLst>
                              <a:ext uri="{A12FA001-AC4F-418D-AE19-62706E023703}">
                                <ahyp:hlinkClr xmlns:ahyp="http://schemas.microsoft.com/office/drawing/2018/hyperlinkcolor" val="tx"/>
                              </a:ext>
                            </a:extLst>
                          </a:hlinkClick>
                        </a:rPr>
                        <a:t>The link between Diet and Age-related diseases/conditions</a:t>
                      </a:r>
                      <a:endParaRPr lang="en-IE" sz="1200" b="0" dirty="0">
                        <a:solidFill>
                          <a:srgbClr val="1188A3"/>
                        </a:solidFill>
                      </a:endParaRPr>
                    </a:p>
                    <a:p>
                      <a:pPr marL="342900" indent="-342900">
                        <a:buFont typeface="Arial" panose="020B0604020202020204" pitchFamily="34" charset="0"/>
                        <a:buChar char="•"/>
                      </a:pPr>
                      <a:r>
                        <a:rPr lang="en-US" sz="1200" dirty="0">
                          <a:solidFill>
                            <a:srgbClr val="1188A3"/>
                          </a:solidFill>
                          <a:hlinkClick r:id="rId5">
                            <a:extLst>
                              <a:ext uri="{A12FA001-AC4F-418D-AE19-62706E023703}">
                                <ahyp:hlinkClr xmlns:ahyp="http://schemas.microsoft.com/office/drawing/2018/hyperlinkcolor" val="tx"/>
                              </a:ext>
                            </a:extLst>
                          </a:hlinkClick>
                        </a:rPr>
                        <a:t>Dietary approaches that delay age-related diseases - PubMed (nih.gov)</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6">
                            <a:extLst>
                              <a:ext uri="{A12FA001-AC4F-418D-AE19-62706E023703}">
                                <ahyp:hlinkClr xmlns:ahyp="http://schemas.microsoft.com/office/drawing/2018/hyperlinkcolor" val="tx"/>
                              </a:ext>
                            </a:extLst>
                          </a:hlinkClick>
                        </a:rPr>
                        <a:t>Frontiers | Memorable Food: Fighting Age-Related Neurodegeneration by Precision Nutrition | Nutrition (frontiersin.org)</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7">
                            <a:extLst>
                              <a:ext uri="{A12FA001-AC4F-418D-AE19-62706E023703}">
                                <ahyp:hlinkClr xmlns:ahyp="http://schemas.microsoft.com/office/drawing/2018/hyperlinkcolor" val="tx"/>
                              </a:ext>
                            </a:extLst>
                          </a:hlinkClick>
                        </a:rPr>
                        <a:t>Nutrients | Free Full-Text | Slowing Down Ageing: The Role of Nutrients and Microbiota in Modulation of the Epigenome | HTML (mdpi.com)</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8">
                            <a:extLst>
                              <a:ext uri="{A12FA001-AC4F-418D-AE19-62706E023703}">
                                <ahyp:hlinkClr xmlns:ahyp="http://schemas.microsoft.com/office/drawing/2018/hyperlinkcolor" val="tx"/>
                              </a:ext>
                            </a:extLst>
                          </a:hlinkClick>
                        </a:rPr>
                        <a:t>Challenges of ageing | Boundless Sociology (lumenlearning.com)</a:t>
                      </a:r>
                      <a:endParaRPr lang="en-US" sz="1200" dirty="0">
                        <a:solidFill>
                          <a:srgbClr val="1188A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9" name="Picture 8" descr="Vegetables and fruits in a row">
            <a:extLst>
              <a:ext uri="{FF2B5EF4-FFF2-40B4-BE49-F238E27FC236}">
                <a16:creationId xmlns:a16="http://schemas.microsoft.com/office/drawing/2014/main" id="{C7DE62DA-41F0-21B7-CBA1-6FDC6650C3A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323796" y="876467"/>
            <a:ext cx="5235879" cy="1518231"/>
          </a:xfrm>
          <a:prstGeom prst="rect">
            <a:avLst/>
          </a:prstGeom>
        </p:spPr>
      </p:pic>
    </p:spTree>
    <p:extLst>
      <p:ext uri="{BB962C8B-B14F-4D97-AF65-F5344CB8AC3E}">
        <p14:creationId xmlns:p14="http://schemas.microsoft.com/office/powerpoint/2010/main" val="190647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5738762" cy="530423"/>
          </a:xfrm>
        </p:spPr>
        <p:txBody>
          <a:bodyPr/>
          <a:lstStyle/>
          <a:p>
            <a:r>
              <a:rPr lang="en-IE" dirty="0"/>
              <a:t>05: </a:t>
            </a:r>
            <a:r>
              <a:rPr lang="es-ES" dirty="0"/>
              <a:t>Resumen del contenido del curso</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558706834"/>
              </p:ext>
            </p:extLst>
          </p:nvPr>
        </p:nvGraphicFramePr>
        <p:xfrm>
          <a:off x="335280" y="1110720"/>
          <a:ext cx="6807201" cy="7479792"/>
        </p:xfrm>
        <a:graphic>
          <a:graphicData uri="http://schemas.openxmlformats.org/drawingml/2006/table">
            <a:tbl>
              <a:tblPr firstRow="1" bandRow="1">
                <a:tableStyleId>{5C22544A-7EE6-4342-B048-85BDC9FD1C3A}</a:tableStyleId>
              </a:tblPr>
              <a:tblGrid>
                <a:gridCol w="1834364">
                  <a:extLst>
                    <a:ext uri="{9D8B030D-6E8A-4147-A177-3AD203B41FA5}">
                      <a16:colId xmlns:a16="http://schemas.microsoft.com/office/drawing/2014/main" val="2980202126"/>
                    </a:ext>
                  </a:extLst>
                </a:gridCol>
                <a:gridCol w="497283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MÓDULO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marL="0" algn="l" defTabSz="755934" rtl="0" eaLnBrk="1" latinLnBrk="0" hangingPunct="1"/>
                      <a:r>
                        <a:rPr lang="es-ES" sz="1600" b="1" kern="1200" dirty="0">
                          <a:solidFill>
                            <a:schemeClr val="tx1"/>
                          </a:solidFill>
                          <a:highlight>
                            <a:srgbClr val="FED103"/>
                          </a:highlight>
                          <a:latin typeface="+mn-lt"/>
                          <a:ea typeface="+mn-ea"/>
                          <a:cs typeface="+mn-cs"/>
                          <a:sym typeface="OpenSans-Bold"/>
                        </a:rPr>
                        <a:t>Conocimiento del consumidor y posicionamiento en el mercado</a:t>
                      </a:r>
                      <a:endParaRPr lang="en-IE" sz="1600" b="1" kern="1200" dirty="0">
                        <a:solidFill>
                          <a:schemeClr val="tx1"/>
                        </a:solidFill>
                        <a:highlight>
                          <a:srgbClr val="FED103"/>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Resumen</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General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200" dirty="0"/>
                        <a:t>En este módulo, descubriremos las actitudes, los comportamientos, las expectativas y los hábitos de compra de los consumidores senior y alinearemos algunas tácticas de investigación para obtener información sólida sobre los consumidores, en la que las empresas alimentarias pueden basar sus ofertas de desarrollo de nuevos productos. También iniciamos nuestro debate sobre el marketing, la marca y el posicionamiento, y su importancia.</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aprendizaje</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200" dirty="0">
                          <a:solidFill>
                            <a:schemeClr val="tx1"/>
                          </a:solidFill>
                          <a:effectLst/>
                          <a:latin typeface="Calibri"/>
                          <a:ea typeface="Calibri" panose="020F0502020204030204" pitchFamily="34" charset="0"/>
                          <a:cs typeface="Times New Roman"/>
                        </a:rPr>
                        <a:t>En </a:t>
                      </a:r>
                      <a:r>
                        <a:rPr lang="en-US" sz="1200" dirty="0" err="1">
                          <a:solidFill>
                            <a:schemeClr val="tx1"/>
                          </a:solidFill>
                          <a:effectLst/>
                          <a:latin typeface="Calibri"/>
                          <a:ea typeface="Calibri" panose="020F0502020204030204" pitchFamily="34" charset="0"/>
                          <a:cs typeface="Times New Roman"/>
                        </a:rPr>
                        <a:t>el</a:t>
                      </a:r>
                      <a:r>
                        <a:rPr lang="en-US" sz="1200" dirty="0">
                          <a:solidFill>
                            <a:schemeClr val="tx1"/>
                          </a:solidFill>
                          <a:effectLst/>
                          <a:latin typeface="Calibri"/>
                          <a:ea typeface="Calibri" panose="020F0502020204030204" pitchFamily="34" charset="0"/>
                          <a:cs typeface="Times New Roman"/>
                        </a:rPr>
                        <a:t> </a:t>
                      </a:r>
                      <a:r>
                        <a:rPr lang="en-US" sz="1200" dirty="0" err="1">
                          <a:solidFill>
                            <a:schemeClr val="tx1"/>
                          </a:solidFill>
                          <a:effectLst/>
                          <a:latin typeface="Calibri"/>
                          <a:ea typeface="Calibri" panose="020F0502020204030204" pitchFamily="34" charset="0"/>
                          <a:cs typeface="Times New Roman"/>
                        </a:rPr>
                        <a:t>Módulo</a:t>
                      </a:r>
                      <a:r>
                        <a:rPr lang="en-US" sz="1200" dirty="0">
                          <a:solidFill>
                            <a:schemeClr val="tx1"/>
                          </a:solidFill>
                          <a:effectLst/>
                          <a:latin typeface="Calibri"/>
                          <a:ea typeface="Calibri" panose="020F0502020204030204" pitchFamily="34" charset="0"/>
                          <a:cs typeface="Times New Roman"/>
                        </a:rPr>
                        <a:t> 3, </a:t>
                      </a:r>
                      <a:r>
                        <a:rPr lang="en-US" sz="1200" dirty="0" err="1">
                          <a:solidFill>
                            <a:schemeClr val="tx1"/>
                          </a:solidFill>
                          <a:effectLst/>
                          <a:latin typeface="Calibri"/>
                          <a:ea typeface="Calibri" panose="020F0502020204030204" pitchFamily="34" charset="0"/>
                          <a:cs typeface="Times New Roman"/>
                        </a:rPr>
                        <a:t>el</a:t>
                      </a:r>
                      <a:r>
                        <a:rPr lang="en-US" sz="1200" dirty="0">
                          <a:solidFill>
                            <a:schemeClr val="tx1"/>
                          </a:solidFill>
                          <a:effectLst/>
                          <a:latin typeface="Calibri"/>
                          <a:ea typeface="Calibri" panose="020F0502020204030204" pitchFamily="34" charset="0"/>
                          <a:cs typeface="Times New Roman"/>
                        </a:rPr>
                        <a:t> </a:t>
                      </a:r>
                      <a:r>
                        <a:rPr lang="en-US" sz="1200" dirty="0" err="1">
                          <a:solidFill>
                            <a:schemeClr val="tx1"/>
                          </a:solidFill>
                          <a:effectLst/>
                          <a:latin typeface="Calibri"/>
                          <a:ea typeface="Calibri" panose="020F0502020204030204" pitchFamily="34" charset="0"/>
                          <a:cs typeface="Times New Roman"/>
                        </a:rPr>
                        <a:t>alumno</a:t>
                      </a:r>
                      <a:r>
                        <a:rPr lang="en-US" sz="1200" dirty="0">
                          <a:solidFill>
                            <a:schemeClr val="tx1"/>
                          </a:solidFill>
                          <a:effectLst/>
                          <a:latin typeface="Calibri"/>
                          <a:ea typeface="Calibri" panose="020F0502020204030204" pitchFamily="34" charset="0"/>
                          <a:cs typeface="Times New Roman"/>
                        </a:rPr>
                        <a:t> </a:t>
                      </a:r>
                      <a:r>
                        <a:rPr lang="es-ES" sz="1200" dirty="0">
                          <a:solidFill>
                            <a:schemeClr val="tx1"/>
                          </a:solidFill>
                          <a:effectLst/>
                          <a:latin typeface="Calibri"/>
                          <a:ea typeface="Calibri" panose="020F0502020204030204" pitchFamily="34" charset="0"/>
                          <a:cs typeface="Times New Roman"/>
                        </a:rPr>
                        <a:t>saldrá con un mayor conocimiento de las actitudes y comportamientos de consumo de alimentos de los mayores, y aprenderá a obtener esta información y a aplicar este aprendizaje en su propio negocio para poder comercializar, marcar e innovar con mayor eficacia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a:ea typeface="Calibri" panose="020F0502020204030204" pitchFamily="34" charset="0"/>
                          <a:cs typeface="Times New Roman"/>
                        </a:rPr>
                        <a:t>Temas </a:t>
                      </a:r>
                      <a:r>
                        <a:rPr lang="en-US" sz="1200" b="1" dirty="0" err="1">
                          <a:solidFill>
                            <a:schemeClr val="tx1"/>
                          </a:solidFill>
                          <a:effectLst/>
                          <a:latin typeface="Calibri"/>
                          <a:ea typeface="Calibri" panose="020F0502020204030204" pitchFamily="34" charset="0"/>
                          <a:cs typeface="Times New Roman"/>
                        </a:rPr>
                        <a:t>tratados</a:t>
                      </a:r>
                      <a:endParaRPr lang="en-IE" sz="1200" b="1"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305" indent="-154305">
                        <a:buClr>
                          <a:srgbClr val="86D3E2"/>
                        </a:buClr>
                        <a:buFont typeface="Wingdings" panose="05000000000000000000" pitchFamily="2" charset="2"/>
                        <a:buChar char="§"/>
                      </a:pPr>
                      <a:r>
                        <a:rPr lang="en-US" sz="1200" dirty="0" err="1">
                          <a:sym typeface="OpenSans-Bold"/>
                        </a:rPr>
                        <a:t>Actitudes</a:t>
                      </a:r>
                      <a:r>
                        <a:rPr lang="en-US" sz="1200" dirty="0">
                          <a:sym typeface="OpenSans-Bold"/>
                        </a:rPr>
                        <a:t> y </a:t>
                      </a:r>
                      <a:r>
                        <a:rPr lang="en-US" sz="1200" dirty="0" err="1">
                          <a:sym typeface="OpenSans-Bold"/>
                        </a:rPr>
                        <a:t>expectativas</a:t>
                      </a:r>
                      <a:r>
                        <a:rPr lang="en-US" sz="1200" dirty="0">
                          <a:sym typeface="OpenSans-Bold"/>
                        </a:rPr>
                        <a:t> del </a:t>
                      </a:r>
                      <a:r>
                        <a:rPr lang="en-US" sz="1200" dirty="0" err="1">
                          <a:sym typeface="OpenSans-Bold"/>
                        </a:rPr>
                        <a:t>consumidor</a:t>
                      </a:r>
                      <a:r>
                        <a:rPr lang="en-US" sz="1200" dirty="0">
                          <a:sym typeface="OpenSans-Bold"/>
                        </a:rPr>
                        <a:t> mayor</a:t>
                      </a:r>
                    </a:p>
                    <a:p>
                      <a:pPr marL="154716" indent="-154716">
                        <a:buClr>
                          <a:srgbClr val="86D3E2"/>
                        </a:buClr>
                        <a:buFont typeface="Wingdings" panose="05000000000000000000" pitchFamily="2" charset="2"/>
                        <a:buChar char="§"/>
                      </a:pPr>
                      <a:r>
                        <a:rPr lang="es-ES" sz="1200" dirty="0">
                          <a:sym typeface="OpenSans-Bold"/>
                        </a:rPr>
                        <a:t>Tácticas de investigación de mercado</a:t>
                      </a:r>
                    </a:p>
                    <a:p>
                      <a:pPr marL="154305" indent="-154305">
                        <a:buClr>
                          <a:srgbClr val="86D3E2"/>
                        </a:buClr>
                        <a:buFont typeface="Wingdings" panose="05000000000000000000" pitchFamily="2" charset="2"/>
                        <a:buChar char="§"/>
                      </a:pPr>
                      <a:r>
                        <a:rPr lang="en-US" sz="1200" dirty="0" err="1">
                          <a:sym typeface="OpenSans-Bold"/>
                        </a:rPr>
                        <a:t>Utilizando</a:t>
                      </a:r>
                      <a:r>
                        <a:rPr lang="en-US" sz="1200" dirty="0">
                          <a:sym typeface="OpenSans-Bold"/>
                        </a:rPr>
                        <a:t> </a:t>
                      </a:r>
                      <a:r>
                        <a:rPr lang="en-US" sz="1200" dirty="0" err="1">
                          <a:sym typeface="OpenSans-Bold"/>
                        </a:rPr>
                        <a:t>esta</a:t>
                      </a:r>
                      <a:r>
                        <a:rPr lang="en-US" sz="1200" dirty="0">
                          <a:sym typeface="OpenSans-Bold"/>
                        </a:rPr>
                        <a:t> </a:t>
                      </a:r>
                      <a:r>
                        <a:rPr lang="en-US" sz="1200" dirty="0" err="1">
                          <a:sym typeface="OpenSans-Bold"/>
                        </a:rPr>
                        <a:t>información</a:t>
                      </a:r>
                      <a:r>
                        <a:rPr lang="en-US" sz="1200" dirty="0">
                          <a:sym typeface="OpenSans-Bold"/>
                        </a:rPr>
                        <a:t> para </a:t>
                      </a:r>
                      <a:r>
                        <a:rPr lang="en-US" sz="1200" dirty="0" err="1">
                          <a:sym typeface="OpenSans-Bold"/>
                        </a:rPr>
                        <a:t>el</a:t>
                      </a:r>
                      <a:r>
                        <a:rPr lang="en-US" sz="1200" dirty="0">
                          <a:sym typeface="OpenSans-Bold"/>
                        </a:rPr>
                        <a:t> mercado, </a:t>
                      </a:r>
                      <a:r>
                        <a:rPr lang="en-US" sz="1200" dirty="0" err="1">
                          <a:sym typeface="OpenSans-Bold"/>
                        </a:rPr>
                        <a:t>marcas</a:t>
                      </a:r>
                      <a:r>
                        <a:rPr lang="en-US" sz="1200" dirty="0">
                          <a:sym typeface="OpenSans-Bold"/>
                        </a:rPr>
                        <a:t> e </a:t>
                      </a:r>
                      <a:r>
                        <a:rPr lang="en-US" sz="1200" dirty="0" err="1">
                          <a:sym typeface="OpenSans-Bold"/>
                        </a:rPr>
                        <a:t>innovación</a:t>
                      </a:r>
                      <a:r>
                        <a:rPr lang="en-US" sz="1200" dirty="0">
                          <a:sym typeface="OpenSans-Bold"/>
                        </a:rPr>
                        <a:t> </a:t>
                      </a:r>
                      <a:r>
                        <a:rPr lang="en-US" sz="1200" dirty="0" err="1">
                          <a:sym typeface="OpenSans-Bold"/>
                        </a:rPr>
                        <a:t>más</a:t>
                      </a:r>
                      <a:r>
                        <a:rPr lang="en-US" sz="1200" dirty="0">
                          <a:sym typeface="OpenSans-Bold"/>
                        </a:rPr>
                        <a:t> </a:t>
                      </a:r>
                      <a:r>
                        <a:rPr lang="en-US" sz="1200" dirty="0" err="1">
                          <a:sym typeface="OpenSans-Bold"/>
                        </a:rPr>
                        <a:t>eficiente</a:t>
                      </a:r>
                      <a:endParaRPr lang="en-US" sz="1200" dirty="0">
                        <a:sym typeface="Open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Estudios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s-ES" sz="1200" dirty="0" err="1"/>
                        <a:t>Nourish</a:t>
                      </a:r>
                      <a:r>
                        <a:rPr lang="es-ES" sz="1200" dirty="0"/>
                        <a:t>: un ejemplo de empresa que tiene en cuenta la vulnerabilidad del consumidor</a:t>
                      </a:r>
                    </a:p>
                    <a:p>
                      <a:pPr marL="285750" indent="-285750">
                        <a:buClr>
                          <a:srgbClr val="6FC0CA"/>
                        </a:buClr>
                        <a:buFont typeface="Wingdings" panose="05000000000000000000" pitchFamily="2" charset="2"/>
                        <a:buChar char="§"/>
                      </a:pPr>
                      <a:r>
                        <a:rPr lang="es-ES" sz="1200" dirty="0" err="1"/>
                        <a:t>Nua</a:t>
                      </a:r>
                      <a:r>
                        <a:rPr lang="es-ES" sz="1200" dirty="0"/>
                        <a:t> </a:t>
                      </a:r>
                      <a:r>
                        <a:rPr lang="es-ES" sz="1200" dirty="0" err="1"/>
                        <a:t>Naturals</a:t>
                      </a:r>
                      <a:r>
                        <a:rPr lang="es-ES" sz="1200" dirty="0"/>
                        <a:t> - ejemplo de calidad, elección y buen envase</a:t>
                      </a:r>
                    </a:p>
                    <a:p>
                      <a:pPr marL="285750" indent="-285750">
                        <a:buClr>
                          <a:srgbClr val="6FC0CA"/>
                        </a:buClr>
                        <a:buFont typeface="Wingdings" panose="05000000000000000000" pitchFamily="2" charset="2"/>
                        <a:buChar char="§"/>
                      </a:pPr>
                      <a:r>
                        <a:rPr lang="es-ES" sz="1200" dirty="0" err="1"/>
                        <a:t>BioZoon</a:t>
                      </a:r>
                      <a:r>
                        <a:rPr lang="es-ES" sz="1200" dirty="0"/>
                        <a:t> - un ejemplo de una buena declaración de posicionamiento</a:t>
                      </a:r>
                    </a:p>
                    <a:p>
                      <a:pPr marL="285750" indent="-285750">
                        <a:buClr>
                          <a:srgbClr val="6FC0CA"/>
                        </a:buClr>
                        <a:buFont typeface="Wingdings" panose="05000000000000000000" pitchFamily="2" charset="2"/>
                        <a:buChar char="§"/>
                      </a:pPr>
                      <a:r>
                        <a:rPr lang="es-ES" sz="1200" dirty="0" err="1"/>
                        <a:t>AuGa</a:t>
                      </a:r>
                      <a:r>
                        <a:rPr lang="es-ES" sz="1200" dirty="0"/>
                        <a:t> - una gran marca y una voz y un mensaje coherentes</a:t>
                      </a:r>
                    </a:p>
                    <a:p>
                      <a:pPr marL="285750" indent="-285750">
                        <a:buClr>
                          <a:srgbClr val="6FC0CA"/>
                        </a:buClr>
                        <a:buFont typeface="Wingdings" panose="05000000000000000000" pitchFamily="2" charset="2"/>
                        <a:buChar char="§"/>
                      </a:pPr>
                      <a:r>
                        <a:rPr lang="es-ES" sz="1200" dirty="0" err="1"/>
                        <a:t>Cadbury's</a:t>
                      </a:r>
                      <a:r>
                        <a:rPr lang="es-ES" sz="1200" dirty="0"/>
                        <a:t> - ejemplo de conexión con su público</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Evaluaciones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sugeridas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200" dirty="0" err="1"/>
                        <a:t>Diapositiva</a:t>
                      </a:r>
                      <a:r>
                        <a:rPr lang="en-IE" sz="1200" dirty="0"/>
                        <a:t> 51 – </a:t>
                      </a:r>
                      <a:r>
                        <a:rPr lang="es-ES" sz="1200" dirty="0"/>
                        <a:t>Creación de una declaración de posicionamiento</a:t>
                      </a:r>
                    </a:p>
                    <a:p>
                      <a:r>
                        <a:rPr lang="en-IE" sz="1200" dirty="0" err="1"/>
                        <a:t>Diapositiva</a:t>
                      </a:r>
                      <a:r>
                        <a:rPr lang="en-IE" sz="1200" dirty="0"/>
                        <a:t> 64 – </a:t>
                      </a:r>
                      <a:r>
                        <a:rPr lang="es-ES" sz="1200" dirty="0"/>
                        <a:t>Construye tu  marca - Un ejercicio para la empresa</a:t>
                      </a:r>
                      <a:endParaRPr lang="en-IE" sz="1200" dirty="0"/>
                    </a:p>
                    <a:p>
                      <a:r>
                        <a:rPr lang="es-ES" sz="1200" b="1" dirty="0"/>
                        <a:t>Otros temas de debate para integrar el aprendizaje: </a:t>
                      </a:r>
                      <a:r>
                        <a:rPr lang="es-ES" sz="1200" b="0" dirty="0"/>
                        <a:t>Como PYME, ¿conoces bien a este grupo objetivo y existen patrones de comportamiento?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482992">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Más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información</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hlinkClick r:id="rId2">
                            <a:extLst>
                              <a:ext uri="{A12FA001-AC4F-418D-AE19-62706E023703}">
                                <ahyp:hlinkClr xmlns:ahyp="http://schemas.microsoft.com/office/drawing/2018/hyperlinkcolor" val="tx"/>
                              </a:ext>
                            </a:extLst>
                          </a:hlinkClick>
                        </a:rPr>
                        <a:t>Understanding heterogeneity among elderly consumers: an evaluation of segmentation approaches in the functional food market | Nutrition Research Reviews | Cambridge Core</a:t>
                      </a:r>
                      <a:endParaRPr lang="en-IE" sz="1200" b="1"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dirty="0">
                          <a:solidFill>
                            <a:srgbClr val="1188A3"/>
                          </a:solidFill>
                        </a:rPr>
                        <a:t>Consumer Vulnerability </a:t>
                      </a:r>
                      <a:r>
                        <a:rPr kumimoji="0" lang="en-US" sz="1200" b="0" i="0" u="none" strike="noStrike" kern="1200" cap="none" spc="0" normalizeH="0" baseline="0" noProof="0" dirty="0">
                          <a:ln>
                            <a:noFill/>
                          </a:ln>
                          <a:solidFill>
                            <a:srgbClr val="1188A3"/>
                          </a:solidFill>
                          <a:effectLst/>
                          <a:uLnTx/>
                          <a:uFillTx/>
                          <a:latin typeface="+mn-lt"/>
                          <a:ea typeface="+mn-ea"/>
                          <a:cs typeface="+mn-cs"/>
                          <a:hlinkClick r:id="rId3">
                            <a:extLst>
                              <a:ext uri="{A12FA001-AC4F-418D-AE19-62706E023703}">
                                <ahyp:hlinkClr xmlns:ahyp="http://schemas.microsoft.com/office/drawing/2018/hyperlinkcolor" val="tx"/>
                              </a:ext>
                            </a:extLst>
                          </a:hlinkClick>
                        </a:rPr>
                        <a:t>EU Commission Factsheet</a:t>
                      </a:r>
                      <a:endParaRPr kumimoji="0" lang="en-IE" sz="1200" b="0" i="0" u="none" strike="noStrike" kern="1200" cap="none" spc="0" normalizeH="0" baseline="0" noProof="0" dirty="0">
                        <a:ln>
                          <a:noFill/>
                        </a:ln>
                        <a:solidFill>
                          <a:srgbClr val="1188A3"/>
                        </a:solidFill>
                        <a:effectLst/>
                        <a:uLnTx/>
                        <a:uFillTx/>
                        <a:latin typeface="+mn-lt"/>
                        <a:ea typeface="+mn-ea"/>
                        <a:cs typeface="+mn-cs"/>
                      </a:endParaRPr>
                    </a:p>
                    <a:p>
                      <a:pPr marL="342900" indent="-342900">
                        <a:buFont typeface="Arial" panose="020B0604020202020204" pitchFamily="34" charset="0"/>
                        <a:buChar char="•"/>
                      </a:pPr>
                      <a:r>
                        <a:rPr lang="en-US" sz="1200" dirty="0">
                          <a:solidFill>
                            <a:srgbClr val="1188A3"/>
                          </a:solidFill>
                        </a:rPr>
                        <a:t>The </a:t>
                      </a:r>
                      <a:r>
                        <a:rPr lang="en-US" sz="1200" dirty="0">
                          <a:solidFill>
                            <a:srgbClr val="1188A3"/>
                          </a:solidFill>
                          <a:hlinkClick r:id="rId4">
                            <a:extLst>
                              <a:ext uri="{A12FA001-AC4F-418D-AE19-62706E023703}">
                                <ahyp:hlinkClr xmlns:ahyp="http://schemas.microsoft.com/office/drawing/2018/hyperlinkcolor" val="tx"/>
                              </a:ext>
                            </a:extLst>
                          </a:hlinkClick>
                        </a:rPr>
                        <a:t>InCluSilver</a:t>
                      </a:r>
                      <a:r>
                        <a:rPr lang="en-US" sz="1200" dirty="0">
                          <a:solidFill>
                            <a:srgbClr val="1188A3"/>
                          </a:solidFill>
                        </a:rPr>
                        <a:t> Project</a:t>
                      </a:r>
                    </a:p>
                    <a:p>
                      <a:pPr marL="342900" indent="-342900">
                        <a:buFont typeface="Arial" panose="020B0604020202020204" pitchFamily="34" charset="0"/>
                        <a:buChar char="•"/>
                      </a:pPr>
                      <a:r>
                        <a:rPr lang="en-US" sz="1200" dirty="0">
                          <a:solidFill>
                            <a:srgbClr val="1188A3"/>
                          </a:solidFill>
                          <a:hlinkClick r:id="rId5">
                            <a:extLst>
                              <a:ext uri="{A12FA001-AC4F-418D-AE19-62706E023703}">
                                <ahyp:hlinkClr xmlns:ahyp="http://schemas.microsoft.com/office/drawing/2018/hyperlinkcolor" val="tx"/>
                              </a:ext>
                            </a:extLst>
                          </a:hlinkClick>
                        </a:rPr>
                        <a:t>Food Innovation on the basis of age study</a:t>
                      </a:r>
                      <a:endParaRPr lang="en-US"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dirty="0"/>
                        <a:t>Podcast</a:t>
                      </a:r>
                      <a:r>
                        <a:rPr lang="en-IE" sz="1200" dirty="0"/>
                        <a:t> </a:t>
                      </a:r>
                      <a:r>
                        <a:rPr lang="en-IE" sz="1200" dirty="0">
                          <a:solidFill>
                            <a:srgbClr val="1188A3"/>
                          </a:solidFill>
                          <a:hlinkClick r:id="rId6">
                            <a:extLst>
                              <a:ext uri="{A12FA001-AC4F-418D-AE19-62706E023703}">
                                <ahyp:hlinkClr xmlns:ahyp="http://schemas.microsoft.com/office/drawing/2018/hyperlinkcolor" val="tx"/>
                              </a:ext>
                            </a:extLst>
                          </a:hlinkClick>
                        </a:rPr>
                        <a:t>https://snacknation.com/blog/unite-food-clara-paye/</a:t>
                      </a:r>
                      <a:endParaRPr lang="en-IE"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dirty="0"/>
                        <a:t>Podcast </a:t>
                      </a:r>
                      <a:r>
                        <a:rPr lang="en-US" sz="1200" dirty="0">
                          <a:solidFill>
                            <a:srgbClr val="1188A3"/>
                          </a:solidFill>
                          <a:latin typeface="Monsterrat"/>
                          <a:hlinkClick r:id="rId7">
                            <a:extLst>
                              <a:ext uri="{A12FA001-AC4F-418D-AE19-62706E023703}">
                                <ahyp:hlinkClr xmlns:ahyp="http://schemas.microsoft.com/office/drawing/2018/hyperlinkcolor" val="tx"/>
                              </a:ext>
                            </a:extLst>
                          </a:hlinkClick>
                        </a:rPr>
                        <a:t>https://snacknation.com/blog/162-how-to-build-an-ethical-brand-with-zero-marketing-budget-with-the-perfect-granola-founder-michele-liddle/</a:t>
                      </a:r>
                      <a:endParaRPr lang="en-US" sz="1200" dirty="0">
                        <a:solidFill>
                          <a:srgbClr val="1188A3"/>
                        </a:solidFill>
                        <a:latin typeface="Monst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5" name="Picture 4" descr="Hand placing stars">
            <a:extLst>
              <a:ext uri="{FF2B5EF4-FFF2-40B4-BE49-F238E27FC236}">
                <a16:creationId xmlns:a16="http://schemas.microsoft.com/office/drawing/2014/main" id="{F6395D52-79DC-3BD5-324D-3AEDCD83D63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8719879"/>
            <a:ext cx="6985316" cy="1873375"/>
          </a:xfrm>
          <a:prstGeom prst="rect">
            <a:avLst/>
          </a:prstGeom>
        </p:spPr>
      </p:pic>
    </p:spTree>
    <p:extLst>
      <p:ext uri="{BB962C8B-B14F-4D97-AF65-F5344CB8AC3E}">
        <p14:creationId xmlns:p14="http://schemas.microsoft.com/office/powerpoint/2010/main" val="164206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5738762" cy="530423"/>
          </a:xfrm>
        </p:spPr>
        <p:txBody>
          <a:bodyPr/>
          <a:lstStyle/>
          <a:p>
            <a:r>
              <a:rPr lang="en-IE" dirty="0"/>
              <a:t>05: </a:t>
            </a:r>
            <a:r>
              <a:rPr lang="es-ES" dirty="0"/>
              <a:t>Resumen del contenido del curso</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493454171"/>
              </p:ext>
            </p:extLst>
          </p:nvPr>
        </p:nvGraphicFramePr>
        <p:xfrm>
          <a:off x="749720" y="1110720"/>
          <a:ext cx="6235597" cy="9939592"/>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MÓDULO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es-ES" sz="1600" b="1" kern="1200" dirty="0">
                          <a:solidFill>
                            <a:schemeClr val="tx1"/>
                          </a:solidFill>
                          <a:highlight>
                            <a:srgbClr val="FED103"/>
                          </a:highlight>
                          <a:latin typeface="+mn-lt"/>
                          <a:ea typeface="+mn-ea"/>
                          <a:cs typeface="+mn-cs"/>
                          <a:sym typeface="OpenSans-Bold"/>
                        </a:rPr>
                        <a:t>Desarrollo de nuevos productos alimentarios para personas mayores</a:t>
                      </a:r>
                    </a:p>
                    <a:p>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Resumen</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General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US" sz="1200" dirty="0" err="1"/>
                        <a:t>En</a:t>
                      </a:r>
                      <a:r>
                        <a:rPr lang="en-US" sz="1200" dirty="0"/>
                        <a:t> </a:t>
                      </a:r>
                      <a:r>
                        <a:rPr lang="en-US" sz="1200" dirty="0" err="1"/>
                        <a:t>este</a:t>
                      </a:r>
                      <a:r>
                        <a:rPr lang="en-US" sz="1200" dirty="0"/>
                        <a:t> modulo, </a:t>
                      </a:r>
                      <a:r>
                        <a:rPr lang="en-US" sz="1200" dirty="0" err="1"/>
                        <a:t>discutiremos</a:t>
                      </a:r>
                      <a:r>
                        <a:rPr lang="en-US" sz="1200" dirty="0"/>
                        <a:t> </a:t>
                      </a:r>
                      <a:r>
                        <a:rPr lang="en-US" sz="1200" dirty="0" err="1"/>
                        <a:t>sobre</a:t>
                      </a:r>
                      <a:r>
                        <a:rPr lang="en-US" sz="1200" dirty="0"/>
                        <a:t> </a:t>
                      </a:r>
                      <a:r>
                        <a:rPr lang="en-US" sz="1200" dirty="0" err="1"/>
                        <a:t>el</a:t>
                      </a:r>
                      <a:r>
                        <a:rPr lang="en-US" sz="1200" dirty="0"/>
                        <a:t> Desarrollo de </a:t>
                      </a:r>
                      <a:r>
                        <a:rPr lang="en-US" sz="1200" dirty="0" err="1"/>
                        <a:t>Nuevos</a:t>
                      </a:r>
                      <a:r>
                        <a:rPr lang="en-US" sz="1200" dirty="0"/>
                        <a:t> </a:t>
                      </a:r>
                      <a:r>
                        <a:rPr lang="en-US" sz="1200" dirty="0" err="1"/>
                        <a:t>Productos</a:t>
                      </a:r>
                      <a:r>
                        <a:rPr lang="en-US" sz="1200" dirty="0"/>
                        <a:t> (DNP) </a:t>
                      </a:r>
                      <a:r>
                        <a:rPr lang="en-US" sz="1200" dirty="0" err="1"/>
                        <a:t>relacionado</a:t>
                      </a:r>
                      <a:r>
                        <a:rPr lang="en-US" sz="1200" dirty="0"/>
                        <a:t> </a:t>
                      </a:r>
                      <a:r>
                        <a:rPr lang="en-US" sz="1200" dirty="0" err="1"/>
                        <a:t>concretametne</a:t>
                      </a:r>
                      <a:r>
                        <a:rPr lang="en-US" sz="1200" dirty="0"/>
                        <a:t> con </a:t>
                      </a:r>
                      <a:r>
                        <a:rPr lang="en-US" sz="1200" dirty="0" err="1"/>
                        <a:t>productos</a:t>
                      </a:r>
                      <a:r>
                        <a:rPr lang="en-US" sz="1200" dirty="0"/>
                        <a:t> y </a:t>
                      </a:r>
                      <a:r>
                        <a:rPr lang="en-US" sz="1200" dirty="0" err="1"/>
                        <a:t>servicios</a:t>
                      </a:r>
                      <a:r>
                        <a:rPr lang="en-US" sz="1200" dirty="0"/>
                        <a:t> </a:t>
                      </a:r>
                      <a:r>
                        <a:rPr lang="en-US" sz="1200" dirty="0" err="1"/>
                        <a:t>alimenticios</a:t>
                      </a:r>
                      <a:r>
                        <a:rPr lang="en-US" sz="1200" dirty="0"/>
                        <a:t> </a:t>
                      </a:r>
                      <a:r>
                        <a:rPr lang="es-ES" sz="1200" dirty="0"/>
                        <a:t>orientados al mercado de los mas mayores. Consideramos las alegaciones nutricionales y de salud y concienciamos a las PYME de la normativa que las rodea y del etiquetado de los alimentos.</a:t>
                      </a:r>
                      <a:r>
                        <a:rPr lang="en-IE" sz="1200" dirty="0"/>
                        <a:t> </a:t>
                      </a:r>
                      <a:r>
                        <a:rPr lang="es-ES" sz="1200" dirty="0"/>
                        <a:t>También analizamos la importancia de los envases innovadores y las pruebas de consumo para este segmento de mercado.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35803">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aprendizaje</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Una vez completado este módulo, el alumno/la PYME estará dotado de una mayor comprensión de las razones por las que es necesario ofrecer productos para este segmento de mercado, y entenderá las fases del NPD. También aprenderán la importancia de las pruebas de los productos, las declaraciones y el etiquetado y los envases innovadores para esta cohorte, así como la normativa que rodea estos aspectos del NPD.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Temas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tratados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en-US" sz="1200" dirty="0" err="1">
                          <a:sym typeface="OpenSans-Bold"/>
                        </a:rPr>
                        <a:t>Diseñar</a:t>
                      </a:r>
                      <a:r>
                        <a:rPr lang="en-US" sz="1200" dirty="0">
                          <a:sym typeface="OpenSans-Bold"/>
                        </a:rPr>
                        <a:t> </a:t>
                      </a:r>
                      <a:r>
                        <a:rPr lang="en-US" sz="1200" dirty="0" err="1">
                          <a:sym typeface="OpenSans-Bold"/>
                        </a:rPr>
                        <a:t>nuevos</a:t>
                      </a:r>
                      <a:r>
                        <a:rPr lang="en-US" sz="1200" dirty="0">
                          <a:sym typeface="OpenSans-Bold"/>
                        </a:rPr>
                        <a:t> </a:t>
                      </a:r>
                      <a:r>
                        <a:rPr lang="en-US" sz="1200" dirty="0" err="1">
                          <a:sym typeface="OpenSans-Bold"/>
                        </a:rPr>
                        <a:t>alimentos</a:t>
                      </a:r>
                      <a:r>
                        <a:rPr lang="en-US" sz="1200" dirty="0">
                          <a:sym typeface="OpenSans-Bold"/>
                        </a:rPr>
                        <a:t> para </a:t>
                      </a:r>
                      <a:r>
                        <a:rPr lang="en-US" sz="1200" dirty="0" err="1">
                          <a:sym typeface="OpenSans-Bold"/>
                        </a:rPr>
                        <a:t>mayores</a:t>
                      </a:r>
                      <a:r>
                        <a:rPr lang="en-US" sz="1200" dirty="0">
                          <a:sym typeface="OpenSans-Bold"/>
                        </a:rPr>
                        <a:t>.</a:t>
                      </a:r>
                    </a:p>
                    <a:p>
                      <a:pPr marL="154716" indent="-154716">
                        <a:buClr>
                          <a:srgbClr val="86D3E2"/>
                        </a:buClr>
                        <a:buFont typeface="Wingdings" panose="05000000000000000000" pitchFamily="2" charset="2"/>
                        <a:buChar char="§"/>
                      </a:pPr>
                      <a:r>
                        <a:rPr lang="en-US" sz="1200" dirty="0"/>
                        <a:t>La </a:t>
                      </a:r>
                      <a:r>
                        <a:rPr lang="en-US" sz="1200" dirty="0" err="1"/>
                        <a:t>fase</a:t>
                      </a:r>
                      <a:r>
                        <a:rPr lang="en-US" sz="1200" dirty="0"/>
                        <a:t> de Desarrollo de un nuevo </a:t>
                      </a:r>
                      <a:r>
                        <a:rPr lang="en-US" sz="1200" dirty="0" err="1"/>
                        <a:t>producto</a:t>
                      </a:r>
                      <a:endParaRPr lang="en-US" sz="1200" dirty="0"/>
                    </a:p>
                    <a:p>
                      <a:pPr marL="154716" indent="-154716">
                        <a:buClr>
                          <a:srgbClr val="86D3E2"/>
                        </a:buClr>
                        <a:buFont typeface="Wingdings" panose="05000000000000000000" pitchFamily="2" charset="2"/>
                        <a:buChar char="§"/>
                      </a:pPr>
                      <a:r>
                        <a:rPr lang="en-US" sz="1200" dirty="0" err="1"/>
                        <a:t>Nutrición</a:t>
                      </a:r>
                      <a:r>
                        <a:rPr lang="en-US" sz="1200" dirty="0"/>
                        <a:t> y </a:t>
                      </a:r>
                      <a:r>
                        <a:rPr lang="en-US" sz="1200" dirty="0" err="1"/>
                        <a:t>reclamaciones</a:t>
                      </a:r>
                      <a:r>
                        <a:rPr lang="en-US" sz="1200" dirty="0"/>
                        <a:t> </a:t>
                      </a:r>
                      <a:r>
                        <a:rPr lang="en-US" sz="1200" dirty="0" err="1"/>
                        <a:t>sanitarias</a:t>
                      </a:r>
                      <a:endParaRPr lang="en-US" sz="1200" dirty="0"/>
                    </a:p>
                    <a:p>
                      <a:pPr marL="154716" indent="-154716">
                        <a:buClr>
                          <a:srgbClr val="86D3E2"/>
                        </a:buClr>
                        <a:buFont typeface="Wingdings" panose="05000000000000000000" pitchFamily="2" charset="2"/>
                        <a:buChar char="§"/>
                      </a:pPr>
                      <a:r>
                        <a:rPr lang="en-US" sz="1200" dirty="0" err="1"/>
                        <a:t>Formatos</a:t>
                      </a:r>
                      <a:r>
                        <a:rPr lang="en-US" sz="1200" dirty="0"/>
                        <a:t> </a:t>
                      </a:r>
                      <a:r>
                        <a:rPr lang="en-US" sz="1200" dirty="0" err="1"/>
                        <a:t>innovadores</a:t>
                      </a:r>
                      <a:r>
                        <a:rPr lang="en-US" sz="1200" dirty="0"/>
                        <a:t> de </a:t>
                      </a:r>
                      <a:r>
                        <a:rPr lang="en-US" sz="1200" dirty="0" err="1"/>
                        <a:t>envasado</a:t>
                      </a:r>
                      <a:r>
                        <a:rPr lang="en-US" sz="1200" dirty="0"/>
                        <a:t> y </a:t>
                      </a:r>
                      <a:r>
                        <a:rPr lang="en-US" sz="1200" dirty="0" err="1"/>
                        <a:t>etiquetado</a:t>
                      </a:r>
                      <a:r>
                        <a:rPr lang="en-US" sz="1200" dirty="0"/>
                        <a:t> de </a:t>
                      </a:r>
                      <a:r>
                        <a:rPr lang="en-US" sz="1200" dirty="0" err="1"/>
                        <a:t>alimentos</a:t>
                      </a:r>
                      <a:endParaRPr lang="en-US" sz="1200" dirty="0"/>
                    </a:p>
                    <a:p>
                      <a:pPr marL="154716" indent="-154716">
                        <a:buClr>
                          <a:srgbClr val="86D3E2"/>
                        </a:buClr>
                        <a:buFont typeface="Wingdings" panose="05000000000000000000" pitchFamily="2" charset="2"/>
                        <a:buChar char="§"/>
                      </a:pPr>
                      <a:r>
                        <a:rPr lang="es-ES" sz="1200" dirty="0"/>
                        <a:t>Análisis sensorial y pruebas de consumo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Estudios de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s-ES" sz="1200" dirty="0" err="1"/>
                        <a:t>Campofrio</a:t>
                      </a:r>
                      <a:r>
                        <a:rPr lang="es-ES" sz="1200" dirty="0"/>
                        <a:t> - cómo adaptar los productos a las necesidades de las personas mayores</a:t>
                      </a:r>
                    </a:p>
                    <a:p>
                      <a:pPr marL="285750" indent="-285750">
                        <a:buClr>
                          <a:srgbClr val="6FC0CA"/>
                        </a:buClr>
                        <a:buFont typeface="Wingdings" panose="05000000000000000000" pitchFamily="2" charset="2"/>
                        <a:buChar char="§"/>
                      </a:pPr>
                      <a:r>
                        <a:rPr lang="es-ES" sz="1200" dirty="0" err="1"/>
                        <a:t>AuGa</a:t>
                      </a:r>
                      <a:r>
                        <a:rPr lang="es-ES" sz="1200" dirty="0"/>
                        <a:t> - ejemplo de un uso adecuado de los envases para los usuarios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Evaluaciones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sugeridas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err="1"/>
                        <a:t>Diapositiva</a:t>
                      </a:r>
                      <a:r>
                        <a:rPr lang="en-US" sz="1200" dirty="0"/>
                        <a:t> 19 – </a:t>
                      </a:r>
                      <a:r>
                        <a:rPr lang="es-ES" sz="1200" dirty="0"/>
                        <a:t>Ejercicio del alumno/empresa: autoevaluación de la satisfacción de las necesidades de los mayores</a:t>
                      </a:r>
                      <a:endParaRPr lang="en-US" sz="1200" dirty="0"/>
                    </a:p>
                    <a:p>
                      <a:r>
                        <a:rPr lang="en-US" sz="1200" dirty="0" err="1"/>
                        <a:t>Diapositiva</a:t>
                      </a:r>
                      <a:r>
                        <a:rPr lang="en-US" sz="1200" dirty="0"/>
                        <a:t> 27 – </a:t>
                      </a:r>
                      <a:r>
                        <a:rPr lang="es-ES" sz="1200" dirty="0"/>
                        <a:t>Un inicio de discusión / Pregunta rápida</a:t>
                      </a:r>
                    </a:p>
                    <a:p>
                      <a:r>
                        <a:rPr lang="es-ES" sz="1200" dirty="0"/>
                        <a:t>Tema de debate: ¿La normativa es buena o mala para su negocio?</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482992">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Más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información</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2">
                            <a:extLst>
                              <a:ext uri="{A12FA001-AC4F-418D-AE19-62706E023703}">
                                <ahyp:hlinkClr xmlns:ahyp="http://schemas.microsoft.com/office/drawing/2018/hyperlinkcolor" val="tx"/>
                              </a:ext>
                            </a:extLst>
                          </a:hlinkClick>
                        </a:rPr>
                        <a:t>EU Horizon 2020 project FOX </a:t>
                      </a:r>
                      <a:endParaRPr lang="en-US" sz="1200"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3">
                            <a:extLst>
                              <a:ext uri="{A12FA001-AC4F-418D-AE19-62706E023703}">
                                <ahyp:hlinkClr xmlns:ahyp="http://schemas.microsoft.com/office/drawing/2018/hyperlinkcolor" val="tx"/>
                              </a:ext>
                            </a:extLst>
                          </a:hlinkClick>
                        </a:rPr>
                        <a:t>Functional-Foods-For-Healthy-Aging-TOOLKIT-January.aspx (cfdr.ca)</a:t>
                      </a:r>
                      <a:endParaRPr lang="en-IE" sz="1200" dirty="0">
                        <a:solidFill>
                          <a:srgbClr val="1188A3"/>
                        </a:solidFill>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solidFill>
                            <a:srgbClr val="1188A3"/>
                          </a:solidFill>
                          <a:cs typeface="Arial" panose="020B0604020202020204" pitchFamily="34" charset="0"/>
                          <a:hlinkClick r:id="rId4">
                            <a:extLst>
                              <a:ext uri="{A12FA001-AC4F-418D-AE19-62706E023703}">
                                <ahyp:hlinkClr xmlns:ahyp="http://schemas.microsoft.com/office/drawing/2018/hyperlinkcolor" val="tx"/>
                              </a:ext>
                            </a:extLst>
                          </a:hlinkClick>
                        </a:rPr>
                        <a:t>Considerations for developing functional foods for older population </a:t>
                      </a:r>
                      <a:endParaRPr lang="en-GB" sz="1200" dirty="0">
                        <a:solidFill>
                          <a:srgbClr val="1188A3"/>
                        </a:solidFill>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5">
                            <a:extLst>
                              <a:ext uri="{A12FA001-AC4F-418D-AE19-62706E023703}">
                                <ahyp:hlinkClr xmlns:ahyp="http://schemas.microsoft.com/office/drawing/2018/hyperlinkcolor" val="tx"/>
                              </a:ext>
                            </a:extLst>
                          </a:hlinkClick>
                        </a:rPr>
                        <a:t>The development of fruit‐based functional foods targeting the health and wellness market: a review - Sun‐Waterhouse - 2011 - International Journal of Food Science &amp;amp; Technology - Wiley Online Library</a:t>
                      </a:r>
                      <a:endParaRPr lang="en-US" sz="1200"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sng" dirty="0">
                          <a:solidFill>
                            <a:srgbClr val="1188A3"/>
                          </a:solidFill>
                          <a:effectLst/>
                          <a:hlinkClick r:id="rId6" tooltip="Principles of HACCP">
                            <a:extLst>
                              <a:ext uri="{A12FA001-AC4F-418D-AE19-62706E023703}">
                                <ahyp:hlinkClr xmlns:ahyp="http://schemas.microsoft.com/office/drawing/2018/hyperlinkcolor" val="tx"/>
                              </a:ext>
                            </a:extLst>
                          </a:hlinkClick>
                        </a:rPr>
                        <a:t>The Principles of HACCP.</a:t>
                      </a:r>
                      <a:endParaRPr lang="en-US" sz="1200" b="0" i="0" u="sng" dirty="0">
                        <a:solidFill>
                          <a:srgbClr val="1188A3"/>
                        </a:solidFill>
                        <a:effectLst/>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b="0" i="0" dirty="0">
                          <a:solidFill>
                            <a:srgbClr val="1188A3"/>
                          </a:solidFill>
                          <a:effectLst/>
                          <a:hlinkClick r:id="rId7">
                            <a:extLst>
                              <a:ext uri="{A12FA001-AC4F-418D-AE19-62706E023703}">
                                <ahyp:hlinkClr xmlns:ahyp="http://schemas.microsoft.com/office/drawing/2018/hyperlinkcolor" val="tx"/>
                              </a:ext>
                            </a:extLst>
                          </a:hlinkClick>
                        </a:rPr>
                        <a:t>The Food Safety Authority of Ireland</a:t>
                      </a:r>
                      <a:endParaRPr lang="en-IE" sz="1200" b="0" i="0" dirty="0">
                        <a:solidFill>
                          <a:srgbClr val="1188A3"/>
                        </a:solidFill>
                        <a:effectLst/>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8">
                            <a:extLst>
                              <a:ext uri="{A12FA001-AC4F-418D-AE19-62706E023703}">
                                <ahyp:hlinkClr xmlns:ahyp="http://schemas.microsoft.com/office/drawing/2018/hyperlinkcolor" val="tx"/>
                              </a:ext>
                            </a:extLst>
                          </a:hlinkClick>
                        </a:rPr>
                        <a:t>ROADMAP (europa.eu</a:t>
                      </a:r>
                      <a:r>
                        <a:rPr lang="en-IE" sz="1200" dirty="0">
                          <a:solidFill>
                            <a:srgbClr val="1188A3"/>
                          </a:solidFill>
                        </a:rPr>
                        <a:t> Health claims </a:t>
                      </a: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9">
                            <a:extLst>
                              <a:ext uri="{A12FA001-AC4F-418D-AE19-62706E023703}">
                                <ahyp:hlinkClr xmlns:ahyp="http://schemas.microsoft.com/office/drawing/2018/hyperlinkcolor" val="tx"/>
                              </a:ext>
                            </a:extLst>
                          </a:hlinkClick>
                        </a:rPr>
                        <a:t>Nutrition applications: regulations and guidance | EFSA (europa.eu)</a:t>
                      </a:r>
                      <a:endParaRPr kumimoji="0" lang="en-IE" sz="1200" b="0" i="0" u="none" strike="noStrike" kern="1200" cap="none" spc="0" normalizeH="0" baseline="0" dirty="0">
                        <a:ln>
                          <a:noFill/>
                        </a:ln>
                        <a:solidFill>
                          <a:srgbClr val="1188A3"/>
                        </a:solidFill>
                        <a:effectLst/>
                        <a:uLnTx/>
                        <a:uFillTx/>
                        <a:latin typeface="+mn-lt"/>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1188A3"/>
                          </a:solidFill>
                          <a:effectLst/>
                          <a:uLnTx/>
                          <a:uFillTx/>
                          <a:latin typeface="+mn-lt"/>
                          <a:ea typeface="+mn-ea"/>
                          <a:cs typeface="+mn-cs"/>
                          <a:hlinkClick r:id="rId10">
                            <a:extLst>
                              <a:ext uri="{A12FA001-AC4F-418D-AE19-62706E023703}">
                                <ahyp:hlinkClr xmlns:ahyp="http://schemas.microsoft.com/office/drawing/2018/hyperlinkcolor" val="tx"/>
                              </a:ext>
                            </a:extLst>
                          </a:hlinkClick>
                        </a:rPr>
                        <a:t>EU Register of nutrition and health claims made on foods (v.3.6) (europa.eu)</a:t>
                      </a:r>
                      <a:endParaRPr kumimoji="0" lang="en-US" sz="1200" b="0" i="0" u="none" strike="noStrike" kern="1200" cap="none" spc="0" normalizeH="0" baseline="0" noProof="0" dirty="0">
                        <a:ln>
                          <a:noFill/>
                        </a:ln>
                        <a:solidFill>
                          <a:srgbClr val="1188A3"/>
                        </a:solidFill>
                        <a:effectLst/>
                        <a:uLnTx/>
                        <a:uFillTx/>
                        <a:latin typeface="+mn-lt"/>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a:ln>
                            <a:noFill/>
                          </a:ln>
                          <a:solidFill>
                            <a:srgbClr val="1188A3"/>
                          </a:solidFill>
                          <a:effectLst/>
                          <a:uLnTx/>
                          <a:uFillTx/>
                          <a:latin typeface="+mn-lt"/>
                          <a:ea typeface="+mn-ea"/>
                          <a:cs typeface="+mn-cs"/>
                          <a:hlinkClick r:id="rId11">
                            <a:extLst>
                              <a:ext uri="{A12FA001-AC4F-418D-AE19-62706E023703}">
                                <ahyp:hlinkClr xmlns:ahyp="http://schemas.microsoft.com/office/drawing/2018/hyperlinkcolor" val="tx"/>
                              </a:ext>
                            </a:extLst>
                          </a:hlinkClick>
                        </a:rPr>
                        <a:t>Nutrition claims (europa.eu)</a:t>
                      </a:r>
                      <a:endParaRPr kumimoji="0" lang="en-IE" sz="1200" b="0" i="0" u="none" strike="noStrike" kern="1200" cap="none" spc="0" normalizeH="0" baseline="0" noProof="0" dirty="0">
                        <a:ln>
                          <a:noFill/>
                        </a:ln>
                        <a:solidFill>
                          <a:srgbClr val="1188A3"/>
                        </a:solidFill>
                        <a:effectLst/>
                        <a:uLnTx/>
                        <a:uFillTx/>
                        <a:latin typeface="+mn-lt"/>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12">
                            <a:extLst>
                              <a:ext uri="{A12FA001-AC4F-418D-AE19-62706E023703}">
                                <ahyp:hlinkClr xmlns:ahyp="http://schemas.microsoft.com/office/drawing/2018/hyperlinkcolor" val="tx"/>
                              </a:ext>
                            </a:extLst>
                          </a:hlinkClick>
                        </a:rPr>
                        <a:t>Food information to consumers - legislation (europa.eu)</a:t>
                      </a:r>
                      <a:endParaRPr lang="en-GB" sz="1200" dirty="0">
                        <a:solidFill>
                          <a:srgbClr val="1188A3"/>
                        </a:solidFill>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solidFill>
                            <a:srgbClr val="1188A3"/>
                          </a:solidFill>
                          <a:hlinkClick r:id="rId13">
                            <a:extLst>
                              <a:ext uri="{A12FA001-AC4F-418D-AE19-62706E023703}">
                                <ahyp:hlinkClr xmlns:ahyp="http://schemas.microsoft.com/office/drawing/2018/hyperlinkcolor" val="tx"/>
                              </a:ext>
                            </a:extLst>
                          </a:hlinkClick>
                        </a:rPr>
                        <a:t>The Food Packaging Forum </a:t>
                      </a:r>
                      <a:endParaRPr lang="en-US" sz="1200" b="1"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14">
                            <a:extLst>
                              <a:ext uri="{A12FA001-AC4F-418D-AE19-62706E023703}">
                                <ahyp:hlinkClr xmlns:ahyp="http://schemas.microsoft.com/office/drawing/2018/hyperlinkcolor" val="tx"/>
                              </a:ext>
                            </a:extLst>
                          </a:hlinkClick>
                        </a:rPr>
                        <a:t>The Ultimate Blockchain Cheat Sheet - 15+ </a:t>
                      </a:r>
                      <a:endParaRPr lang="en-US" sz="1200"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15">
                            <a:extLst>
                              <a:ext uri="{A12FA001-AC4F-418D-AE19-62706E023703}">
                                <ahyp:hlinkClr xmlns:ahyp="http://schemas.microsoft.com/office/drawing/2018/hyperlinkcolor" val="tx"/>
                              </a:ext>
                            </a:extLst>
                          </a:hlinkClick>
                        </a:rPr>
                        <a:t>White-Paper-How-Our-Senses-Interact.pdf (leatherheadfood.com)</a:t>
                      </a:r>
                      <a:endParaRPr lang="en-US" sz="1200" b="0" i="0" dirty="0">
                        <a:solidFill>
                          <a:srgbClr val="1188A3"/>
                        </a:solidFill>
                        <a:effectLst/>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solidFill>
                          <a:srgbClr val="1188A3"/>
                        </a:solidFill>
                        <a:latin typeface="Monst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54283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5738762" cy="530423"/>
          </a:xfrm>
        </p:spPr>
        <p:txBody>
          <a:bodyPr/>
          <a:lstStyle/>
          <a:p>
            <a:r>
              <a:rPr lang="en-IE" dirty="0"/>
              <a:t>05: </a:t>
            </a:r>
            <a:r>
              <a:rPr lang="es-ES" dirty="0"/>
              <a:t>Resumen del contenido del curso</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403027799"/>
              </p:ext>
            </p:extLst>
          </p:nvPr>
        </p:nvGraphicFramePr>
        <p:xfrm>
          <a:off x="365760" y="988757"/>
          <a:ext cx="6682740" cy="7412101"/>
        </p:xfrm>
        <a:graphic>
          <a:graphicData uri="http://schemas.openxmlformats.org/drawingml/2006/table">
            <a:tbl>
              <a:tblPr firstRow="1" bandRow="1">
                <a:tableStyleId>{5C22544A-7EE6-4342-B048-85BDC9FD1C3A}</a:tableStyleId>
              </a:tblPr>
              <a:tblGrid>
                <a:gridCol w="1786101">
                  <a:extLst>
                    <a:ext uri="{9D8B030D-6E8A-4147-A177-3AD203B41FA5}">
                      <a16:colId xmlns:a16="http://schemas.microsoft.com/office/drawing/2014/main" val="2980202126"/>
                    </a:ext>
                  </a:extLst>
                </a:gridCol>
                <a:gridCol w="4896639">
                  <a:extLst>
                    <a:ext uri="{9D8B030D-6E8A-4147-A177-3AD203B41FA5}">
                      <a16:colId xmlns:a16="http://schemas.microsoft.com/office/drawing/2014/main" val="3496640263"/>
                    </a:ext>
                  </a:extLst>
                </a:gridCol>
              </a:tblGrid>
              <a:tr h="359158">
                <a:tc>
                  <a:txBody>
                    <a:bodyPr/>
                    <a:lstStyle/>
                    <a:p>
                      <a:r>
                        <a:rPr lang="en-IE" sz="1400" dirty="0">
                          <a:solidFill>
                            <a:schemeClr val="tx1"/>
                          </a:solidFill>
                          <a:highlight>
                            <a:srgbClr val="FED103"/>
                          </a:highlight>
                        </a:rPr>
                        <a:t>MÓDULO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es-ES" sz="1400" b="1" kern="1200" dirty="0">
                          <a:solidFill>
                            <a:schemeClr val="tx1"/>
                          </a:solidFill>
                          <a:highlight>
                            <a:srgbClr val="FED103"/>
                          </a:highlight>
                          <a:latin typeface="+mn-lt"/>
                          <a:ea typeface="+mn-ea"/>
                          <a:cs typeface="+mn-cs"/>
                          <a:sym typeface="OpenSans-Bold"/>
                        </a:rPr>
                        <a:t>Comercialización de productos y servicios alimentarios para personas mayores</a:t>
                      </a:r>
                      <a:endParaRPr lang="en-IE" sz="1400" b="1" kern="1200" dirty="0">
                        <a:solidFill>
                          <a:schemeClr val="tx1"/>
                        </a:solidFill>
                        <a:highlight>
                          <a:srgbClr val="FED103"/>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Resumen</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General</a:t>
                      </a:r>
                      <a:endParaRPr lang="en-I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100" dirty="0"/>
                        <a:t>En el Módulo 5, comenzamos presentando a los alumnos las barreras y necesidades únicas de los mayores en la innovación alimentaria. A continuación, discutiremos los modelos de negocio y el cálculo de costes y precios, así como los factores que deben tenerse en cuenta para satisfacer las necesidades de esta cohorte. Por último, mencionamos los canales de distribución y las opciones que tienen las empresas para este segmento de mercado.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aprendizaje</a:t>
                      </a:r>
                      <a:endParaRPr lang="en-I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 sz="1100" dirty="0"/>
                        <a:t>Dotar a los alumnos de una mejor comprensión de las características de los clientes senior y de los modelos de negocio que pueden ayudar a cubrir las necesidades de innovación y funcionalidad. También estarán más informados sobre las estrategias de precios y costes y sobre cómo encontrar canales de distribución adecuados para los nuevos productos/servicios</a:t>
                      </a:r>
                      <a:r>
                        <a:rPr lang="es-ES" sz="1200" dirty="0"/>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Temas</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tratados</a:t>
                      </a:r>
                      <a:endParaRPr lang="en-I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es-ES" sz="1100" dirty="0">
                          <a:ln/>
                          <a:solidFill>
                            <a:srgbClr val="262626"/>
                          </a:solidFill>
                          <a:latin typeface="Calibri" panose="020F0502020204030204" pitchFamily="34" charset="0"/>
                          <a:ea typeface="OpenSans-Bold"/>
                          <a:cs typeface="Calibri" panose="020F0502020204030204" pitchFamily="34" charset="0"/>
                          <a:sym typeface="OpenSans-Bold"/>
                          <a:rtl val="0"/>
                        </a:rPr>
                        <a:t>Barreras y necesidades únicas de las personas mayores en la innovación de productos y servicios alimentarios</a:t>
                      </a:r>
                    </a:p>
                    <a:p>
                      <a:pPr marL="154716" indent="-154716">
                        <a:buClr>
                          <a:srgbClr val="86D3E2"/>
                        </a:buClr>
                        <a:buFont typeface="Wingdings" panose="05000000000000000000" pitchFamily="2" charset="2"/>
                        <a:buChar char="§"/>
                      </a:pPr>
                      <a:r>
                        <a:rPr lang="es-ES" sz="1100" dirty="0">
                          <a:ln/>
                          <a:solidFill>
                            <a:srgbClr val="262626"/>
                          </a:solidFill>
                          <a:latin typeface="Calibri" panose="020F0502020204030204" pitchFamily="34" charset="0"/>
                          <a:ea typeface="OpenSans-Bold"/>
                          <a:cs typeface="Calibri" panose="020F0502020204030204" pitchFamily="34" charset="0"/>
                          <a:sym typeface="OpenSans-Bold"/>
                          <a:rtl val="0"/>
                        </a:rPr>
                        <a:t>Modelo de negocio - Uniendo innovación y funcionalidad</a:t>
                      </a:r>
                    </a:p>
                    <a:p>
                      <a:pPr marL="154716" indent="-154716">
                        <a:buClr>
                          <a:srgbClr val="86D3E2"/>
                        </a:buClr>
                        <a:buFont typeface="Wingdings" panose="05000000000000000000" pitchFamily="2" charset="2"/>
                        <a:buChar char="§"/>
                      </a:pPr>
                      <a:r>
                        <a:rPr lang="es-ES" sz="1100" dirty="0">
                          <a:ln/>
                          <a:solidFill>
                            <a:srgbClr val="262626"/>
                          </a:solidFill>
                          <a:latin typeface="Calibri" panose="020F0502020204030204" pitchFamily="34" charset="0"/>
                          <a:ea typeface="OpenSans-Bold"/>
                          <a:cs typeface="Calibri" panose="020F0502020204030204" pitchFamily="34" charset="0"/>
                          <a:sym typeface="OpenSans-Bold"/>
                          <a:rtl val="0"/>
                        </a:rPr>
                        <a:t>Precios y costes</a:t>
                      </a:r>
                    </a:p>
                    <a:p>
                      <a:pPr marL="154716" indent="-154716">
                        <a:buClr>
                          <a:srgbClr val="86D3E2"/>
                        </a:buClr>
                        <a:buFont typeface="Wingdings" panose="05000000000000000000" pitchFamily="2" charset="2"/>
                        <a:buChar char="§"/>
                      </a:pPr>
                      <a:r>
                        <a:rPr lang="es-ES" sz="1100" dirty="0">
                          <a:ln/>
                          <a:solidFill>
                            <a:srgbClr val="262626"/>
                          </a:solidFill>
                          <a:latin typeface="Calibri" panose="020F0502020204030204" pitchFamily="34" charset="0"/>
                          <a:ea typeface="OpenSans-Bold"/>
                          <a:cs typeface="Calibri" panose="020F0502020204030204" pitchFamily="34" charset="0"/>
                          <a:sym typeface="OpenSans-Bold"/>
                          <a:rtl val="0"/>
                        </a:rPr>
                        <a:t>Canales de distribución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Estudios de </a:t>
                      </a: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a:t>
                      </a:r>
                      <a:endParaRPr lang="en-I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s-ES" sz="1100" dirty="0"/>
                        <a:t>G- </a:t>
                      </a:r>
                      <a:r>
                        <a:rPr lang="es-ES" sz="1100" dirty="0" err="1"/>
                        <a:t>Nutrition</a:t>
                      </a:r>
                      <a:r>
                        <a:rPr lang="es-ES" sz="1100" dirty="0"/>
                        <a:t> Brioche - un producto que responde a las necesidades de las personas mayores</a:t>
                      </a:r>
                    </a:p>
                    <a:p>
                      <a:pPr marL="285750" indent="-285750">
                        <a:buClr>
                          <a:srgbClr val="6FC0CA"/>
                        </a:buClr>
                        <a:buFont typeface="Wingdings" panose="05000000000000000000" pitchFamily="2" charset="2"/>
                        <a:buChar char="§"/>
                      </a:pPr>
                      <a:r>
                        <a:rPr lang="es-ES" sz="1100" dirty="0" err="1"/>
                        <a:t>Perennial</a:t>
                      </a:r>
                      <a:r>
                        <a:rPr lang="es-ES" sz="1100" dirty="0"/>
                        <a:t> -producto diseñado para mejorar la salud de las personas mayores</a:t>
                      </a:r>
                    </a:p>
                    <a:p>
                      <a:pPr marL="285750" indent="-285750">
                        <a:buClr>
                          <a:srgbClr val="6FC0CA"/>
                        </a:buClr>
                        <a:buFont typeface="Wingdings" panose="05000000000000000000" pitchFamily="2" charset="2"/>
                        <a:buChar char="§"/>
                      </a:pPr>
                      <a:r>
                        <a:rPr lang="es-ES" sz="1100" dirty="0"/>
                        <a:t>Wiltshire </a:t>
                      </a:r>
                      <a:r>
                        <a:rPr lang="es-ES" sz="1100" dirty="0" err="1"/>
                        <a:t>Farm</a:t>
                      </a:r>
                      <a:r>
                        <a:rPr lang="es-ES" sz="1100" dirty="0"/>
                        <a:t> </a:t>
                      </a:r>
                      <a:r>
                        <a:rPr lang="es-ES" sz="1100" dirty="0" err="1"/>
                        <a:t>Foods</a:t>
                      </a:r>
                      <a:r>
                        <a:rPr lang="es-ES" sz="1100" dirty="0"/>
                        <a:t> -una empresa que ofrece comidas adecuadas para personas mayores</a:t>
                      </a:r>
                    </a:p>
                    <a:p>
                      <a:pPr marL="285750" indent="-285750">
                        <a:buClr>
                          <a:srgbClr val="6FC0CA"/>
                        </a:buClr>
                        <a:buFont typeface="Wingdings" panose="05000000000000000000" pitchFamily="2" charset="2"/>
                        <a:buChar char="§"/>
                      </a:pPr>
                      <a:r>
                        <a:rPr lang="es-ES" sz="1100" dirty="0"/>
                        <a:t>Thermomix - un ejemplo de creación de una experiencia global para este grupo objetivo a través de recetas y una plataforma en línea</a:t>
                      </a:r>
                    </a:p>
                    <a:p>
                      <a:pPr marL="285750" indent="-285750">
                        <a:buClr>
                          <a:srgbClr val="6FC0CA"/>
                        </a:buClr>
                        <a:buFont typeface="Wingdings" panose="05000000000000000000" pitchFamily="2" charset="2"/>
                        <a:buChar char="§"/>
                      </a:pPr>
                      <a:r>
                        <a:rPr lang="es-ES" sz="1100" dirty="0"/>
                        <a:t>Gusto Vitas - ejemplo de creación de comodidad para los usuarios finales</a:t>
                      </a:r>
                    </a:p>
                    <a:p>
                      <a:pPr marL="285750" indent="-285750">
                        <a:buClr>
                          <a:srgbClr val="6FC0CA"/>
                        </a:buClr>
                        <a:buFont typeface="Wingdings" panose="05000000000000000000" pitchFamily="2" charset="2"/>
                        <a:buChar char="§"/>
                      </a:pPr>
                      <a:r>
                        <a:rPr lang="es-ES" sz="1100" dirty="0" err="1"/>
                        <a:t>Jelly</a:t>
                      </a:r>
                      <a:r>
                        <a:rPr lang="es-ES" sz="1100" dirty="0"/>
                        <a:t> </a:t>
                      </a:r>
                      <a:r>
                        <a:rPr lang="es-ES" sz="1100" dirty="0" err="1"/>
                        <a:t>Drops</a:t>
                      </a:r>
                      <a:r>
                        <a:rPr lang="es-ES" sz="1100" dirty="0"/>
                        <a:t> - una solución innovadora para la deshidratación de las personas mayores</a:t>
                      </a:r>
                    </a:p>
                    <a:p>
                      <a:pPr marL="285750" indent="-285750">
                        <a:buClr>
                          <a:srgbClr val="6FC0CA"/>
                        </a:buClr>
                        <a:buFont typeface="Wingdings" panose="05000000000000000000" pitchFamily="2" charset="2"/>
                        <a:buChar char="§"/>
                      </a:pPr>
                      <a:r>
                        <a:rPr lang="es-ES" sz="1100" dirty="0"/>
                        <a:t>Meals4Health - ejemplo de producto y servicio correctos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Evaluaciones</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sugeridas</a:t>
                      </a:r>
                      <a:endParaRPr lang="en-I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100" dirty="0" err="1"/>
                        <a:t>Diapositiva</a:t>
                      </a:r>
                      <a:r>
                        <a:rPr lang="en-IE" sz="1100" dirty="0"/>
                        <a:t> 15 – </a:t>
                      </a:r>
                      <a:r>
                        <a:rPr lang="es-ES" sz="1100" dirty="0"/>
                        <a:t>comprender las necesidades y tendencias de las personas mayores</a:t>
                      </a:r>
                      <a:endParaRPr lang="en-IE" sz="1100" dirty="0"/>
                    </a:p>
                    <a:p>
                      <a:r>
                        <a:rPr lang="en-IE" sz="1100" dirty="0" err="1"/>
                        <a:t>Diapositiva</a:t>
                      </a:r>
                      <a:r>
                        <a:rPr lang="en-IE" sz="1100" dirty="0"/>
                        <a:t> 32 – </a:t>
                      </a:r>
                      <a:r>
                        <a:rPr lang="es-ES" sz="1100" dirty="0"/>
                        <a:t>ejercicio de aprendizaje: considerar el grupo objetivo</a:t>
                      </a:r>
                      <a:endParaRPr lang="en-IE" sz="1100" dirty="0"/>
                    </a:p>
                    <a:p>
                      <a:r>
                        <a:rPr lang="en-IE" sz="1100" dirty="0" err="1"/>
                        <a:t>Diapositiva</a:t>
                      </a:r>
                      <a:r>
                        <a:rPr lang="en-IE" sz="1100" dirty="0"/>
                        <a:t> 42 – </a:t>
                      </a:r>
                      <a:r>
                        <a:rPr lang="es-ES" sz="1100" dirty="0"/>
                        <a:t>la reflexión del alumno para integrar el aprendizaje</a:t>
                      </a:r>
                    </a:p>
                    <a:p>
                      <a:r>
                        <a:rPr lang="en-IE" sz="1100" dirty="0" err="1"/>
                        <a:t>Diapositiva</a:t>
                      </a:r>
                      <a:r>
                        <a:rPr lang="en-IE" sz="1100" dirty="0"/>
                        <a:t> 49 – </a:t>
                      </a:r>
                      <a:r>
                        <a:rPr lang="es-ES" sz="1100" dirty="0"/>
                        <a:t>reflexión del alumno - venta de experiencias</a:t>
                      </a:r>
                      <a:endParaRPr lang="en-IE" sz="1100" dirty="0"/>
                    </a:p>
                    <a:p>
                      <a:r>
                        <a:rPr lang="en-IE" sz="1100" dirty="0" err="1"/>
                        <a:t>Diapositiva</a:t>
                      </a:r>
                      <a:r>
                        <a:rPr lang="en-IE" sz="1100" dirty="0"/>
                        <a:t> 59 – </a:t>
                      </a:r>
                      <a:r>
                        <a:rPr lang="es-ES" sz="1100" dirty="0"/>
                        <a:t>Ejercicio de aprendizaje sobre el Business </a:t>
                      </a:r>
                      <a:r>
                        <a:rPr lang="es-ES" sz="1100" dirty="0" err="1"/>
                        <a:t>model</a:t>
                      </a:r>
                      <a:r>
                        <a:rPr lang="es-ES" sz="1100" dirty="0"/>
                        <a:t> </a:t>
                      </a:r>
                      <a:r>
                        <a:rPr lang="es-ES" sz="1100" dirty="0" err="1"/>
                        <a:t>Canvas</a:t>
                      </a:r>
                      <a:endParaRPr lang="es-ES" sz="1100" dirty="0"/>
                    </a:p>
                    <a:p>
                      <a:r>
                        <a:rPr lang="en-IE" sz="1100" dirty="0" err="1"/>
                        <a:t>Diapositiva</a:t>
                      </a:r>
                      <a:r>
                        <a:rPr lang="en-IE" sz="1100" dirty="0"/>
                        <a:t> 68 – </a:t>
                      </a:r>
                      <a:r>
                        <a:rPr lang="es-ES" sz="1100" dirty="0"/>
                        <a:t>Un ejercicio para determinar el coste y el precio</a:t>
                      </a:r>
                      <a:endParaRPr lang="en-IE" sz="1100" dirty="0"/>
                    </a:p>
                    <a:p>
                      <a:r>
                        <a:rPr lang="en-IE" sz="1100" dirty="0" err="1"/>
                        <a:t>Diapositiva</a:t>
                      </a:r>
                      <a:r>
                        <a:rPr lang="en-IE" sz="1100" dirty="0"/>
                        <a:t> 74 – </a:t>
                      </a:r>
                      <a:r>
                        <a:rPr lang="en-IE" sz="1100" dirty="0" err="1"/>
                        <a:t>Ejercicio</a:t>
                      </a:r>
                      <a:r>
                        <a:rPr lang="en-IE" sz="1100" dirty="0"/>
                        <a:t> - "</a:t>
                      </a:r>
                      <a:r>
                        <a:rPr lang="en-IE" sz="1100" dirty="0" err="1"/>
                        <a:t>Considerar</a:t>
                      </a:r>
                      <a:r>
                        <a:rPr lang="en-IE" sz="1100" dirty="0"/>
                        <a:t> </a:t>
                      </a:r>
                      <a:r>
                        <a:rPr lang="en-IE" sz="1100" dirty="0" err="1"/>
                        <a:t>el</a:t>
                      </a:r>
                      <a:r>
                        <a:rPr lang="en-IE" sz="1100" dirty="0"/>
                        <a:t> </a:t>
                      </a:r>
                      <a:r>
                        <a:rPr lang="en-IE" sz="1100" dirty="0" err="1"/>
                        <a:t>lugar</a:t>
                      </a:r>
                      <a:endParaRPr lang="en-IE"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482992">
                <a:tc>
                  <a:txBody>
                    <a:bodyPr/>
                    <a:lstStyle/>
                    <a:p>
                      <a:pPr>
                        <a:lnSpc>
                          <a:spcPct val="107000"/>
                        </a:lnSpc>
                        <a:spcAft>
                          <a:spcPts val="800"/>
                        </a:spcAft>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Más </a:t>
                      </a:r>
                      <a:r>
                        <a:rPr lang="en-US"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información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solidFill>
                            <a:srgbClr val="1188A3"/>
                          </a:solidFill>
                          <a:hlinkClick r:id="rId2">
                            <a:extLst>
                              <a:ext uri="{A12FA001-AC4F-418D-AE19-62706E023703}">
                                <ahyp:hlinkClr xmlns:ahyp="http://schemas.microsoft.com/office/drawing/2018/hyperlinkcolor" val="tx"/>
                              </a:ext>
                            </a:extLst>
                          </a:hlinkClick>
                        </a:rPr>
                        <a:t>Strategyzer</a:t>
                      </a:r>
                      <a:r>
                        <a:rPr lang="en-US" sz="1100" dirty="0">
                          <a:solidFill>
                            <a:srgbClr val="1188A3"/>
                          </a:solidFill>
                        </a:rPr>
                        <a:t> –tools to assist in creating a business model</a:t>
                      </a: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188A3"/>
                          </a:solidFill>
                          <a:hlinkClick r:id="rId3">
                            <a:extLst>
                              <a:ext uri="{A12FA001-AC4F-418D-AE19-62706E023703}">
                                <ahyp:hlinkClr xmlns:ahyp="http://schemas.microsoft.com/office/drawing/2018/hyperlinkcolor" val="tx"/>
                              </a:ext>
                            </a:extLst>
                          </a:hlinkClick>
                        </a:rPr>
                        <a:t>Europe Customer Loyalty Report 2022 </a:t>
                      </a:r>
                      <a:endParaRPr lang="en-US" sz="11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188A3"/>
                          </a:solidFill>
                          <a:latin typeface="Monsterrat"/>
                          <a:hlinkClick r:id="rId4">
                            <a:extLst>
                              <a:ext uri="{A12FA001-AC4F-418D-AE19-62706E023703}">
                                <ahyp:hlinkClr xmlns:ahyp="http://schemas.microsoft.com/office/drawing/2018/hyperlinkcolor" val="tx"/>
                              </a:ext>
                            </a:extLst>
                          </a:hlinkClick>
                        </a:rPr>
                        <a:t>Content market &amp; creating an experience</a:t>
                      </a:r>
                      <a:endParaRPr lang="en-US" sz="1100" dirty="0">
                        <a:solidFill>
                          <a:srgbClr val="1188A3"/>
                        </a:solidFill>
                        <a:latin typeface="Monsterrat"/>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188A3"/>
                          </a:solidFill>
                          <a:latin typeface="Monsterrat"/>
                          <a:hlinkClick r:id="rId5">
                            <a:extLst>
                              <a:ext uri="{A12FA001-AC4F-418D-AE19-62706E023703}">
                                <ahyp:hlinkClr xmlns:ahyp="http://schemas.microsoft.com/office/drawing/2018/hyperlinkcolor" val="tx"/>
                              </a:ext>
                            </a:extLst>
                          </a:hlinkClick>
                        </a:rPr>
                        <a:t>Ways to make restaurants senior friendly</a:t>
                      </a:r>
                      <a:endParaRPr lang="en-US" sz="1100" dirty="0">
                        <a:solidFill>
                          <a:srgbClr val="1188A3"/>
                        </a:solidFill>
                        <a:latin typeface="Monst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6" name="Picture 5" descr="Top view of spices in a heart-shaped containers">
            <a:extLst>
              <a:ext uri="{FF2B5EF4-FFF2-40B4-BE49-F238E27FC236}">
                <a16:creationId xmlns:a16="http://schemas.microsoft.com/office/drawing/2014/main" id="{9656879B-9F44-1264-7373-E19062A510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8601740"/>
            <a:ext cx="6871544" cy="1889909"/>
          </a:xfrm>
          <a:prstGeom prst="rect">
            <a:avLst/>
          </a:prstGeom>
        </p:spPr>
      </p:pic>
    </p:spTree>
    <p:extLst>
      <p:ext uri="{BB962C8B-B14F-4D97-AF65-F5344CB8AC3E}">
        <p14:creationId xmlns:p14="http://schemas.microsoft.com/office/powerpoint/2010/main" val="130546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5738762" cy="530423"/>
          </a:xfrm>
        </p:spPr>
        <p:txBody>
          <a:bodyPr/>
          <a:lstStyle/>
          <a:p>
            <a:r>
              <a:rPr lang="en-IE" dirty="0"/>
              <a:t>05: </a:t>
            </a:r>
            <a:r>
              <a:rPr lang="es-ES" dirty="0"/>
              <a:t>Resumen del contenido del curso</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2273218621"/>
              </p:ext>
            </p:extLst>
          </p:nvPr>
        </p:nvGraphicFramePr>
        <p:xfrm>
          <a:off x="662038" y="2769335"/>
          <a:ext cx="6235597" cy="7841298"/>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MÓDULO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Marketing para personas </a:t>
                      </a:r>
                      <a:r>
                        <a:rPr lang="en-US" sz="1600" b="1" dirty="0" err="1">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mayores</a:t>
                      </a:r>
                      <a:endPar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endParaRPr>
                    </a:p>
                    <a:p>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200" dirty="0"/>
                        <a:t>En nuestro módulo final, completamos lo aprendido en el módulo 3 y aglutinamos toda la información hasta el momento para ayudar a los alumnos a comprender lo importante que es conocer las necesidades del consumidor y las tendencias actuales, para comercializar y hacer marca en el mercado senior. También discutimos cómo crear una estrategia de marketing utilizando técnicas de marketing innovadoras.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 sz="1200" dirty="0"/>
                        <a:t>Después de este módulo, los alumnos comprenderán los puntos clave del marketing y la </a:t>
                      </a:r>
                      <a:r>
                        <a:rPr lang="es-ES" sz="1200" b="1" dirty="0"/>
                        <a:t>creación de marcas para el mercado de la tercera edad/alimentación de plata</a:t>
                      </a:r>
                      <a:r>
                        <a:rPr lang="es-ES" sz="1200" dirty="0"/>
                        <a:t>; y estarán equipados con estrategias y </a:t>
                      </a:r>
                      <a:r>
                        <a:rPr lang="es-ES" sz="1200" b="1" dirty="0"/>
                        <a:t>técnicas de marketing innovadoras para mejorar el conocimiento de su marca por parte de las personas mayores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es-ES" sz="1200" dirty="0">
                          <a:ln/>
                          <a:solidFill>
                            <a:srgbClr val="262626"/>
                          </a:solidFill>
                          <a:latin typeface="Calibri" panose="020F0502020204030204" pitchFamily="34" charset="0"/>
                          <a:ea typeface="OpenSans-Bold"/>
                          <a:cs typeface="Calibri" panose="020F0502020204030204" pitchFamily="34" charset="0"/>
                          <a:sym typeface="OpenSans-Bold"/>
                          <a:rtl val="0"/>
                        </a:rPr>
                        <a:t>Marketing y creación de marca para el mercado de la alimentación senior/plata</a:t>
                      </a:r>
                    </a:p>
                    <a:p>
                      <a:pPr marL="154716" indent="-154716">
                        <a:buClr>
                          <a:srgbClr val="86D3E2"/>
                        </a:buClr>
                        <a:buFont typeface="Wingdings" panose="05000000000000000000" pitchFamily="2" charset="2"/>
                        <a:buChar char="§"/>
                      </a:pPr>
                      <a:r>
                        <a:rPr lang="es-ES" sz="1200" dirty="0">
                          <a:ln/>
                          <a:solidFill>
                            <a:srgbClr val="262626"/>
                          </a:solidFill>
                          <a:latin typeface="Calibri" panose="020F0502020204030204" pitchFamily="34" charset="0"/>
                          <a:ea typeface="OpenSans-Bold"/>
                          <a:cs typeface="Calibri" panose="020F0502020204030204" pitchFamily="34" charset="0"/>
                          <a:sym typeface="OpenSans-Bold"/>
                          <a:rtl val="0"/>
                        </a:rPr>
                        <a:t>Creación de una estrategia de marketing</a:t>
                      </a:r>
                    </a:p>
                    <a:p>
                      <a:pPr marL="154716" indent="-154716">
                        <a:buClr>
                          <a:srgbClr val="86D3E2"/>
                        </a:buClr>
                        <a:buFont typeface="Wingdings" panose="05000000000000000000" pitchFamily="2" charset="2"/>
                        <a:buChar char="§"/>
                      </a:pPr>
                      <a:r>
                        <a:rPr lang="es-ES" sz="1200" dirty="0">
                          <a:ln/>
                          <a:solidFill>
                            <a:srgbClr val="262626"/>
                          </a:solidFill>
                          <a:latin typeface="Calibri" panose="020F0502020204030204" pitchFamily="34" charset="0"/>
                          <a:ea typeface="OpenSans-Bold"/>
                          <a:cs typeface="Calibri" panose="020F0502020204030204" pitchFamily="34" charset="0"/>
                          <a:sym typeface="OpenSans-Bold"/>
                          <a:rtl val="0"/>
                        </a:rPr>
                        <a:t>Técnicas de marketing innovadoras</a:t>
                      </a:r>
                    </a:p>
                    <a:p>
                      <a:pPr marL="154716" indent="-154716">
                        <a:buClr>
                          <a:srgbClr val="86D3E2"/>
                        </a:buClr>
                        <a:buFont typeface="Wingdings" panose="05000000000000000000" pitchFamily="2" charset="2"/>
                        <a:buChar char="§"/>
                      </a:pPr>
                      <a:r>
                        <a:rPr lang="es-ES" sz="1200" dirty="0">
                          <a:ln/>
                          <a:solidFill>
                            <a:srgbClr val="262626"/>
                          </a:solidFill>
                          <a:latin typeface="Calibri" panose="020F0502020204030204" pitchFamily="34" charset="0"/>
                          <a:ea typeface="OpenSans-Bold"/>
                          <a:cs typeface="Calibri" panose="020F0502020204030204" pitchFamily="34" charset="0"/>
                          <a:sym typeface="OpenSans-Bold"/>
                          <a:rtl val="0"/>
                        </a:rPr>
                        <a:t>Aumentar el conocimiento de la marca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s-ES" sz="1200" dirty="0"/>
                        <a:t>Cadbury Chocolate - ejemplo de empresa que muestra empatía</a:t>
                      </a:r>
                    </a:p>
                    <a:p>
                      <a:pPr marL="285750" indent="-285750">
                        <a:buClr>
                          <a:srgbClr val="6FC0CA"/>
                        </a:buClr>
                        <a:buFont typeface="Wingdings" panose="05000000000000000000" pitchFamily="2" charset="2"/>
                        <a:buChar char="§"/>
                      </a:pPr>
                      <a:r>
                        <a:rPr lang="es-ES" sz="1200" dirty="0" err="1"/>
                        <a:t>Irnbru</a:t>
                      </a:r>
                      <a:r>
                        <a:rPr lang="es-ES" sz="1200" dirty="0"/>
                        <a:t> - ejemplo de uso del humor para crear relaciones y evitar el etiquetado</a:t>
                      </a:r>
                    </a:p>
                    <a:p>
                      <a:pPr marL="285750" indent="-285750">
                        <a:buClr>
                          <a:srgbClr val="6FC0CA"/>
                        </a:buClr>
                        <a:buFont typeface="Wingdings" panose="05000000000000000000" pitchFamily="2" charset="2"/>
                        <a:buChar char="§"/>
                      </a:pPr>
                      <a:r>
                        <a:rPr lang="es-ES" sz="1200" dirty="0"/>
                        <a:t>Jacobs: ejemplo de utilización de las etapas de la vida para crear una conexión</a:t>
                      </a:r>
                    </a:p>
                    <a:p>
                      <a:pPr marL="285750" indent="-285750">
                        <a:buClr>
                          <a:srgbClr val="6FC0CA"/>
                        </a:buClr>
                        <a:buFont typeface="Wingdings" panose="05000000000000000000" pitchFamily="2" charset="2"/>
                        <a:buChar char="§"/>
                      </a:pPr>
                      <a:r>
                        <a:rPr lang="es-ES" sz="1200" dirty="0"/>
                        <a:t>Senes - apoyo a los profesionales de la salud</a:t>
                      </a:r>
                    </a:p>
                    <a:p>
                      <a:pPr marL="285750" indent="-285750">
                        <a:buClr>
                          <a:srgbClr val="6FC0CA"/>
                        </a:buClr>
                        <a:buFont typeface="Wingdings" panose="05000000000000000000" pitchFamily="2" charset="2"/>
                        <a:buChar char="§"/>
                      </a:pPr>
                      <a:r>
                        <a:rPr lang="es-ES" sz="1200" dirty="0" err="1"/>
                        <a:t>Juspy</a:t>
                      </a:r>
                      <a:r>
                        <a:rPr lang="es-ES" sz="1200" dirty="0"/>
                        <a:t> - ejemplo de mostrar la experiencia</a:t>
                      </a:r>
                    </a:p>
                    <a:p>
                      <a:pPr marL="285750" indent="-285750">
                        <a:buClr>
                          <a:srgbClr val="6FC0CA"/>
                        </a:buClr>
                        <a:buFont typeface="Wingdings" panose="05000000000000000000" pitchFamily="2" charset="2"/>
                        <a:buChar char="§"/>
                      </a:pPr>
                      <a:r>
                        <a:rPr lang="es-ES" sz="1200" dirty="0" err="1"/>
                        <a:t>Innocent</a:t>
                      </a:r>
                      <a:r>
                        <a:rPr lang="es-ES" sz="1200" dirty="0"/>
                        <a:t>: compromiso humano con su público/creación de confianza</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Suggested Assessments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200" dirty="0" err="1"/>
                        <a:t>Diapositiva</a:t>
                      </a:r>
                      <a:r>
                        <a:rPr lang="en-IE" sz="1200" dirty="0"/>
                        <a:t> 45 – </a:t>
                      </a:r>
                      <a:r>
                        <a:rPr lang="es-ES" sz="1200" dirty="0"/>
                        <a:t>Ejercicio de reflexión sobre las estrategias de marketing</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200" dirty="0">
                          <a:solidFill>
                            <a:srgbClr val="1188A3"/>
                          </a:solidFill>
                          <a:hlinkClick r:id="rId2">
                            <a:extLst>
                              <a:ext uri="{A12FA001-AC4F-418D-AE19-62706E023703}">
                                <ahyp:hlinkClr xmlns:ahyp="http://schemas.microsoft.com/office/drawing/2018/hyperlinkcolor" val="tx"/>
                              </a:ext>
                            </a:extLst>
                          </a:hlinkClick>
                        </a:rPr>
                        <a:t>Know how to talk to seniors – a marketing study 2018</a:t>
                      </a:r>
                      <a:endParaRPr lang="en-US" sz="1200" dirty="0">
                        <a:solidFill>
                          <a:srgbClr val="1188A3"/>
                        </a:solidFill>
                      </a:endParaRPr>
                    </a:p>
                    <a:p>
                      <a:pPr marL="342900" indent="-342900">
                        <a:buFont typeface="Arial" panose="020B0604020202020204" pitchFamily="34" charset="0"/>
                        <a:buChar char="•"/>
                      </a:pPr>
                      <a:r>
                        <a:rPr lang="en-US" sz="1200" dirty="0" err="1">
                          <a:solidFill>
                            <a:srgbClr val="1188A3"/>
                          </a:solidFill>
                          <a:hlinkClick r:id="rId3">
                            <a:extLst>
                              <a:ext uri="{A12FA001-AC4F-418D-AE19-62706E023703}">
                                <ahyp:hlinkClr xmlns:ahyp="http://schemas.microsoft.com/office/drawing/2018/hyperlinkcolor" val="tx"/>
                              </a:ext>
                            </a:extLst>
                          </a:hlinkClick>
                        </a:rPr>
                        <a:t>Foodnavigator</a:t>
                      </a:r>
                      <a:r>
                        <a:rPr lang="en-US" sz="1200" dirty="0">
                          <a:solidFill>
                            <a:srgbClr val="1188A3"/>
                          </a:solidFill>
                          <a:hlinkClick r:id="rId3">
                            <a:extLst>
                              <a:ext uri="{A12FA001-AC4F-418D-AE19-62706E023703}">
                                <ahyp:hlinkClr xmlns:ahyp="http://schemas.microsoft.com/office/drawing/2018/hyperlinkcolor" val="tx"/>
                              </a:ext>
                            </a:extLst>
                          </a:hlinkClick>
                        </a:rPr>
                        <a:t> study – Food for Seniors</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4">
                            <a:extLst>
                              <a:ext uri="{A12FA001-AC4F-418D-AE19-62706E023703}">
                                <ahyp:hlinkClr xmlns:ahyp="http://schemas.microsoft.com/office/drawing/2018/hyperlinkcolor" val="tx"/>
                              </a:ext>
                            </a:extLst>
                          </a:hlinkClick>
                        </a:rPr>
                        <a:t>Eurostat - A look at the lives of the elderly in the EU today (europa.eu)</a:t>
                      </a:r>
                      <a:endParaRPr lang="en-US"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a:solidFill>
                            <a:srgbClr val="1188A3"/>
                          </a:solidFill>
                          <a:hlinkClick r:id="rId5">
                            <a:extLst>
                              <a:ext uri="{A12FA001-AC4F-418D-AE19-62706E023703}">
                                <ahyp:hlinkClr xmlns:ahyp="http://schemas.microsoft.com/office/drawing/2018/hyperlinkcolor" val="tx"/>
                              </a:ext>
                            </a:extLst>
                          </a:hlinkClick>
                        </a:rPr>
                        <a:t>https://www.foodpr.ie/food-nostalgia/</a:t>
                      </a:r>
                      <a:endParaRPr lang="en-IE"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dirty="0">
                          <a:solidFill>
                            <a:srgbClr val="1188A3"/>
                          </a:solidFill>
                          <a:hlinkClick r:id="rId6">
                            <a:extLst>
                              <a:ext uri="{A12FA001-AC4F-418D-AE19-62706E023703}">
                                <ahyp:hlinkClr xmlns:ahyp="http://schemas.microsoft.com/office/drawing/2018/hyperlinkcolor" val="tx"/>
                              </a:ext>
                            </a:extLst>
                          </a:hlinkClick>
                        </a:rPr>
                        <a:t>Four Types of Competitive Strategies</a:t>
                      </a:r>
                      <a:endParaRPr lang="en-IE" sz="1200" b="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1188A3"/>
                          </a:solidFill>
                          <a:hlinkClick r:id="rId7">
                            <a:extLst>
                              <a:ext uri="{A12FA001-AC4F-418D-AE19-62706E023703}">
                                <ahyp:hlinkClr xmlns:ahyp="http://schemas.microsoft.com/office/drawing/2018/hyperlinkcolor" val="tx"/>
                              </a:ext>
                            </a:extLst>
                          </a:hlinkClick>
                        </a:rPr>
                        <a:t>Innovative Marketing Techniques</a:t>
                      </a:r>
                      <a:endParaRPr lang="en-GB"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hlinkClick r:id="rId8">
                            <a:extLst>
                              <a:ext uri="{A12FA001-AC4F-418D-AE19-62706E023703}">
                                <ahyp:hlinkClr xmlns:ahyp="http://schemas.microsoft.com/office/drawing/2018/hyperlinkcolor" val="tx"/>
                              </a:ext>
                            </a:extLst>
                          </a:hlinkClick>
                        </a:rPr>
                        <a:t>How to use Instagram polls for your business | The Social Journal </a:t>
                      </a:r>
                      <a:endParaRPr lang="en-IE"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1188A3"/>
                          </a:solidFill>
                          <a:effectLst/>
                          <a:latin typeface="+mn-lt"/>
                          <a:hlinkClick r:id="rId9">
                            <a:extLst>
                              <a:ext uri="{A12FA001-AC4F-418D-AE19-62706E023703}">
                                <ahyp:hlinkClr xmlns:ahyp="http://schemas.microsoft.com/office/drawing/2018/hyperlinkcolor" val="tx"/>
                              </a:ext>
                            </a:extLst>
                          </a:hlinkClick>
                        </a:rPr>
                        <a:t>14 tips on how to use social media for food marketing in 2022</a:t>
                      </a:r>
                      <a:endParaRPr lang="en-IE" sz="1200" b="0" dirty="0">
                        <a:solidFill>
                          <a:srgbClr val="1188A3"/>
                        </a:solidFill>
                        <a:latin typeface="+mn-lt"/>
                      </a:endParaRPr>
                    </a:p>
                    <a:p>
                      <a:pPr marL="342900" indent="-342900">
                        <a:buFont typeface="Arial" panose="020B0604020202020204" pitchFamily="34" charset="0"/>
                        <a:buChar char="•"/>
                      </a:pPr>
                      <a:endParaRPr lang="en-US" sz="1200" dirty="0">
                        <a:solidFill>
                          <a:srgbClr val="1188A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sp>
        <p:nvSpPr>
          <p:cNvPr id="5" name="TextBox 4">
            <a:extLst>
              <a:ext uri="{FF2B5EF4-FFF2-40B4-BE49-F238E27FC236}">
                <a16:creationId xmlns:a16="http://schemas.microsoft.com/office/drawing/2014/main" id="{010232BB-C1E7-7EE0-A99A-2872F9454C21}"/>
              </a:ext>
            </a:extLst>
          </p:cNvPr>
          <p:cNvSpPr txBox="1"/>
          <p:nvPr/>
        </p:nvSpPr>
        <p:spPr>
          <a:xfrm>
            <a:off x="824765" y="6452771"/>
            <a:ext cx="1668723" cy="461665"/>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endParaRPr lang="en-US" sz="1200" dirty="0"/>
          </a:p>
          <a:p>
            <a:pPr marL="154716" indent="-154716">
              <a:buFont typeface="Wingdings" panose="05000000000000000000" pitchFamily="2" charset="2"/>
              <a:buChar char="§"/>
            </a:pPr>
            <a:endParaRPr lang="en-US" sz="1200" dirty="0"/>
          </a:p>
        </p:txBody>
      </p:sp>
      <p:pic>
        <p:nvPicPr>
          <p:cNvPr id="6" name="Picture 5" descr="Old women in retirement home">
            <a:extLst>
              <a:ext uri="{FF2B5EF4-FFF2-40B4-BE49-F238E27FC236}">
                <a16:creationId xmlns:a16="http://schemas.microsoft.com/office/drawing/2014/main" id="{71D74173-DBE7-3D53-01C4-817B6420A1B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876822"/>
            <a:ext cx="7559675" cy="1753643"/>
          </a:xfrm>
          <a:prstGeom prst="rect">
            <a:avLst/>
          </a:prstGeom>
        </p:spPr>
      </p:pic>
    </p:spTree>
    <p:extLst>
      <p:ext uri="{BB962C8B-B14F-4D97-AF65-F5344CB8AC3E}">
        <p14:creationId xmlns:p14="http://schemas.microsoft.com/office/powerpoint/2010/main" val="222961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A7E19-C9DC-7A42-8671-3E10516E16A7}"/>
              </a:ext>
            </a:extLst>
          </p:cNvPr>
          <p:cNvSpPr>
            <a:spLocks noGrp="1"/>
          </p:cNvSpPr>
          <p:nvPr>
            <p:ph type="body" sz="quarter" idx="16"/>
          </p:nvPr>
        </p:nvSpPr>
        <p:spPr/>
        <p:txBody>
          <a:bodyPr>
            <a:normAutofit/>
          </a:bodyPr>
          <a:lstStyle/>
          <a:p>
            <a:r>
              <a:rPr lang="en-US" sz="3600" b="1" dirty="0"/>
              <a:t>ÍNDICE DE CONTENIDOS:</a:t>
            </a:r>
          </a:p>
        </p:txBody>
      </p:sp>
      <p:sp>
        <p:nvSpPr>
          <p:cNvPr id="3" name="Text Placeholder 2">
            <a:extLst>
              <a:ext uri="{FF2B5EF4-FFF2-40B4-BE49-F238E27FC236}">
                <a16:creationId xmlns:a16="http://schemas.microsoft.com/office/drawing/2014/main" id="{9C4F7933-2122-A447-A9A8-F77E9F6C2E03}"/>
              </a:ext>
            </a:extLst>
          </p:cNvPr>
          <p:cNvSpPr>
            <a:spLocks noGrp="1"/>
          </p:cNvSpPr>
          <p:nvPr>
            <p:ph type="body" sz="quarter" idx="11"/>
          </p:nvPr>
        </p:nvSpPr>
        <p:spPr/>
        <p:txBody>
          <a:bodyPr/>
          <a:lstStyle/>
          <a:p>
            <a:r>
              <a:rPr lang="en-US" dirty="0"/>
              <a:t>01</a:t>
            </a:r>
          </a:p>
        </p:txBody>
      </p:sp>
      <p:sp>
        <p:nvSpPr>
          <p:cNvPr id="4" name="Text Placeholder 3">
            <a:extLst>
              <a:ext uri="{FF2B5EF4-FFF2-40B4-BE49-F238E27FC236}">
                <a16:creationId xmlns:a16="http://schemas.microsoft.com/office/drawing/2014/main" id="{3354978C-A0B0-0240-931B-31BC190C1048}"/>
              </a:ext>
            </a:extLst>
          </p:cNvPr>
          <p:cNvSpPr>
            <a:spLocks noGrp="1"/>
          </p:cNvSpPr>
          <p:nvPr>
            <p:ph type="body" sz="quarter" idx="12"/>
          </p:nvPr>
        </p:nvSpPr>
        <p:spPr/>
        <p:txBody>
          <a:bodyPr/>
          <a:lstStyle/>
          <a:p>
            <a:r>
              <a:rPr lang="en-US" sz="1800" b="1" dirty="0" err="1"/>
              <a:t>Prólogo</a:t>
            </a:r>
            <a:endParaRPr lang="en-US" sz="1800" b="1" dirty="0"/>
          </a:p>
        </p:txBody>
      </p:sp>
      <p:sp>
        <p:nvSpPr>
          <p:cNvPr id="5" name="Text Placeholder 4">
            <a:extLst>
              <a:ext uri="{FF2B5EF4-FFF2-40B4-BE49-F238E27FC236}">
                <a16:creationId xmlns:a16="http://schemas.microsoft.com/office/drawing/2014/main" id="{D26642BC-4CE0-014E-BE97-90258089A72C}"/>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B9D3F92B-1832-D64A-A036-8528912BE763}"/>
              </a:ext>
            </a:extLst>
          </p:cNvPr>
          <p:cNvSpPr>
            <a:spLocks noGrp="1"/>
          </p:cNvSpPr>
          <p:nvPr>
            <p:ph type="body" sz="quarter" idx="14"/>
          </p:nvPr>
        </p:nvSpPr>
        <p:spPr>
          <a:xfrm>
            <a:off x="1234712" y="3658916"/>
            <a:ext cx="5866920" cy="348400"/>
          </a:xfrm>
        </p:spPr>
        <p:txBody>
          <a:bodyPr/>
          <a:lstStyle/>
          <a:p>
            <a:r>
              <a:rPr lang="es-ES" sz="1800" b="1" dirty="0"/>
              <a:t>El plan de estudios y los recursos educativos abiertos</a:t>
            </a:r>
          </a:p>
        </p:txBody>
      </p:sp>
      <p:sp>
        <p:nvSpPr>
          <p:cNvPr id="7" name="Text Placeholder 6">
            <a:extLst>
              <a:ext uri="{FF2B5EF4-FFF2-40B4-BE49-F238E27FC236}">
                <a16:creationId xmlns:a16="http://schemas.microsoft.com/office/drawing/2014/main" id="{20C3BB6F-1B20-7B45-9E7F-E87E9AF44D2A}"/>
              </a:ext>
            </a:extLst>
          </p:cNvPr>
          <p:cNvSpPr>
            <a:spLocks noGrp="1"/>
          </p:cNvSpPr>
          <p:nvPr>
            <p:ph type="body" sz="quarter" idx="15"/>
          </p:nvPr>
        </p:nvSpPr>
        <p:spPr/>
        <p:txBody>
          <a:bodyPr/>
          <a:lstStyle/>
          <a:p>
            <a:r>
              <a:rPr lang="en-US" dirty="0"/>
              <a:t>03</a:t>
            </a:r>
          </a:p>
        </p:txBody>
      </p:sp>
      <p:sp>
        <p:nvSpPr>
          <p:cNvPr id="8" name="Text Placeholder 7">
            <a:extLst>
              <a:ext uri="{FF2B5EF4-FFF2-40B4-BE49-F238E27FC236}">
                <a16:creationId xmlns:a16="http://schemas.microsoft.com/office/drawing/2014/main" id="{3CD12DD6-7CA0-604D-9DAA-CDDFC9EF2D62}"/>
              </a:ext>
            </a:extLst>
          </p:cNvPr>
          <p:cNvSpPr>
            <a:spLocks noGrp="1"/>
          </p:cNvSpPr>
          <p:nvPr>
            <p:ph type="body" sz="quarter" idx="19"/>
          </p:nvPr>
        </p:nvSpPr>
        <p:spPr/>
        <p:txBody>
          <a:bodyPr/>
          <a:lstStyle/>
          <a:p>
            <a:r>
              <a:rPr lang="es-ES" sz="1800" b="1" dirty="0"/>
              <a:t>Instrucciones generales para los formadores</a:t>
            </a:r>
          </a:p>
        </p:txBody>
      </p:sp>
      <p:sp>
        <p:nvSpPr>
          <p:cNvPr id="9" name="Text Placeholder 8">
            <a:extLst>
              <a:ext uri="{FF2B5EF4-FFF2-40B4-BE49-F238E27FC236}">
                <a16:creationId xmlns:a16="http://schemas.microsoft.com/office/drawing/2014/main" id="{CB70F16D-9262-4C4F-BFB3-A754ED267334}"/>
              </a:ext>
            </a:extLst>
          </p:cNvPr>
          <p:cNvSpPr>
            <a:spLocks noGrp="1"/>
          </p:cNvSpPr>
          <p:nvPr>
            <p:ph type="body" sz="quarter" idx="17"/>
          </p:nvPr>
        </p:nvSpPr>
        <p:spPr/>
        <p:txBody>
          <a:bodyPr/>
          <a:lstStyle/>
          <a:p>
            <a:r>
              <a:rPr lang="en-US" dirty="0"/>
              <a:t>04</a:t>
            </a:r>
          </a:p>
        </p:txBody>
      </p:sp>
      <p:sp>
        <p:nvSpPr>
          <p:cNvPr id="10" name="Text Placeholder 9">
            <a:extLst>
              <a:ext uri="{FF2B5EF4-FFF2-40B4-BE49-F238E27FC236}">
                <a16:creationId xmlns:a16="http://schemas.microsoft.com/office/drawing/2014/main" id="{009DED3B-55B2-4F43-9CE0-964CDFAA0CFE}"/>
              </a:ext>
            </a:extLst>
          </p:cNvPr>
          <p:cNvSpPr>
            <a:spLocks noGrp="1"/>
          </p:cNvSpPr>
          <p:nvPr>
            <p:ph type="body" sz="quarter" idx="20"/>
          </p:nvPr>
        </p:nvSpPr>
        <p:spPr/>
        <p:txBody>
          <a:bodyPr/>
          <a:lstStyle/>
          <a:p>
            <a:r>
              <a:rPr lang="es-ES" sz="1800" b="1" dirty="0"/>
              <a:t>Algunas Opciones para mostrar el curso</a:t>
            </a:r>
            <a:endParaRPr lang="en-US" sz="1800" b="1" dirty="0"/>
          </a:p>
        </p:txBody>
      </p:sp>
      <p:sp>
        <p:nvSpPr>
          <p:cNvPr id="11" name="Text Placeholder 10">
            <a:extLst>
              <a:ext uri="{FF2B5EF4-FFF2-40B4-BE49-F238E27FC236}">
                <a16:creationId xmlns:a16="http://schemas.microsoft.com/office/drawing/2014/main" id="{9800759D-7CF7-034F-AB23-ABA8617CF59C}"/>
              </a:ext>
            </a:extLst>
          </p:cNvPr>
          <p:cNvSpPr>
            <a:spLocks noGrp="1"/>
          </p:cNvSpPr>
          <p:nvPr>
            <p:ph type="body" sz="quarter" idx="21"/>
          </p:nvPr>
        </p:nvSpPr>
        <p:spPr/>
        <p:txBody>
          <a:bodyPr/>
          <a:lstStyle/>
          <a:p>
            <a:r>
              <a:rPr lang="en-US" dirty="0"/>
              <a:t>05</a:t>
            </a:r>
          </a:p>
        </p:txBody>
      </p:sp>
      <p:sp>
        <p:nvSpPr>
          <p:cNvPr id="12" name="Text Placeholder 11">
            <a:extLst>
              <a:ext uri="{FF2B5EF4-FFF2-40B4-BE49-F238E27FC236}">
                <a16:creationId xmlns:a16="http://schemas.microsoft.com/office/drawing/2014/main" id="{A87CF1DE-49E7-CE48-B47E-C4FDFE1D8238}"/>
              </a:ext>
            </a:extLst>
          </p:cNvPr>
          <p:cNvSpPr>
            <a:spLocks noGrp="1"/>
          </p:cNvSpPr>
          <p:nvPr>
            <p:ph type="body" sz="quarter" idx="22"/>
          </p:nvPr>
        </p:nvSpPr>
        <p:spPr>
          <a:xfrm>
            <a:off x="1234712" y="5200270"/>
            <a:ext cx="5090250" cy="348400"/>
          </a:xfrm>
        </p:spPr>
        <p:txBody>
          <a:bodyPr/>
          <a:lstStyle/>
          <a:p>
            <a:r>
              <a:rPr lang="es-ES" sz="1800" b="1" dirty="0"/>
              <a:t>Resumen del contenido del curso</a:t>
            </a:r>
          </a:p>
        </p:txBody>
      </p:sp>
      <p:sp>
        <p:nvSpPr>
          <p:cNvPr id="13" name="Text Placeholder 12">
            <a:extLst>
              <a:ext uri="{FF2B5EF4-FFF2-40B4-BE49-F238E27FC236}">
                <a16:creationId xmlns:a16="http://schemas.microsoft.com/office/drawing/2014/main" id="{985C0798-E565-EF40-9B79-A7B37EC31BF1}"/>
              </a:ext>
            </a:extLst>
          </p:cNvPr>
          <p:cNvSpPr>
            <a:spLocks noGrp="1"/>
          </p:cNvSpPr>
          <p:nvPr>
            <p:ph type="body" sz="quarter" idx="23"/>
          </p:nvPr>
        </p:nvSpPr>
        <p:spPr/>
        <p:txBody>
          <a:bodyPr/>
          <a:lstStyle/>
          <a:p>
            <a:r>
              <a:rPr lang="en-US" dirty="0"/>
              <a:t>06</a:t>
            </a:r>
          </a:p>
        </p:txBody>
      </p:sp>
      <p:sp>
        <p:nvSpPr>
          <p:cNvPr id="14" name="Text Placeholder 13">
            <a:extLst>
              <a:ext uri="{FF2B5EF4-FFF2-40B4-BE49-F238E27FC236}">
                <a16:creationId xmlns:a16="http://schemas.microsoft.com/office/drawing/2014/main" id="{96BB1AA3-CDD1-944D-9816-74CF13327397}"/>
              </a:ext>
            </a:extLst>
          </p:cNvPr>
          <p:cNvSpPr>
            <a:spLocks noGrp="1"/>
          </p:cNvSpPr>
          <p:nvPr>
            <p:ph type="body" sz="quarter" idx="24"/>
          </p:nvPr>
        </p:nvSpPr>
        <p:spPr/>
        <p:txBody>
          <a:bodyPr/>
          <a:lstStyle/>
          <a:p>
            <a:r>
              <a:rPr lang="en-US" sz="1800" b="1" dirty="0"/>
              <a:t>Enlaces </a:t>
            </a:r>
            <a:r>
              <a:rPr lang="en-US" sz="1800" b="1" dirty="0" err="1"/>
              <a:t>útiles</a:t>
            </a:r>
            <a:endParaRPr lang="en-US" sz="1800" b="1" dirty="0"/>
          </a:p>
        </p:txBody>
      </p:sp>
      <p:sp>
        <p:nvSpPr>
          <p:cNvPr id="15" name="Text Placeholder 14">
            <a:extLst>
              <a:ext uri="{FF2B5EF4-FFF2-40B4-BE49-F238E27FC236}">
                <a16:creationId xmlns:a16="http://schemas.microsoft.com/office/drawing/2014/main" id="{48ED718C-52E0-CF42-AC93-CFA7FDB40880}"/>
              </a:ext>
            </a:extLst>
          </p:cNvPr>
          <p:cNvSpPr>
            <a:spLocks noGrp="1"/>
          </p:cNvSpPr>
          <p:nvPr>
            <p:ph type="body" sz="quarter" idx="25"/>
          </p:nvPr>
        </p:nvSpPr>
        <p:spPr/>
        <p:txBody>
          <a:bodyPr/>
          <a:lstStyle/>
          <a:p>
            <a:r>
              <a:rPr lang="en-US" dirty="0"/>
              <a:t>07</a:t>
            </a:r>
          </a:p>
        </p:txBody>
      </p:sp>
      <p:sp>
        <p:nvSpPr>
          <p:cNvPr id="16" name="Text Placeholder 15">
            <a:extLst>
              <a:ext uri="{FF2B5EF4-FFF2-40B4-BE49-F238E27FC236}">
                <a16:creationId xmlns:a16="http://schemas.microsoft.com/office/drawing/2014/main" id="{55051891-98C1-4E40-BAF6-88C3FCFD3891}"/>
              </a:ext>
            </a:extLst>
          </p:cNvPr>
          <p:cNvSpPr>
            <a:spLocks noGrp="1"/>
          </p:cNvSpPr>
          <p:nvPr>
            <p:ph type="body" sz="quarter" idx="26"/>
          </p:nvPr>
        </p:nvSpPr>
        <p:spPr/>
        <p:txBody>
          <a:bodyPr/>
          <a:lstStyle/>
          <a:p>
            <a:r>
              <a:rPr lang="en-US" sz="1800" b="1" dirty="0"/>
              <a:t>Un </a:t>
            </a:r>
            <a:r>
              <a:rPr lang="en-US" sz="1800" b="1" dirty="0" err="1"/>
              <a:t>ejemplo</a:t>
            </a:r>
            <a:r>
              <a:rPr lang="en-US" sz="1800" b="1" dirty="0"/>
              <a:t> del </a:t>
            </a:r>
            <a:r>
              <a:rPr lang="en-US" sz="1800" b="1" dirty="0" err="1"/>
              <a:t>horario</a:t>
            </a:r>
            <a:endParaRPr lang="en-US" sz="1800" b="1" dirty="0"/>
          </a:p>
        </p:txBody>
      </p:sp>
      <p:pic>
        <p:nvPicPr>
          <p:cNvPr id="17" name="Picture 16" descr="Icon&#10;&#10;Description automatically generated with medium confidence">
            <a:extLst>
              <a:ext uri="{FF2B5EF4-FFF2-40B4-BE49-F238E27FC236}">
                <a16:creationId xmlns:a16="http://schemas.microsoft.com/office/drawing/2014/main" id="{39129157-FCA1-AB40-AE68-0C9298664C8B}"/>
              </a:ext>
            </a:extLst>
          </p:cNvPr>
          <p:cNvPicPr/>
          <p:nvPr/>
        </p:nvPicPr>
        <p:blipFill>
          <a:blip r:embed="rId2" cstate="screen">
            <a:extLst>
              <a:ext uri="{28A0092B-C50C-407E-A947-70E740481C1C}">
                <a14:useLocalDpi xmlns:a14="http://schemas.microsoft.com/office/drawing/2010/main"/>
              </a:ext>
            </a:extLst>
          </a:blip>
          <a:stretch>
            <a:fillRect/>
          </a:stretch>
        </p:blipFill>
        <p:spPr>
          <a:xfrm>
            <a:off x="4223657" y="7278121"/>
            <a:ext cx="2179799" cy="2983131"/>
          </a:xfrm>
          <a:prstGeom prst="rect">
            <a:avLst/>
          </a:prstGeom>
        </p:spPr>
      </p:pic>
    </p:spTree>
    <p:extLst>
      <p:ext uri="{BB962C8B-B14F-4D97-AF65-F5344CB8AC3E}">
        <p14:creationId xmlns:p14="http://schemas.microsoft.com/office/powerpoint/2010/main" val="98635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AC64BD-A446-0146-B312-44616CEC9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4992" y="6986835"/>
            <a:ext cx="4312498" cy="2641405"/>
          </a:xfrm>
          <a:prstGeom prst="rect">
            <a:avLst/>
          </a:prstGeom>
        </p:spPr>
      </p:pic>
      <p:sp>
        <p:nvSpPr>
          <p:cNvPr id="10" name="Rectangle 9">
            <a:hlinkClick r:id="rId3"/>
            <a:extLst>
              <a:ext uri="{FF2B5EF4-FFF2-40B4-BE49-F238E27FC236}">
                <a16:creationId xmlns:a16="http://schemas.microsoft.com/office/drawing/2014/main" id="{B70933C4-201E-B84E-BADA-E14E4387678B}"/>
              </a:ext>
            </a:extLst>
          </p:cNvPr>
          <p:cNvSpPr/>
          <p:nvPr/>
        </p:nvSpPr>
        <p:spPr>
          <a:xfrm>
            <a:off x="3665094" y="7354303"/>
            <a:ext cx="2925155" cy="1826568"/>
          </a:xfrm>
          <a:prstGeom prst="rect">
            <a:avLst/>
          </a:prstGeom>
          <a:blipFill>
            <a:blip r:embed="rId4" cstate="screen">
              <a:extLst>
                <a:ext uri="{28A0092B-C50C-407E-A947-70E740481C1C}">
                  <a14:useLocalDpi xmlns:a14="http://schemas.microsoft.com/office/drawing/2010/main"/>
                </a:ext>
              </a:extLst>
            </a:blip>
            <a:srcRect/>
            <a:stretch>
              <a:fillRect t="5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D70C48-75A2-1E4D-BB0A-21A3B82FDA42}"/>
              </a:ext>
            </a:extLst>
          </p:cNvPr>
          <p:cNvSpPr/>
          <p:nvPr/>
        </p:nvSpPr>
        <p:spPr>
          <a:xfrm>
            <a:off x="2943997" y="8399193"/>
            <a:ext cx="1051430" cy="1051430"/>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5FE0A6-593C-F843-8BB6-51401575D394}"/>
              </a:ext>
            </a:extLst>
          </p:cNvPr>
          <p:cNvSpPr/>
          <p:nvPr/>
        </p:nvSpPr>
        <p:spPr>
          <a:xfrm>
            <a:off x="2943997" y="8660958"/>
            <a:ext cx="1051430" cy="584775"/>
          </a:xfrm>
          <a:prstGeom prst="rect">
            <a:avLst/>
          </a:prstGeom>
        </p:spPr>
        <p:txBody>
          <a:bodyPr wrap="square">
            <a:spAutoFit/>
          </a:bodyPr>
          <a:lstStyle/>
          <a:p>
            <a:pPr algn="ctr"/>
            <a:r>
              <a:rPr lang="en-US" sz="1600" dirty="0">
                <a:hlinkClick r:id="rId3"/>
              </a:rPr>
              <a:t>Pincha </a:t>
            </a:r>
            <a:r>
              <a:rPr lang="en-US" sz="1600" dirty="0" err="1">
                <a:hlinkClick r:id="rId3"/>
              </a:rPr>
              <a:t>aquí</a:t>
            </a:r>
            <a:endParaRPr lang="en-US" sz="1600" b="1" dirty="0"/>
          </a:p>
        </p:txBody>
      </p:sp>
      <p:sp>
        <p:nvSpPr>
          <p:cNvPr id="13" name="Text Placeholder 6">
            <a:extLst>
              <a:ext uri="{FF2B5EF4-FFF2-40B4-BE49-F238E27FC236}">
                <a16:creationId xmlns:a16="http://schemas.microsoft.com/office/drawing/2014/main" id="{45919338-E0A9-E364-4BC6-8660D930871D}"/>
              </a:ext>
            </a:extLst>
          </p:cNvPr>
          <p:cNvSpPr>
            <a:spLocks noGrp="1"/>
          </p:cNvSpPr>
          <p:nvPr>
            <p:ph type="body" sz="quarter" idx="13"/>
          </p:nvPr>
        </p:nvSpPr>
        <p:spPr>
          <a:xfrm>
            <a:off x="519113" y="792163"/>
            <a:ext cx="2808287" cy="1895475"/>
          </a:xfrm>
        </p:spPr>
        <p:txBody>
          <a:bodyPr/>
          <a:lstStyle/>
          <a:p>
            <a:r>
              <a:rPr lang="en-US" sz="2800" dirty="0">
                <a:highlight>
                  <a:srgbClr val="FED103"/>
                </a:highlight>
              </a:rPr>
              <a:t>06: Enlaces </a:t>
            </a:r>
            <a:r>
              <a:rPr lang="en-US" sz="2800" dirty="0" err="1">
                <a:highlight>
                  <a:srgbClr val="FED103"/>
                </a:highlight>
              </a:rPr>
              <a:t>útiles</a:t>
            </a:r>
            <a:r>
              <a:rPr lang="en-US" sz="2800" dirty="0">
                <a:highlight>
                  <a:srgbClr val="FED103"/>
                </a:highlight>
              </a:rPr>
              <a:t>:</a:t>
            </a:r>
          </a:p>
        </p:txBody>
      </p:sp>
      <p:graphicFrame>
        <p:nvGraphicFramePr>
          <p:cNvPr id="7" name="Table 7">
            <a:extLst>
              <a:ext uri="{FF2B5EF4-FFF2-40B4-BE49-F238E27FC236}">
                <a16:creationId xmlns:a16="http://schemas.microsoft.com/office/drawing/2014/main" id="{9562EF83-31C9-C8CC-3A86-3CEE305F8889}"/>
              </a:ext>
            </a:extLst>
          </p:cNvPr>
          <p:cNvGraphicFramePr>
            <a:graphicFrameLocks noGrp="1"/>
          </p:cNvGraphicFramePr>
          <p:nvPr>
            <p:extLst>
              <p:ext uri="{D42A27DB-BD31-4B8C-83A1-F6EECF244321}">
                <p14:modId xmlns:p14="http://schemas.microsoft.com/office/powerpoint/2010/main" val="744797456"/>
              </p:ext>
            </p:extLst>
          </p:nvPr>
        </p:nvGraphicFramePr>
        <p:xfrm>
          <a:off x="307651" y="1753644"/>
          <a:ext cx="6714886" cy="4691911"/>
        </p:xfrm>
        <a:graphic>
          <a:graphicData uri="http://schemas.openxmlformats.org/drawingml/2006/table">
            <a:tbl>
              <a:tblPr firstRow="1" bandRow="1">
                <a:tableStyleId>{5C22544A-7EE6-4342-B048-85BDC9FD1C3A}</a:tableStyleId>
              </a:tblPr>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p>
                      <a:pPr algn="ctr"/>
                      <a:r>
                        <a:rPr lang="en-IE" dirty="0">
                          <a:solidFill>
                            <a:srgbClr val="1188A3"/>
                          </a:solidFill>
                        </a:rPr>
                        <a:t>Sitio web del </a:t>
                      </a:r>
                      <a:r>
                        <a:rPr lang="en-IE" dirty="0" err="1">
                          <a:solidFill>
                            <a:srgbClr val="1188A3"/>
                          </a:solidFill>
                        </a:rPr>
                        <a:t>proyecto</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3">
                            <a:extLst>
                              <a:ext uri="{A12FA001-AC4F-418D-AE19-62706E023703}">
                                <ahyp:hlinkClr xmlns:ahyp="http://schemas.microsoft.com/office/drawing/2018/hyperlinkcolor" val="tx"/>
                              </a:ext>
                            </a:extLst>
                          </a:hlinkClick>
                        </a:rPr>
                        <a:t>https://www.innovatingfoodforseniors.eu</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3488033470"/>
                  </a:ext>
                </a:extLst>
              </a:tr>
              <a:tr h="578833">
                <a:tc>
                  <a:txBody>
                    <a:bodyPr/>
                    <a:lstStyle/>
                    <a:p>
                      <a:pPr algn="ctr"/>
                      <a:r>
                        <a:rPr lang="es-ES" dirty="0">
                          <a:solidFill>
                            <a:srgbClr val="1188A3"/>
                          </a:solidFill>
                        </a:rPr>
                        <a:t>Guía de buenas prácticas para las FP</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5">
                            <a:extLst>
                              <a:ext uri="{A12FA001-AC4F-418D-AE19-62706E023703}">
                                <ahyp:hlinkClr xmlns:ahyp="http://schemas.microsoft.com/office/drawing/2018/hyperlinkcolor" val="tx"/>
                              </a:ext>
                            </a:extLst>
                          </a:hlinkClick>
                        </a:rPr>
                        <a:t>https://www.innovatingfoodforseniors.eu/good-practice-guide-for-vet-trainers-2/</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77347470"/>
                  </a:ext>
                </a:extLst>
              </a:tr>
              <a:tr h="578833">
                <a:tc>
                  <a:txBody>
                    <a:bodyPr/>
                    <a:lstStyle/>
                    <a:p>
                      <a:pPr algn="ctr"/>
                      <a:r>
                        <a:rPr lang="es-ES" dirty="0">
                          <a:solidFill>
                            <a:srgbClr val="1188A3"/>
                          </a:solidFill>
                        </a:rPr>
                        <a:t>Guía de buenas prácticas para las PYME</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6">
                            <a:extLst>
                              <a:ext uri="{A12FA001-AC4F-418D-AE19-62706E023703}">
                                <ahyp:hlinkClr xmlns:ahyp="http://schemas.microsoft.com/office/drawing/2018/hyperlinkcolor" val="tx"/>
                              </a:ext>
                            </a:extLst>
                          </a:hlinkClick>
                        </a:rPr>
                        <a:t>https://www.innovatingfoodforseniors.eu/good-practice-guide-for-smes/</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1511534892"/>
                  </a:ext>
                </a:extLst>
              </a:tr>
              <a:tr h="597786">
                <a:tc>
                  <a:txBody>
                    <a:bodyPr/>
                    <a:lstStyle/>
                    <a:p>
                      <a:pPr algn="ctr"/>
                      <a:r>
                        <a:rPr lang="es-ES" dirty="0">
                          <a:solidFill>
                            <a:srgbClr val="1188A3"/>
                          </a:solidFill>
                        </a:rPr>
                        <a:t>Autoevaluación de la innovación en la empresa</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7">
                            <a:extLst>
                              <a:ext uri="{A12FA001-AC4F-418D-AE19-62706E023703}">
                                <ahyp:hlinkClr xmlns:ahyp="http://schemas.microsoft.com/office/drawing/2018/hyperlinkcolor" val="tx"/>
                              </a:ext>
                            </a:extLst>
                          </a:hlinkClick>
                        </a:rPr>
                        <a:t>https://thevisionworks.brilliantassessments.com/Home/Index/?responseCode=q2VXLUMt4wnYRFlLnsUxcA%3d%3d</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183612724"/>
                  </a:ext>
                </a:extLst>
              </a:tr>
              <a:tr h="578833">
                <a:tc>
                  <a:txBody>
                    <a:bodyPr/>
                    <a:lstStyle/>
                    <a:p>
                      <a:pPr algn="ctr"/>
                      <a:r>
                        <a:rPr lang="en-IE" dirty="0" err="1">
                          <a:solidFill>
                            <a:srgbClr val="1188A3"/>
                          </a:solidFill>
                        </a:rPr>
                        <a:t>Recursos</a:t>
                      </a:r>
                      <a:r>
                        <a:rPr lang="en-IE" dirty="0">
                          <a:solidFill>
                            <a:srgbClr val="1188A3"/>
                          </a:solidFill>
                        </a:rPr>
                        <a:t> de </a:t>
                      </a:r>
                      <a:r>
                        <a:rPr lang="en-IE" dirty="0" err="1">
                          <a:solidFill>
                            <a:srgbClr val="1188A3"/>
                          </a:solidFill>
                        </a:rPr>
                        <a:t>aprendizaje</a:t>
                      </a:r>
                      <a:endParaRPr lang="en-IE" dirty="0">
                        <a:solidFill>
                          <a:srgbClr val="1188A3"/>
                        </a:solidFill>
                      </a:endParaRPr>
                    </a:p>
                  </a:txBody>
                  <a:tcPr anchor="ctr">
                    <a:solidFill>
                      <a:srgbClr val="E6E6E6"/>
                    </a:solidFill>
                  </a:tcPr>
                </a:tc>
                <a:tc>
                  <a:txBody>
                    <a:bodyPr/>
                    <a:lstStyle/>
                    <a:p>
                      <a:pPr algn="ctr"/>
                      <a:r>
                        <a:rPr lang="en-IE" dirty="0">
                          <a:solidFill>
                            <a:srgbClr val="1188A3"/>
                          </a:solidFill>
                          <a:highlight>
                            <a:srgbClr val="FED103"/>
                          </a:highlight>
                        </a:rPr>
                        <a:t>Insert link once provided </a:t>
                      </a:r>
                      <a:r>
                        <a:rPr lang="en-IE" dirty="0" err="1">
                          <a:solidFill>
                            <a:srgbClr val="1188A3"/>
                          </a:solidFill>
                          <a:highlight>
                            <a:srgbClr val="FED103"/>
                          </a:highlight>
                        </a:rPr>
                        <a:t>xxxxx</a:t>
                      </a:r>
                      <a:endParaRPr lang="en-IE" dirty="0">
                        <a:solidFill>
                          <a:srgbClr val="1188A3"/>
                        </a:solidFill>
                        <a:highlight>
                          <a:srgbClr val="FED103"/>
                        </a:highlight>
                      </a:endParaRPr>
                    </a:p>
                  </a:txBody>
                  <a:tcPr anchor="ctr">
                    <a:solidFill>
                      <a:srgbClr val="E6E6E6"/>
                    </a:solidFill>
                  </a:tcPr>
                </a:tc>
                <a:extLst>
                  <a:ext uri="{0D108BD9-81ED-4DB2-BD59-A6C34878D82A}">
                    <a16:rowId xmlns:a16="http://schemas.microsoft.com/office/drawing/2014/main" val="1978571862"/>
                  </a:ext>
                </a:extLst>
              </a:tr>
              <a:tr h="578833">
                <a:tc>
                  <a:txBody>
                    <a:bodyPr/>
                    <a:lstStyle/>
                    <a:p>
                      <a:pPr algn="ctr"/>
                      <a:r>
                        <a:rPr lang="es-ES" dirty="0">
                          <a:solidFill>
                            <a:srgbClr val="1188A3"/>
                          </a:solidFill>
                        </a:rPr>
                        <a:t>Página de Facebook del proyecto</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8">
                            <a:extLst>
                              <a:ext uri="{A12FA001-AC4F-418D-AE19-62706E023703}">
                                <ahyp:hlinkClr xmlns:ahyp="http://schemas.microsoft.com/office/drawing/2018/hyperlinkcolor" val="tx"/>
                              </a:ext>
                            </a:extLst>
                          </a:hlinkClick>
                        </a:rPr>
                        <a:t>https://www.facebook.com/pifsproject</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3647125007"/>
                  </a:ext>
                </a:extLst>
              </a:tr>
              <a:tr h="578833">
                <a:tc>
                  <a:txBody>
                    <a:bodyPr/>
                    <a:lstStyle/>
                    <a:p>
                      <a:pPr algn="ctr"/>
                      <a:r>
                        <a:rPr lang="es-ES" dirty="0">
                          <a:solidFill>
                            <a:srgbClr val="1188A3"/>
                          </a:solidFill>
                        </a:rPr>
                        <a:t>Cuenta de Twitter del proyecto</a:t>
                      </a:r>
                    </a:p>
                  </a:txBody>
                  <a:tcPr anchor="ctr">
                    <a:solidFill>
                      <a:srgbClr val="E6E6E6"/>
                    </a:solidFill>
                  </a:tcPr>
                </a:tc>
                <a:tc>
                  <a:txBody>
                    <a:bodyPr/>
                    <a:lstStyle/>
                    <a:p>
                      <a:pPr algn="ctr"/>
                      <a:r>
                        <a:rPr lang="en-IE" sz="1200" dirty="0">
                          <a:solidFill>
                            <a:srgbClr val="1188A3"/>
                          </a:solidFill>
                          <a:hlinkClick r:id="rId9">
                            <a:extLst>
                              <a:ext uri="{A12FA001-AC4F-418D-AE19-62706E023703}">
                                <ahyp:hlinkClr xmlns:ahyp="http://schemas.microsoft.com/office/drawing/2018/hyperlinkcolor" val="tx"/>
                              </a:ext>
                            </a:extLst>
                          </a:hlinkClick>
                        </a:rPr>
                        <a:t>https://twitter.com/pifsproject</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3716622378"/>
                  </a:ext>
                </a:extLst>
              </a:tr>
              <a:tr h="578833">
                <a:tc>
                  <a:txBody>
                    <a:bodyPr/>
                    <a:lstStyle/>
                    <a:p>
                      <a:pPr algn="ctr"/>
                      <a:r>
                        <a:rPr lang="es-ES" dirty="0">
                          <a:solidFill>
                            <a:srgbClr val="1188A3"/>
                          </a:solidFill>
                        </a:rPr>
                        <a:t>Página de LinkedIn del proyecto</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10">
                            <a:extLst>
                              <a:ext uri="{A12FA001-AC4F-418D-AE19-62706E023703}">
                                <ahyp:hlinkClr xmlns:ahyp="http://schemas.microsoft.com/office/drawing/2018/hyperlinkcolor" val="tx"/>
                              </a:ext>
                            </a:extLst>
                          </a:hlinkClick>
                        </a:rPr>
                        <a:t>https://www.linkedin.com/company/innovative-food-for-seniors/?viewAsMember=true</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34985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F23E-F187-C902-9AC6-0238DF89428D}"/>
              </a:ext>
            </a:extLst>
          </p:cNvPr>
          <p:cNvSpPr>
            <a:spLocks noGrp="1"/>
          </p:cNvSpPr>
          <p:nvPr>
            <p:ph type="body" sz="quarter" idx="13"/>
          </p:nvPr>
        </p:nvSpPr>
        <p:spPr>
          <a:xfrm>
            <a:off x="662038" y="470403"/>
            <a:ext cx="5425611" cy="531680"/>
          </a:xfrm>
        </p:spPr>
        <p:txBody>
          <a:bodyPr/>
          <a:lstStyle/>
          <a:p>
            <a:r>
              <a:rPr kumimoji="0" lang="en-US" altLang="en-US" sz="2400" b="1" i="0" u="none" strike="noStrike" cap="none" normalizeH="0" baseline="0" dirty="0">
                <a:ln>
                  <a:noFill/>
                </a:ln>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07:  </a:t>
            </a:r>
            <a:r>
              <a:rPr lang="en-US" sz="2400" b="1" dirty="0"/>
              <a:t>Un </a:t>
            </a:r>
            <a:r>
              <a:rPr lang="en-US" sz="2400" b="1" dirty="0" err="1"/>
              <a:t>ejemplo</a:t>
            </a:r>
            <a:r>
              <a:rPr lang="en-US" sz="2400" b="1" dirty="0"/>
              <a:t> del </a:t>
            </a:r>
            <a:r>
              <a:rPr lang="en-US" sz="2400" b="1" dirty="0" err="1"/>
              <a:t>horario</a:t>
            </a:r>
            <a:endParaRPr lang="en-US" sz="2400" b="1" dirty="0"/>
          </a:p>
          <a:p>
            <a:endParaRPr kumimoji="0" lang="en-IE" altLang="en-US" sz="500" b="0" i="0" u="none" strike="noStrike" cap="none" normalizeH="0" baseline="0" dirty="0">
              <a:ln>
                <a:noFill/>
              </a:ln>
              <a:effectLst/>
              <a:highlight>
                <a:srgbClr val="FED103"/>
              </a:highlight>
            </a:endParaRPr>
          </a:p>
          <a:p>
            <a:endParaRPr lang="en-IE" dirty="0"/>
          </a:p>
        </p:txBody>
      </p:sp>
      <p:graphicFrame>
        <p:nvGraphicFramePr>
          <p:cNvPr id="5" name="Table 4">
            <a:extLst>
              <a:ext uri="{FF2B5EF4-FFF2-40B4-BE49-F238E27FC236}">
                <a16:creationId xmlns:a16="http://schemas.microsoft.com/office/drawing/2014/main" id="{DEFA9456-5F43-98BE-E220-5B21B5C981A8}"/>
              </a:ext>
            </a:extLst>
          </p:cNvPr>
          <p:cNvGraphicFramePr>
            <a:graphicFrameLocks noGrp="1"/>
          </p:cNvGraphicFramePr>
          <p:nvPr>
            <p:extLst>
              <p:ext uri="{D42A27DB-BD31-4B8C-83A1-F6EECF244321}">
                <p14:modId xmlns:p14="http://schemas.microsoft.com/office/powerpoint/2010/main" val="3777055008"/>
              </p:ext>
            </p:extLst>
          </p:nvPr>
        </p:nvGraphicFramePr>
        <p:xfrm>
          <a:off x="662038" y="2915740"/>
          <a:ext cx="6273738" cy="3629775"/>
        </p:xfrm>
        <a:graphic>
          <a:graphicData uri="http://schemas.openxmlformats.org/drawingml/2006/table">
            <a:tbl>
              <a:tblPr firstRow="1" firstCol="1" bandRow="1">
                <a:tableStyleId>{00A15C55-8517-42AA-B614-E9B94910E393}</a:tableStyleId>
              </a:tblPr>
              <a:tblGrid>
                <a:gridCol w="1876652">
                  <a:extLst>
                    <a:ext uri="{9D8B030D-6E8A-4147-A177-3AD203B41FA5}">
                      <a16:colId xmlns:a16="http://schemas.microsoft.com/office/drawing/2014/main" val="1637434645"/>
                    </a:ext>
                  </a:extLst>
                </a:gridCol>
                <a:gridCol w="4397086">
                  <a:extLst>
                    <a:ext uri="{9D8B030D-6E8A-4147-A177-3AD203B41FA5}">
                      <a16:colId xmlns:a16="http://schemas.microsoft.com/office/drawing/2014/main" val="4169125909"/>
                    </a:ext>
                  </a:extLst>
                </a:gridCol>
              </a:tblGrid>
              <a:tr h="503865">
                <a:tc>
                  <a:txBody>
                    <a:bodyPr/>
                    <a:lstStyle/>
                    <a:p>
                      <a:pPr algn="ctr">
                        <a:lnSpc>
                          <a:spcPct val="107000"/>
                        </a:lnSpc>
                        <a:spcAft>
                          <a:spcPts val="800"/>
                        </a:spcAft>
                      </a:pPr>
                      <a:r>
                        <a:rPr lang="en-US" sz="1400" dirty="0">
                          <a:effectLst/>
                        </a:rPr>
                        <a:t>Día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effectLst/>
                        </a:rPr>
                        <a:t>CONTENIDO DE LA FORMACIÓN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2028554"/>
                  </a:ext>
                </a:extLst>
              </a:tr>
              <a:tr h="520985">
                <a:tc>
                  <a:txBody>
                    <a:bodyPr/>
                    <a:lstStyle/>
                    <a:p>
                      <a:pPr algn="ctr">
                        <a:lnSpc>
                          <a:spcPct val="107000"/>
                        </a:lnSpc>
                        <a:spcAft>
                          <a:spcPts val="800"/>
                        </a:spcAft>
                      </a:pPr>
                      <a:r>
                        <a:rPr lang="en-US" sz="1400" dirty="0">
                          <a:effectLst/>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IE" sz="1300" dirty="0" err="1">
                          <a:effectLst/>
                        </a:rPr>
                        <a:t>Módulo</a:t>
                      </a:r>
                      <a:r>
                        <a:rPr lang="en-IE" sz="1300" dirty="0">
                          <a:effectLst/>
                        </a:rPr>
                        <a:t> 1 </a:t>
                      </a:r>
                    </a:p>
                    <a:p>
                      <a:pPr>
                        <a:lnSpc>
                          <a:spcPct val="107000"/>
                        </a:lnSpc>
                        <a:spcAft>
                          <a:spcPts val="800"/>
                        </a:spcAft>
                      </a:pPr>
                      <a:r>
                        <a:rPr lang="en-IE" sz="1300" dirty="0">
                          <a:effectLst/>
                        </a:rPr>
                        <a:t>14.00 – 15.30 </a:t>
                      </a:r>
                      <a:r>
                        <a:rPr lang="en-IE" sz="1300" dirty="0" err="1">
                          <a:effectLst/>
                        </a:rPr>
                        <a:t>Módulo</a:t>
                      </a:r>
                      <a:r>
                        <a:rPr lang="en-IE" sz="1300" dirty="0">
                          <a:effectLst/>
                        </a:rPr>
                        <a:t> 2</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722038"/>
                  </a:ext>
                </a:extLst>
              </a:tr>
              <a:tr h="520985">
                <a:tc>
                  <a:txBody>
                    <a:bodyPr/>
                    <a:lstStyle/>
                    <a:p>
                      <a:pPr algn="ctr">
                        <a:lnSpc>
                          <a:spcPct val="107000"/>
                        </a:lnSpc>
                        <a:spcAft>
                          <a:spcPts val="800"/>
                        </a:spcAft>
                      </a:pPr>
                      <a:r>
                        <a:rPr lang="en-US" sz="1400" dirty="0">
                          <a:effectLst/>
                        </a:rPr>
                        <a:t>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IE" sz="1300" dirty="0" err="1">
                          <a:effectLst/>
                        </a:rPr>
                        <a:t>Módulo</a:t>
                      </a:r>
                      <a:r>
                        <a:rPr lang="en-IE" sz="1300" dirty="0">
                          <a:effectLst/>
                        </a:rPr>
                        <a:t> 2 </a:t>
                      </a:r>
                    </a:p>
                    <a:p>
                      <a:pPr>
                        <a:lnSpc>
                          <a:spcPct val="107000"/>
                        </a:lnSpc>
                        <a:spcAft>
                          <a:spcPts val="800"/>
                        </a:spcAft>
                      </a:pPr>
                      <a:r>
                        <a:rPr lang="en-IE" sz="1300" dirty="0">
                          <a:effectLst/>
                        </a:rPr>
                        <a:t>14.00 – 15.30 Módulo3</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370664"/>
                  </a:ext>
                </a:extLst>
              </a:tr>
              <a:tr h="520985">
                <a:tc>
                  <a:txBody>
                    <a:bodyPr/>
                    <a:lstStyle/>
                    <a:p>
                      <a:pPr algn="ctr">
                        <a:lnSpc>
                          <a:spcPct val="107000"/>
                        </a:lnSpc>
                        <a:spcAft>
                          <a:spcPts val="800"/>
                        </a:spcAft>
                      </a:pPr>
                      <a:r>
                        <a:rPr lang="en-US" sz="1400" dirty="0">
                          <a:effectLst/>
                        </a:rPr>
                        <a:t>3</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IE" sz="1300" dirty="0" err="1">
                          <a:effectLst/>
                        </a:rPr>
                        <a:t>Módulo</a:t>
                      </a:r>
                      <a:r>
                        <a:rPr lang="en-IE" sz="1300" dirty="0">
                          <a:effectLst/>
                        </a:rPr>
                        <a:t> 3 </a:t>
                      </a:r>
                    </a:p>
                    <a:p>
                      <a:pPr>
                        <a:lnSpc>
                          <a:spcPct val="107000"/>
                        </a:lnSpc>
                        <a:spcAft>
                          <a:spcPts val="800"/>
                        </a:spcAft>
                      </a:pPr>
                      <a:r>
                        <a:rPr lang="en-IE" sz="1300" dirty="0">
                          <a:effectLst/>
                        </a:rPr>
                        <a:t>14.00 – 15.30 </a:t>
                      </a:r>
                      <a:r>
                        <a:rPr lang="en-IE" sz="1300" dirty="0" err="1">
                          <a:effectLst/>
                        </a:rPr>
                        <a:t>Módulo</a:t>
                      </a:r>
                      <a:r>
                        <a:rPr lang="en-IE" sz="1300" dirty="0">
                          <a:effectLst/>
                        </a:rPr>
                        <a:t> 4</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4893525"/>
                  </a:ext>
                </a:extLst>
              </a:tr>
              <a:tr h="520985">
                <a:tc>
                  <a:txBody>
                    <a:bodyPr/>
                    <a:lstStyle/>
                    <a:p>
                      <a:pPr algn="ctr">
                        <a:lnSpc>
                          <a:spcPct val="107000"/>
                        </a:lnSpc>
                        <a:spcAft>
                          <a:spcPts val="800"/>
                        </a:spcAft>
                      </a:pPr>
                      <a:r>
                        <a:rPr lang="en-US" sz="1400" dirty="0">
                          <a:effectLst/>
                        </a:rPr>
                        <a:t>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IE" sz="1300" dirty="0" err="1">
                          <a:effectLst/>
                        </a:rPr>
                        <a:t>Módulo</a:t>
                      </a:r>
                      <a:r>
                        <a:rPr lang="en-IE" sz="1300" dirty="0">
                          <a:effectLst/>
                        </a:rPr>
                        <a:t> 4 </a:t>
                      </a:r>
                    </a:p>
                    <a:p>
                      <a:pPr>
                        <a:lnSpc>
                          <a:spcPct val="107000"/>
                        </a:lnSpc>
                        <a:spcAft>
                          <a:spcPts val="800"/>
                        </a:spcAft>
                      </a:pPr>
                      <a:r>
                        <a:rPr lang="en-IE" sz="1300" dirty="0">
                          <a:effectLst/>
                        </a:rPr>
                        <a:t>14.00 – 15.30 </a:t>
                      </a:r>
                      <a:r>
                        <a:rPr lang="en-IE" sz="1300" dirty="0" err="1">
                          <a:effectLst/>
                        </a:rPr>
                        <a:t>Módulo</a:t>
                      </a:r>
                      <a:r>
                        <a:rPr lang="en-IE" sz="1300" dirty="0">
                          <a:effectLst/>
                        </a:rPr>
                        <a:t> 5</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362354"/>
                  </a:ext>
                </a:extLst>
              </a:tr>
              <a:tr h="520985">
                <a:tc>
                  <a:txBody>
                    <a:bodyPr/>
                    <a:lstStyle/>
                    <a:p>
                      <a:pPr algn="ctr">
                        <a:lnSpc>
                          <a:spcPct val="107000"/>
                        </a:lnSpc>
                        <a:spcAft>
                          <a:spcPts val="800"/>
                        </a:spcAft>
                      </a:pPr>
                      <a:r>
                        <a:rPr lang="en-US" sz="1400" dirty="0">
                          <a:effectLst/>
                        </a:rPr>
                        <a:t>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IE" sz="1300" dirty="0" err="1">
                          <a:effectLst/>
                        </a:rPr>
                        <a:t>Módulo</a:t>
                      </a:r>
                      <a:r>
                        <a:rPr lang="en-IE" sz="1300" dirty="0">
                          <a:effectLst/>
                        </a:rPr>
                        <a:t> 5 </a:t>
                      </a:r>
                    </a:p>
                    <a:p>
                      <a:pPr>
                        <a:lnSpc>
                          <a:spcPct val="107000"/>
                        </a:lnSpc>
                        <a:spcAft>
                          <a:spcPts val="800"/>
                        </a:spcAft>
                      </a:pPr>
                      <a:r>
                        <a:rPr lang="en-IE" sz="1300" dirty="0">
                          <a:effectLst/>
                        </a:rPr>
                        <a:t>14.00 – 15.30 </a:t>
                      </a:r>
                      <a:r>
                        <a:rPr lang="en-IE" sz="1300" dirty="0" err="1">
                          <a:effectLst/>
                        </a:rPr>
                        <a:t>Módulo</a:t>
                      </a:r>
                      <a:r>
                        <a:rPr lang="en-IE" sz="1300" dirty="0">
                          <a:effectLst/>
                        </a:rPr>
                        <a:t> 6</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3068176"/>
                  </a:ext>
                </a:extLst>
              </a:tr>
              <a:tr h="520985">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IE" sz="1300" dirty="0" err="1">
                          <a:effectLst/>
                        </a:rPr>
                        <a:t>Módulo</a:t>
                      </a:r>
                      <a:r>
                        <a:rPr lang="en-IE" sz="1300" dirty="0">
                          <a:effectLst/>
                        </a:rPr>
                        <a:t> 6 </a:t>
                      </a:r>
                    </a:p>
                    <a:p>
                      <a:pPr>
                        <a:lnSpc>
                          <a:spcPct val="107000"/>
                        </a:lnSpc>
                        <a:spcAft>
                          <a:spcPts val="800"/>
                        </a:spcAft>
                      </a:pPr>
                      <a:r>
                        <a:rPr lang="en-IE" sz="1300" dirty="0">
                          <a:effectLst/>
                        </a:rPr>
                        <a:t>14.00 – 15.30 </a:t>
                      </a:r>
                      <a:r>
                        <a:rPr lang="en-IE" sz="1300" dirty="0" err="1">
                          <a:effectLst/>
                        </a:rPr>
                        <a:t>Revisión</a:t>
                      </a:r>
                      <a:r>
                        <a:rPr lang="en-IE" sz="1300" dirty="0">
                          <a:effectLst/>
                        </a:rPr>
                        <a:t> y </a:t>
                      </a:r>
                      <a:r>
                        <a:rPr lang="en-IE" sz="1300" dirty="0" err="1">
                          <a:effectLst/>
                        </a:rPr>
                        <a:t>Recapitulación</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232306"/>
                  </a:ext>
                </a:extLst>
              </a:tr>
            </a:tbl>
          </a:graphicData>
        </a:graphic>
      </p:graphicFrame>
      <p:sp>
        <p:nvSpPr>
          <p:cNvPr id="6" name="Rectangle 1">
            <a:extLst>
              <a:ext uri="{FF2B5EF4-FFF2-40B4-BE49-F238E27FC236}">
                <a16:creationId xmlns:a16="http://schemas.microsoft.com/office/drawing/2014/main" id="{E04B378F-3AB6-5E8A-90B2-6DAD86C0508D}"/>
              </a:ext>
            </a:extLst>
          </p:cNvPr>
          <p:cNvSpPr>
            <a:spLocks noGrp="1" noChangeArrowheads="1"/>
          </p:cNvSpPr>
          <p:nvPr>
            <p:ph type="body" sz="quarter" idx="29"/>
          </p:nvPr>
        </p:nvSpPr>
        <p:spPr bwMode="auto">
          <a:xfrm>
            <a:off x="662038" y="1298110"/>
            <a:ext cx="62737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
                <a:srgbClr val="85D2E1"/>
              </a:buClr>
              <a:buSzTx/>
              <a:buFont typeface="Wingdings" panose="05000000000000000000" pitchFamily="2" charset="2"/>
              <a:buChar char="§"/>
              <a:tabLst/>
            </a:pPr>
            <a:r>
              <a:rPr kumimoji="0" lang="es-ES" altLang="en-US"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Se recomienda mantener la duración máxima de los días indicada en la tabla siguiente. </a:t>
            </a:r>
          </a:p>
          <a:p>
            <a:pPr marL="171450" marR="0" lvl="0" indent="-171450" algn="l" defTabSz="914400" rtl="0" eaLnBrk="0" fontAlgn="base" latinLnBrk="0" hangingPunct="0">
              <a:lnSpc>
                <a:spcPct val="100000"/>
              </a:lnSpc>
              <a:spcBef>
                <a:spcPct val="0"/>
              </a:spcBef>
              <a:spcAft>
                <a:spcPct val="0"/>
              </a:spcAft>
              <a:buClr>
                <a:srgbClr val="85D2E1"/>
              </a:buClr>
              <a:buSzTx/>
              <a:buFont typeface="Wingdings" panose="05000000000000000000" pitchFamily="2" charset="2"/>
              <a:buChar char="§"/>
              <a:tabLst/>
            </a:pPr>
            <a:r>
              <a:rPr kumimoji="0" lang="es-ES" altLang="en-US"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Dado que el material didáctico es bastante intenso y nuevo para los profesores y alumnos, se recomienda repartir la información en varios días. </a:t>
            </a:r>
          </a:p>
          <a:p>
            <a:pPr marL="171450" marR="0" lvl="0" indent="-171450" algn="l" defTabSz="914400" rtl="0" eaLnBrk="0" fontAlgn="base" latinLnBrk="0" hangingPunct="0">
              <a:lnSpc>
                <a:spcPct val="100000"/>
              </a:lnSpc>
              <a:spcBef>
                <a:spcPct val="0"/>
              </a:spcBef>
              <a:spcAft>
                <a:spcPct val="0"/>
              </a:spcAft>
              <a:buClr>
                <a:srgbClr val="85D2E1"/>
              </a:buClr>
              <a:buSzTx/>
              <a:buFont typeface="Wingdings" panose="05000000000000000000" pitchFamily="2" charset="2"/>
              <a:buChar char="§"/>
              <a:tabLst/>
            </a:pPr>
            <a:r>
              <a:rPr kumimoji="0" lang="es-ES" altLang="en-US"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Para un mejor tratamiento, puede optar por repartir los días a lo largo de las semanas, por ejemplo un día por semana.</a:t>
            </a:r>
            <a:endParaRPr kumimoji="0" lang="en-IE" altLang="en-US" sz="12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65689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lackboard and yellow chairs in a classroom">
            <a:extLst>
              <a:ext uri="{FF2B5EF4-FFF2-40B4-BE49-F238E27FC236}">
                <a16:creationId xmlns:a16="http://schemas.microsoft.com/office/drawing/2014/main" id="{34C1C659-31E9-1D11-0CC6-3CA9B8175A1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0" y="0"/>
            <a:ext cx="7559675" cy="6489700"/>
          </a:xfrm>
        </p:spPr>
      </p:pic>
      <p:sp>
        <p:nvSpPr>
          <p:cNvPr id="5" name="Text Placeholder 4">
            <a:extLst>
              <a:ext uri="{FF2B5EF4-FFF2-40B4-BE49-F238E27FC236}">
                <a16:creationId xmlns:a16="http://schemas.microsoft.com/office/drawing/2014/main" id="{4015E218-1FDC-A74F-8BF0-233605CD7E6A}"/>
              </a:ext>
            </a:extLst>
          </p:cNvPr>
          <p:cNvSpPr>
            <a:spLocks noGrp="1"/>
          </p:cNvSpPr>
          <p:nvPr>
            <p:ph type="body" sz="quarter" idx="17"/>
          </p:nvPr>
        </p:nvSpPr>
        <p:spPr/>
        <p:txBody>
          <a:bodyPr>
            <a:normAutofit fontScale="85000" lnSpcReduction="10000"/>
          </a:bodyPr>
          <a:lstStyle/>
          <a:p>
            <a:pPr algn="l"/>
            <a:r>
              <a:rPr lang="en-IE" sz="2000" dirty="0">
                <a:hlinkClick r:id="rId3">
                  <a:extLst>
                    <a:ext uri="{A12FA001-AC4F-418D-AE19-62706E023703}">
                      <ahyp:hlinkClr xmlns:ahyp="http://schemas.microsoft.com/office/drawing/2018/hyperlinkcolor" val="tx"/>
                    </a:ext>
                  </a:extLst>
                </a:hlinkClick>
              </a:rPr>
              <a:t>www.innovatingfoodforseniors.eu</a:t>
            </a:r>
            <a:endParaRPr lang="en-US" dirty="0"/>
          </a:p>
        </p:txBody>
      </p:sp>
      <p:sp>
        <p:nvSpPr>
          <p:cNvPr id="10" name="TextBox 9">
            <a:extLst>
              <a:ext uri="{FF2B5EF4-FFF2-40B4-BE49-F238E27FC236}">
                <a16:creationId xmlns:a16="http://schemas.microsoft.com/office/drawing/2014/main" id="{FBDF84D6-28FC-99AF-B67F-FE0E0F9E085E}"/>
              </a:ext>
            </a:extLst>
          </p:cNvPr>
          <p:cNvSpPr txBox="1"/>
          <p:nvPr/>
        </p:nvSpPr>
        <p:spPr>
          <a:xfrm>
            <a:off x="1424943" y="1478071"/>
            <a:ext cx="4709787" cy="2308324"/>
          </a:xfrm>
          <a:prstGeom prst="rect">
            <a:avLst/>
          </a:prstGeom>
          <a:noFill/>
        </p:spPr>
        <p:txBody>
          <a:bodyPr wrap="square" rtlCol="0">
            <a:spAutoFit/>
          </a:bodyPr>
          <a:lstStyle/>
          <a:p>
            <a:pPr algn="ctr"/>
            <a:r>
              <a:rPr lang="en-IE" sz="2400" b="1" dirty="0">
                <a:solidFill>
                  <a:schemeClr val="bg1"/>
                </a:solidFill>
                <a:latin typeface="Bradley Hand ITC" panose="03070402050302030203" pitchFamily="66" charset="0"/>
              </a:rPr>
              <a:t>“</a:t>
            </a:r>
            <a:r>
              <a:rPr lang="es-ES" sz="2400" b="1" dirty="0">
                <a:solidFill>
                  <a:schemeClr val="bg1"/>
                </a:solidFill>
                <a:latin typeface="Bradley Hand ITC" panose="03070402050302030203" pitchFamily="66" charset="0"/>
              </a:rPr>
              <a:t>Nunca dudes de que un pequeño grupo de ciudadanos reflexivos y comprometidos puede cambiar el mundo... de hecho es lo único que ha cambiado.</a:t>
            </a:r>
          </a:p>
          <a:p>
            <a:pPr algn="ctr"/>
            <a:r>
              <a:rPr lang="en-IE" sz="2400" b="1" dirty="0">
                <a:solidFill>
                  <a:schemeClr val="bg1"/>
                </a:solidFill>
                <a:latin typeface="Bradley Hand ITC" panose="03070402050302030203" pitchFamily="66" charset="0"/>
              </a:rPr>
              <a:t>!”</a:t>
            </a:r>
          </a:p>
        </p:txBody>
      </p:sp>
      <p:sp>
        <p:nvSpPr>
          <p:cNvPr id="11" name="TextBox 10">
            <a:extLst>
              <a:ext uri="{FF2B5EF4-FFF2-40B4-BE49-F238E27FC236}">
                <a16:creationId xmlns:a16="http://schemas.microsoft.com/office/drawing/2014/main" id="{1F85D6C1-AB85-113A-273C-7E6073E56D52}"/>
              </a:ext>
            </a:extLst>
          </p:cNvPr>
          <p:cNvSpPr txBox="1"/>
          <p:nvPr/>
        </p:nvSpPr>
        <p:spPr>
          <a:xfrm>
            <a:off x="4371584" y="3344449"/>
            <a:ext cx="2029216" cy="307777"/>
          </a:xfrm>
          <a:prstGeom prst="rect">
            <a:avLst/>
          </a:prstGeom>
          <a:noFill/>
        </p:spPr>
        <p:txBody>
          <a:bodyPr wrap="square" rtlCol="0">
            <a:spAutoFit/>
          </a:bodyPr>
          <a:lstStyle/>
          <a:p>
            <a:r>
              <a:rPr lang="en-IE" sz="1400" dirty="0">
                <a:solidFill>
                  <a:schemeClr val="bg1"/>
                </a:solidFill>
              </a:rPr>
              <a:t>-Margaret Mead</a:t>
            </a:r>
          </a:p>
        </p:txBody>
      </p:sp>
    </p:spTree>
    <p:extLst>
      <p:ext uri="{BB962C8B-B14F-4D97-AF65-F5344CB8AC3E}">
        <p14:creationId xmlns:p14="http://schemas.microsoft.com/office/powerpoint/2010/main" val="366895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F84F4-B35E-A645-B0BF-739F69291218}"/>
              </a:ext>
            </a:extLst>
          </p:cNvPr>
          <p:cNvSpPr>
            <a:spLocks noGrp="1"/>
          </p:cNvSpPr>
          <p:nvPr>
            <p:ph type="body" sz="quarter" idx="13"/>
          </p:nvPr>
        </p:nvSpPr>
        <p:spPr/>
        <p:txBody>
          <a:bodyPr/>
          <a:lstStyle/>
          <a:p>
            <a:r>
              <a:rPr lang="en-US" b="1" dirty="0"/>
              <a:t>01: </a:t>
            </a:r>
            <a:r>
              <a:rPr lang="en-US" b="1" dirty="0" err="1"/>
              <a:t>Prólogo</a:t>
            </a:r>
            <a:endParaRPr lang="en-US" b="1" dirty="0"/>
          </a:p>
        </p:txBody>
      </p:sp>
      <p:sp>
        <p:nvSpPr>
          <p:cNvPr id="3" name="Text Placeholder 2">
            <a:extLst>
              <a:ext uri="{FF2B5EF4-FFF2-40B4-BE49-F238E27FC236}">
                <a16:creationId xmlns:a16="http://schemas.microsoft.com/office/drawing/2014/main" id="{BEB62696-4EAF-8A4F-9BD1-A94454838D7B}"/>
              </a:ext>
            </a:extLst>
          </p:cNvPr>
          <p:cNvSpPr>
            <a:spLocks noGrp="1"/>
          </p:cNvSpPr>
          <p:nvPr>
            <p:ph type="body" sz="quarter" idx="14"/>
          </p:nvPr>
        </p:nvSpPr>
        <p:spPr>
          <a:xfrm>
            <a:off x="662038" y="1031232"/>
            <a:ext cx="6235598" cy="3450639"/>
          </a:xfrm>
        </p:spPr>
        <p:txBody>
          <a:bodyPr numCol="1"/>
          <a:lstStyle/>
          <a:p>
            <a:r>
              <a:rPr lang="es-ES" dirty="0" err="1"/>
              <a:t>Food</a:t>
            </a:r>
            <a:r>
              <a:rPr lang="es-ES" dirty="0"/>
              <a:t> 2030 (política de innovación alimentaria de la UE) destaca el impulso a la innovación y la capacitación de las comunidades como una prioridad clave. Quiere que los productos de valor añadido satisfagan las necesidades, valores y expectativas de la sociedad de forma responsable y ética.</a:t>
            </a:r>
          </a:p>
          <a:p>
            <a:endParaRPr lang="en-US" dirty="0"/>
          </a:p>
          <a:p>
            <a:r>
              <a:rPr lang="en-US" b="1" dirty="0"/>
              <a:t>Pioneering Innovative Food for Seniors </a:t>
            </a:r>
            <a:r>
              <a:rPr lang="en-US" dirty="0"/>
              <a:t>(PIFS) </a:t>
            </a:r>
            <a:r>
              <a:rPr lang="es-ES" dirty="0"/>
              <a:t>pretende dotar a las PYMES relacionadas con el sector de la alimentación de los conocimientos y habilidades de innovación necesarias para introducir productos y servicios alimentarios adecuados desde el punto de vista nutricional, que sean asequibles y estén fácilmente disponibles para nuestro creciente mercado de mayores, impulsando así la competitividad de las PYMES y su contribución a una sociedad más sana y autónoma. Para garantizar que nuestro enfoque busca el máximo alcance e impacto, proporcionaremos a los centros de apoyo a las empresas -la principal fuente de formación y apoyo a las pequeñas empresas- los recursos que necesitan para mejorar radicalmente la formación en innovación que imparten a las </a:t>
            </a:r>
            <a:r>
              <a:rPr lang="es-ES" dirty="0" err="1"/>
              <a:t>PyMEs</a:t>
            </a:r>
            <a:r>
              <a:rPr lang="es-ES" dirty="0"/>
              <a:t> de la alimentación.</a:t>
            </a:r>
          </a:p>
          <a:p>
            <a:endParaRPr lang="es-ES" dirty="0"/>
          </a:p>
          <a:p>
            <a:r>
              <a:rPr lang="es-ES" dirty="0"/>
              <a:t>“</a:t>
            </a:r>
            <a:r>
              <a:rPr lang="es-ES" dirty="0" err="1"/>
              <a:t>Pioneering</a:t>
            </a:r>
            <a:r>
              <a:rPr lang="es-ES" dirty="0"/>
              <a:t> Innovative </a:t>
            </a:r>
            <a:r>
              <a:rPr lang="es-ES" dirty="0" err="1"/>
              <a:t>Food</a:t>
            </a:r>
            <a:r>
              <a:rPr lang="es-ES" dirty="0"/>
              <a:t> </a:t>
            </a:r>
            <a:r>
              <a:rPr lang="es-ES" dirty="0" err="1"/>
              <a:t>for</a:t>
            </a:r>
            <a:r>
              <a:rPr lang="es-ES" dirty="0"/>
              <a:t> Seniors” (PIFS) tiene como objetivo proporcionar los conocimientos actualizados en materia de innovación, marketing y comercialización necesarios para las FP y las empresas que trabajan en el sector y que puedan aprovechar estas circunstancias. </a:t>
            </a:r>
          </a:p>
          <a:p>
            <a:endParaRPr lang="en-US" dirty="0"/>
          </a:p>
          <a:p>
            <a:r>
              <a:rPr lang="es-ES" dirty="0"/>
              <a:t>Al proporcionar acceso a recursos de formación tan innovadores, proporcionamos a estos negocios  las habilidades necesarias desde las que crear las mejores y más relevantes ofertas de alimentos para el mercado de los mayores. De este modo, creamos una sociedad de personas mayores más saludable y, en última instancia, aliviamos la presión y la necesidad de nuestros respectivos países de tener que proporcionar servicios sanitarios de este tipo a personas de más de 65 años.</a:t>
            </a:r>
            <a:endParaRPr lang="en-US" dirty="0"/>
          </a:p>
        </p:txBody>
      </p:sp>
      <p:pic>
        <p:nvPicPr>
          <p:cNvPr id="5" name="Picture 4" descr="Old woman in the kitchen">
            <a:extLst>
              <a:ext uri="{FF2B5EF4-FFF2-40B4-BE49-F238E27FC236}">
                <a16:creationId xmlns:a16="http://schemas.microsoft.com/office/drawing/2014/main" id="{4A67FEC1-AC2E-7AD8-6365-50B40AECAE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9552"/>
            <a:ext cx="6068858" cy="4045906"/>
          </a:xfrm>
          <a:prstGeom prst="rect">
            <a:avLst/>
          </a:prstGeom>
        </p:spPr>
      </p:pic>
      <p:sp>
        <p:nvSpPr>
          <p:cNvPr id="4" name="TextBox 3">
            <a:extLst>
              <a:ext uri="{FF2B5EF4-FFF2-40B4-BE49-F238E27FC236}">
                <a16:creationId xmlns:a16="http://schemas.microsoft.com/office/drawing/2014/main" id="{57EBB0B9-108D-A84C-398F-C2315D415E8C}"/>
              </a:ext>
            </a:extLst>
          </p:cNvPr>
          <p:cNvSpPr txBox="1"/>
          <p:nvPr/>
        </p:nvSpPr>
        <p:spPr>
          <a:xfrm>
            <a:off x="0" y="5183263"/>
            <a:ext cx="7559675" cy="646331"/>
          </a:xfrm>
          <a:prstGeom prst="rect">
            <a:avLst/>
          </a:prstGeom>
          <a:solidFill>
            <a:srgbClr val="85D2E1"/>
          </a:solidFill>
        </p:spPr>
        <p:txBody>
          <a:bodyPr wrap="square" rtlCol="0">
            <a:spAutoFit/>
          </a:bodyPr>
          <a:lstStyle/>
          <a:p>
            <a:endParaRPr lang="en-IE" dirty="0"/>
          </a:p>
          <a:p>
            <a:endParaRPr lang="en-IE" dirty="0"/>
          </a:p>
        </p:txBody>
      </p:sp>
    </p:spTree>
    <p:extLst>
      <p:ext uri="{BB962C8B-B14F-4D97-AF65-F5344CB8AC3E}">
        <p14:creationId xmlns:p14="http://schemas.microsoft.com/office/powerpoint/2010/main" val="282924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6B228-8CE4-77CD-21F3-B2B88CB7A5CC}"/>
              </a:ext>
            </a:extLst>
          </p:cNvPr>
          <p:cNvSpPr>
            <a:spLocks noGrp="1"/>
          </p:cNvSpPr>
          <p:nvPr>
            <p:ph type="body" sz="quarter" idx="13"/>
          </p:nvPr>
        </p:nvSpPr>
        <p:spPr>
          <a:xfrm>
            <a:off x="662037" y="470402"/>
            <a:ext cx="6176611" cy="1121661"/>
          </a:xfrm>
        </p:spPr>
        <p:txBody>
          <a:bodyPr/>
          <a:lstStyle/>
          <a:p>
            <a:r>
              <a:rPr lang="en-IE" b="1" dirty="0"/>
              <a:t>02:  </a:t>
            </a:r>
            <a:r>
              <a:rPr lang="es-ES" sz="1800" b="1" dirty="0"/>
              <a:t>El plan de estudios y los recursos educativos abiertos</a:t>
            </a:r>
          </a:p>
          <a:p>
            <a:endParaRPr lang="en-IE" b="1" dirty="0"/>
          </a:p>
        </p:txBody>
      </p:sp>
      <p:sp>
        <p:nvSpPr>
          <p:cNvPr id="3" name="Text Placeholder 2">
            <a:extLst>
              <a:ext uri="{FF2B5EF4-FFF2-40B4-BE49-F238E27FC236}">
                <a16:creationId xmlns:a16="http://schemas.microsoft.com/office/drawing/2014/main" id="{B1312462-A07F-A8E1-EA39-106A0F6723B3}"/>
              </a:ext>
            </a:extLst>
          </p:cNvPr>
          <p:cNvSpPr>
            <a:spLocks noGrp="1"/>
          </p:cNvSpPr>
          <p:nvPr>
            <p:ph type="body" sz="quarter" idx="14"/>
          </p:nvPr>
        </p:nvSpPr>
        <p:spPr>
          <a:xfrm>
            <a:off x="603051" y="6389555"/>
            <a:ext cx="6235598" cy="3678789"/>
          </a:xfrm>
        </p:spPr>
        <p:txBody>
          <a:bodyPr numCol="1"/>
          <a:lstStyle/>
          <a:p>
            <a:r>
              <a:rPr lang="en-US" sz="1300" b="1" dirty="0"/>
              <a:t>b)</a:t>
            </a:r>
            <a:r>
              <a:rPr lang="es-ES" sz="1300" b="1" dirty="0"/>
              <a:t> </a:t>
            </a:r>
            <a:r>
              <a:rPr lang="es-ES" b="1" dirty="0"/>
              <a:t>Nuestra ambición para el proyecto PIFS y OERS </a:t>
            </a:r>
            <a:endParaRPr lang="en-US" b="1" dirty="0"/>
          </a:p>
          <a:p>
            <a:endParaRPr lang="en-US" dirty="0"/>
          </a:p>
          <a:p>
            <a:pPr marL="171450" indent="-171450">
              <a:buClr>
                <a:srgbClr val="6FC0CA"/>
              </a:buClr>
              <a:buFont typeface="Wingdings" panose="05000000000000000000" pitchFamily="2" charset="2"/>
              <a:buChar char="§"/>
            </a:pPr>
            <a:r>
              <a:rPr lang="es-ES" dirty="0"/>
              <a:t>Proporcionar a 500 PYME, formadores de EFP y responsables políticos conocimientos actualizados y rigurosamente investigados sobre las oportunidades de negocio que surgen de los productos alimentarios innovadores para la economía plateada. PIFS hará esta importante contribución para apoyar a los educadores a estar al día de las oportunidades de mercado en la economía plateada y sus implicaciones para la innovación y el crecimiento a través de IO1: La guía de buenas prácticas para los organismos de EFP.</a:t>
            </a:r>
            <a:r>
              <a:rPr lang="en-US" dirty="0"/>
              <a:t>.</a:t>
            </a:r>
          </a:p>
          <a:p>
            <a:pPr marL="171450" indent="-171450">
              <a:buClr>
                <a:srgbClr val="6FC0CA"/>
              </a:buClr>
              <a:buFont typeface="Wingdings" panose="05000000000000000000" pitchFamily="2" charset="2"/>
              <a:buChar char="§"/>
            </a:pPr>
            <a:endParaRPr lang="en-US" dirty="0"/>
          </a:p>
          <a:p>
            <a:pPr marL="171450" indent="-171450">
              <a:buClr>
                <a:srgbClr val="6FC0CA"/>
              </a:buClr>
              <a:buFont typeface="Wingdings" panose="05000000000000000000" pitchFamily="2" charset="2"/>
              <a:buChar char="§"/>
            </a:pPr>
            <a:r>
              <a:rPr lang="es-ES" dirty="0"/>
              <a:t>Proporcionar a 300 formadores del sector alimentario nuevos recursos que apoyen la adopción de enfoques innovadores y tecnologías digitales para la enseñanza y PIFS proporciona a los formadores contenidos de formación digitalizados de código abierto para enseñar la innovación alimentaria aplicada de nuevas maneras. Crea una autoevaluación digital de la innovación (IO2), la primera herramienta digital de este tipo y un conjunto de plantillas, para que las empresas puedan medir su grado de preparación para la innovación en el desarrollo de alimentos para personas mayores con un itinerario de aprendizaje recomendado. </a:t>
            </a:r>
          </a:p>
          <a:p>
            <a:pPr marL="171450" indent="-171450">
              <a:buClr>
                <a:srgbClr val="6FC0CA"/>
              </a:buClr>
              <a:buFont typeface="Wingdings" panose="05000000000000000000" pitchFamily="2" charset="2"/>
              <a:buChar char="§"/>
            </a:pPr>
            <a:endParaRPr lang="en-US" dirty="0"/>
          </a:p>
          <a:p>
            <a:pPr marL="171450" indent="-171450">
              <a:buClr>
                <a:srgbClr val="6FC0CA"/>
              </a:buClr>
              <a:buFont typeface="Wingdings" panose="05000000000000000000" pitchFamily="2" charset="2"/>
              <a:buChar char="§"/>
            </a:pPr>
            <a:r>
              <a:rPr lang="es-ES" dirty="0"/>
              <a:t>Los REA de PIFS realizan un curso presencial que aprovecha al máximo los recursos multimedia y nuestro recurso para formadores introducirá a los educadores en la agenda de la Educación 4.0 de la tecnología de futuro para el aprendizaje adaptativo. Nuestros REA están diseñados para funcionar en completa sinergia con el curso en línea, que permite a los directivos y empleados de 1.000 pymes alimentarias seguir aprendiendo en un entorno flexible y móvil. Todos los recursos se desarrollan en línea con los marcos </a:t>
            </a:r>
            <a:r>
              <a:rPr lang="es-ES" dirty="0" err="1"/>
              <a:t>Dig</a:t>
            </a:r>
            <a:r>
              <a:rPr lang="es-ES" dirty="0"/>
              <a:t> </a:t>
            </a:r>
            <a:r>
              <a:rPr lang="es-ES" dirty="0" err="1"/>
              <a:t>Comp</a:t>
            </a:r>
            <a:r>
              <a:rPr lang="es-ES" dirty="0"/>
              <a:t> </a:t>
            </a:r>
            <a:r>
              <a:rPr lang="es-ES" dirty="0" err="1"/>
              <a:t>Org</a:t>
            </a:r>
            <a:r>
              <a:rPr lang="es-ES" dirty="0"/>
              <a:t> / </a:t>
            </a:r>
            <a:r>
              <a:rPr lang="es-ES" dirty="0" err="1"/>
              <a:t>Dig</a:t>
            </a:r>
            <a:r>
              <a:rPr lang="es-ES" dirty="0"/>
              <a:t> </a:t>
            </a:r>
            <a:r>
              <a:rPr lang="es-ES" dirty="0" err="1"/>
              <a:t>Comp</a:t>
            </a:r>
            <a:r>
              <a:rPr lang="es-ES" dirty="0"/>
              <a:t> Edu / </a:t>
            </a:r>
            <a:r>
              <a:rPr lang="es-ES" dirty="0" err="1"/>
              <a:t>Selfie</a:t>
            </a:r>
            <a:endParaRPr lang="en-IE" dirty="0"/>
          </a:p>
        </p:txBody>
      </p:sp>
      <p:sp>
        <p:nvSpPr>
          <p:cNvPr id="4" name="Text Placeholder 3">
            <a:extLst>
              <a:ext uri="{FF2B5EF4-FFF2-40B4-BE49-F238E27FC236}">
                <a16:creationId xmlns:a16="http://schemas.microsoft.com/office/drawing/2014/main" id="{862D56D1-ED6E-7A29-603B-4AECB543DBE9}"/>
              </a:ext>
            </a:extLst>
          </p:cNvPr>
          <p:cNvSpPr>
            <a:spLocks noGrp="1"/>
          </p:cNvSpPr>
          <p:nvPr>
            <p:ph type="body" sz="quarter" idx="29"/>
          </p:nvPr>
        </p:nvSpPr>
        <p:spPr>
          <a:xfrm>
            <a:off x="603051" y="1031232"/>
            <a:ext cx="6294585" cy="2851804"/>
          </a:xfrm>
        </p:spPr>
        <p:txBody>
          <a:bodyPr/>
          <a:lstStyle/>
          <a:p>
            <a:r>
              <a:rPr lang="en-US" b="1" dirty="0">
                <a:latin typeface="Calibri"/>
                <a:cs typeface="Poppins"/>
              </a:rPr>
              <a:t>a) </a:t>
            </a:r>
            <a:r>
              <a:rPr lang="es-ES" b="1" dirty="0">
                <a:latin typeface="Calibri"/>
                <a:cs typeface="Poppins"/>
              </a:rPr>
              <a:t>¿En que consiste PIFS? Los Recursos Educativos Abiertos (REA) que componen este curso</a:t>
            </a:r>
          </a:p>
          <a:p>
            <a:endParaRPr lang="en-US" dirty="0"/>
          </a:p>
          <a:p>
            <a:r>
              <a:rPr lang="es-ES" dirty="0"/>
              <a:t>PIFS es un proyecto de la Asociación Estratégica Erasmus+ que se centra en el desarrollo de la innovación sector de la alimentación en Europa, buscando el desarrollo y la comprensión de la estrecha relación entre innovación y competitividad. Consiste en un conjunto de recursos educativos abiertos creados para profesores y formadores, publicados en línea y de descarga y uso totalmente gratuitos.</a:t>
            </a:r>
          </a:p>
          <a:p>
            <a:r>
              <a:rPr lang="en-US" dirty="0"/>
              <a:t> </a:t>
            </a:r>
          </a:p>
          <a:p>
            <a:r>
              <a:rPr lang="es-ES" dirty="0"/>
              <a:t>Los REA de PIFS constituyen nuestro nuevo modelo de formación, diseñado para equipar a las empresas de FP y a las </a:t>
            </a:r>
            <a:r>
              <a:rPr lang="es-ES" dirty="0" err="1"/>
              <a:t>PyME</a:t>
            </a:r>
            <a:r>
              <a:rPr lang="es-ES" dirty="0"/>
              <a:t> del sector de la alimentación para que desarrollen productos innovadores en este segmento de mercado y mejoren los procesos empresariales para garantizar que el sector alimentario en Europa responda de forma dinámica a las necesidades, los retos, los cambios y los estilos de vida del mercado de los mayores. Un mercado lleno de potencial de crecimiento y oportunidades.</a:t>
            </a:r>
          </a:p>
          <a:p>
            <a:endParaRPr lang="en-US" dirty="0"/>
          </a:p>
          <a:p>
            <a:r>
              <a:rPr lang="es-ES" dirty="0">
                <a:latin typeface="Calibri"/>
                <a:cs typeface="Poppins"/>
              </a:rPr>
              <a:t>El PIFS contribuirá a su desarrollo profesional como formadores de EFP, aumentando sus habilidades pedagógicas en relación con la innovación de productos y servicios alimentarios adecuados para los adultos mayores. A través de esta Guía del Educador que la acompaña, también logrará un impacto de cambio en la enseñanza digital de estos temas.</a:t>
            </a:r>
          </a:p>
          <a:p>
            <a:endParaRPr lang="en-US" dirty="0"/>
          </a:p>
        </p:txBody>
      </p:sp>
      <p:sp>
        <p:nvSpPr>
          <p:cNvPr id="5" name="TextBox 4">
            <a:extLst>
              <a:ext uri="{FF2B5EF4-FFF2-40B4-BE49-F238E27FC236}">
                <a16:creationId xmlns:a16="http://schemas.microsoft.com/office/drawing/2014/main" id="{BFFC8818-F761-5E41-2B67-D8ADFAF5E0C8}"/>
              </a:ext>
            </a:extLst>
          </p:cNvPr>
          <p:cNvSpPr txBox="1"/>
          <p:nvPr/>
        </p:nvSpPr>
        <p:spPr>
          <a:xfrm>
            <a:off x="0" y="4528736"/>
            <a:ext cx="7559675" cy="1754326"/>
          </a:xfrm>
          <a:prstGeom prst="rect">
            <a:avLst/>
          </a:prstGeom>
          <a:solidFill>
            <a:srgbClr val="85D2E1"/>
          </a:solidFill>
        </p:spPr>
        <p:txBody>
          <a:bodyPr wrap="square" rtlCol="0">
            <a:spAutoFit/>
          </a:bodyPr>
          <a:lstStyle/>
          <a:p>
            <a:endParaRPr lang="en-US" dirty="0"/>
          </a:p>
          <a:p>
            <a:endParaRPr lang="en-IE" dirty="0"/>
          </a:p>
          <a:p>
            <a:endParaRPr lang="en-IE" dirty="0"/>
          </a:p>
          <a:p>
            <a:endParaRPr lang="en-IE" dirty="0"/>
          </a:p>
          <a:p>
            <a:endParaRPr lang="en-IE" dirty="0"/>
          </a:p>
          <a:p>
            <a:endParaRPr lang="en-IE" dirty="0"/>
          </a:p>
        </p:txBody>
      </p:sp>
      <p:sp>
        <p:nvSpPr>
          <p:cNvPr id="6" name="TextBox 5">
            <a:extLst>
              <a:ext uri="{FF2B5EF4-FFF2-40B4-BE49-F238E27FC236}">
                <a16:creationId xmlns:a16="http://schemas.microsoft.com/office/drawing/2014/main" id="{C12A602E-743E-1643-5F28-C99B386EDFF6}"/>
              </a:ext>
            </a:extLst>
          </p:cNvPr>
          <p:cNvSpPr txBox="1"/>
          <p:nvPr/>
        </p:nvSpPr>
        <p:spPr>
          <a:xfrm>
            <a:off x="662038" y="4653408"/>
            <a:ext cx="6480674" cy="1384995"/>
          </a:xfrm>
          <a:prstGeom prst="rect">
            <a:avLst/>
          </a:prstGeom>
          <a:noFill/>
        </p:spPr>
        <p:txBody>
          <a:bodyPr wrap="square" lIns="91440" tIns="45720" rIns="91440" bIns="45720" rtlCol="0" anchor="t">
            <a:spAutoFit/>
          </a:bodyPr>
          <a:lstStyle/>
          <a:p>
            <a:r>
              <a:rPr lang="es-ES" sz="1200" b="1" dirty="0"/>
              <a:t>Los recursos se presentan en diferentes formatos según su uso</a:t>
            </a:r>
            <a:r>
              <a:rPr lang="en-US" sz="1200" b="1" dirty="0"/>
              <a:t>:</a:t>
            </a:r>
          </a:p>
          <a:p>
            <a:endParaRPr lang="en-US" sz="1200" dirty="0"/>
          </a:p>
          <a:p>
            <a:pPr marL="171450" indent="-171450">
              <a:buClr>
                <a:srgbClr val="FED103"/>
              </a:buClr>
              <a:buFont typeface="Wingdings" panose="05000000000000000000" pitchFamily="2" charset="2"/>
              <a:buChar char="§"/>
            </a:pPr>
            <a:r>
              <a:rPr lang="es-ES" sz="1200" dirty="0"/>
              <a:t>Los REA, un conjunto de recursos multimedia (PowerPoint, documentos, hojas de trabajo, vídeos, cuestionarios interactivos, etc.) organizados en 6 módulos en relación con los objetivos de aprendizaje del plan de estudios, que pueden ser utilizados directamente por los formadores.</a:t>
            </a:r>
          </a:p>
          <a:p>
            <a:pPr marL="171450" indent="-171450">
              <a:buClr>
                <a:srgbClr val="FED103"/>
              </a:buClr>
              <a:buFont typeface="Wingdings" panose="05000000000000000000" pitchFamily="2" charset="2"/>
              <a:buChar char="§"/>
            </a:pPr>
            <a:r>
              <a:rPr lang="es-ES" sz="1200" dirty="0"/>
              <a:t>Esta Guía del Educador para empresas de EFP (este PDF) que explica la estructura y los usos sugeridos de los REA</a:t>
            </a:r>
            <a:endParaRPr lang="en-IE" sz="1200" dirty="0"/>
          </a:p>
        </p:txBody>
      </p:sp>
    </p:spTree>
    <p:extLst>
      <p:ext uri="{BB962C8B-B14F-4D97-AF65-F5344CB8AC3E}">
        <p14:creationId xmlns:p14="http://schemas.microsoft.com/office/powerpoint/2010/main" val="235922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18642-460B-5F92-2FFF-D3649BAD54C8}"/>
              </a:ext>
            </a:extLst>
          </p:cNvPr>
          <p:cNvSpPr>
            <a:spLocks noGrp="1"/>
          </p:cNvSpPr>
          <p:nvPr>
            <p:ph type="body" sz="quarter" idx="14"/>
          </p:nvPr>
        </p:nvSpPr>
        <p:spPr>
          <a:xfrm>
            <a:off x="2983404" y="4901082"/>
            <a:ext cx="4136041" cy="995393"/>
          </a:xfrm>
        </p:spPr>
        <p:txBody>
          <a:bodyPr/>
          <a:lstStyle/>
          <a:p>
            <a:r>
              <a:rPr lang="es-ES" dirty="0"/>
              <a:t>Momentum es una empresa con sede en Irlanda, centrada en el desarrollo de programas de aprendizaje progresivo (plan de estudios y desarrollo de contenidos) y plataformas para la educación, con un enfoque especial en el emprendimiento alimentario, la planificación de negocios de puesta en marcha/escalada, la innovación y el marketing. Forman y asesoran a cientos de </a:t>
            </a:r>
            <a:r>
              <a:rPr lang="es-ES" dirty="0" err="1"/>
              <a:t>PyMEs</a:t>
            </a:r>
            <a:r>
              <a:rPr lang="es-ES" dirty="0"/>
              <a:t> alimentarias al año.</a:t>
            </a:r>
            <a:endParaRPr lang="en-IE" dirty="0"/>
          </a:p>
        </p:txBody>
      </p:sp>
      <p:sp>
        <p:nvSpPr>
          <p:cNvPr id="5" name="Text Placeholder 4">
            <a:extLst>
              <a:ext uri="{FF2B5EF4-FFF2-40B4-BE49-F238E27FC236}">
                <a16:creationId xmlns:a16="http://schemas.microsoft.com/office/drawing/2014/main" id="{95A201C5-B713-9C63-D712-364434BD392E}"/>
              </a:ext>
            </a:extLst>
          </p:cNvPr>
          <p:cNvSpPr>
            <a:spLocks noGrp="1"/>
          </p:cNvSpPr>
          <p:nvPr>
            <p:ph type="body" sz="quarter" idx="19"/>
          </p:nvPr>
        </p:nvSpPr>
        <p:spPr>
          <a:xfrm>
            <a:off x="2180881" y="4382167"/>
            <a:ext cx="784346" cy="635000"/>
          </a:xfrm>
        </p:spPr>
        <p:txBody>
          <a:bodyPr/>
          <a:lstStyle/>
          <a:p>
            <a:r>
              <a:rPr lang="en-IE" dirty="0"/>
              <a:t>1</a:t>
            </a:r>
          </a:p>
        </p:txBody>
      </p:sp>
      <p:sp>
        <p:nvSpPr>
          <p:cNvPr id="9" name="Text Placeholder 8">
            <a:extLst>
              <a:ext uri="{FF2B5EF4-FFF2-40B4-BE49-F238E27FC236}">
                <a16:creationId xmlns:a16="http://schemas.microsoft.com/office/drawing/2014/main" id="{CB7304EF-8F56-AAE0-09B5-8C5822A35DA8}"/>
              </a:ext>
            </a:extLst>
          </p:cNvPr>
          <p:cNvSpPr>
            <a:spLocks noGrp="1"/>
          </p:cNvSpPr>
          <p:nvPr>
            <p:ph type="body" sz="quarter" idx="23"/>
          </p:nvPr>
        </p:nvSpPr>
        <p:spPr>
          <a:xfrm>
            <a:off x="2983403" y="6771146"/>
            <a:ext cx="4136041" cy="995393"/>
          </a:xfrm>
        </p:spPr>
        <p:txBody>
          <a:bodyPr/>
          <a:lstStyle/>
          <a:p>
            <a:r>
              <a:rPr lang="en-US" b="0" i="0" dirty="0">
                <a:solidFill>
                  <a:srgbClr val="000000"/>
                </a:solidFill>
                <a:effectLst/>
                <a:latin typeface="Calibri" panose="020F0502020204030204" pitchFamily="34" charset="0"/>
              </a:rPr>
              <a:t>The University of Nottingham Food Innovation Centre </a:t>
            </a:r>
            <a:r>
              <a:rPr lang="es-ES" b="0" i="0" dirty="0">
                <a:solidFill>
                  <a:srgbClr val="000000"/>
                </a:solidFill>
                <a:effectLst/>
                <a:latin typeface="Calibri" panose="020F0502020204030204" pitchFamily="34" charset="0"/>
              </a:rPr>
              <a:t>se creó en 2016 para ayudar a las </a:t>
            </a:r>
            <a:r>
              <a:rPr lang="es-ES" b="0" i="0" dirty="0" err="1">
                <a:solidFill>
                  <a:srgbClr val="000000"/>
                </a:solidFill>
                <a:effectLst/>
                <a:latin typeface="Calibri" panose="020F0502020204030204" pitchFamily="34" charset="0"/>
              </a:rPr>
              <a:t>PyMEs</a:t>
            </a:r>
            <a:r>
              <a:rPr lang="es-ES" b="0" i="0" dirty="0">
                <a:solidFill>
                  <a:srgbClr val="000000"/>
                </a:solidFill>
                <a:effectLst/>
                <a:latin typeface="Calibri" panose="020F0502020204030204" pitchFamily="34" charset="0"/>
              </a:rPr>
              <a:t> a desarrollar su productividad empresarial y su rendimiento comercial. El Centro contribuye al proyecto PIFS proporcionando conocimientos científicos sobre las necesidades de salud nutricional de los ancianos y asesoramiento sobre soluciones innovadoras a las </a:t>
            </a:r>
            <a:r>
              <a:rPr lang="es-ES" b="0" i="0" dirty="0" err="1">
                <a:solidFill>
                  <a:srgbClr val="000000"/>
                </a:solidFill>
                <a:effectLst/>
                <a:latin typeface="Calibri" panose="020F0502020204030204" pitchFamily="34" charset="0"/>
              </a:rPr>
              <a:t>PyMEs</a:t>
            </a:r>
            <a:endParaRPr lang="en-IE" dirty="0"/>
          </a:p>
        </p:txBody>
      </p:sp>
      <p:sp>
        <p:nvSpPr>
          <p:cNvPr id="10" name="Text Placeholder 9">
            <a:extLst>
              <a:ext uri="{FF2B5EF4-FFF2-40B4-BE49-F238E27FC236}">
                <a16:creationId xmlns:a16="http://schemas.microsoft.com/office/drawing/2014/main" id="{857494BC-68B6-9D34-B7FB-D60BDF450674}"/>
              </a:ext>
            </a:extLst>
          </p:cNvPr>
          <p:cNvSpPr>
            <a:spLocks noGrp="1"/>
          </p:cNvSpPr>
          <p:nvPr>
            <p:ph type="body" sz="quarter" idx="24"/>
          </p:nvPr>
        </p:nvSpPr>
        <p:spPr>
          <a:xfrm>
            <a:off x="2199058" y="6191653"/>
            <a:ext cx="784346" cy="635000"/>
          </a:xfrm>
        </p:spPr>
        <p:txBody>
          <a:bodyPr/>
          <a:lstStyle/>
          <a:p>
            <a:r>
              <a:rPr lang="en-IE" dirty="0"/>
              <a:t>2</a:t>
            </a:r>
          </a:p>
        </p:txBody>
      </p:sp>
      <p:sp>
        <p:nvSpPr>
          <p:cNvPr id="13" name="Text Placeholder 12">
            <a:extLst>
              <a:ext uri="{FF2B5EF4-FFF2-40B4-BE49-F238E27FC236}">
                <a16:creationId xmlns:a16="http://schemas.microsoft.com/office/drawing/2014/main" id="{03B3448D-326B-3A6F-95A1-6B2C97CAE722}"/>
              </a:ext>
            </a:extLst>
          </p:cNvPr>
          <p:cNvSpPr>
            <a:spLocks noGrp="1"/>
          </p:cNvSpPr>
          <p:nvPr>
            <p:ph type="body" sz="quarter" idx="27"/>
          </p:nvPr>
        </p:nvSpPr>
        <p:spPr>
          <a:xfrm>
            <a:off x="2983404" y="8520488"/>
            <a:ext cx="4136041" cy="995393"/>
          </a:xfrm>
        </p:spPr>
        <p:txBody>
          <a:bodyPr/>
          <a:lstStyle/>
          <a:p>
            <a:r>
              <a:rPr lang="es-ES" dirty="0">
                <a:solidFill>
                  <a:srgbClr val="000000"/>
                </a:solidFill>
              </a:rPr>
              <a:t>MUAS lleva promoviendo la cooperación entre la universidad, la industria y el intercambio de conocimientos desde 1971. Mediante la aportación de conocimientos multidisciplinares sobre marketing científico, innovación y transferencia de tecnología, química y nutrición de los alimentos, MUAS apoya a los profesionales del sector alimentario en la investigación y el desarrollo de productos innovadores, así como en su comercialización.</a:t>
            </a:r>
            <a:endParaRPr lang="en-IE" dirty="0"/>
          </a:p>
        </p:txBody>
      </p:sp>
      <p:sp>
        <p:nvSpPr>
          <p:cNvPr id="14" name="Text Placeholder 13">
            <a:extLst>
              <a:ext uri="{FF2B5EF4-FFF2-40B4-BE49-F238E27FC236}">
                <a16:creationId xmlns:a16="http://schemas.microsoft.com/office/drawing/2014/main" id="{CC002A71-15AC-66F8-7ADD-0ABFCCF6CD26}"/>
              </a:ext>
            </a:extLst>
          </p:cNvPr>
          <p:cNvSpPr>
            <a:spLocks noGrp="1"/>
          </p:cNvSpPr>
          <p:nvPr>
            <p:ph type="body" sz="quarter" idx="28"/>
          </p:nvPr>
        </p:nvSpPr>
        <p:spPr>
          <a:xfrm>
            <a:off x="2199058" y="8025669"/>
            <a:ext cx="784346" cy="635000"/>
          </a:xfrm>
        </p:spPr>
        <p:txBody>
          <a:bodyPr/>
          <a:lstStyle/>
          <a:p>
            <a:r>
              <a:rPr lang="en-IE" dirty="0"/>
              <a:t>3</a:t>
            </a:r>
          </a:p>
        </p:txBody>
      </p:sp>
      <p:sp>
        <p:nvSpPr>
          <p:cNvPr id="17" name="Text Placeholder 6">
            <a:extLst>
              <a:ext uri="{FF2B5EF4-FFF2-40B4-BE49-F238E27FC236}">
                <a16:creationId xmlns:a16="http://schemas.microsoft.com/office/drawing/2014/main" id="{AFEED069-270A-3E98-7A27-9F82A7E1FC21}"/>
              </a:ext>
            </a:extLst>
          </p:cNvPr>
          <p:cNvSpPr>
            <a:spLocks noGrp="1"/>
          </p:cNvSpPr>
          <p:nvPr>
            <p:ph type="body" sz="quarter" idx="21"/>
          </p:nvPr>
        </p:nvSpPr>
        <p:spPr>
          <a:xfrm>
            <a:off x="2983404" y="2500807"/>
            <a:ext cx="4190852" cy="862012"/>
          </a:xfrm>
        </p:spPr>
        <p:txBody>
          <a:bodyPr/>
          <a:lstStyle/>
          <a:p>
            <a:r>
              <a:rPr lang="es-ES" dirty="0"/>
              <a:t>El curso ha sido desarrollado por expertos apasionados por la innovación dentro del sector de la alimentación, con especial atención a las necesidades y retos a los que se enfrenta el mercado senior. Está diseñado para crear un nuevo y eficaz modelo de formación que ponga de relieve las oportunidades que existen en este mercado y, de este modo, capacitar a las </a:t>
            </a:r>
            <a:r>
              <a:rPr lang="es-ES" dirty="0" err="1"/>
              <a:t>PyMEs</a:t>
            </a:r>
            <a:r>
              <a:rPr lang="es-ES" dirty="0"/>
              <a:t> y a los empresarios del sector alimentario para que sean proactivos y estén preparados para la "</a:t>
            </a:r>
            <a:r>
              <a:rPr lang="es-ES" dirty="0" err="1"/>
              <a:t>Foodture</a:t>
            </a:r>
            <a:r>
              <a:rPr lang="es-ES" dirty="0"/>
              <a:t>". A continuación presentamos a los socios que han contribuido al desarrollo de este curso </a:t>
            </a:r>
          </a:p>
        </p:txBody>
      </p:sp>
      <p:sp>
        <p:nvSpPr>
          <p:cNvPr id="18" name="Text Placeholder 7">
            <a:extLst>
              <a:ext uri="{FF2B5EF4-FFF2-40B4-BE49-F238E27FC236}">
                <a16:creationId xmlns:a16="http://schemas.microsoft.com/office/drawing/2014/main" id="{3DEDC8C7-CAAE-DA34-CC97-601482AA269F}"/>
              </a:ext>
            </a:extLst>
          </p:cNvPr>
          <p:cNvSpPr txBox="1">
            <a:spLocks noGrp="1"/>
          </p:cNvSpPr>
          <p:nvPr>
            <p:ph type="body" sz="quarter" idx="13"/>
          </p:nvPr>
        </p:nvSpPr>
        <p:spPr>
          <a:xfrm>
            <a:off x="3092450" y="4567238"/>
            <a:ext cx="3517900" cy="32702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500" b="0" i="0" kern="1200">
                <a:solidFill>
                  <a:schemeClr val="tx1"/>
                </a:solidFill>
                <a:latin typeface="Calibri" panose="020F0502020204030204" pitchFamily="34"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300" b="1" dirty="0">
                <a:solidFill>
                  <a:srgbClr val="000000"/>
                </a:solidFill>
              </a:rPr>
              <a:t>Momentum</a:t>
            </a:r>
            <a:r>
              <a:rPr lang="en-GB" sz="1300" dirty="0">
                <a:solidFill>
                  <a:srgbClr val="000000"/>
                </a:solidFill>
              </a:rPr>
              <a:t> </a:t>
            </a:r>
            <a:endParaRPr lang="en-IE" sz="1300" dirty="0"/>
          </a:p>
        </p:txBody>
      </p:sp>
      <p:sp>
        <p:nvSpPr>
          <p:cNvPr id="19" name="Text Placeholder 7">
            <a:extLst>
              <a:ext uri="{FF2B5EF4-FFF2-40B4-BE49-F238E27FC236}">
                <a16:creationId xmlns:a16="http://schemas.microsoft.com/office/drawing/2014/main" id="{7A0B5B3B-D938-492C-422C-D345B69A6527}"/>
              </a:ext>
            </a:extLst>
          </p:cNvPr>
          <p:cNvSpPr>
            <a:spLocks noGrp="1"/>
          </p:cNvSpPr>
          <p:nvPr>
            <p:ph type="body" sz="quarter" idx="22"/>
          </p:nvPr>
        </p:nvSpPr>
        <p:spPr>
          <a:xfrm>
            <a:off x="3111499" y="6357938"/>
            <a:ext cx="4062755" cy="327025"/>
          </a:xfrm>
        </p:spPr>
        <p:txBody>
          <a:bodyPr/>
          <a:lstStyle/>
          <a:p>
            <a:r>
              <a:rPr lang="en-US" sz="1300" b="1" i="0" dirty="0">
                <a:solidFill>
                  <a:srgbClr val="000000"/>
                </a:solidFill>
                <a:effectLst/>
                <a:latin typeface="Calibri" panose="020F0502020204030204" pitchFamily="34" charset="0"/>
              </a:rPr>
              <a:t>The University of Nottingham Food Innovation Centre</a:t>
            </a:r>
            <a:r>
              <a:rPr lang="en-US" sz="1300" b="0" i="0" dirty="0">
                <a:solidFill>
                  <a:srgbClr val="000000"/>
                </a:solidFill>
                <a:effectLst/>
                <a:latin typeface="Calibri" panose="020F0502020204030204" pitchFamily="34" charset="0"/>
              </a:rPr>
              <a:t> </a:t>
            </a:r>
            <a:endParaRPr lang="en-IE" sz="1300" dirty="0"/>
          </a:p>
        </p:txBody>
      </p:sp>
      <p:pic>
        <p:nvPicPr>
          <p:cNvPr id="20" name="Picture 19">
            <a:hlinkClick r:id="rId2"/>
            <a:extLst>
              <a:ext uri="{FF2B5EF4-FFF2-40B4-BE49-F238E27FC236}">
                <a16:creationId xmlns:a16="http://schemas.microsoft.com/office/drawing/2014/main" id="{901D9C16-DC26-2B4B-ECEE-43668BD2144F}"/>
              </a:ext>
            </a:extLst>
          </p:cNvPr>
          <p:cNvPicPr>
            <a:picLocks noChangeAspect="1"/>
          </p:cNvPicPr>
          <p:nvPr/>
        </p:nvPicPr>
        <p:blipFill>
          <a:blip r:embed="rId3"/>
          <a:stretch>
            <a:fillRect/>
          </a:stretch>
        </p:blipFill>
        <p:spPr>
          <a:xfrm>
            <a:off x="551555" y="7017520"/>
            <a:ext cx="1963296" cy="656510"/>
          </a:xfrm>
          <a:prstGeom prst="rect">
            <a:avLst/>
          </a:prstGeom>
        </p:spPr>
      </p:pic>
      <p:sp>
        <p:nvSpPr>
          <p:cNvPr id="21" name="Text Placeholder 1">
            <a:extLst>
              <a:ext uri="{FF2B5EF4-FFF2-40B4-BE49-F238E27FC236}">
                <a16:creationId xmlns:a16="http://schemas.microsoft.com/office/drawing/2014/main" id="{716B3630-E714-7A77-9AA9-8B1F59184D2D}"/>
              </a:ext>
            </a:extLst>
          </p:cNvPr>
          <p:cNvSpPr>
            <a:spLocks noGrp="1"/>
          </p:cNvSpPr>
          <p:nvPr>
            <p:ph type="body" sz="quarter" idx="26"/>
          </p:nvPr>
        </p:nvSpPr>
        <p:spPr>
          <a:xfrm>
            <a:off x="3111499" y="8178800"/>
            <a:ext cx="3799663" cy="328613"/>
          </a:xfrm>
        </p:spPr>
        <p:txBody>
          <a:bodyPr/>
          <a:lstStyle/>
          <a:p>
            <a:r>
              <a:rPr lang="en-US" sz="1300" b="1" i="0" dirty="0">
                <a:solidFill>
                  <a:srgbClr val="000000"/>
                </a:solidFill>
                <a:effectLst/>
                <a:latin typeface="Calibri" panose="020F0502020204030204" pitchFamily="34" charset="0"/>
              </a:rPr>
              <a:t>FH Münster University of Applied Sciences (MUAS) </a:t>
            </a:r>
            <a:r>
              <a:rPr lang="en-US" sz="1300" b="0" i="0" dirty="0">
                <a:solidFill>
                  <a:srgbClr val="000000"/>
                </a:solidFill>
                <a:effectLst/>
                <a:latin typeface="Calibri" panose="020F0502020204030204" pitchFamily="34" charset="0"/>
              </a:rPr>
              <a:t> </a:t>
            </a:r>
            <a:endParaRPr lang="en-IE" sz="1300" dirty="0"/>
          </a:p>
        </p:txBody>
      </p:sp>
      <p:sp>
        <p:nvSpPr>
          <p:cNvPr id="22" name="Text Placeholder 3">
            <a:extLst>
              <a:ext uri="{FF2B5EF4-FFF2-40B4-BE49-F238E27FC236}">
                <a16:creationId xmlns:a16="http://schemas.microsoft.com/office/drawing/2014/main" id="{32C4DE3B-EB9D-06AE-FA6C-5644A715AACE}"/>
              </a:ext>
            </a:extLst>
          </p:cNvPr>
          <p:cNvSpPr>
            <a:spLocks noGrp="1"/>
          </p:cNvSpPr>
          <p:nvPr>
            <p:ph type="body" sz="quarter" idx="15"/>
          </p:nvPr>
        </p:nvSpPr>
        <p:spPr>
          <a:xfrm>
            <a:off x="522288" y="2481263"/>
            <a:ext cx="1992312" cy="1708150"/>
          </a:xfrm>
        </p:spPr>
        <p:txBody>
          <a:bodyPr vert="horz" lIns="91440" tIns="45720" rIns="91440" bIns="45720" rtlCol="0" anchor="t">
            <a:noAutofit/>
          </a:bodyPr>
          <a:lstStyle/>
          <a:p>
            <a:r>
              <a:rPr lang="en-IE" dirty="0">
                <a:latin typeface="Calibri"/>
                <a:cs typeface="Poppins SemiBold"/>
              </a:rPr>
              <a:t>c) ¿</a:t>
            </a:r>
            <a:r>
              <a:rPr lang="en-IE" dirty="0" err="1">
                <a:latin typeface="Calibri"/>
                <a:cs typeface="Poppins SemiBold"/>
              </a:rPr>
              <a:t>Quién</a:t>
            </a:r>
            <a:r>
              <a:rPr lang="en-IE" dirty="0">
                <a:latin typeface="Calibri"/>
                <a:cs typeface="Poppins SemiBold"/>
              </a:rPr>
              <a:t> ha </a:t>
            </a:r>
            <a:r>
              <a:rPr lang="en-IE" dirty="0" err="1">
                <a:latin typeface="Calibri"/>
                <a:cs typeface="Poppins SemiBold"/>
              </a:rPr>
              <a:t>creado</a:t>
            </a:r>
            <a:r>
              <a:rPr lang="en-IE" dirty="0">
                <a:latin typeface="Calibri"/>
                <a:cs typeface="Poppins SemiBold"/>
              </a:rPr>
              <a:t> </a:t>
            </a:r>
            <a:r>
              <a:rPr lang="en-IE" dirty="0" err="1">
                <a:latin typeface="Calibri"/>
                <a:cs typeface="Poppins SemiBold"/>
              </a:rPr>
              <a:t>el</a:t>
            </a:r>
            <a:r>
              <a:rPr lang="en-IE" dirty="0">
                <a:latin typeface="Calibri"/>
                <a:cs typeface="Poppins SemiBold"/>
              </a:rPr>
              <a:t> </a:t>
            </a:r>
            <a:r>
              <a:rPr lang="en-IE" dirty="0" err="1">
                <a:latin typeface="Calibri"/>
                <a:cs typeface="Poppins SemiBold"/>
              </a:rPr>
              <a:t>curso</a:t>
            </a:r>
            <a:r>
              <a:rPr lang="en-IE" dirty="0">
                <a:latin typeface="Calibri"/>
                <a:cs typeface="Poppins SemiBold"/>
              </a:rPr>
              <a:t>?</a:t>
            </a:r>
            <a:endParaRPr lang="es-ES" dirty="0">
              <a:latin typeface="Calibri"/>
              <a:cs typeface="Poppins SemiBold"/>
            </a:endParaRPr>
          </a:p>
          <a:p>
            <a:endParaRPr lang="en-IE" dirty="0"/>
          </a:p>
        </p:txBody>
      </p:sp>
      <p:pic>
        <p:nvPicPr>
          <p:cNvPr id="23" name="Picture Placeholder 22">
            <a:extLst>
              <a:ext uri="{FF2B5EF4-FFF2-40B4-BE49-F238E27FC236}">
                <a16:creationId xmlns:a16="http://schemas.microsoft.com/office/drawing/2014/main" id="{ECBC2EEA-6C8E-8849-BDC3-C7B1EC3B40D8}"/>
              </a:ext>
            </a:extLst>
          </p:cNvPr>
          <p:cNvPicPr>
            <a:picLocks noGrp="1" noChangeAspect="1"/>
          </p:cNvPicPr>
          <p:nvPr>
            <p:ph type="pic" sz="quarter" idx="30"/>
          </p:nvPr>
        </p:nvPicPr>
        <p:blipFill>
          <a:blip r:embed="rId4" cstate="screen">
            <a:extLst>
              <a:ext uri="{28A0092B-C50C-407E-A947-70E740481C1C}">
                <a14:useLocalDpi xmlns:a14="http://schemas.microsoft.com/office/drawing/2010/main"/>
              </a:ext>
            </a:extLst>
          </a:blip>
          <a:srcRect/>
          <a:stretch>
            <a:fillRect/>
          </a:stretch>
        </p:blipFill>
        <p:spPr>
          <a:xfrm>
            <a:off x="-1" y="-45299"/>
            <a:ext cx="7559675" cy="2339975"/>
          </a:xfrm>
          <a:prstGeom prst="rect">
            <a:avLst/>
          </a:prstGeom>
        </p:spPr>
      </p:pic>
      <p:pic>
        <p:nvPicPr>
          <p:cNvPr id="24" name="Picture 23">
            <a:hlinkClick r:id="rId5"/>
            <a:extLst>
              <a:ext uri="{FF2B5EF4-FFF2-40B4-BE49-F238E27FC236}">
                <a16:creationId xmlns:a16="http://schemas.microsoft.com/office/drawing/2014/main" id="{BBC9A50A-C166-56D1-5F27-43EF485DCC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288" y="8852860"/>
            <a:ext cx="1963297" cy="656510"/>
          </a:xfrm>
          <a:prstGeom prst="rect">
            <a:avLst/>
          </a:prstGeom>
        </p:spPr>
      </p:pic>
      <p:pic>
        <p:nvPicPr>
          <p:cNvPr id="25" name="Picture 24">
            <a:hlinkClick r:id="rId7"/>
            <a:extLst>
              <a:ext uri="{FF2B5EF4-FFF2-40B4-BE49-F238E27FC236}">
                <a16:creationId xmlns:a16="http://schemas.microsoft.com/office/drawing/2014/main" id="{1605B5F6-618F-814E-AE0E-D7407174081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7514" y="5229123"/>
            <a:ext cx="1897086" cy="658425"/>
          </a:xfrm>
          <a:prstGeom prst="rect">
            <a:avLst/>
          </a:prstGeom>
        </p:spPr>
      </p:pic>
      <p:pic>
        <p:nvPicPr>
          <p:cNvPr id="4" name="Imagen 3">
            <a:extLst>
              <a:ext uri="{FF2B5EF4-FFF2-40B4-BE49-F238E27FC236}">
                <a16:creationId xmlns:a16="http://schemas.microsoft.com/office/drawing/2014/main" id="{B9BC424C-B1C9-43D2-D9C5-49185F074960}"/>
              </a:ext>
            </a:extLst>
          </p:cNvPr>
          <p:cNvPicPr>
            <a:picLocks noChangeAspect="1"/>
          </p:cNvPicPr>
          <p:nvPr/>
        </p:nvPicPr>
        <p:blipFill rotWithShape="1">
          <a:blip r:embed="rId9"/>
          <a:srcRect l="43000" t="42686" r="36498" b="45476"/>
          <a:stretch/>
        </p:blipFill>
        <p:spPr>
          <a:xfrm>
            <a:off x="103065" y="1620196"/>
            <a:ext cx="2018811" cy="503393"/>
          </a:xfrm>
          <a:prstGeom prst="rect">
            <a:avLst/>
          </a:prstGeom>
        </p:spPr>
      </p:pic>
      <p:sp>
        <p:nvSpPr>
          <p:cNvPr id="6" name="CuadroTexto 5">
            <a:extLst>
              <a:ext uri="{FF2B5EF4-FFF2-40B4-BE49-F238E27FC236}">
                <a16:creationId xmlns:a16="http://schemas.microsoft.com/office/drawing/2014/main" id="{F9302159-9A6A-829F-2A49-A863C7145716}"/>
              </a:ext>
            </a:extLst>
          </p:cNvPr>
          <p:cNvSpPr txBox="1"/>
          <p:nvPr/>
        </p:nvSpPr>
        <p:spPr>
          <a:xfrm>
            <a:off x="281354" y="1746858"/>
            <a:ext cx="2110154" cy="400110"/>
          </a:xfrm>
          <a:prstGeom prst="rect">
            <a:avLst/>
          </a:prstGeom>
          <a:noFill/>
        </p:spPr>
        <p:txBody>
          <a:bodyPr wrap="square" rtlCol="0">
            <a:spAutoFit/>
          </a:bodyPr>
          <a:lstStyle/>
          <a:p>
            <a:r>
              <a:rPr lang="es-ES" sz="2000" b="1" dirty="0"/>
              <a:t>Conoce al equipo</a:t>
            </a:r>
          </a:p>
        </p:txBody>
      </p:sp>
    </p:spTree>
    <p:extLst>
      <p:ext uri="{BB962C8B-B14F-4D97-AF65-F5344CB8AC3E}">
        <p14:creationId xmlns:p14="http://schemas.microsoft.com/office/powerpoint/2010/main" val="312666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CA39AA-DDE1-0D83-0613-4AFC67551386}"/>
              </a:ext>
            </a:extLst>
          </p:cNvPr>
          <p:cNvSpPr>
            <a:spLocks noGrp="1"/>
          </p:cNvSpPr>
          <p:nvPr>
            <p:ph type="body" sz="quarter" idx="14"/>
          </p:nvPr>
        </p:nvSpPr>
        <p:spPr>
          <a:xfrm>
            <a:off x="2983404" y="4925454"/>
            <a:ext cx="4096730" cy="995393"/>
          </a:xfrm>
        </p:spPr>
        <p:txBody>
          <a:bodyPr/>
          <a:lstStyle/>
          <a:p>
            <a:r>
              <a:rPr lang="es-ES" b="0" i="0" dirty="0" err="1">
                <a:solidFill>
                  <a:srgbClr val="000000"/>
                </a:solidFill>
                <a:effectLst/>
                <a:latin typeface="Calibri" panose="020F0502020204030204" pitchFamily="34" charset="0"/>
              </a:rPr>
              <a:t>Ageing</a:t>
            </a:r>
            <a:r>
              <a:rPr lang="es-ES" b="0" i="0" dirty="0">
                <a:solidFill>
                  <a:srgbClr val="000000"/>
                </a:solidFill>
                <a:effectLst/>
                <a:latin typeface="Calibri" panose="020F0502020204030204" pitchFamily="34" charset="0"/>
              </a:rPr>
              <a:t> </a:t>
            </a:r>
            <a:r>
              <a:rPr lang="es-ES" b="0" i="0" dirty="0" err="1">
                <a:solidFill>
                  <a:srgbClr val="000000"/>
                </a:solidFill>
                <a:effectLst/>
                <a:latin typeface="Calibri" panose="020F0502020204030204" pitchFamily="34" charset="0"/>
              </a:rPr>
              <a:t>Lab</a:t>
            </a:r>
            <a:r>
              <a:rPr lang="es-ES" b="0" i="0" dirty="0">
                <a:solidFill>
                  <a:srgbClr val="000000"/>
                </a:solidFill>
                <a:effectLst/>
                <a:latin typeface="Calibri" panose="020F0502020204030204" pitchFamily="34" charset="0"/>
              </a:rPr>
              <a:t> es una fundación española sin ánimo de lucro creada con el objetivo de convertirse en una plataforma de conocimiento sobre el envejecimiento. Forma parte de una amplia red de investigación y difusión gracias a su Living </a:t>
            </a:r>
            <a:r>
              <a:rPr lang="es-ES" b="0" i="0" dirty="0" err="1">
                <a:solidFill>
                  <a:srgbClr val="000000"/>
                </a:solidFill>
                <a:effectLst/>
                <a:latin typeface="Calibri" panose="020F0502020204030204" pitchFamily="34" charset="0"/>
              </a:rPr>
              <a:t>Lab</a:t>
            </a:r>
            <a:r>
              <a:rPr lang="es-ES" b="0" i="0" dirty="0">
                <a:solidFill>
                  <a:srgbClr val="000000"/>
                </a:solidFill>
                <a:effectLst/>
                <a:latin typeface="Calibri" panose="020F0502020204030204" pitchFamily="34" charset="0"/>
              </a:rPr>
              <a:t>, acreditado dentro de la Red Europea de Living </a:t>
            </a:r>
            <a:r>
              <a:rPr lang="es-ES" b="0" i="0" dirty="0" err="1">
                <a:solidFill>
                  <a:srgbClr val="000000"/>
                </a:solidFill>
                <a:effectLst/>
                <a:latin typeface="Calibri" panose="020F0502020204030204" pitchFamily="34" charset="0"/>
              </a:rPr>
              <a:t>Labs</a:t>
            </a:r>
            <a:r>
              <a:rPr lang="es-ES" b="0" i="0" dirty="0">
                <a:solidFill>
                  <a:srgbClr val="000000"/>
                </a:solidFill>
                <a:effectLst/>
                <a:latin typeface="Calibri" panose="020F0502020204030204" pitchFamily="34" charset="0"/>
              </a:rPr>
              <a:t> (</a:t>
            </a:r>
            <a:r>
              <a:rPr lang="es-ES" b="0" i="0" dirty="0" err="1">
                <a:solidFill>
                  <a:srgbClr val="000000"/>
                </a:solidFill>
                <a:effectLst/>
                <a:latin typeface="Calibri" panose="020F0502020204030204" pitchFamily="34" charset="0"/>
              </a:rPr>
              <a:t>Enoll</a:t>
            </a:r>
            <a:r>
              <a:rPr lang="es-ES" b="0" i="0" dirty="0">
                <a:solidFill>
                  <a:srgbClr val="000000"/>
                </a:solidFill>
                <a:effectLst/>
                <a:latin typeface="Calibri" panose="020F0502020204030204" pitchFamily="34" charset="0"/>
              </a:rPr>
              <a:t>) que les permite participar en varios proyectos nacionales e internacionales (Erasmus plus y H2020).</a:t>
            </a:r>
            <a:endParaRPr lang="en-IE" dirty="0"/>
          </a:p>
        </p:txBody>
      </p:sp>
      <p:sp>
        <p:nvSpPr>
          <p:cNvPr id="5" name="Text Placeholder 4">
            <a:extLst>
              <a:ext uri="{FF2B5EF4-FFF2-40B4-BE49-F238E27FC236}">
                <a16:creationId xmlns:a16="http://schemas.microsoft.com/office/drawing/2014/main" id="{9E6AC0D1-CF1C-0B9D-C62C-5ECB35CC6E9D}"/>
              </a:ext>
            </a:extLst>
          </p:cNvPr>
          <p:cNvSpPr>
            <a:spLocks noGrp="1"/>
          </p:cNvSpPr>
          <p:nvPr>
            <p:ph type="body" sz="quarter" idx="19"/>
          </p:nvPr>
        </p:nvSpPr>
        <p:spPr>
          <a:xfrm>
            <a:off x="2180881" y="4361948"/>
            <a:ext cx="784346" cy="635000"/>
          </a:xfrm>
        </p:spPr>
        <p:txBody>
          <a:bodyPr/>
          <a:lstStyle/>
          <a:p>
            <a:r>
              <a:rPr lang="en-IE" dirty="0"/>
              <a:t>4</a:t>
            </a:r>
          </a:p>
        </p:txBody>
      </p:sp>
      <p:sp>
        <p:nvSpPr>
          <p:cNvPr id="9" name="Text Placeholder 8">
            <a:extLst>
              <a:ext uri="{FF2B5EF4-FFF2-40B4-BE49-F238E27FC236}">
                <a16:creationId xmlns:a16="http://schemas.microsoft.com/office/drawing/2014/main" id="{6796B42E-2673-79F2-3039-2FB8CD68F1E7}"/>
              </a:ext>
            </a:extLst>
          </p:cNvPr>
          <p:cNvSpPr>
            <a:spLocks noGrp="1"/>
          </p:cNvSpPr>
          <p:nvPr>
            <p:ph type="body" sz="quarter" idx="23"/>
          </p:nvPr>
        </p:nvSpPr>
        <p:spPr>
          <a:xfrm>
            <a:off x="2983403" y="6684963"/>
            <a:ext cx="4096731" cy="995393"/>
          </a:xfrm>
        </p:spPr>
        <p:txBody>
          <a:bodyPr/>
          <a:lstStyle/>
          <a:p>
            <a:r>
              <a:rPr lang="es-ES" dirty="0">
                <a:solidFill>
                  <a:srgbClr val="000000"/>
                </a:solidFill>
              </a:rPr>
              <a:t>LIC </a:t>
            </a:r>
            <a:r>
              <a:rPr lang="es-ES" b="0" i="0" dirty="0">
                <a:solidFill>
                  <a:srgbClr val="000000"/>
                </a:solidFill>
                <a:effectLst/>
                <a:latin typeface="Calibri" panose="020F0502020204030204" pitchFamily="34" charset="0"/>
              </a:rPr>
              <a:t>es una institución pública que presta apoyo y asesoramiento a las </a:t>
            </a:r>
            <a:r>
              <a:rPr lang="es-ES" b="0" i="0" dirty="0" err="1">
                <a:solidFill>
                  <a:srgbClr val="000000"/>
                </a:solidFill>
                <a:effectLst/>
                <a:latin typeface="Calibri" panose="020F0502020204030204" pitchFamily="34" charset="0"/>
              </a:rPr>
              <a:t>PyMEs</a:t>
            </a:r>
            <a:r>
              <a:rPr lang="es-ES" b="0" i="0" dirty="0">
                <a:solidFill>
                  <a:srgbClr val="000000"/>
                </a:solidFill>
                <a:effectLst/>
                <a:latin typeface="Calibri" panose="020F0502020204030204" pitchFamily="34" charset="0"/>
              </a:rPr>
              <a:t> desde hace más de 25 años. Todas las actividades de la institución están dirigidas a fomentar las capacidades de las empresas para desarrollar e implementar innovaciones.  Desde 2016, LIC trabaja activamente en el ámbito de la economía plateada a nivel nacional e internacional</a:t>
            </a:r>
          </a:p>
          <a:p>
            <a:endParaRPr lang="es-ES" b="0" i="0" dirty="0">
              <a:solidFill>
                <a:srgbClr val="000000"/>
              </a:solidFill>
              <a:effectLst/>
              <a:latin typeface="Calibri" panose="020F0502020204030204" pitchFamily="34" charset="0"/>
            </a:endParaRPr>
          </a:p>
        </p:txBody>
      </p:sp>
      <p:sp>
        <p:nvSpPr>
          <p:cNvPr id="10" name="Text Placeholder 9">
            <a:extLst>
              <a:ext uri="{FF2B5EF4-FFF2-40B4-BE49-F238E27FC236}">
                <a16:creationId xmlns:a16="http://schemas.microsoft.com/office/drawing/2014/main" id="{B42B94B4-F8D1-ACB2-BCA5-FC5B78549A2C}"/>
              </a:ext>
            </a:extLst>
          </p:cNvPr>
          <p:cNvSpPr>
            <a:spLocks noGrp="1"/>
          </p:cNvSpPr>
          <p:nvPr>
            <p:ph type="body" sz="quarter" idx="24"/>
          </p:nvPr>
        </p:nvSpPr>
        <p:spPr>
          <a:xfrm>
            <a:off x="2199058" y="6202936"/>
            <a:ext cx="784346" cy="635000"/>
          </a:xfrm>
        </p:spPr>
        <p:txBody>
          <a:bodyPr/>
          <a:lstStyle/>
          <a:p>
            <a:r>
              <a:rPr lang="en-IE" dirty="0"/>
              <a:t>5</a:t>
            </a:r>
          </a:p>
        </p:txBody>
      </p:sp>
      <p:sp>
        <p:nvSpPr>
          <p:cNvPr id="13" name="Text Placeholder 12">
            <a:extLst>
              <a:ext uri="{FF2B5EF4-FFF2-40B4-BE49-F238E27FC236}">
                <a16:creationId xmlns:a16="http://schemas.microsoft.com/office/drawing/2014/main" id="{8927BA9B-22E0-BCCD-4E3C-6113AF492AA3}"/>
              </a:ext>
            </a:extLst>
          </p:cNvPr>
          <p:cNvSpPr>
            <a:spLocks noGrp="1"/>
          </p:cNvSpPr>
          <p:nvPr>
            <p:ph type="body" sz="quarter" idx="27"/>
          </p:nvPr>
        </p:nvSpPr>
        <p:spPr>
          <a:xfrm>
            <a:off x="2965227" y="8608781"/>
            <a:ext cx="4114907" cy="995393"/>
          </a:xfrm>
        </p:spPr>
        <p:txBody>
          <a:bodyPr/>
          <a:lstStyle/>
          <a:p>
            <a:r>
              <a:rPr lang="es-ES" b="0" i="0" dirty="0">
                <a:solidFill>
                  <a:srgbClr val="000000"/>
                </a:solidFill>
                <a:effectLst/>
                <a:latin typeface="Calibri" panose="020F0502020204030204" pitchFamily="34" charset="0"/>
              </a:rPr>
              <a:t>El Instituto Europeo de E-learning (EUEI) está especializado en la creación de potentes plataformas en línea, entornos educativos inmersivos y en la provisión de recursos y herramientas para crear experiencias de aprendizaje realmente valiosas. Tienen una experiencia especial en cursos en línea relacionados con la alimentación.</a:t>
            </a:r>
            <a:endParaRPr lang="en-IE" dirty="0"/>
          </a:p>
        </p:txBody>
      </p:sp>
      <p:sp>
        <p:nvSpPr>
          <p:cNvPr id="14" name="Text Placeholder 13">
            <a:extLst>
              <a:ext uri="{FF2B5EF4-FFF2-40B4-BE49-F238E27FC236}">
                <a16:creationId xmlns:a16="http://schemas.microsoft.com/office/drawing/2014/main" id="{D43B2934-8728-89C0-BF0A-E16725275106}"/>
              </a:ext>
            </a:extLst>
          </p:cNvPr>
          <p:cNvSpPr>
            <a:spLocks noGrp="1"/>
          </p:cNvSpPr>
          <p:nvPr>
            <p:ph type="body" sz="quarter" idx="28"/>
          </p:nvPr>
        </p:nvSpPr>
        <p:spPr>
          <a:xfrm>
            <a:off x="2199058" y="8025669"/>
            <a:ext cx="784346" cy="635000"/>
          </a:xfrm>
        </p:spPr>
        <p:txBody>
          <a:bodyPr/>
          <a:lstStyle/>
          <a:p>
            <a:r>
              <a:rPr lang="en-IE" dirty="0"/>
              <a:t>6</a:t>
            </a:r>
          </a:p>
        </p:txBody>
      </p:sp>
      <p:sp>
        <p:nvSpPr>
          <p:cNvPr id="16" name="Picture Placeholder 15">
            <a:extLst>
              <a:ext uri="{FF2B5EF4-FFF2-40B4-BE49-F238E27FC236}">
                <a16:creationId xmlns:a16="http://schemas.microsoft.com/office/drawing/2014/main" id="{48DFFF24-1075-9294-3502-40F1FDFF4208}"/>
              </a:ext>
            </a:extLst>
          </p:cNvPr>
          <p:cNvSpPr>
            <a:spLocks noGrp="1"/>
          </p:cNvSpPr>
          <p:nvPr>
            <p:ph type="pic" sz="quarter" idx="30"/>
          </p:nvPr>
        </p:nvSpPr>
        <p:spPr/>
      </p:sp>
      <p:pic>
        <p:nvPicPr>
          <p:cNvPr id="17" name="Picture Placeholder 12">
            <a:extLst>
              <a:ext uri="{FF2B5EF4-FFF2-40B4-BE49-F238E27FC236}">
                <a16:creationId xmlns:a16="http://schemas.microsoft.com/office/drawing/2014/main" id="{D6DF0F0A-BCC6-91C7-4BC7-B6505E45B8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0"/>
            <a:ext cx="7559675" cy="2339975"/>
          </a:xfrm>
          <a:prstGeom prst="rect">
            <a:avLst/>
          </a:prstGeom>
          <a:solidFill>
            <a:schemeClr val="bg1">
              <a:lumMod val="85000"/>
            </a:schemeClr>
          </a:solidFill>
        </p:spPr>
      </p:pic>
      <p:sp>
        <p:nvSpPr>
          <p:cNvPr id="18" name="Text Placeholder 3">
            <a:extLst>
              <a:ext uri="{FF2B5EF4-FFF2-40B4-BE49-F238E27FC236}">
                <a16:creationId xmlns:a16="http://schemas.microsoft.com/office/drawing/2014/main" id="{2AA7DA94-8338-AC39-5A3E-52975194B3AD}"/>
              </a:ext>
            </a:extLst>
          </p:cNvPr>
          <p:cNvSpPr txBox="1">
            <a:spLocks noGrp="1"/>
          </p:cNvSpPr>
          <p:nvPr>
            <p:ph type="body" sz="quarter" idx="15"/>
          </p:nvPr>
        </p:nvSpPr>
        <p:spPr>
          <a:xfrm>
            <a:off x="879729" y="2818950"/>
            <a:ext cx="4612533" cy="838023"/>
          </a:xfrm>
          <a:prstGeom prst="rect">
            <a:avLst/>
          </a:prstGeom>
          <a:solidFill>
            <a:srgbClr val="FED103"/>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400" b="0" i="0" kern="1200">
                <a:solidFill>
                  <a:schemeClr val="tx1"/>
                </a:solidFill>
                <a:latin typeface="Calibri" panose="020F0502020204030204" pitchFamily="34"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t>Los socios del proyecto continúan...</a:t>
            </a:r>
            <a:endParaRPr lang="en-IE" dirty="0"/>
          </a:p>
        </p:txBody>
      </p:sp>
      <p:sp>
        <p:nvSpPr>
          <p:cNvPr id="19" name="Text Placeholder 1">
            <a:extLst>
              <a:ext uri="{FF2B5EF4-FFF2-40B4-BE49-F238E27FC236}">
                <a16:creationId xmlns:a16="http://schemas.microsoft.com/office/drawing/2014/main" id="{B2494C40-ADA4-7DF8-A92F-255BF03301F7}"/>
              </a:ext>
            </a:extLst>
          </p:cNvPr>
          <p:cNvSpPr>
            <a:spLocks noGrp="1"/>
          </p:cNvSpPr>
          <p:nvPr>
            <p:ph type="body" sz="quarter" idx="13"/>
          </p:nvPr>
        </p:nvSpPr>
        <p:spPr>
          <a:xfrm>
            <a:off x="3092450" y="4567238"/>
            <a:ext cx="3517900" cy="327025"/>
          </a:xfrm>
        </p:spPr>
        <p:txBody>
          <a:bodyPr/>
          <a:lstStyle/>
          <a:p>
            <a:r>
              <a:rPr lang="en-US" sz="1300" b="1" i="0" dirty="0">
                <a:solidFill>
                  <a:srgbClr val="000000"/>
                </a:solidFill>
                <a:effectLst/>
                <a:latin typeface="Calibri" panose="020F0502020204030204" pitchFamily="34" charset="0"/>
              </a:rPr>
              <a:t>Fundación Ageing Lab</a:t>
            </a:r>
            <a:r>
              <a:rPr lang="en-US" sz="1300" b="0" i="0" dirty="0">
                <a:solidFill>
                  <a:srgbClr val="000000"/>
                </a:solidFill>
                <a:effectLst/>
                <a:latin typeface="Calibri" panose="020F0502020204030204" pitchFamily="34" charset="0"/>
              </a:rPr>
              <a:t> </a:t>
            </a:r>
            <a:endParaRPr lang="en-IE" sz="1300" dirty="0"/>
          </a:p>
        </p:txBody>
      </p:sp>
      <p:pic>
        <p:nvPicPr>
          <p:cNvPr id="20" name="Picture 19">
            <a:hlinkClick r:id="rId3"/>
            <a:extLst>
              <a:ext uri="{FF2B5EF4-FFF2-40B4-BE49-F238E27FC236}">
                <a16:creationId xmlns:a16="http://schemas.microsoft.com/office/drawing/2014/main" id="{C6F80FB7-9723-99A4-FD9E-C33735B081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765" y="5184592"/>
            <a:ext cx="1897086" cy="804967"/>
          </a:xfrm>
          <a:prstGeom prst="rect">
            <a:avLst/>
          </a:prstGeom>
        </p:spPr>
      </p:pic>
      <p:sp>
        <p:nvSpPr>
          <p:cNvPr id="21" name="Text Placeholder 1">
            <a:extLst>
              <a:ext uri="{FF2B5EF4-FFF2-40B4-BE49-F238E27FC236}">
                <a16:creationId xmlns:a16="http://schemas.microsoft.com/office/drawing/2014/main" id="{330FEC1C-8E08-2D59-B9E6-702C10A0117B}"/>
              </a:ext>
            </a:extLst>
          </p:cNvPr>
          <p:cNvSpPr>
            <a:spLocks noGrp="1"/>
          </p:cNvSpPr>
          <p:nvPr>
            <p:ph type="body" sz="quarter" idx="22"/>
          </p:nvPr>
        </p:nvSpPr>
        <p:spPr>
          <a:xfrm>
            <a:off x="3111500" y="6357938"/>
            <a:ext cx="3498850" cy="327025"/>
          </a:xfrm>
        </p:spPr>
        <p:txBody>
          <a:bodyPr/>
          <a:lstStyle/>
          <a:p>
            <a:r>
              <a:rPr lang="en-US" sz="1300" b="1" i="0" dirty="0">
                <a:solidFill>
                  <a:srgbClr val="000000"/>
                </a:solidFill>
                <a:effectLst/>
                <a:latin typeface="Calibri" panose="020F0502020204030204" pitchFamily="34" charset="0"/>
              </a:rPr>
              <a:t>Lithuanian Innovation Centre (LIC)</a:t>
            </a:r>
            <a:r>
              <a:rPr lang="en-US" sz="1300" b="0" i="0" dirty="0">
                <a:solidFill>
                  <a:srgbClr val="000000"/>
                </a:solidFill>
                <a:effectLst/>
                <a:latin typeface="Calibri" panose="020F0502020204030204" pitchFamily="34" charset="0"/>
              </a:rPr>
              <a:t> </a:t>
            </a:r>
            <a:endParaRPr lang="en-IE" sz="1300" dirty="0"/>
          </a:p>
        </p:txBody>
      </p:sp>
      <p:pic>
        <p:nvPicPr>
          <p:cNvPr id="22" name="Picture 21">
            <a:hlinkClick r:id="rId5"/>
            <a:extLst>
              <a:ext uri="{FF2B5EF4-FFF2-40B4-BE49-F238E27FC236}">
                <a16:creationId xmlns:a16="http://schemas.microsoft.com/office/drawing/2014/main" id="{81F39B18-9E07-47A1-85D6-99528529EB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765" y="6972067"/>
            <a:ext cx="1897086" cy="858681"/>
          </a:xfrm>
          <a:prstGeom prst="rect">
            <a:avLst/>
          </a:prstGeom>
        </p:spPr>
      </p:pic>
      <p:pic>
        <p:nvPicPr>
          <p:cNvPr id="23" name="Picture 22">
            <a:hlinkClick r:id="rId7"/>
            <a:extLst>
              <a:ext uri="{FF2B5EF4-FFF2-40B4-BE49-F238E27FC236}">
                <a16:creationId xmlns:a16="http://schemas.microsoft.com/office/drawing/2014/main" id="{D9E664B2-EAC6-1105-FE98-7FD293CC6B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2190" y="8775221"/>
            <a:ext cx="1840030" cy="858681"/>
          </a:xfrm>
          <a:prstGeom prst="rect">
            <a:avLst/>
          </a:prstGeom>
        </p:spPr>
      </p:pic>
      <p:sp>
        <p:nvSpPr>
          <p:cNvPr id="24" name="Text Placeholder 7">
            <a:extLst>
              <a:ext uri="{FF2B5EF4-FFF2-40B4-BE49-F238E27FC236}">
                <a16:creationId xmlns:a16="http://schemas.microsoft.com/office/drawing/2014/main" id="{CCF0C05E-CF31-079B-68AE-5D755D531CF1}"/>
              </a:ext>
            </a:extLst>
          </p:cNvPr>
          <p:cNvSpPr>
            <a:spLocks noGrp="1"/>
          </p:cNvSpPr>
          <p:nvPr>
            <p:ph type="body" sz="quarter" idx="26"/>
          </p:nvPr>
        </p:nvSpPr>
        <p:spPr>
          <a:xfrm>
            <a:off x="3111500" y="8178800"/>
            <a:ext cx="3481388" cy="328613"/>
          </a:xfrm>
        </p:spPr>
        <p:txBody>
          <a:bodyPr/>
          <a:lstStyle/>
          <a:p>
            <a:r>
              <a:rPr lang="en-GB" sz="1300" b="1" i="0" dirty="0">
                <a:solidFill>
                  <a:srgbClr val="000000"/>
                </a:solidFill>
                <a:effectLst/>
                <a:latin typeface="Calibri" panose="020F0502020204030204" pitchFamily="34" charset="0"/>
              </a:rPr>
              <a:t>European E-learning Institute</a:t>
            </a:r>
            <a:r>
              <a:rPr lang="en-GB" sz="1300" b="0" i="0" dirty="0">
                <a:solidFill>
                  <a:srgbClr val="000000"/>
                </a:solidFill>
                <a:effectLst/>
                <a:latin typeface="Calibri" panose="020F0502020204030204" pitchFamily="34" charset="0"/>
              </a:rPr>
              <a:t> </a:t>
            </a:r>
            <a:endParaRPr lang="en-IE" sz="1300" dirty="0"/>
          </a:p>
        </p:txBody>
      </p:sp>
    </p:spTree>
    <p:extLst>
      <p:ext uri="{BB962C8B-B14F-4D97-AF65-F5344CB8AC3E}">
        <p14:creationId xmlns:p14="http://schemas.microsoft.com/office/powerpoint/2010/main" val="128200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9C4E5-1382-330C-3ABA-807835130D49}"/>
              </a:ext>
            </a:extLst>
          </p:cNvPr>
          <p:cNvSpPr>
            <a:spLocks noGrp="1"/>
          </p:cNvSpPr>
          <p:nvPr>
            <p:ph type="body" sz="quarter" idx="14"/>
          </p:nvPr>
        </p:nvSpPr>
        <p:spPr>
          <a:xfrm>
            <a:off x="661987" y="1034957"/>
            <a:ext cx="6235598" cy="3422597"/>
          </a:xfrm>
        </p:spPr>
        <p:txBody>
          <a:bodyPr numCol="1"/>
          <a:lstStyle/>
          <a:p>
            <a:r>
              <a:rPr lang="en-US" b="1" dirty="0"/>
              <a:t>d) </a:t>
            </a:r>
            <a:r>
              <a:rPr lang="es-ES" b="1" dirty="0"/>
              <a:t>Los objetivos generales de aprendizaje del curso</a:t>
            </a:r>
          </a:p>
          <a:p>
            <a:endParaRPr lang="en-US" dirty="0"/>
          </a:p>
          <a:p>
            <a:r>
              <a:rPr lang="es-ES" dirty="0"/>
              <a:t>El sector de la alimentación es uno de lo más dinámicos en Europa, con cambios en la tecnológicos, demográficos y en los estilos de vida, alterando en muy poco tiempo las preferencias de los consumidores y afectando a los márgenes de beneficio. PIFS contribuirá al desarrollo profesional de educadores orientados a la FP, fomentado las habilidades relacionadas con la innovación de nuevos productos sostenibles para el creciente aumento de personas mayores a través del aprendizaje y Desarrollo digital</a:t>
            </a:r>
          </a:p>
          <a:p>
            <a:endParaRPr lang="es-ES" dirty="0"/>
          </a:p>
          <a:p>
            <a:r>
              <a:rPr lang="en-US" dirty="0"/>
              <a:t>PIFS </a:t>
            </a:r>
            <a:r>
              <a:rPr lang="en-US" dirty="0" err="1"/>
              <a:t>también</a:t>
            </a:r>
            <a:r>
              <a:rPr lang="en-US" dirty="0"/>
              <a:t> </a:t>
            </a:r>
            <a:r>
              <a:rPr lang="en-US" dirty="0" err="1"/>
              <a:t>realizará</a:t>
            </a:r>
            <a:r>
              <a:rPr lang="en-US" dirty="0"/>
              <a:t> </a:t>
            </a:r>
            <a:r>
              <a:rPr lang="en-US" dirty="0" err="1"/>
              <a:t>una</a:t>
            </a:r>
            <a:r>
              <a:rPr lang="en-US" dirty="0"/>
              <a:t> </a:t>
            </a:r>
            <a:r>
              <a:rPr lang="en-US" dirty="0" err="1"/>
              <a:t>contribución</a:t>
            </a:r>
            <a:r>
              <a:rPr lang="en-US" dirty="0"/>
              <a:t> </a:t>
            </a:r>
            <a:r>
              <a:rPr lang="en-US" dirty="0" err="1"/>
              <a:t>sustancial</a:t>
            </a:r>
            <a:r>
              <a:rPr lang="en-US" dirty="0"/>
              <a:t> de </a:t>
            </a:r>
            <a:r>
              <a:rPr lang="en-US" dirty="0" err="1"/>
              <a:t>apoyo</a:t>
            </a:r>
            <a:r>
              <a:rPr lang="en-US" dirty="0"/>
              <a:t> a </a:t>
            </a:r>
            <a:r>
              <a:rPr lang="en-US" dirty="0" err="1"/>
              <a:t>educadores</a:t>
            </a:r>
            <a:r>
              <a:rPr lang="en-US" dirty="0"/>
              <a:t> </a:t>
            </a:r>
            <a:r>
              <a:rPr lang="en-US" dirty="0" err="1"/>
              <a:t>como</a:t>
            </a:r>
            <a:r>
              <a:rPr lang="en-US" dirty="0"/>
              <a:t> </a:t>
            </a:r>
            <a:r>
              <a:rPr lang="en-US" dirty="0" err="1"/>
              <a:t>usted</a:t>
            </a:r>
            <a:r>
              <a:rPr lang="en-US" dirty="0"/>
              <a:t>, </a:t>
            </a:r>
            <a:r>
              <a:rPr lang="en-US" dirty="0" err="1"/>
              <a:t>mostrándole</a:t>
            </a:r>
            <a:r>
              <a:rPr lang="en-US" dirty="0"/>
              <a:t> la </a:t>
            </a:r>
            <a:r>
              <a:rPr lang="en-US" dirty="0" err="1"/>
              <a:t>evolución</a:t>
            </a:r>
            <a:r>
              <a:rPr lang="en-US" dirty="0"/>
              <a:t> del </a:t>
            </a:r>
            <a:r>
              <a:rPr lang="es-ES" dirty="0"/>
              <a:t>mercado</a:t>
            </a:r>
            <a:r>
              <a:rPr lang="en-US" dirty="0"/>
              <a:t>, sus </a:t>
            </a:r>
            <a:r>
              <a:rPr lang="en-US" dirty="0" err="1"/>
              <a:t>implicaciones</a:t>
            </a:r>
            <a:r>
              <a:rPr lang="en-US" dirty="0"/>
              <a:t> para la </a:t>
            </a:r>
            <a:r>
              <a:rPr lang="en-US" dirty="0" err="1"/>
              <a:t>innovación</a:t>
            </a:r>
            <a:r>
              <a:rPr lang="en-US" dirty="0"/>
              <a:t> y sus </a:t>
            </a:r>
            <a:r>
              <a:rPr lang="en-US" dirty="0" err="1"/>
              <a:t>oportunidades</a:t>
            </a:r>
            <a:r>
              <a:rPr lang="en-US" dirty="0"/>
              <a:t> de </a:t>
            </a:r>
            <a:r>
              <a:rPr lang="en-US" dirty="0" err="1"/>
              <a:t>crecimiento</a:t>
            </a:r>
            <a:r>
              <a:rPr lang="en-US" dirty="0"/>
              <a:t>. El </a:t>
            </a:r>
            <a:r>
              <a:rPr lang="en-US" dirty="0" err="1"/>
              <a:t>curso</a:t>
            </a:r>
            <a:r>
              <a:rPr lang="en-US" dirty="0"/>
              <a:t> PIFS </a:t>
            </a:r>
            <a:r>
              <a:rPr lang="en-US" dirty="0" err="1"/>
              <a:t>mejorará</a:t>
            </a:r>
            <a:r>
              <a:rPr lang="en-US" dirty="0"/>
              <a:t> </a:t>
            </a:r>
            <a:r>
              <a:rPr lang="en-US" dirty="0" err="1"/>
              <a:t>el</a:t>
            </a:r>
            <a:r>
              <a:rPr lang="en-US" dirty="0"/>
              <a:t> </a:t>
            </a:r>
            <a:r>
              <a:rPr lang="en-US" dirty="0" err="1"/>
              <a:t>potencial</a:t>
            </a:r>
            <a:r>
              <a:rPr lang="en-US" dirty="0"/>
              <a:t> de </a:t>
            </a:r>
            <a:r>
              <a:rPr lang="en-US" dirty="0" err="1"/>
              <a:t>los</a:t>
            </a:r>
            <a:r>
              <a:rPr lang="en-US" dirty="0"/>
              <a:t> </a:t>
            </a:r>
            <a:r>
              <a:rPr lang="en-US" dirty="0" err="1"/>
              <a:t>educadores</a:t>
            </a:r>
            <a:r>
              <a:rPr lang="en-US" dirty="0"/>
              <a:t>, </a:t>
            </a:r>
            <a:r>
              <a:rPr lang="en-US" dirty="0" err="1"/>
              <a:t>proporcionándole</a:t>
            </a:r>
            <a:r>
              <a:rPr lang="en-US" dirty="0"/>
              <a:t> </a:t>
            </a:r>
            <a:r>
              <a:rPr lang="en-US" dirty="0" err="1"/>
              <a:t>conocimiento</a:t>
            </a:r>
            <a:r>
              <a:rPr lang="en-US" dirty="0"/>
              <a:t> </a:t>
            </a:r>
            <a:r>
              <a:rPr lang="en-US" dirty="0" err="1"/>
              <a:t>específico</a:t>
            </a:r>
            <a:r>
              <a:rPr lang="en-US" dirty="0"/>
              <a:t> del sector </a:t>
            </a:r>
            <a:r>
              <a:rPr lang="en-US" dirty="0" err="1"/>
              <a:t>alimenticio</a:t>
            </a:r>
            <a:r>
              <a:rPr lang="en-US" dirty="0"/>
              <a:t> para personas </a:t>
            </a:r>
            <a:r>
              <a:rPr lang="en-US" dirty="0" err="1"/>
              <a:t>mayores</a:t>
            </a:r>
            <a:r>
              <a:rPr lang="en-US" dirty="0"/>
              <a:t> y </a:t>
            </a:r>
            <a:r>
              <a:rPr lang="en-US" dirty="0" err="1"/>
              <a:t>el</a:t>
            </a:r>
            <a:r>
              <a:rPr lang="en-US" dirty="0"/>
              <a:t> </a:t>
            </a:r>
            <a:r>
              <a:rPr lang="en-US" dirty="0" err="1"/>
              <a:t>potencial</a:t>
            </a:r>
            <a:r>
              <a:rPr lang="en-US" dirty="0"/>
              <a:t> de la </a:t>
            </a:r>
            <a:r>
              <a:rPr lang="en-US" dirty="0" err="1"/>
              <a:t>innovación</a:t>
            </a:r>
            <a:r>
              <a:rPr lang="en-US" dirty="0"/>
              <a:t> </a:t>
            </a:r>
            <a:r>
              <a:rPr lang="en-US" dirty="0" err="1"/>
              <a:t>como</a:t>
            </a:r>
            <a:r>
              <a:rPr lang="en-US" dirty="0"/>
              <a:t> </a:t>
            </a:r>
            <a:r>
              <a:rPr lang="en-US" dirty="0" err="1"/>
              <a:t>motores</a:t>
            </a:r>
            <a:r>
              <a:rPr lang="en-US" dirty="0"/>
              <a:t> del </a:t>
            </a:r>
            <a:r>
              <a:rPr lang="en-US" dirty="0" err="1"/>
              <a:t>mismo</a:t>
            </a:r>
            <a:r>
              <a:rPr lang="en-US" dirty="0"/>
              <a:t>.</a:t>
            </a:r>
          </a:p>
          <a:p>
            <a:endParaRPr lang="en-US" dirty="0"/>
          </a:p>
          <a:p>
            <a:r>
              <a:rPr lang="en-US" dirty="0"/>
              <a:t>Por </a:t>
            </a:r>
            <a:r>
              <a:rPr lang="en-US" dirty="0" err="1"/>
              <a:t>esta</a:t>
            </a:r>
            <a:r>
              <a:rPr lang="en-US" dirty="0"/>
              <a:t> </a:t>
            </a:r>
            <a:r>
              <a:rPr lang="en-US" dirty="0" err="1"/>
              <a:t>razón</a:t>
            </a:r>
            <a:r>
              <a:rPr lang="en-US" dirty="0"/>
              <a:t>, PIFS </a:t>
            </a:r>
            <a:r>
              <a:rPr lang="en-US" dirty="0" err="1"/>
              <a:t>comienza</a:t>
            </a:r>
            <a:r>
              <a:rPr lang="en-US" dirty="0"/>
              <a:t> con </a:t>
            </a:r>
            <a:r>
              <a:rPr lang="en-US" dirty="0" err="1"/>
              <a:t>el</a:t>
            </a:r>
            <a:r>
              <a:rPr lang="en-US" dirty="0"/>
              <a:t> </a:t>
            </a:r>
            <a:r>
              <a:rPr lang="en-US" dirty="0" err="1"/>
              <a:t>recurso</a:t>
            </a:r>
            <a:r>
              <a:rPr lang="en-US" dirty="0"/>
              <a:t> de </a:t>
            </a:r>
            <a:r>
              <a:rPr lang="en-US" dirty="0" err="1"/>
              <a:t>aprendizaje</a:t>
            </a:r>
            <a:r>
              <a:rPr lang="en-US" dirty="0"/>
              <a:t> </a:t>
            </a:r>
            <a:r>
              <a:rPr lang="en-US" dirty="0" err="1"/>
              <a:t>único</a:t>
            </a:r>
            <a:r>
              <a:rPr lang="en-US" dirty="0"/>
              <a:t> (IO1) que </a:t>
            </a:r>
            <a:r>
              <a:rPr lang="en-US" dirty="0" err="1"/>
              <a:t>reune</a:t>
            </a:r>
            <a:r>
              <a:rPr lang="en-US" dirty="0"/>
              <a:t> </a:t>
            </a:r>
            <a:r>
              <a:rPr lang="en-US" dirty="0" err="1"/>
              <a:t>los</a:t>
            </a:r>
            <a:r>
              <a:rPr lang="en-US" dirty="0"/>
              <a:t> </a:t>
            </a:r>
            <a:r>
              <a:rPr lang="en-US" dirty="0" err="1"/>
              <a:t>diversos</a:t>
            </a:r>
            <a:r>
              <a:rPr lang="en-US" dirty="0"/>
              <a:t> </a:t>
            </a:r>
            <a:r>
              <a:rPr lang="en-US" dirty="0" err="1"/>
              <a:t>conocimientos</a:t>
            </a:r>
            <a:r>
              <a:rPr lang="en-US" dirty="0"/>
              <a:t> de </a:t>
            </a:r>
            <a:r>
              <a:rPr lang="en-US" dirty="0" err="1"/>
              <a:t>nuestros</a:t>
            </a:r>
            <a:r>
              <a:rPr lang="en-US" dirty="0"/>
              <a:t> </a:t>
            </a:r>
            <a:r>
              <a:rPr lang="en-US" dirty="0" err="1"/>
              <a:t>socios</a:t>
            </a:r>
            <a:r>
              <a:rPr lang="en-US" dirty="0"/>
              <a:t> </a:t>
            </a:r>
            <a:r>
              <a:rPr lang="en-US" dirty="0" err="1"/>
              <a:t>especializados</a:t>
            </a:r>
            <a:r>
              <a:rPr lang="en-US" dirty="0"/>
              <a:t> para </a:t>
            </a:r>
            <a:r>
              <a:rPr lang="en-US" dirty="0" err="1"/>
              <a:t>ofrecerles</a:t>
            </a:r>
            <a:r>
              <a:rPr lang="en-US" dirty="0"/>
              <a:t>, </a:t>
            </a:r>
            <a:r>
              <a:rPr lang="en-US" dirty="0" err="1"/>
              <a:t>como</a:t>
            </a:r>
            <a:r>
              <a:rPr lang="en-US" dirty="0"/>
              <a:t> </a:t>
            </a:r>
            <a:r>
              <a:rPr lang="en-US" dirty="0" err="1"/>
              <a:t>formadores</a:t>
            </a:r>
            <a:r>
              <a:rPr lang="en-US" dirty="0"/>
              <a:t> de </a:t>
            </a:r>
            <a:r>
              <a:rPr lang="en-US" dirty="0" err="1"/>
              <a:t>empresas</a:t>
            </a:r>
            <a:r>
              <a:rPr lang="en-US" dirty="0"/>
              <a:t> (y </a:t>
            </a:r>
            <a:r>
              <a:rPr lang="en-US" dirty="0" err="1"/>
              <a:t>PyMEs</a:t>
            </a:r>
            <a:r>
              <a:rPr lang="en-US" dirty="0"/>
              <a:t>), un </a:t>
            </a:r>
            <a:r>
              <a:rPr lang="en-US" dirty="0" err="1"/>
              <a:t>Compendio</a:t>
            </a:r>
            <a:r>
              <a:rPr lang="en-US" dirty="0"/>
              <a:t> de </a:t>
            </a:r>
            <a:r>
              <a:rPr lang="es-ES" dirty="0"/>
              <a:t>Buenas</a:t>
            </a:r>
            <a:r>
              <a:rPr lang="en-US" dirty="0"/>
              <a:t> </a:t>
            </a:r>
            <a:r>
              <a:rPr lang="en-US" dirty="0" err="1"/>
              <a:t>Prácticas</a:t>
            </a:r>
            <a:r>
              <a:rPr lang="en-US" dirty="0"/>
              <a:t>: </a:t>
            </a:r>
            <a:r>
              <a:rPr lang="en-US" dirty="0" err="1"/>
              <a:t>una</a:t>
            </a:r>
            <a:r>
              <a:rPr lang="en-US" dirty="0"/>
              <a:t> </a:t>
            </a:r>
            <a:r>
              <a:rPr lang="en-US" dirty="0" err="1"/>
              <a:t>muestra</a:t>
            </a:r>
            <a:r>
              <a:rPr lang="en-US" dirty="0"/>
              <a:t> de 20 </a:t>
            </a:r>
            <a:r>
              <a:rPr lang="en-US" dirty="0" err="1"/>
              <a:t>PyMEs</a:t>
            </a:r>
            <a:r>
              <a:rPr lang="en-US" dirty="0"/>
              <a:t> </a:t>
            </a:r>
            <a:r>
              <a:rPr lang="en-US" dirty="0" err="1"/>
              <a:t>embarcadas</a:t>
            </a:r>
            <a:r>
              <a:rPr lang="en-US" dirty="0"/>
              <a:t> </a:t>
            </a:r>
            <a:r>
              <a:rPr lang="en-US" dirty="0" err="1"/>
              <a:t>en</a:t>
            </a:r>
            <a:r>
              <a:rPr lang="en-US" dirty="0"/>
              <a:t> la </a:t>
            </a:r>
            <a:r>
              <a:rPr lang="en-US" dirty="0" err="1"/>
              <a:t>creación</a:t>
            </a:r>
            <a:r>
              <a:rPr lang="en-US" dirty="0"/>
              <a:t> de </a:t>
            </a:r>
            <a:r>
              <a:rPr lang="en-US" dirty="0" err="1"/>
              <a:t>oportunidades</a:t>
            </a:r>
            <a:r>
              <a:rPr lang="en-US" dirty="0"/>
              <a:t> de </a:t>
            </a:r>
            <a:r>
              <a:rPr lang="en-US" dirty="0" err="1"/>
              <a:t>innovación</a:t>
            </a:r>
            <a:r>
              <a:rPr lang="en-US" dirty="0"/>
              <a:t> y </a:t>
            </a:r>
            <a:r>
              <a:rPr lang="en-US" dirty="0" err="1"/>
              <a:t>resolución</a:t>
            </a:r>
            <a:r>
              <a:rPr lang="en-US" dirty="0"/>
              <a:t> de </a:t>
            </a:r>
            <a:r>
              <a:rPr lang="en-US" dirty="0" err="1"/>
              <a:t>necesidades</a:t>
            </a:r>
            <a:r>
              <a:rPr lang="en-US" dirty="0"/>
              <a:t> </a:t>
            </a:r>
            <a:r>
              <a:rPr lang="en-US" dirty="0" err="1"/>
              <a:t>dentro</a:t>
            </a:r>
            <a:r>
              <a:rPr lang="en-US" dirty="0"/>
              <a:t> del mercado </a:t>
            </a:r>
            <a:r>
              <a:rPr lang="en-US" dirty="0" err="1"/>
              <a:t>europeo</a:t>
            </a:r>
            <a:r>
              <a:rPr lang="en-US" dirty="0"/>
              <a:t> </a:t>
            </a:r>
            <a:r>
              <a:rPr lang="en-US" dirty="0" err="1"/>
              <a:t>dirigido</a:t>
            </a:r>
            <a:r>
              <a:rPr lang="en-US" dirty="0"/>
              <a:t> a personas </a:t>
            </a:r>
            <a:r>
              <a:rPr lang="en-US" dirty="0" err="1"/>
              <a:t>mayores</a:t>
            </a:r>
            <a:r>
              <a:rPr lang="en-US" dirty="0"/>
              <a:t>. </a:t>
            </a:r>
            <a:r>
              <a:rPr lang="es-ES" dirty="0"/>
              <a:t>A medida que el sector alimentario sigue creciendo en toda Europa, esta Guía de Buenas Prácticas le proporciona excelentes estudios de casos que pueden ser utilizados por sus alumnos para avanzar en su desarrollo profesional e inspirarse en las mejores prácticas para mejorar sus propios resultados y abrir las puertas a futuros desarrollos empresariales, diversificación u oportunidades profesionales. </a:t>
            </a:r>
            <a:endParaRPr lang="en-IE" dirty="0"/>
          </a:p>
        </p:txBody>
      </p:sp>
      <p:sp>
        <p:nvSpPr>
          <p:cNvPr id="4" name="Text Placeholder 1">
            <a:extLst>
              <a:ext uri="{FF2B5EF4-FFF2-40B4-BE49-F238E27FC236}">
                <a16:creationId xmlns:a16="http://schemas.microsoft.com/office/drawing/2014/main" id="{9BE01830-7AC0-8DD3-3524-1BA654A893E1}"/>
              </a:ext>
            </a:extLst>
          </p:cNvPr>
          <p:cNvSpPr>
            <a:spLocks noGrp="1"/>
          </p:cNvSpPr>
          <p:nvPr>
            <p:ph type="body" sz="quarter" idx="13"/>
          </p:nvPr>
        </p:nvSpPr>
        <p:spPr>
          <a:xfrm>
            <a:off x="661987" y="469901"/>
            <a:ext cx="6834921" cy="632390"/>
          </a:xfrm>
        </p:spPr>
        <p:txBody>
          <a:bodyPr/>
          <a:lstStyle/>
          <a:p>
            <a:r>
              <a:rPr lang="en-IE" b="1" dirty="0"/>
              <a:t>02: </a:t>
            </a:r>
            <a:r>
              <a:rPr lang="es-ES" sz="2000" b="1" dirty="0"/>
              <a:t>Sobre el plan de estudios del proyecto (continuación):</a:t>
            </a:r>
            <a:endParaRPr lang="en-IE" sz="2000" b="1" dirty="0"/>
          </a:p>
        </p:txBody>
      </p:sp>
      <p:pic>
        <p:nvPicPr>
          <p:cNvPr id="6" name="Picture 5" descr="Hand holding piece of white puzzle on blue background">
            <a:extLst>
              <a:ext uri="{FF2B5EF4-FFF2-40B4-BE49-F238E27FC236}">
                <a16:creationId xmlns:a16="http://schemas.microsoft.com/office/drawing/2014/main" id="{F4C0C3EA-D6B2-24D8-7D99-9E6E68629E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 y="5022610"/>
            <a:ext cx="7559675" cy="1653826"/>
          </a:xfrm>
          <a:prstGeom prst="rect">
            <a:avLst/>
          </a:prstGeom>
        </p:spPr>
      </p:pic>
      <p:sp>
        <p:nvSpPr>
          <p:cNvPr id="7" name="TextBox 6">
            <a:extLst>
              <a:ext uri="{FF2B5EF4-FFF2-40B4-BE49-F238E27FC236}">
                <a16:creationId xmlns:a16="http://schemas.microsoft.com/office/drawing/2014/main" id="{6A3B183A-A4C0-7264-E474-B9AFE087B4F1}"/>
              </a:ext>
            </a:extLst>
          </p:cNvPr>
          <p:cNvSpPr txBox="1"/>
          <p:nvPr/>
        </p:nvSpPr>
        <p:spPr>
          <a:xfrm>
            <a:off x="661987" y="6876789"/>
            <a:ext cx="6340061" cy="3431709"/>
          </a:xfrm>
          <a:prstGeom prst="rect">
            <a:avLst/>
          </a:prstGeom>
          <a:noFill/>
        </p:spPr>
        <p:txBody>
          <a:bodyPr wrap="square" lIns="91440" tIns="45720" rIns="91440" bIns="45720" rtlCol="0" anchor="t">
            <a:spAutoFit/>
          </a:bodyPr>
          <a:lstStyle/>
          <a:p>
            <a:pPr algn="just"/>
            <a:r>
              <a:rPr lang="en-IE" sz="1300" b="1" dirty="0"/>
              <a:t>e) </a:t>
            </a:r>
            <a:r>
              <a:rPr lang="en-IE" sz="1300" b="1" dirty="0" err="1">
                <a:ea typeface="+mn-lt"/>
                <a:cs typeface="+mn-lt"/>
              </a:rPr>
              <a:t>Quién</a:t>
            </a:r>
            <a:r>
              <a:rPr lang="en-IE" sz="1300" b="1" dirty="0">
                <a:ea typeface="+mn-lt"/>
                <a:cs typeface="+mn-lt"/>
              </a:rPr>
              <a:t> </a:t>
            </a:r>
            <a:r>
              <a:rPr lang="en-IE" sz="1300" b="1" dirty="0" err="1">
                <a:ea typeface="+mn-lt"/>
                <a:cs typeface="+mn-lt"/>
              </a:rPr>
              <a:t>puede</a:t>
            </a:r>
            <a:r>
              <a:rPr lang="en-IE" sz="1300" b="1" dirty="0">
                <a:ea typeface="+mn-lt"/>
                <a:cs typeface="+mn-lt"/>
              </a:rPr>
              <a:t> </a:t>
            </a:r>
            <a:r>
              <a:rPr lang="en-IE" sz="1300" b="1" dirty="0" err="1">
                <a:ea typeface="+mn-lt"/>
                <a:cs typeface="+mn-lt"/>
              </a:rPr>
              <a:t>impartir</a:t>
            </a:r>
            <a:r>
              <a:rPr lang="en-IE" sz="1300" b="1" dirty="0">
                <a:ea typeface="+mn-lt"/>
                <a:cs typeface="+mn-lt"/>
              </a:rPr>
              <a:t> </a:t>
            </a:r>
            <a:r>
              <a:rPr lang="en-IE" sz="1300" b="1" dirty="0" err="1">
                <a:ea typeface="+mn-lt"/>
                <a:cs typeface="+mn-lt"/>
              </a:rPr>
              <a:t>el</a:t>
            </a:r>
            <a:r>
              <a:rPr lang="en-IE" sz="1300" b="1" dirty="0">
                <a:ea typeface="+mn-lt"/>
                <a:cs typeface="+mn-lt"/>
              </a:rPr>
              <a:t> </a:t>
            </a:r>
            <a:r>
              <a:rPr lang="en-IE" sz="1300" b="1" dirty="0" err="1">
                <a:ea typeface="+mn-lt"/>
                <a:cs typeface="+mn-lt"/>
              </a:rPr>
              <a:t>curso</a:t>
            </a:r>
            <a:r>
              <a:rPr lang="en-IE" sz="1300" b="1" dirty="0">
                <a:ea typeface="+mn-lt"/>
                <a:cs typeface="+mn-lt"/>
              </a:rPr>
              <a:t> PIFS y a </a:t>
            </a:r>
            <a:r>
              <a:rPr lang="en-IE" sz="1300" b="1" dirty="0" err="1">
                <a:ea typeface="+mn-lt"/>
                <a:cs typeface="+mn-lt"/>
              </a:rPr>
              <a:t>quién</a:t>
            </a:r>
            <a:r>
              <a:rPr lang="en-IE" sz="1300" b="1" dirty="0">
                <a:ea typeface="+mn-lt"/>
                <a:cs typeface="+mn-lt"/>
              </a:rPr>
              <a:t> </a:t>
            </a:r>
            <a:r>
              <a:rPr lang="en-IE" sz="1300" b="1" dirty="0" err="1">
                <a:ea typeface="+mn-lt"/>
                <a:cs typeface="+mn-lt"/>
              </a:rPr>
              <a:t>va</a:t>
            </a:r>
            <a:r>
              <a:rPr lang="en-IE" sz="1300" b="1" dirty="0">
                <a:ea typeface="+mn-lt"/>
                <a:cs typeface="+mn-lt"/>
              </a:rPr>
              <a:t> </a:t>
            </a:r>
            <a:r>
              <a:rPr lang="en-IE" sz="1300" b="1" dirty="0" err="1">
                <a:ea typeface="+mn-lt"/>
                <a:cs typeface="+mn-lt"/>
              </a:rPr>
              <a:t>dirigido</a:t>
            </a:r>
            <a:r>
              <a:rPr lang="en-IE" sz="1300" b="1" dirty="0">
                <a:ea typeface="+mn-lt"/>
                <a:cs typeface="+mn-lt"/>
              </a:rPr>
              <a:t>:</a:t>
            </a:r>
          </a:p>
          <a:p>
            <a:pPr algn="just"/>
            <a:endParaRPr lang="en-IE" sz="1200" dirty="0"/>
          </a:p>
          <a:p>
            <a:pPr algn="just"/>
            <a:r>
              <a:rPr lang="en-US" sz="1200" dirty="0">
                <a:ea typeface="+mn-lt"/>
                <a:cs typeface="+mn-lt"/>
              </a:rPr>
              <a:t>El </a:t>
            </a:r>
            <a:r>
              <a:rPr lang="en-US" sz="1200" dirty="0" err="1">
                <a:ea typeface="+mn-lt"/>
                <a:cs typeface="+mn-lt"/>
              </a:rPr>
              <a:t>curso</a:t>
            </a:r>
            <a:r>
              <a:rPr lang="en-US" sz="1200" dirty="0">
                <a:ea typeface="+mn-lt"/>
                <a:cs typeface="+mn-lt"/>
              </a:rPr>
              <a:t> </a:t>
            </a:r>
            <a:r>
              <a:rPr lang="en-US" sz="1200" dirty="0" err="1">
                <a:ea typeface="+mn-lt"/>
                <a:cs typeface="+mn-lt"/>
              </a:rPr>
              <a:t>está</a:t>
            </a:r>
            <a:r>
              <a:rPr lang="en-US" sz="1200" dirty="0">
                <a:ea typeface="+mn-lt"/>
                <a:cs typeface="+mn-lt"/>
              </a:rPr>
              <a:t> </a:t>
            </a:r>
            <a:r>
              <a:rPr lang="en-US" sz="1200" dirty="0" err="1">
                <a:ea typeface="+mn-lt"/>
                <a:cs typeface="+mn-lt"/>
              </a:rPr>
              <a:t>diseñado</a:t>
            </a:r>
            <a:r>
              <a:rPr lang="en-US" sz="1200" dirty="0">
                <a:ea typeface="+mn-lt"/>
                <a:cs typeface="+mn-lt"/>
              </a:rPr>
              <a:t> para ser </a:t>
            </a:r>
            <a:r>
              <a:rPr lang="en-US" sz="1200" dirty="0" err="1">
                <a:ea typeface="+mn-lt"/>
                <a:cs typeface="+mn-lt"/>
              </a:rPr>
              <a:t>impartido</a:t>
            </a:r>
            <a:r>
              <a:rPr lang="en-US" sz="1200" dirty="0">
                <a:ea typeface="+mn-lt"/>
                <a:cs typeface="+mn-lt"/>
              </a:rPr>
              <a:t> </a:t>
            </a:r>
            <a:r>
              <a:rPr lang="en-US" sz="1200" dirty="0" err="1">
                <a:ea typeface="+mn-lt"/>
                <a:cs typeface="+mn-lt"/>
              </a:rPr>
              <a:t>por</a:t>
            </a:r>
            <a:r>
              <a:rPr lang="en-US" sz="1200" dirty="0">
                <a:ea typeface="+mn-lt"/>
                <a:cs typeface="+mn-lt"/>
              </a:rPr>
              <a:t> </a:t>
            </a:r>
            <a:r>
              <a:rPr lang="en-US" sz="1200" dirty="0" err="1">
                <a:ea typeface="+mn-lt"/>
                <a:cs typeface="+mn-lt"/>
              </a:rPr>
              <a:t>profesores</a:t>
            </a:r>
            <a:r>
              <a:rPr lang="en-US" sz="1200" dirty="0">
                <a:ea typeface="+mn-lt"/>
                <a:cs typeface="+mn-lt"/>
              </a:rPr>
              <a:t> y </a:t>
            </a:r>
            <a:r>
              <a:rPr lang="en-US" sz="1200" dirty="0" err="1">
                <a:ea typeface="+mn-lt"/>
                <a:cs typeface="+mn-lt"/>
              </a:rPr>
              <a:t>formadores</a:t>
            </a:r>
            <a:r>
              <a:rPr lang="en-US" sz="1200" dirty="0">
                <a:ea typeface="+mn-lt"/>
                <a:cs typeface="+mn-lt"/>
              </a:rPr>
              <a:t> de FP. Los </a:t>
            </a:r>
            <a:r>
              <a:rPr lang="en-US" sz="1200" dirty="0" err="1">
                <a:ea typeface="+mn-lt"/>
                <a:cs typeface="+mn-lt"/>
              </a:rPr>
              <a:t>profesores</a:t>
            </a:r>
            <a:r>
              <a:rPr lang="en-US" sz="1200" dirty="0">
                <a:ea typeface="+mn-lt"/>
                <a:cs typeface="+mn-lt"/>
              </a:rPr>
              <a:t>/</a:t>
            </a:r>
            <a:r>
              <a:rPr lang="en-US" sz="1200" dirty="0" err="1">
                <a:ea typeface="+mn-lt"/>
                <a:cs typeface="+mn-lt"/>
              </a:rPr>
              <a:t>formadores</a:t>
            </a:r>
            <a:r>
              <a:rPr lang="en-US" sz="1200" dirty="0">
                <a:ea typeface="+mn-lt"/>
                <a:cs typeface="+mn-lt"/>
              </a:rPr>
              <a:t> </a:t>
            </a:r>
            <a:r>
              <a:rPr lang="en-US" sz="1200" dirty="0" err="1">
                <a:ea typeface="+mn-lt"/>
                <a:cs typeface="+mn-lt"/>
              </a:rPr>
              <a:t>pueden</a:t>
            </a:r>
            <a:r>
              <a:rPr lang="en-US" sz="1200" dirty="0">
                <a:ea typeface="+mn-lt"/>
                <a:cs typeface="+mn-lt"/>
              </a:rPr>
              <a:t> </a:t>
            </a:r>
            <a:r>
              <a:rPr lang="en-US" sz="1200" dirty="0" err="1">
                <a:ea typeface="+mn-lt"/>
                <a:cs typeface="+mn-lt"/>
              </a:rPr>
              <a:t>adaptar</a:t>
            </a:r>
            <a:r>
              <a:rPr lang="en-US" sz="1200" dirty="0">
                <a:ea typeface="+mn-lt"/>
                <a:cs typeface="+mn-lt"/>
              </a:rPr>
              <a:t> </a:t>
            </a:r>
            <a:r>
              <a:rPr lang="en-US" sz="1200" dirty="0" err="1">
                <a:ea typeface="+mn-lt"/>
                <a:cs typeface="+mn-lt"/>
              </a:rPr>
              <a:t>fácilmente</a:t>
            </a:r>
            <a:r>
              <a:rPr lang="en-US" sz="1200" dirty="0">
                <a:ea typeface="+mn-lt"/>
                <a:cs typeface="+mn-lt"/>
              </a:rPr>
              <a:t> </a:t>
            </a:r>
            <a:r>
              <a:rPr lang="en-US" sz="1200" dirty="0" err="1">
                <a:ea typeface="+mn-lt"/>
                <a:cs typeface="+mn-lt"/>
              </a:rPr>
              <a:t>nuestro</a:t>
            </a:r>
            <a:r>
              <a:rPr lang="en-US" sz="1200" dirty="0">
                <a:ea typeface="+mn-lt"/>
                <a:cs typeface="+mn-lt"/>
              </a:rPr>
              <a:t> conjunto de </a:t>
            </a:r>
            <a:r>
              <a:rPr lang="en-US" sz="1200" dirty="0" err="1">
                <a:ea typeface="+mn-lt"/>
                <a:cs typeface="+mn-lt"/>
              </a:rPr>
              <a:t>materiales</a:t>
            </a:r>
            <a:r>
              <a:rPr lang="en-US" sz="1200" dirty="0">
                <a:ea typeface="+mn-lt"/>
                <a:cs typeface="+mn-lt"/>
              </a:rPr>
              <a:t> y </a:t>
            </a:r>
            <a:r>
              <a:rPr lang="en-US" sz="1200" dirty="0" err="1">
                <a:ea typeface="+mn-lt"/>
                <a:cs typeface="+mn-lt"/>
              </a:rPr>
              <a:t>recursos</a:t>
            </a:r>
            <a:r>
              <a:rPr lang="en-US" sz="1200" dirty="0">
                <a:ea typeface="+mn-lt"/>
                <a:cs typeface="+mn-lt"/>
              </a:rPr>
              <a:t> de </a:t>
            </a:r>
            <a:r>
              <a:rPr lang="en-US" sz="1200" dirty="0" err="1">
                <a:ea typeface="+mn-lt"/>
                <a:cs typeface="+mn-lt"/>
              </a:rPr>
              <a:t>formación</a:t>
            </a:r>
            <a:r>
              <a:rPr lang="en-US" sz="1200" dirty="0">
                <a:ea typeface="+mn-lt"/>
                <a:cs typeface="+mn-lt"/>
              </a:rPr>
              <a:t> para </a:t>
            </a:r>
            <a:r>
              <a:rPr lang="en-US" sz="1200" dirty="0" err="1">
                <a:ea typeface="+mn-lt"/>
                <a:cs typeface="+mn-lt"/>
              </a:rPr>
              <a:t>diseñar</a:t>
            </a:r>
            <a:r>
              <a:rPr lang="en-US" sz="1200" dirty="0">
                <a:ea typeface="+mn-lt"/>
                <a:cs typeface="+mn-lt"/>
              </a:rPr>
              <a:t> e </a:t>
            </a:r>
            <a:r>
              <a:rPr lang="en-US" sz="1200" dirty="0" err="1">
                <a:ea typeface="+mn-lt"/>
                <a:cs typeface="+mn-lt"/>
              </a:rPr>
              <a:t>impartir</a:t>
            </a:r>
            <a:r>
              <a:rPr lang="en-US" sz="1200" dirty="0">
                <a:ea typeface="+mn-lt"/>
                <a:cs typeface="+mn-lt"/>
              </a:rPr>
              <a:t> </a:t>
            </a:r>
            <a:r>
              <a:rPr lang="en-US" sz="1200" dirty="0" err="1">
                <a:ea typeface="+mn-lt"/>
                <a:cs typeface="+mn-lt"/>
              </a:rPr>
              <a:t>sesiones</a:t>
            </a:r>
            <a:r>
              <a:rPr lang="en-US" sz="1200" dirty="0">
                <a:ea typeface="+mn-lt"/>
                <a:cs typeface="+mn-lt"/>
              </a:rPr>
              <a:t> de </a:t>
            </a:r>
            <a:r>
              <a:rPr lang="en-US" sz="1200" dirty="0" err="1">
                <a:ea typeface="+mn-lt"/>
                <a:cs typeface="+mn-lt"/>
              </a:rPr>
              <a:t>formación</a:t>
            </a:r>
            <a:r>
              <a:rPr lang="en-US" sz="1200" dirty="0">
                <a:ea typeface="+mn-lt"/>
                <a:cs typeface="+mn-lt"/>
              </a:rPr>
              <a:t> </a:t>
            </a:r>
            <a:r>
              <a:rPr lang="en-US" sz="1200" dirty="0" err="1">
                <a:ea typeface="+mn-lt"/>
                <a:cs typeface="+mn-lt"/>
              </a:rPr>
              <a:t>utilizando</a:t>
            </a:r>
            <a:r>
              <a:rPr lang="en-US" sz="1200" dirty="0">
                <a:ea typeface="+mn-lt"/>
                <a:cs typeface="+mn-lt"/>
              </a:rPr>
              <a:t> </a:t>
            </a:r>
            <a:r>
              <a:rPr lang="en-US" sz="1200" dirty="0" err="1">
                <a:ea typeface="+mn-lt"/>
                <a:cs typeface="+mn-lt"/>
              </a:rPr>
              <a:t>contenidos</a:t>
            </a:r>
            <a:r>
              <a:rPr lang="en-US" sz="1200" dirty="0">
                <a:ea typeface="+mn-lt"/>
                <a:cs typeface="+mn-lt"/>
              </a:rPr>
              <a:t> de </a:t>
            </a:r>
            <a:r>
              <a:rPr lang="en-US" sz="1200" dirty="0" err="1">
                <a:ea typeface="+mn-lt"/>
                <a:cs typeface="+mn-lt"/>
              </a:rPr>
              <a:t>alta</a:t>
            </a:r>
            <a:r>
              <a:rPr lang="en-US" sz="1200" dirty="0">
                <a:ea typeface="+mn-lt"/>
                <a:cs typeface="+mn-lt"/>
              </a:rPr>
              <a:t> </a:t>
            </a:r>
            <a:r>
              <a:rPr lang="en-US" sz="1200" dirty="0" err="1">
                <a:ea typeface="+mn-lt"/>
                <a:cs typeface="+mn-lt"/>
              </a:rPr>
              <a:t>calidad</a:t>
            </a:r>
            <a:r>
              <a:rPr lang="en-US" sz="1200" dirty="0">
                <a:ea typeface="+mn-lt"/>
                <a:cs typeface="+mn-lt"/>
              </a:rPr>
              <a:t> que </a:t>
            </a:r>
            <a:r>
              <a:rPr lang="en-US" sz="1200" dirty="0" err="1">
                <a:ea typeface="+mn-lt"/>
                <a:cs typeface="+mn-lt"/>
              </a:rPr>
              <a:t>han</a:t>
            </a:r>
            <a:r>
              <a:rPr lang="en-US" sz="1200" dirty="0">
                <a:ea typeface="+mn-lt"/>
                <a:cs typeface="+mn-lt"/>
              </a:rPr>
              <a:t> </a:t>
            </a:r>
            <a:r>
              <a:rPr lang="en-US" sz="1200" dirty="0" err="1">
                <a:ea typeface="+mn-lt"/>
                <a:cs typeface="+mn-lt"/>
              </a:rPr>
              <a:t>sido</a:t>
            </a:r>
            <a:r>
              <a:rPr lang="en-US" sz="1200" dirty="0">
                <a:ea typeface="+mn-lt"/>
                <a:cs typeface="+mn-lt"/>
              </a:rPr>
              <a:t> </a:t>
            </a:r>
            <a:r>
              <a:rPr lang="en-US" sz="1200" dirty="0" err="1">
                <a:ea typeface="+mn-lt"/>
                <a:cs typeface="+mn-lt"/>
              </a:rPr>
              <a:t>desarrollados</a:t>
            </a:r>
            <a:r>
              <a:rPr lang="en-US" sz="1200" dirty="0">
                <a:ea typeface="+mn-lt"/>
                <a:cs typeface="+mn-lt"/>
              </a:rPr>
              <a:t>, </a:t>
            </a:r>
            <a:r>
              <a:rPr lang="en-US" sz="1200" dirty="0" err="1">
                <a:ea typeface="+mn-lt"/>
                <a:cs typeface="+mn-lt"/>
              </a:rPr>
              <a:t>probados</a:t>
            </a:r>
            <a:r>
              <a:rPr lang="en-US" sz="1200" dirty="0">
                <a:ea typeface="+mn-lt"/>
                <a:cs typeface="+mn-lt"/>
              </a:rPr>
              <a:t> y </a:t>
            </a:r>
            <a:r>
              <a:rPr lang="en-US" sz="1200" dirty="0" err="1">
                <a:ea typeface="+mn-lt"/>
                <a:cs typeface="+mn-lt"/>
              </a:rPr>
              <a:t>revisados</a:t>
            </a:r>
            <a:r>
              <a:rPr lang="en-US" sz="1200" dirty="0">
                <a:ea typeface="+mn-lt"/>
                <a:cs typeface="+mn-lt"/>
              </a:rPr>
              <a:t> </a:t>
            </a:r>
            <a:r>
              <a:rPr lang="en-US" sz="1200" dirty="0" err="1">
                <a:ea typeface="+mn-lt"/>
                <a:cs typeface="+mn-lt"/>
              </a:rPr>
              <a:t>en</a:t>
            </a:r>
            <a:r>
              <a:rPr lang="en-US" sz="1200" dirty="0">
                <a:ea typeface="+mn-lt"/>
                <a:cs typeface="+mn-lt"/>
              </a:rPr>
              <a:t> Alemania, </a:t>
            </a:r>
            <a:r>
              <a:rPr lang="en-US" sz="1200" dirty="0" err="1">
                <a:ea typeface="+mn-lt"/>
                <a:cs typeface="+mn-lt"/>
              </a:rPr>
              <a:t>el</a:t>
            </a:r>
            <a:r>
              <a:rPr lang="en-US" sz="1200" dirty="0">
                <a:ea typeface="+mn-lt"/>
                <a:cs typeface="+mn-lt"/>
              </a:rPr>
              <a:t> Reino </a:t>
            </a:r>
            <a:r>
              <a:rPr lang="en-US" sz="1200" dirty="0" err="1">
                <a:ea typeface="+mn-lt"/>
                <a:cs typeface="+mn-lt"/>
              </a:rPr>
              <a:t>Unido</a:t>
            </a:r>
            <a:r>
              <a:rPr lang="en-US" sz="1200" dirty="0">
                <a:ea typeface="+mn-lt"/>
                <a:cs typeface="+mn-lt"/>
              </a:rPr>
              <a:t>, </a:t>
            </a:r>
            <a:r>
              <a:rPr lang="en-US" sz="1200" dirty="0" err="1">
                <a:ea typeface="+mn-lt"/>
                <a:cs typeface="+mn-lt"/>
              </a:rPr>
              <a:t>Lituania</a:t>
            </a:r>
            <a:r>
              <a:rPr lang="en-US" sz="1200" dirty="0">
                <a:ea typeface="+mn-lt"/>
                <a:cs typeface="+mn-lt"/>
              </a:rPr>
              <a:t>, España, Irlanda y Dinamarca.</a:t>
            </a:r>
            <a:endParaRPr lang="en-US" dirty="0">
              <a:ea typeface="+mn-lt"/>
              <a:cs typeface="+mn-lt"/>
            </a:endParaRPr>
          </a:p>
          <a:p>
            <a:pPr algn="just"/>
            <a:endParaRPr lang="en-US" sz="1200" dirty="0"/>
          </a:p>
          <a:p>
            <a:pPr algn="just"/>
            <a:r>
              <a:rPr lang="en-US" sz="1200" b="1" dirty="0"/>
              <a:t>Nota:</a:t>
            </a:r>
            <a:endParaRPr lang="en-US" sz="1200" b="1" dirty="0">
              <a:cs typeface="Calibri"/>
            </a:endParaRPr>
          </a:p>
          <a:p>
            <a:pPr marL="171450" indent="-171450" algn="just">
              <a:buClr>
                <a:srgbClr val="85D2E1"/>
              </a:buClr>
              <a:buFont typeface="Arial"/>
              <a:buChar char="•"/>
            </a:pPr>
            <a:r>
              <a:rPr lang="en-US" sz="1200" dirty="0">
                <a:ea typeface="+mn-lt"/>
                <a:cs typeface="+mn-lt"/>
              </a:rPr>
              <a:t>Los </a:t>
            </a:r>
            <a:r>
              <a:rPr lang="en-US" sz="1200" dirty="0" err="1">
                <a:ea typeface="+mn-lt"/>
                <a:cs typeface="+mn-lt"/>
              </a:rPr>
              <a:t>recursos</a:t>
            </a:r>
            <a:r>
              <a:rPr lang="en-US" sz="1200" dirty="0">
                <a:ea typeface="+mn-lt"/>
                <a:cs typeface="+mn-lt"/>
              </a:rPr>
              <a:t> </a:t>
            </a:r>
            <a:r>
              <a:rPr lang="en-US" sz="1200" dirty="0" err="1">
                <a:ea typeface="+mn-lt"/>
                <a:cs typeface="+mn-lt"/>
              </a:rPr>
              <a:t>educativos</a:t>
            </a:r>
            <a:r>
              <a:rPr lang="en-US" sz="1200" dirty="0">
                <a:ea typeface="+mn-lt"/>
                <a:cs typeface="+mn-lt"/>
              </a:rPr>
              <a:t> </a:t>
            </a:r>
            <a:r>
              <a:rPr lang="en-US" sz="1200" dirty="0" err="1">
                <a:ea typeface="+mn-lt"/>
                <a:cs typeface="+mn-lt"/>
              </a:rPr>
              <a:t>abiertos</a:t>
            </a:r>
            <a:r>
              <a:rPr lang="en-US" sz="1200" dirty="0">
                <a:ea typeface="+mn-lt"/>
                <a:cs typeface="+mn-lt"/>
              </a:rPr>
              <a:t> de PIFS </a:t>
            </a:r>
            <a:r>
              <a:rPr lang="en-US" sz="1200" dirty="0" err="1">
                <a:ea typeface="+mn-lt"/>
                <a:cs typeface="+mn-lt"/>
              </a:rPr>
              <a:t>están</a:t>
            </a:r>
            <a:r>
              <a:rPr lang="en-US" sz="1200" dirty="0">
                <a:ea typeface="+mn-lt"/>
                <a:cs typeface="+mn-lt"/>
              </a:rPr>
              <a:t> </a:t>
            </a:r>
            <a:r>
              <a:rPr lang="en-US" sz="1200" dirty="0" err="1">
                <a:ea typeface="+mn-lt"/>
                <a:cs typeface="+mn-lt"/>
              </a:rPr>
              <a:t>pensados</a:t>
            </a:r>
            <a:r>
              <a:rPr lang="en-US" sz="1200" dirty="0">
                <a:ea typeface="+mn-lt"/>
                <a:cs typeface="+mn-lt"/>
              </a:rPr>
              <a:t> para que </a:t>
            </a:r>
            <a:r>
              <a:rPr lang="en-US" sz="1200" dirty="0" err="1">
                <a:ea typeface="+mn-lt"/>
                <a:cs typeface="+mn-lt"/>
              </a:rPr>
              <a:t>los</a:t>
            </a:r>
            <a:r>
              <a:rPr lang="en-US" sz="1200" dirty="0">
                <a:ea typeface="+mn-lt"/>
                <a:cs typeface="+mn-lt"/>
              </a:rPr>
              <a:t> </a:t>
            </a:r>
            <a:r>
              <a:rPr lang="en-US" sz="1200" dirty="0" err="1">
                <a:ea typeface="+mn-lt"/>
                <a:cs typeface="+mn-lt"/>
              </a:rPr>
              <a:t>educadores</a:t>
            </a:r>
            <a:r>
              <a:rPr lang="en-US" sz="1200" dirty="0">
                <a:ea typeface="+mn-lt"/>
                <a:cs typeface="+mn-lt"/>
              </a:rPr>
              <a:t> y </a:t>
            </a:r>
            <a:r>
              <a:rPr lang="en-US" sz="1200" dirty="0" err="1">
                <a:ea typeface="+mn-lt"/>
                <a:cs typeface="+mn-lt"/>
              </a:rPr>
              <a:t>profesores</a:t>
            </a:r>
            <a:r>
              <a:rPr lang="en-US" sz="1200" dirty="0">
                <a:ea typeface="+mn-lt"/>
                <a:cs typeface="+mn-lt"/>
              </a:rPr>
              <a:t> </a:t>
            </a:r>
            <a:r>
              <a:rPr lang="en-US" sz="1200" dirty="0" err="1">
                <a:ea typeface="+mn-lt"/>
                <a:cs typeface="+mn-lt"/>
              </a:rPr>
              <a:t>puedan</a:t>
            </a:r>
            <a:r>
              <a:rPr lang="en-US" sz="1200" dirty="0">
                <a:ea typeface="+mn-lt"/>
                <a:cs typeface="+mn-lt"/>
              </a:rPr>
              <a:t> </a:t>
            </a:r>
            <a:r>
              <a:rPr lang="en-US" sz="1200" dirty="0" err="1">
                <a:ea typeface="+mn-lt"/>
                <a:cs typeface="+mn-lt"/>
              </a:rPr>
              <a:t>impartir</a:t>
            </a:r>
            <a:r>
              <a:rPr lang="en-US" sz="1200" dirty="0">
                <a:ea typeface="+mn-lt"/>
                <a:cs typeface="+mn-lt"/>
              </a:rPr>
              <a:t> la </a:t>
            </a:r>
            <a:r>
              <a:rPr lang="en-US" sz="1200" dirty="0" err="1">
                <a:ea typeface="+mn-lt"/>
                <a:cs typeface="+mn-lt"/>
              </a:rPr>
              <a:t>formación</a:t>
            </a:r>
            <a:r>
              <a:rPr lang="en-US" sz="1200" dirty="0">
                <a:ea typeface="+mn-lt"/>
                <a:cs typeface="+mn-lt"/>
              </a:rPr>
              <a:t> </a:t>
            </a:r>
            <a:r>
              <a:rPr lang="en-US" sz="1200" dirty="0" err="1">
                <a:ea typeface="+mn-lt"/>
                <a:cs typeface="+mn-lt"/>
              </a:rPr>
              <a:t>en</a:t>
            </a:r>
            <a:r>
              <a:rPr lang="en-US" sz="1200" dirty="0">
                <a:ea typeface="+mn-lt"/>
                <a:cs typeface="+mn-lt"/>
              </a:rPr>
              <a:t> </a:t>
            </a:r>
            <a:r>
              <a:rPr lang="en-US" sz="1200" dirty="0" err="1">
                <a:ea typeface="+mn-lt"/>
                <a:cs typeface="+mn-lt"/>
              </a:rPr>
              <a:t>el</a:t>
            </a:r>
            <a:r>
              <a:rPr lang="en-US" sz="1200" dirty="0">
                <a:ea typeface="+mn-lt"/>
                <a:cs typeface="+mn-lt"/>
              </a:rPr>
              <a:t> aula y </a:t>
            </a:r>
            <a:r>
              <a:rPr lang="en-US" sz="1200" dirty="0" err="1">
                <a:ea typeface="+mn-lt"/>
                <a:cs typeface="+mn-lt"/>
              </a:rPr>
              <a:t>en</a:t>
            </a:r>
            <a:r>
              <a:rPr lang="en-US" sz="1200" dirty="0">
                <a:ea typeface="+mn-lt"/>
                <a:cs typeface="+mn-lt"/>
              </a:rPr>
              <a:t> </a:t>
            </a:r>
            <a:r>
              <a:rPr lang="en-US" sz="1200" dirty="0" err="1">
                <a:ea typeface="+mn-lt"/>
                <a:cs typeface="+mn-lt"/>
              </a:rPr>
              <a:t>grupos</a:t>
            </a:r>
            <a:r>
              <a:rPr lang="en-US" sz="1200" dirty="0">
                <a:ea typeface="+mn-lt"/>
                <a:cs typeface="+mn-lt"/>
              </a:rPr>
              <a:t> </a:t>
            </a:r>
            <a:r>
              <a:rPr lang="en-US" sz="1200" dirty="0" err="1">
                <a:ea typeface="+mn-lt"/>
                <a:cs typeface="+mn-lt"/>
              </a:rPr>
              <a:t>reducidos</a:t>
            </a:r>
            <a:r>
              <a:rPr lang="en-US" sz="1200" dirty="0">
                <a:ea typeface="+mn-lt"/>
                <a:cs typeface="+mn-lt"/>
              </a:rPr>
              <a:t> a </a:t>
            </a:r>
            <a:r>
              <a:rPr lang="en-US" sz="1200" dirty="0" err="1">
                <a:ea typeface="+mn-lt"/>
                <a:cs typeface="+mn-lt"/>
              </a:rPr>
              <a:t>los</a:t>
            </a:r>
            <a:r>
              <a:rPr lang="en-US" sz="1200" dirty="0">
                <a:ea typeface="+mn-lt"/>
                <a:cs typeface="+mn-lt"/>
              </a:rPr>
              <a:t> </a:t>
            </a:r>
            <a:r>
              <a:rPr lang="en-US" sz="1200" dirty="0" err="1">
                <a:ea typeface="+mn-lt"/>
                <a:cs typeface="+mn-lt"/>
              </a:rPr>
              <a:t>estudiantes</a:t>
            </a:r>
            <a:r>
              <a:rPr lang="en-US" sz="1200" dirty="0">
                <a:ea typeface="+mn-lt"/>
                <a:cs typeface="+mn-lt"/>
              </a:rPr>
              <a:t> de </a:t>
            </a:r>
            <a:r>
              <a:rPr lang="en-US" sz="1200" dirty="0" err="1">
                <a:ea typeface="+mn-lt"/>
                <a:cs typeface="+mn-lt"/>
              </a:rPr>
              <a:t>Ciencias</a:t>
            </a:r>
            <a:r>
              <a:rPr lang="en-US" sz="1200" dirty="0">
                <a:ea typeface="+mn-lt"/>
                <a:cs typeface="+mn-lt"/>
              </a:rPr>
              <a:t> o </a:t>
            </a:r>
            <a:r>
              <a:rPr lang="en-US" sz="1200" dirty="0" err="1">
                <a:ea typeface="+mn-lt"/>
                <a:cs typeface="+mn-lt"/>
              </a:rPr>
              <a:t>Tecnología</a:t>
            </a:r>
            <a:r>
              <a:rPr lang="en-US" sz="1200" dirty="0">
                <a:ea typeface="+mn-lt"/>
                <a:cs typeface="+mn-lt"/>
              </a:rPr>
              <a:t> de </a:t>
            </a:r>
            <a:r>
              <a:rPr lang="en-US" sz="1200" dirty="0" err="1">
                <a:ea typeface="+mn-lt"/>
                <a:cs typeface="+mn-lt"/>
              </a:rPr>
              <a:t>los</a:t>
            </a:r>
            <a:r>
              <a:rPr lang="en-US" sz="1200" dirty="0">
                <a:ea typeface="+mn-lt"/>
                <a:cs typeface="+mn-lt"/>
              </a:rPr>
              <a:t> Alimentos, </a:t>
            </a:r>
            <a:r>
              <a:rPr lang="en-US" sz="1200" dirty="0" err="1">
                <a:ea typeface="+mn-lt"/>
                <a:cs typeface="+mn-lt"/>
              </a:rPr>
              <a:t>Empresa</a:t>
            </a:r>
            <a:r>
              <a:rPr lang="en-US" sz="1200" dirty="0">
                <a:ea typeface="+mn-lt"/>
                <a:cs typeface="+mn-lt"/>
              </a:rPr>
              <a:t> Alimentaria y Marketing y a </a:t>
            </a:r>
            <a:r>
              <a:rPr lang="en-US" sz="1200" dirty="0" err="1">
                <a:ea typeface="+mn-lt"/>
                <a:cs typeface="+mn-lt"/>
              </a:rPr>
              <a:t>los</a:t>
            </a:r>
            <a:r>
              <a:rPr lang="en-US" sz="1200" dirty="0">
                <a:ea typeface="+mn-lt"/>
                <a:cs typeface="+mn-lt"/>
              </a:rPr>
              <a:t> </a:t>
            </a:r>
            <a:r>
              <a:rPr lang="en-US" sz="1200" dirty="0" err="1">
                <a:ea typeface="+mn-lt"/>
                <a:cs typeface="+mn-lt"/>
              </a:rPr>
              <a:t>posibles</a:t>
            </a:r>
            <a:r>
              <a:rPr lang="en-US" sz="1200" dirty="0">
                <a:ea typeface="+mn-lt"/>
                <a:cs typeface="+mn-lt"/>
              </a:rPr>
              <a:t> </a:t>
            </a:r>
            <a:r>
              <a:rPr lang="en-US" sz="1200" dirty="0" err="1">
                <a:ea typeface="+mn-lt"/>
                <a:cs typeface="+mn-lt"/>
              </a:rPr>
              <a:t>empleados</a:t>
            </a:r>
            <a:r>
              <a:rPr lang="en-US" sz="1200" dirty="0">
                <a:ea typeface="+mn-lt"/>
                <a:cs typeface="+mn-lt"/>
              </a:rPr>
              <a:t> de las </a:t>
            </a:r>
            <a:r>
              <a:rPr lang="en-US" sz="1200" dirty="0" err="1">
                <a:ea typeface="+mn-lt"/>
                <a:cs typeface="+mn-lt"/>
              </a:rPr>
              <a:t>PyMEs</a:t>
            </a:r>
            <a:r>
              <a:rPr lang="en-US" sz="1200" dirty="0">
                <a:ea typeface="+mn-lt"/>
                <a:cs typeface="+mn-lt"/>
              </a:rPr>
              <a:t> </a:t>
            </a:r>
            <a:r>
              <a:rPr lang="en-US" sz="1200" dirty="0" err="1">
                <a:ea typeface="+mn-lt"/>
                <a:cs typeface="+mn-lt"/>
              </a:rPr>
              <a:t>alimentarias</a:t>
            </a:r>
            <a:r>
              <a:rPr lang="en-US" sz="1200" dirty="0">
                <a:ea typeface="+mn-lt"/>
                <a:cs typeface="+mn-lt"/>
              </a:rPr>
              <a:t> </a:t>
            </a:r>
            <a:r>
              <a:rPr lang="en-US" sz="1200" dirty="0" err="1">
                <a:ea typeface="+mn-lt"/>
                <a:cs typeface="+mn-lt"/>
              </a:rPr>
              <a:t>sobre</a:t>
            </a:r>
            <a:r>
              <a:rPr lang="en-US" sz="1200" dirty="0">
                <a:ea typeface="+mn-lt"/>
                <a:cs typeface="+mn-lt"/>
              </a:rPr>
              <a:t> </a:t>
            </a:r>
            <a:r>
              <a:rPr lang="en-US" sz="1200" dirty="0" err="1">
                <a:ea typeface="+mn-lt"/>
                <a:cs typeface="+mn-lt"/>
              </a:rPr>
              <a:t>el</a:t>
            </a:r>
            <a:r>
              <a:rPr lang="en-US" sz="1200" dirty="0">
                <a:ea typeface="+mn-lt"/>
                <a:cs typeface="+mn-lt"/>
              </a:rPr>
              <a:t> </a:t>
            </a:r>
            <a:r>
              <a:rPr lang="en-US" sz="1200" dirty="0" err="1">
                <a:ea typeface="+mn-lt"/>
                <a:cs typeface="+mn-lt"/>
              </a:rPr>
              <a:t>tema</a:t>
            </a:r>
            <a:r>
              <a:rPr lang="en-US" sz="1200" dirty="0">
                <a:ea typeface="+mn-lt"/>
                <a:cs typeface="+mn-lt"/>
              </a:rPr>
              <a:t> de la </a:t>
            </a:r>
            <a:r>
              <a:rPr lang="en-US" sz="1200" dirty="0" err="1">
                <a:ea typeface="+mn-lt"/>
                <a:cs typeface="+mn-lt"/>
              </a:rPr>
              <a:t>innovación</a:t>
            </a:r>
            <a:r>
              <a:rPr lang="en-US" sz="1200" dirty="0">
                <a:ea typeface="+mn-lt"/>
                <a:cs typeface="+mn-lt"/>
              </a:rPr>
              <a:t> y la </a:t>
            </a:r>
            <a:r>
              <a:rPr lang="en-US" sz="1200" dirty="0" err="1">
                <a:ea typeface="+mn-lt"/>
                <a:cs typeface="+mn-lt"/>
              </a:rPr>
              <a:t>comercialización</a:t>
            </a:r>
            <a:r>
              <a:rPr lang="en-US" sz="1200" dirty="0">
                <a:ea typeface="+mn-lt"/>
                <a:cs typeface="+mn-lt"/>
              </a:rPr>
              <a:t> de </a:t>
            </a:r>
            <a:r>
              <a:rPr lang="en-US" sz="1200" dirty="0" err="1">
                <a:ea typeface="+mn-lt"/>
                <a:cs typeface="+mn-lt"/>
              </a:rPr>
              <a:t>nuevos</a:t>
            </a:r>
            <a:r>
              <a:rPr lang="en-US" sz="1200" dirty="0">
                <a:ea typeface="+mn-lt"/>
                <a:cs typeface="+mn-lt"/>
              </a:rPr>
              <a:t> </a:t>
            </a:r>
            <a:r>
              <a:rPr lang="en-US" sz="1200" dirty="0" err="1">
                <a:ea typeface="+mn-lt"/>
                <a:cs typeface="+mn-lt"/>
              </a:rPr>
              <a:t>productos</a:t>
            </a:r>
            <a:r>
              <a:rPr lang="en-US" sz="1200" dirty="0">
                <a:ea typeface="+mn-lt"/>
                <a:cs typeface="+mn-lt"/>
              </a:rPr>
              <a:t> </a:t>
            </a:r>
            <a:r>
              <a:rPr lang="en-US" sz="1200" dirty="0" err="1">
                <a:ea typeface="+mn-lt"/>
                <a:cs typeface="+mn-lt"/>
              </a:rPr>
              <a:t>alimentarios</a:t>
            </a:r>
            <a:r>
              <a:rPr lang="en-US" sz="1200" dirty="0">
                <a:ea typeface="+mn-lt"/>
                <a:cs typeface="+mn-lt"/>
              </a:rPr>
              <a:t>, </a:t>
            </a:r>
            <a:r>
              <a:rPr lang="en-US" sz="1200" dirty="0" err="1">
                <a:ea typeface="+mn-lt"/>
                <a:cs typeface="+mn-lt"/>
              </a:rPr>
              <a:t>pero</a:t>
            </a:r>
            <a:r>
              <a:rPr lang="en-US" sz="1200" dirty="0">
                <a:ea typeface="+mn-lt"/>
                <a:cs typeface="+mn-lt"/>
              </a:rPr>
              <a:t> </a:t>
            </a:r>
            <a:r>
              <a:rPr lang="en-US" sz="1200" dirty="0" err="1">
                <a:ea typeface="+mn-lt"/>
                <a:cs typeface="+mn-lt"/>
              </a:rPr>
              <a:t>centrándose</a:t>
            </a:r>
            <a:r>
              <a:rPr lang="en-US" sz="1200" dirty="0">
                <a:ea typeface="+mn-lt"/>
                <a:cs typeface="+mn-lt"/>
              </a:rPr>
              <a:t> </a:t>
            </a:r>
            <a:r>
              <a:rPr lang="en-US" sz="1200" dirty="0" err="1">
                <a:ea typeface="+mn-lt"/>
                <a:cs typeface="+mn-lt"/>
              </a:rPr>
              <a:t>sobre</a:t>
            </a:r>
            <a:r>
              <a:rPr lang="en-US" sz="1200" dirty="0">
                <a:ea typeface="+mn-lt"/>
                <a:cs typeface="+mn-lt"/>
              </a:rPr>
              <a:t> </a:t>
            </a:r>
            <a:r>
              <a:rPr lang="en-US" sz="1200" dirty="0" err="1">
                <a:ea typeface="+mn-lt"/>
                <a:cs typeface="+mn-lt"/>
              </a:rPr>
              <a:t>todo</a:t>
            </a:r>
            <a:r>
              <a:rPr lang="en-US" sz="1200" dirty="0">
                <a:ea typeface="+mn-lt"/>
                <a:cs typeface="+mn-lt"/>
              </a:rPr>
              <a:t> </a:t>
            </a:r>
            <a:r>
              <a:rPr lang="en-US" sz="1200" dirty="0" err="1">
                <a:ea typeface="+mn-lt"/>
                <a:cs typeface="+mn-lt"/>
              </a:rPr>
              <a:t>en</a:t>
            </a:r>
            <a:r>
              <a:rPr lang="en-US" sz="1200" dirty="0">
                <a:ea typeface="+mn-lt"/>
                <a:cs typeface="+mn-lt"/>
              </a:rPr>
              <a:t> </a:t>
            </a:r>
            <a:r>
              <a:rPr lang="en-US" sz="1200" dirty="0" err="1">
                <a:ea typeface="+mn-lt"/>
                <a:cs typeface="+mn-lt"/>
              </a:rPr>
              <a:t>el</a:t>
            </a:r>
            <a:r>
              <a:rPr lang="en-US" sz="1200" dirty="0">
                <a:ea typeface="+mn-lt"/>
                <a:cs typeface="+mn-lt"/>
              </a:rPr>
              <a:t> mercado de </a:t>
            </a:r>
            <a:r>
              <a:rPr lang="en-US" sz="1200" dirty="0" err="1">
                <a:ea typeface="+mn-lt"/>
                <a:cs typeface="+mn-lt"/>
              </a:rPr>
              <a:t>los</a:t>
            </a:r>
            <a:r>
              <a:rPr lang="en-US" sz="1200" dirty="0">
                <a:ea typeface="+mn-lt"/>
                <a:cs typeface="+mn-lt"/>
              </a:rPr>
              <a:t> </a:t>
            </a:r>
            <a:r>
              <a:rPr lang="en-US" sz="1200" dirty="0" err="1">
                <a:ea typeface="+mn-lt"/>
                <a:cs typeface="+mn-lt"/>
              </a:rPr>
              <a:t>mayores</a:t>
            </a:r>
            <a:r>
              <a:rPr lang="en-US" sz="1200" dirty="0">
                <a:ea typeface="+mn-lt"/>
                <a:cs typeface="+mn-lt"/>
              </a:rPr>
              <a:t>. </a:t>
            </a:r>
            <a:endParaRPr lang="en-US">
              <a:ea typeface="+mn-lt"/>
              <a:cs typeface="+mn-lt"/>
            </a:endParaRPr>
          </a:p>
          <a:p>
            <a:pPr marL="171450" indent="-171450" algn="just">
              <a:buClr>
                <a:srgbClr val="85D2E1"/>
              </a:buClr>
              <a:buFont typeface="Wingdings" panose="05000000000000000000" pitchFamily="2" charset="2"/>
              <a:buChar char="§"/>
            </a:pPr>
            <a:endParaRPr lang="en-US" sz="1200" dirty="0">
              <a:cs typeface="Calibri" panose="020F0502020204030204"/>
            </a:endParaRPr>
          </a:p>
          <a:p>
            <a:pPr marL="171450" indent="-171450" algn="just">
              <a:buClr>
                <a:srgbClr val="85D2E1"/>
              </a:buClr>
              <a:buFont typeface="Wingdings" panose="05000000000000000000" pitchFamily="2" charset="2"/>
              <a:buChar char="§"/>
            </a:pPr>
            <a:r>
              <a:rPr lang="en-US" sz="1200" dirty="0" err="1">
                <a:ea typeface="+mn-lt"/>
                <a:cs typeface="+mn-lt"/>
              </a:rPr>
              <a:t>Proporcionamos</a:t>
            </a:r>
            <a:r>
              <a:rPr lang="en-US" sz="1200" dirty="0">
                <a:ea typeface="+mn-lt"/>
                <a:cs typeface="+mn-lt"/>
              </a:rPr>
              <a:t> </a:t>
            </a:r>
            <a:r>
              <a:rPr lang="en-US" sz="1200" dirty="0" err="1">
                <a:ea typeface="+mn-lt"/>
                <a:cs typeface="+mn-lt"/>
              </a:rPr>
              <a:t>todos</a:t>
            </a:r>
            <a:r>
              <a:rPr lang="en-US" sz="1200" dirty="0">
                <a:ea typeface="+mn-lt"/>
                <a:cs typeface="+mn-lt"/>
              </a:rPr>
              <a:t> </a:t>
            </a:r>
            <a:r>
              <a:rPr lang="en-US" sz="1200" dirty="0" err="1">
                <a:ea typeface="+mn-lt"/>
                <a:cs typeface="+mn-lt"/>
              </a:rPr>
              <a:t>los</a:t>
            </a:r>
            <a:r>
              <a:rPr lang="en-US" sz="1200" dirty="0">
                <a:ea typeface="+mn-lt"/>
                <a:cs typeface="+mn-lt"/>
              </a:rPr>
              <a:t> </a:t>
            </a:r>
            <a:r>
              <a:rPr lang="en-US" sz="1200" dirty="0" err="1">
                <a:ea typeface="+mn-lt"/>
                <a:cs typeface="+mn-lt"/>
              </a:rPr>
              <a:t>recursos</a:t>
            </a:r>
            <a:r>
              <a:rPr lang="en-US" sz="1200" dirty="0">
                <a:ea typeface="+mn-lt"/>
                <a:cs typeface="+mn-lt"/>
              </a:rPr>
              <a:t> y </a:t>
            </a:r>
            <a:r>
              <a:rPr lang="en-US" sz="1200" dirty="0" err="1">
                <a:ea typeface="+mn-lt"/>
                <a:cs typeface="+mn-lt"/>
              </a:rPr>
              <a:t>materiales</a:t>
            </a:r>
            <a:r>
              <a:rPr lang="en-US" sz="1200" dirty="0">
                <a:ea typeface="+mn-lt"/>
                <a:cs typeface="+mn-lt"/>
              </a:rPr>
              <a:t> </a:t>
            </a:r>
            <a:r>
              <a:rPr lang="en-US" sz="1200" dirty="0" err="1">
                <a:ea typeface="+mn-lt"/>
                <a:cs typeface="+mn-lt"/>
              </a:rPr>
              <a:t>necesarios</a:t>
            </a:r>
            <a:r>
              <a:rPr lang="en-US" sz="1200" dirty="0">
                <a:ea typeface="+mn-lt"/>
                <a:cs typeface="+mn-lt"/>
              </a:rPr>
              <a:t> para </a:t>
            </a:r>
            <a:r>
              <a:rPr lang="en-US" sz="1200" dirty="0" err="1">
                <a:ea typeface="+mn-lt"/>
                <a:cs typeface="+mn-lt"/>
              </a:rPr>
              <a:t>impartir</a:t>
            </a:r>
            <a:r>
              <a:rPr lang="en-US" sz="1200" dirty="0">
                <a:ea typeface="+mn-lt"/>
                <a:cs typeface="+mn-lt"/>
              </a:rPr>
              <a:t> con </a:t>
            </a:r>
            <a:r>
              <a:rPr lang="en-US" sz="1200" dirty="0" err="1">
                <a:ea typeface="+mn-lt"/>
                <a:cs typeface="+mn-lt"/>
              </a:rPr>
              <a:t>éxito</a:t>
            </a:r>
            <a:r>
              <a:rPr lang="en-US" sz="1200" dirty="0">
                <a:ea typeface="+mn-lt"/>
                <a:cs typeface="+mn-lt"/>
              </a:rPr>
              <a:t> </a:t>
            </a:r>
            <a:r>
              <a:rPr lang="en-US" sz="1200" dirty="0" err="1">
                <a:ea typeface="+mn-lt"/>
                <a:cs typeface="+mn-lt"/>
              </a:rPr>
              <a:t>el</a:t>
            </a:r>
            <a:r>
              <a:rPr lang="en-US" sz="1200" dirty="0">
                <a:ea typeface="+mn-lt"/>
                <a:cs typeface="+mn-lt"/>
              </a:rPr>
              <a:t> </a:t>
            </a:r>
            <a:r>
              <a:rPr lang="en-US" sz="1200" dirty="0" err="1">
                <a:ea typeface="+mn-lt"/>
                <a:cs typeface="+mn-lt"/>
              </a:rPr>
              <a:t>curso</a:t>
            </a:r>
            <a:r>
              <a:rPr lang="en-US" sz="1200" dirty="0">
                <a:ea typeface="+mn-lt"/>
                <a:cs typeface="+mn-lt"/>
              </a:rPr>
              <a:t> </a:t>
            </a:r>
            <a:r>
              <a:rPr lang="en-US" sz="1200" dirty="0" err="1">
                <a:ea typeface="+mn-lt"/>
                <a:cs typeface="+mn-lt"/>
              </a:rPr>
              <a:t>en</a:t>
            </a:r>
            <a:r>
              <a:rPr lang="en-US" sz="1200" dirty="0">
                <a:ea typeface="+mn-lt"/>
                <a:cs typeface="+mn-lt"/>
              </a:rPr>
              <a:t> </a:t>
            </a:r>
            <a:r>
              <a:rPr lang="en-US" sz="1200" dirty="0" err="1">
                <a:ea typeface="+mn-lt"/>
                <a:cs typeface="+mn-lt"/>
              </a:rPr>
              <a:t>varios</a:t>
            </a:r>
            <a:r>
              <a:rPr lang="en-US" sz="1200" dirty="0">
                <a:ea typeface="+mn-lt"/>
                <a:cs typeface="+mn-lt"/>
              </a:rPr>
              <a:t> </a:t>
            </a:r>
            <a:r>
              <a:rPr lang="en-US" sz="1200" dirty="0" err="1">
                <a:ea typeface="+mn-lt"/>
                <a:cs typeface="+mn-lt"/>
              </a:rPr>
              <a:t>entornos</a:t>
            </a:r>
            <a:r>
              <a:rPr lang="en-US" sz="1200" dirty="0">
                <a:ea typeface="+mn-lt"/>
                <a:cs typeface="+mn-lt"/>
              </a:rPr>
              <a:t> y </a:t>
            </a:r>
            <a:r>
              <a:rPr lang="en-US" sz="1200" dirty="0" err="1">
                <a:ea typeface="+mn-lt"/>
                <a:cs typeface="+mn-lt"/>
              </a:rPr>
              <a:t>formatos</a:t>
            </a:r>
            <a:r>
              <a:rPr lang="en-US" sz="1200" dirty="0">
                <a:ea typeface="+mn-lt"/>
                <a:cs typeface="+mn-lt"/>
              </a:rPr>
              <a:t>; </a:t>
            </a:r>
            <a:r>
              <a:rPr lang="en-US" sz="1200" dirty="0" err="1">
                <a:ea typeface="+mn-lt"/>
                <a:cs typeface="+mn-lt"/>
              </a:rPr>
              <a:t>consulte</a:t>
            </a:r>
            <a:r>
              <a:rPr lang="en-US" sz="1200" dirty="0">
                <a:ea typeface="+mn-lt"/>
                <a:cs typeface="+mn-lt"/>
              </a:rPr>
              <a:t> la </a:t>
            </a:r>
            <a:r>
              <a:rPr lang="en-US" sz="1200" dirty="0" err="1">
                <a:ea typeface="+mn-lt"/>
                <a:cs typeface="+mn-lt"/>
              </a:rPr>
              <a:t>sección</a:t>
            </a:r>
            <a:r>
              <a:rPr lang="en-US" sz="1200" dirty="0">
                <a:ea typeface="+mn-lt"/>
                <a:cs typeface="+mn-lt"/>
              </a:rPr>
              <a:t> 04 para </a:t>
            </a:r>
            <a:r>
              <a:rPr lang="en-US" sz="1200" dirty="0" err="1">
                <a:ea typeface="+mn-lt"/>
                <a:cs typeface="+mn-lt"/>
              </a:rPr>
              <a:t>conocer</a:t>
            </a:r>
            <a:r>
              <a:rPr lang="en-US" sz="1200" dirty="0">
                <a:ea typeface="+mn-lt"/>
                <a:cs typeface="+mn-lt"/>
              </a:rPr>
              <a:t> las </a:t>
            </a:r>
            <a:r>
              <a:rPr lang="en-US" sz="1200" dirty="0" err="1">
                <a:ea typeface="+mn-lt"/>
                <a:cs typeface="+mn-lt"/>
              </a:rPr>
              <a:t>opciones</a:t>
            </a:r>
            <a:r>
              <a:rPr lang="en-US" sz="1200" dirty="0">
                <a:ea typeface="+mn-lt"/>
                <a:cs typeface="+mn-lt"/>
              </a:rPr>
              <a:t> de </a:t>
            </a:r>
            <a:r>
              <a:rPr lang="en-US" sz="1200" dirty="0" err="1">
                <a:ea typeface="+mn-lt"/>
                <a:cs typeface="+mn-lt"/>
              </a:rPr>
              <a:t>como</a:t>
            </a:r>
            <a:r>
              <a:rPr lang="en-US" sz="1200" dirty="0">
                <a:ea typeface="+mn-lt"/>
                <a:cs typeface="+mn-lt"/>
              </a:rPr>
              <a:t> </a:t>
            </a:r>
            <a:r>
              <a:rPr lang="en-US" sz="1200" dirty="0" err="1">
                <a:ea typeface="+mn-lt"/>
                <a:cs typeface="+mn-lt"/>
              </a:rPr>
              <a:t>su</a:t>
            </a:r>
            <a:r>
              <a:rPr lang="en-US" sz="1200" dirty="0">
                <a:ea typeface="+mn-lt"/>
                <a:cs typeface="+mn-lt"/>
              </a:rPr>
              <a:t> </a:t>
            </a:r>
            <a:r>
              <a:rPr lang="en-US" sz="1200" dirty="0" err="1">
                <a:ea typeface="+mn-lt"/>
                <a:cs typeface="+mn-lt"/>
              </a:rPr>
              <a:t>puede</a:t>
            </a:r>
            <a:r>
              <a:rPr lang="en-US" sz="1200" dirty="0">
                <a:ea typeface="+mn-lt"/>
                <a:cs typeface="+mn-lt"/>
              </a:rPr>
              <a:t> </a:t>
            </a:r>
            <a:r>
              <a:rPr lang="en-US" sz="1200" dirty="0" err="1">
                <a:ea typeface="+mn-lt"/>
                <a:cs typeface="+mn-lt"/>
              </a:rPr>
              <a:t>impartir</a:t>
            </a:r>
            <a:r>
              <a:rPr lang="en-US" sz="1200" dirty="0">
                <a:ea typeface="+mn-lt"/>
                <a:cs typeface="+mn-lt"/>
              </a:rPr>
              <a:t> </a:t>
            </a:r>
            <a:r>
              <a:rPr lang="en-US" sz="1200" dirty="0" err="1">
                <a:ea typeface="+mn-lt"/>
                <a:cs typeface="+mn-lt"/>
              </a:rPr>
              <a:t>este</a:t>
            </a:r>
            <a:r>
              <a:rPr lang="en-US" sz="1200" dirty="0">
                <a:ea typeface="+mn-lt"/>
                <a:cs typeface="+mn-lt"/>
              </a:rPr>
              <a:t> </a:t>
            </a:r>
            <a:r>
              <a:rPr lang="en-US" sz="1200" dirty="0" err="1">
                <a:ea typeface="+mn-lt"/>
                <a:cs typeface="+mn-lt"/>
              </a:rPr>
              <a:t>curso</a:t>
            </a:r>
            <a:endParaRPr lang="en-IE" sz="1200" dirty="0" err="1">
              <a:cs typeface="Calibri"/>
            </a:endParaRPr>
          </a:p>
        </p:txBody>
      </p:sp>
    </p:spTree>
    <p:extLst>
      <p:ext uri="{BB962C8B-B14F-4D97-AF65-F5344CB8AC3E}">
        <p14:creationId xmlns:p14="http://schemas.microsoft.com/office/powerpoint/2010/main" val="399305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F2CEB-FF60-BFD6-5F28-25B450D01AAD}"/>
              </a:ext>
            </a:extLst>
          </p:cNvPr>
          <p:cNvSpPr>
            <a:spLocks noGrp="1"/>
          </p:cNvSpPr>
          <p:nvPr>
            <p:ph type="body" sz="quarter" idx="19"/>
          </p:nvPr>
        </p:nvSpPr>
        <p:spPr/>
        <p:txBody>
          <a:bodyPr/>
          <a:lstStyle/>
          <a:p>
            <a:r>
              <a:rPr lang="en-IE" dirty="0"/>
              <a:t>03</a:t>
            </a:r>
          </a:p>
        </p:txBody>
      </p:sp>
      <p:sp>
        <p:nvSpPr>
          <p:cNvPr id="4" name="Text Placeholder 3">
            <a:extLst>
              <a:ext uri="{FF2B5EF4-FFF2-40B4-BE49-F238E27FC236}">
                <a16:creationId xmlns:a16="http://schemas.microsoft.com/office/drawing/2014/main" id="{960B1C8E-69E2-B5EA-B3D0-63F19ADB1D04}"/>
              </a:ext>
            </a:extLst>
          </p:cNvPr>
          <p:cNvSpPr>
            <a:spLocks noGrp="1"/>
          </p:cNvSpPr>
          <p:nvPr>
            <p:ph type="body" sz="quarter" idx="21"/>
          </p:nvPr>
        </p:nvSpPr>
        <p:spPr>
          <a:xfrm>
            <a:off x="473895" y="3518948"/>
            <a:ext cx="3852514" cy="1707482"/>
          </a:xfrm>
        </p:spPr>
        <p:txBody>
          <a:bodyPr/>
          <a:lstStyle/>
          <a:p>
            <a:r>
              <a:rPr lang="en-IE" dirty="0" err="1"/>
              <a:t>Instrucciones</a:t>
            </a:r>
            <a:r>
              <a:rPr lang="en-IE" dirty="0"/>
              <a:t> </a:t>
            </a:r>
            <a:r>
              <a:rPr lang="en-IE" dirty="0" err="1"/>
              <a:t>Generales</a:t>
            </a:r>
            <a:r>
              <a:rPr lang="en-IE" dirty="0"/>
              <a:t> para </a:t>
            </a:r>
            <a:r>
              <a:rPr lang="en-IE" dirty="0" err="1"/>
              <a:t>Educadores</a:t>
            </a:r>
            <a:endParaRPr lang="en-IE" dirty="0"/>
          </a:p>
        </p:txBody>
      </p:sp>
      <p:sp>
        <p:nvSpPr>
          <p:cNvPr id="5" name="Text Placeholder 4">
            <a:extLst>
              <a:ext uri="{FF2B5EF4-FFF2-40B4-BE49-F238E27FC236}">
                <a16:creationId xmlns:a16="http://schemas.microsoft.com/office/drawing/2014/main" id="{B610705C-BF31-10D9-4600-7C402DBBC335}"/>
              </a:ext>
            </a:extLst>
          </p:cNvPr>
          <p:cNvSpPr>
            <a:spLocks noGrp="1"/>
          </p:cNvSpPr>
          <p:nvPr>
            <p:ph type="body" sz="quarter" idx="12"/>
          </p:nvPr>
        </p:nvSpPr>
        <p:spPr>
          <a:xfrm>
            <a:off x="473895" y="5561557"/>
            <a:ext cx="6503102" cy="3805964"/>
          </a:xfrm>
        </p:spPr>
        <p:txBody>
          <a:bodyPr/>
          <a:lstStyle/>
          <a:p>
            <a:pPr marL="342900" indent="-342900">
              <a:buAutoNum type="arabicPeriod"/>
            </a:pPr>
            <a:r>
              <a:rPr lang="en-IE" sz="1300" b="1" dirty="0" err="1"/>
              <a:t>Enfoque</a:t>
            </a:r>
            <a:r>
              <a:rPr lang="en-IE" sz="1300" b="1" dirty="0"/>
              <a:t> </a:t>
            </a:r>
            <a:r>
              <a:rPr lang="en-IE" sz="1300" b="1" dirty="0" err="1"/>
              <a:t>metodológico</a:t>
            </a:r>
            <a:r>
              <a:rPr lang="en-IE" sz="1300" b="1" dirty="0"/>
              <a:t>.</a:t>
            </a:r>
          </a:p>
          <a:p>
            <a:pPr lvl="1">
              <a:lnSpc>
                <a:spcPct val="100000"/>
              </a:lnSpc>
            </a:pPr>
            <a:r>
              <a:rPr lang="en-US" sz="1200" dirty="0">
                <a:solidFill>
                  <a:schemeClr val="tx1"/>
                </a:solidFill>
                <a:latin typeface="+mn-lt"/>
              </a:rPr>
              <a:t>Este </a:t>
            </a:r>
            <a:r>
              <a:rPr lang="en-US" sz="1200" dirty="0" err="1">
                <a:solidFill>
                  <a:schemeClr val="tx1"/>
                </a:solidFill>
                <a:latin typeface="+mn-lt"/>
              </a:rPr>
              <a:t>Recurso</a:t>
            </a:r>
            <a:r>
              <a:rPr lang="en-US" sz="1200" dirty="0">
                <a:solidFill>
                  <a:schemeClr val="tx1"/>
                </a:solidFill>
                <a:latin typeface="+mn-lt"/>
              </a:rPr>
              <a:t> </a:t>
            </a:r>
            <a:r>
              <a:rPr lang="en-US" sz="1200" dirty="0" err="1">
                <a:solidFill>
                  <a:schemeClr val="tx1"/>
                </a:solidFill>
                <a:latin typeface="+mn-lt"/>
              </a:rPr>
              <a:t>Educativo</a:t>
            </a:r>
            <a:r>
              <a:rPr lang="en-US" sz="1200" dirty="0">
                <a:solidFill>
                  <a:schemeClr val="tx1"/>
                </a:solidFill>
                <a:latin typeface="+mn-lt"/>
              </a:rPr>
              <a:t> Abierto, </a:t>
            </a:r>
            <a:r>
              <a:rPr lang="en-US" sz="1200" dirty="0" err="1">
                <a:solidFill>
                  <a:schemeClr val="tx1"/>
                </a:solidFill>
                <a:latin typeface="+mn-lt"/>
              </a:rPr>
              <a:t>consiste</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una</a:t>
            </a:r>
            <a:r>
              <a:rPr lang="en-US" sz="1200" dirty="0">
                <a:solidFill>
                  <a:schemeClr val="tx1"/>
                </a:solidFill>
                <a:latin typeface="+mn-lt"/>
              </a:rPr>
              <a:t> </a:t>
            </a:r>
            <a:r>
              <a:rPr lang="en-US" sz="1200" dirty="0" err="1">
                <a:solidFill>
                  <a:schemeClr val="tx1"/>
                </a:solidFill>
                <a:latin typeface="+mn-lt"/>
              </a:rPr>
              <a:t>serie</a:t>
            </a:r>
            <a:r>
              <a:rPr lang="en-US" sz="1200" dirty="0">
                <a:solidFill>
                  <a:schemeClr val="tx1"/>
                </a:solidFill>
                <a:latin typeface="+mn-lt"/>
              </a:rPr>
              <a:t> de 6 </a:t>
            </a:r>
            <a:r>
              <a:rPr lang="en-US" sz="1200" dirty="0" err="1">
                <a:solidFill>
                  <a:schemeClr val="tx1"/>
                </a:solidFill>
                <a:latin typeface="+mn-lt"/>
              </a:rPr>
              <a:t>módulos</a:t>
            </a:r>
            <a:r>
              <a:rPr lang="en-US" sz="1200" dirty="0">
                <a:solidFill>
                  <a:schemeClr val="tx1"/>
                </a:solidFill>
                <a:latin typeface="+mn-lt"/>
              </a:rPr>
              <a:t> para </a:t>
            </a:r>
            <a:r>
              <a:rPr lang="en-US" sz="1200" dirty="0" err="1">
                <a:solidFill>
                  <a:schemeClr val="tx1"/>
                </a:solidFill>
                <a:latin typeface="+mn-lt"/>
              </a:rPr>
              <a:t>introducir</a:t>
            </a:r>
            <a:r>
              <a:rPr lang="en-US" sz="1200" dirty="0">
                <a:solidFill>
                  <a:schemeClr val="tx1"/>
                </a:solidFill>
                <a:latin typeface="+mn-lt"/>
              </a:rPr>
              <a:t> a </a:t>
            </a:r>
            <a:r>
              <a:rPr lang="en-US" sz="1200" dirty="0" err="1">
                <a:solidFill>
                  <a:schemeClr val="tx1"/>
                </a:solidFill>
                <a:latin typeface="+mn-lt"/>
              </a:rPr>
              <a:t>los</a:t>
            </a:r>
            <a:r>
              <a:rPr lang="en-US" sz="1200" dirty="0">
                <a:solidFill>
                  <a:schemeClr val="tx1"/>
                </a:solidFill>
                <a:latin typeface="+mn-lt"/>
              </a:rPr>
              <a:t> </a:t>
            </a:r>
            <a:r>
              <a:rPr lang="en-US" sz="1200" dirty="0" err="1">
                <a:solidFill>
                  <a:schemeClr val="tx1"/>
                </a:solidFill>
                <a:latin typeface="+mn-lt"/>
              </a:rPr>
              <a:t>estudiantes</a:t>
            </a:r>
            <a:r>
              <a:rPr lang="es-ES" sz="1200" dirty="0">
                <a:solidFill>
                  <a:schemeClr val="tx1"/>
                </a:solidFill>
                <a:latin typeface="+mn-lt"/>
              </a:rPr>
              <a:t> en el alcance y el potencial de PIFS de una manera que es a la vez rigurosa y congruente con la investigación académica y se centró en el uso del mundo real de la innovación, el Desarrollo de Nuevos Productos (DNP), la comercialización de segmentos específicos y la comercialización de nuevos productos para el mercado de alto nivel en el sector de la alimentación</a:t>
            </a:r>
            <a:r>
              <a:rPr lang="en-US" sz="1200" dirty="0">
                <a:solidFill>
                  <a:schemeClr val="tx1"/>
                </a:solidFill>
                <a:latin typeface="+mn-lt"/>
              </a:rPr>
              <a:t>. </a:t>
            </a:r>
          </a:p>
          <a:p>
            <a:pPr lvl="1">
              <a:lnSpc>
                <a:spcPct val="100000"/>
              </a:lnSpc>
            </a:pPr>
            <a:r>
              <a:rPr lang="es-ES" sz="1200" dirty="0">
                <a:solidFill>
                  <a:schemeClr val="tx1"/>
                </a:solidFill>
                <a:latin typeface="+mn-lt"/>
              </a:rPr>
              <a:t>El plan de estudios se basa en el entendimiento de que existen oportunidades, pero que las PYME necesitan estar al día de los avances en el sector para seguir siendo competitivas y contribuir a los cambios sociales. Además, muestra cómo se pueden consolidar las competencias a través de nuevos aprendizajes y ofrece una visión práctica para aprender un nuevo conjunto de habilidades de forma que se garantice el futuro. </a:t>
            </a:r>
          </a:p>
          <a:p>
            <a:pPr lvl="1">
              <a:lnSpc>
                <a:spcPct val="100000"/>
              </a:lnSpc>
            </a:pPr>
            <a:endParaRPr lang="en-US" sz="800" b="1" dirty="0">
              <a:solidFill>
                <a:schemeClr val="tx1"/>
              </a:solidFill>
              <a:latin typeface="+mn-lt"/>
            </a:endParaRPr>
          </a:p>
          <a:p>
            <a:pPr marL="342900" marR="0" lvl="0" indent="-342900" algn="l"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lang="es-ES" sz="1300" b="1" dirty="0">
                <a:solidFill>
                  <a:prstClr val="black"/>
                </a:solidFill>
              </a:rPr>
              <a:t>Instrucciones generales</a:t>
            </a:r>
            <a:endParaRPr lang="en-US" sz="1100" dirty="0">
              <a:solidFill>
                <a:schemeClr val="tx1"/>
              </a:solidFill>
              <a:latin typeface="+mn-lt"/>
            </a:endParaRPr>
          </a:p>
          <a:p>
            <a:pPr lvl="1" algn="just">
              <a:lnSpc>
                <a:spcPct val="100000"/>
              </a:lnSpc>
            </a:pPr>
            <a:r>
              <a:rPr lang="en-US" sz="1200" dirty="0">
                <a:solidFill>
                  <a:schemeClr val="tx1"/>
                </a:solidFill>
                <a:latin typeface="+mn-lt"/>
              </a:rPr>
              <a:t>Por favor, lee </a:t>
            </a:r>
            <a:r>
              <a:rPr lang="en-US" sz="1200" dirty="0" err="1">
                <a:solidFill>
                  <a:schemeClr val="tx1"/>
                </a:solidFill>
                <a:latin typeface="+mn-lt"/>
              </a:rPr>
              <a:t>está</a:t>
            </a:r>
            <a:r>
              <a:rPr lang="en-US" sz="1200" dirty="0">
                <a:solidFill>
                  <a:schemeClr val="tx1"/>
                </a:solidFill>
                <a:latin typeface="+mn-lt"/>
              </a:rPr>
              <a:t> </a:t>
            </a:r>
            <a:r>
              <a:rPr lang="en-US" sz="1200" dirty="0" err="1">
                <a:solidFill>
                  <a:schemeClr val="tx1"/>
                </a:solidFill>
                <a:latin typeface="+mn-lt"/>
              </a:rPr>
              <a:t>guía</a:t>
            </a:r>
            <a:r>
              <a:rPr lang="en-US" sz="1200" dirty="0">
                <a:solidFill>
                  <a:schemeClr val="tx1"/>
                </a:solidFill>
                <a:latin typeface="+mn-lt"/>
              </a:rPr>
              <a:t> con </a:t>
            </a:r>
            <a:r>
              <a:rPr lang="en-US" sz="1200" dirty="0" err="1">
                <a:solidFill>
                  <a:schemeClr val="tx1"/>
                </a:solidFill>
                <a:latin typeface="+mn-lt"/>
              </a:rPr>
              <a:t>detenimiento</a:t>
            </a:r>
            <a:r>
              <a:rPr lang="en-US" sz="1200" dirty="0">
                <a:solidFill>
                  <a:schemeClr val="tx1"/>
                </a:solidFill>
                <a:latin typeface="+mn-lt"/>
              </a:rPr>
              <a:t> antes de </a:t>
            </a:r>
            <a:r>
              <a:rPr lang="en-US" sz="1200" dirty="0" err="1">
                <a:solidFill>
                  <a:schemeClr val="tx1"/>
                </a:solidFill>
                <a:latin typeface="+mn-lt"/>
              </a:rPr>
              <a:t>continuar</a:t>
            </a:r>
            <a:r>
              <a:rPr lang="en-US" sz="1200" dirty="0">
                <a:solidFill>
                  <a:schemeClr val="tx1"/>
                </a:solidFill>
                <a:latin typeface="+mn-lt"/>
              </a:rPr>
              <a:t> con </a:t>
            </a:r>
            <a:r>
              <a:rPr lang="en-US" sz="1200" dirty="0" err="1">
                <a:solidFill>
                  <a:schemeClr val="tx1"/>
                </a:solidFill>
                <a:latin typeface="+mn-lt"/>
              </a:rPr>
              <a:t>el</a:t>
            </a:r>
            <a:r>
              <a:rPr lang="en-US" sz="1200" dirty="0">
                <a:solidFill>
                  <a:schemeClr val="tx1"/>
                </a:solidFill>
                <a:latin typeface="+mn-lt"/>
              </a:rPr>
              <a:t> </a:t>
            </a:r>
            <a:r>
              <a:rPr lang="en-US" sz="1200" dirty="0" err="1">
                <a:solidFill>
                  <a:schemeClr val="tx1"/>
                </a:solidFill>
                <a:latin typeface="+mn-lt"/>
              </a:rPr>
              <a:t>curso</a:t>
            </a:r>
            <a:r>
              <a:rPr lang="en-US" sz="1200" dirty="0">
                <a:solidFill>
                  <a:schemeClr val="tx1"/>
                </a:solidFill>
                <a:latin typeface="+mn-lt"/>
              </a:rPr>
              <a:t>:</a:t>
            </a:r>
          </a:p>
          <a:p>
            <a:pPr marL="557052" lvl="1" indent="-171450">
              <a:lnSpc>
                <a:spcPct val="100000"/>
              </a:lnSpc>
              <a:buClr>
                <a:srgbClr val="6FC0CA"/>
              </a:buClr>
              <a:buFont typeface="Wingdings" panose="05000000000000000000" pitchFamily="2" charset="2"/>
              <a:buChar char="§"/>
            </a:pPr>
            <a:r>
              <a:rPr lang="en-US" sz="1200" dirty="0" err="1">
                <a:solidFill>
                  <a:schemeClr val="tx1"/>
                </a:solidFill>
                <a:latin typeface="+mn-lt"/>
              </a:rPr>
              <a:t>Descargarse</a:t>
            </a:r>
            <a:r>
              <a:rPr lang="en-US" sz="1200" dirty="0">
                <a:solidFill>
                  <a:schemeClr val="tx1"/>
                </a:solidFill>
                <a:latin typeface="+mn-lt"/>
              </a:rPr>
              <a:t> y </a:t>
            </a:r>
            <a:r>
              <a:rPr lang="en-US" sz="1200" dirty="0" err="1">
                <a:solidFill>
                  <a:schemeClr val="tx1"/>
                </a:solidFill>
                <a:latin typeface="+mn-lt"/>
              </a:rPr>
              <a:t>revisar</a:t>
            </a:r>
            <a:r>
              <a:rPr lang="en-US" sz="1200" dirty="0">
                <a:solidFill>
                  <a:schemeClr val="tx1"/>
                </a:solidFill>
                <a:latin typeface="+mn-lt"/>
              </a:rPr>
              <a:t> </a:t>
            </a:r>
            <a:r>
              <a:rPr lang="en-US" sz="1200" dirty="0" err="1">
                <a:solidFill>
                  <a:schemeClr val="tx1"/>
                </a:solidFill>
                <a:latin typeface="+mn-lt"/>
              </a:rPr>
              <a:t>los</a:t>
            </a:r>
            <a:r>
              <a:rPr lang="en-US" sz="1200" dirty="0">
                <a:solidFill>
                  <a:schemeClr val="tx1"/>
                </a:solidFill>
                <a:latin typeface="+mn-lt"/>
              </a:rPr>
              <a:t> </a:t>
            </a:r>
            <a:r>
              <a:rPr lang="en-US" sz="1200" dirty="0" err="1">
                <a:solidFill>
                  <a:schemeClr val="tx1"/>
                </a:solidFill>
                <a:latin typeface="+mn-lt"/>
              </a:rPr>
              <a:t>recursos</a:t>
            </a:r>
            <a:r>
              <a:rPr lang="en-US" sz="1200" dirty="0">
                <a:solidFill>
                  <a:schemeClr val="tx1"/>
                </a:solidFill>
                <a:latin typeface="+mn-lt"/>
              </a:rPr>
              <a:t> del </a:t>
            </a:r>
            <a:r>
              <a:rPr lang="en-US" sz="1200" dirty="0" err="1">
                <a:solidFill>
                  <a:schemeClr val="tx1"/>
                </a:solidFill>
                <a:latin typeface="+mn-lt"/>
              </a:rPr>
              <a:t>curso</a:t>
            </a:r>
            <a:r>
              <a:rPr lang="en-US" sz="1200" dirty="0">
                <a:solidFill>
                  <a:schemeClr val="tx1"/>
                </a:solidFill>
                <a:latin typeface="+mn-lt"/>
              </a:rPr>
              <a:t> es </a:t>
            </a:r>
            <a:r>
              <a:rPr lang="en-US" sz="1200" dirty="0" err="1">
                <a:solidFill>
                  <a:schemeClr val="tx1"/>
                </a:solidFill>
                <a:latin typeface="+mn-lt"/>
              </a:rPr>
              <a:t>necesario</a:t>
            </a:r>
            <a:r>
              <a:rPr lang="en-US" sz="1200" dirty="0">
                <a:solidFill>
                  <a:schemeClr val="tx1"/>
                </a:solidFill>
                <a:latin typeface="+mn-lt"/>
              </a:rPr>
              <a:t> para </a:t>
            </a:r>
            <a:r>
              <a:rPr lang="en-US" sz="1200" dirty="0" err="1">
                <a:solidFill>
                  <a:schemeClr val="tx1"/>
                </a:solidFill>
                <a:latin typeface="+mn-lt"/>
              </a:rPr>
              <a:t>el</a:t>
            </a:r>
            <a:r>
              <a:rPr lang="en-US" sz="1200" dirty="0">
                <a:solidFill>
                  <a:schemeClr val="tx1"/>
                </a:solidFill>
                <a:latin typeface="+mn-lt"/>
              </a:rPr>
              <a:t> </a:t>
            </a:r>
            <a:r>
              <a:rPr lang="en-US" sz="1200" dirty="0" err="1">
                <a:solidFill>
                  <a:schemeClr val="tx1"/>
                </a:solidFill>
                <a:latin typeface="+mn-lt"/>
              </a:rPr>
              <a:t>aprendizaje</a:t>
            </a:r>
            <a:r>
              <a:rPr lang="en-US" sz="1200" dirty="0">
                <a:solidFill>
                  <a:schemeClr val="tx1"/>
                </a:solidFill>
                <a:latin typeface="+mn-lt"/>
              </a:rPr>
              <a:t>. </a:t>
            </a:r>
            <a:r>
              <a:rPr lang="es-ES" sz="1200" dirty="0">
                <a:solidFill>
                  <a:schemeClr val="tx1"/>
                </a:solidFill>
                <a:latin typeface="+mn-lt"/>
              </a:rPr>
              <a:t>Deje un tiempo de entrenamiento adecuado para las sesiones. El link que necesitas es este:</a:t>
            </a:r>
            <a:r>
              <a:rPr lang="en-US" sz="1200" dirty="0">
                <a:solidFill>
                  <a:schemeClr val="tx1"/>
                </a:solidFill>
                <a:latin typeface="+mn-lt"/>
              </a:rPr>
              <a:t> </a:t>
            </a:r>
            <a:r>
              <a:rPr lang="en-US" sz="1000" dirty="0">
                <a:solidFill>
                  <a:srgbClr val="1188A3"/>
                </a:solidFill>
                <a:latin typeface="+mn-lt"/>
                <a:hlinkClick r:id="rId2">
                  <a:extLst>
                    <a:ext uri="{A12FA001-AC4F-418D-AE19-62706E023703}">
                      <ahyp:hlinkClr xmlns:ahyp="http://schemas.microsoft.com/office/drawing/2018/hyperlinkcolor" val="tx"/>
                    </a:ext>
                  </a:extLst>
                </a:hlinkClick>
              </a:rPr>
              <a:t>https://www.innovatingfoodforseniors.eu/resources/</a:t>
            </a:r>
            <a:r>
              <a:rPr lang="en-US" sz="1000" dirty="0">
                <a:solidFill>
                  <a:srgbClr val="1188A3"/>
                </a:solidFill>
                <a:latin typeface="+mn-lt"/>
              </a:rPr>
              <a:t> </a:t>
            </a:r>
            <a:endParaRPr lang="en-US" sz="1200" dirty="0">
              <a:solidFill>
                <a:schemeClr val="tx1"/>
              </a:solidFill>
              <a:latin typeface="+mn-lt"/>
            </a:endParaRPr>
          </a:p>
          <a:p>
            <a:pPr marL="557052" lvl="1" indent="-171450">
              <a:lnSpc>
                <a:spcPct val="100000"/>
              </a:lnSpc>
              <a:buClr>
                <a:srgbClr val="6FC0CA"/>
              </a:buClr>
              <a:buFont typeface="Wingdings" panose="05000000000000000000" pitchFamily="2" charset="2"/>
              <a:buChar char="§"/>
            </a:pPr>
            <a:r>
              <a:rPr lang="en-US" sz="1200" dirty="0" err="1">
                <a:solidFill>
                  <a:schemeClr val="tx1"/>
                </a:solidFill>
                <a:latin typeface="+mn-lt"/>
              </a:rPr>
              <a:t>Localiza</a:t>
            </a:r>
            <a:r>
              <a:rPr lang="en-US" sz="1200" dirty="0">
                <a:solidFill>
                  <a:schemeClr val="tx1"/>
                </a:solidFill>
                <a:latin typeface="+mn-lt"/>
              </a:rPr>
              <a:t> </a:t>
            </a:r>
            <a:r>
              <a:rPr lang="en-US" sz="1200" dirty="0" err="1">
                <a:solidFill>
                  <a:schemeClr val="tx1"/>
                </a:solidFill>
                <a:latin typeface="+mn-lt"/>
              </a:rPr>
              <a:t>el</a:t>
            </a:r>
            <a:r>
              <a:rPr lang="en-US" sz="1200" dirty="0">
                <a:solidFill>
                  <a:schemeClr val="tx1"/>
                </a:solidFill>
                <a:latin typeface="+mn-lt"/>
              </a:rPr>
              <a:t> </a:t>
            </a:r>
            <a:r>
              <a:rPr lang="en-US" sz="1200" dirty="0" err="1">
                <a:solidFill>
                  <a:schemeClr val="tx1"/>
                </a:solidFill>
                <a:latin typeface="+mn-lt"/>
              </a:rPr>
              <a:t>contenido</a:t>
            </a:r>
            <a:r>
              <a:rPr lang="en-US" sz="1200" dirty="0">
                <a:solidFill>
                  <a:schemeClr val="tx1"/>
                </a:solidFill>
                <a:latin typeface="+mn-lt"/>
              </a:rPr>
              <a:t> a </a:t>
            </a:r>
            <a:r>
              <a:rPr lang="en-US" sz="1200" dirty="0" err="1">
                <a:solidFill>
                  <a:schemeClr val="tx1"/>
                </a:solidFill>
                <a:latin typeface="+mn-lt"/>
              </a:rPr>
              <a:t>través</a:t>
            </a:r>
            <a:r>
              <a:rPr lang="en-US" sz="1200" dirty="0">
                <a:solidFill>
                  <a:schemeClr val="tx1"/>
                </a:solidFill>
                <a:latin typeface="+mn-lt"/>
              </a:rPr>
              <a:t> de </a:t>
            </a:r>
            <a:r>
              <a:rPr lang="en-US" sz="1200" dirty="0" err="1">
                <a:solidFill>
                  <a:schemeClr val="tx1"/>
                </a:solidFill>
                <a:latin typeface="+mn-lt"/>
              </a:rPr>
              <a:t>los</a:t>
            </a:r>
            <a:r>
              <a:rPr lang="en-US" sz="1200" dirty="0">
                <a:solidFill>
                  <a:schemeClr val="tx1"/>
                </a:solidFill>
                <a:latin typeface="+mn-lt"/>
              </a:rPr>
              <a:t> </a:t>
            </a:r>
            <a:r>
              <a:rPr lang="en-US" sz="1200" dirty="0" err="1">
                <a:solidFill>
                  <a:schemeClr val="tx1"/>
                </a:solidFill>
                <a:latin typeface="+mn-lt"/>
              </a:rPr>
              <a:t>estudios</a:t>
            </a:r>
            <a:r>
              <a:rPr lang="en-US" sz="1200" dirty="0">
                <a:solidFill>
                  <a:schemeClr val="tx1"/>
                </a:solidFill>
                <a:latin typeface="+mn-lt"/>
              </a:rPr>
              <a:t> de </a:t>
            </a:r>
            <a:r>
              <a:rPr lang="en-US" sz="1200" dirty="0" err="1">
                <a:solidFill>
                  <a:schemeClr val="tx1"/>
                </a:solidFill>
                <a:latin typeface="+mn-lt"/>
              </a:rPr>
              <a:t>casos</a:t>
            </a:r>
            <a:r>
              <a:rPr lang="en-US" sz="1200" dirty="0">
                <a:solidFill>
                  <a:schemeClr val="tx1"/>
                </a:solidFill>
                <a:latin typeface="+mn-lt"/>
              </a:rPr>
              <a:t> y la </a:t>
            </a:r>
            <a:r>
              <a:rPr lang="en-US" sz="1200" dirty="0" err="1">
                <a:solidFill>
                  <a:schemeClr val="tx1"/>
                </a:solidFill>
                <a:latin typeface="+mn-lt"/>
              </a:rPr>
              <a:t>información</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soportes</a:t>
            </a:r>
            <a:r>
              <a:rPr lang="en-US" sz="1200" dirty="0">
                <a:solidFill>
                  <a:schemeClr val="tx1"/>
                </a:solidFill>
                <a:latin typeface="+mn-lt"/>
              </a:rPr>
              <a:t> locales para </a:t>
            </a:r>
            <a:r>
              <a:rPr lang="en-US" sz="1200" dirty="0" err="1">
                <a:solidFill>
                  <a:schemeClr val="tx1"/>
                </a:solidFill>
                <a:latin typeface="+mn-lt"/>
              </a:rPr>
              <a:t>tus</a:t>
            </a:r>
            <a:r>
              <a:rPr lang="en-US" sz="1200" dirty="0">
                <a:solidFill>
                  <a:schemeClr val="tx1"/>
                </a:solidFill>
                <a:latin typeface="+mn-lt"/>
              </a:rPr>
              <a:t> </a:t>
            </a:r>
            <a:r>
              <a:rPr lang="en-US" sz="1200" dirty="0" err="1">
                <a:solidFill>
                  <a:schemeClr val="tx1"/>
                </a:solidFill>
                <a:latin typeface="+mn-lt"/>
              </a:rPr>
              <a:t>estudiantes</a:t>
            </a:r>
            <a:r>
              <a:rPr lang="en-US" sz="1200" dirty="0">
                <a:solidFill>
                  <a:schemeClr val="tx1"/>
                </a:solidFill>
                <a:latin typeface="+mn-lt"/>
              </a:rPr>
              <a:t>.  </a:t>
            </a:r>
          </a:p>
          <a:p>
            <a:pPr marL="557052" lvl="1" indent="-171450">
              <a:lnSpc>
                <a:spcPct val="100000"/>
              </a:lnSpc>
              <a:buClr>
                <a:srgbClr val="6FC0CA"/>
              </a:buClr>
              <a:buFont typeface="Wingdings" panose="05000000000000000000" pitchFamily="2" charset="2"/>
              <a:buChar char="§"/>
            </a:pPr>
            <a:r>
              <a:rPr lang="en-US" sz="1200" dirty="0" err="1">
                <a:solidFill>
                  <a:schemeClr val="tx1"/>
                </a:solidFill>
                <a:latin typeface="+mn-lt"/>
              </a:rPr>
              <a:t>Asegurate</a:t>
            </a:r>
            <a:r>
              <a:rPr lang="en-US" sz="1200" dirty="0">
                <a:solidFill>
                  <a:schemeClr val="tx1"/>
                </a:solidFill>
                <a:latin typeface="+mn-lt"/>
              </a:rPr>
              <a:t> que </a:t>
            </a:r>
            <a:r>
              <a:rPr lang="en-US" sz="1200" dirty="0" err="1">
                <a:solidFill>
                  <a:schemeClr val="tx1"/>
                </a:solidFill>
                <a:latin typeface="+mn-lt"/>
              </a:rPr>
              <a:t>cada</a:t>
            </a:r>
            <a:r>
              <a:rPr lang="en-US" sz="1200" dirty="0">
                <a:solidFill>
                  <a:schemeClr val="tx1"/>
                </a:solidFill>
                <a:latin typeface="+mn-lt"/>
              </a:rPr>
              <a:t> uno de </a:t>
            </a:r>
            <a:r>
              <a:rPr lang="en-US" sz="1200" dirty="0" err="1">
                <a:solidFill>
                  <a:schemeClr val="tx1"/>
                </a:solidFill>
                <a:latin typeface="+mn-lt"/>
              </a:rPr>
              <a:t>los</a:t>
            </a:r>
            <a:r>
              <a:rPr lang="en-US" sz="1200" dirty="0">
                <a:solidFill>
                  <a:schemeClr val="tx1"/>
                </a:solidFill>
                <a:latin typeface="+mn-lt"/>
              </a:rPr>
              <a:t> </a:t>
            </a:r>
            <a:r>
              <a:rPr lang="en-US" sz="1200" dirty="0" err="1">
                <a:solidFill>
                  <a:schemeClr val="tx1"/>
                </a:solidFill>
                <a:latin typeface="+mn-lt"/>
              </a:rPr>
              <a:t>participantes</a:t>
            </a:r>
            <a:r>
              <a:rPr lang="en-US" sz="1200" dirty="0">
                <a:solidFill>
                  <a:schemeClr val="tx1"/>
                </a:solidFill>
                <a:latin typeface="+mn-lt"/>
              </a:rPr>
              <a:t> complete </a:t>
            </a:r>
            <a:r>
              <a:rPr lang="en-US" sz="1200" dirty="0" err="1">
                <a:solidFill>
                  <a:schemeClr val="tx1"/>
                </a:solidFill>
                <a:latin typeface="+mn-lt"/>
              </a:rPr>
              <a:t>los</a:t>
            </a:r>
            <a:r>
              <a:rPr lang="en-US" sz="1200" dirty="0">
                <a:solidFill>
                  <a:schemeClr val="tx1"/>
                </a:solidFill>
                <a:latin typeface="+mn-lt"/>
              </a:rPr>
              <a:t> </a:t>
            </a:r>
            <a:r>
              <a:rPr lang="en-US" sz="1200" dirty="0" err="1">
                <a:solidFill>
                  <a:schemeClr val="tx1"/>
                </a:solidFill>
                <a:latin typeface="+mn-lt"/>
              </a:rPr>
              <a:t>ejercicios</a:t>
            </a:r>
            <a:r>
              <a:rPr lang="en-US" sz="1200" dirty="0">
                <a:solidFill>
                  <a:schemeClr val="tx1"/>
                </a:solidFill>
                <a:latin typeface="+mn-lt"/>
              </a:rPr>
              <a:t> </a:t>
            </a:r>
            <a:r>
              <a:rPr lang="en-US" sz="1200" dirty="0" err="1">
                <a:solidFill>
                  <a:schemeClr val="tx1"/>
                </a:solidFill>
                <a:latin typeface="+mn-lt"/>
              </a:rPr>
              <a:t>propuestos</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cada</a:t>
            </a:r>
            <a:r>
              <a:rPr lang="en-US" sz="1200" dirty="0">
                <a:solidFill>
                  <a:schemeClr val="tx1"/>
                </a:solidFill>
                <a:latin typeface="+mn-lt"/>
              </a:rPr>
              <a:t> modulo – </a:t>
            </a:r>
            <a:r>
              <a:rPr lang="en-US" sz="1200" dirty="0" err="1">
                <a:solidFill>
                  <a:schemeClr val="tx1"/>
                </a:solidFill>
                <a:latin typeface="+mn-lt"/>
              </a:rPr>
              <a:t>esto</a:t>
            </a:r>
            <a:r>
              <a:rPr lang="en-US" sz="1200" dirty="0">
                <a:solidFill>
                  <a:schemeClr val="tx1"/>
                </a:solidFill>
                <a:latin typeface="+mn-lt"/>
              </a:rPr>
              <a:t> </a:t>
            </a:r>
            <a:r>
              <a:rPr lang="en-US" sz="1200" dirty="0" err="1">
                <a:solidFill>
                  <a:schemeClr val="tx1"/>
                </a:solidFill>
                <a:latin typeface="+mn-lt"/>
              </a:rPr>
              <a:t>dara</a:t>
            </a:r>
            <a:r>
              <a:rPr lang="en-US" sz="1200" dirty="0">
                <a:solidFill>
                  <a:schemeClr val="tx1"/>
                </a:solidFill>
                <a:latin typeface="+mn-lt"/>
              </a:rPr>
              <a:t> </a:t>
            </a:r>
            <a:r>
              <a:rPr lang="en-US" sz="1200" dirty="0" err="1">
                <a:solidFill>
                  <a:schemeClr val="tx1"/>
                </a:solidFill>
                <a:latin typeface="+mn-lt"/>
              </a:rPr>
              <a:t>lugar</a:t>
            </a:r>
            <a:r>
              <a:rPr lang="en-US" sz="1200" dirty="0">
                <a:solidFill>
                  <a:schemeClr val="tx1"/>
                </a:solidFill>
                <a:latin typeface="+mn-lt"/>
              </a:rPr>
              <a:t> a un </a:t>
            </a:r>
            <a:r>
              <a:rPr lang="en-US" sz="1200" dirty="0" err="1">
                <a:solidFill>
                  <a:schemeClr val="tx1"/>
                </a:solidFill>
                <a:latin typeface="+mn-lt"/>
              </a:rPr>
              <a:t>aprendizaje</a:t>
            </a:r>
            <a:r>
              <a:rPr lang="en-US" sz="1200" dirty="0">
                <a:solidFill>
                  <a:schemeClr val="tx1"/>
                </a:solidFill>
                <a:latin typeface="+mn-lt"/>
              </a:rPr>
              <a:t> </a:t>
            </a:r>
            <a:r>
              <a:rPr lang="en-US" sz="1200" dirty="0" err="1">
                <a:solidFill>
                  <a:schemeClr val="tx1"/>
                </a:solidFill>
                <a:latin typeface="+mn-lt"/>
              </a:rPr>
              <a:t>adecuado</a:t>
            </a:r>
            <a:r>
              <a:rPr lang="en-US" sz="1200" dirty="0">
                <a:solidFill>
                  <a:schemeClr val="tx1"/>
                </a:solidFill>
                <a:latin typeface="+mn-lt"/>
              </a:rPr>
              <a:t>.</a:t>
            </a:r>
          </a:p>
          <a:p>
            <a:pPr marL="557052" lvl="1" indent="-171450">
              <a:lnSpc>
                <a:spcPct val="100000"/>
              </a:lnSpc>
              <a:buClr>
                <a:srgbClr val="6FC0CA"/>
              </a:buClr>
              <a:buFont typeface="Wingdings" panose="05000000000000000000" pitchFamily="2" charset="2"/>
              <a:buChar char="§"/>
            </a:pPr>
            <a:r>
              <a:rPr lang="en-US" sz="1200" dirty="0">
                <a:solidFill>
                  <a:schemeClr val="tx1"/>
                </a:solidFill>
                <a:latin typeface="+mn-lt"/>
              </a:rPr>
              <a:t>Deja un poco de </a:t>
            </a:r>
            <a:r>
              <a:rPr lang="en-US" sz="1200" dirty="0" err="1">
                <a:solidFill>
                  <a:schemeClr val="tx1"/>
                </a:solidFill>
                <a:latin typeface="+mn-lt"/>
              </a:rPr>
              <a:t>tiempo</a:t>
            </a:r>
            <a:r>
              <a:rPr lang="en-US" sz="1200" dirty="0">
                <a:solidFill>
                  <a:schemeClr val="tx1"/>
                </a:solidFill>
                <a:latin typeface="+mn-lt"/>
              </a:rPr>
              <a:t> para la </a:t>
            </a:r>
            <a:r>
              <a:rPr lang="en-US" sz="1200" dirty="0" err="1">
                <a:solidFill>
                  <a:schemeClr val="tx1"/>
                </a:solidFill>
                <a:latin typeface="+mn-lt"/>
              </a:rPr>
              <a:t>revisión</a:t>
            </a:r>
            <a:r>
              <a:rPr lang="en-US" sz="1200" dirty="0">
                <a:solidFill>
                  <a:schemeClr val="tx1"/>
                </a:solidFill>
                <a:latin typeface="+mn-lt"/>
              </a:rPr>
              <a:t> de </a:t>
            </a:r>
            <a:r>
              <a:rPr lang="en-US" sz="1200" dirty="0" err="1">
                <a:solidFill>
                  <a:schemeClr val="tx1"/>
                </a:solidFill>
                <a:latin typeface="+mn-lt"/>
              </a:rPr>
              <a:t>los</a:t>
            </a:r>
            <a:r>
              <a:rPr lang="en-US" sz="1200" dirty="0">
                <a:solidFill>
                  <a:schemeClr val="tx1"/>
                </a:solidFill>
                <a:latin typeface="+mn-lt"/>
              </a:rPr>
              <a:t> </a:t>
            </a:r>
            <a:r>
              <a:rPr lang="en-US" sz="1200" dirty="0" err="1">
                <a:solidFill>
                  <a:schemeClr val="tx1"/>
                </a:solidFill>
                <a:latin typeface="+mn-lt"/>
              </a:rPr>
              <a:t>exámenes</a:t>
            </a:r>
            <a:r>
              <a:rPr lang="en-US" sz="1200" dirty="0">
                <a:solidFill>
                  <a:schemeClr val="tx1"/>
                </a:solidFill>
                <a:latin typeface="+mn-lt"/>
              </a:rPr>
              <a:t> y </a:t>
            </a:r>
            <a:r>
              <a:rPr lang="en-US" sz="1200" dirty="0" err="1">
                <a:solidFill>
                  <a:schemeClr val="tx1"/>
                </a:solidFill>
                <a:latin typeface="+mn-lt"/>
              </a:rPr>
              <a:t>proporciona</a:t>
            </a:r>
            <a:r>
              <a:rPr lang="en-US" sz="1200" dirty="0">
                <a:solidFill>
                  <a:schemeClr val="tx1"/>
                </a:solidFill>
                <a:latin typeface="+mn-lt"/>
              </a:rPr>
              <a:t> </a:t>
            </a:r>
            <a:r>
              <a:rPr lang="en-US" sz="1200" dirty="0" err="1">
                <a:solidFill>
                  <a:schemeClr val="tx1"/>
                </a:solidFill>
                <a:latin typeface="+mn-lt"/>
              </a:rPr>
              <a:t>posteriormente</a:t>
            </a:r>
            <a:r>
              <a:rPr lang="en-US" sz="1200" dirty="0">
                <a:solidFill>
                  <a:schemeClr val="tx1"/>
                </a:solidFill>
                <a:latin typeface="+mn-lt"/>
              </a:rPr>
              <a:t> un feedback </a:t>
            </a:r>
            <a:r>
              <a:rPr lang="en-US" sz="1200" dirty="0" err="1">
                <a:solidFill>
                  <a:schemeClr val="tx1"/>
                </a:solidFill>
                <a:latin typeface="+mn-lt"/>
              </a:rPr>
              <a:t>constructivo</a:t>
            </a:r>
            <a:r>
              <a:rPr lang="en-US" sz="1200" dirty="0">
                <a:solidFill>
                  <a:schemeClr val="tx1"/>
                </a:solidFill>
                <a:latin typeface="+mn-lt"/>
              </a:rPr>
              <a:t>.</a:t>
            </a:r>
            <a:endParaRPr lang="en-IE" sz="1300" b="1" dirty="0"/>
          </a:p>
        </p:txBody>
      </p:sp>
      <p:pic>
        <p:nvPicPr>
          <p:cNvPr id="7" name="Picture 6" descr="One glowing light up arrow among other down arrows on green pastel color background">
            <a:extLst>
              <a:ext uri="{FF2B5EF4-FFF2-40B4-BE49-F238E27FC236}">
                <a16:creationId xmlns:a16="http://schemas.microsoft.com/office/drawing/2014/main" id="{95005147-5887-C7B0-097C-A390A7236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559675" cy="2555310"/>
          </a:xfrm>
          <a:prstGeom prst="rect">
            <a:avLst/>
          </a:prstGeom>
        </p:spPr>
      </p:pic>
    </p:spTree>
    <p:extLst>
      <p:ext uri="{BB962C8B-B14F-4D97-AF65-F5344CB8AC3E}">
        <p14:creationId xmlns:p14="http://schemas.microsoft.com/office/powerpoint/2010/main" val="414491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2A4B5B-341C-657B-7AD7-5F5DD5BBFEED}"/>
              </a:ext>
            </a:extLst>
          </p:cNvPr>
          <p:cNvSpPr>
            <a:spLocks noGrp="1"/>
          </p:cNvSpPr>
          <p:nvPr>
            <p:ph type="body" sz="quarter" idx="17"/>
          </p:nvPr>
        </p:nvSpPr>
        <p:spPr>
          <a:xfrm>
            <a:off x="442002" y="1316763"/>
            <a:ext cx="3979685" cy="1416968"/>
          </a:xfrm>
        </p:spPr>
        <p:txBody>
          <a:bodyPr>
            <a:normAutofit/>
          </a:bodyPr>
          <a:lstStyle/>
          <a:p>
            <a:r>
              <a:rPr lang="es-ES" sz="1800" dirty="0"/>
              <a:t>La educación sirve para mejorar la vida de los demás y para dejar tu comunidad y tu mundo mejor de lo que lo encontraste.</a:t>
            </a:r>
          </a:p>
        </p:txBody>
      </p:sp>
      <p:sp>
        <p:nvSpPr>
          <p:cNvPr id="3" name="Text Placeholder 2">
            <a:extLst>
              <a:ext uri="{FF2B5EF4-FFF2-40B4-BE49-F238E27FC236}">
                <a16:creationId xmlns:a16="http://schemas.microsoft.com/office/drawing/2014/main" id="{56654D12-98D5-3AA9-E773-028C1D8CE76D}"/>
              </a:ext>
            </a:extLst>
          </p:cNvPr>
          <p:cNvSpPr>
            <a:spLocks noGrp="1"/>
          </p:cNvSpPr>
          <p:nvPr>
            <p:ph type="body" sz="quarter" idx="34"/>
          </p:nvPr>
        </p:nvSpPr>
        <p:spPr>
          <a:xfrm>
            <a:off x="3491332" y="2129512"/>
            <a:ext cx="1372357" cy="517423"/>
          </a:xfrm>
        </p:spPr>
        <p:txBody>
          <a:bodyPr/>
          <a:lstStyle/>
          <a:p>
            <a:r>
              <a:rPr lang="en-IE" dirty="0"/>
              <a:t>”</a:t>
            </a:r>
          </a:p>
        </p:txBody>
      </p:sp>
      <p:sp>
        <p:nvSpPr>
          <p:cNvPr id="4" name="Text Placeholder 3">
            <a:extLst>
              <a:ext uri="{FF2B5EF4-FFF2-40B4-BE49-F238E27FC236}">
                <a16:creationId xmlns:a16="http://schemas.microsoft.com/office/drawing/2014/main" id="{BCF7EF9A-9EF6-B916-9214-9458A25C4B88}"/>
              </a:ext>
            </a:extLst>
          </p:cNvPr>
          <p:cNvSpPr>
            <a:spLocks noGrp="1"/>
          </p:cNvSpPr>
          <p:nvPr>
            <p:ph type="body" sz="quarter" idx="35"/>
          </p:nvPr>
        </p:nvSpPr>
        <p:spPr>
          <a:xfrm>
            <a:off x="0" y="1329202"/>
            <a:ext cx="1894173" cy="642182"/>
          </a:xfrm>
        </p:spPr>
        <p:txBody>
          <a:bodyPr/>
          <a:lstStyle/>
          <a:p>
            <a:r>
              <a:rPr lang="en-IE" dirty="0"/>
              <a:t>“</a:t>
            </a:r>
          </a:p>
        </p:txBody>
      </p:sp>
      <p:sp>
        <p:nvSpPr>
          <p:cNvPr id="5" name="Text Placeholder 4">
            <a:extLst>
              <a:ext uri="{FF2B5EF4-FFF2-40B4-BE49-F238E27FC236}">
                <a16:creationId xmlns:a16="http://schemas.microsoft.com/office/drawing/2014/main" id="{46DAF8CD-37AB-CF98-85E7-B04CDE615193}"/>
              </a:ext>
            </a:extLst>
          </p:cNvPr>
          <p:cNvSpPr>
            <a:spLocks noGrp="1"/>
          </p:cNvSpPr>
          <p:nvPr>
            <p:ph type="body" sz="quarter" idx="14"/>
          </p:nvPr>
        </p:nvSpPr>
        <p:spPr/>
        <p:txBody>
          <a:bodyPr numCol="1"/>
          <a:lstStyle/>
          <a:p>
            <a:pPr marL="342900" marR="0" lvl="0" indent="-342900" algn="l" defTabSz="755934" rtl="0" eaLnBrk="1" fontAlgn="auto" latinLnBrk="0" hangingPunct="1">
              <a:lnSpc>
                <a:spcPct val="90000"/>
              </a:lnSpc>
              <a:spcBef>
                <a:spcPts val="827"/>
              </a:spcBef>
              <a:spcAft>
                <a:spcPts val="0"/>
              </a:spcAft>
              <a:buClrTx/>
              <a:buSzTx/>
              <a:buFont typeface="+mj-lt"/>
              <a:buAutoNum type="arabicPeriod" startAt="3"/>
              <a:tabLst/>
              <a:defRPr/>
            </a:pPr>
            <a:r>
              <a:rPr lang="en-IE" sz="1300" b="1" dirty="0" err="1">
                <a:solidFill>
                  <a:prstClr val="black"/>
                </a:solidFill>
                <a:ea typeface="Open Sans" panose="020B0606030504020204" pitchFamily="34" charset="0"/>
                <a:cs typeface="Calibri" panose="020F0502020204030204" pitchFamily="34" charset="0"/>
              </a:rPr>
              <a:t>Enfoque</a:t>
            </a:r>
            <a:r>
              <a:rPr lang="en-IE" sz="1300" b="1" dirty="0">
                <a:solidFill>
                  <a:prstClr val="black"/>
                </a:solidFill>
                <a:ea typeface="Open Sans" panose="020B0606030504020204" pitchFamily="34" charset="0"/>
                <a:cs typeface="Calibri" panose="020F0502020204030204" pitchFamily="34" charset="0"/>
              </a:rPr>
              <a:t> </a:t>
            </a:r>
            <a:r>
              <a:rPr lang="en-IE" sz="1300" b="1" dirty="0" err="1">
                <a:solidFill>
                  <a:prstClr val="black"/>
                </a:solidFill>
                <a:ea typeface="Open Sans" panose="020B0606030504020204" pitchFamily="34" charset="0"/>
                <a:cs typeface="Calibri" panose="020F0502020204030204" pitchFamily="34" charset="0"/>
              </a:rPr>
              <a:t>institucional</a:t>
            </a:r>
            <a:endPar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a:p>
            <a:pPr lvl="1">
              <a:spcBef>
                <a:spcPts val="827"/>
              </a:spcBef>
              <a:defRPr/>
            </a:pPr>
            <a:r>
              <a:rPr lang="es-ES" sz="1200" dirty="0">
                <a:solidFill>
                  <a:schemeClr val="tx1"/>
                </a:solidFill>
                <a:latin typeface="+mn-lt"/>
              </a:rPr>
              <a:t>Los Recursos Educativos Abiertos han sido diseñados para adaptarse a diversos estilos y culturas de enseñanza. Como hilo conductor, cada módulo se presenta con el siguiente diseño:</a:t>
            </a:r>
            <a:endParaRPr lang="en-US" sz="1200" dirty="0">
              <a:solidFill>
                <a:schemeClr val="tx1"/>
              </a:solidFill>
              <a:latin typeface="+mn-lt"/>
            </a:endParaRPr>
          </a:p>
          <a:p>
            <a:pPr marL="549417" lvl="1" indent="-171450">
              <a:spcBef>
                <a:spcPts val="827"/>
              </a:spcBef>
              <a:buClr>
                <a:srgbClr val="6FC0CA"/>
              </a:buClr>
              <a:buFont typeface="Wingdings" panose="05000000000000000000" pitchFamily="2" charset="2"/>
              <a:buChar char="§"/>
              <a:defRPr/>
            </a:pPr>
            <a:r>
              <a:rPr lang="en-US" sz="1200" dirty="0">
                <a:solidFill>
                  <a:schemeClr val="tx1"/>
                </a:solidFill>
                <a:latin typeface="+mn-lt"/>
              </a:rPr>
              <a:t>El </a:t>
            </a:r>
            <a:r>
              <a:rPr lang="en-US" sz="1200" dirty="0" err="1">
                <a:solidFill>
                  <a:schemeClr val="tx1"/>
                </a:solidFill>
                <a:latin typeface="+mn-lt"/>
              </a:rPr>
              <a:t>tema</a:t>
            </a:r>
            <a:r>
              <a:rPr lang="en-US" sz="1200" dirty="0">
                <a:solidFill>
                  <a:schemeClr val="tx1"/>
                </a:solidFill>
                <a:latin typeface="+mn-lt"/>
              </a:rPr>
              <a:t> se introduce </a:t>
            </a:r>
            <a:r>
              <a:rPr lang="en-US" sz="1200" dirty="0" err="1">
                <a:solidFill>
                  <a:schemeClr val="tx1"/>
                </a:solidFill>
                <a:latin typeface="+mn-lt"/>
              </a:rPr>
              <a:t>brevemente</a:t>
            </a:r>
            <a:r>
              <a:rPr lang="en-US" sz="1200" dirty="0">
                <a:solidFill>
                  <a:schemeClr val="tx1"/>
                </a:solidFill>
                <a:latin typeface="+mn-lt"/>
              </a:rPr>
              <a:t> </a:t>
            </a:r>
            <a:r>
              <a:rPr lang="en-US" sz="1200" dirty="0" err="1">
                <a:solidFill>
                  <a:schemeClr val="tx1"/>
                </a:solidFill>
                <a:latin typeface="+mn-lt"/>
              </a:rPr>
              <a:t>profundizando</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el</a:t>
            </a:r>
            <a:r>
              <a:rPr lang="en-US" sz="1200" dirty="0">
                <a:solidFill>
                  <a:schemeClr val="tx1"/>
                </a:solidFill>
                <a:latin typeface="+mn-lt"/>
              </a:rPr>
              <a:t> </a:t>
            </a:r>
            <a:r>
              <a:rPr lang="en-US" sz="1200" dirty="0" err="1">
                <a:solidFill>
                  <a:schemeClr val="tx1"/>
                </a:solidFill>
                <a:latin typeface="+mn-lt"/>
              </a:rPr>
              <a:t>tema</a:t>
            </a:r>
            <a:r>
              <a:rPr lang="en-US" sz="1200" dirty="0">
                <a:solidFill>
                  <a:schemeClr val="tx1"/>
                </a:solidFill>
                <a:latin typeface="+mn-lt"/>
              </a:rPr>
              <a:t> de </a:t>
            </a:r>
            <a:r>
              <a:rPr lang="en-US" sz="1200" dirty="0" err="1">
                <a:solidFill>
                  <a:schemeClr val="tx1"/>
                </a:solidFill>
                <a:latin typeface="+mn-lt"/>
              </a:rPr>
              <a:t>interés</a:t>
            </a:r>
            <a:r>
              <a:rPr lang="en-US" sz="1200" dirty="0">
                <a:solidFill>
                  <a:schemeClr val="tx1"/>
                </a:solidFill>
                <a:latin typeface="+mn-lt"/>
              </a:rPr>
              <a:t>. </a:t>
            </a:r>
          </a:p>
          <a:p>
            <a:pPr marL="549417" lvl="1" indent="-171450">
              <a:spcBef>
                <a:spcPts val="827"/>
              </a:spcBef>
              <a:buClr>
                <a:srgbClr val="6FC0CA"/>
              </a:buClr>
              <a:buFont typeface="Wingdings" panose="05000000000000000000" pitchFamily="2" charset="2"/>
              <a:buChar char="§"/>
              <a:defRPr/>
            </a:pPr>
            <a:r>
              <a:rPr lang="en-US" sz="1200" dirty="0">
                <a:solidFill>
                  <a:schemeClr val="tx1"/>
                </a:solidFill>
                <a:latin typeface="+mn-lt"/>
              </a:rPr>
              <a:t>La </a:t>
            </a:r>
            <a:r>
              <a:rPr lang="en-US" sz="1200" dirty="0" err="1">
                <a:solidFill>
                  <a:schemeClr val="tx1"/>
                </a:solidFill>
                <a:latin typeface="+mn-lt"/>
              </a:rPr>
              <a:t>información</a:t>
            </a:r>
            <a:r>
              <a:rPr lang="en-US" sz="1200" dirty="0">
                <a:solidFill>
                  <a:schemeClr val="tx1"/>
                </a:solidFill>
                <a:latin typeface="+mn-lt"/>
              </a:rPr>
              <a:t> y las </a:t>
            </a:r>
            <a:r>
              <a:rPr lang="en-US" sz="1200" dirty="0" err="1">
                <a:solidFill>
                  <a:schemeClr val="tx1"/>
                </a:solidFill>
                <a:latin typeface="+mn-lt"/>
              </a:rPr>
              <a:t>mejores</a:t>
            </a:r>
            <a:r>
              <a:rPr lang="en-US" sz="1200" dirty="0">
                <a:solidFill>
                  <a:schemeClr val="tx1"/>
                </a:solidFill>
                <a:latin typeface="+mn-lt"/>
              </a:rPr>
              <a:t> </a:t>
            </a:r>
            <a:r>
              <a:rPr lang="en-US" sz="1200" dirty="0" err="1">
                <a:solidFill>
                  <a:schemeClr val="tx1"/>
                </a:solidFill>
                <a:latin typeface="+mn-lt"/>
              </a:rPr>
              <a:t>prácticas</a:t>
            </a:r>
            <a:r>
              <a:rPr lang="en-US" sz="1200" dirty="0">
                <a:solidFill>
                  <a:schemeClr val="tx1"/>
                </a:solidFill>
                <a:latin typeface="+mn-lt"/>
              </a:rPr>
              <a:t> </a:t>
            </a:r>
            <a:r>
              <a:rPr lang="en-US" sz="1200" dirty="0" err="1">
                <a:solidFill>
                  <a:schemeClr val="tx1"/>
                </a:solidFill>
                <a:latin typeface="+mn-lt"/>
              </a:rPr>
              <a:t>actuales</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el</a:t>
            </a:r>
            <a:r>
              <a:rPr lang="en-US" sz="1200" dirty="0">
                <a:solidFill>
                  <a:schemeClr val="tx1"/>
                </a:solidFill>
                <a:latin typeface="+mn-lt"/>
              </a:rPr>
              <a:t> </a:t>
            </a:r>
            <a:r>
              <a:rPr lang="en-US" sz="1200" dirty="0" err="1">
                <a:solidFill>
                  <a:schemeClr val="tx1"/>
                </a:solidFill>
                <a:latin typeface="+mn-lt"/>
              </a:rPr>
              <a:t>tema</a:t>
            </a:r>
            <a:r>
              <a:rPr lang="en-US" sz="1200" dirty="0">
                <a:solidFill>
                  <a:schemeClr val="tx1"/>
                </a:solidFill>
                <a:latin typeface="+mn-lt"/>
              </a:rPr>
              <a:t> son </a:t>
            </a:r>
            <a:r>
              <a:rPr lang="en-US" sz="1200" dirty="0" err="1">
                <a:solidFill>
                  <a:schemeClr val="tx1"/>
                </a:solidFill>
                <a:latin typeface="+mn-lt"/>
              </a:rPr>
              <a:t>presentadas</a:t>
            </a:r>
            <a:r>
              <a:rPr lang="en-US" sz="1200" dirty="0">
                <a:solidFill>
                  <a:schemeClr val="tx1"/>
                </a:solidFill>
                <a:latin typeface="+mn-lt"/>
              </a:rPr>
              <a:t>, </a:t>
            </a:r>
            <a:r>
              <a:rPr lang="en-US" sz="1200" dirty="0" err="1">
                <a:solidFill>
                  <a:schemeClr val="tx1"/>
                </a:solidFill>
                <a:latin typeface="+mn-lt"/>
              </a:rPr>
              <a:t>desde</a:t>
            </a:r>
            <a:r>
              <a:rPr lang="en-US" sz="1200" dirty="0">
                <a:solidFill>
                  <a:schemeClr val="tx1"/>
                </a:solidFill>
                <a:latin typeface="+mn-lt"/>
              </a:rPr>
              <a:t> </a:t>
            </a:r>
            <a:r>
              <a:rPr lang="en-US" sz="1200" dirty="0" err="1">
                <a:solidFill>
                  <a:schemeClr val="tx1"/>
                </a:solidFill>
                <a:latin typeface="+mn-lt"/>
              </a:rPr>
              <a:t>una</a:t>
            </a:r>
            <a:r>
              <a:rPr lang="en-US" sz="1200" dirty="0">
                <a:solidFill>
                  <a:schemeClr val="tx1"/>
                </a:solidFill>
                <a:latin typeface="+mn-lt"/>
              </a:rPr>
              <a:t> </a:t>
            </a:r>
            <a:r>
              <a:rPr lang="en-US" sz="1200" dirty="0" err="1">
                <a:solidFill>
                  <a:schemeClr val="tx1"/>
                </a:solidFill>
                <a:latin typeface="+mn-lt"/>
              </a:rPr>
              <a:t>perspectiva</a:t>
            </a:r>
            <a:r>
              <a:rPr lang="en-US" sz="1200" dirty="0">
                <a:solidFill>
                  <a:schemeClr val="tx1"/>
                </a:solidFill>
                <a:latin typeface="+mn-lt"/>
              </a:rPr>
              <a:t> </a:t>
            </a:r>
            <a:r>
              <a:rPr lang="en-US" sz="1200" dirty="0" err="1">
                <a:solidFill>
                  <a:schemeClr val="tx1"/>
                </a:solidFill>
                <a:latin typeface="+mn-lt"/>
              </a:rPr>
              <a:t>más</a:t>
            </a:r>
            <a:r>
              <a:rPr lang="en-US" sz="1200" dirty="0">
                <a:solidFill>
                  <a:schemeClr val="tx1"/>
                </a:solidFill>
                <a:latin typeface="+mn-lt"/>
              </a:rPr>
              <a:t> general hasta las </a:t>
            </a:r>
            <a:r>
              <a:rPr lang="en-US" sz="1200" dirty="0" err="1">
                <a:solidFill>
                  <a:schemeClr val="tx1"/>
                </a:solidFill>
                <a:latin typeface="+mn-lt"/>
              </a:rPr>
              <a:t>aplicaciones</a:t>
            </a:r>
            <a:r>
              <a:rPr lang="en-US" sz="1200" dirty="0">
                <a:solidFill>
                  <a:schemeClr val="tx1"/>
                </a:solidFill>
                <a:latin typeface="+mn-lt"/>
              </a:rPr>
              <a:t> </a:t>
            </a:r>
            <a:r>
              <a:rPr lang="en-US" sz="1200" dirty="0" err="1">
                <a:solidFill>
                  <a:schemeClr val="tx1"/>
                </a:solidFill>
                <a:latin typeface="+mn-lt"/>
              </a:rPr>
              <a:t>más</a:t>
            </a:r>
            <a:r>
              <a:rPr lang="en-US" sz="1200" dirty="0">
                <a:solidFill>
                  <a:schemeClr val="tx1"/>
                </a:solidFill>
                <a:latin typeface="+mn-lt"/>
              </a:rPr>
              <a:t> </a:t>
            </a:r>
            <a:r>
              <a:rPr lang="en-US" sz="1200" dirty="0" err="1">
                <a:solidFill>
                  <a:schemeClr val="tx1"/>
                </a:solidFill>
                <a:latin typeface="+mn-lt"/>
              </a:rPr>
              <a:t>detalladas</a:t>
            </a:r>
            <a:r>
              <a:rPr lang="en-US" sz="1200" dirty="0">
                <a:solidFill>
                  <a:schemeClr val="tx1"/>
                </a:solidFill>
                <a:latin typeface="+mn-lt"/>
              </a:rPr>
              <a:t>, </a:t>
            </a:r>
            <a:r>
              <a:rPr lang="en-US" sz="1200" dirty="0" err="1">
                <a:solidFill>
                  <a:schemeClr val="tx1"/>
                </a:solidFill>
                <a:latin typeface="+mn-lt"/>
              </a:rPr>
              <a:t>permitiendo</a:t>
            </a:r>
            <a:r>
              <a:rPr lang="en-US" sz="1200" dirty="0">
                <a:solidFill>
                  <a:schemeClr val="tx1"/>
                </a:solidFill>
                <a:latin typeface="+mn-lt"/>
              </a:rPr>
              <a:t> que se </a:t>
            </a:r>
            <a:r>
              <a:rPr lang="en-US" sz="1200" dirty="0" err="1">
                <a:solidFill>
                  <a:schemeClr val="tx1"/>
                </a:solidFill>
                <a:latin typeface="+mn-lt"/>
              </a:rPr>
              <a:t>comprenda</a:t>
            </a:r>
            <a:r>
              <a:rPr lang="en-US" sz="1200" dirty="0">
                <a:solidFill>
                  <a:schemeClr val="tx1"/>
                </a:solidFill>
                <a:latin typeface="+mn-lt"/>
              </a:rPr>
              <a:t> </a:t>
            </a:r>
            <a:r>
              <a:rPr lang="en-US" sz="1200" dirty="0" err="1">
                <a:solidFill>
                  <a:schemeClr val="tx1"/>
                </a:solidFill>
                <a:latin typeface="+mn-lt"/>
              </a:rPr>
              <a:t>el</a:t>
            </a:r>
            <a:r>
              <a:rPr lang="en-US" sz="1200" dirty="0">
                <a:solidFill>
                  <a:schemeClr val="tx1"/>
                </a:solidFill>
                <a:latin typeface="+mn-lt"/>
              </a:rPr>
              <a:t> </a:t>
            </a:r>
            <a:r>
              <a:rPr lang="en-US" sz="1200" dirty="0" err="1">
                <a:solidFill>
                  <a:schemeClr val="tx1"/>
                </a:solidFill>
                <a:latin typeface="+mn-lt"/>
              </a:rPr>
              <a:t>tema</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profundidad</a:t>
            </a:r>
            <a:r>
              <a:rPr lang="en-US" sz="1200" dirty="0">
                <a:solidFill>
                  <a:schemeClr val="tx1"/>
                </a:solidFill>
                <a:latin typeface="+mn-lt"/>
              </a:rPr>
              <a:t>.</a:t>
            </a:r>
          </a:p>
          <a:p>
            <a:pPr marL="549417" lvl="1" indent="-171450">
              <a:spcBef>
                <a:spcPts val="827"/>
              </a:spcBef>
              <a:buClr>
                <a:srgbClr val="6FC0CA"/>
              </a:buClr>
              <a:buFont typeface="Wingdings" panose="05000000000000000000" pitchFamily="2" charset="2"/>
              <a:buChar char="§"/>
              <a:defRPr/>
            </a:pPr>
            <a:r>
              <a:rPr lang="en-US" sz="1200" dirty="0">
                <a:solidFill>
                  <a:schemeClr val="tx1"/>
                </a:solidFill>
                <a:latin typeface="+mn-lt"/>
              </a:rPr>
              <a:t>El </a:t>
            </a:r>
            <a:r>
              <a:rPr lang="en-US" sz="1200" dirty="0" err="1">
                <a:solidFill>
                  <a:schemeClr val="tx1"/>
                </a:solidFill>
                <a:latin typeface="+mn-lt"/>
              </a:rPr>
              <a:t>conocimiento</a:t>
            </a:r>
            <a:r>
              <a:rPr lang="en-US" sz="1200" dirty="0">
                <a:solidFill>
                  <a:schemeClr val="tx1"/>
                </a:solidFill>
                <a:latin typeface="+mn-lt"/>
              </a:rPr>
              <a:t> es </a:t>
            </a:r>
            <a:r>
              <a:rPr lang="en-US" sz="1200" dirty="0" err="1">
                <a:solidFill>
                  <a:schemeClr val="tx1"/>
                </a:solidFill>
                <a:latin typeface="+mn-lt"/>
              </a:rPr>
              <a:t>reforzado</a:t>
            </a:r>
            <a:r>
              <a:rPr lang="en-US" sz="1200" dirty="0">
                <a:solidFill>
                  <a:schemeClr val="tx1"/>
                </a:solidFill>
                <a:latin typeface="+mn-lt"/>
              </a:rPr>
              <a:t> y las </a:t>
            </a:r>
            <a:r>
              <a:rPr lang="en-US" sz="1200" dirty="0" err="1">
                <a:solidFill>
                  <a:schemeClr val="tx1"/>
                </a:solidFill>
                <a:latin typeface="+mn-lt"/>
              </a:rPr>
              <a:t>habilidades</a:t>
            </a:r>
            <a:r>
              <a:rPr lang="en-US" sz="1200" dirty="0">
                <a:solidFill>
                  <a:schemeClr val="tx1"/>
                </a:solidFill>
                <a:latin typeface="+mn-lt"/>
              </a:rPr>
              <a:t> </a:t>
            </a:r>
            <a:r>
              <a:rPr lang="en-US" sz="1200" dirty="0" err="1">
                <a:solidFill>
                  <a:schemeClr val="tx1"/>
                </a:solidFill>
                <a:latin typeface="+mn-lt"/>
              </a:rPr>
              <a:t>desarrolladas</a:t>
            </a:r>
            <a:r>
              <a:rPr lang="en-US" sz="1200" dirty="0">
                <a:solidFill>
                  <a:schemeClr val="tx1"/>
                </a:solidFill>
                <a:latin typeface="+mn-lt"/>
              </a:rPr>
              <a:t> </a:t>
            </a:r>
            <a:r>
              <a:rPr lang="en-US" sz="1200" dirty="0" err="1">
                <a:solidFill>
                  <a:schemeClr val="tx1"/>
                </a:solidFill>
                <a:latin typeface="+mn-lt"/>
              </a:rPr>
              <a:t>como</a:t>
            </a:r>
            <a:r>
              <a:rPr lang="en-US" sz="1200" dirty="0">
                <a:solidFill>
                  <a:schemeClr val="tx1"/>
                </a:solidFill>
                <a:latin typeface="+mn-lt"/>
              </a:rPr>
              <a:t> </a:t>
            </a:r>
            <a:r>
              <a:rPr lang="en-US" sz="1200" dirty="0" err="1">
                <a:solidFill>
                  <a:schemeClr val="tx1"/>
                </a:solidFill>
                <a:latin typeface="+mn-lt"/>
              </a:rPr>
              <a:t>estudiantes</a:t>
            </a:r>
            <a:r>
              <a:rPr lang="en-US" sz="1200" dirty="0">
                <a:solidFill>
                  <a:schemeClr val="tx1"/>
                </a:solidFill>
                <a:latin typeface="+mn-lt"/>
              </a:rPr>
              <a:t> o </a:t>
            </a:r>
            <a:r>
              <a:rPr lang="en-US" sz="1200" dirty="0" err="1">
                <a:solidFill>
                  <a:schemeClr val="tx1"/>
                </a:solidFill>
                <a:latin typeface="+mn-lt"/>
              </a:rPr>
              <a:t>educadores</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ejercicios</a:t>
            </a:r>
            <a:r>
              <a:rPr lang="en-US" sz="1200" dirty="0">
                <a:solidFill>
                  <a:schemeClr val="tx1"/>
                </a:solidFill>
                <a:latin typeface="+mn-lt"/>
              </a:rPr>
              <a:t> </a:t>
            </a:r>
            <a:r>
              <a:rPr lang="en-US" sz="1200" dirty="0" err="1">
                <a:solidFill>
                  <a:schemeClr val="tx1"/>
                </a:solidFill>
                <a:latin typeface="+mn-lt"/>
              </a:rPr>
              <a:t>prácticos</a:t>
            </a:r>
            <a:r>
              <a:rPr lang="en-US" sz="1200" dirty="0">
                <a:solidFill>
                  <a:schemeClr val="tx1"/>
                </a:solidFill>
                <a:latin typeface="+mn-lt"/>
              </a:rPr>
              <a:t> o </a:t>
            </a:r>
            <a:r>
              <a:rPr lang="en-US" sz="1200" dirty="0" err="1">
                <a:solidFill>
                  <a:schemeClr val="tx1"/>
                </a:solidFill>
                <a:latin typeface="+mn-lt"/>
              </a:rPr>
              <a:t>preguntas</a:t>
            </a:r>
            <a:r>
              <a:rPr lang="en-US" sz="1200" dirty="0">
                <a:solidFill>
                  <a:schemeClr val="tx1"/>
                </a:solidFill>
                <a:latin typeface="+mn-lt"/>
              </a:rPr>
              <a:t> de </a:t>
            </a:r>
            <a:r>
              <a:rPr lang="en-US" sz="1200" dirty="0" err="1">
                <a:solidFill>
                  <a:schemeClr val="tx1"/>
                </a:solidFill>
                <a:latin typeface="+mn-lt"/>
              </a:rPr>
              <a:t>estudio</a:t>
            </a:r>
            <a:r>
              <a:rPr lang="en-US" sz="1200" dirty="0">
                <a:solidFill>
                  <a:schemeClr val="tx1"/>
                </a:solidFill>
                <a:latin typeface="+mn-lt"/>
              </a:rPr>
              <a:t> </a:t>
            </a:r>
          </a:p>
          <a:p>
            <a:pPr marL="549417" lvl="1" indent="-171450">
              <a:spcBef>
                <a:spcPts val="827"/>
              </a:spcBef>
              <a:buClr>
                <a:srgbClr val="6FC0CA"/>
              </a:buClr>
              <a:buFont typeface="Wingdings" panose="05000000000000000000" pitchFamily="2" charset="2"/>
              <a:buChar char="§"/>
              <a:defRPr/>
            </a:pPr>
            <a:r>
              <a:rPr lang="en-US" sz="1200" dirty="0">
                <a:solidFill>
                  <a:schemeClr val="tx1"/>
                </a:solidFill>
                <a:latin typeface="+mn-lt"/>
              </a:rPr>
              <a:t>Knowledge is reinforced, and skills are developed as students/learners participate in practical exercises or study questions</a:t>
            </a:r>
            <a:endParaRPr kumimoji="0" lang="en-US" sz="1200" b="0" i="0" u="none" strike="noStrike" kern="1200" cap="none" spc="0" normalizeH="0" baseline="0" noProof="0" dirty="0">
              <a:ln>
                <a:noFill/>
              </a:ln>
              <a:solidFill>
                <a:schemeClr val="tx1"/>
              </a:solidFill>
              <a:effectLst/>
              <a:uLnTx/>
              <a:uFillTx/>
              <a:latin typeface="+mn-lt"/>
              <a:ea typeface="Open Sans" panose="020B0606030504020204" pitchFamily="34" charset="0"/>
              <a:cs typeface="Calibri" panose="020F0502020204030204" pitchFamily="34" charset="0"/>
            </a:endParaRPr>
          </a:p>
          <a:p>
            <a:endParaRPr lang="en-IE" dirty="0"/>
          </a:p>
        </p:txBody>
      </p:sp>
      <p:sp>
        <p:nvSpPr>
          <p:cNvPr id="6" name="Text Placeholder 5">
            <a:extLst>
              <a:ext uri="{FF2B5EF4-FFF2-40B4-BE49-F238E27FC236}">
                <a16:creationId xmlns:a16="http://schemas.microsoft.com/office/drawing/2014/main" id="{D1B217C2-5CD4-9B41-EFD8-4574C7482095}"/>
              </a:ext>
            </a:extLst>
          </p:cNvPr>
          <p:cNvSpPr>
            <a:spLocks noGrp="1"/>
          </p:cNvSpPr>
          <p:nvPr>
            <p:ph type="body" sz="quarter" idx="13"/>
          </p:nvPr>
        </p:nvSpPr>
        <p:spPr/>
        <p:txBody>
          <a:bodyPr/>
          <a:lstStyle/>
          <a:p>
            <a:r>
              <a:rPr lang="en-IE" dirty="0"/>
              <a:t>03: </a:t>
            </a:r>
            <a:r>
              <a:rPr lang="en-IE" dirty="0" err="1"/>
              <a:t>Instrucciones</a:t>
            </a:r>
            <a:r>
              <a:rPr lang="en-IE" dirty="0"/>
              <a:t> </a:t>
            </a:r>
            <a:r>
              <a:rPr lang="en-IE" dirty="0" err="1"/>
              <a:t>Generales</a:t>
            </a:r>
            <a:r>
              <a:rPr lang="en-IE" dirty="0"/>
              <a:t> para </a:t>
            </a:r>
            <a:r>
              <a:rPr lang="en-IE" dirty="0" err="1"/>
              <a:t>Educadores</a:t>
            </a:r>
            <a:endParaRPr lang="en-IE" dirty="0"/>
          </a:p>
          <a:p>
            <a:endParaRPr lang="en-IE" dirty="0"/>
          </a:p>
          <a:p>
            <a:endParaRPr lang="en-IE" dirty="0"/>
          </a:p>
        </p:txBody>
      </p:sp>
      <p:sp>
        <p:nvSpPr>
          <p:cNvPr id="7" name="TextBox 6">
            <a:extLst>
              <a:ext uri="{FF2B5EF4-FFF2-40B4-BE49-F238E27FC236}">
                <a16:creationId xmlns:a16="http://schemas.microsoft.com/office/drawing/2014/main" id="{C7920507-21D1-06EA-C460-51616FDAA529}"/>
              </a:ext>
            </a:extLst>
          </p:cNvPr>
          <p:cNvSpPr txBox="1"/>
          <p:nvPr/>
        </p:nvSpPr>
        <p:spPr>
          <a:xfrm>
            <a:off x="5442776" y="2456732"/>
            <a:ext cx="2116899" cy="276999"/>
          </a:xfrm>
          <a:prstGeom prst="rect">
            <a:avLst/>
          </a:prstGeom>
          <a:noFill/>
        </p:spPr>
        <p:txBody>
          <a:bodyPr wrap="square" rtlCol="0">
            <a:spAutoFit/>
          </a:bodyPr>
          <a:lstStyle/>
          <a:p>
            <a:r>
              <a:rPr lang="en-IE" sz="1200" dirty="0"/>
              <a:t>-Marian Wright </a:t>
            </a:r>
            <a:r>
              <a:rPr lang="en-IE" sz="1200" dirty="0" err="1"/>
              <a:t>Edelamn</a:t>
            </a:r>
            <a:endParaRPr lang="en-IE" sz="1200" dirty="0"/>
          </a:p>
        </p:txBody>
      </p:sp>
      <p:pic>
        <p:nvPicPr>
          <p:cNvPr id="10" name="Picture 9" descr="People working on ideas">
            <a:extLst>
              <a:ext uri="{FF2B5EF4-FFF2-40B4-BE49-F238E27FC236}">
                <a16:creationId xmlns:a16="http://schemas.microsoft.com/office/drawing/2014/main" id="{56078B33-F8A5-7FED-A608-BC8025C872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48937"/>
            <a:ext cx="6684012" cy="4373303"/>
          </a:xfrm>
          <a:prstGeom prst="rect">
            <a:avLst/>
          </a:prstGeom>
        </p:spPr>
      </p:pic>
    </p:spTree>
    <p:extLst>
      <p:ext uri="{BB962C8B-B14F-4D97-AF65-F5344CB8AC3E}">
        <p14:creationId xmlns:p14="http://schemas.microsoft.com/office/powerpoint/2010/main" val="3130893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84D0A8-FE57-48E6-9163-A112A6B3D8B0}">
  <ds:schemaRefs>
    <ds:schemaRef ds:uri="http://schemas.microsoft.com/sharepoint/v3/contenttype/forms"/>
  </ds:schemaRefs>
</ds:datastoreItem>
</file>

<file path=customXml/itemProps2.xml><?xml version="1.0" encoding="utf-8"?>
<ds:datastoreItem xmlns:ds="http://schemas.openxmlformats.org/officeDocument/2006/customXml" ds:itemID="{B2009BFE-BBBD-4806-BDD7-57ACC2180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B91C02-7DDA-412A-B5A1-8EC66E938C3D}">
  <ds:schemaRefs>
    <ds:schemaRef ds:uri="http://schemas.microsoft.com/office/2006/metadata/properties"/>
    <ds:schemaRef ds:uri="http://schemas.microsoft.com/office/infopath/2007/PartnerControls"/>
    <ds:schemaRef ds:uri="539e4a8c-7e7c-4ea1-8c2e-f9bf51a8ca20"/>
    <ds:schemaRef ds:uri="41f5c9df-7cea-428a-8452-da6b62a57c0f"/>
  </ds:schemaRefs>
</ds:datastoreItem>
</file>

<file path=docProps/app.xml><?xml version="1.0" encoding="utf-8"?>
<Properties xmlns="http://schemas.openxmlformats.org/officeDocument/2006/extended-properties" xmlns:vt="http://schemas.openxmlformats.org/officeDocument/2006/docPropsVTypes">
  <Template>Office Theme</Template>
  <TotalTime>23385</TotalTime>
  <Words>6115</Words>
  <Application>Microsoft Office PowerPoint</Application>
  <PresentationFormat>Personalizado</PresentationFormat>
  <Paragraphs>428</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Jose Miguel Gimenez Lozano</cp:lastModifiedBy>
  <cp:revision>679</cp:revision>
  <dcterms:created xsi:type="dcterms:W3CDTF">2020-10-14T13:32:04Z</dcterms:created>
  <dcterms:modified xsi:type="dcterms:W3CDTF">2022-08-05T07:41:52Z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y fmtid="{D5CDD505-2E9C-101B-9397-08002B2CF9AE}" pid="3" name="MediaServiceImageTags">
    <vt:lpwstr/>
  </property>
</Properties>
</file>