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omments/modernComment_124E_7D5326F0.xml" ContentType="application/vnd.ms-powerpoint.comments+xml"/>
  <Override PartName="/ppt/comments/modernComment_11F5_D10ADA06.xml" ContentType="application/vnd.ms-powerpoint.comments+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117"/>
  </p:notesMasterIdLst>
  <p:sldIdLst>
    <p:sldId id="4682" r:id="rId5"/>
    <p:sldId id="4683" r:id="rId6"/>
    <p:sldId id="4608" r:id="rId7"/>
    <p:sldId id="4610" r:id="rId8"/>
    <p:sldId id="4611" r:id="rId9"/>
    <p:sldId id="4613" r:id="rId10"/>
    <p:sldId id="4614" r:id="rId11"/>
    <p:sldId id="4615" r:id="rId12"/>
    <p:sldId id="4616" r:id="rId13"/>
    <p:sldId id="4619" r:id="rId14"/>
    <p:sldId id="4626" r:id="rId15"/>
    <p:sldId id="4620" r:id="rId16"/>
    <p:sldId id="4624" r:id="rId17"/>
    <p:sldId id="4625" r:id="rId18"/>
    <p:sldId id="4629" r:id="rId19"/>
    <p:sldId id="4684" r:id="rId20"/>
    <p:sldId id="4618" r:id="rId21"/>
    <p:sldId id="4621" r:id="rId22"/>
    <p:sldId id="4679" r:id="rId23"/>
    <p:sldId id="4370" r:id="rId24"/>
    <p:sldId id="4569" r:id="rId25"/>
    <p:sldId id="4603" r:id="rId26"/>
    <p:sldId id="4685" r:id="rId27"/>
    <p:sldId id="4571" r:id="rId28"/>
    <p:sldId id="4570" r:id="rId29"/>
    <p:sldId id="4574" r:id="rId30"/>
    <p:sldId id="4573" r:id="rId31"/>
    <p:sldId id="4575" r:id="rId32"/>
    <p:sldId id="4576" r:id="rId33"/>
    <p:sldId id="4577" r:id="rId34"/>
    <p:sldId id="4579" r:id="rId35"/>
    <p:sldId id="4582" r:id="rId36"/>
    <p:sldId id="4605" r:id="rId37"/>
    <p:sldId id="4581" r:id="rId38"/>
    <p:sldId id="4583" r:id="rId39"/>
    <p:sldId id="4352" r:id="rId40"/>
    <p:sldId id="4578" r:id="rId41"/>
    <p:sldId id="4585" r:id="rId42"/>
    <p:sldId id="4586" r:id="rId43"/>
    <p:sldId id="4587" r:id="rId44"/>
    <p:sldId id="4588" r:id="rId45"/>
    <p:sldId id="4686" r:id="rId46"/>
    <p:sldId id="4590" r:id="rId47"/>
    <p:sldId id="4591" r:id="rId48"/>
    <p:sldId id="4592" r:id="rId49"/>
    <p:sldId id="4600" r:id="rId50"/>
    <p:sldId id="4596" r:id="rId51"/>
    <p:sldId id="4597" r:id="rId52"/>
    <p:sldId id="4598" r:id="rId53"/>
    <p:sldId id="4593" r:id="rId54"/>
    <p:sldId id="4599" r:id="rId55"/>
    <p:sldId id="4602" r:id="rId56"/>
    <p:sldId id="4680" r:id="rId57"/>
    <p:sldId id="4601" r:id="rId58"/>
    <p:sldId id="4607" r:id="rId59"/>
    <p:sldId id="4687" r:id="rId60"/>
    <p:sldId id="4681" r:id="rId61"/>
    <p:sldId id="4631" r:id="rId62"/>
    <p:sldId id="4652" r:id="rId63"/>
    <p:sldId id="4653" r:id="rId64"/>
    <p:sldId id="4656" r:id="rId65"/>
    <p:sldId id="4655" r:id="rId66"/>
    <p:sldId id="4657" r:id="rId67"/>
    <p:sldId id="4659" r:id="rId68"/>
    <p:sldId id="4654" r:id="rId69"/>
    <p:sldId id="4658" r:id="rId70"/>
    <p:sldId id="4630" r:id="rId71"/>
    <p:sldId id="4632" r:id="rId72"/>
    <p:sldId id="4633" r:id="rId73"/>
    <p:sldId id="4634" r:id="rId74"/>
    <p:sldId id="4627" r:id="rId75"/>
    <p:sldId id="4622" r:id="rId76"/>
    <p:sldId id="4635" r:id="rId77"/>
    <p:sldId id="4636" r:id="rId78"/>
    <p:sldId id="4628" r:id="rId79"/>
    <p:sldId id="4637" r:id="rId80"/>
    <p:sldId id="4688" r:id="rId81"/>
    <p:sldId id="4639" r:id="rId82"/>
    <p:sldId id="4640" r:id="rId83"/>
    <p:sldId id="4644" r:id="rId84"/>
    <p:sldId id="4645" r:id="rId85"/>
    <p:sldId id="4646" r:id="rId86"/>
    <p:sldId id="4643" r:id="rId87"/>
    <p:sldId id="4647" r:id="rId88"/>
    <p:sldId id="4641" r:id="rId89"/>
    <p:sldId id="4648" r:id="rId90"/>
    <p:sldId id="4649" r:id="rId91"/>
    <p:sldId id="4568" r:id="rId92"/>
    <p:sldId id="4662" r:id="rId93"/>
    <p:sldId id="268" r:id="rId94"/>
    <p:sldId id="4663" r:id="rId95"/>
    <p:sldId id="4664" r:id="rId96"/>
    <p:sldId id="4665" r:id="rId97"/>
    <p:sldId id="4666" r:id="rId98"/>
    <p:sldId id="4667" r:id="rId99"/>
    <p:sldId id="4668" r:id="rId100"/>
    <p:sldId id="4669" r:id="rId101"/>
    <p:sldId id="4673" r:id="rId102"/>
    <p:sldId id="4670" r:id="rId103"/>
    <p:sldId id="4671" r:id="rId104"/>
    <p:sldId id="4674" r:id="rId105"/>
    <p:sldId id="4672" r:id="rId106"/>
    <p:sldId id="4675" r:id="rId107"/>
    <p:sldId id="4676" r:id="rId108"/>
    <p:sldId id="4677" r:id="rId109"/>
    <p:sldId id="4660" r:id="rId110"/>
    <p:sldId id="4661" r:id="rId111"/>
    <p:sldId id="4650" r:id="rId112"/>
    <p:sldId id="4651" r:id="rId113"/>
    <p:sldId id="4678" r:id="rId114"/>
    <p:sldId id="4567" r:id="rId115"/>
    <p:sldId id="4263" r:id="rId1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 id="{A6E311D4-25E8-F2DD-AF9A-C3A73481D750}" name="Paula Whyte" initials="PW" userId="d5c41e6a024c80ca"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188A3"/>
    <a:srgbClr val="FED100"/>
    <a:srgbClr val="086D6E"/>
    <a:srgbClr val="13B7B3"/>
    <a:srgbClr val="FFD100"/>
    <a:srgbClr val="85D2E1"/>
    <a:srgbClr val="70B2BE"/>
    <a:srgbClr val="28AF95"/>
    <a:srgbClr val="0056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53CD19-D29D-4266-B0DD-177F6D34A45B}" v="70" dt="2022-06-10T09:10:15.254"/>
    <p1510:client id="{63576E5D-EB9E-4977-AC69-06E52AF89C97}" v="1" dt="2022-06-10T09:19:36.872"/>
    <p1510:client id="{63ED9A8D-F521-46D5-8036-8F499D338CDD}" v="95" dt="2022-07-21T16:22:57.998"/>
    <p1510:client id="{E355CA7B-BE9C-4684-A5E4-0CAF1F105325}" v="4" dt="2022-06-10T09:30:09.3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3"/>
  </p:normalViewPr>
  <p:slideViewPr>
    <p:cSldViewPr snapToGrid="0" snapToObjects="1">
      <p:cViewPr varScale="1">
        <p:scale>
          <a:sx n="59" d="100"/>
          <a:sy n="59" d="100"/>
        </p:scale>
        <p:origin x="892" y="48"/>
      </p:cViewPr>
      <p:guideLst/>
    </p:cSldViewPr>
  </p:slideViewPr>
  <p:notesTextViewPr>
    <p:cViewPr>
      <p:scale>
        <a:sx n="1" d="1"/>
        <a:sy n="1" d="1"/>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notesMaster" Target="notesMasters/notes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microsoft.com/office/2015/10/relationships/revisionInfo" Target="revisionInfo.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presProps" Target="pres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microsoft.com/office/2018/10/relationships/authors" Target="author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viewProps" Target="view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e.gimenez" userId="S::jose.gimenez_ageinglab.org#ext#@fhmuenster183.onmicrosoft.com::3b48b8cc-5da6-4cc1-aa1d-9ccff84f653f" providerId="AD" clId="Web-{63ED9A8D-F521-46D5-8036-8F499D338CDD}"/>
    <pc:docChg chg="modSld">
      <pc:chgData name="jose.gimenez" userId="S::jose.gimenez_ageinglab.org#ext#@fhmuenster183.onmicrosoft.com::3b48b8cc-5da6-4cc1-aa1d-9ccff84f653f" providerId="AD" clId="Web-{63ED9A8D-F521-46D5-8036-8F499D338CDD}" dt="2022-07-21T16:22:57.998" v="77" actId="20577"/>
      <pc:docMkLst>
        <pc:docMk/>
      </pc:docMkLst>
      <pc:sldChg chg="modSp">
        <pc:chgData name="jose.gimenez" userId="S::jose.gimenez_ageinglab.org#ext#@fhmuenster183.onmicrosoft.com::3b48b8cc-5da6-4cc1-aa1d-9ccff84f653f" providerId="AD" clId="Web-{63ED9A8D-F521-46D5-8036-8F499D338CDD}" dt="2022-07-21T16:22:57.998" v="77" actId="20577"/>
        <pc:sldMkLst>
          <pc:docMk/>
          <pc:sldMk cId="2294120512" sldId="4567"/>
        </pc:sldMkLst>
        <pc:spChg chg="mod">
          <ac:chgData name="jose.gimenez" userId="S::jose.gimenez_ageinglab.org#ext#@fhmuenster183.onmicrosoft.com::3b48b8cc-5da6-4cc1-aa1d-9ccff84f653f" providerId="AD" clId="Web-{63ED9A8D-F521-46D5-8036-8F499D338CDD}" dt="2022-07-21T16:22:57.998" v="77" actId="20577"/>
          <ac:spMkLst>
            <pc:docMk/>
            <pc:sldMk cId="2294120512" sldId="4567"/>
            <ac:spMk id="3" creationId="{ED77CF9E-C57D-48CC-8D47-78D6F56D55DE}"/>
          </ac:spMkLst>
        </pc:spChg>
      </pc:sldChg>
      <pc:sldChg chg="modSp">
        <pc:chgData name="jose.gimenez" userId="S::jose.gimenez_ageinglab.org#ext#@fhmuenster183.onmicrosoft.com::3b48b8cc-5da6-4cc1-aa1d-9ccff84f653f" providerId="AD" clId="Web-{63ED9A8D-F521-46D5-8036-8F499D338CDD}" dt="2022-07-21T15:56:53.191" v="22" actId="20577"/>
        <pc:sldMkLst>
          <pc:docMk/>
          <pc:sldMk cId="1236112225" sldId="4578"/>
        </pc:sldMkLst>
        <pc:spChg chg="mod">
          <ac:chgData name="jose.gimenez" userId="S::jose.gimenez_ageinglab.org#ext#@fhmuenster183.onmicrosoft.com::3b48b8cc-5da6-4cc1-aa1d-9ccff84f653f" providerId="AD" clId="Web-{63ED9A8D-F521-46D5-8036-8F499D338CDD}" dt="2022-07-21T15:56:53.191" v="22" actId="20577"/>
          <ac:spMkLst>
            <pc:docMk/>
            <pc:sldMk cId="1236112225" sldId="4578"/>
            <ac:spMk id="7" creationId="{1AD2B59B-0663-46A6-9BA8-CEEE371F7708}"/>
          </ac:spMkLst>
        </pc:spChg>
        <pc:spChg chg="mod">
          <ac:chgData name="jose.gimenez" userId="S::jose.gimenez_ageinglab.org#ext#@fhmuenster183.onmicrosoft.com::3b48b8cc-5da6-4cc1-aa1d-9ccff84f653f" providerId="AD" clId="Web-{63ED9A8D-F521-46D5-8036-8F499D338CDD}" dt="2022-07-21T15:56:47.722" v="20" actId="20577"/>
          <ac:spMkLst>
            <pc:docMk/>
            <pc:sldMk cId="1236112225" sldId="4578"/>
            <ac:spMk id="9" creationId="{8BC9CCD7-80B2-41E1-9153-FF731D8C4B9E}"/>
          </ac:spMkLst>
        </pc:spChg>
      </pc:sldChg>
      <pc:sldChg chg="modSp">
        <pc:chgData name="jose.gimenez" userId="S::jose.gimenez_ageinglab.org#ext#@fhmuenster183.onmicrosoft.com::3b48b8cc-5da6-4cc1-aa1d-9ccff84f653f" providerId="AD" clId="Web-{63ED9A8D-F521-46D5-8036-8F499D338CDD}" dt="2022-07-21T15:56:26.596" v="17" actId="20577"/>
        <pc:sldMkLst>
          <pc:docMk/>
          <pc:sldMk cId="2256843532" sldId="4581"/>
        </pc:sldMkLst>
        <pc:spChg chg="mod">
          <ac:chgData name="jose.gimenez" userId="S::jose.gimenez_ageinglab.org#ext#@fhmuenster183.onmicrosoft.com::3b48b8cc-5da6-4cc1-aa1d-9ccff84f653f" providerId="AD" clId="Web-{63ED9A8D-F521-46D5-8036-8F499D338CDD}" dt="2022-07-21T15:56:26.596" v="17" actId="20577"/>
          <ac:spMkLst>
            <pc:docMk/>
            <pc:sldMk cId="2256843532" sldId="4581"/>
            <ac:spMk id="3" creationId="{CB5BA68B-5DE8-4389-85FF-17546D7BDA2A}"/>
          </ac:spMkLst>
        </pc:spChg>
      </pc:sldChg>
      <pc:sldChg chg="modSp">
        <pc:chgData name="jose.gimenez" userId="S::jose.gimenez_ageinglab.org#ext#@fhmuenster183.onmicrosoft.com::3b48b8cc-5da6-4cc1-aa1d-9ccff84f653f" providerId="AD" clId="Web-{63ED9A8D-F521-46D5-8036-8F499D338CDD}" dt="2022-07-21T15:56:12.752" v="16" actId="20577"/>
        <pc:sldMkLst>
          <pc:docMk/>
          <pc:sldMk cId="3641264260" sldId="4582"/>
        </pc:sldMkLst>
        <pc:spChg chg="mod">
          <ac:chgData name="jose.gimenez" userId="S::jose.gimenez_ageinglab.org#ext#@fhmuenster183.onmicrosoft.com::3b48b8cc-5da6-4cc1-aa1d-9ccff84f653f" providerId="AD" clId="Web-{63ED9A8D-F521-46D5-8036-8F499D338CDD}" dt="2022-07-21T15:56:12.752" v="16" actId="20577"/>
          <ac:spMkLst>
            <pc:docMk/>
            <pc:sldMk cId="3641264260" sldId="4582"/>
            <ac:spMk id="3" creationId="{DF073006-D6CE-480A-8071-3D800951A85B}"/>
          </ac:spMkLst>
        </pc:spChg>
      </pc:sldChg>
      <pc:sldChg chg="modSp">
        <pc:chgData name="jose.gimenez" userId="S::jose.gimenez_ageinglab.org#ext#@fhmuenster183.onmicrosoft.com::3b48b8cc-5da6-4cc1-aa1d-9ccff84f653f" providerId="AD" clId="Web-{63ED9A8D-F521-46D5-8036-8F499D338CDD}" dt="2022-07-21T15:56:33.956" v="18" actId="20577"/>
        <pc:sldMkLst>
          <pc:docMk/>
          <pc:sldMk cId="4099463017" sldId="4583"/>
        </pc:sldMkLst>
        <pc:spChg chg="mod">
          <ac:chgData name="jose.gimenez" userId="S::jose.gimenez_ageinglab.org#ext#@fhmuenster183.onmicrosoft.com::3b48b8cc-5da6-4cc1-aa1d-9ccff84f653f" providerId="AD" clId="Web-{63ED9A8D-F521-46D5-8036-8F499D338CDD}" dt="2022-07-21T15:56:33.956" v="18" actId="20577"/>
          <ac:spMkLst>
            <pc:docMk/>
            <pc:sldMk cId="4099463017" sldId="4583"/>
            <ac:spMk id="7" creationId="{870293AE-EBF4-4182-A8A0-1ED333FAD83E}"/>
          </ac:spMkLst>
        </pc:spChg>
      </pc:sldChg>
      <pc:sldChg chg="modSp">
        <pc:chgData name="jose.gimenez" userId="S::jose.gimenez_ageinglab.org#ext#@fhmuenster183.onmicrosoft.com::3b48b8cc-5da6-4cc1-aa1d-9ccff84f653f" providerId="AD" clId="Web-{63ED9A8D-F521-46D5-8036-8F499D338CDD}" dt="2022-07-21T15:57:04.441" v="23" actId="20577"/>
        <pc:sldMkLst>
          <pc:docMk/>
          <pc:sldMk cId="3401344189" sldId="4587"/>
        </pc:sldMkLst>
        <pc:spChg chg="mod">
          <ac:chgData name="jose.gimenez" userId="S::jose.gimenez_ageinglab.org#ext#@fhmuenster183.onmicrosoft.com::3b48b8cc-5da6-4cc1-aa1d-9ccff84f653f" providerId="AD" clId="Web-{63ED9A8D-F521-46D5-8036-8F499D338CDD}" dt="2022-07-21T15:57:04.441" v="23" actId="20577"/>
          <ac:spMkLst>
            <pc:docMk/>
            <pc:sldMk cId="3401344189" sldId="4587"/>
            <ac:spMk id="3" creationId="{EE057AC5-A05E-4055-85B9-9458FA95F8A1}"/>
          </ac:spMkLst>
        </pc:spChg>
      </pc:sldChg>
      <pc:sldChg chg="modSp">
        <pc:chgData name="jose.gimenez" userId="S::jose.gimenez_ageinglab.org#ext#@fhmuenster183.onmicrosoft.com::3b48b8cc-5da6-4cc1-aa1d-9ccff84f653f" providerId="AD" clId="Web-{63ED9A8D-F521-46D5-8036-8F499D338CDD}" dt="2022-07-21T15:57:58.177" v="27" actId="20577"/>
        <pc:sldMkLst>
          <pc:docMk/>
          <pc:sldMk cId="1567944165" sldId="4593"/>
        </pc:sldMkLst>
        <pc:spChg chg="mod">
          <ac:chgData name="jose.gimenez" userId="S::jose.gimenez_ageinglab.org#ext#@fhmuenster183.onmicrosoft.com::3b48b8cc-5da6-4cc1-aa1d-9ccff84f653f" providerId="AD" clId="Web-{63ED9A8D-F521-46D5-8036-8F499D338CDD}" dt="2022-07-21T15:57:58.177" v="27" actId="20577"/>
          <ac:spMkLst>
            <pc:docMk/>
            <pc:sldMk cId="1567944165" sldId="4593"/>
            <ac:spMk id="2" creationId="{AF8EB330-C133-4754-BF3C-73C5B52354D8}"/>
          </ac:spMkLst>
        </pc:spChg>
      </pc:sldChg>
      <pc:sldChg chg="modSp">
        <pc:chgData name="jose.gimenez" userId="S::jose.gimenez_ageinglab.org#ext#@fhmuenster183.onmicrosoft.com::3b48b8cc-5da6-4cc1-aa1d-9ccff84f653f" providerId="AD" clId="Web-{63ED9A8D-F521-46D5-8036-8F499D338CDD}" dt="2022-07-21T15:57:30.395" v="24" actId="20577"/>
        <pc:sldMkLst>
          <pc:docMk/>
          <pc:sldMk cId="626405232" sldId="4596"/>
        </pc:sldMkLst>
        <pc:spChg chg="mod">
          <ac:chgData name="jose.gimenez" userId="S::jose.gimenez_ageinglab.org#ext#@fhmuenster183.onmicrosoft.com::3b48b8cc-5da6-4cc1-aa1d-9ccff84f653f" providerId="AD" clId="Web-{63ED9A8D-F521-46D5-8036-8F499D338CDD}" dt="2022-07-21T15:57:30.395" v="24" actId="20577"/>
          <ac:spMkLst>
            <pc:docMk/>
            <pc:sldMk cId="626405232" sldId="4596"/>
            <ac:spMk id="5" creationId="{A629C345-3B51-4265-9736-A17BDEB17C39}"/>
          </ac:spMkLst>
        </pc:spChg>
      </pc:sldChg>
      <pc:sldChg chg="modSp">
        <pc:chgData name="jose.gimenez" userId="S::jose.gimenez_ageinglab.org#ext#@fhmuenster183.onmicrosoft.com::3b48b8cc-5da6-4cc1-aa1d-9ccff84f653f" providerId="AD" clId="Web-{63ED9A8D-F521-46D5-8036-8F499D338CDD}" dt="2022-07-21T15:57:40.208" v="25" actId="20577"/>
        <pc:sldMkLst>
          <pc:docMk/>
          <pc:sldMk cId="3507149318" sldId="4597"/>
        </pc:sldMkLst>
        <pc:spChg chg="mod">
          <ac:chgData name="jose.gimenez" userId="S::jose.gimenez_ageinglab.org#ext#@fhmuenster183.onmicrosoft.com::3b48b8cc-5da6-4cc1-aa1d-9ccff84f653f" providerId="AD" clId="Web-{63ED9A8D-F521-46D5-8036-8F499D338CDD}" dt="2022-07-21T15:57:40.208" v="25" actId="20577"/>
          <ac:spMkLst>
            <pc:docMk/>
            <pc:sldMk cId="3507149318" sldId="4597"/>
            <ac:spMk id="2" creationId="{40CB24B9-18C6-4E66-8AC8-2A91A8AA0CDD}"/>
          </ac:spMkLst>
        </pc:spChg>
      </pc:sldChg>
      <pc:sldChg chg="modSp">
        <pc:chgData name="jose.gimenez" userId="S::jose.gimenez_ageinglab.org#ext#@fhmuenster183.onmicrosoft.com::3b48b8cc-5da6-4cc1-aa1d-9ccff84f653f" providerId="AD" clId="Web-{63ED9A8D-F521-46D5-8036-8F499D338CDD}" dt="2022-07-21T15:57:50.802" v="26" actId="20577"/>
        <pc:sldMkLst>
          <pc:docMk/>
          <pc:sldMk cId="1085084178" sldId="4598"/>
        </pc:sldMkLst>
        <pc:spChg chg="mod">
          <ac:chgData name="jose.gimenez" userId="S::jose.gimenez_ageinglab.org#ext#@fhmuenster183.onmicrosoft.com::3b48b8cc-5da6-4cc1-aa1d-9ccff84f653f" providerId="AD" clId="Web-{63ED9A8D-F521-46D5-8036-8F499D338CDD}" dt="2022-07-21T15:57:50.802" v="26" actId="20577"/>
          <ac:spMkLst>
            <pc:docMk/>
            <pc:sldMk cId="1085084178" sldId="4598"/>
            <ac:spMk id="2" creationId="{91A293DA-016F-46D1-9336-8EB1E36C81BC}"/>
          </ac:spMkLst>
        </pc:spChg>
      </pc:sldChg>
      <pc:sldChg chg="modSp">
        <pc:chgData name="jose.gimenez" userId="S::jose.gimenez_ageinglab.org#ext#@fhmuenster183.onmicrosoft.com::3b48b8cc-5da6-4cc1-aa1d-9ccff84f653f" providerId="AD" clId="Web-{63ED9A8D-F521-46D5-8036-8F499D338CDD}" dt="2022-07-21T15:58:06.224" v="28" actId="20577"/>
        <pc:sldMkLst>
          <pc:docMk/>
          <pc:sldMk cId="2013166615" sldId="4599"/>
        </pc:sldMkLst>
        <pc:spChg chg="mod">
          <ac:chgData name="jose.gimenez" userId="S::jose.gimenez_ageinglab.org#ext#@fhmuenster183.onmicrosoft.com::3b48b8cc-5da6-4cc1-aa1d-9ccff84f653f" providerId="AD" clId="Web-{63ED9A8D-F521-46D5-8036-8F499D338CDD}" dt="2022-07-21T15:58:06.224" v="28" actId="20577"/>
          <ac:spMkLst>
            <pc:docMk/>
            <pc:sldMk cId="2013166615" sldId="4599"/>
            <ac:spMk id="2" creationId="{9889889F-A444-4B0C-8638-592D621A0B7B}"/>
          </ac:spMkLst>
        </pc:spChg>
      </pc:sldChg>
      <pc:sldChg chg="modSp">
        <pc:chgData name="jose.gimenez" userId="S::jose.gimenez_ageinglab.org#ext#@fhmuenster183.onmicrosoft.com::3b48b8cc-5da6-4cc1-aa1d-9ccff84f653f" providerId="AD" clId="Web-{63ED9A8D-F521-46D5-8036-8F499D338CDD}" dt="2022-07-21T15:58:31.365" v="31" actId="20577"/>
        <pc:sldMkLst>
          <pc:docMk/>
          <pc:sldMk cId="3031852880" sldId="4601"/>
        </pc:sldMkLst>
        <pc:spChg chg="mod">
          <ac:chgData name="jose.gimenez" userId="S::jose.gimenez_ageinglab.org#ext#@fhmuenster183.onmicrosoft.com::3b48b8cc-5da6-4cc1-aa1d-9ccff84f653f" providerId="AD" clId="Web-{63ED9A8D-F521-46D5-8036-8F499D338CDD}" dt="2022-07-21T15:58:31.365" v="31" actId="20577"/>
          <ac:spMkLst>
            <pc:docMk/>
            <pc:sldMk cId="3031852880" sldId="4601"/>
            <ac:spMk id="2" creationId="{9889889F-A444-4B0C-8638-592D621A0B7B}"/>
          </ac:spMkLst>
        </pc:spChg>
      </pc:sldChg>
      <pc:sldChg chg="modSp">
        <pc:chgData name="jose.gimenez" userId="S::jose.gimenez_ageinglab.org#ext#@fhmuenster183.onmicrosoft.com::3b48b8cc-5da6-4cc1-aa1d-9ccff84f653f" providerId="AD" clId="Web-{63ED9A8D-F521-46D5-8036-8F499D338CDD}" dt="2022-07-21T15:58:14.568" v="29" actId="20577"/>
        <pc:sldMkLst>
          <pc:docMk/>
          <pc:sldMk cId="2865371586" sldId="4602"/>
        </pc:sldMkLst>
        <pc:spChg chg="mod">
          <ac:chgData name="jose.gimenez" userId="S::jose.gimenez_ageinglab.org#ext#@fhmuenster183.onmicrosoft.com::3b48b8cc-5da6-4cc1-aa1d-9ccff84f653f" providerId="AD" clId="Web-{63ED9A8D-F521-46D5-8036-8F499D338CDD}" dt="2022-07-21T15:58:14.568" v="29" actId="20577"/>
          <ac:spMkLst>
            <pc:docMk/>
            <pc:sldMk cId="2865371586" sldId="4602"/>
            <ac:spMk id="3" creationId="{92686133-0E5E-425A-B5FD-EA057E078983}"/>
          </ac:spMkLst>
        </pc:spChg>
      </pc:sldChg>
      <pc:sldChg chg="modSp">
        <pc:chgData name="jose.gimenez" userId="S::jose.gimenez_ageinglab.org#ext#@fhmuenster183.onmicrosoft.com::3b48b8cc-5da6-4cc1-aa1d-9ccff84f653f" providerId="AD" clId="Web-{63ED9A8D-F521-46D5-8036-8F499D338CDD}" dt="2022-07-21T15:53:39.209" v="0" actId="20577"/>
        <pc:sldMkLst>
          <pc:docMk/>
          <pc:sldMk cId="439015091" sldId="4611"/>
        </pc:sldMkLst>
        <pc:spChg chg="mod">
          <ac:chgData name="jose.gimenez" userId="S::jose.gimenez_ageinglab.org#ext#@fhmuenster183.onmicrosoft.com::3b48b8cc-5da6-4cc1-aa1d-9ccff84f653f" providerId="AD" clId="Web-{63ED9A8D-F521-46D5-8036-8F499D338CDD}" dt="2022-07-21T15:53:39.209" v="0" actId="20577"/>
          <ac:spMkLst>
            <pc:docMk/>
            <pc:sldMk cId="439015091" sldId="4611"/>
            <ac:spMk id="2" creationId="{5D7A3360-22B9-43FF-A5BF-6B1D3398BBF8}"/>
          </ac:spMkLst>
        </pc:spChg>
      </pc:sldChg>
      <pc:sldChg chg="modSp">
        <pc:chgData name="jose.gimenez" userId="S::jose.gimenez_ageinglab.org#ext#@fhmuenster183.onmicrosoft.com::3b48b8cc-5da6-4cc1-aa1d-9ccff84f653f" providerId="AD" clId="Web-{63ED9A8D-F521-46D5-8036-8F499D338CDD}" dt="2022-07-21T15:53:46.319" v="1" actId="20577"/>
        <pc:sldMkLst>
          <pc:docMk/>
          <pc:sldMk cId="613225335" sldId="4613"/>
        </pc:sldMkLst>
        <pc:spChg chg="mod">
          <ac:chgData name="jose.gimenez" userId="S::jose.gimenez_ageinglab.org#ext#@fhmuenster183.onmicrosoft.com::3b48b8cc-5da6-4cc1-aa1d-9ccff84f653f" providerId="AD" clId="Web-{63ED9A8D-F521-46D5-8036-8F499D338CDD}" dt="2022-07-21T15:53:46.319" v="1" actId="20577"/>
          <ac:spMkLst>
            <pc:docMk/>
            <pc:sldMk cId="613225335" sldId="4613"/>
            <ac:spMk id="4" creationId="{9C6AD9F2-10ED-4CC6-95C4-961FC1909CE4}"/>
          </ac:spMkLst>
        </pc:spChg>
      </pc:sldChg>
      <pc:sldChg chg="modSp">
        <pc:chgData name="jose.gimenez" userId="S::jose.gimenez_ageinglab.org#ext#@fhmuenster183.onmicrosoft.com::3b48b8cc-5da6-4cc1-aa1d-9ccff84f653f" providerId="AD" clId="Web-{63ED9A8D-F521-46D5-8036-8F499D338CDD}" dt="2022-07-21T15:54:01.288" v="2" actId="20577"/>
        <pc:sldMkLst>
          <pc:docMk/>
          <pc:sldMk cId="1090961369" sldId="4619"/>
        </pc:sldMkLst>
        <pc:spChg chg="mod">
          <ac:chgData name="jose.gimenez" userId="S::jose.gimenez_ageinglab.org#ext#@fhmuenster183.onmicrosoft.com::3b48b8cc-5da6-4cc1-aa1d-9ccff84f653f" providerId="AD" clId="Web-{63ED9A8D-F521-46D5-8036-8F499D338CDD}" dt="2022-07-21T15:54:01.288" v="2" actId="20577"/>
          <ac:spMkLst>
            <pc:docMk/>
            <pc:sldMk cId="1090961369" sldId="4619"/>
            <ac:spMk id="2" creationId="{BA6C540E-6818-4F68-91E5-073D3552DC2A}"/>
          </ac:spMkLst>
        </pc:spChg>
      </pc:sldChg>
      <pc:sldChg chg="modSp">
        <pc:chgData name="jose.gimenez" userId="S::jose.gimenez_ageinglab.org#ext#@fhmuenster183.onmicrosoft.com::3b48b8cc-5da6-4cc1-aa1d-9ccff84f653f" providerId="AD" clId="Web-{63ED9A8D-F521-46D5-8036-8F499D338CDD}" dt="2022-07-21T16:00:24.899" v="45" actId="20577"/>
        <pc:sldMkLst>
          <pc:docMk/>
          <pc:sldMk cId="552567554" sldId="4622"/>
        </pc:sldMkLst>
        <pc:spChg chg="mod">
          <ac:chgData name="jose.gimenez" userId="S::jose.gimenez_ageinglab.org#ext#@fhmuenster183.onmicrosoft.com::3b48b8cc-5da6-4cc1-aa1d-9ccff84f653f" providerId="AD" clId="Web-{63ED9A8D-F521-46D5-8036-8F499D338CDD}" dt="2022-07-21T16:00:24.899" v="45" actId="20577"/>
          <ac:spMkLst>
            <pc:docMk/>
            <pc:sldMk cId="552567554" sldId="4622"/>
            <ac:spMk id="2" creationId="{B701B7B8-8F05-4B41-95A7-EA6659CB9DF0}"/>
          </ac:spMkLst>
        </pc:spChg>
      </pc:sldChg>
      <pc:sldChg chg="modSp">
        <pc:chgData name="jose.gimenez" userId="S::jose.gimenez_ageinglab.org#ext#@fhmuenster183.onmicrosoft.com::3b48b8cc-5da6-4cc1-aa1d-9ccff84f653f" providerId="AD" clId="Web-{63ED9A8D-F521-46D5-8036-8F499D338CDD}" dt="2022-07-21T15:54:11.445" v="3" actId="20577"/>
        <pc:sldMkLst>
          <pc:docMk/>
          <pc:sldMk cId="2620051042" sldId="4626"/>
        </pc:sldMkLst>
        <pc:spChg chg="mod">
          <ac:chgData name="jose.gimenez" userId="S::jose.gimenez_ageinglab.org#ext#@fhmuenster183.onmicrosoft.com::3b48b8cc-5da6-4cc1-aa1d-9ccff84f653f" providerId="AD" clId="Web-{63ED9A8D-F521-46D5-8036-8F499D338CDD}" dt="2022-07-21T15:54:11.445" v="3" actId="20577"/>
          <ac:spMkLst>
            <pc:docMk/>
            <pc:sldMk cId="2620051042" sldId="4626"/>
            <ac:spMk id="2" creationId="{BA6C540E-6818-4F68-91E5-073D3552DC2A}"/>
          </ac:spMkLst>
        </pc:spChg>
      </pc:sldChg>
      <pc:sldChg chg="addSp delSp modSp">
        <pc:chgData name="jose.gimenez" userId="S::jose.gimenez_ageinglab.org#ext#@fhmuenster183.onmicrosoft.com::3b48b8cc-5da6-4cc1-aa1d-9ccff84f653f" providerId="AD" clId="Web-{63ED9A8D-F521-46D5-8036-8F499D338CDD}" dt="2022-07-21T15:55:28.251" v="15" actId="1076"/>
        <pc:sldMkLst>
          <pc:docMk/>
          <pc:sldMk cId="42818981" sldId="4629"/>
        </pc:sldMkLst>
        <pc:spChg chg="mod">
          <ac:chgData name="jose.gimenez" userId="S::jose.gimenez_ageinglab.org#ext#@fhmuenster183.onmicrosoft.com::3b48b8cc-5da6-4cc1-aa1d-9ccff84f653f" providerId="AD" clId="Web-{63ED9A8D-F521-46D5-8036-8F499D338CDD}" dt="2022-07-21T15:54:26.836" v="5" actId="20577"/>
          <ac:spMkLst>
            <pc:docMk/>
            <pc:sldMk cId="42818981" sldId="4629"/>
            <ac:spMk id="11" creationId="{73927B61-1ADF-44EC-82CB-DF33AFF61A73}"/>
          </ac:spMkLst>
        </pc:spChg>
        <pc:picChg chg="add del mod">
          <ac:chgData name="jose.gimenez" userId="S::jose.gimenez_ageinglab.org#ext#@fhmuenster183.onmicrosoft.com::3b48b8cc-5da6-4cc1-aa1d-9ccff84f653f" providerId="AD" clId="Web-{63ED9A8D-F521-46D5-8036-8F499D338CDD}" dt="2022-07-21T15:54:52.289" v="10"/>
          <ac:picMkLst>
            <pc:docMk/>
            <pc:sldMk cId="42818981" sldId="4629"/>
            <ac:picMk id="2" creationId="{77718A2D-438C-0478-1180-90F1E0AB375B}"/>
          </ac:picMkLst>
        </pc:picChg>
        <pc:picChg chg="add mod">
          <ac:chgData name="jose.gimenez" userId="S::jose.gimenez_ageinglab.org#ext#@fhmuenster183.onmicrosoft.com::3b48b8cc-5da6-4cc1-aa1d-9ccff84f653f" providerId="AD" clId="Web-{63ED9A8D-F521-46D5-8036-8F499D338CDD}" dt="2022-07-21T15:55:28.251" v="15" actId="1076"/>
          <ac:picMkLst>
            <pc:docMk/>
            <pc:sldMk cId="42818981" sldId="4629"/>
            <ac:picMk id="5" creationId="{3428DDF6-091A-FC6C-B5FA-517185F0D709}"/>
          </ac:picMkLst>
        </pc:picChg>
        <pc:picChg chg="add del">
          <ac:chgData name="jose.gimenez" userId="S::jose.gimenez_ageinglab.org#ext#@fhmuenster183.onmicrosoft.com::3b48b8cc-5da6-4cc1-aa1d-9ccff84f653f" providerId="AD" clId="Web-{63ED9A8D-F521-46D5-8036-8F499D338CDD}" dt="2022-07-21T15:55:23.751" v="13"/>
          <ac:picMkLst>
            <pc:docMk/>
            <pc:sldMk cId="42818981" sldId="4629"/>
            <ac:picMk id="9" creationId="{BCD752A7-B338-4652-B701-DD66699E0017}"/>
          </ac:picMkLst>
        </pc:picChg>
      </pc:sldChg>
      <pc:sldChg chg="modSp">
        <pc:chgData name="jose.gimenez" userId="S::jose.gimenez_ageinglab.org#ext#@fhmuenster183.onmicrosoft.com::3b48b8cc-5da6-4cc1-aa1d-9ccff84f653f" providerId="AD" clId="Web-{63ED9A8D-F521-46D5-8036-8F499D338CDD}" dt="2022-07-21T16:00:07.852" v="43" actId="20577"/>
        <pc:sldMkLst>
          <pc:docMk/>
          <pc:sldMk cId="2058569208" sldId="4632"/>
        </pc:sldMkLst>
        <pc:spChg chg="mod">
          <ac:chgData name="jose.gimenez" userId="S::jose.gimenez_ageinglab.org#ext#@fhmuenster183.onmicrosoft.com::3b48b8cc-5da6-4cc1-aa1d-9ccff84f653f" providerId="AD" clId="Web-{63ED9A8D-F521-46D5-8036-8F499D338CDD}" dt="2022-07-21T16:00:07.852" v="43" actId="20577"/>
          <ac:spMkLst>
            <pc:docMk/>
            <pc:sldMk cId="2058569208" sldId="4632"/>
            <ac:spMk id="3" creationId="{614329C3-C4F0-41AB-8C46-0341609C2F9F}"/>
          </ac:spMkLst>
        </pc:spChg>
      </pc:sldChg>
      <pc:sldChg chg="modSp">
        <pc:chgData name="jose.gimenez" userId="S::jose.gimenez_ageinglab.org#ext#@fhmuenster183.onmicrosoft.com::3b48b8cc-5da6-4cc1-aa1d-9ccff84f653f" providerId="AD" clId="Web-{63ED9A8D-F521-46D5-8036-8F499D338CDD}" dt="2022-07-21T16:00:15.290" v="44" actId="20577"/>
        <pc:sldMkLst>
          <pc:docMk/>
          <pc:sldMk cId="3289947498" sldId="4633"/>
        </pc:sldMkLst>
        <pc:spChg chg="mod">
          <ac:chgData name="jose.gimenez" userId="S::jose.gimenez_ageinglab.org#ext#@fhmuenster183.onmicrosoft.com::3b48b8cc-5da6-4cc1-aa1d-9ccff84f653f" providerId="AD" clId="Web-{63ED9A8D-F521-46D5-8036-8F499D338CDD}" dt="2022-07-21T16:00:15.290" v="44" actId="20577"/>
          <ac:spMkLst>
            <pc:docMk/>
            <pc:sldMk cId="3289947498" sldId="4633"/>
            <ac:spMk id="3" creationId="{0A5A984D-AC20-4869-94EB-BD84D1B899A8}"/>
          </ac:spMkLst>
        </pc:spChg>
      </pc:sldChg>
      <pc:sldChg chg="modSp">
        <pc:chgData name="jose.gimenez" userId="S::jose.gimenez_ageinglab.org#ext#@fhmuenster183.onmicrosoft.com::3b48b8cc-5da6-4cc1-aa1d-9ccff84f653f" providerId="AD" clId="Web-{63ED9A8D-F521-46D5-8036-8F499D338CDD}" dt="2022-07-21T16:19:11.259" v="47" actId="20577"/>
        <pc:sldMkLst>
          <pc:docMk/>
          <pc:sldMk cId="2678755507" sldId="4637"/>
        </pc:sldMkLst>
        <pc:spChg chg="mod">
          <ac:chgData name="jose.gimenez" userId="S::jose.gimenez_ageinglab.org#ext#@fhmuenster183.onmicrosoft.com::3b48b8cc-5da6-4cc1-aa1d-9ccff84f653f" providerId="AD" clId="Web-{63ED9A8D-F521-46D5-8036-8F499D338CDD}" dt="2022-07-21T16:19:03.227" v="46" actId="20577"/>
          <ac:spMkLst>
            <pc:docMk/>
            <pc:sldMk cId="2678755507" sldId="4637"/>
            <ac:spMk id="3" creationId="{C03C7FB0-8C73-4F1F-9053-AE38174F9914}"/>
          </ac:spMkLst>
        </pc:spChg>
        <pc:spChg chg="mod">
          <ac:chgData name="jose.gimenez" userId="S::jose.gimenez_ageinglab.org#ext#@fhmuenster183.onmicrosoft.com::3b48b8cc-5da6-4cc1-aa1d-9ccff84f653f" providerId="AD" clId="Web-{63ED9A8D-F521-46D5-8036-8F499D338CDD}" dt="2022-07-21T16:19:11.259" v="47" actId="20577"/>
          <ac:spMkLst>
            <pc:docMk/>
            <pc:sldMk cId="2678755507" sldId="4637"/>
            <ac:spMk id="13" creationId="{4CD8226C-D214-4EB7-BE92-E61717E6BDD4}"/>
          </ac:spMkLst>
        </pc:spChg>
      </pc:sldChg>
      <pc:sldChg chg="modSp">
        <pc:chgData name="jose.gimenez" userId="S::jose.gimenez_ageinglab.org#ext#@fhmuenster183.onmicrosoft.com::3b48b8cc-5da6-4cc1-aa1d-9ccff84f653f" providerId="AD" clId="Web-{63ED9A8D-F521-46D5-8036-8F499D338CDD}" dt="2022-07-21T16:19:35.369" v="50" actId="20577"/>
        <pc:sldMkLst>
          <pc:docMk/>
          <pc:sldMk cId="4216711591" sldId="4640"/>
        </pc:sldMkLst>
        <pc:spChg chg="mod">
          <ac:chgData name="jose.gimenez" userId="S::jose.gimenez_ageinglab.org#ext#@fhmuenster183.onmicrosoft.com::3b48b8cc-5da6-4cc1-aa1d-9ccff84f653f" providerId="AD" clId="Web-{63ED9A8D-F521-46D5-8036-8F499D338CDD}" dt="2022-07-21T16:19:35.369" v="50" actId="20577"/>
          <ac:spMkLst>
            <pc:docMk/>
            <pc:sldMk cId="4216711591" sldId="4640"/>
            <ac:spMk id="3" creationId="{1235F551-D1C7-4134-9EF2-53F3FA662D24}"/>
          </ac:spMkLst>
        </pc:spChg>
      </pc:sldChg>
      <pc:sldChg chg="modSp">
        <pc:chgData name="jose.gimenez" userId="S::jose.gimenez_ageinglab.org#ext#@fhmuenster183.onmicrosoft.com::3b48b8cc-5da6-4cc1-aa1d-9ccff84f653f" providerId="AD" clId="Web-{63ED9A8D-F521-46D5-8036-8F499D338CDD}" dt="2022-07-21T16:20:52.698" v="65" actId="20577"/>
        <pc:sldMkLst>
          <pc:docMk/>
          <pc:sldMk cId="2675177820" sldId="4641"/>
        </pc:sldMkLst>
        <pc:spChg chg="mod">
          <ac:chgData name="jose.gimenez" userId="S::jose.gimenez_ageinglab.org#ext#@fhmuenster183.onmicrosoft.com::3b48b8cc-5da6-4cc1-aa1d-9ccff84f653f" providerId="AD" clId="Web-{63ED9A8D-F521-46D5-8036-8F499D338CDD}" dt="2022-07-21T16:20:42.167" v="62" actId="20577"/>
          <ac:spMkLst>
            <pc:docMk/>
            <pc:sldMk cId="2675177820" sldId="4641"/>
            <ac:spMk id="3" creationId="{65ABC3B6-EC6B-49A9-AFE1-B57D06595CB0}"/>
          </ac:spMkLst>
        </pc:spChg>
        <pc:spChg chg="mod">
          <ac:chgData name="jose.gimenez" userId="S::jose.gimenez_ageinglab.org#ext#@fhmuenster183.onmicrosoft.com::3b48b8cc-5da6-4cc1-aa1d-9ccff84f653f" providerId="AD" clId="Web-{63ED9A8D-F521-46D5-8036-8F499D338CDD}" dt="2022-07-21T16:20:52.698" v="65" actId="20577"/>
          <ac:spMkLst>
            <pc:docMk/>
            <pc:sldMk cId="2675177820" sldId="4641"/>
            <ac:spMk id="4" creationId="{2870245D-07E3-4A11-9D94-3957FB90BF85}"/>
          </ac:spMkLst>
        </pc:spChg>
      </pc:sldChg>
      <pc:sldChg chg="modSp">
        <pc:chgData name="jose.gimenez" userId="S::jose.gimenez_ageinglab.org#ext#@fhmuenster183.onmicrosoft.com::3b48b8cc-5da6-4cc1-aa1d-9ccff84f653f" providerId="AD" clId="Web-{63ED9A8D-F521-46D5-8036-8F499D338CDD}" dt="2022-07-21T16:20:24.260" v="60" actId="20577"/>
        <pc:sldMkLst>
          <pc:docMk/>
          <pc:sldMk cId="2653501536" sldId="4643"/>
        </pc:sldMkLst>
        <pc:spChg chg="mod">
          <ac:chgData name="jose.gimenez" userId="S::jose.gimenez_ageinglab.org#ext#@fhmuenster183.onmicrosoft.com::3b48b8cc-5da6-4cc1-aa1d-9ccff84f653f" providerId="AD" clId="Web-{63ED9A8D-F521-46D5-8036-8F499D338CDD}" dt="2022-07-21T16:20:24.260" v="60" actId="20577"/>
          <ac:spMkLst>
            <pc:docMk/>
            <pc:sldMk cId="2653501536" sldId="4643"/>
            <ac:spMk id="3" creationId="{D5819049-5C8D-40DB-9299-4987DAA18F6E}"/>
          </ac:spMkLst>
        </pc:spChg>
      </pc:sldChg>
      <pc:sldChg chg="modSp">
        <pc:chgData name="jose.gimenez" userId="S::jose.gimenez_ageinglab.org#ext#@fhmuenster183.onmicrosoft.com::3b48b8cc-5da6-4cc1-aa1d-9ccff84f653f" providerId="AD" clId="Web-{63ED9A8D-F521-46D5-8036-8F499D338CDD}" dt="2022-07-21T16:19:40.166" v="51" actId="20577"/>
        <pc:sldMkLst>
          <pc:docMk/>
          <pc:sldMk cId="2139817722" sldId="4644"/>
        </pc:sldMkLst>
        <pc:spChg chg="mod">
          <ac:chgData name="jose.gimenez" userId="S::jose.gimenez_ageinglab.org#ext#@fhmuenster183.onmicrosoft.com::3b48b8cc-5da6-4cc1-aa1d-9ccff84f653f" providerId="AD" clId="Web-{63ED9A8D-F521-46D5-8036-8F499D338CDD}" dt="2022-07-21T16:19:40.166" v="51" actId="20577"/>
          <ac:spMkLst>
            <pc:docMk/>
            <pc:sldMk cId="2139817722" sldId="4644"/>
            <ac:spMk id="3" creationId="{AA0DF28D-4AD5-495A-9052-333A3B1AF8DF}"/>
          </ac:spMkLst>
        </pc:spChg>
      </pc:sldChg>
      <pc:sldChg chg="modSp">
        <pc:chgData name="jose.gimenez" userId="S::jose.gimenez_ageinglab.org#ext#@fhmuenster183.onmicrosoft.com::3b48b8cc-5da6-4cc1-aa1d-9ccff84f653f" providerId="AD" clId="Web-{63ED9A8D-F521-46D5-8036-8F499D338CDD}" dt="2022-07-21T16:19:51.994" v="54" actId="20577"/>
        <pc:sldMkLst>
          <pc:docMk/>
          <pc:sldMk cId="4253209924" sldId="4645"/>
        </pc:sldMkLst>
        <pc:spChg chg="mod">
          <ac:chgData name="jose.gimenez" userId="S::jose.gimenez_ageinglab.org#ext#@fhmuenster183.onmicrosoft.com::3b48b8cc-5da6-4cc1-aa1d-9ccff84f653f" providerId="AD" clId="Web-{63ED9A8D-F521-46D5-8036-8F499D338CDD}" dt="2022-07-21T16:19:51.994" v="54" actId="20577"/>
          <ac:spMkLst>
            <pc:docMk/>
            <pc:sldMk cId="4253209924" sldId="4645"/>
            <ac:spMk id="3" creationId="{11241BC4-83EE-4316-BEE1-50B11A03E716}"/>
          </ac:spMkLst>
        </pc:spChg>
        <pc:spChg chg="mod">
          <ac:chgData name="jose.gimenez" userId="S::jose.gimenez_ageinglab.org#ext#@fhmuenster183.onmicrosoft.com::3b48b8cc-5da6-4cc1-aa1d-9ccff84f653f" providerId="AD" clId="Web-{63ED9A8D-F521-46D5-8036-8F499D338CDD}" dt="2022-07-21T16:19:46.181" v="53" actId="1076"/>
          <ac:spMkLst>
            <pc:docMk/>
            <pc:sldMk cId="4253209924" sldId="4645"/>
            <ac:spMk id="11" creationId="{002AAF22-62E1-48AD-965E-061B870456DC}"/>
          </ac:spMkLst>
        </pc:spChg>
      </pc:sldChg>
      <pc:sldChg chg="modSp">
        <pc:chgData name="jose.gimenez" userId="S::jose.gimenez_ageinglab.org#ext#@fhmuenster183.onmicrosoft.com::3b48b8cc-5da6-4cc1-aa1d-9ccff84f653f" providerId="AD" clId="Web-{63ED9A8D-F521-46D5-8036-8F499D338CDD}" dt="2022-07-21T16:20:33.698" v="61" actId="20577"/>
        <pc:sldMkLst>
          <pc:docMk/>
          <pc:sldMk cId="3831596255" sldId="4647"/>
        </pc:sldMkLst>
        <pc:spChg chg="mod">
          <ac:chgData name="jose.gimenez" userId="S::jose.gimenez_ageinglab.org#ext#@fhmuenster183.onmicrosoft.com::3b48b8cc-5da6-4cc1-aa1d-9ccff84f653f" providerId="AD" clId="Web-{63ED9A8D-F521-46D5-8036-8F499D338CDD}" dt="2022-07-21T16:20:33.698" v="61" actId="20577"/>
          <ac:spMkLst>
            <pc:docMk/>
            <pc:sldMk cId="3831596255" sldId="4647"/>
            <ac:spMk id="3" creationId="{10104237-3788-4817-88F1-B9FB9D15570D}"/>
          </ac:spMkLst>
        </pc:spChg>
      </pc:sldChg>
      <pc:sldChg chg="modSp">
        <pc:chgData name="jose.gimenez" userId="S::jose.gimenez_ageinglab.org#ext#@fhmuenster183.onmicrosoft.com::3b48b8cc-5da6-4cc1-aa1d-9ccff84f653f" providerId="AD" clId="Web-{63ED9A8D-F521-46D5-8036-8F499D338CDD}" dt="2022-07-21T16:21:01.730" v="66" actId="20577"/>
        <pc:sldMkLst>
          <pc:docMk/>
          <pc:sldMk cId="4184474318" sldId="4648"/>
        </pc:sldMkLst>
        <pc:spChg chg="mod">
          <ac:chgData name="jose.gimenez" userId="S::jose.gimenez_ageinglab.org#ext#@fhmuenster183.onmicrosoft.com::3b48b8cc-5da6-4cc1-aa1d-9ccff84f653f" providerId="AD" clId="Web-{63ED9A8D-F521-46D5-8036-8F499D338CDD}" dt="2022-07-21T16:21:01.730" v="66" actId="20577"/>
          <ac:spMkLst>
            <pc:docMk/>
            <pc:sldMk cId="4184474318" sldId="4648"/>
            <ac:spMk id="2" creationId="{BABD08A0-0DC4-477F-99F5-1E3D1BE9639C}"/>
          </ac:spMkLst>
        </pc:spChg>
      </pc:sldChg>
      <pc:sldChg chg="modSp">
        <pc:chgData name="jose.gimenez" userId="S::jose.gimenez_ageinglab.org#ext#@fhmuenster183.onmicrosoft.com::3b48b8cc-5da6-4cc1-aa1d-9ccff84f653f" providerId="AD" clId="Web-{63ED9A8D-F521-46D5-8036-8F499D338CDD}" dt="2022-07-21T16:21:07.496" v="67" actId="20577"/>
        <pc:sldMkLst>
          <pc:docMk/>
          <pc:sldMk cId="1210304962" sldId="4649"/>
        </pc:sldMkLst>
        <pc:spChg chg="mod">
          <ac:chgData name="jose.gimenez" userId="S::jose.gimenez_ageinglab.org#ext#@fhmuenster183.onmicrosoft.com::3b48b8cc-5da6-4cc1-aa1d-9ccff84f653f" providerId="AD" clId="Web-{63ED9A8D-F521-46D5-8036-8F499D338CDD}" dt="2022-07-21T16:21:07.496" v="67" actId="20577"/>
          <ac:spMkLst>
            <pc:docMk/>
            <pc:sldMk cId="1210304962" sldId="4649"/>
            <ac:spMk id="3" creationId="{3EDA57D2-91C9-4E3A-82CB-F4542C1774EF}"/>
          </ac:spMkLst>
        </pc:spChg>
      </pc:sldChg>
      <pc:sldChg chg="modSp">
        <pc:chgData name="jose.gimenez" userId="S::jose.gimenez_ageinglab.org#ext#@fhmuenster183.onmicrosoft.com::3b48b8cc-5da6-4cc1-aa1d-9ccff84f653f" providerId="AD" clId="Web-{63ED9A8D-F521-46D5-8036-8F499D338CDD}" dt="2022-07-21T16:22:47.217" v="76" actId="20577"/>
        <pc:sldMkLst>
          <pc:docMk/>
          <pc:sldMk cId="440519079" sldId="4651"/>
        </pc:sldMkLst>
        <pc:spChg chg="mod">
          <ac:chgData name="jose.gimenez" userId="S::jose.gimenez_ageinglab.org#ext#@fhmuenster183.onmicrosoft.com::3b48b8cc-5da6-4cc1-aa1d-9ccff84f653f" providerId="AD" clId="Web-{63ED9A8D-F521-46D5-8036-8F499D338CDD}" dt="2022-07-21T16:22:47.217" v="76" actId="20577"/>
          <ac:spMkLst>
            <pc:docMk/>
            <pc:sldMk cId="440519079" sldId="4651"/>
            <ac:spMk id="5" creationId="{8A8A39D2-6910-4AE2-99E0-23DBE2BCA79B}"/>
          </ac:spMkLst>
        </pc:spChg>
      </pc:sldChg>
      <pc:sldChg chg="modSp">
        <pc:chgData name="jose.gimenez" userId="S::jose.gimenez_ageinglab.org#ext#@fhmuenster183.onmicrosoft.com::3b48b8cc-5da6-4cc1-aa1d-9ccff84f653f" providerId="AD" clId="Web-{63ED9A8D-F521-46D5-8036-8F499D338CDD}" dt="2022-07-21T15:59:05.726" v="36" actId="20577"/>
        <pc:sldMkLst>
          <pc:docMk/>
          <pc:sldMk cId="3394852978" sldId="4652"/>
        </pc:sldMkLst>
        <pc:spChg chg="mod">
          <ac:chgData name="jose.gimenez" userId="S::jose.gimenez_ageinglab.org#ext#@fhmuenster183.onmicrosoft.com::3b48b8cc-5da6-4cc1-aa1d-9ccff84f653f" providerId="AD" clId="Web-{63ED9A8D-F521-46D5-8036-8F499D338CDD}" dt="2022-07-21T15:59:05.726" v="36" actId="20577"/>
          <ac:spMkLst>
            <pc:docMk/>
            <pc:sldMk cId="3394852978" sldId="4652"/>
            <ac:spMk id="3" creationId="{626835BB-6C28-4FE9-B4BE-F66B8BEBA057}"/>
          </ac:spMkLst>
        </pc:spChg>
      </pc:sldChg>
      <pc:sldChg chg="modSp">
        <pc:chgData name="jose.gimenez" userId="S::jose.gimenez_ageinglab.org#ext#@fhmuenster183.onmicrosoft.com::3b48b8cc-5da6-4cc1-aa1d-9ccff84f653f" providerId="AD" clId="Web-{63ED9A8D-F521-46D5-8036-8F499D338CDD}" dt="2022-07-21T15:59:51.133" v="41" actId="20577"/>
        <pc:sldMkLst>
          <pc:docMk/>
          <pc:sldMk cId="1145997927" sldId="4654"/>
        </pc:sldMkLst>
        <pc:spChg chg="mod">
          <ac:chgData name="jose.gimenez" userId="S::jose.gimenez_ageinglab.org#ext#@fhmuenster183.onmicrosoft.com::3b48b8cc-5da6-4cc1-aa1d-9ccff84f653f" providerId="AD" clId="Web-{63ED9A8D-F521-46D5-8036-8F499D338CDD}" dt="2022-07-21T15:59:51.133" v="41" actId="20577"/>
          <ac:spMkLst>
            <pc:docMk/>
            <pc:sldMk cId="1145997927" sldId="4654"/>
            <ac:spMk id="3" creationId="{E072A527-3EB6-E8A2-81B3-2C4086B03495}"/>
          </ac:spMkLst>
        </pc:spChg>
      </pc:sldChg>
      <pc:sldChg chg="modSp">
        <pc:chgData name="jose.gimenez" userId="S::jose.gimenez_ageinglab.org#ext#@fhmuenster183.onmicrosoft.com::3b48b8cc-5da6-4cc1-aa1d-9ccff84f653f" providerId="AD" clId="Web-{63ED9A8D-F521-46D5-8036-8F499D338CDD}" dt="2022-07-21T15:59:16.991" v="37" actId="20577"/>
        <pc:sldMkLst>
          <pc:docMk/>
          <pc:sldMk cId="3230024232" sldId="4655"/>
        </pc:sldMkLst>
        <pc:spChg chg="mod">
          <ac:chgData name="jose.gimenez" userId="S::jose.gimenez_ageinglab.org#ext#@fhmuenster183.onmicrosoft.com::3b48b8cc-5da6-4cc1-aa1d-9ccff84f653f" providerId="AD" clId="Web-{63ED9A8D-F521-46D5-8036-8F499D338CDD}" dt="2022-07-21T15:59:16.991" v="37" actId="20577"/>
          <ac:spMkLst>
            <pc:docMk/>
            <pc:sldMk cId="3230024232" sldId="4655"/>
            <ac:spMk id="2" creationId="{56D869D0-C8CA-8580-6083-2EFFF16FA679}"/>
          </ac:spMkLst>
        </pc:spChg>
      </pc:sldChg>
      <pc:sldChg chg="modSp">
        <pc:chgData name="jose.gimenez" userId="S::jose.gimenez_ageinglab.org#ext#@fhmuenster183.onmicrosoft.com::3b48b8cc-5da6-4cc1-aa1d-9ccff84f653f" providerId="AD" clId="Web-{63ED9A8D-F521-46D5-8036-8F499D338CDD}" dt="2022-07-21T15:59:32.226" v="39" actId="20577"/>
        <pc:sldMkLst>
          <pc:docMk/>
          <pc:sldMk cId="2234349816" sldId="4657"/>
        </pc:sldMkLst>
        <pc:spChg chg="mod">
          <ac:chgData name="jose.gimenez" userId="S::jose.gimenez_ageinglab.org#ext#@fhmuenster183.onmicrosoft.com::3b48b8cc-5da6-4cc1-aa1d-9ccff84f653f" providerId="AD" clId="Web-{63ED9A8D-F521-46D5-8036-8F499D338CDD}" dt="2022-07-21T15:59:32.226" v="39" actId="20577"/>
          <ac:spMkLst>
            <pc:docMk/>
            <pc:sldMk cId="2234349816" sldId="4657"/>
            <ac:spMk id="2" creationId="{F85E48A7-BAEE-3796-FA47-361A7E030833}"/>
          </ac:spMkLst>
        </pc:spChg>
        <pc:spChg chg="mod">
          <ac:chgData name="jose.gimenez" userId="S::jose.gimenez_ageinglab.org#ext#@fhmuenster183.onmicrosoft.com::3b48b8cc-5da6-4cc1-aa1d-9ccff84f653f" providerId="AD" clId="Web-{63ED9A8D-F521-46D5-8036-8F499D338CDD}" dt="2022-07-21T15:59:27.335" v="38" actId="20577"/>
          <ac:spMkLst>
            <pc:docMk/>
            <pc:sldMk cId="2234349816" sldId="4657"/>
            <ac:spMk id="6" creationId="{CE6DD9D6-40B5-3CED-061B-0D9D0110ABA2}"/>
          </ac:spMkLst>
        </pc:spChg>
      </pc:sldChg>
      <pc:sldChg chg="modSp">
        <pc:chgData name="jose.gimenez" userId="S::jose.gimenez_ageinglab.org#ext#@fhmuenster183.onmicrosoft.com::3b48b8cc-5da6-4cc1-aa1d-9ccff84f653f" providerId="AD" clId="Web-{63ED9A8D-F521-46D5-8036-8F499D338CDD}" dt="2022-07-21T15:59:58.274" v="42" actId="20577"/>
        <pc:sldMkLst>
          <pc:docMk/>
          <pc:sldMk cId="2363581330" sldId="4658"/>
        </pc:sldMkLst>
        <pc:spChg chg="mod">
          <ac:chgData name="jose.gimenez" userId="S::jose.gimenez_ageinglab.org#ext#@fhmuenster183.onmicrosoft.com::3b48b8cc-5da6-4cc1-aa1d-9ccff84f653f" providerId="AD" clId="Web-{63ED9A8D-F521-46D5-8036-8F499D338CDD}" dt="2022-07-21T15:59:58.274" v="42" actId="20577"/>
          <ac:spMkLst>
            <pc:docMk/>
            <pc:sldMk cId="2363581330" sldId="4658"/>
            <ac:spMk id="3" creationId="{8A2613FB-4F66-1EB6-A304-5C1768A61915}"/>
          </ac:spMkLst>
        </pc:spChg>
      </pc:sldChg>
      <pc:sldChg chg="modSp">
        <pc:chgData name="jose.gimenez" userId="S::jose.gimenez_ageinglab.org#ext#@fhmuenster183.onmicrosoft.com::3b48b8cc-5da6-4cc1-aa1d-9ccff84f653f" providerId="AD" clId="Web-{63ED9A8D-F521-46D5-8036-8F499D338CDD}" dt="2022-07-21T15:59:40.992" v="40" actId="20577"/>
        <pc:sldMkLst>
          <pc:docMk/>
          <pc:sldMk cId="318212987" sldId="4659"/>
        </pc:sldMkLst>
        <pc:spChg chg="mod">
          <ac:chgData name="jose.gimenez" userId="S::jose.gimenez_ageinglab.org#ext#@fhmuenster183.onmicrosoft.com::3b48b8cc-5da6-4cc1-aa1d-9ccff84f653f" providerId="AD" clId="Web-{63ED9A8D-F521-46D5-8036-8F499D338CDD}" dt="2022-07-21T15:59:40.992" v="40" actId="20577"/>
          <ac:spMkLst>
            <pc:docMk/>
            <pc:sldMk cId="318212987" sldId="4659"/>
            <ac:spMk id="2" creationId="{1015A1A7-645A-8739-BE23-EC9E3C7E4A25}"/>
          </ac:spMkLst>
        </pc:spChg>
      </pc:sldChg>
      <pc:sldChg chg="modSp">
        <pc:chgData name="jose.gimenez" userId="S::jose.gimenez_ageinglab.org#ext#@fhmuenster183.onmicrosoft.com::3b48b8cc-5da6-4cc1-aa1d-9ccff84f653f" providerId="AD" clId="Web-{63ED9A8D-F521-46D5-8036-8F499D338CDD}" dt="2022-07-21T16:22:29.466" v="73" actId="20577"/>
        <pc:sldMkLst>
          <pc:docMk/>
          <pc:sldMk cId="1374462529" sldId="4660"/>
        </pc:sldMkLst>
        <pc:spChg chg="mod">
          <ac:chgData name="jose.gimenez" userId="S::jose.gimenez_ageinglab.org#ext#@fhmuenster183.onmicrosoft.com::3b48b8cc-5da6-4cc1-aa1d-9ccff84f653f" providerId="AD" clId="Web-{63ED9A8D-F521-46D5-8036-8F499D338CDD}" dt="2022-07-21T16:22:29.466" v="73" actId="20577"/>
          <ac:spMkLst>
            <pc:docMk/>
            <pc:sldMk cId="1374462529" sldId="4660"/>
            <ac:spMk id="3" creationId="{B97EACC4-1663-FE9A-B501-A1989B9ADF2A}"/>
          </ac:spMkLst>
        </pc:spChg>
      </pc:sldChg>
      <pc:sldChg chg="modSp">
        <pc:chgData name="jose.gimenez" userId="S::jose.gimenez_ageinglab.org#ext#@fhmuenster183.onmicrosoft.com::3b48b8cc-5da6-4cc1-aa1d-9ccff84f653f" providerId="AD" clId="Web-{63ED9A8D-F521-46D5-8036-8F499D338CDD}" dt="2022-07-21T16:22:35.435" v="74" actId="20577"/>
        <pc:sldMkLst>
          <pc:docMk/>
          <pc:sldMk cId="3780941649" sldId="4661"/>
        </pc:sldMkLst>
        <pc:spChg chg="mod">
          <ac:chgData name="jose.gimenez" userId="S::jose.gimenez_ageinglab.org#ext#@fhmuenster183.onmicrosoft.com::3b48b8cc-5da6-4cc1-aa1d-9ccff84f653f" providerId="AD" clId="Web-{63ED9A8D-F521-46D5-8036-8F499D338CDD}" dt="2022-07-21T16:22:35.435" v="74" actId="20577"/>
          <ac:spMkLst>
            <pc:docMk/>
            <pc:sldMk cId="3780941649" sldId="4661"/>
            <ac:spMk id="3" creationId="{C21CB14A-8305-45B9-BBE7-35AD70B59497}"/>
          </ac:spMkLst>
        </pc:spChg>
      </pc:sldChg>
      <pc:sldChg chg="modSp">
        <pc:chgData name="jose.gimenez" userId="S::jose.gimenez_ageinglab.org#ext#@fhmuenster183.onmicrosoft.com::3b48b8cc-5da6-4cc1-aa1d-9ccff84f653f" providerId="AD" clId="Web-{63ED9A8D-F521-46D5-8036-8F499D338CDD}" dt="2022-07-21T16:22:03.622" v="70" actId="20577"/>
        <pc:sldMkLst>
          <pc:docMk/>
          <pc:sldMk cId="1464076990" sldId="4670"/>
        </pc:sldMkLst>
        <pc:spChg chg="mod">
          <ac:chgData name="jose.gimenez" userId="S::jose.gimenez_ageinglab.org#ext#@fhmuenster183.onmicrosoft.com::3b48b8cc-5da6-4cc1-aa1d-9ccff84f653f" providerId="AD" clId="Web-{63ED9A8D-F521-46D5-8036-8F499D338CDD}" dt="2022-07-21T16:22:03.622" v="70" actId="20577"/>
          <ac:spMkLst>
            <pc:docMk/>
            <pc:sldMk cId="1464076990" sldId="4670"/>
            <ac:spMk id="6" creationId="{1B2B53F9-1A2F-1FEC-114E-287BDA4B1182}"/>
          </ac:spMkLst>
        </pc:spChg>
      </pc:sldChg>
      <pc:sldChg chg="modSp">
        <pc:chgData name="jose.gimenez" userId="S::jose.gimenez_ageinglab.org#ext#@fhmuenster183.onmicrosoft.com::3b48b8cc-5da6-4cc1-aa1d-9ccff84f653f" providerId="AD" clId="Web-{63ED9A8D-F521-46D5-8036-8F499D338CDD}" dt="2022-07-21T16:21:37.934" v="68" actId="20577"/>
        <pc:sldMkLst>
          <pc:docMk/>
          <pc:sldMk cId="3793152683" sldId="4673"/>
        </pc:sldMkLst>
        <pc:spChg chg="mod">
          <ac:chgData name="jose.gimenez" userId="S::jose.gimenez_ageinglab.org#ext#@fhmuenster183.onmicrosoft.com::3b48b8cc-5da6-4cc1-aa1d-9ccff84f653f" providerId="AD" clId="Web-{63ED9A8D-F521-46D5-8036-8F499D338CDD}" dt="2022-07-21T16:21:37.934" v="68" actId="20577"/>
          <ac:spMkLst>
            <pc:docMk/>
            <pc:sldMk cId="3793152683" sldId="4673"/>
            <ac:spMk id="3" creationId="{6B0E361B-198A-F43D-F757-AFF4AAFFEDBD}"/>
          </ac:spMkLst>
        </pc:spChg>
      </pc:sldChg>
      <pc:sldChg chg="modSp">
        <pc:chgData name="jose.gimenez" userId="S::jose.gimenez_ageinglab.org#ext#@fhmuenster183.onmicrosoft.com::3b48b8cc-5da6-4cc1-aa1d-9ccff84f653f" providerId="AD" clId="Web-{63ED9A8D-F521-46D5-8036-8F499D338CDD}" dt="2022-07-21T16:22:16.404" v="71" actId="20577"/>
        <pc:sldMkLst>
          <pc:docMk/>
          <pc:sldMk cId="3069716595" sldId="4675"/>
        </pc:sldMkLst>
        <pc:spChg chg="mod">
          <ac:chgData name="jose.gimenez" userId="S::jose.gimenez_ageinglab.org#ext#@fhmuenster183.onmicrosoft.com::3b48b8cc-5da6-4cc1-aa1d-9ccff84f653f" providerId="AD" clId="Web-{63ED9A8D-F521-46D5-8036-8F499D338CDD}" dt="2022-07-21T16:22:16.404" v="71" actId="20577"/>
          <ac:spMkLst>
            <pc:docMk/>
            <pc:sldMk cId="3069716595" sldId="4675"/>
            <ac:spMk id="6" creationId="{162E0F2B-4804-3170-E2FF-F8DAB34AFCC0}"/>
          </ac:spMkLst>
        </pc:spChg>
      </pc:sldChg>
      <pc:sldChg chg="modSp">
        <pc:chgData name="jose.gimenez" userId="S::jose.gimenez_ageinglab.org#ext#@fhmuenster183.onmicrosoft.com::3b48b8cc-5da6-4cc1-aa1d-9ccff84f653f" providerId="AD" clId="Web-{63ED9A8D-F521-46D5-8036-8F499D338CDD}" dt="2022-07-21T15:58:24.256" v="30" actId="20577"/>
        <pc:sldMkLst>
          <pc:docMk/>
          <pc:sldMk cId="3161083364" sldId="4680"/>
        </pc:sldMkLst>
        <pc:spChg chg="mod">
          <ac:chgData name="jose.gimenez" userId="S::jose.gimenez_ageinglab.org#ext#@fhmuenster183.onmicrosoft.com::3b48b8cc-5da6-4cc1-aa1d-9ccff84f653f" providerId="AD" clId="Web-{63ED9A8D-F521-46D5-8036-8F499D338CDD}" dt="2022-07-21T15:58:24.256" v="30" actId="20577"/>
          <ac:spMkLst>
            <pc:docMk/>
            <pc:sldMk cId="3161083364" sldId="4680"/>
            <ac:spMk id="3" creationId="{92686133-0E5E-425A-B5FD-EA057E078983}"/>
          </ac:spMkLst>
        </pc:spChg>
      </pc:sldChg>
      <pc:sldChg chg="modSp">
        <pc:chgData name="jose.gimenez" userId="S::jose.gimenez_ageinglab.org#ext#@fhmuenster183.onmicrosoft.com::3b48b8cc-5da6-4cc1-aa1d-9ccff84f653f" providerId="AD" clId="Web-{63ED9A8D-F521-46D5-8036-8F499D338CDD}" dt="2022-07-21T15:58:51.678" v="33" actId="20577"/>
        <pc:sldMkLst>
          <pc:docMk/>
          <pc:sldMk cId="220116725" sldId="4681"/>
        </pc:sldMkLst>
        <pc:spChg chg="mod">
          <ac:chgData name="jose.gimenez" userId="S::jose.gimenez_ageinglab.org#ext#@fhmuenster183.onmicrosoft.com::3b48b8cc-5da6-4cc1-aa1d-9ccff84f653f" providerId="AD" clId="Web-{63ED9A8D-F521-46D5-8036-8F499D338CDD}" dt="2022-07-21T15:58:51.678" v="33" actId="20577"/>
          <ac:spMkLst>
            <pc:docMk/>
            <pc:sldMk cId="220116725" sldId="4681"/>
            <ac:spMk id="3" creationId="{07455188-71DE-BE82-8EEC-A90F5C7429CC}"/>
          </ac:spMkLst>
        </pc:spChg>
      </pc:sldChg>
      <pc:sldChg chg="modSp">
        <pc:chgData name="jose.gimenez" userId="S::jose.gimenez_ageinglab.org#ext#@fhmuenster183.onmicrosoft.com::3b48b8cc-5da6-4cc1-aa1d-9ccff84f653f" providerId="AD" clId="Web-{63ED9A8D-F521-46D5-8036-8F499D338CDD}" dt="2022-07-21T15:58:45.116" v="32" actId="20577"/>
        <pc:sldMkLst>
          <pc:docMk/>
          <pc:sldMk cId="3278303932" sldId="4687"/>
        </pc:sldMkLst>
        <pc:spChg chg="mod">
          <ac:chgData name="jose.gimenez" userId="S::jose.gimenez_ageinglab.org#ext#@fhmuenster183.onmicrosoft.com::3b48b8cc-5da6-4cc1-aa1d-9ccff84f653f" providerId="AD" clId="Web-{63ED9A8D-F521-46D5-8036-8F499D338CDD}" dt="2022-07-21T15:58:45.116" v="32" actId="20577"/>
          <ac:spMkLst>
            <pc:docMk/>
            <pc:sldMk cId="3278303932" sldId="4687"/>
            <ac:spMk id="3" creationId="{76F86BB6-E02F-4656-BA0D-4D208027CA7C}"/>
          </ac:spMkLst>
        </pc:spChg>
      </pc:sldChg>
      <pc:sldChg chg="modSp">
        <pc:chgData name="jose.gimenez" userId="S::jose.gimenez_ageinglab.org#ext#@fhmuenster183.onmicrosoft.com::3b48b8cc-5da6-4cc1-aa1d-9ccff84f653f" providerId="AD" clId="Web-{63ED9A8D-F521-46D5-8036-8F499D338CDD}" dt="2022-07-21T16:19:21.524" v="48" actId="20577"/>
        <pc:sldMkLst>
          <pc:docMk/>
          <pc:sldMk cId="2116973582" sldId="4688"/>
        </pc:sldMkLst>
        <pc:spChg chg="mod">
          <ac:chgData name="jose.gimenez" userId="S::jose.gimenez_ageinglab.org#ext#@fhmuenster183.onmicrosoft.com::3b48b8cc-5da6-4cc1-aa1d-9ccff84f653f" providerId="AD" clId="Web-{63ED9A8D-F521-46D5-8036-8F499D338CDD}" dt="2022-07-21T16:19:21.524" v="48" actId="20577"/>
          <ac:spMkLst>
            <pc:docMk/>
            <pc:sldMk cId="2116973582" sldId="4688"/>
            <ac:spMk id="45" creationId="{D081A04E-1010-E04E-BE00-2EF2AB626057}"/>
          </ac:spMkLst>
        </pc:spChg>
      </pc:sldChg>
    </pc:docChg>
  </pc:docChgLst>
</pc:chgInfo>
</file>

<file path=ppt/comments/modernComment_11F5_D10ADA06.xml><?xml version="1.0" encoding="utf-8"?>
<p188:cmLst xmlns:a="http://schemas.openxmlformats.org/drawingml/2006/main" xmlns:r="http://schemas.openxmlformats.org/officeDocument/2006/relationships" xmlns:p188="http://schemas.microsoft.com/office/powerpoint/2018/8/main">
  <p188:cm id="{B264EC91-CD9A-40F0-90CF-C218FF91F361}" authorId="{A6E311D4-25E8-F2DD-AF9A-C3A73481D750}" created="2022-05-10T08:24:24.266">
    <pc:sldMkLst xmlns:pc="http://schemas.microsoft.com/office/powerpoint/2013/main/command">
      <pc:docMk/>
      <pc:sldMk cId="3507149318" sldId="4597"/>
    </pc:sldMkLst>
    <p188:txBody>
      <a:bodyPr/>
      <a:lstStyle/>
      <a:p>
        <a:r>
          <a:rPr lang="en-IE"/>
          <a:t>Insert link to your respective Local / regional Food safety authority</a:t>
        </a:r>
      </a:p>
    </p188:txBody>
  </p188:cm>
</p188:cmLst>
</file>

<file path=ppt/comments/modernComment_124E_7D5326F0.xml><?xml version="1.0" encoding="utf-8"?>
<p188:cmLst xmlns:a="http://schemas.openxmlformats.org/drawingml/2006/main" xmlns:r="http://schemas.openxmlformats.org/officeDocument/2006/relationships" xmlns:p188="http://schemas.microsoft.com/office/powerpoint/2018/8/main">
  <p188:cm id="{0B5788DF-19D6-4351-BC4A-3F49D1AE6D81}" authorId="{A6E311D4-25E8-F2DD-AF9A-C3A73481D750}" created="2022-05-10T10:14:31.008">
    <ac:deMkLst xmlns:ac="http://schemas.microsoft.com/office/drawing/2013/main/command">
      <pc:docMk xmlns:pc="http://schemas.microsoft.com/office/powerpoint/2013/main/command"/>
      <pc:sldMk xmlns:pc="http://schemas.microsoft.com/office/powerpoint/2013/main/command" cId="2102601456" sldId="4686"/>
      <ac:picMk id="26" creationId="{152BEA3A-B3EA-4BB6-B436-5055D61F75C5}"/>
    </ac:deMkLst>
    <p188:txBody>
      <a:bodyPr/>
      <a:lstStyle/>
      <a:p>
        <a:r>
          <a:rPr lang="en-IE"/>
          <a:t>This graphic can be switched out for the same or similar in your respective languages</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618020-3E36-D245-962B-AB4ECD9A6A3C}"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GB"/>
        </a:p>
      </dgm:t>
    </dgm:pt>
    <dgm:pt modelId="{7ABF91A2-85BC-C843-8E77-EB54E2806DD9}">
      <dgm:prSet custT="1"/>
      <dgm:spPr>
        <a:xfrm>
          <a:off x="4494319" y="48610"/>
          <a:ext cx="2333291" cy="2333291"/>
        </a:xfrm>
        <a:prstGeom prst="ellipse">
          <a:avLst/>
        </a:prstGeom>
        <a:solidFill>
          <a:srgbClr val="B32C76">
            <a:alpha val="5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endParaRPr lang="en-GB" sz="16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gm:t>
    </dgm:pt>
    <dgm:pt modelId="{2D89E989-747D-5642-A732-01D2A1AAAC42}" type="parTrans" cxnId="{221E8A39-8770-3942-A0EA-7C031769596C}">
      <dgm:prSet/>
      <dgm:spPr/>
      <dgm:t>
        <a:bodyPr/>
        <a:lstStyle/>
        <a:p>
          <a:endParaRPr lang="en-GB"/>
        </a:p>
      </dgm:t>
    </dgm:pt>
    <dgm:pt modelId="{6A628E09-4A5C-324E-9F7B-584A4A79822A}" type="sibTrans" cxnId="{221E8A39-8770-3942-A0EA-7C031769596C}">
      <dgm:prSet/>
      <dgm:spPr/>
      <dgm:t>
        <a:bodyPr/>
        <a:lstStyle/>
        <a:p>
          <a:endParaRPr lang="en-GB"/>
        </a:p>
      </dgm:t>
    </dgm:pt>
    <dgm:pt modelId="{A85E2446-4730-8F4D-A04F-97AAEB5C2EC9}">
      <dgm:prSet custT="1"/>
      <dgm:spPr>
        <a:xfrm>
          <a:off x="5336248" y="1506917"/>
          <a:ext cx="2333291" cy="2333291"/>
        </a:xfrm>
        <a:prstGeom prst="ellipse">
          <a:avLst/>
        </a:prstGeom>
        <a:solidFill>
          <a:srgbClr val="007DA8">
            <a:alpha val="5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endParaRPr lang="en-GB" sz="16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gm:t>
    </dgm:pt>
    <dgm:pt modelId="{E7591A7A-B94C-954E-9EAA-E1A5EE4AE3FC}" type="parTrans" cxnId="{3641A418-EA24-2C44-BF75-1DC9FB2BFAC4}">
      <dgm:prSet/>
      <dgm:spPr/>
      <dgm:t>
        <a:bodyPr/>
        <a:lstStyle/>
        <a:p>
          <a:endParaRPr lang="en-GB"/>
        </a:p>
      </dgm:t>
    </dgm:pt>
    <dgm:pt modelId="{79495E25-3C84-FA42-B55F-442599C0AAC8}" type="sibTrans" cxnId="{3641A418-EA24-2C44-BF75-1DC9FB2BFAC4}">
      <dgm:prSet/>
      <dgm:spPr/>
      <dgm:t>
        <a:bodyPr/>
        <a:lstStyle/>
        <a:p>
          <a:endParaRPr lang="en-GB"/>
        </a:p>
      </dgm:t>
    </dgm:pt>
    <dgm:pt modelId="{6C330A9D-0DE1-9C49-8B1A-CBDBA9AEFAF2}">
      <dgm:prSet custT="1"/>
      <dgm:spPr>
        <a:xfrm>
          <a:off x="3652389" y="1506917"/>
          <a:ext cx="2333291" cy="2333291"/>
        </a:xfrm>
        <a:prstGeom prst="ellipse">
          <a:avLst/>
        </a:prstGeom>
        <a:solidFill>
          <a:srgbClr val="D27826">
            <a:alpha val="50000"/>
          </a:srgbClr>
        </a:solidFill>
        <a:ln w="12700" cap="flat" cmpd="sng" algn="ctr">
          <a:solidFill>
            <a:sysClr val="window" lastClr="FFFFFF">
              <a:hueOff val="0"/>
              <a:satOff val="0"/>
              <a:lumOff val="0"/>
              <a:alphaOff val="0"/>
            </a:sysClr>
          </a:solidFill>
          <a:prstDash val="solid"/>
          <a:miter lim="800000"/>
        </a:ln>
        <a:effectLst/>
      </dgm:spPr>
      <dgm:t>
        <a:bodyPr/>
        <a:lstStyle/>
        <a:p>
          <a:pPr>
            <a:spcAft>
              <a:spcPts val="0"/>
            </a:spcAft>
            <a:buNone/>
          </a:pPr>
          <a:endParaRPr lang="en-GB" sz="16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gm:t>
    </dgm:pt>
    <dgm:pt modelId="{86B3E093-03DC-9641-BA39-5663E81D1AD0}" type="parTrans" cxnId="{DD7DB299-0A97-8747-B1B4-B74B25E9B366}">
      <dgm:prSet/>
      <dgm:spPr/>
      <dgm:t>
        <a:bodyPr/>
        <a:lstStyle/>
        <a:p>
          <a:endParaRPr lang="en-GB"/>
        </a:p>
      </dgm:t>
    </dgm:pt>
    <dgm:pt modelId="{FB29904B-C756-8745-95C8-1CF2812FCE12}" type="sibTrans" cxnId="{DD7DB299-0A97-8747-B1B4-B74B25E9B366}">
      <dgm:prSet/>
      <dgm:spPr/>
      <dgm:t>
        <a:bodyPr/>
        <a:lstStyle/>
        <a:p>
          <a:endParaRPr lang="en-GB"/>
        </a:p>
      </dgm:t>
    </dgm:pt>
    <dgm:pt modelId="{78C19AAD-6FA7-3F46-8760-D39C7E7BF071}" type="pres">
      <dgm:prSet presAssocID="{43618020-3E36-D245-962B-AB4ECD9A6A3C}" presName="compositeShape" presStyleCnt="0">
        <dgm:presLayoutVars>
          <dgm:chMax val="7"/>
          <dgm:dir/>
          <dgm:resizeHandles val="exact"/>
        </dgm:presLayoutVars>
      </dgm:prSet>
      <dgm:spPr/>
    </dgm:pt>
    <dgm:pt modelId="{AA7064AC-D49C-684F-BC37-F7A6FD8C5784}" type="pres">
      <dgm:prSet presAssocID="{7ABF91A2-85BC-C843-8E77-EB54E2806DD9}" presName="circ1" presStyleLbl="vennNode1" presStyleIdx="0" presStyleCnt="3" custLinFactNeighborX="723" custLinFactNeighborY="-2251"/>
      <dgm:spPr/>
    </dgm:pt>
    <dgm:pt modelId="{E1D9E6F4-8E18-CA4C-A600-41FB0FDCB4B3}" type="pres">
      <dgm:prSet presAssocID="{7ABF91A2-85BC-C843-8E77-EB54E2806DD9}" presName="circ1Tx" presStyleLbl="revTx" presStyleIdx="0" presStyleCnt="0">
        <dgm:presLayoutVars>
          <dgm:chMax val="0"/>
          <dgm:chPref val="0"/>
          <dgm:bulletEnabled val="1"/>
        </dgm:presLayoutVars>
      </dgm:prSet>
      <dgm:spPr/>
    </dgm:pt>
    <dgm:pt modelId="{2E9DF4D5-3EFB-EE48-BFDA-78F3F70CA632}" type="pres">
      <dgm:prSet presAssocID="{A85E2446-4730-8F4D-A04F-97AAEB5C2EC9}" presName="circ2" presStyleLbl="vennNode1" presStyleIdx="1" presStyleCnt="3"/>
      <dgm:spPr/>
    </dgm:pt>
    <dgm:pt modelId="{E7B47944-5C98-2B4E-9866-10CB058681B2}" type="pres">
      <dgm:prSet presAssocID="{A85E2446-4730-8F4D-A04F-97AAEB5C2EC9}" presName="circ2Tx" presStyleLbl="revTx" presStyleIdx="0" presStyleCnt="0">
        <dgm:presLayoutVars>
          <dgm:chMax val="0"/>
          <dgm:chPref val="0"/>
          <dgm:bulletEnabled val="1"/>
        </dgm:presLayoutVars>
      </dgm:prSet>
      <dgm:spPr/>
    </dgm:pt>
    <dgm:pt modelId="{CF99BF2F-9287-9A46-9119-CB5E20A04F78}" type="pres">
      <dgm:prSet presAssocID="{6C330A9D-0DE1-9C49-8B1A-CBDBA9AEFAF2}" presName="circ3" presStyleLbl="vennNode1" presStyleIdx="2" presStyleCnt="3"/>
      <dgm:spPr/>
    </dgm:pt>
    <dgm:pt modelId="{E1408C6B-A6A1-C240-B62A-E7C000D24856}" type="pres">
      <dgm:prSet presAssocID="{6C330A9D-0DE1-9C49-8B1A-CBDBA9AEFAF2}" presName="circ3Tx" presStyleLbl="revTx" presStyleIdx="0" presStyleCnt="0">
        <dgm:presLayoutVars>
          <dgm:chMax val="0"/>
          <dgm:chPref val="0"/>
          <dgm:bulletEnabled val="1"/>
        </dgm:presLayoutVars>
      </dgm:prSet>
      <dgm:spPr/>
    </dgm:pt>
  </dgm:ptLst>
  <dgm:cxnLst>
    <dgm:cxn modelId="{3641A418-EA24-2C44-BF75-1DC9FB2BFAC4}" srcId="{43618020-3E36-D245-962B-AB4ECD9A6A3C}" destId="{A85E2446-4730-8F4D-A04F-97AAEB5C2EC9}" srcOrd="1" destOrd="0" parTransId="{E7591A7A-B94C-954E-9EAA-E1A5EE4AE3FC}" sibTransId="{79495E25-3C84-FA42-B55F-442599C0AAC8}"/>
    <dgm:cxn modelId="{221E8A39-8770-3942-A0EA-7C031769596C}" srcId="{43618020-3E36-D245-962B-AB4ECD9A6A3C}" destId="{7ABF91A2-85BC-C843-8E77-EB54E2806DD9}" srcOrd="0" destOrd="0" parTransId="{2D89E989-747D-5642-A732-01D2A1AAAC42}" sibTransId="{6A628E09-4A5C-324E-9F7B-584A4A79822A}"/>
    <dgm:cxn modelId="{6469B342-A4B2-0341-A8DC-867D5DC30C15}" type="presOf" srcId="{43618020-3E36-D245-962B-AB4ECD9A6A3C}" destId="{78C19AAD-6FA7-3F46-8760-D39C7E7BF071}" srcOrd="0" destOrd="0" presId="urn:microsoft.com/office/officeart/2005/8/layout/venn1"/>
    <dgm:cxn modelId="{044C9648-5CBB-8A4D-92F7-CC66E682803E}" type="presOf" srcId="{A85E2446-4730-8F4D-A04F-97AAEB5C2EC9}" destId="{E7B47944-5C98-2B4E-9866-10CB058681B2}" srcOrd="1" destOrd="0" presId="urn:microsoft.com/office/officeart/2005/8/layout/venn1"/>
    <dgm:cxn modelId="{DDC17669-1235-2B40-9F83-ED30EDBE6AE5}" type="presOf" srcId="{6C330A9D-0DE1-9C49-8B1A-CBDBA9AEFAF2}" destId="{CF99BF2F-9287-9A46-9119-CB5E20A04F78}" srcOrd="0" destOrd="0" presId="urn:microsoft.com/office/officeart/2005/8/layout/venn1"/>
    <dgm:cxn modelId="{DD7DB299-0A97-8747-B1B4-B74B25E9B366}" srcId="{43618020-3E36-D245-962B-AB4ECD9A6A3C}" destId="{6C330A9D-0DE1-9C49-8B1A-CBDBA9AEFAF2}" srcOrd="2" destOrd="0" parTransId="{86B3E093-03DC-9641-BA39-5663E81D1AD0}" sibTransId="{FB29904B-C756-8745-95C8-1CF2812FCE12}"/>
    <dgm:cxn modelId="{88D2CE99-7BB4-D74A-8D89-9B243CD6785C}" type="presOf" srcId="{A85E2446-4730-8F4D-A04F-97AAEB5C2EC9}" destId="{2E9DF4D5-3EFB-EE48-BFDA-78F3F70CA632}" srcOrd="0" destOrd="0" presId="urn:microsoft.com/office/officeart/2005/8/layout/venn1"/>
    <dgm:cxn modelId="{BC7942D6-E311-1443-935D-EC6F60472E76}" type="presOf" srcId="{7ABF91A2-85BC-C843-8E77-EB54E2806DD9}" destId="{E1D9E6F4-8E18-CA4C-A600-41FB0FDCB4B3}" srcOrd="1" destOrd="0" presId="urn:microsoft.com/office/officeart/2005/8/layout/venn1"/>
    <dgm:cxn modelId="{E90384DB-F537-1540-97A8-296DDF848662}" type="presOf" srcId="{6C330A9D-0DE1-9C49-8B1A-CBDBA9AEFAF2}" destId="{E1408C6B-A6A1-C240-B62A-E7C000D24856}" srcOrd="1" destOrd="0" presId="urn:microsoft.com/office/officeart/2005/8/layout/venn1"/>
    <dgm:cxn modelId="{313ED7F6-B34A-7748-944B-A816C6819158}" type="presOf" srcId="{7ABF91A2-85BC-C843-8E77-EB54E2806DD9}" destId="{AA7064AC-D49C-684F-BC37-F7A6FD8C5784}" srcOrd="0" destOrd="0" presId="urn:microsoft.com/office/officeart/2005/8/layout/venn1"/>
    <dgm:cxn modelId="{0DC3EFFC-AD30-D740-B42A-FEE0A0F1511B}" type="presParOf" srcId="{78C19AAD-6FA7-3F46-8760-D39C7E7BF071}" destId="{AA7064AC-D49C-684F-BC37-F7A6FD8C5784}" srcOrd="0" destOrd="0" presId="urn:microsoft.com/office/officeart/2005/8/layout/venn1"/>
    <dgm:cxn modelId="{F59BF759-724B-4641-AA0F-D722F20A0724}" type="presParOf" srcId="{78C19AAD-6FA7-3F46-8760-D39C7E7BF071}" destId="{E1D9E6F4-8E18-CA4C-A600-41FB0FDCB4B3}" srcOrd="1" destOrd="0" presId="urn:microsoft.com/office/officeart/2005/8/layout/venn1"/>
    <dgm:cxn modelId="{D336A779-398E-4442-8A3E-42DDC59B5526}" type="presParOf" srcId="{78C19AAD-6FA7-3F46-8760-D39C7E7BF071}" destId="{2E9DF4D5-3EFB-EE48-BFDA-78F3F70CA632}" srcOrd="2" destOrd="0" presId="urn:microsoft.com/office/officeart/2005/8/layout/venn1"/>
    <dgm:cxn modelId="{9557BDD8-DF05-374D-97B5-8CE3AF3B068E}" type="presParOf" srcId="{78C19AAD-6FA7-3F46-8760-D39C7E7BF071}" destId="{E7B47944-5C98-2B4E-9866-10CB058681B2}" srcOrd="3" destOrd="0" presId="urn:microsoft.com/office/officeart/2005/8/layout/venn1"/>
    <dgm:cxn modelId="{4D1F2F36-7A11-1A41-8DA2-CC531D48EF81}" type="presParOf" srcId="{78C19AAD-6FA7-3F46-8760-D39C7E7BF071}" destId="{CF99BF2F-9287-9A46-9119-CB5E20A04F78}" srcOrd="4" destOrd="0" presId="urn:microsoft.com/office/officeart/2005/8/layout/venn1"/>
    <dgm:cxn modelId="{1E493A58-A861-FD42-BD0F-3B49FB740F35}" type="presParOf" srcId="{78C19AAD-6FA7-3F46-8760-D39C7E7BF071}" destId="{E1408C6B-A6A1-C240-B62A-E7C000D24856}"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C06AE5-C0EB-8849-BE8F-48AB493A1CA4}" type="doc">
      <dgm:prSet loTypeId="urn:microsoft.com/office/officeart/2005/8/layout/chevron2" loCatId="" qsTypeId="urn:microsoft.com/office/officeart/2005/8/quickstyle/simple2" qsCatId="simple" csTypeId="urn:microsoft.com/office/officeart/2005/8/colors/colorful5" csCatId="colorful" phldr="1"/>
      <dgm:spPr/>
      <dgm:t>
        <a:bodyPr/>
        <a:lstStyle/>
        <a:p>
          <a:endParaRPr lang="en-GB"/>
        </a:p>
      </dgm:t>
    </dgm:pt>
    <dgm:pt modelId="{A7ED4057-FB99-C94A-8BEE-8A49DCF3A2A7}">
      <dgm:prSet phldrT="[Text]"/>
      <dgm:spPr>
        <a:xfrm rot="5400000">
          <a:off x="-161088" y="162847"/>
          <a:ext cx="1073923" cy="751746"/>
        </a:xfrm>
        <a:prstGeom prst="chevron">
          <a:avLst/>
        </a:prstGeom>
        <a:solidFill>
          <a:schemeClr val="accent5">
            <a:lumMod val="75000"/>
          </a:schemeClr>
        </a:solidFill>
        <a:ln w="12700" cap="flat" cmpd="sng" algn="ctr">
          <a:solidFill>
            <a:schemeClr val="accent5">
              <a:lumMod val="75000"/>
            </a:schemeClr>
          </a:solidFill>
          <a:prstDash val="solid"/>
          <a:miter lim="800000"/>
        </a:ln>
        <a:effectLst/>
      </dgm:spPr>
      <dgm:t>
        <a:bodyPr/>
        <a:lstStyle/>
        <a:p>
          <a:pPr>
            <a:buNone/>
          </a:pPr>
          <a:r>
            <a:rPr lang="en-GB" b="1" dirty="0" err="1">
              <a:solidFill>
                <a:sysClr val="window" lastClr="FFFFFF"/>
              </a:solidFill>
              <a:latin typeface="Georgia"/>
              <a:ea typeface="+mn-ea"/>
              <a:cs typeface="+mn-cs"/>
            </a:rPr>
            <a:t>Fase</a:t>
          </a:r>
          <a:r>
            <a:rPr lang="en-GB" b="1" dirty="0">
              <a:solidFill>
                <a:sysClr val="window" lastClr="FFFFFF"/>
              </a:solidFill>
              <a:latin typeface="Georgia"/>
              <a:ea typeface="+mn-ea"/>
              <a:cs typeface="+mn-cs"/>
            </a:rPr>
            <a:t> </a:t>
          </a:r>
          <a:r>
            <a:rPr lang="en-GB" b="1" dirty="0">
              <a:solidFill>
                <a:sysClr val="window" lastClr="FFFFFF"/>
              </a:solidFill>
              <a:latin typeface="Arial" panose="020B0604020202020204" pitchFamily="34" charset="0"/>
              <a:ea typeface="+mn-ea"/>
              <a:cs typeface="Arial" panose="020B0604020202020204" pitchFamily="34" charset="0"/>
            </a:rPr>
            <a:t>1</a:t>
          </a:r>
        </a:p>
      </dgm:t>
    </dgm:pt>
    <dgm:pt modelId="{1E032628-B333-1143-B958-AB3E329177ED}" type="parTrans" cxnId="{DCCF57EF-DC8E-904D-B719-3ED18A048997}">
      <dgm:prSet/>
      <dgm:spPr/>
      <dgm:t>
        <a:bodyPr/>
        <a:lstStyle/>
        <a:p>
          <a:endParaRPr lang="en-GB"/>
        </a:p>
      </dgm:t>
    </dgm:pt>
    <dgm:pt modelId="{4D4B1CE8-4A33-9445-A136-2863D0ABBD4E}" type="sibTrans" cxnId="{DCCF57EF-DC8E-904D-B719-3ED18A048997}">
      <dgm:prSet/>
      <dgm:spPr/>
      <dgm:t>
        <a:bodyPr/>
        <a:lstStyle/>
        <a:p>
          <a:endParaRPr lang="en-GB"/>
        </a:p>
      </dgm:t>
    </dgm:pt>
    <dgm:pt modelId="{92374502-EAD2-144B-B57B-18A8BFE55D75}">
      <dgm:prSet phldrT="[Text]" custT="1"/>
      <dgm:spPr>
        <a:xfrm rot="5400000">
          <a:off x="2567286" y="-1813781"/>
          <a:ext cx="698050" cy="4329130"/>
        </a:xfrm>
        <a:prstGeom prst="round2SameRect">
          <a:avLst/>
        </a:prstGeom>
        <a:solidFill>
          <a:sysClr val="window" lastClr="FFFFFF">
            <a:alpha val="90000"/>
            <a:hueOff val="0"/>
            <a:satOff val="0"/>
            <a:lumOff val="0"/>
            <a:alphaOff val="0"/>
          </a:sysClr>
        </a:solidFill>
        <a:ln w="12700" cap="flat" cmpd="sng" algn="ctr">
          <a:solidFill>
            <a:schemeClr val="accent5">
              <a:lumMod val="75000"/>
            </a:schemeClr>
          </a:solidFill>
          <a:prstDash val="solid"/>
          <a:miter lim="800000"/>
        </a:ln>
        <a:effectLst/>
      </dgm:spPr>
      <dgm:t>
        <a:bodyPr/>
        <a:lstStyle/>
        <a:p>
          <a:pPr>
            <a:buChar char="•"/>
          </a:pPr>
          <a:r>
            <a:rPr lang="en-GB" sz="2000" b="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Generar</a:t>
          </a:r>
          <a:r>
            <a:rPr lang="en-GB" sz="20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GB" sz="2000" b="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una</a:t>
          </a:r>
          <a:r>
            <a:rPr lang="en-GB" sz="20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idea</a:t>
          </a:r>
        </a:p>
      </dgm:t>
    </dgm:pt>
    <dgm:pt modelId="{4BF9FD09-8684-2242-BD73-88C3AB4C4EE0}" type="parTrans" cxnId="{E189D7A1-FE2C-7141-8F0C-F1470BEB5A91}">
      <dgm:prSet/>
      <dgm:spPr/>
      <dgm:t>
        <a:bodyPr/>
        <a:lstStyle/>
        <a:p>
          <a:endParaRPr lang="en-GB"/>
        </a:p>
      </dgm:t>
    </dgm:pt>
    <dgm:pt modelId="{D89D27D2-E139-F54B-BA9A-3E6177FE8DD9}" type="sibTrans" cxnId="{E189D7A1-FE2C-7141-8F0C-F1470BEB5A91}">
      <dgm:prSet/>
      <dgm:spPr/>
      <dgm:t>
        <a:bodyPr/>
        <a:lstStyle/>
        <a:p>
          <a:endParaRPr lang="en-GB"/>
        </a:p>
      </dgm:t>
    </dgm:pt>
    <dgm:pt modelId="{669A2354-319A-B145-A5AD-A80AAEB21F90}">
      <dgm:prSet phldrT="[Text]"/>
      <dgm:spPr>
        <a:xfrm rot="5400000">
          <a:off x="-161088" y="1119460"/>
          <a:ext cx="1073923" cy="751746"/>
        </a:xfrm>
        <a:prstGeom prst="chevron">
          <a:avLst/>
        </a:prstGeom>
        <a:solidFill>
          <a:srgbClr val="FFC000"/>
        </a:solidFill>
        <a:ln w="12700" cap="flat" cmpd="sng" algn="ctr">
          <a:solidFill>
            <a:srgbClr val="FFC000"/>
          </a:solidFill>
          <a:prstDash val="solid"/>
          <a:miter lim="800000"/>
        </a:ln>
        <a:effectLst/>
      </dgm:spPr>
      <dgm:t>
        <a:bodyPr/>
        <a:lstStyle/>
        <a:p>
          <a:pPr>
            <a:buNone/>
          </a:pPr>
          <a:r>
            <a:rPr lang="en-GB" b="1" dirty="0" err="1">
              <a:solidFill>
                <a:sysClr val="window" lastClr="FFFFFF"/>
              </a:solidFill>
              <a:latin typeface="Georgia"/>
              <a:ea typeface="+mn-ea"/>
              <a:cs typeface="+mn-cs"/>
            </a:rPr>
            <a:t>Fase</a:t>
          </a:r>
          <a:r>
            <a:rPr lang="en-GB" b="1" dirty="0">
              <a:solidFill>
                <a:sysClr val="window" lastClr="FFFFFF"/>
              </a:solidFill>
              <a:latin typeface="Georgia"/>
              <a:ea typeface="+mn-ea"/>
              <a:cs typeface="+mn-cs"/>
            </a:rPr>
            <a:t> </a:t>
          </a:r>
          <a:r>
            <a:rPr lang="en-GB" b="1" dirty="0">
              <a:solidFill>
                <a:sysClr val="window" lastClr="FFFFFF"/>
              </a:solidFill>
              <a:latin typeface="Arial" panose="020B0604020202020204" pitchFamily="34" charset="0"/>
              <a:ea typeface="+mn-ea"/>
              <a:cs typeface="Arial" panose="020B0604020202020204" pitchFamily="34" charset="0"/>
            </a:rPr>
            <a:t>2</a:t>
          </a:r>
        </a:p>
      </dgm:t>
    </dgm:pt>
    <dgm:pt modelId="{82AE7E47-288A-184D-8458-F956CFB87B9E}" type="parTrans" cxnId="{867222B7-6111-B147-AEBC-53E9F98DE413}">
      <dgm:prSet/>
      <dgm:spPr/>
      <dgm:t>
        <a:bodyPr/>
        <a:lstStyle/>
        <a:p>
          <a:endParaRPr lang="en-GB"/>
        </a:p>
      </dgm:t>
    </dgm:pt>
    <dgm:pt modelId="{81D19BF4-B1C0-F848-BCF6-6E2A6DAF7D32}" type="sibTrans" cxnId="{867222B7-6111-B147-AEBC-53E9F98DE413}">
      <dgm:prSet/>
      <dgm:spPr/>
      <dgm:t>
        <a:bodyPr/>
        <a:lstStyle/>
        <a:p>
          <a:endParaRPr lang="en-GB"/>
        </a:p>
      </dgm:t>
    </dgm:pt>
    <dgm:pt modelId="{880777F6-342C-D040-ACCC-2C0689461B17}">
      <dgm:prSet phldrT="[Text]" custT="1"/>
      <dgm:spPr>
        <a:xfrm rot="5400000">
          <a:off x="2567286" y="-857168"/>
          <a:ext cx="698050" cy="4329130"/>
        </a:xfrm>
        <a:prstGeom prst="round2SameRect">
          <a:avLst/>
        </a:prstGeom>
        <a:solidFill>
          <a:sysClr val="window" lastClr="FFFFFF">
            <a:alpha val="90000"/>
            <a:hueOff val="0"/>
            <a:satOff val="0"/>
            <a:lumOff val="0"/>
            <a:alphaOff val="0"/>
          </a:sysClr>
        </a:solidFill>
        <a:ln w="12700" cap="flat" cmpd="sng" algn="ctr">
          <a:solidFill>
            <a:srgbClr val="FFC000"/>
          </a:solidFill>
          <a:prstDash val="solid"/>
          <a:miter lim="800000"/>
        </a:ln>
        <a:effectLst/>
      </dgm:spPr>
      <dgm:t>
        <a:bodyPr/>
        <a:lstStyle/>
        <a:p>
          <a:pPr>
            <a:buChar char="•"/>
          </a:pPr>
          <a:r>
            <a:rPr lang="es-ES" sz="20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Selección de ideas y viabilidad</a:t>
          </a:r>
          <a:endParaRPr lang="en-GB" sz="20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gm:t>
    </dgm:pt>
    <dgm:pt modelId="{8B9F4429-5E7F-BB44-89D0-4A31F8DAD635}" type="parTrans" cxnId="{A88F4C2F-5ACD-754A-8EAF-90820F7A05F6}">
      <dgm:prSet/>
      <dgm:spPr/>
      <dgm:t>
        <a:bodyPr/>
        <a:lstStyle/>
        <a:p>
          <a:endParaRPr lang="en-GB"/>
        </a:p>
      </dgm:t>
    </dgm:pt>
    <dgm:pt modelId="{561293B1-73DC-5940-B83C-45B70E16A505}" type="sibTrans" cxnId="{A88F4C2F-5ACD-754A-8EAF-90820F7A05F6}">
      <dgm:prSet/>
      <dgm:spPr/>
      <dgm:t>
        <a:bodyPr/>
        <a:lstStyle/>
        <a:p>
          <a:endParaRPr lang="en-GB"/>
        </a:p>
      </dgm:t>
    </dgm:pt>
    <dgm:pt modelId="{E057CADC-EE2B-294C-B865-E5D9A20DCE2D}">
      <dgm:prSet phldrT="[Text]"/>
      <dgm:spPr>
        <a:xfrm rot="5400000">
          <a:off x="-161088" y="2076073"/>
          <a:ext cx="1073923" cy="751746"/>
        </a:xfrm>
        <a:prstGeom prst="chevron">
          <a:avLst/>
        </a:prstGeom>
        <a:solidFill>
          <a:schemeClr val="accent6">
            <a:lumMod val="75000"/>
          </a:schemeClr>
        </a:solidFill>
        <a:ln w="12700" cap="flat" cmpd="sng" algn="ctr">
          <a:solidFill>
            <a:schemeClr val="accent6">
              <a:lumMod val="75000"/>
            </a:schemeClr>
          </a:solidFill>
          <a:prstDash val="solid"/>
          <a:miter lim="800000"/>
        </a:ln>
        <a:effectLst/>
      </dgm:spPr>
      <dgm:t>
        <a:bodyPr/>
        <a:lstStyle/>
        <a:p>
          <a:pPr>
            <a:buNone/>
          </a:pPr>
          <a:r>
            <a:rPr lang="en-GB" b="1" dirty="0" err="1">
              <a:solidFill>
                <a:sysClr val="window" lastClr="FFFFFF"/>
              </a:solidFill>
              <a:latin typeface="Georgia"/>
              <a:ea typeface="+mn-ea"/>
              <a:cs typeface="+mn-cs"/>
            </a:rPr>
            <a:t>Fase</a:t>
          </a:r>
          <a:r>
            <a:rPr lang="en-GB" b="1" dirty="0">
              <a:solidFill>
                <a:sysClr val="window" lastClr="FFFFFF"/>
              </a:solidFill>
              <a:latin typeface="Georgia"/>
              <a:ea typeface="+mn-ea"/>
              <a:cs typeface="+mn-cs"/>
            </a:rPr>
            <a:t> </a:t>
          </a:r>
          <a:r>
            <a:rPr lang="en-GB" b="1" dirty="0">
              <a:solidFill>
                <a:sysClr val="window" lastClr="FFFFFF"/>
              </a:solidFill>
              <a:latin typeface="Arial" panose="020B0604020202020204" pitchFamily="34" charset="0"/>
              <a:ea typeface="+mn-ea"/>
              <a:cs typeface="Arial" panose="020B0604020202020204" pitchFamily="34" charset="0"/>
            </a:rPr>
            <a:t>3</a:t>
          </a:r>
        </a:p>
      </dgm:t>
    </dgm:pt>
    <dgm:pt modelId="{F9D3B641-9341-AB4D-8BAD-9B6912A748FA}" type="parTrans" cxnId="{339A0FDB-FAA3-F84D-AB5C-802003B0DD38}">
      <dgm:prSet/>
      <dgm:spPr/>
      <dgm:t>
        <a:bodyPr/>
        <a:lstStyle/>
        <a:p>
          <a:endParaRPr lang="en-GB"/>
        </a:p>
      </dgm:t>
    </dgm:pt>
    <dgm:pt modelId="{DDD9B2C0-A985-5644-A9FD-CEB56D79BD41}" type="sibTrans" cxnId="{339A0FDB-FAA3-F84D-AB5C-802003B0DD38}">
      <dgm:prSet/>
      <dgm:spPr/>
      <dgm:t>
        <a:bodyPr/>
        <a:lstStyle/>
        <a:p>
          <a:endParaRPr lang="en-GB"/>
        </a:p>
      </dgm:t>
    </dgm:pt>
    <dgm:pt modelId="{C69DD675-0428-8C4F-9084-05B7C3B3ACCC}">
      <dgm:prSet phldrT="[Text]" custT="1"/>
      <dgm:spPr>
        <a:xfrm rot="5400000">
          <a:off x="2567286" y="99444"/>
          <a:ext cx="698050" cy="4329130"/>
        </a:xfrm>
        <a:prstGeom prst="round2SameRect">
          <a:avLst/>
        </a:prstGeom>
        <a:solidFill>
          <a:sysClr val="window" lastClr="FFFFFF">
            <a:alpha val="90000"/>
            <a:hueOff val="0"/>
            <a:satOff val="0"/>
            <a:lumOff val="0"/>
            <a:alphaOff val="0"/>
          </a:sysClr>
        </a:solidFill>
        <a:ln w="12700" cap="flat" cmpd="sng" algn="ctr">
          <a:solidFill>
            <a:schemeClr val="accent6">
              <a:lumMod val="75000"/>
            </a:schemeClr>
          </a:solidFill>
          <a:prstDash val="solid"/>
          <a:miter lim="800000"/>
        </a:ln>
        <a:effectLst/>
      </dgm:spPr>
      <dgm:t>
        <a:bodyPr/>
        <a:lstStyle/>
        <a:p>
          <a:pPr>
            <a:buChar char="•"/>
          </a:pPr>
          <a:r>
            <a:rPr lang="es-ES" sz="20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Desarrollo y prueba de productos </a:t>
          </a:r>
          <a:endParaRPr lang="en-GB" sz="20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gm:t>
    </dgm:pt>
    <dgm:pt modelId="{FA697EE8-4567-D943-BD95-A8625B871EAC}" type="parTrans" cxnId="{10FB4374-3781-2448-BF85-470C8AEBF96F}">
      <dgm:prSet/>
      <dgm:spPr/>
      <dgm:t>
        <a:bodyPr/>
        <a:lstStyle/>
        <a:p>
          <a:endParaRPr lang="en-GB"/>
        </a:p>
      </dgm:t>
    </dgm:pt>
    <dgm:pt modelId="{4F7A4AC2-719A-7C45-AA83-0F2591463072}" type="sibTrans" cxnId="{10FB4374-3781-2448-BF85-470C8AEBF96F}">
      <dgm:prSet/>
      <dgm:spPr/>
      <dgm:t>
        <a:bodyPr/>
        <a:lstStyle/>
        <a:p>
          <a:endParaRPr lang="en-GB"/>
        </a:p>
      </dgm:t>
    </dgm:pt>
    <dgm:pt modelId="{C4D4EF56-F788-DE4C-A061-DDCA9B96378F}">
      <dgm:prSet/>
      <dgm:spPr>
        <a:xfrm rot="5400000">
          <a:off x="-161088" y="3032686"/>
          <a:ext cx="1073923" cy="751746"/>
        </a:xfrm>
        <a:prstGeom prst="chevron">
          <a:avLst/>
        </a:prstGeom>
        <a:solidFill>
          <a:srgbClr val="85D2E1"/>
        </a:solidFill>
        <a:ln w="12700" cap="flat" cmpd="sng" algn="ctr">
          <a:solidFill>
            <a:srgbClr val="85D2E1"/>
          </a:solidFill>
          <a:prstDash val="solid"/>
          <a:miter lim="800000"/>
        </a:ln>
        <a:effectLst/>
      </dgm:spPr>
      <dgm:t>
        <a:bodyPr/>
        <a:lstStyle/>
        <a:p>
          <a:pPr>
            <a:buNone/>
          </a:pPr>
          <a:r>
            <a:rPr lang="en-GB" b="1" dirty="0" err="1">
              <a:solidFill>
                <a:sysClr val="window" lastClr="FFFFFF"/>
              </a:solidFill>
              <a:latin typeface="Arial" panose="020B0604020202020204" pitchFamily="34" charset="0"/>
              <a:ea typeface="+mn-ea"/>
              <a:cs typeface="Arial" panose="020B0604020202020204" pitchFamily="34" charset="0"/>
            </a:rPr>
            <a:t>Fase</a:t>
          </a:r>
          <a:r>
            <a:rPr lang="en-GB" b="1" dirty="0">
              <a:solidFill>
                <a:sysClr val="window" lastClr="FFFFFF"/>
              </a:solidFill>
              <a:latin typeface="Arial" panose="020B0604020202020204" pitchFamily="34" charset="0"/>
              <a:ea typeface="+mn-ea"/>
              <a:cs typeface="Arial" panose="020B0604020202020204" pitchFamily="34" charset="0"/>
            </a:rPr>
            <a:t> 4</a:t>
          </a:r>
        </a:p>
      </dgm:t>
    </dgm:pt>
    <dgm:pt modelId="{9352E54A-D547-1643-B270-A4405389CA2F}" type="parTrans" cxnId="{33541C42-9572-064A-9A19-2B9B6688495D}">
      <dgm:prSet/>
      <dgm:spPr/>
      <dgm:t>
        <a:bodyPr/>
        <a:lstStyle/>
        <a:p>
          <a:endParaRPr lang="en-GB"/>
        </a:p>
      </dgm:t>
    </dgm:pt>
    <dgm:pt modelId="{3681731B-1FAE-6649-BA97-728804F6D2ED}" type="sibTrans" cxnId="{33541C42-9572-064A-9A19-2B9B6688495D}">
      <dgm:prSet/>
      <dgm:spPr/>
      <dgm:t>
        <a:bodyPr/>
        <a:lstStyle/>
        <a:p>
          <a:endParaRPr lang="en-GB"/>
        </a:p>
      </dgm:t>
    </dgm:pt>
    <dgm:pt modelId="{BA8FBE03-0DDC-554C-9B82-B97DF416D2BD}">
      <dgm:prSet/>
      <dgm:spPr>
        <a:xfrm rot="5400000">
          <a:off x="-161088" y="3989299"/>
          <a:ext cx="1073923" cy="751746"/>
        </a:xfrm>
        <a:prstGeom prst="chevron">
          <a:avLst/>
        </a:prstGeom>
        <a:solidFill>
          <a:srgbClr val="70B2BE"/>
        </a:solidFill>
        <a:ln w="12700" cap="flat" cmpd="sng" algn="ctr">
          <a:solidFill>
            <a:srgbClr val="70B2BE"/>
          </a:solidFill>
          <a:prstDash val="solid"/>
          <a:miter lim="800000"/>
        </a:ln>
        <a:effectLst/>
      </dgm:spPr>
      <dgm:t>
        <a:bodyPr/>
        <a:lstStyle/>
        <a:p>
          <a:pPr>
            <a:buNone/>
          </a:pPr>
          <a:r>
            <a:rPr lang="en-GB" b="1" dirty="0" err="1">
              <a:solidFill>
                <a:sysClr val="window" lastClr="FFFFFF"/>
              </a:solidFill>
              <a:latin typeface="Arial" panose="020B0604020202020204" pitchFamily="34" charset="0"/>
              <a:ea typeface="+mn-ea"/>
              <a:cs typeface="Arial" panose="020B0604020202020204" pitchFamily="34" charset="0"/>
            </a:rPr>
            <a:t>Fase</a:t>
          </a:r>
          <a:r>
            <a:rPr lang="en-GB" b="1" dirty="0">
              <a:solidFill>
                <a:sysClr val="window" lastClr="FFFFFF"/>
              </a:solidFill>
              <a:latin typeface="Arial" panose="020B0604020202020204" pitchFamily="34" charset="0"/>
              <a:ea typeface="+mn-ea"/>
              <a:cs typeface="Arial" panose="020B0604020202020204" pitchFamily="34" charset="0"/>
            </a:rPr>
            <a:t> 5</a:t>
          </a:r>
        </a:p>
      </dgm:t>
    </dgm:pt>
    <dgm:pt modelId="{B2CF2C3A-5956-0E47-87AE-8DD3F43987A8}" type="parTrans" cxnId="{20988FA6-0E93-BD4C-830E-B2A3C8F8A120}">
      <dgm:prSet/>
      <dgm:spPr/>
      <dgm:t>
        <a:bodyPr/>
        <a:lstStyle/>
        <a:p>
          <a:endParaRPr lang="en-GB"/>
        </a:p>
      </dgm:t>
    </dgm:pt>
    <dgm:pt modelId="{75137347-9C1D-B445-B171-50A607A9F7CE}" type="sibTrans" cxnId="{20988FA6-0E93-BD4C-830E-B2A3C8F8A120}">
      <dgm:prSet/>
      <dgm:spPr/>
      <dgm:t>
        <a:bodyPr/>
        <a:lstStyle/>
        <a:p>
          <a:endParaRPr lang="en-GB"/>
        </a:p>
      </dgm:t>
    </dgm:pt>
    <dgm:pt modelId="{93312847-347F-F44B-918C-E1D4259AC544}">
      <dgm:prSet custT="1"/>
      <dgm:spPr>
        <a:xfrm rot="5400000">
          <a:off x="2567286" y="1056057"/>
          <a:ext cx="698050" cy="4329130"/>
        </a:xfrm>
        <a:prstGeom prst="round2SameRect">
          <a:avLst/>
        </a:prstGeom>
        <a:solidFill>
          <a:sysClr val="window" lastClr="FFFFFF">
            <a:alpha val="90000"/>
            <a:hueOff val="0"/>
            <a:satOff val="0"/>
            <a:lumOff val="0"/>
            <a:alphaOff val="0"/>
          </a:sysClr>
        </a:solidFill>
        <a:ln w="12700" cap="flat" cmpd="sng" algn="ctr">
          <a:solidFill>
            <a:srgbClr val="85D2E1"/>
          </a:solidFill>
          <a:prstDash val="solid"/>
          <a:miter lim="800000"/>
        </a:ln>
        <a:effectLst/>
      </dgm:spPr>
      <dgm:t>
        <a:bodyPr/>
        <a:lstStyle/>
        <a:p>
          <a:pPr>
            <a:buChar char="•"/>
          </a:pPr>
          <a:r>
            <a:rPr lang="es-ES" sz="20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Producción y lanzamiento </a:t>
          </a:r>
          <a:endParaRPr lang="en-GB" sz="20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gm:t>
    </dgm:pt>
    <dgm:pt modelId="{1607134F-1C0C-0E45-A570-3B3010373CBA}" type="parTrans" cxnId="{62484C5B-933B-1346-93D4-B957DF5EF399}">
      <dgm:prSet/>
      <dgm:spPr/>
      <dgm:t>
        <a:bodyPr/>
        <a:lstStyle/>
        <a:p>
          <a:endParaRPr lang="en-GB"/>
        </a:p>
      </dgm:t>
    </dgm:pt>
    <dgm:pt modelId="{EA80F5B5-07BD-1141-928A-BEBFFB69E4CD}" type="sibTrans" cxnId="{62484C5B-933B-1346-93D4-B957DF5EF399}">
      <dgm:prSet/>
      <dgm:spPr/>
      <dgm:t>
        <a:bodyPr/>
        <a:lstStyle/>
        <a:p>
          <a:endParaRPr lang="en-GB"/>
        </a:p>
      </dgm:t>
    </dgm:pt>
    <dgm:pt modelId="{E58BC72C-9D49-414F-8467-2871449CDCC6}">
      <dgm:prSet custT="1"/>
      <dgm:spPr>
        <a:xfrm rot="5400000">
          <a:off x="2567286" y="2012670"/>
          <a:ext cx="698050" cy="4329130"/>
        </a:xfrm>
        <a:prstGeom prst="round2SameRect">
          <a:avLst/>
        </a:prstGeom>
        <a:solidFill>
          <a:sysClr val="window" lastClr="FFFFFF">
            <a:alpha val="90000"/>
            <a:hueOff val="0"/>
            <a:satOff val="0"/>
            <a:lumOff val="0"/>
            <a:alphaOff val="0"/>
          </a:sysClr>
        </a:solidFill>
        <a:ln w="12700" cap="flat" cmpd="sng" algn="ctr">
          <a:solidFill>
            <a:srgbClr val="70B2BE"/>
          </a:solidFill>
          <a:prstDash val="solid"/>
          <a:miter lim="800000"/>
        </a:ln>
        <a:effectLst/>
      </dgm:spPr>
      <dgm:t>
        <a:bodyPr/>
        <a:lstStyle/>
        <a:p>
          <a:pPr>
            <a:buChar char="•"/>
          </a:pPr>
          <a:r>
            <a:rPr lang="es-ES" sz="20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Post-lanzamiento</a:t>
          </a:r>
          <a:r>
            <a:rPr lang="es-ES" sz="20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endParaRPr lang="en-GB" sz="20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gm:t>
    </dgm:pt>
    <dgm:pt modelId="{7EE7CDDC-BADE-4442-86C6-B3FF51C95535}" type="parTrans" cxnId="{5E59668A-362D-AE4E-844A-5A9116A46F5B}">
      <dgm:prSet/>
      <dgm:spPr/>
      <dgm:t>
        <a:bodyPr/>
        <a:lstStyle/>
        <a:p>
          <a:endParaRPr lang="en-GB"/>
        </a:p>
      </dgm:t>
    </dgm:pt>
    <dgm:pt modelId="{5249EC33-E43A-4140-9307-C11D1913DEE1}" type="sibTrans" cxnId="{5E59668A-362D-AE4E-844A-5A9116A46F5B}">
      <dgm:prSet/>
      <dgm:spPr/>
      <dgm:t>
        <a:bodyPr/>
        <a:lstStyle/>
        <a:p>
          <a:endParaRPr lang="en-GB"/>
        </a:p>
      </dgm:t>
    </dgm:pt>
    <dgm:pt modelId="{5C2B4F58-C059-F549-A41B-FF56DDC661F2}" type="pres">
      <dgm:prSet presAssocID="{A0C06AE5-C0EB-8849-BE8F-48AB493A1CA4}" presName="linearFlow" presStyleCnt="0">
        <dgm:presLayoutVars>
          <dgm:dir/>
          <dgm:animLvl val="lvl"/>
          <dgm:resizeHandles val="exact"/>
        </dgm:presLayoutVars>
      </dgm:prSet>
      <dgm:spPr/>
    </dgm:pt>
    <dgm:pt modelId="{06BB62C8-5372-ED45-820D-F92B5F09B7DB}" type="pres">
      <dgm:prSet presAssocID="{A7ED4057-FB99-C94A-8BEE-8A49DCF3A2A7}" presName="composite" presStyleCnt="0"/>
      <dgm:spPr/>
    </dgm:pt>
    <dgm:pt modelId="{B21FB3B6-AA77-A84D-ACEE-BF397686E3A0}" type="pres">
      <dgm:prSet presAssocID="{A7ED4057-FB99-C94A-8BEE-8A49DCF3A2A7}" presName="parentText" presStyleLbl="alignNode1" presStyleIdx="0" presStyleCnt="5" custLinFactNeighborY="0">
        <dgm:presLayoutVars>
          <dgm:chMax val="1"/>
          <dgm:bulletEnabled val="1"/>
        </dgm:presLayoutVars>
      </dgm:prSet>
      <dgm:spPr/>
    </dgm:pt>
    <dgm:pt modelId="{8B85E9DF-E0BE-B841-9040-25E03C4BC5B8}" type="pres">
      <dgm:prSet presAssocID="{A7ED4057-FB99-C94A-8BEE-8A49DCF3A2A7}" presName="descendantText" presStyleLbl="alignAcc1" presStyleIdx="0" presStyleCnt="5">
        <dgm:presLayoutVars>
          <dgm:bulletEnabled val="1"/>
        </dgm:presLayoutVars>
      </dgm:prSet>
      <dgm:spPr/>
    </dgm:pt>
    <dgm:pt modelId="{3C1AFC1D-36D0-CC47-8A56-8CFE62B6615B}" type="pres">
      <dgm:prSet presAssocID="{4D4B1CE8-4A33-9445-A136-2863D0ABBD4E}" presName="sp" presStyleCnt="0"/>
      <dgm:spPr/>
    </dgm:pt>
    <dgm:pt modelId="{677752CF-B8E9-AF44-A063-287B5FC9EF75}" type="pres">
      <dgm:prSet presAssocID="{669A2354-319A-B145-A5AD-A80AAEB21F90}" presName="composite" presStyleCnt="0"/>
      <dgm:spPr/>
    </dgm:pt>
    <dgm:pt modelId="{0F312CBC-97CB-074E-8397-899850EAF1D6}" type="pres">
      <dgm:prSet presAssocID="{669A2354-319A-B145-A5AD-A80AAEB21F90}" presName="parentText" presStyleLbl="alignNode1" presStyleIdx="1" presStyleCnt="5">
        <dgm:presLayoutVars>
          <dgm:chMax val="1"/>
          <dgm:bulletEnabled val="1"/>
        </dgm:presLayoutVars>
      </dgm:prSet>
      <dgm:spPr/>
    </dgm:pt>
    <dgm:pt modelId="{7E96C00A-CEEA-004A-B3F3-76C4BBD0BD44}" type="pres">
      <dgm:prSet presAssocID="{669A2354-319A-B145-A5AD-A80AAEB21F90}" presName="descendantText" presStyleLbl="alignAcc1" presStyleIdx="1" presStyleCnt="5" custLinFactNeighborX="0" custLinFactNeighborY="-4596">
        <dgm:presLayoutVars>
          <dgm:bulletEnabled val="1"/>
        </dgm:presLayoutVars>
      </dgm:prSet>
      <dgm:spPr/>
    </dgm:pt>
    <dgm:pt modelId="{F339B1CB-3889-D44B-87C2-ADF672466A3E}" type="pres">
      <dgm:prSet presAssocID="{81D19BF4-B1C0-F848-BCF6-6E2A6DAF7D32}" presName="sp" presStyleCnt="0"/>
      <dgm:spPr/>
    </dgm:pt>
    <dgm:pt modelId="{B78B05D9-6013-7C4C-88A2-4DA924E309AB}" type="pres">
      <dgm:prSet presAssocID="{E057CADC-EE2B-294C-B865-E5D9A20DCE2D}" presName="composite" presStyleCnt="0"/>
      <dgm:spPr/>
    </dgm:pt>
    <dgm:pt modelId="{F9D6CB84-AEF2-754C-BC0B-3442F0714617}" type="pres">
      <dgm:prSet presAssocID="{E057CADC-EE2B-294C-B865-E5D9A20DCE2D}" presName="parentText" presStyleLbl="alignNode1" presStyleIdx="2" presStyleCnt="5">
        <dgm:presLayoutVars>
          <dgm:chMax val="1"/>
          <dgm:bulletEnabled val="1"/>
        </dgm:presLayoutVars>
      </dgm:prSet>
      <dgm:spPr/>
    </dgm:pt>
    <dgm:pt modelId="{0D9D0431-178B-6540-9D0A-66017C7E51B1}" type="pres">
      <dgm:prSet presAssocID="{E057CADC-EE2B-294C-B865-E5D9A20DCE2D}" presName="descendantText" presStyleLbl="alignAcc1" presStyleIdx="2" presStyleCnt="5">
        <dgm:presLayoutVars>
          <dgm:bulletEnabled val="1"/>
        </dgm:presLayoutVars>
      </dgm:prSet>
      <dgm:spPr/>
    </dgm:pt>
    <dgm:pt modelId="{2A073058-18E8-D049-9AC2-6E856D6DD4F2}" type="pres">
      <dgm:prSet presAssocID="{DDD9B2C0-A985-5644-A9FD-CEB56D79BD41}" presName="sp" presStyleCnt="0"/>
      <dgm:spPr/>
    </dgm:pt>
    <dgm:pt modelId="{613D6616-6B23-1349-89F0-1BBF4104EE5D}" type="pres">
      <dgm:prSet presAssocID="{C4D4EF56-F788-DE4C-A061-DDCA9B96378F}" presName="composite" presStyleCnt="0"/>
      <dgm:spPr/>
    </dgm:pt>
    <dgm:pt modelId="{E0FF4792-221D-804A-A2B2-DDC561AE309F}" type="pres">
      <dgm:prSet presAssocID="{C4D4EF56-F788-DE4C-A061-DDCA9B96378F}" presName="parentText" presStyleLbl="alignNode1" presStyleIdx="3" presStyleCnt="5">
        <dgm:presLayoutVars>
          <dgm:chMax val="1"/>
          <dgm:bulletEnabled val="1"/>
        </dgm:presLayoutVars>
      </dgm:prSet>
      <dgm:spPr/>
    </dgm:pt>
    <dgm:pt modelId="{D510EA3B-DE9A-9A4A-A286-BDBF8FA1D7A2}" type="pres">
      <dgm:prSet presAssocID="{C4D4EF56-F788-DE4C-A061-DDCA9B96378F}" presName="descendantText" presStyleLbl="alignAcc1" presStyleIdx="3" presStyleCnt="5">
        <dgm:presLayoutVars>
          <dgm:bulletEnabled val="1"/>
        </dgm:presLayoutVars>
      </dgm:prSet>
      <dgm:spPr/>
    </dgm:pt>
    <dgm:pt modelId="{0F92A2CE-D7B6-664F-9E2F-96D88549FF55}" type="pres">
      <dgm:prSet presAssocID="{3681731B-1FAE-6649-BA97-728804F6D2ED}" presName="sp" presStyleCnt="0"/>
      <dgm:spPr/>
    </dgm:pt>
    <dgm:pt modelId="{4B0D2990-0B9C-CD40-8A36-593A6F68FB54}" type="pres">
      <dgm:prSet presAssocID="{BA8FBE03-0DDC-554C-9B82-B97DF416D2BD}" presName="composite" presStyleCnt="0"/>
      <dgm:spPr/>
    </dgm:pt>
    <dgm:pt modelId="{C438879D-4462-0449-B983-94C1307D8213}" type="pres">
      <dgm:prSet presAssocID="{BA8FBE03-0DDC-554C-9B82-B97DF416D2BD}" presName="parentText" presStyleLbl="alignNode1" presStyleIdx="4" presStyleCnt="5">
        <dgm:presLayoutVars>
          <dgm:chMax val="1"/>
          <dgm:bulletEnabled val="1"/>
        </dgm:presLayoutVars>
      </dgm:prSet>
      <dgm:spPr/>
    </dgm:pt>
    <dgm:pt modelId="{8B783787-6537-8B41-AE0F-DB00A7A137B5}" type="pres">
      <dgm:prSet presAssocID="{BA8FBE03-0DDC-554C-9B82-B97DF416D2BD}" presName="descendantText" presStyleLbl="alignAcc1" presStyleIdx="4" presStyleCnt="5">
        <dgm:presLayoutVars>
          <dgm:bulletEnabled val="1"/>
        </dgm:presLayoutVars>
      </dgm:prSet>
      <dgm:spPr/>
    </dgm:pt>
  </dgm:ptLst>
  <dgm:cxnLst>
    <dgm:cxn modelId="{94582F29-E97C-8041-A64C-84CDECE75778}" type="presOf" srcId="{C4D4EF56-F788-DE4C-A061-DDCA9B96378F}" destId="{E0FF4792-221D-804A-A2B2-DDC561AE309F}" srcOrd="0" destOrd="0" presId="urn:microsoft.com/office/officeart/2005/8/layout/chevron2"/>
    <dgm:cxn modelId="{A88F4C2F-5ACD-754A-8EAF-90820F7A05F6}" srcId="{669A2354-319A-B145-A5AD-A80AAEB21F90}" destId="{880777F6-342C-D040-ACCC-2C0689461B17}" srcOrd="0" destOrd="0" parTransId="{8B9F4429-5E7F-BB44-89D0-4A31F8DAD635}" sibTransId="{561293B1-73DC-5940-B83C-45B70E16A505}"/>
    <dgm:cxn modelId="{62858B30-5BB7-1C45-A5DE-5DB9D6A82030}" type="presOf" srcId="{BA8FBE03-0DDC-554C-9B82-B97DF416D2BD}" destId="{C438879D-4462-0449-B983-94C1307D8213}" srcOrd="0" destOrd="0" presId="urn:microsoft.com/office/officeart/2005/8/layout/chevron2"/>
    <dgm:cxn modelId="{7E1A1933-2D02-B742-B8E8-FE5D7827AEE6}" type="presOf" srcId="{E58BC72C-9D49-414F-8467-2871449CDCC6}" destId="{8B783787-6537-8B41-AE0F-DB00A7A137B5}" srcOrd="0" destOrd="0" presId="urn:microsoft.com/office/officeart/2005/8/layout/chevron2"/>
    <dgm:cxn modelId="{D0CEE13C-A387-6540-A496-9418AAE842C1}" type="presOf" srcId="{C69DD675-0428-8C4F-9084-05B7C3B3ACCC}" destId="{0D9D0431-178B-6540-9D0A-66017C7E51B1}" srcOrd="0" destOrd="0" presId="urn:microsoft.com/office/officeart/2005/8/layout/chevron2"/>
    <dgm:cxn modelId="{D1A5683E-2D26-0144-B92B-CFCA48ECC3A4}" type="presOf" srcId="{880777F6-342C-D040-ACCC-2C0689461B17}" destId="{7E96C00A-CEEA-004A-B3F3-76C4BBD0BD44}" srcOrd="0" destOrd="0" presId="urn:microsoft.com/office/officeart/2005/8/layout/chevron2"/>
    <dgm:cxn modelId="{62484C5B-933B-1346-93D4-B957DF5EF399}" srcId="{C4D4EF56-F788-DE4C-A061-DDCA9B96378F}" destId="{93312847-347F-F44B-918C-E1D4259AC544}" srcOrd="0" destOrd="0" parTransId="{1607134F-1C0C-0E45-A570-3B3010373CBA}" sibTransId="{EA80F5B5-07BD-1141-928A-BEBFFB69E4CD}"/>
    <dgm:cxn modelId="{33541C42-9572-064A-9A19-2B9B6688495D}" srcId="{A0C06AE5-C0EB-8849-BE8F-48AB493A1CA4}" destId="{C4D4EF56-F788-DE4C-A061-DDCA9B96378F}" srcOrd="3" destOrd="0" parTransId="{9352E54A-D547-1643-B270-A4405389CA2F}" sibTransId="{3681731B-1FAE-6649-BA97-728804F6D2ED}"/>
    <dgm:cxn modelId="{6FA09F45-CFBE-FB46-ABD0-3E5C2D34D61D}" type="presOf" srcId="{A0C06AE5-C0EB-8849-BE8F-48AB493A1CA4}" destId="{5C2B4F58-C059-F549-A41B-FF56DDC661F2}" srcOrd="0" destOrd="0" presId="urn:microsoft.com/office/officeart/2005/8/layout/chevron2"/>
    <dgm:cxn modelId="{6106384F-A9A3-0D49-93E7-C4CDB2B8CA4A}" type="presOf" srcId="{92374502-EAD2-144B-B57B-18A8BFE55D75}" destId="{8B85E9DF-E0BE-B841-9040-25E03C4BC5B8}" srcOrd="0" destOrd="0" presId="urn:microsoft.com/office/officeart/2005/8/layout/chevron2"/>
    <dgm:cxn modelId="{10FB4374-3781-2448-BF85-470C8AEBF96F}" srcId="{E057CADC-EE2B-294C-B865-E5D9A20DCE2D}" destId="{C69DD675-0428-8C4F-9084-05B7C3B3ACCC}" srcOrd="0" destOrd="0" parTransId="{FA697EE8-4567-D943-BD95-A8625B871EAC}" sibTransId="{4F7A4AC2-719A-7C45-AA83-0F2591463072}"/>
    <dgm:cxn modelId="{26801C7E-1547-4E47-B03E-834BCA9234F2}" type="presOf" srcId="{A7ED4057-FB99-C94A-8BEE-8A49DCF3A2A7}" destId="{B21FB3B6-AA77-A84D-ACEE-BF397686E3A0}" srcOrd="0" destOrd="0" presId="urn:microsoft.com/office/officeart/2005/8/layout/chevron2"/>
    <dgm:cxn modelId="{5E59668A-362D-AE4E-844A-5A9116A46F5B}" srcId="{BA8FBE03-0DDC-554C-9B82-B97DF416D2BD}" destId="{E58BC72C-9D49-414F-8467-2871449CDCC6}" srcOrd="0" destOrd="0" parTransId="{7EE7CDDC-BADE-4442-86C6-B3FF51C95535}" sibTransId="{5249EC33-E43A-4140-9307-C11D1913DEE1}"/>
    <dgm:cxn modelId="{E189D7A1-FE2C-7141-8F0C-F1470BEB5A91}" srcId="{A7ED4057-FB99-C94A-8BEE-8A49DCF3A2A7}" destId="{92374502-EAD2-144B-B57B-18A8BFE55D75}" srcOrd="0" destOrd="0" parTransId="{4BF9FD09-8684-2242-BD73-88C3AB4C4EE0}" sibTransId="{D89D27D2-E139-F54B-BA9A-3E6177FE8DD9}"/>
    <dgm:cxn modelId="{20988FA6-0E93-BD4C-830E-B2A3C8F8A120}" srcId="{A0C06AE5-C0EB-8849-BE8F-48AB493A1CA4}" destId="{BA8FBE03-0DDC-554C-9B82-B97DF416D2BD}" srcOrd="4" destOrd="0" parTransId="{B2CF2C3A-5956-0E47-87AE-8DD3F43987A8}" sibTransId="{75137347-9C1D-B445-B171-50A607A9F7CE}"/>
    <dgm:cxn modelId="{867222B7-6111-B147-AEBC-53E9F98DE413}" srcId="{A0C06AE5-C0EB-8849-BE8F-48AB493A1CA4}" destId="{669A2354-319A-B145-A5AD-A80AAEB21F90}" srcOrd="1" destOrd="0" parTransId="{82AE7E47-288A-184D-8458-F956CFB87B9E}" sibTransId="{81D19BF4-B1C0-F848-BCF6-6E2A6DAF7D32}"/>
    <dgm:cxn modelId="{339A0FDB-FAA3-F84D-AB5C-802003B0DD38}" srcId="{A0C06AE5-C0EB-8849-BE8F-48AB493A1CA4}" destId="{E057CADC-EE2B-294C-B865-E5D9A20DCE2D}" srcOrd="2" destOrd="0" parTransId="{F9D3B641-9341-AB4D-8BAD-9B6912A748FA}" sibTransId="{DDD9B2C0-A985-5644-A9FD-CEB56D79BD41}"/>
    <dgm:cxn modelId="{7F1734EE-45FF-7943-A74C-6A1DFA8A0733}" type="presOf" srcId="{93312847-347F-F44B-918C-E1D4259AC544}" destId="{D510EA3B-DE9A-9A4A-A286-BDBF8FA1D7A2}" srcOrd="0" destOrd="0" presId="urn:microsoft.com/office/officeart/2005/8/layout/chevron2"/>
    <dgm:cxn modelId="{905B4FEE-9414-FF48-8D39-637EB2302B5E}" type="presOf" srcId="{E057CADC-EE2B-294C-B865-E5D9A20DCE2D}" destId="{F9D6CB84-AEF2-754C-BC0B-3442F0714617}" srcOrd="0" destOrd="0" presId="urn:microsoft.com/office/officeart/2005/8/layout/chevron2"/>
    <dgm:cxn modelId="{DCCF57EF-DC8E-904D-B719-3ED18A048997}" srcId="{A0C06AE5-C0EB-8849-BE8F-48AB493A1CA4}" destId="{A7ED4057-FB99-C94A-8BEE-8A49DCF3A2A7}" srcOrd="0" destOrd="0" parTransId="{1E032628-B333-1143-B958-AB3E329177ED}" sibTransId="{4D4B1CE8-4A33-9445-A136-2863D0ABBD4E}"/>
    <dgm:cxn modelId="{C9FB94FA-95BF-4849-9ADE-F5F4512082D2}" type="presOf" srcId="{669A2354-319A-B145-A5AD-A80AAEB21F90}" destId="{0F312CBC-97CB-074E-8397-899850EAF1D6}" srcOrd="0" destOrd="0" presId="urn:microsoft.com/office/officeart/2005/8/layout/chevron2"/>
    <dgm:cxn modelId="{96357A10-8D39-7946-B6F2-4F2016BBAAE9}" type="presParOf" srcId="{5C2B4F58-C059-F549-A41B-FF56DDC661F2}" destId="{06BB62C8-5372-ED45-820D-F92B5F09B7DB}" srcOrd="0" destOrd="0" presId="urn:microsoft.com/office/officeart/2005/8/layout/chevron2"/>
    <dgm:cxn modelId="{71EDB551-F8B4-8C4A-AD18-04EAF1A2661B}" type="presParOf" srcId="{06BB62C8-5372-ED45-820D-F92B5F09B7DB}" destId="{B21FB3B6-AA77-A84D-ACEE-BF397686E3A0}" srcOrd="0" destOrd="0" presId="urn:microsoft.com/office/officeart/2005/8/layout/chevron2"/>
    <dgm:cxn modelId="{EB927D83-9576-3942-B4A8-7745CFA02B75}" type="presParOf" srcId="{06BB62C8-5372-ED45-820D-F92B5F09B7DB}" destId="{8B85E9DF-E0BE-B841-9040-25E03C4BC5B8}" srcOrd="1" destOrd="0" presId="urn:microsoft.com/office/officeart/2005/8/layout/chevron2"/>
    <dgm:cxn modelId="{296997BD-B353-2143-8E3C-86FBBECEB0AD}" type="presParOf" srcId="{5C2B4F58-C059-F549-A41B-FF56DDC661F2}" destId="{3C1AFC1D-36D0-CC47-8A56-8CFE62B6615B}" srcOrd="1" destOrd="0" presId="urn:microsoft.com/office/officeart/2005/8/layout/chevron2"/>
    <dgm:cxn modelId="{9D750110-1DB7-7C4E-A8B2-921809BCC8AE}" type="presParOf" srcId="{5C2B4F58-C059-F549-A41B-FF56DDC661F2}" destId="{677752CF-B8E9-AF44-A063-287B5FC9EF75}" srcOrd="2" destOrd="0" presId="urn:microsoft.com/office/officeart/2005/8/layout/chevron2"/>
    <dgm:cxn modelId="{DD234ADC-E765-AB4E-8A1A-DB66C91ACE61}" type="presParOf" srcId="{677752CF-B8E9-AF44-A063-287B5FC9EF75}" destId="{0F312CBC-97CB-074E-8397-899850EAF1D6}" srcOrd="0" destOrd="0" presId="urn:microsoft.com/office/officeart/2005/8/layout/chevron2"/>
    <dgm:cxn modelId="{D5D06B89-F8B5-D848-9E23-EF886ADDE062}" type="presParOf" srcId="{677752CF-B8E9-AF44-A063-287B5FC9EF75}" destId="{7E96C00A-CEEA-004A-B3F3-76C4BBD0BD44}" srcOrd="1" destOrd="0" presId="urn:microsoft.com/office/officeart/2005/8/layout/chevron2"/>
    <dgm:cxn modelId="{C85A1D52-08D0-F94D-8578-0FA3A993A791}" type="presParOf" srcId="{5C2B4F58-C059-F549-A41B-FF56DDC661F2}" destId="{F339B1CB-3889-D44B-87C2-ADF672466A3E}" srcOrd="3" destOrd="0" presId="urn:microsoft.com/office/officeart/2005/8/layout/chevron2"/>
    <dgm:cxn modelId="{35AA8E71-7E42-E04B-969F-6CA7C1801339}" type="presParOf" srcId="{5C2B4F58-C059-F549-A41B-FF56DDC661F2}" destId="{B78B05D9-6013-7C4C-88A2-4DA924E309AB}" srcOrd="4" destOrd="0" presId="urn:microsoft.com/office/officeart/2005/8/layout/chevron2"/>
    <dgm:cxn modelId="{EF682877-F60E-FB44-9ECF-244FA55D7904}" type="presParOf" srcId="{B78B05D9-6013-7C4C-88A2-4DA924E309AB}" destId="{F9D6CB84-AEF2-754C-BC0B-3442F0714617}" srcOrd="0" destOrd="0" presId="urn:microsoft.com/office/officeart/2005/8/layout/chevron2"/>
    <dgm:cxn modelId="{414FDB63-684A-9245-9BB7-A3FC3C8E2514}" type="presParOf" srcId="{B78B05D9-6013-7C4C-88A2-4DA924E309AB}" destId="{0D9D0431-178B-6540-9D0A-66017C7E51B1}" srcOrd="1" destOrd="0" presId="urn:microsoft.com/office/officeart/2005/8/layout/chevron2"/>
    <dgm:cxn modelId="{25062694-7F50-7D49-A11D-D9EAA1B7BEF8}" type="presParOf" srcId="{5C2B4F58-C059-F549-A41B-FF56DDC661F2}" destId="{2A073058-18E8-D049-9AC2-6E856D6DD4F2}" srcOrd="5" destOrd="0" presId="urn:microsoft.com/office/officeart/2005/8/layout/chevron2"/>
    <dgm:cxn modelId="{4FCCC4C2-B459-3E45-9828-40A7CAA1EE57}" type="presParOf" srcId="{5C2B4F58-C059-F549-A41B-FF56DDC661F2}" destId="{613D6616-6B23-1349-89F0-1BBF4104EE5D}" srcOrd="6" destOrd="0" presId="urn:microsoft.com/office/officeart/2005/8/layout/chevron2"/>
    <dgm:cxn modelId="{5BAE27DA-A313-124F-9AEE-BB99DE0D4825}" type="presParOf" srcId="{613D6616-6B23-1349-89F0-1BBF4104EE5D}" destId="{E0FF4792-221D-804A-A2B2-DDC561AE309F}" srcOrd="0" destOrd="0" presId="urn:microsoft.com/office/officeart/2005/8/layout/chevron2"/>
    <dgm:cxn modelId="{464CDB77-AEF2-3C45-B227-DA36DF878F6C}" type="presParOf" srcId="{613D6616-6B23-1349-89F0-1BBF4104EE5D}" destId="{D510EA3B-DE9A-9A4A-A286-BDBF8FA1D7A2}" srcOrd="1" destOrd="0" presId="urn:microsoft.com/office/officeart/2005/8/layout/chevron2"/>
    <dgm:cxn modelId="{362555BE-E31B-8849-8765-F6CF64532BFD}" type="presParOf" srcId="{5C2B4F58-C059-F549-A41B-FF56DDC661F2}" destId="{0F92A2CE-D7B6-664F-9E2F-96D88549FF55}" srcOrd="7" destOrd="0" presId="urn:microsoft.com/office/officeart/2005/8/layout/chevron2"/>
    <dgm:cxn modelId="{0D9701C2-FBEE-4F4E-A760-427F36DC8045}" type="presParOf" srcId="{5C2B4F58-C059-F549-A41B-FF56DDC661F2}" destId="{4B0D2990-0B9C-CD40-8A36-593A6F68FB54}" srcOrd="8" destOrd="0" presId="urn:microsoft.com/office/officeart/2005/8/layout/chevron2"/>
    <dgm:cxn modelId="{8E65E59E-2FD2-0C47-86B7-9AD6B2925AFC}" type="presParOf" srcId="{4B0D2990-0B9C-CD40-8A36-593A6F68FB54}" destId="{C438879D-4462-0449-B983-94C1307D8213}" srcOrd="0" destOrd="0" presId="urn:microsoft.com/office/officeart/2005/8/layout/chevron2"/>
    <dgm:cxn modelId="{1C59EAC9-EB77-1943-8463-6A46E67A6DF9}" type="presParOf" srcId="{4B0D2990-0B9C-CD40-8A36-593A6F68FB54}" destId="{8B783787-6537-8B41-AE0F-DB00A7A137B5}" srcOrd="1" destOrd="0" presId="urn:microsoft.com/office/officeart/2005/8/layout/chevron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F31B72-0F86-7A45-BF6F-412E1A887AAA}" type="doc">
      <dgm:prSet loTypeId="urn:microsoft.com/office/officeart/2005/8/layout/funnel1" loCatId="" qsTypeId="urn:microsoft.com/office/officeart/2005/8/quickstyle/simple1" qsCatId="simple" csTypeId="urn:microsoft.com/office/officeart/2005/8/colors/accent1_2" csCatId="accent1" phldr="1"/>
      <dgm:spPr/>
      <dgm:t>
        <a:bodyPr/>
        <a:lstStyle/>
        <a:p>
          <a:endParaRPr lang="en-GB"/>
        </a:p>
      </dgm:t>
    </dgm:pt>
    <dgm:pt modelId="{5E65006E-05E7-EA4A-BA12-FD364EA49D49}">
      <dgm:prSet phldrT="[Text]"/>
      <dgm:spPr>
        <a:xfrm>
          <a:off x="1763114" y="847062"/>
          <a:ext cx="826459" cy="826459"/>
        </a:xfrm>
        <a:prstGeom prst="ellipse">
          <a:avLst/>
        </a:prstGeom>
        <a:solidFill>
          <a:srgbClr val="00569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dirty="0">
              <a:solidFill>
                <a:sysClr val="window" lastClr="FFFFFF"/>
              </a:solidFill>
              <a:latin typeface="Georgia"/>
              <a:ea typeface="+mn-ea"/>
              <a:cs typeface="+mn-cs"/>
            </a:rPr>
            <a:t>ideas</a:t>
          </a:r>
        </a:p>
      </dgm:t>
    </dgm:pt>
    <dgm:pt modelId="{6F43A6F2-DBD0-014F-AD6A-41013A5D4778}" type="parTrans" cxnId="{B07536A5-7AAD-764D-ABBC-6B4671DD7912}">
      <dgm:prSet/>
      <dgm:spPr/>
      <dgm:t>
        <a:bodyPr/>
        <a:lstStyle/>
        <a:p>
          <a:endParaRPr lang="en-GB"/>
        </a:p>
      </dgm:t>
    </dgm:pt>
    <dgm:pt modelId="{E758AC20-2309-CA44-A995-85BD621A33A6}" type="sibTrans" cxnId="{B07536A5-7AAD-764D-ABBC-6B4671DD7912}">
      <dgm:prSet/>
      <dgm:spPr/>
      <dgm:t>
        <a:bodyPr/>
        <a:lstStyle/>
        <a:p>
          <a:endParaRPr lang="en-GB"/>
        </a:p>
      </dgm:t>
    </dgm:pt>
    <dgm:pt modelId="{EECA6691-F40B-F540-8D67-AB04D54ABA97}">
      <dgm:prSet phldrT="[Text]"/>
      <dgm:spPr>
        <a:xfrm>
          <a:off x="918288" y="1046881"/>
          <a:ext cx="826459" cy="826459"/>
        </a:xfrm>
        <a:prstGeom prst="ellipse">
          <a:avLst/>
        </a:prstGeom>
        <a:solidFill>
          <a:srgbClr val="00569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dirty="0">
              <a:solidFill>
                <a:sysClr val="window" lastClr="FFFFFF"/>
              </a:solidFill>
              <a:latin typeface="Georgia"/>
              <a:ea typeface="+mn-ea"/>
              <a:cs typeface="+mn-cs"/>
            </a:rPr>
            <a:t>ideas</a:t>
          </a:r>
        </a:p>
      </dgm:t>
    </dgm:pt>
    <dgm:pt modelId="{D5853872-80DC-3F4A-9162-28FCE35F748F}" type="parTrans" cxnId="{FAB128BA-FAB3-2746-93BA-AEF7A36D6602}">
      <dgm:prSet/>
      <dgm:spPr/>
      <dgm:t>
        <a:bodyPr/>
        <a:lstStyle/>
        <a:p>
          <a:endParaRPr lang="en-GB"/>
        </a:p>
      </dgm:t>
    </dgm:pt>
    <dgm:pt modelId="{EDD50338-8761-984B-A622-4255A119C849}" type="sibTrans" cxnId="{FAB128BA-FAB3-2746-93BA-AEF7A36D6602}">
      <dgm:prSet/>
      <dgm:spPr/>
      <dgm:t>
        <a:bodyPr/>
        <a:lstStyle/>
        <a:p>
          <a:endParaRPr lang="en-GB"/>
        </a:p>
      </dgm:t>
    </dgm:pt>
    <dgm:pt modelId="{1BB25332-E5E3-BE46-AD0A-9443FABA501A}">
      <dgm:prSet phldrT="[Text]"/>
      <dgm:spPr>
        <a:xfrm>
          <a:off x="1509666" y="1666910"/>
          <a:ext cx="826459" cy="826459"/>
        </a:xfrm>
        <a:prstGeom prst="ellipse">
          <a:avLst/>
        </a:prstGeom>
        <a:solidFill>
          <a:srgbClr val="00569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dirty="0">
              <a:solidFill>
                <a:sysClr val="window" lastClr="FFFFFF"/>
              </a:solidFill>
              <a:latin typeface="Georgia"/>
              <a:ea typeface="+mn-ea"/>
              <a:cs typeface="+mn-cs"/>
            </a:rPr>
            <a:t>ideas</a:t>
          </a:r>
        </a:p>
      </dgm:t>
    </dgm:pt>
    <dgm:pt modelId="{9749B271-80E4-284F-8863-B55CC55B7C15}" type="parTrans" cxnId="{EE5F1580-ECA9-EC4B-915A-8F8EAFBDA9AF}">
      <dgm:prSet/>
      <dgm:spPr/>
      <dgm:t>
        <a:bodyPr/>
        <a:lstStyle/>
        <a:p>
          <a:endParaRPr lang="en-GB"/>
        </a:p>
      </dgm:t>
    </dgm:pt>
    <dgm:pt modelId="{3288AA4D-E156-A84D-93A3-62B2BD670EC3}" type="sibTrans" cxnId="{EE5F1580-ECA9-EC4B-915A-8F8EAFBDA9AF}">
      <dgm:prSet/>
      <dgm:spPr/>
      <dgm:t>
        <a:bodyPr/>
        <a:lstStyle/>
        <a:p>
          <a:endParaRPr lang="en-GB"/>
        </a:p>
      </dgm:t>
    </dgm:pt>
    <dgm:pt modelId="{23EC99F4-07D3-FA4E-A985-47FCF972A904}">
      <dgm:prSet phldrT="[Text]"/>
      <dgm:spPr>
        <a:xfrm>
          <a:off x="814676" y="3056088"/>
          <a:ext cx="2203893" cy="550973"/>
        </a:xfrm>
        <a:prstGeom prst="rect">
          <a:avLst/>
        </a:prstGeom>
        <a:noFill/>
        <a:ln>
          <a:noFill/>
        </a:ln>
        <a:effectLst/>
      </dgm:spPr>
      <dgm:t>
        <a:bodyPr/>
        <a:lstStyle/>
        <a:p>
          <a:pPr>
            <a:buNone/>
          </a:pPr>
          <a:r>
            <a:rPr lang="es-ES" b="1" dirty="0">
              <a:solidFill>
                <a:srgbClr val="005697"/>
              </a:solidFill>
              <a:latin typeface="+mn-lt"/>
              <a:ea typeface="+mn-ea"/>
              <a:cs typeface="+mn-cs"/>
            </a:rPr>
            <a:t>Ideas o soluciones viables y factibles</a:t>
          </a:r>
          <a:endParaRPr lang="en-GB" b="1" dirty="0">
            <a:solidFill>
              <a:srgbClr val="005697"/>
            </a:solidFill>
            <a:latin typeface="+mn-lt"/>
            <a:ea typeface="+mn-ea"/>
            <a:cs typeface="+mn-cs"/>
          </a:endParaRPr>
        </a:p>
      </dgm:t>
    </dgm:pt>
    <dgm:pt modelId="{7B4803DD-D5D9-E34C-9975-528FC983E8C8}" type="parTrans" cxnId="{DAD44099-474F-BC4C-932A-F655FF4816A5}">
      <dgm:prSet/>
      <dgm:spPr/>
      <dgm:t>
        <a:bodyPr/>
        <a:lstStyle/>
        <a:p>
          <a:endParaRPr lang="en-GB"/>
        </a:p>
      </dgm:t>
    </dgm:pt>
    <dgm:pt modelId="{AEAF4985-499A-ED41-90AC-DE705A40E543}" type="sibTrans" cxnId="{DAD44099-474F-BC4C-932A-F655FF4816A5}">
      <dgm:prSet/>
      <dgm:spPr/>
      <dgm:t>
        <a:bodyPr/>
        <a:lstStyle/>
        <a:p>
          <a:endParaRPr lang="en-GB"/>
        </a:p>
      </dgm:t>
    </dgm:pt>
    <dgm:pt modelId="{E524AA15-C46A-914D-8D16-ACED8A282BA1}" type="pres">
      <dgm:prSet presAssocID="{78F31B72-0F86-7A45-BF6F-412E1A887AAA}" presName="Name0" presStyleCnt="0">
        <dgm:presLayoutVars>
          <dgm:chMax val="4"/>
          <dgm:resizeHandles val="exact"/>
        </dgm:presLayoutVars>
      </dgm:prSet>
      <dgm:spPr/>
    </dgm:pt>
    <dgm:pt modelId="{E288937E-21EE-324A-ADFB-01755E9532B2}" type="pres">
      <dgm:prSet presAssocID="{78F31B72-0F86-7A45-BF6F-412E1A887AAA}" presName="ellipse" presStyleLbl="trBgShp" presStyleIdx="0" presStyleCnt="1"/>
      <dgm:spPr>
        <a:xfrm>
          <a:off x="648311" y="780578"/>
          <a:ext cx="2369184" cy="822786"/>
        </a:xfrm>
        <a:prstGeom prst="ellipse">
          <a:avLst/>
        </a:prstGeom>
        <a:solidFill>
          <a:srgbClr val="005697">
            <a:tint val="50000"/>
            <a:alpha val="40000"/>
            <a:hueOff val="0"/>
            <a:satOff val="0"/>
            <a:lumOff val="0"/>
            <a:alphaOff val="0"/>
          </a:srgbClr>
        </a:solidFill>
        <a:ln>
          <a:noFill/>
        </a:ln>
        <a:effectLst/>
      </dgm:spPr>
    </dgm:pt>
    <dgm:pt modelId="{9FCE2A42-00B2-5B4F-8C32-7EF560835CEE}" type="pres">
      <dgm:prSet presAssocID="{78F31B72-0F86-7A45-BF6F-412E1A887AAA}" presName="arrow1" presStyleLbl="fgShp" presStyleIdx="0" presStyleCnt="1" custScaleY="243038"/>
      <dgm:spPr>
        <a:xfrm>
          <a:off x="1607005" y="2795303"/>
          <a:ext cx="459144" cy="293852"/>
        </a:xfrm>
        <a:prstGeom prst="downArrow">
          <a:avLst/>
        </a:prstGeom>
        <a:solidFill>
          <a:srgbClr val="005697">
            <a:tint val="6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4B657DE1-E22D-8C4B-ACD9-F0F60CCFBD6B}" type="pres">
      <dgm:prSet presAssocID="{78F31B72-0F86-7A45-BF6F-412E1A887AAA}" presName="rectangle" presStyleLbl="revTx" presStyleIdx="0" presStyleCnt="1" custScaleY="154634" custLinFactNeighborX="3278" custLinFactNeighborY="62612">
        <dgm:presLayoutVars>
          <dgm:bulletEnabled val="1"/>
        </dgm:presLayoutVars>
      </dgm:prSet>
      <dgm:spPr/>
    </dgm:pt>
    <dgm:pt modelId="{86F846DF-5616-904C-B6C4-BC629A7F9E6D}" type="pres">
      <dgm:prSet presAssocID="{EECA6691-F40B-F540-8D67-AB04D54ABA97}" presName="item1" presStyleLbl="node1" presStyleIdx="0" presStyleCnt="3">
        <dgm:presLayoutVars>
          <dgm:bulletEnabled val="1"/>
        </dgm:presLayoutVars>
      </dgm:prSet>
      <dgm:spPr/>
    </dgm:pt>
    <dgm:pt modelId="{4221386A-6C62-504E-9D3A-056E921FEF29}" type="pres">
      <dgm:prSet presAssocID="{1BB25332-E5E3-BE46-AD0A-9443FABA501A}" presName="item2" presStyleLbl="node1" presStyleIdx="1" presStyleCnt="3">
        <dgm:presLayoutVars>
          <dgm:bulletEnabled val="1"/>
        </dgm:presLayoutVars>
      </dgm:prSet>
      <dgm:spPr/>
    </dgm:pt>
    <dgm:pt modelId="{BE4D8382-4B5C-514C-A51B-D6690D647C6D}" type="pres">
      <dgm:prSet presAssocID="{23EC99F4-07D3-FA4E-A985-47FCF972A904}" presName="item3" presStyleLbl="node1" presStyleIdx="2" presStyleCnt="3">
        <dgm:presLayoutVars>
          <dgm:bulletEnabled val="1"/>
        </dgm:presLayoutVars>
      </dgm:prSet>
      <dgm:spPr/>
    </dgm:pt>
    <dgm:pt modelId="{4CA1BC4C-DB5F-494E-A1A4-2803BDEDF52C}" type="pres">
      <dgm:prSet presAssocID="{78F31B72-0F86-7A45-BF6F-412E1A887AAA}" presName="funnel" presStyleLbl="trAlignAcc1" presStyleIdx="0" presStyleCnt="1" custLinFactNeighborX="-2493" custLinFactNeighborY="389"/>
      <dgm:spPr>
        <a:xfrm>
          <a:off x="486873" y="687567"/>
          <a:ext cx="2571208" cy="2056966"/>
        </a:xfrm>
        <a:prstGeom prst="funnel">
          <a:avLst/>
        </a:prstGeom>
        <a:solidFill>
          <a:sysClr val="window" lastClr="FFFFFF">
            <a:alpha val="40000"/>
            <a:hueOff val="0"/>
            <a:satOff val="0"/>
            <a:lumOff val="0"/>
            <a:alphaOff val="0"/>
          </a:sysClr>
        </a:solidFill>
        <a:ln w="6350" cap="flat" cmpd="sng" algn="ctr">
          <a:solidFill>
            <a:srgbClr val="005697">
              <a:hueOff val="0"/>
              <a:satOff val="0"/>
              <a:lumOff val="0"/>
              <a:alphaOff val="0"/>
            </a:srgbClr>
          </a:solidFill>
          <a:prstDash val="solid"/>
          <a:miter lim="800000"/>
        </a:ln>
        <a:effectLst/>
      </dgm:spPr>
    </dgm:pt>
  </dgm:ptLst>
  <dgm:cxnLst>
    <dgm:cxn modelId="{69D4B61E-7979-2749-97A2-9510912237AE}" type="presOf" srcId="{23EC99F4-07D3-FA4E-A985-47FCF972A904}" destId="{4B657DE1-E22D-8C4B-ACD9-F0F60CCFBD6B}" srcOrd="0" destOrd="0" presId="urn:microsoft.com/office/officeart/2005/8/layout/funnel1"/>
    <dgm:cxn modelId="{A7853175-1B97-294C-A20B-54B13BDDAE16}" type="presOf" srcId="{EECA6691-F40B-F540-8D67-AB04D54ABA97}" destId="{4221386A-6C62-504E-9D3A-056E921FEF29}" srcOrd="0" destOrd="0" presId="urn:microsoft.com/office/officeart/2005/8/layout/funnel1"/>
    <dgm:cxn modelId="{EE5F1580-ECA9-EC4B-915A-8F8EAFBDA9AF}" srcId="{78F31B72-0F86-7A45-BF6F-412E1A887AAA}" destId="{1BB25332-E5E3-BE46-AD0A-9443FABA501A}" srcOrd="2" destOrd="0" parTransId="{9749B271-80E4-284F-8863-B55CC55B7C15}" sibTransId="{3288AA4D-E156-A84D-93A3-62B2BD670EC3}"/>
    <dgm:cxn modelId="{73950681-CC99-0648-9930-2701D16DBB0B}" type="presOf" srcId="{78F31B72-0F86-7A45-BF6F-412E1A887AAA}" destId="{E524AA15-C46A-914D-8D16-ACED8A282BA1}" srcOrd="0" destOrd="0" presId="urn:microsoft.com/office/officeart/2005/8/layout/funnel1"/>
    <dgm:cxn modelId="{DAD44099-474F-BC4C-932A-F655FF4816A5}" srcId="{78F31B72-0F86-7A45-BF6F-412E1A887AAA}" destId="{23EC99F4-07D3-FA4E-A985-47FCF972A904}" srcOrd="3" destOrd="0" parTransId="{7B4803DD-D5D9-E34C-9975-528FC983E8C8}" sibTransId="{AEAF4985-499A-ED41-90AC-DE705A40E543}"/>
    <dgm:cxn modelId="{B07536A5-7AAD-764D-ABBC-6B4671DD7912}" srcId="{78F31B72-0F86-7A45-BF6F-412E1A887AAA}" destId="{5E65006E-05E7-EA4A-BA12-FD364EA49D49}" srcOrd="0" destOrd="0" parTransId="{6F43A6F2-DBD0-014F-AD6A-41013A5D4778}" sibTransId="{E758AC20-2309-CA44-A995-85BD621A33A6}"/>
    <dgm:cxn modelId="{AD0037AA-1960-3B46-8DCA-29898C04C474}" type="presOf" srcId="{5E65006E-05E7-EA4A-BA12-FD364EA49D49}" destId="{BE4D8382-4B5C-514C-A51B-D6690D647C6D}" srcOrd="0" destOrd="0" presId="urn:microsoft.com/office/officeart/2005/8/layout/funnel1"/>
    <dgm:cxn modelId="{FAB128BA-FAB3-2746-93BA-AEF7A36D6602}" srcId="{78F31B72-0F86-7A45-BF6F-412E1A887AAA}" destId="{EECA6691-F40B-F540-8D67-AB04D54ABA97}" srcOrd="1" destOrd="0" parTransId="{D5853872-80DC-3F4A-9162-28FCE35F748F}" sibTransId="{EDD50338-8761-984B-A622-4255A119C849}"/>
    <dgm:cxn modelId="{47D52ACE-28EB-9942-9811-0B877995CFCC}" type="presOf" srcId="{1BB25332-E5E3-BE46-AD0A-9443FABA501A}" destId="{86F846DF-5616-904C-B6C4-BC629A7F9E6D}" srcOrd="0" destOrd="0" presId="urn:microsoft.com/office/officeart/2005/8/layout/funnel1"/>
    <dgm:cxn modelId="{518B4294-BF64-EA4B-8AB5-89837775BFDF}" type="presParOf" srcId="{E524AA15-C46A-914D-8D16-ACED8A282BA1}" destId="{E288937E-21EE-324A-ADFB-01755E9532B2}" srcOrd="0" destOrd="0" presId="urn:microsoft.com/office/officeart/2005/8/layout/funnel1"/>
    <dgm:cxn modelId="{1428E2BF-C643-3F4D-A21E-9E4B3608456B}" type="presParOf" srcId="{E524AA15-C46A-914D-8D16-ACED8A282BA1}" destId="{9FCE2A42-00B2-5B4F-8C32-7EF560835CEE}" srcOrd="1" destOrd="0" presId="urn:microsoft.com/office/officeart/2005/8/layout/funnel1"/>
    <dgm:cxn modelId="{FAA0D5B0-D5D9-1B4A-A5AA-AB5C1DA01F2C}" type="presParOf" srcId="{E524AA15-C46A-914D-8D16-ACED8A282BA1}" destId="{4B657DE1-E22D-8C4B-ACD9-F0F60CCFBD6B}" srcOrd="2" destOrd="0" presId="urn:microsoft.com/office/officeart/2005/8/layout/funnel1"/>
    <dgm:cxn modelId="{CDCB05BF-7773-734A-BAFB-326CFD78292D}" type="presParOf" srcId="{E524AA15-C46A-914D-8D16-ACED8A282BA1}" destId="{86F846DF-5616-904C-B6C4-BC629A7F9E6D}" srcOrd="3" destOrd="0" presId="urn:microsoft.com/office/officeart/2005/8/layout/funnel1"/>
    <dgm:cxn modelId="{D88C693D-9E4F-7F48-B521-D4C34FFE482A}" type="presParOf" srcId="{E524AA15-C46A-914D-8D16-ACED8A282BA1}" destId="{4221386A-6C62-504E-9D3A-056E921FEF29}" srcOrd="4" destOrd="0" presId="urn:microsoft.com/office/officeart/2005/8/layout/funnel1"/>
    <dgm:cxn modelId="{E6E5F7BD-F98B-4C4B-BAE9-DC0FE51024CF}" type="presParOf" srcId="{E524AA15-C46A-914D-8D16-ACED8A282BA1}" destId="{BE4D8382-4B5C-514C-A51B-D6690D647C6D}" srcOrd="5" destOrd="0" presId="urn:microsoft.com/office/officeart/2005/8/layout/funnel1"/>
    <dgm:cxn modelId="{935214A0-65B0-DA4C-A774-4BEFAC4A6B95}" type="presParOf" srcId="{E524AA15-C46A-914D-8D16-ACED8A282BA1}" destId="{4CA1BC4C-DB5F-494E-A1A4-2803BDEDF52C}"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47092F-C7AF-F44F-BB7C-79DEF94C0B8B}" type="doc">
      <dgm:prSet loTypeId="urn:microsoft.com/office/officeart/2005/8/layout/hierarchy3" loCatId="" qsTypeId="urn:microsoft.com/office/officeart/2005/8/quickstyle/simple1" qsCatId="simple" csTypeId="urn:microsoft.com/office/officeart/2005/8/colors/accent1_2" csCatId="accent1" phldr="1"/>
      <dgm:spPr/>
      <dgm:t>
        <a:bodyPr/>
        <a:lstStyle/>
        <a:p>
          <a:endParaRPr lang="en-GB"/>
        </a:p>
      </dgm:t>
    </dgm:pt>
    <dgm:pt modelId="{CC37C46E-15DC-2748-AAFB-BE87628FA5B8}">
      <dgm:prSet phldrT="[Text]"/>
      <dgm:spPr>
        <a:solidFill>
          <a:srgbClr val="70B2BE"/>
        </a:solidFill>
      </dgm:spPr>
      <dgm:t>
        <a:bodyPr/>
        <a:lstStyle/>
        <a:p>
          <a:r>
            <a:rPr lang="en-GB" b="1" dirty="0"/>
            <a:t>1. </a:t>
          </a:r>
          <a:r>
            <a:rPr lang="es-ES" b="1" dirty="0"/>
            <a:t>Métodos analíticos</a:t>
          </a:r>
        </a:p>
        <a:p>
          <a:r>
            <a:rPr lang="es-ES" b="0" dirty="0"/>
            <a:t>(Objetivo)</a:t>
          </a:r>
          <a:endParaRPr lang="en-GB" b="0" dirty="0"/>
        </a:p>
      </dgm:t>
    </dgm:pt>
    <dgm:pt modelId="{DE21AFFF-0D7D-5A4E-84C9-C5AF26191423}" type="parTrans" cxnId="{DCBE5CFC-2256-E047-9DFC-2D91DE8675A8}">
      <dgm:prSet/>
      <dgm:spPr/>
      <dgm:t>
        <a:bodyPr/>
        <a:lstStyle/>
        <a:p>
          <a:endParaRPr lang="en-GB"/>
        </a:p>
      </dgm:t>
    </dgm:pt>
    <dgm:pt modelId="{B337F5F1-7DD7-914A-82ED-0F88685413AA}" type="sibTrans" cxnId="{DCBE5CFC-2256-E047-9DFC-2D91DE8675A8}">
      <dgm:prSet/>
      <dgm:spPr/>
      <dgm:t>
        <a:bodyPr/>
        <a:lstStyle/>
        <a:p>
          <a:endParaRPr lang="en-GB"/>
        </a:p>
      </dgm:t>
    </dgm:pt>
    <dgm:pt modelId="{9B87B787-71FA-B340-B09E-AA2BB3096324}">
      <dgm:prSet phldrT="[Text]"/>
      <dgm:spPr>
        <a:ln>
          <a:solidFill>
            <a:schemeClr val="bg1"/>
          </a:solidFill>
        </a:ln>
      </dgm:spPr>
      <dgm:t>
        <a:bodyPr/>
        <a:lstStyle/>
        <a:p>
          <a:r>
            <a:rPr lang="es-ES" b="0" dirty="0">
              <a:solidFill>
                <a:srgbClr val="1188A3"/>
              </a:solidFill>
            </a:rPr>
            <a:t>Pruebas de discriminación</a:t>
          </a:r>
          <a:endParaRPr lang="en-GB" b="0" dirty="0">
            <a:solidFill>
              <a:srgbClr val="1188A3"/>
            </a:solidFill>
          </a:endParaRPr>
        </a:p>
      </dgm:t>
    </dgm:pt>
    <dgm:pt modelId="{DF324809-55B6-6B4B-A152-5ECC5DB567AA}" type="parTrans" cxnId="{B99E9C29-7707-7142-94B9-6E45C83829CB}">
      <dgm:prSet/>
      <dgm:spPr>
        <a:ln>
          <a:solidFill>
            <a:schemeClr val="bg1"/>
          </a:solidFill>
        </a:ln>
      </dgm:spPr>
      <dgm:t>
        <a:bodyPr/>
        <a:lstStyle/>
        <a:p>
          <a:endParaRPr lang="en-GB"/>
        </a:p>
      </dgm:t>
    </dgm:pt>
    <dgm:pt modelId="{81562981-6668-E04F-B0F9-7EE6585E5127}" type="sibTrans" cxnId="{B99E9C29-7707-7142-94B9-6E45C83829CB}">
      <dgm:prSet/>
      <dgm:spPr/>
      <dgm:t>
        <a:bodyPr/>
        <a:lstStyle/>
        <a:p>
          <a:endParaRPr lang="en-GB"/>
        </a:p>
      </dgm:t>
    </dgm:pt>
    <dgm:pt modelId="{D37CC231-6BE8-C743-AF23-3225B0360DB8}">
      <dgm:prSet phldrT="[Text]"/>
      <dgm:spPr>
        <a:ln>
          <a:solidFill>
            <a:schemeClr val="bg1"/>
          </a:solidFill>
        </a:ln>
      </dgm:spPr>
      <dgm:t>
        <a:bodyPr/>
        <a:lstStyle/>
        <a:p>
          <a:r>
            <a:rPr lang="es-ES" dirty="0">
              <a:solidFill>
                <a:srgbClr val="1188A3"/>
              </a:solidFill>
            </a:rPr>
            <a:t>Pruebas descriptivas (elaboración de perfiles) </a:t>
          </a:r>
          <a:endParaRPr lang="en-GB" dirty="0">
            <a:solidFill>
              <a:srgbClr val="1188A3"/>
            </a:solidFill>
          </a:endParaRPr>
        </a:p>
      </dgm:t>
    </dgm:pt>
    <dgm:pt modelId="{EAD2C92E-03EA-8A4A-B687-FB2594688BF3}" type="parTrans" cxnId="{F122B073-142F-0C47-9F73-90AA97803A0A}">
      <dgm:prSet/>
      <dgm:spPr>
        <a:solidFill>
          <a:srgbClr val="70B2BE"/>
        </a:solidFill>
        <a:ln>
          <a:solidFill>
            <a:schemeClr val="bg1"/>
          </a:solidFill>
        </a:ln>
      </dgm:spPr>
      <dgm:t>
        <a:bodyPr/>
        <a:lstStyle/>
        <a:p>
          <a:endParaRPr lang="en-GB"/>
        </a:p>
      </dgm:t>
    </dgm:pt>
    <dgm:pt modelId="{106532B3-17F8-164A-9E81-98FCDC927A11}" type="sibTrans" cxnId="{F122B073-142F-0C47-9F73-90AA97803A0A}">
      <dgm:prSet/>
      <dgm:spPr/>
      <dgm:t>
        <a:bodyPr/>
        <a:lstStyle/>
        <a:p>
          <a:endParaRPr lang="en-GB"/>
        </a:p>
      </dgm:t>
    </dgm:pt>
    <dgm:pt modelId="{405C431B-E56F-774E-B111-DD5D93174BE7}">
      <dgm:prSet phldrT="[Text]"/>
      <dgm:spPr>
        <a:solidFill>
          <a:srgbClr val="70B2BE"/>
        </a:solidFill>
      </dgm:spPr>
      <dgm:t>
        <a:bodyPr/>
        <a:lstStyle/>
        <a:p>
          <a:r>
            <a:rPr lang="en-GB" b="1" dirty="0"/>
            <a:t>2. </a:t>
          </a:r>
          <a:r>
            <a:rPr lang="es-ES" b="1" dirty="0"/>
            <a:t>Métodos afectivos </a:t>
          </a:r>
        </a:p>
        <a:p>
          <a:r>
            <a:rPr lang="es-ES" b="0" dirty="0"/>
            <a:t>(Subjetivo)</a:t>
          </a:r>
          <a:endParaRPr lang="en-GB" b="0" dirty="0"/>
        </a:p>
      </dgm:t>
    </dgm:pt>
    <dgm:pt modelId="{17752626-3DD0-AE40-86AD-6FA7ABB2FC36}" type="parTrans" cxnId="{DC87B98A-26BC-A041-9F0C-8F9ED8F34014}">
      <dgm:prSet/>
      <dgm:spPr/>
      <dgm:t>
        <a:bodyPr/>
        <a:lstStyle/>
        <a:p>
          <a:endParaRPr lang="en-GB"/>
        </a:p>
      </dgm:t>
    </dgm:pt>
    <dgm:pt modelId="{12E6E3D3-D2F5-7B4C-B506-50379BC471D1}" type="sibTrans" cxnId="{DC87B98A-26BC-A041-9F0C-8F9ED8F34014}">
      <dgm:prSet/>
      <dgm:spPr/>
      <dgm:t>
        <a:bodyPr/>
        <a:lstStyle/>
        <a:p>
          <a:endParaRPr lang="en-GB"/>
        </a:p>
      </dgm:t>
    </dgm:pt>
    <dgm:pt modelId="{03640C50-6FD3-5748-92B7-1E967C60294C}">
      <dgm:prSet phldrT="[Text]"/>
      <dgm:spPr>
        <a:ln>
          <a:solidFill>
            <a:schemeClr val="bg1"/>
          </a:solidFill>
        </a:ln>
      </dgm:spPr>
      <dgm:t>
        <a:bodyPr/>
        <a:lstStyle/>
        <a:p>
          <a:r>
            <a:rPr lang="es-ES" dirty="0">
              <a:solidFill>
                <a:srgbClr val="1188A3"/>
              </a:solidFill>
            </a:rPr>
            <a:t>Pruebas de preferencia</a:t>
          </a:r>
        </a:p>
      </dgm:t>
    </dgm:pt>
    <dgm:pt modelId="{2AF9DCEE-52F0-D641-B957-F95F9FC96347}" type="parTrans" cxnId="{226F3A11-67C9-F74A-83A5-CC5EB4931F5E}">
      <dgm:prSet/>
      <dgm:spPr>
        <a:ln>
          <a:solidFill>
            <a:schemeClr val="bg1"/>
          </a:solidFill>
        </a:ln>
      </dgm:spPr>
      <dgm:t>
        <a:bodyPr/>
        <a:lstStyle/>
        <a:p>
          <a:endParaRPr lang="en-GB"/>
        </a:p>
      </dgm:t>
    </dgm:pt>
    <dgm:pt modelId="{B384D447-6FC1-A14D-A7FD-3F9AF3EAAABA}" type="sibTrans" cxnId="{226F3A11-67C9-F74A-83A5-CC5EB4931F5E}">
      <dgm:prSet/>
      <dgm:spPr/>
      <dgm:t>
        <a:bodyPr/>
        <a:lstStyle/>
        <a:p>
          <a:endParaRPr lang="en-GB"/>
        </a:p>
      </dgm:t>
    </dgm:pt>
    <dgm:pt modelId="{11E8AB47-0246-4548-9588-DFF7427B72D4}">
      <dgm:prSet phldrT="[Text]"/>
      <dgm:spPr>
        <a:ln>
          <a:solidFill>
            <a:schemeClr val="bg1"/>
          </a:solidFill>
        </a:ln>
      </dgm:spPr>
      <dgm:t>
        <a:bodyPr/>
        <a:lstStyle/>
        <a:p>
          <a:r>
            <a:rPr lang="es-ES" dirty="0">
              <a:solidFill>
                <a:srgbClr val="1188A3"/>
              </a:solidFill>
            </a:rPr>
            <a:t>Pruebas de aceptación </a:t>
          </a:r>
        </a:p>
      </dgm:t>
    </dgm:pt>
    <dgm:pt modelId="{1C1E51A8-1967-1541-B0D8-F8AB4FA9980C}" type="parTrans" cxnId="{66EA08D2-AB0A-9242-9763-E477463A29D7}">
      <dgm:prSet/>
      <dgm:spPr>
        <a:ln>
          <a:solidFill>
            <a:schemeClr val="bg1"/>
          </a:solidFill>
        </a:ln>
      </dgm:spPr>
      <dgm:t>
        <a:bodyPr/>
        <a:lstStyle/>
        <a:p>
          <a:endParaRPr lang="en-GB"/>
        </a:p>
      </dgm:t>
    </dgm:pt>
    <dgm:pt modelId="{0EAFBD6D-738F-244A-AC50-F8C05F8E9E2C}" type="sibTrans" cxnId="{66EA08D2-AB0A-9242-9763-E477463A29D7}">
      <dgm:prSet/>
      <dgm:spPr/>
      <dgm:t>
        <a:bodyPr/>
        <a:lstStyle/>
        <a:p>
          <a:endParaRPr lang="en-GB"/>
        </a:p>
      </dgm:t>
    </dgm:pt>
    <dgm:pt modelId="{6624E245-B6B4-B74B-9B54-EA2A5C6E093C}" type="pres">
      <dgm:prSet presAssocID="{BD47092F-C7AF-F44F-BB7C-79DEF94C0B8B}" presName="diagram" presStyleCnt="0">
        <dgm:presLayoutVars>
          <dgm:chPref val="1"/>
          <dgm:dir/>
          <dgm:animOne val="branch"/>
          <dgm:animLvl val="lvl"/>
          <dgm:resizeHandles/>
        </dgm:presLayoutVars>
      </dgm:prSet>
      <dgm:spPr/>
    </dgm:pt>
    <dgm:pt modelId="{793CFB15-EBCB-E64C-B979-6DDF2163B8BA}" type="pres">
      <dgm:prSet presAssocID="{CC37C46E-15DC-2748-AAFB-BE87628FA5B8}" presName="root" presStyleCnt="0"/>
      <dgm:spPr/>
    </dgm:pt>
    <dgm:pt modelId="{0F2ADC48-0843-0B4B-9876-6986B31828CA}" type="pres">
      <dgm:prSet presAssocID="{CC37C46E-15DC-2748-AAFB-BE87628FA5B8}" presName="rootComposite" presStyleCnt="0"/>
      <dgm:spPr/>
    </dgm:pt>
    <dgm:pt modelId="{0D775627-1C9E-864C-9A03-2D6908F58947}" type="pres">
      <dgm:prSet presAssocID="{CC37C46E-15DC-2748-AAFB-BE87628FA5B8}" presName="rootText" presStyleLbl="node1" presStyleIdx="0" presStyleCnt="2"/>
      <dgm:spPr/>
    </dgm:pt>
    <dgm:pt modelId="{FEA8C386-A333-7D4B-B223-549C47ADC88D}" type="pres">
      <dgm:prSet presAssocID="{CC37C46E-15DC-2748-AAFB-BE87628FA5B8}" presName="rootConnector" presStyleLbl="node1" presStyleIdx="0" presStyleCnt="2"/>
      <dgm:spPr/>
    </dgm:pt>
    <dgm:pt modelId="{86A09818-44B8-CD4F-9614-536287C92802}" type="pres">
      <dgm:prSet presAssocID="{CC37C46E-15DC-2748-AAFB-BE87628FA5B8}" presName="childShape" presStyleCnt="0"/>
      <dgm:spPr/>
    </dgm:pt>
    <dgm:pt modelId="{EA19937C-A11E-4149-BABA-1F1A9F948212}" type="pres">
      <dgm:prSet presAssocID="{DF324809-55B6-6B4B-A152-5ECC5DB567AA}" presName="Name13" presStyleLbl="parChTrans1D2" presStyleIdx="0" presStyleCnt="4"/>
      <dgm:spPr/>
    </dgm:pt>
    <dgm:pt modelId="{E7047E00-EF66-D940-9313-1E1A7077958F}" type="pres">
      <dgm:prSet presAssocID="{9B87B787-71FA-B340-B09E-AA2BB3096324}" presName="childText" presStyleLbl="bgAcc1" presStyleIdx="0" presStyleCnt="4">
        <dgm:presLayoutVars>
          <dgm:bulletEnabled val="1"/>
        </dgm:presLayoutVars>
      </dgm:prSet>
      <dgm:spPr/>
    </dgm:pt>
    <dgm:pt modelId="{FF2E987D-07F6-054A-8218-DA71AC1C71FE}" type="pres">
      <dgm:prSet presAssocID="{EAD2C92E-03EA-8A4A-B687-FB2594688BF3}" presName="Name13" presStyleLbl="parChTrans1D2" presStyleIdx="1" presStyleCnt="4"/>
      <dgm:spPr/>
    </dgm:pt>
    <dgm:pt modelId="{078E4EF9-9D8C-4B4C-8B1D-264EE42C9D99}" type="pres">
      <dgm:prSet presAssocID="{D37CC231-6BE8-C743-AF23-3225B0360DB8}" presName="childText" presStyleLbl="bgAcc1" presStyleIdx="1" presStyleCnt="4">
        <dgm:presLayoutVars>
          <dgm:bulletEnabled val="1"/>
        </dgm:presLayoutVars>
      </dgm:prSet>
      <dgm:spPr/>
    </dgm:pt>
    <dgm:pt modelId="{240C4699-DBF9-9142-AF1B-8B2F4376705A}" type="pres">
      <dgm:prSet presAssocID="{405C431B-E56F-774E-B111-DD5D93174BE7}" presName="root" presStyleCnt="0"/>
      <dgm:spPr/>
    </dgm:pt>
    <dgm:pt modelId="{67E8B603-C367-234B-9E9F-5D0DB461886E}" type="pres">
      <dgm:prSet presAssocID="{405C431B-E56F-774E-B111-DD5D93174BE7}" presName="rootComposite" presStyleCnt="0"/>
      <dgm:spPr/>
    </dgm:pt>
    <dgm:pt modelId="{B38823DD-6BBA-884E-8CB9-F9D1F96507FA}" type="pres">
      <dgm:prSet presAssocID="{405C431B-E56F-774E-B111-DD5D93174BE7}" presName="rootText" presStyleLbl="node1" presStyleIdx="1" presStyleCnt="2"/>
      <dgm:spPr/>
    </dgm:pt>
    <dgm:pt modelId="{73AE8113-E061-0041-BC25-27B9585A8B35}" type="pres">
      <dgm:prSet presAssocID="{405C431B-E56F-774E-B111-DD5D93174BE7}" presName="rootConnector" presStyleLbl="node1" presStyleIdx="1" presStyleCnt="2"/>
      <dgm:spPr/>
    </dgm:pt>
    <dgm:pt modelId="{A6F9F800-A890-AA45-8FB5-D1D93B85590F}" type="pres">
      <dgm:prSet presAssocID="{405C431B-E56F-774E-B111-DD5D93174BE7}" presName="childShape" presStyleCnt="0"/>
      <dgm:spPr/>
    </dgm:pt>
    <dgm:pt modelId="{DE9C4F89-3C1A-D84C-B1E6-1B379DC20838}" type="pres">
      <dgm:prSet presAssocID="{2AF9DCEE-52F0-D641-B957-F95F9FC96347}" presName="Name13" presStyleLbl="parChTrans1D2" presStyleIdx="2" presStyleCnt="4"/>
      <dgm:spPr/>
    </dgm:pt>
    <dgm:pt modelId="{764563DA-2E64-C748-BF35-B3A0B960507B}" type="pres">
      <dgm:prSet presAssocID="{03640C50-6FD3-5748-92B7-1E967C60294C}" presName="childText" presStyleLbl="bgAcc1" presStyleIdx="2" presStyleCnt="4">
        <dgm:presLayoutVars>
          <dgm:bulletEnabled val="1"/>
        </dgm:presLayoutVars>
      </dgm:prSet>
      <dgm:spPr/>
    </dgm:pt>
    <dgm:pt modelId="{757666B8-9FBB-9241-9A2E-5E464C9B83C0}" type="pres">
      <dgm:prSet presAssocID="{1C1E51A8-1967-1541-B0D8-F8AB4FA9980C}" presName="Name13" presStyleLbl="parChTrans1D2" presStyleIdx="3" presStyleCnt="4"/>
      <dgm:spPr/>
    </dgm:pt>
    <dgm:pt modelId="{23F5844C-4FCF-3B46-B33C-1305AF4A3FB6}" type="pres">
      <dgm:prSet presAssocID="{11E8AB47-0246-4548-9588-DFF7427B72D4}" presName="childText" presStyleLbl="bgAcc1" presStyleIdx="3" presStyleCnt="4" custLinFactNeighborX="-1209" custLinFactNeighborY="139">
        <dgm:presLayoutVars>
          <dgm:bulletEnabled val="1"/>
        </dgm:presLayoutVars>
      </dgm:prSet>
      <dgm:spPr/>
    </dgm:pt>
  </dgm:ptLst>
  <dgm:cxnLst>
    <dgm:cxn modelId="{DE6A7809-4C35-BE4C-B238-C6CCB22A4406}" type="presOf" srcId="{EAD2C92E-03EA-8A4A-B687-FB2594688BF3}" destId="{FF2E987D-07F6-054A-8218-DA71AC1C71FE}" srcOrd="0" destOrd="0" presId="urn:microsoft.com/office/officeart/2005/8/layout/hierarchy3"/>
    <dgm:cxn modelId="{226F3A11-67C9-F74A-83A5-CC5EB4931F5E}" srcId="{405C431B-E56F-774E-B111-DD5D93174BE7}" destId="{03640C50-6FD3-5748-92B7-1E967C60294C}" srcOrd="0" destOrd="0" parTransId="{2AF9DCEE-52F0-D641-B957-F95F9FC96347}" sibTransId="{B384D447-6FC1-A14D-A7FD-3F9AF3EAAABA}"/>
    <dgm:cxn modelId="{B99E9C29-7707-7142-94B9-6E45C83829CB}" srcId="{CC37C46E-15DC-2748-AAFB-BE87628FA5B8}" destId="{9B87B787-71FA-B340-B09E-AA2BB3096324}" srcOrd="0" destOrd="0" parTransId="{DF324809-55B6-6B4B-A152-5ECC5DB567AA}" sibTransId="{81562981-6668-E04F-B0F9-7EE6585E5127}"/>
    <dgm:cxn modelId="{70E72640-1B0F-5F40-A36B-208A79B153F3}" type="presOf" srcId="{DF324809-55B6-6B4B-A152-5ECC5DB567AA}" destId="{EA19937C-A11E-4149-BABA-1F1A9F948212}" srcOrd="0" destOrd="0" presId="urn:microsoft.com/office/officeart/2005/8/layout/hierarchy3"/>
    <dgm:cxn modelId="{8ED44C46-6051-CD43-A2B2-BDAD13996EE7}" type="presOf" srcId="{1C1E51A8-1967-1541-B0D8-F8AB4FA9980C}" destId="{757666B8-9FBB-9241-9A2E-5E464C9B83C0}" srcOrd="0" destOrd="0" presId="urn:microsoft.com/office/officeart/2005/8/layout/hierarchy3"/>
    <dgm:cxn modelId="{B382176E-C661-8A44-8318-DBC1CDF333D8}" type="presOf" srcId="{CC37C46E-15DC-2748-AAFB-BE87628FA5B8}" destId="{0D775627-1C9E-864C-9A03-2D6908F58947}" srcOrd="0" destOrd="0" presId="urn:microsoft.com/office/officeart/2005/8/layout/hierarchy3"/>
    <dgm:cxn modelId="{F122B073-142F-0C47-9F73-90AA97803A0A}" srcId="{CC37C46E-15DC-2748-AAFB-BE87628FA5B8}" destId="{D37CC231-6BE8-C743-AF23-3225B0360DB8}" srcOrd="1" destOrd="0" parTransId="{EAD2C92E-03EA-8A4A-B687-FB2594688BF3}" sibTransId="{106532B3-17F8-164A-9E81-98FCDC927A11}"/>
    <dgm:cxn modelId="{DC87B98A-26BC-A041-9F0C-8F9ED8F34014}" srcId="{BD47092F-C7AF-F44F-BB7C-79DEF94C0B8B}" destId="{405C431B-E56F-774E-B111-DD5D93174BE7}" srcOrd="1" destOrd="0" parTransId="{17752626-3DD0-AE40-86AD-6FA7ABB2FC36}" sibTransId="{12E6E3D3-D2F5-7B4C-B506-50379BC471D1}"/>
    <dgm:cxn modelId="{56F4BD8F-C59E-6840-A7D2-01093E813371}" type="presOf" srcId="{2AF9DCEE-52F0-D641-B957-F95F9FC96347}" destId="{DE9C4F89-3C1A-D84C-B1E6-1B379DC20838}" srcOrd="0" destOrd="0" presId="urn:microsoft.com/office/officeart/2005/8/layout/hierarchy3"/>
    <dgm:cxn modelId="{3BEF0C99-319F-784B-BB96-C98265A55E27}" type="presOf" srcId="{405C431B-E56F-774E-B111-DD5D93174BE7}" destId="{B38823DD-6BBA-884E-8CB9-F9D1F96507FA}" srcOrd="0" destOrd="0" presId="urn:microsoft.com/office/officeart/2005/8/layout/hierarchy3"/>
    <dgm:cxn modelId="{60A1669B-0888-B940-BABA-0EB9A40778AB}" type="presOf" srcId="{405C431B-E56F-774E-B111-DD5D93174BE7}" destId="{73AE8113-E061-0041-BC25-27B9585A8B35}" srcOrd="1" destOrd="0" presId="urn:microsoft.com/office/officeart/2005/8/layout/hierarchy3"/>
    <dgm:cxn modelId="{CDF4DBA8-D5E7-0843-86E9-06637C77F66A}" type="presOf" srcId="{9B87B787-71FA-B340-B09E-AA2BB3096324}" destId="{E7047E00-EF66-D940-9313-1E1A7077958F}" srcOrd="0" destOrd="0" presId="urn:microsoft.com/office/officeart/2005/8/layout/hierarchy3"/>
    <dgm:cxn modelId="{29676BAC-734D-6C4C-84A3-3DCB02D6811B}" type="presOf" srcId="{03640C50-6FD3-5748-92B7-1E967C60294C}" destId="{764563DA-2E64-C748-BF35-B3A0B960507B}" srcOrd="0" destOrd="0" presId="urn:microsoft.com/office/officeart/2005/8/layout/hierarchy3"/>
    <dgm:cxn modelId="{3140FEB5-7A1F-4C47-98E4-C156929C1C11}" type="presOf" srcId="{D37CC231-6BE8-C743-AF23-3225B0360DB8}" destId="{078E4EF9-9D8C-4B4C-8B1D-264EE42C9D99}" srcOrd="0" destOrd="0" presId="urn:microsoft.com/office/officeart/2005/8/layout/hierarchy3"/>
    <dgm:cxn modelId="{DC1939C5-116A-5F4F-9294-3DEA022C66B5}" type="presOf" srcId="{CC37C46E-15DC-2748-AAFB-BE87628FA5B8}" destId="{FEA8C386-A333-7D4B-B223-549C47ADC88D}" srcOrd="1" destOrd="0" presId="urn:microsoft.com/office/officeart/2005/8/layout/hierarchy3"/>
    <dgm:cxn modelId="{66EA08D2-AB0A-9242-9763-E477463A29D7}" srcId="{405C431B-E56F-774E-B111-DD5D93174BE7}" destId="{11E8AB47-0246-4548-9588-DFF7427B72D4}" srcOrd="1" destOrd="0" parTransId="{1C1E51A8-1967-1541-B0D8-F8AB4FA9980C}" sibTransId="{0EAFBD6D-738F-244A-AC50-F8C05F8E9E2C}"/>
    <dgm:cxn modelId="{0F14ADD3-F13E-AC4C-9843-D42F8CC5493C}" type="presOf" srcId="{11E8AB47-0246-4548-9588-DFF7427B72D4}" destId="{23F5844C-4FCF-3B46-B33C-1305AF4A3FB6}" srcOrd="0" destOrd="0" presId="urn:microsoft.com/office/officeart/2005/8/layout/hierarchy3"/>
    <dgm:cxn modelId="{ED3519E3-5625-B64B-B1D2-B468535A319E}" type="presOf" srcId="{BD47092F-C7AF-F44F-BB7C-79DEF94C0B8B}" destId="{6624E245-B6B4-B74B-9B54-EA2A5C6E093C}" srcOrd="0" destOrd="0" presId="urn:microsoft.com/office/officeart/2005/8/layout/hierarchy3"/>
    <dgm:cxn modelId="{DCBE5CFC-2256-E047-9DFC-2D91DE8675A8}" srcId="{BD47092F-C7AF-F44F-BB7C-79DEF94C0B8B}" destId="{CC37C46E-15DC-2748-AAFB-BE87628FA5B8}" srcOrd="0" destOrd="0" parTransId="{DE21AFFF-0D7D-5A4E-84C9-C5AF26191423}" sibTransId="{B337F5F1-7DD7-914A-82ED-0F88685413AA}"/>
    <dgm:cxn modelId="{A00D1016-C4F3-0241-9F81-38F7EDA665A0}" type="presParOf" srcId="{6624E245-B6B4-B74B-9B54-EA2A5C6E093C}" destId="{793CFB15-EBCB-E64C-B979-6DDF2163B8BA}" srcOrd="0" destOrd="0" presId="urn:microsoft.com/office/officeart/2005/8/layout/hierarchy3"/>
    <dgm:cxn modelId="{41B9B76A-1960-7C46-BE67-475A5623BBFE}" type="presParOf" srcId="{793CFB15-EBCB-E64C-B979-6DDF2163B8BA}" destId="{0F2ADC48-0843-0B4B-9876-6986B31828CA}" srcOrd="0" destOrd="0" presId="urn:microsoft.com/office/officeart/2005/8/layout/hierarchy3"/>
    <dgm:cxn modelId="{8980B09B-C00E-C24C-9728-4462F872D9EC}" type="presParOf" srcId="{0F2ADC48-0843-0B4B-9876-6986B31828CA}" destId="{0D775627-1C9E-864C-9A03-2D6908F58947}" srcOrd="0" destOrd="0" presId="urn:microsoft.com/office/officeart/2005/8/layout/hierarchy3"/>
    <dgm:cxn modelId="{BDFEBB43-79D1-B84A-95FF-77D65B728EED}" type="presParOf" srcId="{0F2ADC48-0843-0B4B-9876-6986B31828CA}" destId="{FEA8C386-A333-7D4B-B223-549C47ADC88D}" srcOrd="1" destOrd="0" presId="urn:microsoft.com/office/officeart/2005/8/layout/hierarchy3"/>
    <dgm:cxn modelId="{7EA1E3A2-56D7-AE44-91CE-192A93FF3E4C}" type="presParOf" srcId="{793CFB15-EBCB-E64C-B979-6DDF2163B8BA}" destId="{86A09818-44B8-CD4F-9614-536287C92802}" srcOrd="1" destOrd="0" presId="urn:microsoft.com/office/officeart/2005/8/layout/hierarchy3"/>
    <dgm:cxn modelId="{4BA6959A-2027-3742-828C-6C1F4C3E40A5}" type="presParOf" srcId="{86A09818-44B8-CD4F-9614-536287C92802}" destId="{EA19937C-A11E-4149-BABA-1F1A9F948212}" srcOrd="0" destOrd="0" presId="urn:microsoft.com/office/officeart/2005/8/layout/hierarchy3"/>
    <dgm:cxn modelId="{90CD84C9-CF97-6441-8132-C8A346BEA6B5}" type="presParOf" srcId="{86A09818-44B8-CD4F-9614-536287C92802}" destId="{E7047E00-EF66-D940-9313-1E1A7077958F}" srcOrd="1" destOrd="0" presId="urn:microsoft.com/office/officeart/2005/8/layout/hierarchy3"/>
    <dgm:cxn modelId="{10A8E905-BA90-A447-B318-B302ADECEB1A}" type="presParOf" srcId="{86A09818-44B8-CD4F-9614-536287C92802}" destId="{FF2E987D-07F6-054A-8218-DA71AC1C71FE}" srcOrd="2" destOrd="0" presId="urn:microsoft.com/office/officeart/2005/8/layout/hierarchy3"/>
    <dgm:cxn modelId="{D2961444-DE4E-CC44-8026-76BC19ACD32B}" type="presParOf" srcId="{86A09818-44B8-CD4F-9614-536287C92802}" destId="{078E4EF9-9D8C-4B4C-8B1D-264EE42C9D99}" srcOrd="3" destOrd="0" presId="urn:microsoft.com/office/officeart/2005/8/layout/hierarchy3"/>
    <dgm:cxn modelId="{318C2417-506E-C640-BD2A-86883CC3B34E}" type="presParOf" srcId="{6624E245-B6B4-B74B-9B54-EA2A5C6E093C}" destId="{240C4699-DBF9-9142-AF1B-8B2F4376705A}" srcOrd="1" destOrd="0" presId="urn:microsoft.com/office/officeart/2005/8/layout/hierarchy3"/>
    <dgm:cxn modelId="{37239AE6-143A-DA4B-9EA4-77B4F948BF57}" type="presParOf" srcId="{240C4699-DBF9-9142-AF1B-8B2F4376705A}" destId="{67E8B603-C367-234B-9E9F-5D0DB461886E}" srcOrd="0" destOrd="0" presId="urn:microsoft.com/office/officeart/2005/8/layout/hierarchy3"/>
    <dgm:cxn modelId="{43277B60-3CD9-E946-8EBE-3196AE0135C7}" type="presParOf" srcId="{67E8B603-C367-234B-9E9F-5D0DB461886E}" destId="{B38823DD-6BBA-884E-8CB9-F9D1F96507FA}" srcOrd="0" destOrd="0" presId="urn:microsoft.com/office/officeart/2005/8/layout/hierarchy3"/>
    <dgm:cxn modelId="{5D5D67E3-AD6D-5A47-8D17-DC87041F145F}" type="presParOf" srcId="{67E8B603-C367-234B-9E9F-5D0DB461886E}" destId="{73AE8113-E061-0041-BC25-27B9585A8B35}" srcOrd="1" destOrd="0" presId="urn:microsoft.com/office/officeart/2005/8/layout/hierarchy3"/>
    <dgm:cxn modelId="{3DFF1ACD-4340-5246-B4E6-B3DC205617EC}" type="presParOf" srcId="{240C4699-DBF9-9142-AF1B-8B2F4376705A}" destId="{A6F9F800-A890-AA45-8FB5-D1D93B85590F}" srcOrd="1" destOrd="0" presId="urn:microsoft.com/office/officeart/2005/8/layout/hierarchy3"/>
    <dgm:cxn modelId="{AB977493-313C-7848-8550-E079B8014FB1}" type="presParOf" srcId="{A6F9F800-A890-AA45-8FB5-D1D93B85590F}" destId="{DE9C4F89-3C1A-D84C-B1E6-1B379DC20838}" srcOrd="0" destOrd="0" presId="urn:microsoft.com/office/officeart/2005/8/layout/hierarchy3"/>
    <dgm:cxn modelId="{47D6CD11-080F-4044-BA95-B991C56965CE}" type="presParOf" srcId="{A6F9F800-A890-AA45-8FB5-D1D93B85590F}" destId="{764563DA-2E64-C748-BF35-B3A0B960507B}" srcOrd="1" destOrd="0" presId="urn:microsoft.com/office/officeart/2005/8/layout/hierarchy3"/>
    <dgm:cxn modelId="{DE660215-7ED4-1A40-BD9B-D681F8F36357}" type="presParOf" srcId="{A6F9F800-A890-AA45-8FB5-D1D93B85590F}" destId="{757666B8-9FBB-9241-9A2E-5E464C9B83C0}" srcOrd="2" destOrd="0" presId="urn:microsoft.com/office/officeart/2005/8/layout/hierarchy3"/>
    <dgm:cxn modelId="{2E92FCC4-2461-304E-A3B1-70EDBAF8C7FE}" type="presParOf" srcId="{A6F9F800-A890-AA45-8FB5-D1D93B85590F}" destId="{23F5844C-4FCF-3B46-B33C-1305AF4A3FB6}" srcOrd="3" destOrd="0" presId="urn:microsoft.com/office/officeart/2005/8/layout/hierarchy3"/>
  </dgm:cxnLst>
  <dgm:bg>
    <a:solidFill>
      <a:srgbClr val="FFD100"/>
    </a:solidFill>
  </dgm:bg>
  <dgm:whole>
    <a:ln>
      <a:solidFill>
        <a:srgbClr val="FFD10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A5E8D38-5498-7E4F-B608-1F97CE776A91}" type="doc">
      <dgm:prSet loTypeId="urn:microsoft.com/office/officeart/2005/8/layout/cycle5" loCatId="" qsTypeId="urn:microsoft.com/office/officeart/2005/8/quickstyle/simple1" qsCatId="simple" csTypeId="urn:microsoft.com/office/officeart/2005/8/colors/accent1_2" csCatId="accent1" phldr="1"/>
      <dgm:spPr/>
      <dgm:t>
        <a:bodyPr/>
        <a:lstStyle/>
        <a:p>
          <a:endParaRPr lang="en-GB"/>
        </a:p>
      </dgm:t>
    </dgm:pt>
    <dgm:pt modelId="{96C73EF6-89CE-3846-BA32-B7A497AA6B83}">
      <dgm:prSet phldrT="[Text]">
        <dgm:style>
          <a:lnRef idx="1">
            <a:schemeClr val="accent4"/>
          </a:lnRef>
          <a:fillRef idx="2">
            <a:schemeClr val="accent4"/>
          </a:fillRef>
          <a:effectRef idx="1">
            <a:schemeClr val="accent4"/>
          </a:effectRef>
          <a:fontRef idx="minor">
            <a:schemeClr val="dk1"/>
          </a:fontRef>
        </dgm:style>
      </dgm:prSet>
      <dgm:spPr/>
      <dgm:t>
        <a:bodyPr/>
        <a:lstStyle/>
        <a:p>
          <a:r>
            <a:rPr lang="es-ES" b="1" dirty="0">
              <a:solidFill>
                <a:srgbClr val="002060"/>
              </a:solidFill>
            </a:rPr>
            <a:t>Definir los atributos sensoriales </a:t>
          </a:r>
        </a:p>
      </dgm:t>
    </dgm:pt>
    <dgm:pt modelId="{BC7767B5-E541-874B-8F6B-620173D585B2}" type="parTrans" cxnId="{8B36FD40-E3F3-D148-BAE7-9CCDD48E2BE8}">
      <dgm:prSet/>
      <dgm:spPr/>
      <dgm:t>
        <a:bodyPr/>
        <a:lstStyle/>
        <a:p>
          <a:endParaRPr lang="en-GB" b="1">
            <a:solidFill>
              <a:srgbClr val="002060"/>
            </a:solidFill>
          </a:endParaRPr>
        </a:p>
      </dgm:t>
    </dgm:pt>
    <dgm:pt modelId="{6D63A9DA-3857-4C4F-838A-7DBD139C20B0}" type="sibTrans" cxnId="{8B36FD40-E3F3-D148-BAE7-9CCDD48E2BE8}">
      <dgm:prSet>
        <dgm:style>
          <a:lnRef idx="3">
            <a:schemeClr val="accent4"/>
          </a:lnRef>
          <a:fillRef idx="0">
            <a:schemeClr val="accent4"/>
          </a:fillRef>
          <a:effectRef idx="2">
            <a:schemeClr val="accent4"/>
          </a:effectRef>
          <a:fontRef idx="minor">
            <a:schemeClr val="tx1"/>
          </a:fontRef>
        </dgm:style>
      </dgm:prSet>
      <dgm:spPr/>
      <dgm:t>
        <a:bodyPr/>
        <a:lstStyle/>
        <a:p>
          <a:endParaRPr lang="en-GB" b="1">
            <a:solidFill>
              <a:srgbClr val="002060"/>
            </a:solidFill>
          </a:endParaRPr>
        </a:p>
      </dgm:t>
    </dgm:pt>
    <dgm:pt modelId="{62EA243D-3A18-E54E-BC7B-769C45F063DE}">
      <dgm:prSet phldrT="[Text]" custT="1">
        <dgm:style>
          <a:lnRef idx="1">
            <a:schemeClr val="accent4"/>
          </a:lnRef>
          <a:fillRef idx="2">
            <a:schemeClr val="accent4"/>
          </a:fillRef>
          <a:effectRef idx="1">
            <a:schemeClr val="accent4"/>
          </a:effectRef>
          <a:fontRef idx="minor">
            <a:schemeClr val="dk1"/>
          </a:fontRef>
        </dgm:style>
      </dgm:prSet>
      <dgm:spPr/>
      <dgm:t>
        <a:bodyPr/>
        <a:lstStyle/>
        <a:p>
          <a:pPr marL="0" lvl="0" indent="0" algn="ctr" defTabSz="622300">
            <a:lnSpc>
              <a:spcPct val="90000"/>
            </a:lnSpc>
            <a:spcBef>
              <a:spcPct val="0"/>
            </a:spcBef>
            <a:spcAft>
              <a:spcPct val="35000"/>
            </a:spcAft>
            <a:buNone/>
          </a:pPr>
          <a:r>
            <a:rPr lang="es-ES" sz="1400" b="1" kern="1200" dirty="0">
              <a:solidFill>
                <a:srgbClr val="002060"/>
              </a:solidFill>
              <a:latin typeface="Calibri" panose="020F0502020204030204"/>
              <a:ea typeface="+mn-ea"/>
              <a:cs typeface="+mn-cs"/>
            </a:rPr>
            <a:t>Del piloto a la producción</a:t>
          </a:r>
          <a:endParaRPr lang="en-GB" sz="1400" b="1" kern="1200" dirty="0">
            <a:solidFill>
              <a:srgbClr val="002060"/>
            </a:solidFill>
            <a:latin typeface="Calibri" panose="020F0502020204030204"/>
            <a:ea typeface="+mn-ea"/>
            <a:cs typeface="+mn-cs"/>
          </a:endParaRPr>
        </a:p>
      </dgm:t>
    </dgm:pt>
    <dgm:pt modelId="{E4B532F8-AC8B-B04A-AB78-632D1FA1824A}" type="parTrans" cxnId="{5EEF6C55-D02D-9B46-B288-BFDADC5D33D8}">
      <dgm:prSet/>
      <dgm:spPr/>
      <dgm:t>
        <a:bodyPr/>
        <a:lstStyle/>
        <a:p>
          <a:endParaRPr lang="en-GB" b="1">
            <a:solidFill>
              <a:srgbClr val="002060"/>
            </a:solidFill>
          </a:endParaRPr>
        </a:p>
      </dgm:t>
    </dgm:pt>
    <dgm:pt modelId="{DD2ED3FB-24BB-2348-9E04-920113F0AFEF}" type="sibTrans" cxnId="{5EEF6C55-D02D-9B46-B288-BFDADC5D33D8}">
      <dgm:prSet>
        <dgm:style>
          <a:lnRef idx="3">
            <a:schemeClr val="accent4"/>
          </a:lnRef>
          <a:fillRef idx="0">
            <a:schemeClr val="accent4"/>
          </a:fillRef>
          <a:effectRef idx="2">
            <a:schemeClr val="accent4"/>
          </a:effectRef>
          <a:fontRef idx="minor">
            <a:schemeClr val="tx1"/>
          </a:fontRef>
        </dgm:style>
      </dgm:prSet>
      <dgm:spPr/>
      <dgm:t>
        <a:bodyPr/>
        <a:lstStyle/>
        <a:p>
          <a:endParaRPr lang="en-GB" b="1">
            <a:solidFill>
              <a:srgbClr val="002060"/>
            </a:solidFill>
          </a:endParaRPr>
        </a:p>
      </dgm:t>
    </dgm:pt>
    <dgm:pt modelId="{6E3DD07B-F745-744C-8966-5DECA223CEA5}">
      <dgm:prSet phldrT="[Text]">
        <dgm:style>
          <a:lnRef idx="1">
            <a:schemeClr val="accent4"/>
          </a:lnRef>
          <a:fillRef idx="2">
            <a:schemeClr val="accent4"/>
          </a:fillRef>
          <a:effectRef idx="1">
            <a:schemeClr val="accent4"/>
          </a:effectRef>
          <a:fontRef idx="minor">
            <a:schemeClr val="dk1"/>
          </a:fontRef>
        </dgm:style>
      </dgm:prSet>
      <dgm:spPr/>
      <dgm:t>
        <a:bodyPr/>
        <a:lstStyle/>
        <a:p>
          <a:r>
            <a:rPr lang="es-ES" b="1" dirty="0">
              <a:solidFill>
                <a:srgbClr val="002060"/>
              </a:solidFill>
            </a:rPr>
            <a:t>Vida útil basada en los sentidos </a:t>
          </a:r>
          <a:endParaRPr lang="en-GB" b="1" dirty="0">
            <a:solidFill>
              <a:srgbClr val="002060"/>
            </a:solidFill>
          </a:endParaRPr>
        </a:p>
      </dgm:t>
    </dgm:pt>
    <dgm:pt modelId="{824063DA-7B56-204E-875F-8535A6A4DE36}" type="parTrans" cxnId="{973F8377-2E81-4F46-988A-98C6AB50BCA5}">
      <dgm:prSet/>
      <dgm:spPr/>
      <dgm:t>
        <a:bodyPr/>
        <a:lstStyle/>
        <a:p>
          <a:endParaRPr lang="en-GB" b="1">
            <a:solidFill>
              <a:srgbClr val="002060"/>
            </a:solidFill>
          </a:endParaRPr>
        </a:p>
      </dgm:t>
    </dgm:pt>
    <dgm:pt modelId="{A0E30B10-7F09-AC44-9443-A779EF239F88}" type="sibTrans" cxnId="{973F8377-2E81-4F46-988A-98C6AB50BCA5}">
      <dgm:prSet>
        <dgm:style>
          <a:lnRef idx="3">
            <a:schemeClr val="accent4"/>
          </a:lnRef>
          <a:fillRef idx="0">
            <a:schemeClr val="accent4"/>
          </a:fillRef>
          <a:effectRef idx="2">
            <a:schemeClr val="accent4"/>
          </a:effectRef>
          <a:fontRef idx="minor">
            <a:schemeClr val="tx1"/>
          </a:fontRef>
        </dgm:style>
      </dgm:prSet>
      <dgm:spPr/>
      <dgm:t>
        <a:bodyPr/>
        <a:lstStyle/>
        <a:p>
          <a:endParaRPr lang="en-GB" b="1">
            <a:solidFill>
              <a:srgbClr val="002060"/>
            </a:solidFill>
          </a:endParaRPr>
        </a:p>
      </dgm:t>
    </dgm:pt>
    <dgm:pt modelId="{E5545B07-531C-B34D-A667-D61ED4B7F138}">
      <dgm:prSet phldrT="[Text]">
        <dgm:style>
          <a:lnRef idx="1">
            <a:schemeClr val="accent4"/>
          </a:lnRef>
          <a:fillRef idx="2">
            <a:schemeClr val="accent4"/>
          </a:fillRef>
          <a:effectRef idx="1">
            <a:schemeClr val="accent4"/>
          </a:effectRef>
          <a:fontRef idx="minor">
            <a:schemeClr val="dk1"/>
          </a:fontRef>
        </dgm:style>
      </dgm:prSet>
      <dgm:spPr/>
      <dgm:t>
        <a:bodyPr/>
        <a:lstStyle/>
        <a:p>
          <a:r>
            <a:rPr lang="es-ES" b="1" dirty="0">
              <a:solidFill>
                <a:srgbClr val="002060"/>
              </a:solidFill>
            </a:rPr>
            <a:t>Garantía de calidad continua (QA)</a:t>
          </a:r>
          <a:endParaRPr lang="en-GB" b="1" dirty="0">
            <a:solidFill>
              <a:srgbClr val="002060"/>
            </a:solidFill>
          </a:endParaRPr>
        </a:p>
      </dgm:t>
    </dgm:pt>
    <dgm:pt modelId="{79BC5B2D-DAC2-2749-BE31-F4FA44D5FE84}" type="parTrans" cxnId="{06B2EAD9-7598-D14A-8C04-5B84748A10FA}">
      <dgm:prSet/>
      <dgm:spPr/>
      <dgm:t>
        <a:bodyPr/>
        <a:lstStyle/>
        <a:p>
          <a:endParaRPr lang="en-GB" b="1">
            <a:solidFill>
              <a:srgbClr val="002060"/>
            </a:solidFill>
          </a:endParaRPr>
        </a:p>
      </dgm:t>
    </dgm:pt>
    <dgm:pt modelId="{ED4F827D-D998-F34E-B239-FEDE6FD6AB1C}" type="sibTrans" cxnId="{06B2EAD9-7598-D14A-8C04-5B84748A10FA}">
      <dgm:prSet>
        <dgm:style>
          <a:lnRef idx="3">
            <a:schemeClr val="accent4"/>
          </a:lnRef>
          <a:fillRef idx="0">
            <a:schemeClr val="accent4"/>
          </a:fillRef>
          <a:effectRef idx="2">
            <a:schemeClr val="accent4"/>
          </a:effectRef>
          <a:fontRef idx="minor">
            <a:schemeClr val="tx1"/>
          </a:fontRef>
        </dgm:style>
      </dgm:prSet>
      <dgm:spPr/>
      <dgm:t>
        <a:bodyPr/>
        <a:lstStyle/>
        <a:p>
          <a:endParaRPr lang="en-GB" b="1">
            <a:solidFill>
              <a:srgbClr val="002060"/>
            </a:solidFill>
          </a:endParaRPr>
        </a:p>
      </dgm:t>
    </dgm:pt>
    <dgm:pt modelId="{8F6AD323-237B-0149-A57B-D72549DA119D}">
      <dgm:prSet phldrT="[Text]">
        <dgm:style>
          <a:lnRef idx="1">
            <a:schemeClr val="accent4"/>
          </a:lnRef>
          <a:fillRef idx="2">
            <a:schemeClr val="accent4"/>
          </a:fillRef>
          <a:effectRef idx="1">
            <a:schemeClr val="accent4"/>
          </a:effectRef>
          <a:fontRef idx="minor">
            <a:schemeClr val="dk1"/>
          </a:fontRef>
        </dgm:style>
      </dgm:prSet>
      <dgm:spPr/>
      <dgm:t>
        <a:bodyPr/>
        <a:lstStyle/>
        <a:p>
          <a:r>
            <a:rPr lang="es-ES" b="1" dirty="0">
              <a:solidFill>
                <a:srgbClr val="002060"/>
              </a:solidFill>
            </a:rPr>
            <a:t>Garantía de calidad continua (QA)</a:t>
          </a:r>
          <a:endParaRPr lang="en-GB" b="1" dirty="0">
            <a:solidFill>
              <a:srgbClr val="002060"/>
            </a:solidFill>
          </a:endParaRPr>
        </a:p>
      </dgm:t>
    </dgm:pt>
    <dgm:pt modelId="{7FB2C75A-6AAD-B740-82F0-929535124BE4}" type="parTrans" cxnId="{0A627F20-4571-E747-BFCD-33F1DFB6CBD7}">
      <dgm:prSet/>
      <dgm:spPr/>
      <dgm:t>
        <a:bodyPr/>
        <a:lstStyle/>
        <a:p>
          <a:endParaRPr lang="en-GB" b="1">
            <a:solidFill>
              <a:srgbClr val="002060"/>
            </a:solidFill>
          </a:endParaRPr>
        </a:p>
      </dgm:t>
    </dgm:pt>
    <dgm:pt modelId="{D0F5B8C8-6ACC-794B-ABB1-3B69D4CEC7DD}" type="sibTrans" cxnId="{0A627F20-4571-E747-BFCD-33F1DFB6CBD7}">
      <dgm:prSet>
        <dgm:style>
          <a:lnRef idx="3">
            <a:schemeClr val="accent4"/>
          </a:lnRef>
          <a:fillRef idx="0">
            <a:schemeClr val="accent4"/>
          </a:fillRef>
          <a:effectRef idx="2">
            <a:schemeClr val="accent4"/>
          </a:effectRef>
          <a:fontRef idx="minor">
            <a:schemeClr val="tx1"/>
          </a:fontRef>
        </dgm:style>
      </dgm:prSet>
      <dgm:spPr/>
      <dgm:t>
        <a:bodyPr/>
        <a:lstStyle/>
        <a:p>
          <a:endParaRPr lang="en-GB" b="1">
            <a:solidFill>
              <a:srgbClr val="002060"/>
            </a:solidFill>
          </a:endParaRPr>
        </a:p>
      </dgm:t>
    </dgm:pt>
    <dgm:pt modelId="{3B18C54D-BBBF-6541-AC3F-7F28EF631E05}">
      <dgm:prSet>
        <dgm:style>
          <a:lnRef idx="1">
            <a:schemeClr val="accent4"/>
          </a:lnRef>
          <a:fillRef idx="2">
            <a:schemeClr val="accent4"/>
          </a:fillRef>
          <a:effectRef idx="1">
            <a:schemeClr val="accent4"/>
          </a:effectRef>
          <a:fontRef idx="minor">
            <a:schemeClr val="dk1"/>
          </a:fontRef>
        </dgm:style>
      </dgm:prSet>
      <dgm:spPr/>
      <dgm:t>
        <a:bodyPr/>
        <a:lstStyle/>
        <a:p>
          <a:r>
            <a:rPr lang="es-ES" b="1" dirty="0">
              <a:solidFill>
                <a:srgbClr val="002060"/>
              </a:solidFill>
            </a:rPr>
            <a:t>De la cocina al piloto </a:t>
          </a:r>
        </a:p>
      </dgm:t>
    </dgm:pt>
    <dgm:pt modelId="{7C9FC3F4-A2BD-EC40-8B87-1536D710A1AC}" type="parTrans" cxnId="{59E9190A-04F7-7C41-B1D0-1D4E2B1F2B4D}">
      <dgm:prSet/>
      <dgm:spPr/>
      <dgm:t>
        <a:bodyPr/>
        <a:lstStyle/>
        <a:p>
          <a:endParaRPr lang="en-GB" b="1">
            <a:solidFill>
              <a:srgbClr val="002060"/>
            </a:solidFill>
          </a:endParaRPr>
        </a:p>
      </dgm:t>
    </dgm:pt>
    <dgm:pt modelId="{8A1CDD94-6EC9-984A-B3FC-FD37A1CAA783}" type="sibTrans" cxnId="{59E9190A-04F7-7C41-B1D0-1D4E2B1F2B4D}">
      <dgm:prSet>
        <dgm:style>
          <a:lnRef idx="3">
            <a:schemeClr val="accent4"/>
          </a:lnRef>
          <a:fillRef idx="0">
            <a:schemeClr val="accent4"/>
          </a:fillRef>
          <a:effectRef idx="2">
            <a:schemeClr val="accent4"/>
          </a:effectRef>
          <a:fontRef idx="minor">
            <a:schemeClr val="tx1"/>
          </a:fontRef>
        </dgm:style>
      </dgm:prSet>
      <dgm:spPr/>
      <dgm:t>
        <a:bodyPr/>
        <a:lstStyle/>
        <a:p>
          <a:endParaRPr lang="en-GB" b="1">
            <a:solidFill>
              <a:srgbClr val="002060"/>
            </a:solidFill>
          </a:endParaRPr>
        </a:p>
      </dgm:t>
    </dgm:pt>
    <dgm:pt modelId="{A3A94E00-77CA-F249-9658-49472CC9D9E9}" type="pres">
      <dgm:prSet presAssocID="{EA5E8D38-5498-7E4F-B608-1F97CE776A91}" presName="cycle" presStyleCnt="0">
        <dgm:presLayoutVars>
          <dgm:dir/>
          <dgm:resizeHandles val="exact"/>
        </dgm:presLayoutVars>
      </dgm:prSet>
      <dgm:spPr/>
    </dgm:pt>
    <dgm:pt modelId="{85EFE9BC-3057-C04A-906C-8D70F50673C0}" type="pres">
      <dgm:prSet presAssocID="{96C73EF6-89CE-3846-BA32-B7A497AA6B83}" presName="node" presStyleLbl="node1" presStyleIdx="0" presStyleCnt="6">
        <dgm:presLayoutVars>
          <dgm:bulletEnabled val="1"/>
        </dgm:presLayoutVars>
      </dgm:prSet>
      <dgm:spPr/>
    </dgm:pt>
    <dgm:pt modelId="{F6D8D876-5635-CE40-99EC-A0735F498A6E}" type="pres">
      <dgm:prSet presAssocID="{96C73EF6-89CE-3846-BA32-B7A497AA6B83}" presName="spNode" presStyleCnt="0"/>
      <dgm:spPr/>
    </dgm:pt>
    <dgm:pt modelId="{3E55BE95-3151-9040-BB00-C25483CB7CE9}" type="pres">
      <dgm:prSet presAssocID="{6D63A9DA-3857-4C4F-838A-7DBD139C20B0}" presName="sibTrans" presStyleLbl="sibTrans1D1" presStyleIdx="0" presStyleCnt="6"/>
      <dgm:spPr/>
    </dgm:pt>
    <dgm:pt modelId="{F88944C0-8E28-874C-93B4-F73E9BFA2613}" type="pres">
      <dgm:prSet presAssocID="{3B18C54D-BBBF-6541-AC3F-7F28EF631E05}" presName="node" presStyleLbl="node1" presStyleIdx="1" presStyleCnt="6">
        <dgm:presLayoutVars>
          <dgm:bulletEnabled val="1"/>
        </dgm:presLayoutVars>
      </dgm:prSet>
      <dgm:spPr/>
    </dgm:pt>
    <dgm:pt modelId="{F8CECC30-E1BB-7642-9166-A0E75A33CCD8}" type="pres">
      <dgm:prSet presAssocID="{3B18C54D-BBBF-6541-AC3F-7F28EF631E05}" presName="spNode" presStyleCnt="0"/>
      <dgm:spPr/>
    </dgm:pt>
    <dgm:pt modelId="{06415173-344B-454C-841F-175C8F773A45}" type="pres">
      <dgm:prSet presAssocID="{8A1CDD94-6EC9-984A-B3FC-FD37A1CAA783}" presName="sibTrans" presStyleLbl="sibTrans1D1" presStyleIdx="1" presStyleCnt="6"/>
      <dgm:spPr/>
    </dgm:pt>
    <dgm:pt modelId="{4655D273-22A7-1A4C-889A-F787DC6BAF0C}" type="pres">
      <dgm:prSet presAssocID="{62EA243D-3A18-E54E-BC7B-769C45F063DE}" presName="node" presStyleLbl="node1" presStyleIdx="2" presStyleCnt="6">
        <dgm:presLayoutVars>
          <dgm:bulletEnabled val="1"/>
        </dgm:presLayoutVars>
      </dgm:prSet>
      <dgm:spPr/>
    </dgm:pt>
    <dgm:pt modelId="{5CF601AB-FC30-8D4D-8C3B-079AF872CD24}" type="pres">
      <dgm:prSet presAssocID="{62EA243D-3A18-E54E-BC7B-769C45F063DE}" presName="spNode" presStyleCnt="0"/>
      <dgm:spPr/>
    </dgm:pt>
    <dgm:pt modelId="{9F309819-1FE2-B646-8A59-E523210A1A1B}" type="pres">
      <dgm:prSet presAssocID="{DD2ED3FB-24BB-2348-9E04-920113F0AFEF}" presName="sibTrans" presStyleLbl="sibTrans1D1" presStyleIdx="2" presStyleCnt="6"/>
      <dgm:spPr/>
    </dgm:pt>
    <dgm:pt modelId="{CF1E9E9E-D050-0549-905C-80DF349AC799}" type="pres">
      <dgm:prSet presAssocID="{6E3DD07B-F745-744C-8966-5DECA223CEA5}" presName="node" presStyleLbl="node1" presStyleIdx="3" presStyleCnt="6">
        <dgm:presLayoutVars>
          <dgm:bulletEnabled val="1"/>
        </dgm:presLayoutVars>
      </dgm:prSet>
      <dgm:spPr/>
    </dgm:pt>
    <dgm:pt modelId="{3EFF67A4-D5A7-644B-87B4-A7CE152A3CF7}" type="pres">
      <dgm:prSet presAssocID="{6E3DD07B-F745-744C-8966-5DECA223CEA5}" presName="spNode" presStyleCnt="0"/>
      <dgm:spPr/>
    </dgm:pt>
    <dgm:pt modelId="{F6E7CBBB-226B-6D43-9196-B8663FCC093F}" type="pres">
      <dgm:prSet presAssocID="{A0E30B10-7F09-AC44-9443-A779EF239F88}" presName="sibTrans" presStyleLbl="sibTrans1D1" presStyleIdx="3" presStyleCnt="6"/>
      <dgm:spPr/>
    </dgm:pt>
    <dgm:pt modelId="{8DD88442-BA6C-F846-898A-27A02838B48A}" type="pres">
      <dgm:prSet presAssocID="{E5545B07-531C-B34D-A667-D61ED4B7F138}" presName="node" presStyleLbl="node1" presStyleIdx="4" presStyleCnt="6">
        <dgm:presLayoutVars>
          <dgm:bulletEnabled val="1"/>
        </dgm:presLayoutVars>
      </dgm:prSet>
      <dgm:spPr/>
    </dgm:pt>
    <dgm:pt modelId="{1950C775-C17E-7744-90C8-B52591D9FB6A}" type="pres">
      <dgm:prSet presAssocID="{E5545B07-531C-B34D-A667-D61ED4B7F138}" presName="spNode" presStyleCnt="0"/>
      <dgm:spPr/>
    </dgm:pt>
    <dgm:pt modelId="{E9AFC248-FE5A-964E-8B09-D7B6F5DE442F}" type="pres">
      <dgm:prSet presAssocID="{ED4F827D-D998-F34E-B239-FEDE6FD6AB1C}" presName="sibTrans" presStyleLbl="sibTrans1D1" presStyleIdx="4" presStyleCnt="6"/>
      <dgm:spPr/>
    </dgm:pt>
    <dgm:pt modelId="{68F362C0-89EF-A545-AAC5-7266BD3DBD3A}" type="pres">
      <dgm:prSet presAssocID="{8F6AD323-237B-0149-A57B-D72549DA119D}" presName="node" presStyleLbl="node1" presStyleIdx="5" presStyleCnt="6">
        <dgm:presLayoutVars>
          <dgm:bulletEnabled val="1"/>
        </dgm:presLayoutVars>
      </dgm:prSet>
      <dgm:spPr/>
    </dgm:pt>
    <dgm:pt modelId="{DC7C556A-D3F9-A54B-AEF5-CAE104D1804A}" type="pres">
      <dgm:prSet presAssocID="{8F6AD323-237B-0149-A57B-D72549DA119D}" presName="spNode" presStyleCnt="0"/>
      <dgm:spPr/>
    </dgm:pt>
    <dgm:pt modelId="{B794E12F-F718-FE49-984C-3223FE0F93B4}" type="pres">
      <dgm:prSet presAssocID="{D0F5B8C8-6ACC-794B-ABB1-3B69D4CEC7DD}" presName="sibTrans" presStyleLbl="sibTrans1D1" presStyleIdx="5" presStyleCnt="6"/>
      <dgm:spPr/>
    </dgm:pt>
  </dgm:ptLst>
  <dgm:cxnLst>
    <dgm:cxn modelId="{59E9190A-04F7-7C41-B1D0-1D4E2B1F2B4D}" srcId="{EA5E8D38-5498-7E4F-B608-1F97CE776A91}" destId="{3B18C54D-BBBF-6541-AC3F-7F28EF631E05}" srcOrd="1" destOrd="0" parTransId="{7C9FC3F4-A2BD-EC40-8B87-1536D710A1AC}" sibTransId="{8A1CDD94-6EC9-984A-B3FC-FD37A1CAA783}"/>
    <dgm:cxn modelId="{45625D0A-8C66-B444-B7BC-CED5FD69426C}" type="presOf" srcId="{8A1CDD94-6EC9-984A-B3FC-FD37A1CAA783}" destId="{06415173-344B-454C-841F-175C8F773A45}" srcOrd="0" destOrd="0" presId="urn:microsoft.com/office/officeart/2005/8/layout/cycle5"/>
    <dgm:cxn modelId="{C79A4C10-8B59-7547-A582-60F5A73955D3}" type="presOf" srcId="{D0F5B8C8-6ACC-794B-ABB1-3B69D4CEC7DD}" destId="{B794E12F-F718-FE49-984C-3223FE0F93B4}" srcOrd="0" destOrd="0" presId="urn:microsoft.com/office/officeart/2005/8/layout/cycle5"/>
    <dgm:cxn modelId="{76E1C61B-83FD-1240-85F1-A225D0044298}" type="presOf" srcId="{8F6AD323-237B-0149-A57B-D72549DA119D}" destId="{68F362C0-89EF-A545-AAC5-7266BD3DBD3A}" srcOrd="0" destOrd="0" presId="urn:microsoft.com/office/officeart/2005/8/layout/cycle5"/>
    <dgm:cxn modelId="{0A627F20-4571-E747-BFCD-33F1DFB6CBD7}" srcId="{EA5E8D38-5498-7E4F-B608-1F97CE776A91}" destId="{8F6AD323-237B-0149-A57B-D72549DA119D}" srcOrd="5" destOrd="0" parTransId="{7FB2C75A-6AAD-B740-82F0-929535124BE4}" sibTransId="{D0F5B8C8-6ACC-794B-ABB1-3B69D4CEC7DD}"/>
    <dgm:cxn modelId="{8767E734-D108-E544-B9CE-B0E77526758A}" type="presOf" srcId="{E5545B07-531C-B34D-A667-D61ED4B7F138}" destId="{8DD88442-BA6C-F846-898A-27A02838B48A}" srcOrd="0" destOrd="0" presId="urn:microsoft.com/office/officeart/2005/8/layout/cycle5"/>
    <dgm:cxn modelId="{8B36FD40-E3F3-D148-BAE7-9CCDD48E2BE8}" srcId="{EA5E8D38-5498-7E4F-B608-1F97CE776A91}" destId="{96C73EF6-89CE-3846-BA32-B7A497AA6B83}" srcOrd="0" destOrd="0" parTransId="{BC7767B5-E541-874B-8F6B-620173D585B2}" sibTransId="{6D63A9DA-3857-4C4F-838A-7DBD139C20B0}"/>
    <dgm:cxn modelId="{5EEF6C55-D02D-9B46-B288-BFDADC5D33D8}" srcId="{EA5E8D38-5498-7E4F-B608-1F97CE776A91}" destId="{62EA243D-3A18-E54E-BC7B-769C45F063DE}" srcOrd="2" destOrd="0" parTransId="{E4B532F8-AC8B-B04A-AB78-632D1FA1824A}" sibTransId="{DD2ED3FB-24BB-2348-9E04-920113F0AFEF}"/>
    <dgm:cxn modelId="{973F8377-2E81-4F46-988A-98C6AB50BCA5}" srcId="{EA5E8D38-5498-7E4F-B608-1F97CE776A91}" destId="{6E3DD07B-F745-744C-8966-5DECA223CEA5}" srcOrd="3" destOrd="0" parTransId="{824063DA-7B56-204E-875F-8535A6A4DE36}" sibTransId="{A0E30B10-7F09-AC44-9443-A779EF239F88}"/>
    <dgm:cxn modelId="{867F877C-503F-DE48-B1B7-F95EF6AEA739}" type="presOf" srcId="{62EA243D-3A18-E54E-BC7B-769C45F063DE}" destId="{4655D273-22A7-1A4C-889A-F787DC6BAF0C}" srcOrd="0" destOrd="0" presId="urn:microsoft.com/office/officeart/2005/8/layout/cycle5"/>
    <dgm:cxn modelId="{B3713089-66B0-7741-AA59-582007273771}" type="presOf" srcId="{3B18C54D-BBBF-6541-AC3F-7F28EF631E05}" destId="{F88944C0-8E28-874C-93B4-F73E9BFA2613}" srcOrd="0" destOrd="0" presId="urn:microsoft.com/office/officeart/2005/8/layout/cycle5"/>
    <dgm:cxn modelId="{8F6E4F8B-572E-5844-9AF7-46D57814A019}" type="presOf" srcId="{EA5E8D38-5498-7E4F-B608-1F97CE776A91}" destId="{A3A94E00-77CA-F249-9658-49472CC9D9E9}" srcOrd="0" destOrd="0" presId="urn:microsoft.com/office/officeart/2005/8/layout/cycle5"/>
    <dgm:cxn modelId="{5BBDF599-D957-7E4D-9C2C-08DEC22AAAF9}" type="presOf" srcId="{6D63A9DA-3857-4C4F-838A-7DBD139C20B0}" destId="{3E55BE95-3151-9040-BB00-C25483CB7CE9}" srcOrd="0" destOrd="0" presId="urn:microsoft.com/office/officeart/2005/8/layout/cycle5"/>
    <dgm:cxn modelId="{67BA51B8-AA48-9643-AC0D-6EFCD88FAA1D}" type="presOf" srcId="{ED4F827D-D998-F34E-B239-FEDE6FD6AB1C}" destId="{E9AFC248-FE5A-964E-8B09-D7B6F5DE442F}" srcOrd="0" destOrd="0" presId="urn:microsoft.com/office/officeart/2005/8/layout/cycle5"/>
    <dgm:cxn modelId="{06B2EAD9-7598-D14A-8C04-5B84748A10FA}" srcId="{EA5E8D38-5498-7E4F-B608-1F97CE776A91}" destId="{E5545B07-531C-B34D-A667-D61ED4B7F138}" srcOrd="4" destOrd="0" parTransId="{79BC5B2D-DAC2-2749-BE31-F4FA44D5FE84}" sibTransId="{ED4F827D-D998-F34E-B239-FEDE6FD6AB1C}"/>
    <dgm:cxn modelId="{4C8927DD-D1F6-2045-8C04-76BB81CBC5A1}" type="presOf" srcId="{A0E30B10-7F09-AC44-9443-A779EF239F88}" destId="{F6E7CBBB-226B-6D43-9196-B8663FCC093F}" srcOrd="0" destOrd="0" presId="urn:microsoft.com/office/officeart/2005/8/layout/cycle5"/>
    <dgm:cxn modelId="{947495E8-47C0-1B43-959B-4D5C13C5D16A}" type="presOf" srcId="{96C73EF6-89CE-3846-BA32-B7A497AA6B83}" destId="{85EFE9BC-3057-C04A-906C-8D70F50673C0}" srcOrd="0" destOrd="0" presId="urn:microsoft.com/office/officeart/2005/8/layout/cycle5"/>
    <dgm:cxn modelId="{278AA1EA-BEAA-834A-9FB4-A7503F8ABC83}" type="presOf" srcId="{DD2ED3FB-24BB-2348-9E04-920113F0AFEF}" destId="{9F309819-1FE2-B646-8A59-E523210A1A1B}" srcOrd="0" destOrd="0" presId="urn:microsoft.com/office/officeart/2005/8/layout/cycle5"/>
    <dgm:cxn modelId="{2DAFE4FD-20E7-2243-92F9-3F7483EFA7F4}" type="presOf" srcId="{6E3DD07B-F745-744C-8966-5DECA223CEA5}" destId="{CF1E9E9E-D050-0549-905C-80DF349AC799}" srcOrd="0" destOrd="0" presId="urn:microsoft.com/office/officeart/2005/8/layout/cycle5"/>
    <dgm:cxn modelId="{96368798-63FE-BE49-90F6-72583E76B45D}" type="presParOf" srcId="{A3A94E00-77CA-F249-9658-49472CC9D9E9}" destId="{85EFE9BC-3057-C04A-906C-8D70F50673C0}" srcOrd="0" destOrd="0" presId="urn:microsoft.com/office/officeart/2005/8/layout/cycle5"/>
    <dgm:cxn modelId="{4CF8D57F-534D-C147-BA7F-DF72899731F7}" type="presParOf" srcId="{A3A94E00-77CA-F249-9658-49472CC9D9E9}" destId="{F6D8D876-5635-CE40-99EC-A0735F498A6E}" srcOrd="1" destOrd="0" presId="urn:microsoft.com/office/officeart/2005/8/layout/cycle5"/>
    <dgm:cxn modelId="{DBB34BA1-B8C0-5E43-9415-C7DF387233D0}" type="presParOf" srcId="{A3A94E00-77CA-F249-9658-49472CC9D9E9}" destId="{3E55BE95-3151-9040-BB00-C25483CB7CE9}" srcOrd="2" destOrd="0" presId="urn:microsoft.com/office/officeart/2005/8/layout/cycle5"/>
    <dgm:cxn modelId="{0EC4D6B3-D6A6-654D-8FD8-9F7632FE1EC4}" type="presParOf" srcId="{A3A94E00-77CA-F249-9658-49472CC9D9E9}" destId="{F88944C0-8E28-874C-93B4-F73E9BFA2613}" srcOrd="3" destOrd="0" presId="urn:microsoft.com/office/officeart/2005/8/layout/cycle5"/>
    <dgm:cxn modelId="{4802D82A-C980-964C-B19B-6A31525AB432}" type="presParOf" srcId="{A3A94E00-77CA-F249-9658-49472CC9D9E9}" destId="{F8CECC30-E1BB-7642-9166-A0E75A33CCD8}" srcOrd="4" destOrd="0" presId="urn:microsoft.com/office/officeart/2005/8/layout/cycle5"/>
    <dgm:cxn modelId="{A7CF7FBE-9447-F54E-992C-E8339FB26B6F}" type="presParOf" srcId="{A3A94E00-77CA-F249-9658-49472CC9D9E9}" destId="{06415173-344B-454C-841F-175C8F773A45}" srcOrd="5" destOrd="0" presId="urn:microsoft.com/office/officeart/2005/8/layout/cycle5"/>
    <dgm:cxn modelId="{74A045A6-FD6B-CC4E-ACC6-53FB405F94A1}" type="presParOf" srcId="{A3A94E00-77CA-F249-9658-49472CC9D9E9}" destId="{4655D273-22A7-1A4C-889A-F787DC6BAF0C}" srcOrd="6" destOrd="0" presId="urn:microsoft.com/office/officeart/2005/8/layout/cycle5"/>
    <dgm:cxn modelId="{C744A3A2-EAFF-9C4E-91F7-DE293AED9A8D}" type="presParOf" srcId="{A3A94E00-77CA-F249-9658-49472CC9D9E9}" destId="{5CF601AB-FC30-8D4D-8C3B-079AF872CD24}" srcOrd="7" destOrd="0" presId="urn:microsoft.com/office/officeart/2005/8/layout/cycle5"/>
    <dgm:cxn modelId="{ED844544-F3B1-D040-B763-BF1EBCD00F3D}" type="presParOf" srcId="{A3A94E00-77CA-F249-9658-49472CC9D9E9}" destId="{9F309819-1FE2-B646-8A59-E523210A1A1B}" srcOrd="8" destOrd="0" presId="urn:microsoft.com/office/officeart/2005/8/layout/cycle5"/>
    <dgm:cxn modelId="{F5610C22-5967-2343-8B85-94A89D518238}" type="presParOf" srcId="{A3A94E00-77CA-F249-9658-49472CC9D9E9}" destId="{CF1E9E9E-D050-0549-905C-80DF349AC799}" srcOrd="9" destOrd="0" presId="urn:microsoft.com/office/officeart/2005/8/layout/cycle5"/>
    <dgm:cxn modelId="{9578540B-88C7-394E-8133-3B4A5F2B1D46}" type="presParOf" srcId="{A3A94E00-77CA-F249-9658-49472CC9D9E9}" destId="{3EFF67A4-D5A7-644B-87B4-A7CE152A3CF7}" srcOrd="10" destOrd="0" presId="urn:microsoft.com/office/officeart/2005/8/layout/cycle5"/>
    <dgm:cxn modelId="{B75FC44B-27B0-084D-99F7-27494AFE8FBC}" type="presParOf" srcId="{A3A94E00-77CA-F249-9658-49472CC9D9E9}" destId="{F6E7CBBB-226B-6D43-9196-B8663FCC093F}" srcOrd="11" destOrd="0" presId="urn:microsoft.com/office/officeart/2005/8/layout/cycle5"/>
    <dgm:cxn modelId="{E2F7ABDE-89BF-3545-B779-2D6F86AE2036}" type="presParOf" srcId="{A3A94E00-77CA-F249-9658-49472CC9D9E9}" destId="{8DD88442-BA6C-F846-898A-27A02838B48A}" srcOrd="12" destOrd="0" presId="urn:microsoft.com/office/officeart/2005/8/layout/cycle5"/>
    <dgm:cxn modelId="{5A42B9C6-66D8-514C-81E5-CF3F40EBAF90}" type="presParOf" srcId="{A3A94E00-77CA-F249-9658-49472CC9D9E9}" destId="{1950C775-C17E-7744-90C8-B52591D9FB6A}" srcOrd="13" destOrd="0" presId="urn:microsoft.com/office/officeart/2005/8/layout/cycle5"/>
    <dgm:cxn modelId="{235EA68C-9188-B446-90FB-FCBA1F395B60}" type="presParOf" srcId="{A3A94E00-77CA-F249-9658-49472CC9D9E9}" destId="{E9AFC248-FE5A-964E-8B09-D7B6F5DE442F}" srcOrd="14" destOrd="0" presId="urn:microsoft.com/office/officeart/2005/8/layout/cycle5"/>
    <dgm:cxn modelId="{F9E58B4D-6E91-0341-B2C9-6DBB397228FB}" type="presParOf" srcId="{A3A94E00-77CA-F249-9658-49472CC9D9E9}" destId="{68F362C0-89EF-A545-AAC5-7266BD3DBD3A}" srcOrd="15" destOrd="0" presId="urn:microsoft.com/office/officeart/2005/8/layout/cycle5"/>
    <dgm:cxn modelId="{130B936D-E328-4945-8973-15E4749A25E2}" type="presParOf" srcId="{A3A94E00-77CA-F249-9658-49472CC9D9E9}" destId="{DC7C556A-D3F9-A54B-AEF5-CAE104D1804A}" srcOrd="16" destOrd="0" presId="urn:microsoft.com/office/officeart/2005/8/layout/cycle5"/>
    <dgm:cxn modelId="{37F0E3BB-6F4C-854C-940F-B0D4DFCAC432}" type="presParOf" srcId="{A3A94E00-77CA-F249-9658-49472CC9D9E9}" destId="{B794E12F-F718-FE49-984C-3223FE0F93B4}" srcOrd="17"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064AC-D49C-684F-BC37-F7A6FD8C5784}">
      <dsp:nvSpPr>
        <dsp:cNvPr id="0" name=""/>
        <dsp:cNvSpPr/>
      </dsp:nvSpPr>
      <dsp:spPr>
        <a:xfrm>
          <a:off x="4511188" y="0"/>
          <a:ext cx="2333291" cy="2333291"/>
        </a:xfrm>
        <a:prstGeom prst="ellipse">
          <a:avLst/>
        </a:prstGeom>
        <a:solidFill>
          <a:srgbClr val="B32C76">
            <a:alpha val="5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b="1"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sp:txBody>
      <dsp:txXfrm>
        <a:off x="5072876" y="562091"/>
        <a:ext cx="1209916" cy="742449"/>
      </dsp:txXfrm>
    </dsp:sp>
    <dsp:sp modelId="{2E9DF4D5-3EFB-EE48-BFDA-78F3F70CA632}">
      <dsp:nvSpPr>
        <dsp:cNvPr id="0" name=""/>
        <dsp:cNvSpPr/>
      </dsp:nvSpPr>
      <dsp:spPr>
        <a:xfrm>
          <a:off x="5336248" y="1506917"/>
          <a:ext cx="2333291" cy="2333291"/>
        </a:xfrm>
        <a:prstGeom prst="ellipse">
          <a:avLst/>
        </a:prstGeom>
        <a:solidFill>
          <a:srgbClr val="007DA8">
            <a:alpha val="5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b="1"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sp:txBody>
      <dsp:txXfrm>
        <a:off x="6254867" y="2297620"/>
        <a:ext cx="989932" cy="907438"/>
      </dsp:txXfrm>
    </dsp:sp>
    <dsp:sp modelId="{CF99BF2F-9287-9A46-9119-CB5E20A04F78}">
      <dsp:nvSpPr>
        <dsp:cNvPr id="0" name=""/>
        <dsp:cNvSpPr/>
      </dsp:nvSpPr>
      <dsp:spPr>
        <a:xfrm>
          <a:off x="3652389" y="1506917"/>
          <a:ext cx="2333291" cy="2333291"/>
        </a:xfrm>
        <a:prstGeom prst="ellipse">
          <a:avLst/>
        </a:prstGeom>
        <a:solidFill>
          <a:srgbClr val="D27826">
            <a:alpha val="5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ts val="0"/>
            </a:spcAft>
            <a:buNone/>
          </a:pPr>
          <a:endParaRPr lang="en-GB" sz="1600" b="1"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sp:txBody>
      <dsp:txXfrm>
        <a:off x="4077129" y="2297620"/>
        <a:ext cx="989932" cy="9074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FB3B6-AA77-A84D-ACEE-BF397686E3A0}">
      <dsp:nvSpPr>
        <dsp:cNvPr id="0" name=""/>
        <dsp:cNvSpPr/>
      </dsp:nvSpPr>
      <dsp:spPr>
        <a:xfrm rot="5400000">
          <a:off x="-161088" y="162847"/>
          <a:ext cx="1073923" cy="751746"/>
        </a:xfrm>
        <a:prstGeom prst="chevron">
          <a:avLst/>
        </a:prstGeom>
        <a:solidFill>
          <a:schemeClr val="accent5">
            <a:lumMod val="75000"/>
          </a:schemeClr>
        </a:solidFill>
        <a:ln w="12700" cap="flat" cmpd="sng" algn="ctr">
          <a:solidFill>
            <a:schemeClr val="accent5">
              <a:lumMod val="7500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err="1">
              <a:solidFill>
                <a:sysClr val="window" lastClr="FFFFFF"/>
              </a:solidFill>
              <a:latin typeface="Georgia"/>
              <a:ea typeface="+mn-ea"/>
              <a:cs typeface="+mn-cs"/>
            </a:rPr>
            <a:t>Fase</a:t>
          </a:r>
          <a:r>
            <a:rPr lang="en-GB" sz="1800" b="1" kern="1200" dirty="0">
              <a:solidFill>
                <a:sysClr val="window" lastClr="FFFFFF"/>
              </a:solidFill>
              <a:latin typeface="Georgia"/>
              <a:ea typeface="+mn-ea"/>
              <a:cs typeface="+mn-cs"/>
            </a:rPr>
            <a:t> </a:t>
          </a:r>
          <a:r>
            <a:rPr lang="en-GB" sz="1800" b="1" kern="1200" dirty="0">
              <a:solidFill>
                <a:sysClr val="window" lastClr="FFFFFF"/>
              </a:solidFill>
              <a:latin typeface="Arial" panose="020B0604020202020204" pitchFamily="34" charset="0"/>
              <a:ea typeface="+mn-ea"/>
              <a:cs typeface="Arial" panose="020B0604020202020204" pitchFamily="34" charset="0"/>
            </a:rPr>
            <a:t>1</a:t>
          </a:r>
        </a:p>
      </dsp:txBody>
      <dsp:txXfrm rot="-5400000">
        <a:off x="1" y="377631"/>
        <a:ext cx="751746" cy="322177"/>
      </dsp:txXfrm>
    </dsp:sp>
    <dsp:sp modelId="{8B85E9DF-E0BE-B841-9040-25E03C4BC5B8}">
      <dsp:nvSpPr>
        <dsp:cNvPr id="0" name=""/>
        <dsp:cNvSpPr/>
      </dsp:nvSpPr>
      <dsp:spPr>
        <a:xfrm rot="5400000">
          <a:off x="2567286" y="-1813781"/>
          <a:ext cx="698050" cy="4329130"/>
        </a:xfrm>
        <a:prstGeom prst="round2SameRect">
          <a:avLst/>
        </a:prstGeom>
        <a:solidFill>
          <a:sysClr val="window" lastClr="FFFFFF">
            <a:alpha val="90000"/>
            <a:hueOff val="0"/>
            <a:satOff val="0"/>
            <a:lumOff val="0"/>
            <a:alphaOff val="0"/>
          </a:sysClr>
        </a:solidFill>
        <a:ln w="12700" cap="flat" cmpd="sng" algn="ctr">
          <a:solidFill>
            <a:schemeClr val="accent5">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GB" sz="2000" b="0"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Generar</a:t>
          </a:r>
          <a:r>
            <a:rPr lang="en-GB" sz="2000" b="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GB" sz="2000" b="0"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una</a:t>
          </a:r>
          <a:r>
            <a:rPr lang="en-GB" sz="2000" b="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idea</a:t>
          </a:r>
        </a:p>
      </dsp:txBody>
      <dsp:txXfrm rot="-5400000">
        <a:off x="751746" y="35835"/>
        <a:ext cx="4295054" cy="629898"/>
      </dsp:txXfrm>
    </dsp:sp>
    <dsp:sp modelId="{0F312CBC-97CB-074E-8397-899850EAF1D6}">
      <dsp:nvSpPr>
        <dsp:cNvPr id="0" name=""/>
        <dsp:cNvSpPr/>
      </dsp:nvSpPr>
      <dsp:spPr>
        <a:xfrm rot="5400000">
          <a:off x="-161088" y="1119460"/>
          <a:ext cx="1073923" cy="751746"/>
        </a:xfrm>
        <a:prstGeom prst="chevron">
          <a:avLst/>
        </a:prstGeom>
        <a:solidFill>
          <a:srgbClr val="FFC000"/>
        </a:solidFill>
        <a:ln w="12700" cap="flat" cmpd="sng" algn="ctr">
          <a:solidFill>
            <a:srgbClr val="FFC000"/>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err="1">
              <a:solidFill>
                <a:sysClr val="window" lastClr="FFFFFF"/>
              </a:solidFill>
              <a:latin typeface="Georgia"/>
              <a:ea typeface="+mn-ea"/>
              <a:cs typeface="+mn-cs"/>
            </a:rPr>
            <a:t>Fase</a:t>
          </a:r>
          <a:r>
            <a:rPr lang="en-GB" sz="1800" b="1" kern="1200" dirty="0">
              <a:solidFill>
                <a:sysClr val="window" lastClr="FFFFFF"/>
              </a:solidFill>
              <a:latin typeface="Georgia"/>
              <a:ea typeface="+mn-ea"/>
              <a:cs typeface="+mn-cs"/>
            </a:rPr>
            <a:t> </a:t>
          </a:r>
          <a:r>
            <a:rPr lang="en-GB" sz="1800" b="1" kern="1200" dirty="0">
              <a:solidFill>
                <a:sysClr val="window" lastClr="FFFFFF"/>
              </a:solidFill>
              <a:latin typeface="Arial" panose="020B0604020202020204" pitchFamily="34" charset="0"/>
              <a:ea typeface="+mn-ea"/>
              <a:cs typeface="Arial" panose="020B0604020202020204" pitchFamily="34" charset="0"/>
            </a:rPr>
            <a:t>2</a:t>
          </a:r>
        </a:p>
      </dsp:txBody>
      <dsp:txXfrm rot="-5400000">
        <a:off x="1" y="1334244"/>
        <a:ext cx="751746" cy="322177"/>
      </dsp:txXfrm>
    </dsp:sp>
    <dsp:sp modelId="{7E96C00A-CEEA-004A-B3F3-76C4BBD0BD44}">
      <dsp:nvSpPr>
        <dsp:cNvPr id="0" name=""/>
        <dsp:cNvSpPr/>
      </dsp:nvSpPr>
      <dsp:spPr>
        <a:xfrm rot="5400000">
          <a:off x="2567286" y="-889250"/>
          <a:ext cx="698050" cy="4329130"/>
        </a:xfrm>
        <a:prstGeom prst="round2SameRect">
          <a:avLst/>
        </a:prstGeom>
        <a:solidFill>
          <a:sysClr val="window" lastClr="FFFFFF">
            <a:alpha val="90000"/>
            <a:hueOff val="0"/>
            <a:satOff val="0"/>
            <a:lumOff val="0"/>
            <a:alphaOff val="0"/>
          </a:sysClr>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s-ES" sz="20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Selección de ideas y viabilidad</a:t>
          </a:r>
          <a:endParaRPr lang="en-GB" sz="20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sp:txBody>
      <dsp:txXfrm rot="-5400000">
        <a:off x="751746" y="960366"/>
        <a:ext cx="4295054" cy="629898"/>
      </dsp:txXfrm>
    </dsp:sp>
    <dsp:sp modelId="{F9D6CB84-AEF2-754C-BC0B-3442F0714617}">
      <dsp:nvSpPr>
        <dsp:cNvPr id="0" name=""/>
        <dsp:cNvSpPr/>
      </dsp:nvSpPr>
      <dsp:spPr>
        <a:xfrm rot="5400000">
          <a:off x="-161088" y="2076073"/>
          <a:ext cx="1073923" cy="751746"/>
        </a:xfrm>
        <a:prstGeom prst="chevron">
          <a:avLst/>
        </a:prstGeom>
        <a:solidFill>
          <a:schemeClr val="accent6">
            <a:lumMod val="75000"/>
          </a:scheme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err="1">
              <a:solidFill>
                <a:sysClr val="window" lastClr="FFFFFF"/>
              </a:solidFill>
              <a:latin typeface="Georgia"/>
              <a:ea typeface="+mn-ea"/>
              <a:cs typeface="+mn-cs"/>
            </a:rPr>
            <a:t>Fase</a:t>
          </a:r>
          <a:r>
            <a:rPr lang="en-GB" sz="1800" b="1" kern="1200" dirty="0">
              <a:solidFill>
                <a:sysClr val="window" lastClr="FFFFFF"/>
              </a:solidFill>
              <a:latin typeface="Georgia"/>
              <a:ea typeface="+mn-ea"/>
              <a:cs typeface="+mn-cs"/>
            </a:rPr>
            <a:t> </a:t>
          </a:r>
          <a:r>
            <a:rPr lang="en-GB" sz="1800" b="1" kern="1200" dirty="0">
              <a:solidFill>
                <a:sysClr val="window" lastClr="FFFFFF"/>
              </a:solidFill>
              <a:latin typeface="Arial" panose="020B0604020202020204" pitchFamily="34" charset="0"/>
              <a:ea typeface="+mn-ea"/>
              <a:cs typeface="Arial" panose="020B0604020202020204" pitchFamily="34" charset="0"/>
            </a:rPr>
            <a:t>3</a:t>
          </a:r>
        </a:p>
      </dsp:txBody>
      <dsp:txXfrm rot="-5400000">
        <a:off x="1" y="2290857"/>
        <a:ext cx="751746" cy="322177"/>
      </dsp:txXfrm>
    </dsp:sp>
    <dsp:sp modelId="{0D9D0431-178B-6540-9D0A-66017C7E51B1}">
      <dsp:nvSpPr>
        <dsp:cNvPr id="0" name=""/>
        <dsp:cNvSpPr/>
      </dsp:nvSpPr>
      <dsp:spPr>
        <a:xfrm rot="5400000">
          <a:off x="2567286" y="99444"/>
          <a:ext cx="698050" cy="4329130"/>
        </a:xfrm>
        <a:prstGeom prst="round2SameRect">
          <a:avLst/>
        </a:prstGeom>
        <a:solidFill>
          <a:sysClr val="window" lastClr="FFFFFF">
            <a:alpha val="90000"/>
            <a:hueOff val="0"/>
            <a:satOff val="0"/>
            <a:lumOff val="0"/>
            <a:alphaOff val="0"/>
          </a:sys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s-ES" sz="20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Desarrollo y prueba de productos </a:t>
          </a:r>
          <a:endParaRPr lang="en-GB" sz="20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sp:txBody>
      <dsp:txXfrm rot="-5400000">
        <a:off x="751746" y="1949060"/>
        <a:ext cx="4295054" cy="629898"/>
      </dsp:txXfrm>
    </dsp:sp>
    <dsp:sp modelId="{E0FF4792-221D-804A-A2B2-DDC561AE309F}">
      <dsp:nvSpPr>
        <dsp:cNvPr id="0" name=""/>
        <dsp:cNvSpPr/>
      </dsp:nvSpPr>
      <dsp:spPr>
        <a:xfrm rot="5400000">
          <a:off x="-161088" y="3032686"/>
          <a:ext cx="1073923" cy="751746"/>
        </a:xfrm>
        <a:prstGeom prst="chevron">
          <a:avLst/>
        </a:prstGeom>
        <a:solidFill>
          <a:srgbClr val="85D2E1"/>
        </a:solidFill>
        <a:ln w="12700" cap="flat" cmpd="sng" algn="ctr">
          <a:solidFill>
            <a:srgbClr val="85D2E1"/>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err="1">
              <a:solidFill>
                <a:sysClr val="window" lastClr="FFFFFF"/>
              </a:solidFill>
              <a:latin typeface="Arial" panose="020B0604020202020204" pitchFamily="34" charset="0"/>
              <a:ea typeface="+mn-ea"/>
              <a:cs typeface="Arial" panose="020B0604020202020204" pitchFamily="34" charset="0"/>
            </a:rPr>
            <a:t>Fase</a:t>
          </a:r>
          <a:r>
            <a:rPr lang="en-GB" sz="1800" b="1" kern="1200" dirty="0">
              <a:solidFill>
                <a:sysClr val="window" lastClr="FFFFFF"/>
              </a:solidFill>
              <a:latin typeface="Arial" panose="020B0604020202020204" pitchFamily="34" charset="0"/>
              <a:ea typeface="+mn-ea"/>
              <a:cs typeface="Arial" panose="020B0604020202020204" pitchFamily="34" charset="0"/>
            </a:rPr>
            <a:t> 4</a:t>
          </a:r>
        </a:p>
      </dsp:txBody>
      <dsp:txXfrm rot="-5400000">
        <a:off x="1" y="3247470"/>
        <a:ext cx="751746" cy="322177"/>
      </dsp:txXfrm>
    </dsp:sp>
    <dsp:sp modelId="{D510EA3B-DE9A-9A4A-A286-BDBF8FA1D7A2}">
      <dsp:nvSpPr>
        <dsp:cNvPr id="0" name=""/>
        <dsp:cNvSpPr/>
      </dsp:nvSpPr>
      <dsp:spPr>
        <a:xfrm rot="5400000">
          <a:off x="2567286" y="1056057"/>
          <a:ext cx="698050" cy="4329130"/>
        </a:xfrm>
        <a:prstGeom prst="round2SameRect">
          <a:avLst/>
        </a:prstGeom>
        <a:solidFill>
          <a:sysClr val="window" lastClr="FFFFFF">
            <a:alpha val="90000"/>
            <a:hueOff val="0"/>
            <a:satOff val="0"/>
            <a:lumOff val="0"/>
            <a:alphaOff val="0"/>
          </a:sysClr>
        </a:solidFill>
        <a:ln w="12700" cap="flat" cmpd="sng" algn="ctr">
          <a:solidFill>
            <a:srgbClr val="85D2E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s-ES" sz="20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Producción y lanzamiento </a:t>
          </a:r>
          <a:endParaRPr lang="en-GB" sz="20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sp:txBody>
      <dsp:txXfrm rot="-5400000">
        <a:off x="751746" y="2905673"/>
        <a:ext cx="4295054" cy="629898"/>
      </dsp:txXfrm>
    </dsp:sp>
    <dsp:sp modelId="{C438879D-4462-0449-B983-94C1307D8213}">
      <dsp:nvSpPr>
        <dsp:cNvPr id="0" name=""/>
        <dsp:cNvSpPr/>
      </dsp:nvSpPr>
      <dsp:spPr>
        <a:xfrm rot="5400000">
          <a:off x="-161088" y="3989299"/>
          <a:ext cx="1073923" cy="751746"/>
        </a:xfrm>
        <a:prstGeom prst="chevron">
          <a:avLst/>
        </a:prstGeom>
        <a:solidFill>
          <a:srgbClr val="70B2BE"/>
        </a:solidFill>
        <a:ln w="12700" cap="flat" cmpd="sng" algn="ctr">
          <a:solidFill>
            <a:srgbClr val="70B2BE"/>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err="1">
              <a:solidFill>
                <a:sysClr val="window" lastClr="FFFFFF"/>
              </a:solidFill>
              <a:latin typeface="Arial" panose="020B0604020202020204" pitchFamily="34" charset="0"/>
              <a:ea typeface="+mn-ea"/>
              <a:cs typeface="Arial" panose="020B0604020202020204" pitchFamily="34" charset="0"/>
            </a:rPr>
            <a:t>Fase</a:t>
          </a:r>
          <a:r>
            <a:rPr lang="en-GB" sz="1800" b="1" kern="1200" dirty="0">
              <a:solidFill>
                <a:sysClr val="window" lastClr="FFFFFF"/>
              </a:solidFill>
              <a:latin typeface="Arial" panose="020B0604020202020204" pitchFamily="34" charset="0"/>
              <a:ea typeface="+mn-ea"/>
              <a:cs typeface="Arial" panose="020B0604020202020204" pitchFamily="34" charset="0"/>
            </a:rPr>
            <a:t> 5</a:t>
          </a:r>
        </a:p>
      </dsp:txBody>
      <dsp:txXfrm rot="-5400000">
        <a:off x="1" y="4204083"/>
        <a:ext cx="751746" cy="322177"/>
      </dsp:txXfrm>
    </dsp:sp>
    <dsp:sp modelId="{8B783787-6537-8B41-AE0F-DB00A7A137B5}">
      <dsp:nvSpPr>
        <dsp:cNvPr id="0" name=""/>
        <dsp:cNvSpPr/>
      </dsp:nvSpPr>
      <dsp:spPr>
        <a:xfrm rot="5400000">
          <a:off x="2567286" y="2012670"/>
          <a:ext cx="698050" cy="4329130"/>
        </a:xfrm>
        <a:prstGeom prst="round2SameRect">
          <a:avLst/>
        </a:prstGeom>
        <a:solidFill>
          <a:sysClr val="window" lastClr="FFFFFF">
            <a:alpha val="90000"/>
            <a:hueOff val="0"/>
            <a:satOff val="0"/>
            <a:lumOff val="0"/>
            <a:alphaOff val="0"/>
          </a:sysClr>
        </a:solidFill>
        <a:ln w="12700" cap="flat" cmpd="sng" algn="ctr">
          <a:solidFill>
            <a:srgbClr val="70B2B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s-ES" sz="2000"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Post-lanzamiento</a:t>
          </a:r>
          <a:r>
            <a:rPr lang="es-ES" sz="20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endParaRPr lang="en-GB" sz="20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sp:txBody>
      <dsp:txXfrm rot="-5400000">
        <a:off x="751746" y="3862286"/>
        <a:ext cx="4295054" cy="6298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88937E-21EE-324A-ADFB-01755E9532B2}">
      <dsp:nvSpPr>
        <dsp:cNvPr id="0" name=""/>
        <dsp:cNvSpPr/>
      </dsp:nvSpPr>
      <dsp:spPr>
        <a:xfrm>
          <a:off x="648311" y="705323"/>
          <a:ext cx="2369184" cy="822786"/>
        </a:xfrm>
        <a:prstGeom prst="ellipse">
          <a:avLst/>
        </a:prstGeom>
        <a:solidFill>
          <a:srgbClr val="005697">
            <a:tint val="50000"/>
            <a:alpha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9FCE2A42-00B2-5B4F-8C32-7EF560835CEE}">
      <dsp:nvSpPr>
        <dsp:cNvPr id="0" name=""/>
        <dsp:cNvSpPr/>
      </dsp:nvSpPr>
      <dsp:spPr>
        <a:xfrm>
          <a:off x="1607005" y="2509888"/>
          <a:ext cx="459144" cy="714172"/>
        </a:xfrm>
        <a:prstGeom prst="downArrow">
          <a:avLst/>
        </a:prstGeom>
        <a:solidFill>
          <a:srgbClr val="005697">
            <a:tint val="6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4B657DE1-E22D-8C4B-ACD9-F0F60CCFBD6B}">
      <dsp:nvSpPr>
        <dsp:cNvPr id="0" name=""/>
        <dsp:cNvSpPr/>
      </dsp:nvSpPr>
      <dsp:spPr>
        <a:xfrm>
          <a:off x="806874" y="3149596"/>
          <a:ext cx="2203893" cy="851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rgbClr val="005697"/>
              </a:solidFill>
              <a:latin typeface="+mn-lt"/>
              <a:ea typeface="+mn-ea"/>
              <a:cs typeface="+mn-cs"/>
            </a:rPr>
            <a:t>Ideas o soluciones viables y factibles</a:t>
          </a:r>
          <a:endParaRPr lang="en-GB" sz="2000" b="1" kern="1200" dirty="0">
            <a:solidFill>
              <a:srgbClr val="005697"/>
            </a:solidFill>
            <a:latin typeface="+mn-lt"/>
            <a:ea typeface="+mn-ea"/>
            <a:cs typeface="+mn-cs"/>
          </a:endParaRPr>
        </a:p>
      </dsp:txBody>
      <dsp:txXfrm>
        <a:off x="806874" y="3149596"/>
        <a:ext cx="2203893" cy="851991"/>
      </dsp:txXfrm>
    </dsp:sp>
    <dsp:sp modelId="{86F846DF-5616-904C-B6C4-BC629A7F9E6D}">
      <dsp:nvSpPr>
        <dsp:cNvPr id="0" name=""/>
        <dsp:cNvSpPr/>
      </dsp:nvSpPr>
      <dsp:spPr>
        <a:xfrm>
          <a:off x="1509666" y="1591655"/>
          <a:ext cx="826459" cy="826459"/>
        </a:xfrm>
        <a:prstGeom prst="ellipse">
          <a:avLst/>
        </a:prstGeom>
        <a:solidFill>
          <a:srgbClr val="00569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ysClr val="window" lastClr="FFFFFF"/>
              </a:solidFill>
              <a:latin typeface="Georgia"/>
              <a:ea typeface="+mn-ea"/>
              <a:cs typeface="+mn-cs"/>
            </a:rPr>
            <a:t>ideas</a:t>
          </a:r>
        </a:p>
      </dsp:txBody>
      <dsp:txXfrm>
        <a:off x="1630698" y="1712687"/>
        <a:ext cx="584395" cy="584395"/>
      </dsp:txXfrm>
    </dsp:sp>
    <dsp:sp modelId="{4221386A-6C62-504E-9D3A-056E921FEF29}">
      <dsp:nvSpPr>
        <dsp:cNvPr id="0" name=""/>
        <dsp:cNvSpPr/>
      </dsp:nvSpPr>
      <dsp:spPr>
        <a:xfrm>
          <a:off x="918288" y="971627"/>
          <a:ext cx="826459" cy="826459"/>
        </a:xfrm>
        <a:prstGeom prst="ellipse">
          <a:avLst/>
        </a:prstGeom>
        <a:solidFill>
          <a:srgbClr val="00569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ysClr val="window" lastClr="FFFFFF"/>
              </a:solidFill>
              <a:latin typeface="Georgia"/>
              <a:ea typeface="+mn-ea"/>
              <a:cs typeface="+mn-cs"/>
            </a:rPr>
            <a:t>ideas</a:t>
          </a:r>
        </a:p>
      </dsp:txBody>
      <dsp:txXfrm>
        <a:off x="1039320" y="1092659"/>
        <a:ext cx="584395" cy="584395"/>
      </dsp:txXfrm>
    </dsp:sp>
    <dsp:sp modelId="{BE4D8382-4B5C-514C-A51B-D6690D647C6D}">
      <dsp:nvSpPr>
        <dsp:cNvPr id="0" name=""/>
        <dsp:cNvSpPr/>
      </dsp:nvSpPr>
      <dsp:spPr>
        <a:xfrm>
          <a:off x="1763114" y="771807"/>
          <a:ext cx="826459" cy="826459"/>
        </a:xfrm>
        <a:prstGeom prst="ellipse">
          <a:avLst/>
        </a:prstGeom>
        <a:solidFill>
          <a:srgbClr val="00569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ysClr val="window" lastClr="FFFFFF"/>
              </a:solidFill>
              <a:latin typeface="Georgia"/>
              <a:ea typeface="+mn-ea"/>
              <a:cs typeface="+mn-cs"/>
            </a:rPr>
            <a:t>ideas</a:t>
          </a:r>
        </a:p>
      </dsp:txBody>
      <dsp:txXfrm>
        <a:off x="1884146" y="892839"/>
        <a:ext cx="584395" cy="584395"/>
      </dsp:txXfrm>
    </dsp:sp>
    <dsp:sp modelId="{4CA1BC4C-DB5F-494E-A1A4-2803BDEDF52C}">
      <dsp:nvSpPr>
        <dsp:cNvPr id="0" name=""/>
        <dsp:cNvSpPr/>
      </dsp:nvSpPr>
      <dsp:spPr>
        <a:xfrm>
          <a:off x="486873" y="612313"/>
          <a:ext cx="2571208" cy="2056966"/>
        </a:xfrm>
        <a:prstGeom prst="funnel">
          <a:avLst/>
        </a:prstGeom>
        <a:solidFill>
          <a:sysClr val="window" lastClr="FFFFFF">
            <a:alpha val="40000"/>
            <a:hueOff val="0"/>
            <a:satOff val="0"/>
            <a:lumOff val="0"/>
            <a:alphaOff val="0"/>
          </a:sysClr>
        </a:solidFill>
        <a:ln w="6350" cap="flat" cmpd="sng" algn="ctr">
          <a:solidFill>
            <a:srgbClr val="005697">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775627-1C9E-864C-9A03-2D6908F58947}">
      <dsp:nvSpPr>
        <dsp:cNvPr id="0" name=""/>
        <dsp:cNvSpPr/>
      </dsp:nvSpPr>
      <dsp:spPr>
        <a:xfrm>
          <a:off x="819723" y="1726"/>
          <a:ext cx="2487436" cy="1243718"/>
        </a:xfrm>
        <a:prstGeom prst="roundRect">
          <a:avLst>
            <a:gd name="adj" fmla="val 10000"/>
          </a:avLst>
        </a:prstGeom>
        <a:solidFill>
          <a:srgbClr val="70B2B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GB" sz="2300" b="1" kern="1200" dirty="0"/>
            <a:t>1. </a:t>
          </a:r>
          <a:r>
            <a:rPr lang="es-ES" sz="2300" b="1" kern="1200" dirty="0"/>
            <a:t>Métodos analíticos</a:t>
          </a:r>
        </a:p>
        <a:p>
          <a:pPr marL="0" lvl="0" indent="0" algn="ctr" defTabSz="1022350">
            <a:lnSpc>
              <a:spcPct val="90000"/>
            </a:lnSpc>
            <a:spcBef>
              <a:spcPct val="0"/>
            </a:spcBef>
            <a:spcAft>
              <a:spcPct val="35000"/>
            </a:spcAft>
            <a:buNone/>
          </a:pPr>
          <a:r>
            <a:rPr lang="es-ES" sz="2300" b="0" kern="1200" dirty="0"/>
            <a:t>(Objetivo)</a:t>
          </a:r>
          <a:endParaRPr lang="en-GB" sz="2300" b="0" kern="1200" dirty="0"/>
        </a:p>
      </dsp:txBody>
      <dsp:txXfrm>
        <a:off x="856150" y="38153"/>
        <a:ext cx="2414582" cy="1170864"/>
      </dsp:txXfrm>
    </dsp:sp>
    <dsp:sp modelId="{EA19937C-A11E-4149-BABA-1F1A9F948212}">
      <dsp:nvSpPr>
        <dsp:cNvPr id="0" name=""/>
        <dsp:cNvSpPr/>
      </dsp:nvSpPr>
      <dsp:spPr>
        <a:xfrm>
          <a:off x="1068466" y="1245444"/>
          <a:ext cx="248743" cy="932788"/>
        </a:xfrm>
        <a:custGeom>
          <a:avLst/>
          <a:gdLst/>
          <a:ahLst/>
          <a:cxnLst/>
          <a:rect l="0" t="0" r="0" b="0"/>
          <a:pathLst>
            <a:path>
              <a:moveTo>
                <a:pt x="0" y="0"/>
              </a:moveTo>
              <a:lnTo>
                <a:pt x="0" y="932788"/>
              </a:lnTo>
              <a:lnTo>
                <a:pt x="248743" y="932788"/>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E7047E00-EF66-D940-9313-1E1A7077958F}">
      <dsp:nvSpPr>
        <dsp:cNvPr id="0" name=""/>
        <dsp:cNvSpPr/>
      </dsp:nvSpPr>
      <dsp:spPr>
        <a:xfrm>
          <a:off x="1317210" y="1556373"/>
          <a:ext cx="1989948" cy="1243718"/>
        </a:xfrm>
        <a:prstGeom prst="roundRect">
          <a:avLst>
            <a:gd name="adj" fmla="val 10000"/>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0" kern="1200" dirty="0">
              <a:solidFill>
                <a:srgbClr val="1188A3"/>
              </a:solidFill>
            </a:rPr>
            <a:t>Pruebas de discriminación</a:t>
          </a:r>
          <a:endParaRPr lang="en-GB" sz="2000" b="0" kern="1200" dirty="0">
            <a:solidFill>
              <a:srgbClr val="1188A3"/>
            </a:solidFill>
          </a:endParaRPr>
        </a:p>
      </dsp:txBody>
      <dsp:txXfrm>
        <a:off x="1353637" y="1592800"/>
        <a:ext cx="1917094" cy="1170864"/>
      </dsp:txXfrm>
    </dsp:sp>
    <dsp:sp modelId="{FF2E987D-07F6-054A-8218-DA71AC1C71FE}">
      <dsp:nvSpPr>
        <dsp:cNvPr id="0" name=""/>
        <dsp:cNvSpPr/>
      </dsp:nvSpPr>
      <dsp:spPr>
        <a:xfrm>
          <a:off x="1068466" y="1245444"/>
          <a:ext cx="248743" cy="2487436"/>
        </a:xfrm>
        <a:custGeom>
          <a:avLst/>
          <a:gdLst/>
          <a:ahLst/>
          <a:cxnLst/>
          <a:rect l="0" t="0" r="0" b="0"/>
          <a:pathLst>
            <a:path>
              <a:moveTo>
                <a:pt x="0" y="0"/>
              </a:moveTo>
              <a:lnTo>
                <a:pt x="0" y="2487436"/>
              </a:lnTo>
              <a:lnTo>
                <a:pt x="248743" y="2487436"/>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078E4EF9-9D8C-4B4C-8B1D-264EE42C9D99}">
      <dsp:nvSpPr>
        <dsp:cNvPr id="0" name=""/>
        <dsp:cNvSpPr/>
      </dsp:nvSpPr>
      <dsp:spPr>
        <a:xfrm>
          <a:off x="1317210" y="3111021"/>
          <a:ext cx="1989948" cy="1243718"/>
        </a:xfrm>
        <a:prstGeom prst="roundRect">
          <a:avLst>
            <a:gd name="adj" fmla="val 10000"/>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rgbClr val="1188A3"/>
              </a:solidFill>
            </a:rPr>
            <a:t>Pruebas descriptivas (elaboración de perfiles) </a:t>
          </a:r>
          <a:endParaRPr lang="en-GB" sz="2000" kern="1200" dirty="0">
            <a:solidFill>
              <a:srgbClr val="1188A3"/>
            </a:solidFill>
          </a:endParaRPr>
        </a:p>
      </dsp:txBody>
      <dsp:txXfrm>
        <a:off x="1353637" y="3147448"/>
        <a:ext cx="1917094" cy="1170864"/>
      </dsp:txXfrm>
    </dsp:sp>
    <dsp:sp modelId="{B38823DD-6BBA-884E-8CB9-F9D1F96507FA}">
      <dsp:nvSpPr>
        <dsp:cNvPr id="0" name=""/>
        <dsp:cNvSpPr/>
      </dsp:nvSpPr>
      <dsp:spPr>
        <a:xfrm>
          <a:off x="3929018" y="1726"/>
          <a:ext cx="2487436" cy="1243718"/>
        </a:xfrm>
        <a:prstGeom prst="roundRect">
          <a:avLst>
            <a:gd name="adj" fmla="val 10000"/>
          </a:avLst>
        </a:prstGeom>
        <a:solidFill>
          <a:srgbClr val="70B2B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GB" sz="2300" b="1" kern="1200" dirty="0"/>
            <a:t>2. </a:t>
          </a:r>
          <a:r>
            <a:rPr lang="es-ES" sz="2300" b="1" kern="1200" dirty="0"/>
            <a:t>Métodos afectivos </a:t>
          </a:r>
        </a:p>
        <a:p>
          <a:pPr marL="0" lvl="0" indent="0" algn="ctr" defTabSz="1022350">
            <a:lnSpc>
              <a:spcPct val="90000"/>
            </a:lnSpc>
            <a:spcBef>
              <a:spcPct val="0"/>
            </a:spcBef>
            <a:spcAft>
              <a:spcPct val="35000"/>
            </a:spcAft>
            <a:buNone/>
          </a:pPr>
          <a:r>
            <a:rPr lang="es-ES" sz="2300" b="0" kern="1200" dirty="0"/>
            <a:t>(Subjetivo)</a:t>
          </a:r>
          <a:endParaRPr lang="en-GB" sz="2300" b="0" kern="1200" dirty="0"/>
        </a:p>
      </dsp:txBody>
      <dsp:txXfrm>
        <a:off x="3965445" y="38153"/>
        <a:ext cx="2414582" cy="1170864"/>
      </dsp:txXfrm>
    </dsp:sp>
    <dsp:sp modelId="{DE9C4F89-3C1A-D84C-B1E6-1B379DC20838}">
      <dsp:nvSpPr>
        <dsp:cNvPr id="0" name=""/>
        <dsp:cNvSpPr/>
      </dsp:nvSpPr>
      <dsp:spPr>
        <a:xfrm>
          <a:off x="4177762" y="1245444"/>
          <a:ext cx="248743" cy="932788"/>
        </a:xfrm>
        <a:custGeom>
          <a:avLst/>
          <a:gdLst/>
          <a:ahLst/>
          <a:cxnLst/>
          <a:rect l="0" t="0" r="0" b="0"/>
          <a:pathLst>
            <a:path>
              <a:moveTo>
                <a:pt x="0" y="0"/>
              </a:moveTo>
              <a:lnTo>
                <a:pt x="0" y="932788"/>
              </a:lnTo>
              <a:lnTo>
                <a:pt x="248743" y="932788"/>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764563DA-2E64-C748-BF35-B3A0B960507B}">
      <dsp:nvSpPr>
        <dsp:cNvPr id="0" name=""/>
        <dsp:cNvSpPr/>
      </dsp:nvSpPr>
      <dsp:spPr>
        <a:xfrm>
          <a:off x="4426505" y="1556373"/>
          <a:ext cx="1989948" cy="1243718"/>
        </a:xfrm>
        <a:prstGeom prst="roundRect">
          <a:avLst>
            <a:gd name="adj" fmla="val 10000"/>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rgbClr val="1188A3"/>
              </a:solidFill>
            </a:rPr>
            <a:t>Pruebas de preferencia</a:t>
          </a:r>
        </a:p>
      </dsp:txBody>
      <dsp:txXfrm>
        <a:off x="4462932" y="1592800"/>
        <a:ext cx="1917094" cy="1170864"/>
      </dsp:txXfrm>
    </dsp:sp>
    <dsp:sp modelId="{757666B8-9FBB-9241-9A2E-5E464C9B83C0}">
      <dsp:nvSpPr>
        <dsp:cNvPr id="0" name=""/>
        <dsp:cNvSpPr/>
      </dsp:nvSpPr>
      <dsp:spPr>
        <a:xfrm>
          <a:off x="4177762" y="1245444"/>
          <a:ext cx="224685" cy="2489162"/>
        </a:xfrm>
        <a:custGeom>
          <a:avLst/>
          <a:gdLst/>
          <a:ahLst/>
          <a:cxnLst/>
          <a:rect l="0" t="0" r="0" b="0"/>
          <a:pathLst>
            <a:path>
              <a:moveTo>
                <a:pt x="0" y="0"/>
              </a:moveTo>
              <a:lnTo>
                <a:pt x="0" y="2489162"/>
              </a:lnTo>
              <a:lnTo>
                <a:pt x="224685" y="2489162"/>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23F5844C-4FCF-3B46-B33C-1305AF4A3FB6}">
      <dsp:nvSpPr>
        <dsp:cNvPr id="0" name=""/>
        <dsp:cNvSpPr/>
      </dsp:nvSpPr>
      <dsp:spPr>
        <a:xfrm>
          <a:off x="4402447" y="3112747"/>
          <a:ext cx="1989948" cy="1243718"/>
        </a:xfrm>
        <a:prstGeom prst="roundRect">
          <a:avLst>
            <a:gd name="adj" fmla="val 10000"/>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rgbClr val="1188A3"/>
              </a:solidFill>
            </a:rPr>
            <a:t>Pruebas de aceptación </a:t>
          </a:r>
        </a:p>
      </dsp:txBody>
      <dsp:txXfrm>
        <a:off x="4438874" y="3149174"/>
        <a:ext cx="1917094" cy="11708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EFE9BC-3057-C04A-906C-8D70F50673C0}">
      <dsp:nvSpPr>
        <dsp:cNvPr id="0" name=""/>
        <dsp:cNvSpPr/>
      </dsp:nvSpPr>
      <dsp:spPr>
        <a:xfrm>
          <a:off x="2978690" y="1817"/>
          <a:ext cx="1244930" cy="809204"/>
        </a:xfrm>
        <a:prstGeom prst="round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rgbClr val="002060"/>
              </a:solidFill>
            </a:rPr>
            <a:t>Definir los atributos sensoriales </a:t>
          </a:r>
        </a:p>
      </dsp:txBody>
      <dsp:txXfrm>
        <a:off x="3018192" y="41319"/>
        <a:ext cx="1165926" cy="730200"/>
      </dsp:txXfrm>
    </dsp:sp>
    <dsp:sp modelId="{3E55BE95-3151-9040-BB00-C25483CB7CE9}">
      <dsp:nvSpPr>
        <dsp:cNvPr id="0" name=""/>
        <dsp:cNvSpPr/>
      </dsp:nvSpPr>
      <dsp:spPr>
        <a:xfrm>
          <a:off x="1694764" y="406420"/>
          <a:ext cx="3812781" cy="3812781"/>
        </a:xfrm>
        <a:custGeom>
          <a:avLst/>
          <a:gdLst/>
          <a:ahLst/>
          <a:cxnLst/>
          <a:rect l="0" t="0" r="0" b="0"/>
          <a:pathLst>
            <a:path>
              <a:moveTo>
                <a:pt x="2685447" y="166449"/>
              </a:moveTo>
              <a:arcTo wR="1906390" hR="1906390" stAng="17647223" swAng="923974"/>
            </a:path>
          </a:pathLst>
        </a:custGeom>
        <a:noFill/>
        <a:ln w="19050" cap="flat" cmpd="sng" algn="ctr">
          <a:solidFill>
            <a:schemeClr val="accent4"/>
          </a:solidFill>
          <a:prstDash val="solid"/>
          <a:miter lim="800000"/>
          <a:tailEnd type="arrow"/>
        </a:ln>
        <a:effectLst/>
      </dsp:spPr>
      <dsp:style>
        <a:lnRef idx="3">
          <a:schemeClr val="accent4"/>
        </a:lnRef>
        <a:fillRef idx="0">
          <a:schemeClr val="accent4"/>
        </a:fillRef>
        <a:effectRef idx="2">
          <a:schemeClr val="accent4"/>
        </a:effectRef>
        <a:fontRef idx="minor">
          <a:schemeClr val="tx1"/>
        </a:fontRef>
      </dsp:style>
    </dsp:sp>
    <dsp:sp modelId="{F88944C0-8E28-874C-93B4-F73E9BFA2613}">
      <dsp:nvSpPr>
        <dsp:cNvPr id="0" name=""/>
        <dsp:cNvSpPr/>
      </dsp:nvSpPr>
      <dsp:spPr>
        <a:xfrm>
          <a:off x="4629673" y="955013"/>
          <a:ext cx="1244930" cy="809204"/>
        </a:xfrm>
        <a:prstGeom prst="round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rgbClr val="002060"/>
              </a:solidFill>
            </a:rPr>
            <a:t>De la cocina al piloto </a:t>
          </a:r>
        </a:p>
      </dsp:txBody>
      <dsp:txXfrm>
        <a:off x="4669175" y="994515"/>
        <a:ext cx="1165926" cy="730200"/>
      </dsp:txXfrm>
    </dsp:sp>
    <dsp:sp modelId="{06415173-344B-454C-841F-175C8F773A45}">
      <dsp:nvSpPr>
        <dsp:cNvPr id="0" name=""/>
        <dsp:cNvSpPr/>
      </dsp:nvSpPr>
      <dsp:spPr>
        <a:xfrm>
          <a:off x="1694764" y="406420"/>
          <a:ext cx="3812781" cy="3812781"/>
        </a:xfrm>
        <a:custGeom>
          <a:avLst/>
          <a:gdLst/>
          <a:ahLst/>
          <a:cxnLst/>
          <a:rect l="0" t="0" r="0" b="0"/>
          <a:pathLst>
            <a:path>
              <a:moveTo>
                <a:pt x="3783068" y="1571119"/>
              </a:moveTo>
              <a:arcTo wR="1906390" hR="1906390" stAng="20992253" swAng="1215494"/>
            </a:path>
          </a:pathLst>
        </a:custGeom>
        <a:noFill/>
        <a:ln w="19050" cap="flat" cmpd="sng" algn="ctr">
          <a:solidFill>
            <a:schemeClr val="accent4"/>
          </a:solidFill>
          <a:prstDash val="solid"/>
          <a:miter lim="800000"/>
          <a:tailEnd type="arrow"/>
        </a:ln>
        <a:effectLst/>
      </dsp:spPr>
      <dsp:style>
        <a:lnRef idx="3">
          <a:schemeClr val="accent4"/>
        </a:lnRef>
        <a:fillRef idx="0">
          <a:schemeClr val="accent4"/>
        </a:fillRef>
        <a:effectRef idx="2">
          <a:schemeClr val="accent4"/>
        </a:effectRef>
        <a:fontRef idx="minor">
          <a:schemeClr val="tx1"/>
        </a:fontRef>
      </dsp:style>
    </dsp:sp>
    <dsp:sp modelId="{4655D273-22A7-1A4C-889A-F787DC6BAF0C}">
      <dsp:nvSpPr>
        <dsp:cNvPr id="0" name=""/>
        <dsp:cNvSpPr/>
      </dsp:nvSpPr>
      <dsp:spPr>
        <a:xfrm>
          <a:off x="4629673" y="2861403"/>
          <a:ext cx="1244930" cy="809204"/>
        </a:xfrm>
        <a:prstGeom prst="round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rgbClr val="002060"/>
              </a:solidFill>
              <a:latin typeface="Calibri" panose="020F0502020204030204"/>
              <a:ea typeface="+mn-ea"/>
              <a:cs typeface="+mn-cs"/>
            </a:rPr>
            <a:t>Del piloto a la producción</a:t>
          </a:r>
          <a:endParaRPr lang="en-GB" sz="1400" b="1" kern="1200" dirty="0">
            <a:solidFill>
              <a:srgbClr val="002060"/>
            </a:solidFill>
            <a:latin typeface="Calibri" panose="020F0502020204030204"/>
            <a:ea typeface="+mn-ea"/>
            <a:cs typeface="+mn-cs"/>
          </a:endParaRPr>
        </a:p>
      </dsp:txBody>
      <dsp:txXfrm>
        <a:off x="4669175" y="2900905"/>
        <a:ext cx="1165926" cy="730200"/>
      </dsp:txXfrm>
    </dsp:sp>
    <dsp:sp modelId="{9F309819-1FE2-B646-8A59-E523210A1A1B}">
      <dsp:nvSpPr>
        <dsp:cNvPr id="0" name=""/>
        <dsp:cNvSpPr/>
      </dsp:nvSpPr>
      <dsp:spPr>
        <a:xfrm>
          <a:off x="1694764" y="406420"/>
          <a:ext cx="3812781" cy="3812781"/>
        </a:xfrm>
        <a:custGeom>
          <a:avLst/>
          <a:gdLst/>
          <a:ahLst/>
          <a:cxnLst/>
          <a:rect l="0" t="0" r="0" b="0"/>
          <a:pathLst>
            <a:path>
              <a:moveTo>
                <a:pt x="3119517" y="3376986"/>
              </a:moveTo>
              <a:arcTo wR="1906390" hR="1906390" stAng="3028802" swAng="923974"/>
            </a:path>
          </a:pathLst>
        </a:custGeom>
        <a:noFill/>
        <a:ln w="19050" cap="flat" cmpd="sng" algn="ctr">
          <a:solidFill>
            <a:schemeClr val="accent4"/>
          </a:solidFill>
          <a:prstDash val="solid"/>
          <a:miter lim="800000"/>
          <a:tailEnd type="arrow"/>
        </a:ln>
        <a:effectLst/>
      </dsp:spPr>
      <dsp:style>
        <a:lnRef idx="3">
          <a:schemeClr val="accent4"/>
        </a:lnRef>
        <a:fillRef idx="0">
          <a:schemeClr val="accent4"/>
        </a:fillRef>
        <a:effectRef idx="2">
          <a:schemeClr val="accent4"/>
        </a:effectRef>
        <a:fontRef idx="minor">
          <a:schemeClr val="tx1"/>
        </a:fontRef>
      </dsp:style>
    </dsp:sp>
    <dsp:sp modelId="{CF1E9E9E-D050-0549-905C-80DF349AC799}">
      <dsp:nvSpPr>
        <dsp:cNvPr id="0" name=""/>
        <dsp:cNvSpPr/>
      </dsp:nvSpPr>
      <dsp:spPr>
        <a:xfrm>
          <a:off x="2978690" y="3814599"/>
          <a:ext cx="1244930" cy="809204"/>
        </a:xfrm>
        <a:prstGeom prst="round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rgbClr val="002060"/>
              </a:solidFill>
            </a:rPr>
            <a:t>Vida útil basada en los sentidos </a:t>
          </a:r>
          <a:endParaRPr lang="en-GB" sz="1400" b="1" kern="1200" dirty="0">
            <a:solidFill>
              <a:srgbClr val="002060"/>
            </a:solidFill>
          </a:endParaRPr>
        </a:p>
      </dsp:txBody>
      <dsp:txXfrm>
        <a:off x="3018192" y="3854101"/>
        <a:ext cx="1165926" cy="730200"/>
      </dsp:txXfrm>
    </dsp:sp>
    <dsp:sp modelId="{F6E7CBBB-226B-6D43-9196-B8663FCC093F}">
      <dsp:nvSpPr>
        <dsp:cNvPr id="0" name=""/>
        <dsp:cNvSpPr/>
      </dsp:nvSpPr>
      <dsp:spPr>
        <a:xfrm>
          <a:off x="1694764" y="406420"/>
          <a:ext cx="3812781" cy="3812781"/>
        </a:xfrm>
        <a:custGeom>
          <a:avLst/>
          <a:gdLst/>
          <a:ahLst/>
          <a:cxnLst/>
          <a:rect l="0" t="0" r="0" b="0"/>
          <a:pathLst>
            <a:path>
              <a:moveTo>
                <a:pt x="1127334" y="3646332"/>
              </a:moveTo>
              <a:arcTo wR="1906390" hR="1906390" stAng="6847223" swAng="923974"/>
            </a:path>
          </a:pathLst>
        </a:custGeom>
        <a:noFill/>
        <a:ln w="19050" cap="flat" cmpd="sng" algn="ctr">
          <a:solidFill>
            <a:schemeClr val="accent4"/>
          </a:solidFill>
          <a:prstDash val="solid"/>
          <a:miter lim="800000"/>
          <a:tailEnd type="arrow"/>
        </a:ln>
        <a:effectLst/>
      </dsp:spPr>
      <dsp:style>
        <a:lnRef idx="3">
          <a:schemeClr val="accent4"/>
        </a:lnRef>
        <a:fillRef idx="0">
          <a:schemeClr val="accent4"/>
        </a:fillRef>
        <a:effectRef idx="2">
          <a:schemeClr val="accent4"/>
        </a:effectRef>
        <a:fontRef idx="minor">
          <a:schemeClr val="tx1"/>
        </a:fontRef>
      </dsp:style>
    </dsp:sp>
    <dsp:sp modelId="{8DD88442-BA6C-F846-898A-27A02838B48A}">
      <dsp:nvSpPr>
        <dsp:cNvPr id="0" name=""/>
        <dsp:cNvSpPr/>
      </dsp:nvSpPr>
      <dsp:spPr>
        <a:xfrm>
          <a:off x="1327707" y="2861403"/>
          <a:ext cx="1244930" cy="809204"/>
        </a:xfrm>
        <a:prstGeom prst="round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rgbClr val="002060"/>
              </a:solidFill>
            </a:rPr>
            <a:t>Garantía de calidad continua (QA)</a:t>
          </a:r>
          <a:endParaRPr lang="en-GB" sz="1400" b="1" kern="1200" dirty="0">
            <a:solidFill>
              <a:srgbClr val="002060"/>
            </a:solidFill>
          </a:endParaRPr>
        </a:p>
      </dsp:txBody>
      <dsp:txXfrm>
        <a:off x="1367209" y="2900905"/>
        <a:ext cx="1165926" cy="730200"/>
      </dsp:txXfrm>
    </dsp:sp>
    <dsp:sp modelId="{E9AFC248-FE5A-964E-8B09-D7B6F5DE442F}">
      <dsp:nvSpPr>
        <dsp:cNvPr id="0" name=""/>
        <dsp:cNvSpPr/>
      </dsp:nvSpPr>
      <dsp:spPr>
        <a:xfrm>
          <a:off x="1694764" y="406420"/>
          <a:ext cx="3812781" cy="3812781"/>
        </a:xfrm>
        <a:custGeom>
          <a:avLst/>
          <a:gdLst/>
          <a:ahLst/>
          <a:cxnLst/>
          <a:rect l="0" t="0" r="0" b="0"/>
          <a:pathLst>
            <a:path>
              <a:moveTo>
                <a:pt x="29713" y="2241662"/>
              </a:moveTo>
              <a:arcTo wR="1906390" hR="1906390" stAng="10192253" swAng="1215494"/>
            </a:path>
          </a:pathLst>
        </a:custGeom>
        <a:noFill/>
        <a:ln w="19050" cap="flat" cmpd="sng" algn="ctr">
          <a:solidFill>
            <a:schemeClr val="accent4"/>
          </a:solidFill>
          <a:prstDash val="solid"/>
          <a:miter lim="800000"/>
          <a:tailEnd type="arrow"/>
        </a:ln>
        <a:effectLst/>
      </dsp:spPr>
      <dsp:style>
        <a:lnRef idx="3">
          <a:schemeClr val="accent4"/>
        </a:lnRef>
        <a:fillRef idx="0">
          <a:schemeClr val="accent4"/>
        </a:fillRef>
        <a:effectRef idx="2">
          <a:schemeClr val="accent4"/>
        </a:effectRef>
        <a:fontRef idx="minor">
          <a:schemeClr val="tx1"/>
        </a:fontRef>
      </dsp:style>
    </dsp:sp>
    <dsp:sp modelId="{68F362C0-89EF-A545-AAC5-7266BD3DBD3A}">
      <dsp:nvSpPr>
        <dsp:cNvPr id="0" name=""/>
        <dsp:cNvSpPr/>
      </dsp:nvSpPr>
      <dsp:spPr>
        <a:xfrm>
          <a:off x="1327707" y="955013"/>
          <a:ext cx="1244930" cy="809204"/>
        </a:xfrm>
        <a:prstGeom prst="round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rgbClr val="002060"/>
              </a:solidFill>
            </a:rPr>
            <a:t>Garantía de calidad continua (QA)</a:t>
          </a:r>
          <a:endParaRPr lang="en-GB" sz="1400" b="1" kern="1200" dirty="0">
            <a:solidFill>
              <a:srgbClr val="002060"/>
            </a:solidFill>
          </a:endParaRPr>
        </a:p>
      </dsp:txBody>
      <dsp:txXfrm>
        <a:off x="1367209" y="994515"/>
        <a:ext cx="1165926" cy="730200"/>
      </dsp:txXfrm>
    </dsp:sp>
    <dsp:sp modelId="{B794E12F-F718-FE49-984C-3223FE0F93B4}">
      <dsp:nvSpPr>
        <dsp:cNvPr id="0" name=""/>
        <dsp:cNvSpPr/>
      </dsp:nvSpPr>
      <dsp:spPr>
        <a:xfrm>
          <a:off x="1694764" y="406420"/>
          <a:ext cx="3812781" cy="3812781"/>
        </a:xfrm>
        <a:custGeom>
          <a:avLst/>
          <a:gdLst/>
          <a:ahLst/>
          <a:cxnLst/>
          <a:rect l="0" t="0" r="0" b="0"/>
          <a:pathLst>
            <a:path>
              <a:moveTo>
                <a:pt x="693264" y="435795"/>
              </a:moveTo>
              <a:arcTo wR="1906390" hR="1906390" stAng="13828802" swAng="923974"/>
            </a:path>
          </a:pathLst>
        </a:custGeom>
        <a:noFill/>
        <a:ln w="19050" cap="flat" cmpd="sng" algn="ctr">
          <a:solidFill>
            <a:schemeClr val="accent4"/>
          </a:solidFill>
          <a:prstDash val="solid"/>
          <a:miter lim="800000"/>
          <a:tailEnd type="arrow"/>
        </a:ln>
        <a:effectLst/>
      </dsp:spPr>
      <dsp:style>
        <a:lnRef idx="3">
          <a:schemeClr val="accent4"/>
        </a:lnRef>
        <a:fillRef idx="0">
          <a:schemeClr val="accent4"/>
        </a:fillRef>
        <a:effectRef idx="2">
          <a:schemeClr val="accent4"/>
        </a:effectRef>
        <a:fontRef idx="minor">
          <a:schemeClr val="tx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1BF8FD-66BC-4F8D-AC9D-0E166D9B6B62}" type="datetimeFigureOut">
              <a:rPr lang="en-IE" smtClean="0"/>
              <a:t>14/09/2022</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885117-0ADB-49E4-94EF-4562A9E7D648}" type="slidenum">
              <a:rPr lang="en-IE" smtClean="0"/>
              <a:t>‹#›</a:t>
            </a:fld>
            <a:endParaRPr lang="en-IE"/>
          </a:p>
        </p:txBody>
      </p:sp>
    </p:spTree>
    <p:extLst>
      <p:ext uri="{BB962C8B-B14F-4D97-AF65-F5344CB8AC3E}">
        <p14:creationId xmlns:p14="http://schemas.microsoft.com/office/powerpoint/2010/main" val="461195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pPr/>
              <a:t>90</a:t>
            </a:fld>
            <a:endParaRPr lang="en-US" altLang="en-US">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456445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0528C90-8FB6-F54E-876D-66758057196D}"/>
              </a:ext>
            </a:extLst>
          </p:cNvPr>
          <p:cNvSpPr/>
          <p:nvPr userDrawn="1"/>
        </p:nvSpPr>
        <p:spPr>
          <a:xfrm>
            <a:off x="0" y="0"/>
            <a:ext cx="12192000" cy="6858001"/>
          </a:xfrm>
          <a:prstGeom prst="rect">
            <a:avLst/>
          </a:prstGeom>
          <a:solidFill>
            <a:srgbClr val="85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93FAD45-FEC6-9B49-BB64-104A34D479C8}"/>
              </a:ext>
            </a:extLst>
          </p:cNvPr>
          <p:cNvSpPr/>
          <p:nvPr userDrawn="1"/>
        </p:nvSpPr>
        <p:spPr>
          <a:xfrm>
            <a:off x="424670" y="528535"/>
            <a:ext cx="6181082" cy="2123658"/>
          </a:xfrm>
          <a:prstGeom prst="rect">
            <a:avLst/>
          </a:prstGeom>
        </p:spPr>
        <p:txBody>
          <a:bodyPr wrap="square">
            <a:spAutoFit/>
          </a:bodyPr>
          <a:lstStyle/>
          <a:p>
            <a:pPr fontAlgn="base"/>
            <a:r>
              <a:rPr lang="en-IE" sz="4400" b="1" i="0" u="none" strike="noStrike" kern="1200" baseline="0" dirty="0">
                <a:solidFill>
                  <a:srgbClr val="000000"/>
                </a:solidFill>
                <a:effectLst/>
                <a:latin typeface="+mn-lt"/>
                <a:ea typeface="+mn-ea"/>
                <a:cs typeface="+mn-cs"/>
                <a:sym typeface="Quattrocento Sans"/>
              </a:rPr>
              <a:t>INNOVATING FOOD </a:t>
            </a:r>
          </a:p>
          <a:p>
            <a:pPr fontAlgn="base"/>
            <a:r>
              <a:rPr lang="en-IE" sz="4400" b="1" i="0" u="none" strike="noStrike" kern="1200" baseline="0" dirty="0">
                <a:solidFill>
                  <a:srgbClr val="000000"/>
                </a:solidFill>
                <a:effectLst/>
                <a:latin typeface="+mn-lt"/>
                <a:ea typeface="+mn-ea"/>
                <a:cs typeface="+mn-cs"/>
                <a:sym typeface="Quattrocento Sans"/>
              </a:rPr>
              <a:t>FOR SENIORS </a:t>
            </a:r>
          </a:p>
          <a:p>
            <a:pPr fontAlgn="base"/>
            <a:r>
              <a:rPr lang="en-IE" sz="4400" b="0" i="0" u="none" strike="noStrike" kern="1200" baseline="0" dirty="0">
                <a:solidFill>
                  <a:srgbClr val="000000"/>
                </a:solidFill>
                <a:effectLst/>
                <a:latin typeface="+mn-lt"/>
                <a:ea typeface="+mn-ea"/>
                <a:cs typeface="+mn-cs"/>
                <a:sym typeface="Quattrocento Sans"/>
              </a:rPr>
              <a:t>FONT TYPEFACE &amp; SIZE</a:t>
            </a:r>
            <a:endParaRPr lang="en-IE" sz="3600" baseline="0" dirty="0">
              <a:solidFill>
                <a:srgbClr val="000000"/>
              </a:solidFill>
              <a:latin typeface="+mn-lt"/>
              <a:ea typeface="Quattrocento Sans"/>
              <a:cs typeface="Quattrocento Sans"/>
              <a:sym typeface="Quattrocento Sans"/>
            </a:endParaRPr>
          </a:p>
        </p:txBody>
      </p:sp>
      <p:sp>
        <p:nvSpPr>
          <p:cNvPr id="16" name="Rectangle 15">
            <a:extLst>
              <a:ext uri="{FF2B5EF4-FFF2-40B4-BE49-F238E27FC236}">
                <a16:creationId xmlns:a16="http://schemas.microsoft.com/office/drawing/2014/main" id="{EEA0D91F-9AAA-0042-B178-C546D9741BAA}"/>
              </a:ext>
            </a:extLst>
          </p:cNvPr>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rgbClr val="000000"/>
                </a:solidFill>
                <a:effectLst/>
                <a:latin typeface="+mn-lt"/>
                <a:ea typeface="+mn-ea"/>
                <a:cs typeface="+mn-cs"/>
              </a:rPr>
              <a:t>PLEASE</a:t>
            </a:r>
            <a:r>
              <a:rPr lang="en-IE" sz="3000" b="0" i="0" u="none" strike="noStrike" kern="1200" baseline="0" dirty="0">
                <a:solidFill>
                  <a:srgbClr val="000000"/>
                </a:solidFill>
                <a:effectLst/>
                <a:latin typeface="+mn-lt"/>
                <a:ea typeface="+mn-ea"/>
                <a:cs typeface="+mn-cs"/>
              </a:rPr>
              <a:t> ENSURE TO KEEP FONTS AS PER THE LAYOUT</a:t>
            </a:r>
            <a:endParaRPr lang="en-IE" sz="3000" b="0" i="0" u="none" strike="noStrike" kern="1200" dirty="0">
              <a:solidFill>
                <a:srgbClr val="000000"/>
              </a:solidFill>
              <a:effectLst/>
              <a:latin typeface="+mn-lt"/>
              <a:ea typeface="+mn-ea"/>
              <a:cs typeface="+mn-cs"/>
            </a:endParaRPr>
          </a:p>
          <a:p>
            <a:pPr fontAlgn="base"/>
            <a:endParaRPr lang="en-IE" sz="3000" b="0" i="0" u="none" strike="noStrike" kern="1200" dirty="0">
              <a:solidFill>
                <a:srgbClr val="000000"/>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rgbClr val="000000"/>
                </a:solidFill>
                <a:effectLst/>
                <a:latin typeface="+mn-lt"/>
                <a:ea typeface="+mn-ea"/>
                <a:cs typeface="+mn-cs"/>
              </a:rPr>
              <a:t>48 point </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Divider</a:t>
            </a:r>
            <a:r>
              <a:rPr lang="en-IE" sz="3000" b="0" i="0" u="none" strike="noStrike" kern="1200" baseline="0" dirty="0">
                <a:solidFill>
                  <a:srgbClr val="000000"/>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rgbClr val="000000"/>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36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30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	</a:t>
            </a:r>
            <a:r>
              <a:rPr lang="en-IE" sz="3000" b="0" i="0" u="none" strike="noStrike" kern="1200" baseline="0" dirty="0">
                <a:solidFill>
                  <a:srgbClr val="000000"/>
                </a:solidFill>
                <a:effectLst/>
                <a:latin typeface="+mn-lt"/>
                <a:ea typeface="+mn-ea"/>
                <a:cs typeface="+mn-cs"/>
              </a:rPr>
              <a:t>       </a:t>
            </a:r>
            <a:r>
              <a:rPr lang="en-IE" sz="3000" b="0" i="0" u="none" strike="noStrike" kern="1200" dirty="0">
                <a:solidFill>
                  <a:srgbClr val="000000"/>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24 point</a:t>
            </a:r>
            <a:r>
              <a:rPr lang="en-IE" sz="3000" b="0" i="0" u="none" strike="noStrike" kern="1200" baseline="0" dirty="0">
                <a:solidFill>
                  <a:srgbClr val="000000"/>
                </a:solidFill>
                <a:effectLst/>
                <a:latin typeface="+mn-lt"/>
                <a:ea typeface="+mn-ea"/>
                <a:cs typeface="+mn-cs"/>
              </a:rPr>
              <a:t>  -  </a:t>
            </a:r>
            <a:r>
              <a:rPr lang="en-IE" sz="3000" b="0" i="0" u="none" strike="noStrike" kern="1200" baseline="0" dirty="0">
                <a:solidFill>
                  <a:srgbClr val="000000"/>
                </a:solidFill>
                <a:effectLst/>
                <a:latin typeface="+mn-lt"/>
                <a:ea typeface="Quattrocento Sans"/>
                <a:cs typeface="Quattrocento Sans"/>
                <a:sym typeface="Quattrocento Sans"/>
              </a:rPr>
              <a:t>Main </a:t>
            </a:r>
            <a:r>
              <a:rPr lang="en-IE" sz="3000" b="0" i="0" u="none" strike="noStrike" kern="1200" dirty="0">
                <a:solidFill>
                  <a:srgbClr val="000000"/>
                </a:solidFill>
                <a:effectLst/>
                <a:latin typeface="+mn-lt"/>
                <a:ea typeface="+mn-ea"/>
                <a:cs typeface="+mn-cs"/>
              </a:rPr>
              <a:t>Text Body </a:t>
            </a:r>
            <a:endParaRPr lang="en-US" sz="3000" dirty="0">
              <a:solidFill>
                <a:srgbClr val="000000"/>
              </a:solidFill>
            </a:endParaRPr>
          </a:p>
          <a:p>
            <a:pPr fontAlgn="base"/>
            <a:endParaRPr lang="en-IE" sz="3000" b="0" i="0" u="none" strike="noStrike" kern="1200" dirty="0">
              <a:solidFill>
                <a:srgbClr val="000000"/>
              </a:solidFill>
              <a:effectLst/>
              <a:latin typeface="+mn-lt"/>
              <a:ea typeface="+mn-ea"/>
              <a:cs typeface="+mn-cs"/>
            </a:endParaRPr>
          </a:p>
        </p:txBody>
      </p:sp>
      <p:sp>
        <p:nvSpPr>
          <p:cNvPr id="17" name="Rectangle 16">
            <a:extLst>
              <a:ext uri="{FF2B5EF4-FFF2-40B4-BE49-F238E27FC236}">
                <a16:creationId xmlns:a16="http://schemas.microsoft.com/office/drawing/2014/main" id="{E45BD91F-BFF7-9F43-A600-A65624CBC8F8}"/>
              </a:ext>
            </a:extLst>
          </p:cNvPr>
          <p:cNvSpPr/>
          <p:nvPr userDrawn="1"/>
        </p:nvSpPr>
        <p:spPr>
          <a:xfrm>
            <a:off x="424668" y="2883583"/>
            <a:ext cx="6419232" cy="2123658"/>
          </a:xfrm>
          <a:prstGeom prst="rect">
            <a:avLst/>
          </a:prstGeom>
        </p:spPr>
        <p:txBody>
          <a:bodyPr wrap="square">
            <a:spAutoFit/>
          </a:bodyPr>
          <a:lstStyle/>
          <a:p>
            <a:pPr fontAlgn="base"/>
            <a:r>
              <a:rPr lang="en-IE" sz="2400" b="0" i="0" u="none" strike="noStrike" kern="1200" baseline="0" dirty="0">
                <a:solidFill>
                  <a:srgbClr val="000000"/>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rgbClr val="000000"/>
                </a:solidFill>
                <a:effectLst/>
                <a:latin typeface="+mn-lt"/>
                <a:ea typeface="+mn-ea"/>
                <a:cs typeface="+mn-cs"/>
                <a:sym typeface="Quattrocento Sans"/>
              </a:rPr>
              <a:t>INNOVATING FOOD FOR SENIORS </a:t>
            </a:r>
            <a:r>
              <a:rPr lang="en-IE" sz="2400" b="0" i="0" u="none" strike="noStrike" kern="1200" baseline="0" dirty="0">
                <a:solidFill>
                  <a:srgbClr val="000000"/>
                </a:solidFill>
                <a:effectLst/>
                <a:latin typeface="+mn-lt"/>
                <a:ea typeface="+mn-ea"/>
                <a:cs typeface="+mn-cs"/>
                <a:sym typeface="Quattrocento Sans"/>
              </a:rPr>
              <a:t>PowerPoint is</a:t>
            </a:r>
            <a:r>
              <a:rPr lang="is-IS" sz="2400" b="0" i="0" u="none" strike="noStrike" kern="1200" baseline="0" dirty="0">
                <a:solidFill>
                  <a:srgbClr val="000000"/>
                </a:solidFill>
                <a:effectLst/>
                <a:latin typeface="+mn-lt"/>
                <a:ea typeface="+mn-ea"/>
                <a:cs typeface="+mn-cs"/>
                <a:sym typeface="Quattrocento Sans"/>
              </a:rPr>
              <a:t>….</a:t>
            </a:r>
            <a:endParaRPr lang="en-IE" sz="2400" b="0" i="0" u="none" strike="noStrike" kern="1200" baseline="0" dirty="0">
              <a:solidFill>
                <a:srgbClr val="000000"/>
              </a:solidFill>
              <a:effectLst/>
              <a:latin typeface="+mn-lt"/>
              <a:ea typeface="+mn-ea"/>
              <a:cs typeface="+mn-cs"/>
              <a:sym typeface="Quattrocento Sans"/>
            </a:endParaRPr>
          </a:p>
          <a:p>
            <a:pPr fontAlgn="base"/>
            <a:endParaRPr lang="en-IE" sz="2400" b="0" i="0" u="none" strike="noStrike" kern="1200" baseline="0" dirty="0">
              <a:solidFill>
                <a:srgbClr val="000000"/>
              </a:solidFill>
              <a:effectLst/>
              <a:latin typeface="+mn-lt"/>
              <a:ea typeface="+mn-ea"/>
              <a:cs typeface="+mn-cs"/>
              <a:sym typeface="Quattrocento Sans"/>
            </a:endParaRPr>
          </a:p>
          <a:p>
            <a:pPr fontAlgn="base"/>
            <a:r>
              <a:rPr lang="en-IE" sz="3600" b="1" i="1" baseline="0" dirty="0">
                <a:solidFill>
                  <a:srgbClr val="000000"/>
                </a:solidFill>
                <a:latin typeface="+mn-lt"/>
                <a:ea typeface="Quattrocento Sans"/>
                <a:cs typeface="Quattrocento Sans"/>
                <a:sym typeface="Quattrocento Sans"/>
              </a:rPr>
              <a:t>Calibri</a:t>
            </a:r>
            <a:endParaRPr lang="en-IE" sz="3600" baseline="0" dirty="0">
              <a:solidFill>
                <a:srgbClr val="000000"/>
              </a:solidFill>
              <a:latin typeface="+mn-lt"/>
              <a:ea typeface="Quattrocento Sans"/>
              <a:cs typeface="Quattrocento Sans"/>
              <a:sym typeface="Quattrocento Sans"/>
            </a:endParaRPr>
          </a:p>
        </p:txBody>
      </p:sp>
      <p:cxnSp>
        <p:nvCxnSpPr>
          <p:cNvPr id="18" name="Straight Connector 17">
            <a:extLst>
              <a:ext uri="{FF2B5EF4-FFF2-40B4-BE49-F238E27FC236}">
                <a16:creationId xmlns:a16="http://schemas.microsoft.com/office/drawing/2014/main" id="{6E1401F6-C867-FF4E-87E1-B8E8D08D90B0}"/>
              </a:ext>
            </a:extLst>
          </p:cNvPr>
          <p:cNvCxnSpPr/>
          <p:nvPr userDrawn="1"/>
        </p:nvCxnSpPr>
        <p:spPr>
          <a:xfrm>
            <a:off x="7098716" y="-1"/>
            <a:ext cx="0" cy="55404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4B2F022-2514-6E40-833E-C1FA2AF4AA82}"/>
              </a:ext>
            </a:extLst>
          </p:cNvPr>
          <p:cNvCxnSpPr/>
          <p:nvPr userDrawn="1"/>
        </p:nvCxnSpPr>
        <p:spPr>
          <a:xfrm flipH="1">
            <a:off x="1" y="2864720"/>
            <a:ext cx="709871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178C5C5-CBFD-7149-B94A-32501F585BC9}"/>
              </a:ext>
            </a:extLst>
          </p:cNvPr>
          <p:cNvSpPr/>
          <p:nvPr userDrawn="1"/>
        </p:nvSpPr>
        <p:spPr>
          <a:xfrm>
            <a:off x="0" y="5968370"/>
            <a:ext cx="12192000" cy="461665"/>
          </a:xfrm>
          <a:prstGeom prst="rect">
            <a:avLst/>
          </a:prstGeom>
        </p:spPr>
        <p:txBody>
          <a:bodyPr wrap="square">
            <a:spAutoFit/>
          </a:bodyPr>
          <a:lstStyle/>
          <a:p>
            <a:pPr algn="ctr"/>
            <a:r>
              <a:rPr lang="en-IE" sz="2400" kern="1200" dirty="0">
                <a:solidFill>
                  <a:srgbClr val="000000"/>
                </a:solidFill>
                <a:effectLst/>
                <a:latin typeface="+mn-lt"/>
                <a:ea typeface="+mn-ea"/>
                <a:cs typeface="+mn-cs"/>
              </a:rPr>
              <a:t>*** </a:t>
            </a:r>
            <a:r>
              <a:rPr lang="en-IE" sz="2400" b="1" kern="1200" dirty="0">
                <a:solidFill>
                  <a:srgbClr val="000000"/>
                </a:solidFill>
                <a:effectLst/>
                <a:latin typeface="+mn-lt"/>
                <a:ea typeface="+mn-ea"/>
                <a:cs typeface="+mn-cs"/>
              </a:rPr>
              <a:t>PLEASE DELETE THIS INSTRUCTION SLIDE BEFORE PRESENTING FINAL PRESENTATION </a:t>
            </a:r>
            <a:r>
              <a:rPr lang="en-IE" sz="2400" kern="1200" dirty="0">
                <a:solidFill>
                  <a:srgbClr val="000000"/>
                </a:solidFill>
                <a:effectLst/>
                <a:latin typeface="+mn-lt"/>
                <a:ea typeface="+mn-ea"/>
                <a:cs typeface="+mn-cs"/>
              </a:rPr>
              <a:t>*** </a:t>
            </a:r>
            <a:endParaRPr lang="en-US" sz="2400" kern="1200" dirty="0">
              <a:solidFill>
                <a:srgbClr val="000000"/>
              </a:solidFill>
              <a:effectLst/>
              <a:latin typeface="+mn-lt"/>
              <a:ea typeface="+mn-ea"/>
              <a:cs typeface="+mn-cs"/>
            </a:endParaRPr>
          </a:p>
        </p:txBody>
      </p:sp>
      <p:cxnSp>
        <p:nvCxnSpPr>
          <p:cNvPr id="21" name="Straight Connector 20">
            <a:extLst>
              <a:ext uri="{FF2B5EF4-FFF2-40B4-BE49-F238E27FC236}">
                <a16:creationId xmlns:a16="http://schemas.microsoft.com/office/drawing/2014/main" id="{AD8ABF36-234A-9D43-948C-5242E9FB8B60}"/>
              </a:ext>
            </a:extLst>
          </p:cNvPr>
          <p:cNvCxnSpPr/>
          <p:nvPr userDrawn="1"/>
        </p:nvCxnSpPr>
        <p:spPr>
          <a:xfrm flipH="1">
            <a:off x="2" y="5808420"/>
            <a:ext cx="1219199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with Photo -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B9C9E11-D7A0-D14F-9240-B81BF8424F91}"/>
              </a:ext>
            </a:extLst>
          </p:cNvPr>
          <p:cNvSpPr/>
          <p:nvPr userDrawn="1"/>
        </p:nvSpPr>
        <p:spPr>
          <a:xfrm flipV="1">
            <a:off x="1356632" y="-2"/>
            <a:ext cx="5495430" cy="6892757"/>
          </a:xfrm>
          <a:prstGeom prst="rect">
            <a:avLst/>
          </a:prstGeom>
          <a:solidFill>
            <a:srgbClr val="FFD1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1" name="Rectangle 10">
            <a:extLst>
              <a:ext uri="{FF2B5EF4-FFF2-40B4-BE49-F238E27FC236}">
                <a16:creationId xmlns:a16="http://schemas.microsoft.com/office/drawing/2014/main" id="{4E585817-372F-5F45-807C-3F480679EC4B}"/>
              </a:ext>
            </a:extLst>
          </p:cNvPr>
          <p:cNvSpPr/>
          <p:nvPr userDrawn="1"/>
        </p:nvSpPr>
        <p:spPr>
          <a:xfrm flipV="1">
            <a:off x="10087" y="6555301"/>
            <a:ext cx="79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3" name="Picture Placeholder 17">
            <a:extLst>
              <a:ext uri="{FF2B5EF4-FFF2-40B4-BE49-F238E27FC236}">
                <a16:creationId xmlns:a16="http://schemas.microsoft.com/office/drawing/2014/main" id="{073F117C-ACDF-B74C-97E8-CAE9AEF32E41}"/>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5" name="Text Placeholder 17">
            <a:extLst>
              <a:ext uri="{FF2B5EF4-FFF2-40B4-BE49-F238E27FC236}">
                <a16:creationId xmlns:a16="http://schemas.microsoft.com/office/drawing/2014/main" id="{57BC4A55-72C2-1D4D-A63F-67A32FF81592}"/>
              </a:ext>
            </a:extLst>
          </p:cNvPr>
          <p:cNvSpPr>
            <a:spLocks noGrp="1"/>
          </p:cNvSpPr>
          <p:nvPr>
            <p:ph type="body" sz="quarter" idx="18" hasCustomPrompt="1"/>
          </p:nvPr>
        </p:nvSpPr>
        <p:spPr>
          <a:xfrm>
            <a:off x="1802710" y="1773241"/>
            <a:ext cx="4621841" cy="452595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Rectangle 15">
            <a:extLst>
              <a:ext uri="{FF2B5EF4-FFF2-40B4-BE49-F238E27FC236}">
                <a16:creationId xmlns:a16="http://schemas.microsoft.com/office/drawing/2014/main" id="{37CCFAFC-F1E8-0449-B779-878024054E6C}"/>
              </a:ext>
            </a:extLst>
          </p:cNvPr>
          <p:cNvSpPr/>
          <p:nvPr userDrawn="1"/>
        </p:nvSpPr>
        <p:spPr>
          <a:xfrm>
            <a:off x="1802710" y="1292864"/>
            <a:ext cx="792000" cy="2141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7" name="Text Placeholder 23">
            <a:extLst>
              <a:ext uri="{FF2B5EF4-FFF2-40B4-BE49-F238E27FC236}">
                <a16:creationId xmlns:a16="http://schemas.microsoft.com/office/drawing/2014/main" id="{35518029-19B8-DF4A-A8E3-BA3D92CD7B88}"/>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rgbClr val="000000"/>
                </a:solidFill>
                <a:latin typeface="+mn-lt"/>
              </a:defRPr>
            </a:lvl1pPr>
          </a:lstStyle>
          <a:p>
            <a:pPr lvl="0"/>
            <a:r>
              <a:rPr lang="en-US" dirty="0"/>
              <a:t>Heading</a:t>
            </a:r>
          </a:p>
        </p:txBody>
      </p:sp>
      <p:sp>
        <p:nvSpPr>
          <p:cNvPr id="21" name="TextBox 20">
            <a:extLst>
              <a:ext uri="{FF2B5EF4-FFF2-40B4-BE49-F238E27FC236}">
                <a16:creationId xmlns:a16="http://schemas.microsoft.com/office/drawing/2014/main" id="{4DD35E4D-190C-6042-9B94-DDCF67E8C77C}"/>
              </a:ext>
            </a:extLst>
          </p:cNvPr>
          <p:cNvSpPr txBox="1"/>
          <p:nvPr userDrawn="1"/>
        </p:nvSpPr>
        <p:spPr>
          <a:xfrm rot="16200000">
            <a:off x="-3040291" y="2832024"/>
            <a:ext cx="6892756" cy="307777"/>
          </a:xfrm>
          <a:prstGeom prst="rect">
            <a:avLst/>
          </a:prstGeom>
          <a:noFill/>
        </p:spPr>
        <p:txBody>
          <a:bodyPr wrap="square" rtlCol="0">
            <a:spAutoFit/>
          </a:bodyPr>
          <a:lstStyle/>
          <a:p>
            <a:pPr algn="l"/>
            <a:r>
              <a:rPr lang="en-US" sz="14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4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3135426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schemeClr val="bg1"/>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277100" y="3086101"/>
            <a:ext cx="4914900" cy="1472928"/>
          </a:xfrm>
          <a:prstGeom prst="rect">
            <a:avLst/>
          </a:prstGeom>
          <a:solidFill>
            <a:srgbClr val="85D2E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Rectangle 22">
            <a:extLst>
              <a:ext uri="{FF2B5EF4-FFF2-40B4-BE49-F238E27FC236}">
                <a16:creationId xmlns:a16="http://schemas.microsoft.com/office/drawing/2014/main" id="{1379D8CF-5187-5A40-90C4-720D4B6776D8}"/>
              </a:ext>
            </a:extLst>
          </p:cNvPr>
          <p:cNvSpPr/>
          <p:nvPr userDrawn="1"/>
        </p:nvSpPr>
        <p:spPr>
          <a:xfrm>
            <a:off x="548344" y="1141653"/>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000000"/>
                </a:solidFill>
                <a:latin typeface="+mn-lt"/>
              </a:defRPr>
            </a:lvl1pPr>
          </a:lstStyle>
          <a:p>
            <a:pPr lvl="0"/>
            <a:r>
              <a:rPr lang="en-US" dirty="0"/>
              <a:t>Heading</a:t>
            </a:r>
          </a:p>
        </p:txBody>
      </p:sp>
      <p:sp>
        <p:nvSpPr>
          <p:cNvPr id="10" name="TextBox 9">
            <a:extLst>
              <a:ext uri="{FF2B5EF4-FFF2-40B4-BE49-F238E27FC236}">
                <a16:creationId xmlns:a16="http://schemas.microsoft.com/office/drawing/2014/main" id="{D9AFEFDE-FAC8-AB4F-9957-3BABBF6BF2C8}"/>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
        <p:nvSpPr>
          <p:cNvPr id="15" name="Rectangle 14">
            <a:extLst>
              <a:ext uri="{FF2B5EF4-FFF2-40B4-BE49-F238E27FC236}">
                <a16:creationId xmlns:a16="http://schemas.microsoft.com/office/drawing/2014/main" id="{73FC6CBC-8DC5-6644-9D36-9FC466DD6727}"/>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1660567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3" name="Rectangle 32">
            <a:extLst>
              <a:ext uri="{FF2B5EF4-FFF2-40B4-BE49-F238E27FC236}">
                <a16:creationId xmlns:a16="http://schemas.microsoft.com/office/drawing/2014/main" id="{6D0117BF-7B8F-804D-9B62-BFDC2DE5B730}"/>
              </a:ext>
            </a:extLst>
          </p:cNvPr>
          <p:cNvSpPr/>
          <p:nvPr userDrawn="1"/>
        </p:nvSpPr>
        <p:spPr>
          <a:xfrm>
            <a:off x="6504644" y="2026088"/>
            <a:ext cx="792000" cy="2141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rgbClr val="000000"/>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TextBox 9">
            <a:extLst>
              <a:ext uri="{FF2B5EF4-FFF2-40B4-BE49-F238E27FC236}">
                <a16:creationId xmlns:a16="http://schemas.microsoft.com/office/drawing/2014/main" id="{2943F897-78A4-0B4B-8573-94D145B62A08}"/>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
        <p:nvSpPr>
          <p:cNvPr id="12" name="Rectangle 11">
            <a:extLst>
              <a:ext uri="{FF2B5EF4-FFF2-40B4-BE49-F238E27FC236}">
                <a16:creationId xmlns:a16="http://schemas.microsoft.com/office/drawing/2014/main" id="{4F6C0A3D-C15F-7940-B357-97E643E480E1}"/>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2563063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Photo Slide -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85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670CC3DF-08FC-104A-96EE-39401CA6BF0E}"/>
              </a:ext>
            </a:extLst>
          </p:cNvPr>
          <p:cNvSpPr/>
          <p:nvPr userDrawn="1"/>
        </p:nvSpPr>
        <p:spPr>
          <a:xfrm>
            <a:off x="818862" y="1340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rgbClr val="000000"/>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2" name="TextBox 11">
            <a:extLst>
              <a:ext uri="{FF2B5EF4-FFF2-40B4-BE49-F238E27FC236}">
                <a16:creationId xmlns:a16="http://schemas.microsoft.com/office/drawing/2014/main" id="{C2FBC500-C4C9-D84E-8F6E-A42A850108C5}"/>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
        <p:nvSpPr>
          <p:cNvPr id="16" name="Rectangle 15">
            <a:extLst>
              <a:ext uri="{FF2B5EF4-FFF2-40B4-BE49-F238E27FC236}">
                <a16:creationId xmlns:a16="http://schemas.microsoft.com/office/drawing/2014/main" id="{54A2A4D1-C2F9-7246-A6D4-B8E78FBB3B85}"/>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3900466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Photo Slid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670CC3DF-08FC-104A-96EE-39401CA6BF0E}"/>
              </a:ext>
            </a:extLst>
          </p:cNvPr>
          <p:cNvSpPr/>
          <p:nvPr userDrawn="1"/>
        </p:nvSpPr>
        <p:spPr>
          <a:xfrm>
            <a:off x="818862" y="1340326"/>
            <a:ext cx="792000" cy="2141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rgbClr val="000000"/>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2" name="TextBox 11">
            <a:extLst>
              <a:ext uri="{FF2B5EF4-FFF2-40B4-BE49-F238E27FC236}">
                <a16:creationId xmlns:a16="http://schemas.microsoft.com/office/drawing/2014/main" id="{67B058E9-0FDE-DA4E-BF5B-474E1E98B113}"/>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
        <p:nvSpPr>
          <p:cNvPr id="16" name="Rectangle 15">
            <a:extLst>
              <a:ext uri="{FF2B5EF4-FFF2-40B4-BE49-F238E27FC236}">
                <a16:creationId xmlns:a16="http://schemas.microsoft.com/office/drawing/2014/main" id="{1E9D4803-1384-0040-B823-EB6E174D03FA}"/>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3920791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eet Our Team">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BE0517-C9C1-5E4E-BC03-C7E36B3D33D3}"/>
              </a:ext>
            </a:extLst>
          </p:cNvPr>
          <p:cNvSpPr/>
          <p:nvPr userDrawn="1"/>
        </p:nvSpPr>
        <p:spPr>
          <a:xfrm>
            <a:off x="241300" y="228600"/>
            <a:ext cx="11696700" cy="27178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80054DF-81C6-D345-BE64-D6FEB13B6C91}"/>
              </a:ext>
            </a:extLst>
          </p:cNvPr>
          <p:cNvSpPr/>
          <p:nvPr userDrawn="1"/>
        </p:nvSpPr>
        <p:spPr>
          <a:xfrm>
            <a:off x="5571778" y="1314450"/>
            <a:ext cx="792000" cy="2141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0" name="Picture Placeholder 23">
            <a:extLst>
              <a:ext uri="{FF2B5EF4-FFF2-40B4-BE49-F238E27FC236}">
                <a16:creationId xmlns:a16="http://schemas.microsoft.com/office/drawing/2014/main" id="{F70575B2-ECB2-3B4B-8C90-3CB13894D8CB}"/>
              </a:ext>
            </a:extLst>
          </p:cNvPr>
          <p:cNvSpPr>
            <a:spLocks noGrp="1"/>
          </p:cNvSpPr>
          <p:nvPr>
            <p:ph type="pic" sz="quarter" idx="10"/>
          </p:nvPr>
        </p:nvSpPr>
        <p:spPr>
          <a:xfrm>
            <a:off x="1179684" y="2043172"/>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1" name="Picture Placeholder 23">
            <a:extLst>
              <a:ext uri="{FF2B5EF4-FFF2-40B4-BE49-F238E27FC236}">
                <a16:creationId xmlns:a16="http://schemas.microsoft.com/office/drawing/2014/main" id="{597B8BAB-AD5C-574C-8BBB-7F077692D340}"/>
              </a:ext>
            </a:extLst>
          </p:cNvPr>
          <p:cNvSpPr>
            <a:spLocks noGrp="1"/>
          </p:cNvSpPr>
          <p:nvPr>
            <p:ph type="pic" sz="quarter" idx="11"/>
          </p:nvPr>
        </p:nvSpPr>
        <p:spPr>
          <a:xfrm>
            <a:off x="3867471" y="2052565"/>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2" name="Picture Placeholder 23">
            <a:extLst>
              <a:ext uri="{FF2B5EF4-FFF2-40B4-BE49-F238E27FC236}">
                <a16:creationId xmlns:a16="http://schemas.microsoft.com/office/drawing/2014/main" id="{8CBF548A-8484-5248-B085-F53D405FB036}"/>
              </a:ext>
            </a:extLst>
          </p:cNvPr>
          <p:cNvSpPr>
            <a:spLocks noGrp="1"/>
          </p:cNvSpPr>
          <p:nvPr>
            <p:ph type="pic" sz="quarter" idx="12"/>
          </p:nvPr>
        </p:nvSpPr>
        <p:spPr>
          <a:xfrm>
            <a:off x="6543647" y="2048263"/>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3" name="Picture Placeholder 23">
            <a:extLst>
              <a:ext uri="{FF2B5EF4-FFF2-40B4-BE49-F238E27FC236}">
                <a16:creationId xmlns:a16="http://schemas.microsoft.com/office/drawing/2014/main" id="{39A13ABC-6CD4-9246-A71F-B0D3E19169DA}"/>
              </a:ext>
            </a:extLst>
          </p:cNvPr>
          <p:cNvSpPr>
            <a:spLocks noGrp="1"/>
          </p:cNvSpPr>
          <p:nvPr>
            <p:ph type="pic" sz="quarter" idx="13"/>
          </p:nvPr>
        </p:nvSpPr>
        <p:spPr>
          <a:xfrm>
            <a:off x="9231434" y="2057654"/>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42" name="Text Placeholder 17">
            <a:extLst>
              <a:ext uri="{FF2B5EF4-FFF2-40B4-BE49-F238E27FC236}">
                <a16:creationId xmlns:a16="http://schemas.microsoft.com/office/drawing/2014/main" id="{87A5D6E2-FCB8-A749-81EA-BC7F9A176ABB}"/>
              </a:ext>
            </a:extLst>
          </p:cNvPr>
          <p:cNvSpPr>
            <a:spLocks noGrp="1"/>
          </p:cNvSpPr>
          <p:nvPr>
            <p:ph type="body" sz="quarter" idx="18" hasCustomPrompt="1"/>
          </p:nvPr>
        </p:nvSpPr>
        <p:spPr>
          <a:xfrm>
            <a:off x="864405" y="4462702"/>
            <a:ext cx="2289837" cy="1237497"/>
          </a:xfrm>
        </p:spPr>
        <p:txBody>
          <a:bodyPr/>
          <a:lstStyle>
            <a:lvl1pPr algn="ctr">
              <a:buNone/>
              <a:defRPr sz="18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3" name="Text Placeholder 23">
            <a:extLst>
              <a:ext uri="{FF2B5EF4-FFF2-40B4-BE49-F238E27FC236}">
                <a16:creationId xmlns:a16="http://schemas.microsoft.com/office/drawing/2014/main" id="{AB58A5CB-AB27-844F-B28D-2E3D2232E353}"/>
              </a:ext>
            </a:extLst>
          </p:cNvPr>
          <p:cNvSpPr>
            <a:spLocks noGrp="1"/>
          </p:cNvSpPr>
          <p:nvPr>
            <p:ph type="body" sz="quarter" idx="16" hasCustomPrompt="1"/>
          </p:nvPr>
        </p:nvSpPr>
        <p:spPr>
          <a:xfrm>
            <a:off x="864404" y="3931189"/>
            <a:ext cx="2289838" cy="344705"/>
          </a:xfrm>
        </p:spPr>
        <p:txBody>
          <a:bodyPr>
            <a:normAutofit/>
          </a:bodyPr>
          <a:lstStyle>
            <a:lvl1pPr marL="0" indent="0" algn="ctr">
              <a:buNone/>
              <a:defRPr sz="2000" b="0" i="0">
                <a:solidFill>
                  <a:srgbClr val="000000"/>
                </a:solidFill>
                <a:latin typeface="+mn-lt"/>
              </a:defRPr>
            </a:lvl1pPr>
          </a:lstStyle>
          <a:p>
            <a:pPr lvl="0"/>
            <a:r>
              <a:rPr lang="en-US" dirty="0"/>
              <a:t>Name</a:t>
            </a:r>
          </a:p>
        </p:txBody>
      </p:sp>
      <p:sp>
        <p:nvSpPr>
          <p:cNvPr id="44" name="Text Placeholder 17">
            <a:extLst>
              <a:ext uri="{FF2B5EF4-FFF2-40B4-BE49-F238E27FC236}">
                <a16:creationId xmlns:a16="http://schemas.microsoft.com/office/drawing/2014/main" id="{4B2C2646-153F-D446-A6C4-E96058A5C0FE}"/>
              </a:ext>
            </a:extLst>
          </p:cNvPr>
          <p:cNvSpPr>
            <a:spLocks noGrp="1"/>
          </p:cNvSpPr>
          <p:nvPr>
            <p:ph type="body" sz="quarter" idx="19" hasCustomPrompt="1"/>
          </p:nvPr>
        </p:nvSpPr>
        <p:spPr>
          <a:xfrm>
            <a:off x="3603613" y="4480397"/>
            <a:ext cx="2289837" cy="1237497"/>
          </a:xfrm>
        </p:spPr>
        <p:txBody>
          <a:bodyPr/>
          <a:lstStyle>
            <a:lvl1pPr algn="ctr">
              <a:buNone/>
              <a:defRPr sz="18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5" name="Text Placeholder 23">
            <a:extLst>
              <a:ext uri="{FF2B5EF4-FFF2-40B4-BE49-F238E27FC236}">
                <a16:creationId xmlns:a16="http://schemas.microsoft.com/office/drawing/2014/main" id="{35687AA8-029A-4A4F-B7FF-65AD20471261}"/>
              </a:ext>
            </a:extLst>
          </p:cNvPr>
          <p:cNvSpPr>
            <a:spLocks noGrp="1"/>
          </p:cNvSpPr>
          <p:nvPr>
            <p:ph type="body" sz="quarter" idx="20" hasCustomPrompt="1"/>
          </p:nvPr>
        </p:nvSpPr>
        <p:spPr>
          <a:xfrm>
            <a:off x="3603612" y="3948884"/>
            <a:ext cx="2289838" cy="344705"/>
          </a:xfrm>
        </p:spPr>
        <p:txBody>
          <a:bodyPr>
            <a:normAutofit/>
          </a:bodyPr>
          <a:lstStyle>
            <a:lvl1pPr marL="0" indent="0" algn="ctr">
              <a:buNone/>
              <a:defRPr sz="2000" b="0" i="0">
                <a:solidFill>
                  <a:srgbClr val="000000"/>
                </a:solidFill>
                <a:latin typeface="+mn-lt"/>
              </a:defRPr>
            </a:lvl1pPr>
          </a:lstStyle>
          <a:p>
            <a:pPr lvl="0"/>
            <a:r>
              <a:rPr lang="en-US" dirty="0"/>
              <a:t>Name</a:t>
            </a:r>
          </a:p>
        </p:txBody>
      </p:sp>
      <p:sp>
        <p:nvSpPr>
          <p:cNvPr id="46" name="Text Placeholder 17">
            <a:extLst>
              <a:ext uri="{FF2B5EF4-FFF2-40B4-BE49-F238E27FC236}">
                <a16:creationId xmlns:a16="http://schemas.microsoft.com/office/drawing/2014/main" id="{60085004-ECA1-184B-A4C3-081718D98C21}"/>
              </a:ext>
            </a:extLst>
          </p:cNvPr>
          <p:cNvSpPr>
            <a:spLocks noGrp="1"/>
          </p:cNvSpPr>
          <p:nvPr>
            <p:ph type="body" sz="quarter" idx="21" hasCustomPrompt="1"/>
          </p:nvPr>
        </p:nvSpPr>
        <p:spPr>
          <a:xfrm>
            <a:off x="6298550" y="4450949"/>
            <a:ext cx="2289837" cy="1237497"/>
          </a:xfrm>
        </p:spPr>
        <p:txBody>
          <a:bodyPr/>
          <a:lstStyle>
            <a:lvl1pPr algn="ctr">
              <a:buNone/>
              <a:defRPr sz="18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7" name="Text Placeholder 23">
            <a:extLst>
              <a:ext uri="{FF2B5EF4-FFF2-40B4-BE49-F238E27FC236}">
                <a16:creationId xmlns:a16="http://schemas.microsoft.com/office/drawing/2014/main" id="{8A39FB91-3EAB-8D46-823F-121EE6218956}"/>
              </a:ext>
            </a:extLst>
          </p:cNvPr>
          <p:cNvSpPr>
            <a:spLocks noGrp="1"/>
          </p:cNvSpPr>
          <p:nvPr>
            <p:ph type="body" sz="quarter" idx="22" hasCustomPrompt="1"/>
          </p:nvPr>
        </p:nvSpPr>
        <p:spPr>
          <a:xfrm>
            <a:off x="6298549" y="3919436"/>
            <a:ext cx="2289838" cy="344705"/>
          </a:xfrm>
        </p:spPr>
        <p:txBody>
          <a:bodyPr>
            <a:normAutofit/>
          </a:bodyPr>
          <a:lstStyle>
            <a:lvl1pPr marL="0" indent="0" algn="ctr">
              <a:buNone/>
              <a:defRPr sz="2000" b="0" i="0">
                <a:solidFill>
                  <a:srgbClr val="000000"/>
                </a:solidFill>
                <a:latin typeface="+mn-lt"/>
              </a:defRPr>
            </a:lvl1pPr>
          </a:lstStyle>
          <a:p>
            <a:pPr lvl="0"/>
            <a:r>
              <a:rPr lang="en-US" dirty="0"/>
              <a:t>Name</a:t>
            </a:r>
          </a:p>
        </p:txBody>
      </p:sp>
      <p:sp>
        <p:nvSpPr>
          <p:cNvPr id="48" name="Text Placeholder 17">
            <a:extLst>
              <a:ext uri="{FF2B5EF4-FFF2-40B4-BE49-F238E27FC236}">
                <a16:creationId xmlns:a16="http://schemas.microsoft.com/office/drawing/2014/main" id="{732096D6-82F4-EF4D-B0DE-F90EE786C97A}"/>
              </a:ext>
            </a:extLst>
          </p:cNvPr>
          <p:cNvSpPr>
            <a:spLocks noGrp="1"/>
          </p:cNvSpPr>
          <p:nvPr>
            <p:ph type="body" sz="quarter" idx="23" hasCustomPrompt="1"/>
          </p:nvPr>
        </p:nvSpPr>
        <p:spPr>
          <a:xfrm>
            <a:off x="9037758" y="4468644"/>
            <a:ext cx="2289837" cy="1237497"/>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Title</a:t>
            </a:r>
            <a:endParaRPr lang="en-US" dirty="0"/>
          </a:p>
          <a:p>
            <a:pPr lvl="0"/>
            <a:endParaRPr lang="en-US" dirty="0"/>
          </a:p>
        </p:txBody>
      </p:sp>
      <p:sp>
        <p:nvSpPr>
          <p:cNvPr id="49" name="Text Placeholder 23">
            <a:extLst>
              <a:ext uri="{FF2B5EF4-FFF2-40B4-BE49-F238E27FC236}">
                <a16:creationId xmlns:a16="http://schemas.microsoft.com/office/drawing/2014/main" id="{1159E417-4740-EB49-8F54-BE28E9673052}"/>
              </a:ext>
            </a:extLst>
          </p:cNvPr>
          <p:cNvSpPr>
            <a:spLocks noGrp="1"/>
          </p:cNvSpPr>
          <p:nvPr>
            <p:ph type="body" sz="quarter" idx="24" hasCustomPrompt="1"/>
          </p:nvPr>
        </p:nvSpPr>
        <p:spPr>
          <a:xfrm>
            <a:off x="9037757" y="3937131"/>
            <a:ext cx="2289838" cy="344705"/>
          </a:xfrm>
        </p:spPr>
        <p:txBody>
          <a:bodyPr>
            <a:normAutofit/>
          </a:bodyPr>
          <a:lstStyle>
            <a:lvl1pPr marL="0" indent="0" algn="ctr">
              <a:buNone/>
              <a:defRPr sz="2000" b="0" i="0">
                <a:solidFill>
                  <a:srgbClr val="000000"/>
                </a:solidFill>
                <a:latin typeface="+mn-lt"/>
              </a:defRPr>
            </a:lvl1pPr>
          </a:lstStyle>
          <a:p>
            <a:pPr lvl="0"/>
            <a:r>
              <a:rPr lang="en-US" dirty="0"/>
              <a:t>Name</a:t>
            </a:r>
          </a:p>
        </p:txBody>
      </p:sp>
      <p:sp>
        <p:nvSpPr>
          <p:cNvPr id="51" name="Text Placeholder 23">
            <a:extLst>
              <a:ext uri="{FF2B5EF4-FFF2-40B4-BE49-F238E27FC236}">
                <a16:creationId xmlns:a16="http://schemas.microsoft.com/office/drawing/2014/main" id="{34C31F06-6858-834A-95DF-B38410393984}"/>
              </a:ext>
            </a:extLst>
          </p:cNvPr>
          <p:cNvSpPr>
            <a:spLocks noGrp="1"/>
          </p:cNvSpPr>
          <p:nvPr>
            <p:ph type="body" sz="quarter" idx="25" hasCustomPrompt="1"/>
          </p:nvPr>
        </p:nvSpPr>
        <p:spPr>
          <a:xfrm>
            <a:off x="254000" y="590455"/>
            <a:ext cx="11696700" cy="582221"/>
          </a:xfrm>
        </p:spPr>
        <p:txBody>
          <a:bodyPr>
            <a:normAutofit/>
          </a:bodyPr>
          <a:lstStyle>
            <a:lvl1pPr marL="0" indent="0" algn="ctr">
              <a:buNone/>
              <a:defRPr sz="3600" b="0" i="0">
                <a:solidFill>
                  <a:srgbClr val="000000"/>
                </a:solidFill>
                <a:latin typeface="Calibri" panose="020F0502020204030204" pitchFamily="34" charset="0"/>
                <a:cs typeface="Calibri" panose="020F0502020204030204" pitchFamily="34" charset="0"/>
              </a:defRPr>
            </a:lvl1pPr>
          </a:lstStyle>
          <a:p>
            <a:pPr lvl="0"/>
            <a:r>
              <a:rPr lang="en-US" dirty="0"/>
              <a:t>Meet Our Team</a:t>
            </a:r>
          </a:p>
        </p:txBody>
      </p:sp>
      <p:sp>
        <p:nvSpPr>
          <p:cNvPr id="20" name="Rectangle 19">
            <a:extLst>
              <a:ext uri="{FF2B5EF4-FFF2-40B4-BE49-F238E27FC236}">
                <a16:creationId xmlns:a16="http://schemas.microsoft.com/office/drawing/2014/main" id="{D64AD41C-3661-F040-90A1-EC23C041ED4E}"/>
              </a:ext>
            </a:extLst>
          </p:cNvPr>
          <p:cNvSpPr/>
          <p:nvPr userDrawn="1"/>
        </p:nvSpPr>
        <p:spPr>
          <a:xfrm rot="16200000" flipV="1">
            <a:off x="11591456" y="6622960"/>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1" name="TextBox 20">
            <a:extLst>
              <a:ext uri="{FF2B5EF4-FFF2-40B4-BE49-F238E27FC236}">
                <a16:creationId xmlns:a16="http://schemas.microsoft.com/office/drawing/2014/main" id="{81CCB233-79D4-BF49-8A14-B41B68CEBFD1}"/>
              </a:ext>
            </a:extLst>
          </p:cNvPr>
          <p:cNvSpPr txBox="1"/>
          <p:nvPr userDrawn="1"/>
        </p:nvSpPr>
        <p:spPr>
          <a:xfrm>
            <a:off x="363851" y="6461565"/>
            <a:ext cx="11425605" cy="261610"/>
          </a:xfrm>
          <a:prstGeom prst="rect">
            <a:avLst/>
          </a:prstGeom>
          <a:noFill/>
        </p:spPr>
        <p:txBody>
          <a:bodyPr wrap="square" rtlCol="0">
            <a:spAutoFit/>
          </a:bodyPr>
          <a:lstStyle/>
          <a:p>
            <a:pPr algn="r"/>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j-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996481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box -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85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rgbClr val="000000"/>
                </a:solidFill>
                <a:latin typeface="+mn-lt"/>
              </a:defRPr>
            </a:lvl1pPr>
          </a:lstStyle>
          <a:p>
            <a:pPr lvl="0"/>
            <a:r>
              <a:rPr lang="en-US" dirty="0"/>
              <a:t>Heading</a:t>
            </a:r>
          </a:p>
        </p:txBody>
      </p:sp>
      <p:sp>
        <p:nvSpPr>
          <p:cNvPr id="8" name="TextBox 7">
            <a:extLst>
              <a:ext uri="{FF2B5EF4-FFF2-40B4-BE49-F238E27FC236}">
                <a16:creationId xmlns:a16="http://schemas.microsoft.com/office/drawing/2014/main" id="{004002AF-64BD-CD41-A435-AEB60B75F245}"/>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
        <p:nvSpPr>
          <p:cNvPr id="14" name="Rectangle 13">
            <a:extLst>
              <a:ext uri="{FF2B5EF4-FFF2-40B4-BE49-F238E27FC236}">
                <a16:creationId xmlns:a16="http://schemas.microsoft.com/office/drawing/2014/main" id="{DBC05CB0-6500-A84A-BB2B-4EB8B4FCD445}"/>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7" name="Rectangle 6">
            <a:extLst>
              <a:ext uri="{FF2B5EF4-FFF2-40B4-BE49-F238E27FC236}">
                <a16:creationId xmlns:a16="http://schemas.microsoft.com/office/drawing/2014/main" id="{22A7E4F5-7013-4E43-15BA-70D267B32AE8}"/>
              </a:ext>
            </a:extLst>
          </p:cNvPr>
          <p:cNvSpPr/>
          <p:nvPr userDrawn="1"/>
        </p:nvSpPr>
        <p:spPr>
          <a:xfrm>
            <a:off x="818862" y="1340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3284701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box -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rgbClr val="000000"/>
                </a:solidFill>
                <a:latin typeface="+mn-lt"/>
              </a:defRPr>
            </a:lvl1pPr>
          </a:lstStyle>
          <a:p>
            <a:pPr lvl="0"/>
            <a:r>
              <a:rPr lang="en-US" dirty="0"/>
              <a:t>Heading</a:t>
            </a:r>
          </a:p>
        </p:txBody>
      </p:sp>
      <p:sp>
        <p:nvSpPr>
          <p:cNvPr id="8" name="TextBox 7">
            <a:extLst>
              <a:ext uri="{FF2B5EF4-FFF2-40B4-BE49-F238E27FC236}">
                <a16:creationId xmlns:a16="http://schemas.microsoft.com/office/drawing/2014/main" id="{D9F5C685-035F-D041-9D04-C86F332F6C3A}"/>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
        <p:nvSpPr>
          <p:cNvPr id="14" name="Rectangle 13">
            <a:extLst>
              <a:ext uri="{FF2B5EF4-FFF2-40B4-BE49-F238E27FC236}">
                <a16:creationId xmlns:a16="http://schemas.microsoft.com/office/drawing/2014/main" id="{50854967-F50B-DA42-BB7D-5265DB15FE01}"/>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1092935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00000"/>
                </a:solidFill>
                <a:latin typeface="+mn-lt"/>
              </a:defRPr>
            </a:lvl1pPr>
          </a:lstStyle>
          <a:p>
            <a:pPr lvl="0"/>
            <a:r>
              <a:rPr lang="en-US" dirty="0"/>
              <a:t>Heading</a:t>
            </a:r>
          </a:p>
        </p:txBody>
      </p:sp>
      <p:sp>
        <p:nvSpPr>
          <p:cNvPr id="7" name="TextBox 6">
            <a:extLst>
              <a:ext uri="{FF2B5EF4-FFF2-40B4-BE49-F238E27FC236}">
                <a16:creationId xmlns:a16="http://schemas.microsoft.com/office/drawing/2014/main" id="{17108906-42A7-E148-9BB7-CC17F5321A0F}"/>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
        <p:nvSpPr>
          <p:cNvPr id="8" name="Rectangle 7">
            <a:extLst>
              <a:ext uri="{FF2B5EF4-FFF2-40B4-BE49-F238E27FC236}">
                <a16:creationId xmlns:a16="http://schemas.microsoft.com/office/drawing/2014/main" id="{290BAE96-0814-3E40-B9F4-107E0EE7446B}"/>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2983720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5B56A7-C850-004E-A218-494C6390142F}"/>
              </a:ext>
            </a:extLst>
          </p:cNvPr>
          <p:cNvSpPr/>
          <p:nvPr userDrawn="1"/>
        </p:nvSpPr>
        <p:spPr>
          <a:xfrm>
            <a:off x="241300" y="228600"/>
            <a:ext cx="11696700" cy="3035300"/>
          </a:xfrm>
          <a:prstGeom prst="rect">
            <a:avLst/>
          </a:prstGeom>
          <a:solidFill>
            <a:srgbClr val="85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BE4C5354-097E-9047-BF0C-BF358C2BBAC7}"/>
              </a:ext>
            </a:extLst>
          </p:cNvPr>
          <p:cNvSpPr/>
          <p:nvPr userDrawn="1"/>
        </p:nvSpPr>
        <p:spPr>
          <a:xfrm>
            <a:off x="831350" y="1502804"/>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3" name="Text Placeholder 23">
            <a:extLst>
              <a:ext uri="{FF2B5EF4-FFF2-40B4-BE49-F238E27FC236}">
                <a16:creationId xmlns:a16="http://schemas.microsoft.com/office/drawing/2014/main"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rgbClr val="000000"/>
                </a:solidFill>
                <a:latin typeface="+mn-lt"/>
              </a:defRPr>
            </a:lvl1pPr>
          </a:lstStyle>
          <a:p>
            <a:pPr lvl="0"/>
            <a:r>
              <a:rPr lang="en-US" dirty="0"/>
              <a:t>Heading</a:t>
            </a:r>
          </a:p>
        </p:txBody>
      </p:sp>
      <p:sp>
        <p:nvSpPr>
          <p:cNvPr id="14" name="TextBox 13">
            <a:extLst>
              <a:ext uri="{FF2B5EF4-FFF2-40B4-BE49-F238E27FC236}">
                <a16:creationId xmlns:a16="http://schemas.microsoft.com/office/drawing/2014/main" id="{A49303A5-D1EB-C442-9E2A-6A8EC00F0AF9}"/>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
        <p:nvSpPr>
          <p:cNvPr id="15" name="Rectangle 14">
            <a:extLst>
              <a:ext uri="{FF2B5EF4-FFF2-40B4-BE49-F238E27FC236}">
                <a16:creationId xmlns:a16="http://schemas.microsoft.com/office/drawing/2014/main" id="{A3A5A6C8-69EF-E842-8837-B1A42CF4CED9}"/>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85EF887-6C4A-6C45-9223-72AC0A02DE77}"/>
              </a:ext>
            </a:extLst>
          </p:cNvPr>
          <p:cNvSpPr/>
          <p:nvPr userDrawn="1"/>
        </p:nvSpPr>
        <p:spPr>
          <a:xfrm>
            <a:off x="0" y="-1"/>
            <a:ext cx="12192000" cy="6858001"/>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51E469D-3F5C-A04D-A9C2-78BABD88DEC9}"/>
              </a:ext>
            </a:extLst>
          </p:cNvPr>
          <p:cNvSpPr/>
          <p:nvPr userDrawn="1"/>
        </p:nvSpPr>
        <p:spPr>
          <a:xfrm>
            <a:off x="391177" y="248191"/>
            <a:ext cx="4363465" cy="5262979"/>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rgbClr val="000000"/>
                </a:solidFill>
                <a:latin typeface="+mn-lt"/>
                <a:ea typeface="Quattrocento Sans"/>
                <a:cs typeface="Quattrocento Sans"/>
                <a:sym typeface="Quattrocento Sans"/>
              </a:rPr>
              <a:t>ICONS</a:t>
            </a:r>
            <a:r>
              <a:rPr lang="en-IE" sz="3600" baseline="0" dirty="0">
                <a:solidFill>
                  <a:srgbClr val="000000"/>
                </a:solidFill>
                <a:latin typeface="+mn-lt"/>
                <a:ea typeface="Quattrocento Sans"/>
                <a:cs typeface="Quattrocento Sans"/>
                <a:sym typeface="Quattrocento Sans"/>
              </a:rPr>
              <a:t> WHICH CAN BE USED WITHIN THE </a:t>
            </a:r>
            <a:r>
              <a:rPr lang="en-IE" sz="3600" b="1" baseline="0" dirty="0">
                <a:solidFill>
                  <a:srgbClr val="000000"/>
                </a:solidFill>
                <a:latin typeface="+mn-lt"/>
                <a:ea typeface="Quattrocento Sans"/>
                <a:cs typeface="Quattrocento Sans"/>
                <a:sym typeface="Quattrocento Sans"/>
              </a:rPr>
              <a:t>INNOVATING FOOD FOR SENIORS</a:t>
            </a:r>
          </a:p>
          <a:p>
            <a:pPr marL="0" lvl="0" indent="0" algn="l" rtl="0">
              <a:spcBef>
                <a:spcPts val="0"/>
              </a:spcBef>
              <a:spcAft>
                <a:spcPts val="0"/>
              </a:spcAft>
              <a:buClr>
                <a:schemeClr val="dk1"/>
              </a:buClr>
              <a:buSzPts val="1100"/>
              <a:buFont typeface="Arial"/>
              <a:buNone/>
            </a:pPr>
            <a:r>
              <a:rPr lang="en-IE" sz="3600" baseline="0" dirty="0">
                <a:solidFill>
                  <a:srgbClr val="000000"/>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rgbClr val="000000"/>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rgbClr val="000000"/>
                </a:solidFill>
                <a:latin typeface="+mn-lt"/>
                <a:ea typeface="Quattrocento Sans"/>
                <a:cs typeface="Quattrocento Sans"/>
                <a:sym typeface="Quattrocento Sans"/>
              </a:rPr>
              <a:t>Resize them without losing quality.</a:t>
            </a:r>
            <a:r>
              <a:rPr lang="en-IE" sz="2400" i="1" baseline="0" dirty="0">
                <a:solidFill>
                  <a:srgbClr val="000000"/>
                </a:solidFill>
                <a:latin typeface="+mn-lt"/>
                <a:ea typeface="Quattrocento Sans"/>
                <a:cs typeface="Quattrocento Sans"/>
                <a:sym typeface="Quattrocento Sans"/>
              </a:rPr>
              <a:t> </a:t>
            </a:r>
            <a:r>
              <a:rPr lang="en-IE" sz="2400" i="1" dirty="0">
                <a:solidFill>
                  <a:srgbClr val="000000"/>
                </a:solidFill>
                <a:latin typeface="+mn-lt"/>
                <a:ea typeface="Quattrocento Sans"/>
                <a:cs typeface="Quattrocento Sans"/>
                <a:sym typeface="Quattrocento Sans"/>
              </a:rPr>
              <a:t> Change line colour, width and style.</a:t>
            </a:r>
            <a:r>
              <a:rPr lang="en-IE" sz="2400" i="1" baseline="0" dirty="0">
                <a:solidFill>
                  <a:srgbClr val="000000"/>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rgbClr val="000000"/>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rgbClr val="000000"/>
                </a:solidFill>
                <a:latin typeface="+mn-lt"/>
                <a:ea typeface="Quattrocento Sans"/>
                <a:cs typeface="Quattrocento Sans"/>
                <a:sym typeface="Quattrocento Sans"/>
              </a:rPr>
              <a:t>Isn’t that nice? :)</a:t>
            </a:r>
          </a:p>
        </p:txBody>
      </p:sp>
      <p:sp>
        <p:nvSpPr>
          <p:cNvPr id="12" name="Rectangle 11">
            <a:extLst>
              <a:ext uri="{FF2B5EF4-FFF2-40B4-BE49-F238E27FC236}">
                <a16:creationId xmlns:a16="http://schemas.microsoft.com/office/drawing/2014/main" id="{38AA4A83-B7D5-A14E-B458-86954DB983B8}"/>
              </a:ext>
            </a:extLst>
          </p:cNvPr>
          <p:cNvSpPr/>
          <p:nvPr userDrawn="1"/>
        </p:nvSpPr>
        <p:spPr>
          <a:xfrm>
            <a:off x="0" y="5968370"/>
            <a:ext cx="12192000" cy="461665"/>
          </a:xfrm>
          <a:prstGeom prst="rect">
            <a:avLst/>
          </a:prstGeom>
        </p:spPr>
        <p:txBody>
          <a:bodyPr wrap="square">
            <a:spAutoFit/>
          </a:bodyPr>
          <a:lstStyle/>
          <a:p>
            <a:pPr algn="ctr"/>
            <a:r>
              <a:rPr lang="en-IE" sz="2400" kern="1200" dirty="0">
                <a:solidFill>
                  <a:srgbClr val="000000"/>
                </a:solidFill>
                <a:effectLst/>
                <a:latin typeface="+mn-lt"/>
                <a:ea typeface="+mn-ea"/>
                <a:cs typeface="+mn-cs"/>
              </a:rPr>
              <a:t>*** </a:t>
            </a:r>
            <a:r>
              <a:rPr lang="en-IE" sz="2400" b="1" kern="1200" dirty="0">
                <a:solidFill>
                  <a:srgbClr val="000000"/>
                </a:solidFill>
                <a:effectLst/>
                <a:latin typeface="+mn-lt"/>
                <a:ea typeface="+mn-ea"/>
                <a:cs typeface="+mn-cs"/>
              </a:rPr>
              <a:t>PLEASE DELETE THIS INSTRUCTION SLIDE BEFORE PRESENTING FINAL PRESENTATION </a:t>
            </a:r>
            <a:r>
              <a:rPr lang="en-IE" sz="2400" kern="1200" dirty="0">
                <a:solidFill>
                  <a:srgbClr val="000000"/>
                </a:solidFill>
                <a:effectLst/>
                <a:latin typeface="+mn-lt"/>
                <a:ea typeface="+mn-ea"/>
                <a:cs typeface="+mn-cs"/>
              </a:rPr>
              <a:t>*** </a:t>
            </a:r>
            <a:endParaRPr lang="en-US" sz="2400" kern="1200" dirty="0">
              <a:solidFill>
                <a:srgbClr val="000000"/>
              </a:solidFill>
              <a:effectLst/>
              <a:latin typeface="+mn-lt"/>
              <a:ea typeface="+mn-ea"/>
              <a:cs typeface="+mn-cs"/>
            </a:endParaRPr>
          </a:p>
        </p:txBody>
      </p:sp>
      <p:cxnSp>
        <p:nvCxnSpPr>
          <p:cNvPr id="13" name="Straight Connector 12">
            <a:extLst>
              <a:ext uri="{FF2B5EF4-FFF2-40B4-BE49-F238E27FC236}">
                <a16:creationId xmlns:a16="http://schemas.microsoft.com/office/drawing/2014/main" id="{79EE4BE0-47F6-1145-83C0-FC05478AA3C0}"/>
              </a:ext>
            </a:extLst>
          </p:cNvPr>
          <p:cNvCxnSpPr/>
          <p:nvPr userDrawn="1"/>
        </p:nvCxnSpPr>
        <p:spPr>
          <a:xfrm flipH="1">
            <a:off x="2" y="5808420"/>
            <a:ext cx="1219199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74CE0F0-878D-BF47-92A6-182E26DD430D}"/>
              </a:ext>
            </a:extLst>
          </p:cNvPr>
          <p:cNvCxnSpPr/>
          <p:nvPr userDrawn="1"/>
        </p:nvCxnSpPr>
        <p:spPr>
          <a:xfrm>
            <a:off x="5145818" y="0"/>
            <a:ext cx="0" cy="55404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5B56A7-C850-004E-A218-494C6390142F}"/>
              </a:ext>
            </a:extLst>
          </p:cNvPr>
          <p:cNvSpPr/>
          <p:nvPr userDrawn="1"/>
        </p:nvSpPr>
        <p:spPr>
          <a:xfrm>
            <a:off x="241300" y="228600"/>
            <a:ext cx="11696700" cy="3035300"/>
          </a:xfrm>
          <a:prstGeom prst="rect">
            <a:avLst/>
          </a:prstGeom>
          <a:solidFill>
            <a:srgbClr val="85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BE4C5354-097E-9047-BF0C-BF358C2BBAC7}"/>
              </a:ext>
            </a:extLst>
          </p:cNvPr>
          <p:cNvSpPr/>
          <p:nvPr userDrawn="1"/>
        </p:nvSpPr>
        <p:spPr>
          <a:xfrm>
            <a:off x="831350" y="1502804"/>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3" name="Text Placeholder 23">
            <a:extLst>
              <a:ext uri="{FF2B5EF4-FFF2-40B4-BE49-F238E27FC236}">
                <a16:creationId xmlns:a16="http://schemas.microsoft.com/office/drawing/2014/main"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rgbClr val="000000"/>
                </a:solidFill>
                <a:latin typeface="+mn-lt"/>
              </a:defRPr>
            </a:lvl1pPr>
          </a:lstStyle>
          <a:p>
            <a:pPr lvl="0"/>
            <a:r>
              <a:rPr lang="en-US" dirty="0"/>
              <a:t>Heading</a:t>
            </a:r>
          </a:p>
        </p:txBody>
      </p:sp>
      <p:sp>
        <p:nvSpPr>
          <p:cNvPr id="14" name="TextBox 13">
            <a:extLst>
              <a:ext uri="{FF2B5EF4-FFF2-40B4-BE49-F238E27FC236}">
                <a16:creationId xmlns:a16="http://schemas.microsoft.com/office/drawing/2014/main" id="{A49303A5-D1EB-C442-9E2A-6A8EC00F0AF9}"/>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
        <p:nvSpPr>
          <p:cNvPr id="15" name="Rectangle 14">
            <a:extLst>
              <a:ext uri="{FF2B5EF4-FFF2-40B4-BE49-F238E27FC236}">
                <a16:creationId xmlns:a16="http://schemas.microsoft.com/office/drawing/2014/main" id="{A3A5A6C8-69EF-E842-8837-B1A42CF4CED9}"/>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1462498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D8B85E0-90B8-664A-BD1F-A9AD778E0147}"/>
              </a:ext>
            </a:extLst>
          </p:cNvPr>
          <p:cNvSpPr/>
          <p:nvPr userDrawn="1"/>
        </p:nvSpPr>
        <p:spPr>
          <a:xfrm>
            <a:off x="241300" y="228600"/>
            <a:ext cx="11696700" cy="30353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3B98100-E25F-DD4B-AB20-A31F0F0B548B}"/>
              </a:ext>
            </a:extLst>
          </p:cNvPr>
          <p:cNvSpPr/>
          <p:nvPr userDrawn="1"/>
        </p:nvSpPr>
        <p:spPr>
          <a:xfrm>
            <a:off x="831350" y="1502804"/>
            <a:ext cx="792000" cy="2141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grpSp>
        <p:nvGrpSpPr>
          <p:cNvPr id="3" name="Group 2">
            <a:extLst>
              <a:ext uri="{FF2B5EF4-FFF2-40B4-BE49-F238E27FC236}">
                <a16:creationId xmlns:a16="http://schemas.microsoft.com/office/drawing/2014/main" id="{78B2A2B2-F2DF-8F49-B350-611FE13388E1}"/>
              </a:ext>
            </a:extLst>
          </p:cNvPr>
          <p:cNvGrpSpPr/>
          <p:nvPr userDrawn="1"/>
        </p:nvGrpSpPr>
        <p:grpSpPr>
          <a:xfrm>
            <a:off x="2530564" y="336687"/>
            <a:ext cx="9078210" cy="5854425"/>
            <a:chOff x="3152299" y="635855"/>
            <a:chExt cx="19296834" cy="12444290"/>
          </a:xfrm>
        </p:grpSpPr>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93359" y="635855"/>
              <a:ext cx="7955774" cy="12444290"/>
            </a:xfrm>
            <a:prstGeom prst="rect">
              <a:avLst/>
            </a:prstGeom>
          </p:spPr>
        </p:pic>
        <p:sp>
          <p:nvSpPr>
            <p:cNvPr id="5" name="TextBox 4">
              <a:extLst>
                <a:ext uri="{FF2B5EF4-FFF2-40B4-BE49-F238E27FC236}">
                  <a16:creationId xmlns:a16="http://schemas.microsoft.com/office/drawing/2014/main" id="{D21E791A-E387-3F4F-AFE7-F887E52C4AFD}"/>
                </a:ext>
              </a:extLst>
            </p:cNvPr>
            <p:cNvSpPr txBox="1"/>
            <p:nvPr/>
          </p:nvSpPr>
          <p:spPr>
            <a:xfrm>
              <a:off x="3152299" y="9384825"/>
              <a:ext cx="2262158"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One</a:t>
              </a:r>
            </a:p>
          </p:txBody>
        </p:sp>
        <p:sp>
          <p:nvSpPr>
            <p:cNvPr id="6" name="TextBox 5">
              <a:extLst>
                <a:ext uri="{FF2B5EF4-FFF2-40B4-BE49-F238E27FC236}">
                  <a16:creationId xmlns:a16="http://schemas.microsoft.com/office/drawing/2014/main" id="{E7E49ED8-2282-8C44-B0B1-7EA16E4F64F7}"/>
                </a:ext>
              </a:extLst>
            </p:cNvPr>
            <p:cNvSpPr txBox="1"/>
            <p:nvPr/>
          </p:nvSpPr>
          <p:spPr>
            <a:xfrm>
              <a:off x="9842014" y="9384825"/>
              <a:ext cx="2242922"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Two</a:t>
              </a:r>
            </a:p>
          </p:txBody>
        </p:sp>
      </p:grpSp>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602116" y="1265033"/>
            <a:ext cx="2266512" cy="397829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3" name="Text Placeholder 17">
            <a:extLst>
              <a:ext uri="{FF2B5EF4-FFF2-40B4-BE49-F238E27FC236}">
                <a16:creationId xmlns:a16="http://schemas.microsoft.com/office/drawing/2014/main" id="{44BBFAB6-D383-334C-9E99-388F133C90DA}"/>
              </a:ext>
            </a:extLst>
          </p:cNvPr>
          <p:cNvSpPr>
            <a:spLocks noGrp="1"/>
          </p:cNvSpPr>
          <p:nvPr>
            <p:ph type="body" sz="quarter" idx="18" hasCustomPrompt="1"/>
          </p:nvPr>
        </p:nvSpPr>
        <p:spPr>
          <a:xfrm>
            <a:off x="734715" y="3594101"/>
            <a:ext cx="4983180" cy="203061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Text Placeholder 23">
            <a:extLst>
              <a:ext uri="{FF2B5EF4-FFF2-40B4-BE49-F238E27FC236}">
                <a16:creationId xmlns:a16="http://schemas.microsoft.com/office/drawing/2014/main" id="{47C562BD-9CD8-BD45-8B53-0DEC698873B7}"/>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rgbClr val="000000"/>
                </a:solidFill>
                <a:latin typeface="+mn-lt"/>
              </a:defRPr>
            </a:lvl1pPr>
          </a:lstStyle>
          <a:p>
            <a:pPr lvl="0"/>
            <a:r>
              <a:rPr lang="en-US" dirty="0"/>
              <a:t>Phone Preview</a:t>
            </a:r>
          </a:p>
        </p:txBody>
      </p:sp>
      <p:sp>
        <p:nvSpPr>
          <p:cNvPr id="14" name="TextBox 13">
            <a:extLst>
              <a:ext uri="{FF2B5EF4-FFF2-40B4-BE49-F238E27FC236}">
                <a16:creationId xmlns:a16="http://schemas.microsoft.com/office/drawing/2014/main" id="{52940463-2A23-8345-AD61-ABC2D3CD881B}"/>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
        <p:nvSpPr>
          <p:cNvPr id="16" name="Rectangle 15">
            <a:extLst>
              <a:ext uri="{FF2B5EF4-FFF2-40B4-BE49-F238E27FC236}">
                <a16:creationId xmlns:a16="http://schemas.microsoft.com/office/drawing/2014/main" id="{24038921-4423-A348-BAE6-EA21AC34FFDE}"/>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41087756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ullet Slide -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000000"/>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85D2E1"/>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000000"/>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85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rgbClr val="000000"/>
                </a:solidFill>
                <a:latin typeface="+mn-lt"/>
              </a:defRPr>
            </a:lvl1pPr>
          </a:lstStyle>
          <a:p>
            <a:pPr lvl="0"/>
            <a:r>
              <a:rPr lang="en-US" dirty="0"/>
              <a:t>1</a:t>
            </a:r>
          </a:p>
        </p:txBody>
      </p:sp>
      <p:sp>
        <p:nvSpPr>
          <p:cNvPr id="10" name="Rectangle 9">
            <a:extLst>
              <a:ext uri="{FF2B5EF4-FFF2-40B4-BE49-F238E27FC236}">
                <a16:creationId xmlns:a16="http://schemas.microsoft.com/office/drawing/2014/main" id="{8DA6BAF8-3E93-D34F-9B9C-95DE2FD94B3F}"/>
              </a:ext>
            </a:extLst>
          </p:cNvPr>
          <p:cNvSpPr/>
          <p:nvPr userDrawn="1"/>
        </p:nvSpPr>
        <p:spPr>
          <a:xfrm flipV="1">
            <a:off x="10087" y="6555301"/>
            <a:ext cx="79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Box 10">
            <a:extLst>
              <a:ext uri="{FF2B5EF4-FFF2-40B4-BE49-F238E27FC236}">
                <a16:creationId xmlns:a16="http://schemas.microsoft.com/office/drawing/2014/main" id="{A5269288-D184-204D-B338-FA18411E6F45}"/>
              </a:ext>
            </a:extLst>
          </p:cNvPr>
          <p:cNvSpPr txBox="1"/>
          <p:nvPr userDrawn="1"/>
        </p:nvSpPr>
        <p:spPr>
          <a:xfrm rot="16200000">
            <a:off x="-3040291" y="2832024"/>
            <a:ext cx="6892756" cy="307777"/>
          </a:xfrm>
          <a:prstGeom prst="rect">
            <a:avLst/>
          </a:prstGeom>
          <a:noFill/>
        </p:spPr>
        <p:txBody>
          <a:bodyPr wrap="square" rtlCol="0">
            <a:spAutoFit/>
          </a:bodyPr>
          <a:lstStyle/>
          <a:p>
            <a:pPr algn="l"/>
            <a:r>
              <a:rPr lang="en-US" sz="14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4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39473358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 Slide - Green">
    <p:spTree>
      <p:nvGrpSpPr>
        <p:cNvPr id="1" name=""/>
        <p:cNvGrpSpPr/>
        <p:nvPr/>
      </p:nvGrpSpPr>
      <p:grpSpPr>
        <a:xfrm>
          <a:off x="0" y="0"/>
          <a:ext cx="0" cy="0"/>
          <a:chOff x="0" y="0"/>
          <a:chExt cx="0" cy="0"/>
        </a:xfrm>
      </p:grpSpPr>
      <p:sp>
        <p:nvSpPr>
          <p:cNvPr id="10" name="Text Placeholder 25">
            <a:extLst>
              <a:ext uri="{FF2B5EF4-FFF2-40B4-BE49-F238E27FC236}">
                <a16:creationId xmlns:a16="http://schemas.microsoft.com/office/drawing/2014/main" id="{3DB52097-B5CF-FE4E-A743-E196714B98B0}"/>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1" name="Text Placeholder 23">
            <a:extLst>
              <a:ext uri="{FF2B5EF4-FFF2-40B4-BE49-F238E27FC236}">
                <a16:creationId xmlns:a16="http://schemas.microsoft.com/office/drawing/2014/main" id="{E8EDE465-2BD1-F542-A065-62DD2C1F54A2}"/>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000000"/>
                </a:solidFill>
                <a:latin typeface="+mn-lt"/>
              </a:defRPr>
            </a:lvl1pPr>
          </a:lstStyle>
          <a:p>
            <a:pPr lvl="0"/>
            <a:r>
              <a:rPr lang="en-US" dirty="0"/>
              <a:t>TITLE</a:t>
            </a:r>
          </a:p>
        </p:txBody>
      </p:sp>
      <p:cxnSp>
        <p:nvCxnSpPr>
          <p:cNvPr id="12" name="Straight Connector 11">
            <a:extLst>
              <a:ext uri="{FF2B5EF4-FFF2-40B4-BE49-F238E27FC236}">
                <a16:creationId xmlns:a16="http://schemas.microsoft.com/office/drawing/2014/main" id="{6664C6AB-4D9A-B948-95D4-9F23D84240A0}"/>
              </a:ext>
            </a:extLst>
          </p:cNvPr>
          <p:cNvCxnSpPr>
            <a:cxnSpLocks/>
          </p:cNvCxnSpPr>
          <p:nvPr userDrawn="1"/>
        </p:nvCxnSpPr>
        <p:spPr>
          <a:xfrm>
            <a:off x="5346936" y="-25722"/>
            <a:ext cx="0" cy="6853558"/>
          </a:xfrm>
          <a:prstGeom prst="line">
            <a:avLst/>
          </a:prstGeom>
          <a:ln w="12700">
            <a:solidFill>
              <a:srgbClr val="FFD100"/>
            </a:solidFill>
          </a:ln>
        </p:spPr>
        <p:style>
          <a:lnRef idx="1">
            <a:schemeClr val="accent1"/>
          </a:lnRef>
          <a:fillRef idx="0">
            <a:schemeClr val="accent1"/>
          </a:fillRef>
          <a:effectRef idx="0">
            <a:schemeClr val="accent1"/>
          </a:effectRef>
          <a:fontRef idx="minor">
            <a:schemeClr val="tx1"/>
          </a:fontRef>
        </p:style>
      </p:cxnSp>
      <p:sp>
        <p:nvSpPr>
          <p:cNvPr id="13" name="Text Placeholder 23">
            <a:extLst>
              <a:ext uri="{FF2B5EF4-FFF2-40B4-BE49-F238E27FC236}">
                <a16:creationId xmlns:a16="http://schemas.microsoft.com/office/drawing/2014/main" id="{C3FB9919-1563-AB44-AAC3-B34BFC4BB07F}"/>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000000"/>
                </a:solidFill>
                <a:latin typeface="+mn-lt"/>
              </a:defRPr>
            </a:lvl1pPr>
          </a:lstStyle>
          <a:p>
            <a:pPr lvl="0"/>
            <a:r>
              <a:rPr lang="en-US" dirty="0"/>
              <a:t>BULLET POINT SLIDE</a:t>
            </a:r>
          </a:p>
        </p:txBody>
      </p:sp>
      <p:sp>
        <p:nvSpPr>
          <p:cNvPr id="15" name="Oval 14">
            <a:extLst>
              <a:ext uri="{FF2B5EF4-FFF2-40B4-BE49-F238E27FC236}">
                <a16:creationId xmlns:a16="http://schemas.microsoft.com/office/drawing/2014/main" id="{0E98C6E4-CC84-5445-A6A2-3BFC532C82BB}"/>
              </a:ext>
            </a:extLst>
          </p:cNvPr>
          <p:cNvSpPr/>
          <p:nvPr userDrawn="1"/>
        </p:nvSpPr>
        <p:spPr>
          <a:xfrm>
            <a:off x="4783395" y="415207"/>
            <a:ext cx="1154422" cy="1154422"/>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8" name="Text Placeholder 23">
            <a:extLst>
              <a:ext uri="{FF2B5EF4-FFF2-40B4-BE49-F238E27FC236}">
                <a16:creationId xmlns:a16="http://schemas.microsoft.com/office/drawing/2014/main" id="{252DE36E-64EA-E745-8D9A-4444A2C571A7}"/>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rgbClr val="000000"/>
                </a:solidFill>
                <a:latin typeface="+mn-lt"/>
              </a:defRPr>
            </a:lvl1pPr>
          </a:lstStyle>
          <a:p>
            <a:pPr lvl="0"/>
            <a:r>
              <a:rPr lang="en-US" dirty="0"/>
              <a:t>1</a:t>
            </a:r>
          </a:p>
        </p:txBody>
      </p:sp>
      <p:sp>
        <p:nvSpPr>
          <p:cNvPr id="19" name="Rectangle 18">
            <a:extLst>
              <a:ext uri="{FF2B5EF4-FFF2-40B4-BE49-F238E27FC236}">
                <a16:creationId xmlns:a16="http://schemas.microsoft.com/office/drawing/2014/main" id="{8C55CA2E-E3A9-2C44-A07D-20A2D9A8B0AA}"/>
              </a:ext>
            </a:extLst>
          </p:cNvPr>
          <p:cNvSpPr/>
          <p:nvPr userDrawn="1"/>
        </p:nvSpPr>
        <p:spPr>
          <a:xfrm flipV="1">
            <a:off x="10087" y="6555301"/>
            <a:ext cx="79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0" name="TextBox 19">
            <a:extLst>
              <a:ext uri="{FF2B5EF4-FFF2-40B4-BE49-F238E27FC236}">
                <a16:creationId xmlns:a16="http://schemas.microsoft.com/office/drawing/2014/main" id="{AD83011E-EBF4-AA4A-AF6A-2700E052B2D4}"/>
              </a:ext>
            </a:extLst>
          </p:cNvPr>
          <p:cNvSpPr txBox="1"/>
          <p:nvPr userDrawn="1"/>
        </p:nvSpPr>
        <p:spPr>
          <a:xfrm rot="16200000">
            <a:off x="-3040291" y="2832024"/>
            <a:ext cx="6892756" cy="307777"/>
          </a:xfrm>
          <a:prstGeom prst="rect">
            <a:avLst/>
          </a:prstGeom>
          <a:noFill/>
        </p:spPr>
        <p:txBody>
          <a:bodyPr wrap="square" rtlCol="0">
            <a:spAutoFit/>
          </a:bodyPr>
          <a:lstStyle/>
          <a:p>
            <a:pPr algn="l"/>
            <a:r>
              <a:rPr lang="en-US" sz="14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4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10897873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llet Slide - Lime">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4452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ur Journey 1">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DFEFB84-F567-D648-B64F-EE8CC90AA5FD}"/>
              </a:ext>
            </a:extLst>
          </p:cNvPr>
          <p:cNvSpPr txBox="1"/>
          <p:nvPr userDrawn="1"/>
        </p:nvSpPr>
        <p:spPr>
          <a:xfrm>
            <a:off x="4396800" y="809464"/>
            <a:ext cx="3398400" cy="507831"/>
          </a:xfrm>
          <a:prstGeom prst="rect">
            <a:avLst/>
          </a:prstGeom>
          <a:noFill/>
          <a:ln>
            <a:noFill/>
          </a:ln>
        </p:spPr>
        <p:txBody>
          <a:bodyPr wrap="square" rtlCol="0">
            <a:spAutoFit/>
          </a:bodyPr>
          <a:lstStyle/>
          <a:p>
            <a:pPr algn="ctr"/>
            <a:r>
              <a:rPr lang="en-US" sz="2700" spc="150" dirty="0">
                <a:solidFill>
                  <a:schemeClr val="tx2"/>
                </a:solidFill>
                <a:latin typeface="Montserrat Medium" pitchFamily="2" charset="77"/>
                <a:ea typeface="Roboto" panose="02000000000000000000" pitchFamily="2" charset="0"/>
                <a:cs typeface="Poppins Medium" pitchFamily="2" charset="77"/>
              </a:rPr>
              <a:t>OUR TIMELINE</a:t>
            </a:r>
          </a:p>
        </p:txBody>
      </p:sp>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85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85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85D2E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BE62D4D3-21EB-0349-B504-782647ECA544}"/>
              </a:ext>
            </a:extLst>
          </p:cNvPr>
          <p:cNvSpPr/>
          <p:nvPr/>
        </p:nvSpPr>
        <p:spPr>
          <a:xfrm>
            <a:off x="4956904" y="3803693"/>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19" name="Rectangle 18">
            <a:extLst>
              <a:ext uri="{FF2B5EF4-FFF2-40B4-BE49-F238E27FC236}">
                <a16:creationId xmlns:a16="http://schemas.microsoft.com/office/drawing/2014/main" id="{2E52E7C6-64EF-FA4A-987B-05E44539FB1E}"/>
              </a:ext>
            </a:extLst>
          </p:cNvPr>
          <p:cNvSpPr/>
          <p:nvPr/>
        </p:nvSpPr>
        <p:spPr>
          <a:xfrm>
            <a:off x="8370812"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7" name="Rectangle 26">
            <a:extLst>
              <a:ext uri="{FF2B5EF4-FFF2-40B4-BE49-F238E27FC236}">
                <a16:creationId xmlns:a16="http://schemas.microsoft.com/office/drawing/2014/main" id="{526AA091-4676-F84E-93FF-824FF1A4B10B}"/>
              </a:ext>
            </a:extLst>
          </p:cNvPr>
          <p:cNvSpPr/>
          <p:nvPr userDrawn="1"/>
        </p:nvSpPr>
        <p:spPr>
          <a:xfrm>
            <a:off x="548344" y="1141653"/>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00000"/>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22" name="TextBox 21">
            <a:extLst>
              <a:ext uri="{FF2B5EF4-FFF2-40B4-BE49-F238E27FC236}">
                <a16:creationId xmlns:a16="http://schemas.microsoft.com/office/drawing/2014/main" id="{D062F972-D907-984B-A889-E139C7730029}"/>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
        <p:nvSpPr>
          <p:cNvPr id="23" name="Rectangle 22">
            <a:extLst>
              <a:ext uri="{FF2B5EF4-FFF2-40B4-BE49-F238E27FC236}">
                <a16:creationId xmlns:a16="http://schemas.microsoft.com/office/drawing/2014/main" id="{07B5A83F-00A9-4446-B7FF-17C0C15E6CDB}"/>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1587100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85D2E1">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85D2E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Rectangle 18">
            <a:extLst>
              <a:ext uri="{FF2B5EF4-FFF2-40B4-BE49-F238E27FC236}">
                <a16:creationId xmlns:a16="http://schemas.microsoft.com/office/drawing/2014/main" id="{1B55B83A-4FE7-254B-BB23-DA5834F3C561}"/>
              </a:ext>
            </a:extLst>
          </p:cNvPr>
          <p:cNvSpPr/>
          <p:nvPr userDrawn="1"/>
        </p:nvSpPr>
        <p:spPr>
          <a:xfrm>
            <a:off x="5027413"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85D2E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6" name="Rectangle 15">
            <a:extLst>
              <a:ext uri="{FF2B5EF4-FFF2-40B4-BE49-F238E27FC236}">
                <a16:creationId xmlns:a16="http://schemas.microsoft.com/office/drawing/2014/main" id="{8C26421F-3E17-FF47-92D5-AE8B9BF847B2}"/>
              </a:ext>
            </a:extLst>
          </p:cNvPr>
          <p:cNvSpPr/>
          <p:nvPr userDrawn="1"/>
        </p:nvSpPr>
        <p:spPr>
          <a:xfrm rot="16200000" flipV="1">
            <a:off x="5925489" y="6683111"/>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7" name="TextBox 16">
            <a:extLst>
              <a:ext uri="{FF2B5EF4-FFF2-40B4-BE49-F238E27FC236}">
                <a16:creationId xmlns:a16="http://schemas.microsoft.com/office/drawing/2014/main" id="{37918C0E-ED0A-D748-88E5-BE3A2DEDEB9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39415678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832249"/>
            <a:ext cx="10088030" cy="1233055"/>
            <a:chOff x="4201590" y="5664497"/>
            <a:chExt cx="20176060" cy="246610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201590" y="5664497"/>
              <a:ext cx="2466109" cy="2466109"/>
            </a:xfrm>
            <a:prstGeom prst="ellipse">
              <a:avLst/>
            </a:prstGeom>
            <a:solidFill>
              <a:srgbClr val="85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000000"/>
                </a:solidFill>
              </a:endParaRPr>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85D2E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000000"/>
                </a:solidFill>
              </a:endParaRPr>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85D2E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000000"/>
                </a:solidFill>
              </a:endParaRPr>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4" name="Rectangle 13">
            <a:extLst>
              <a:ext uri="{FF2B5EF4-FFF2-40B4-BE49-F238E27FC236}">
                <a16:creationId xmlns:a16="http://schemas.microsoft.com/office/drawing/2014/main" id="{CE9AE23B-5966-D043-B5CA-4F97DC3963FC}"/>
              </a:ext>
            </a:extLst>
          </p:cNvPr>
          <p:cNvSpPr/>
          <p:nvPr userDrawn="1"/>
        </p:nvSpPr>
        <p:spPr>
          <a:xfrm rot="16200000" flipV="1">
            <a:off x="11591456" y="6622960"/>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5" name="TextBox 14">
            <a:extLst>
              <a:ext uri="{FF2B5EF4-FFF2-40B4-BE49-F238E27FC236}">
                <a16:creationId xmlns:a16="http://schemas.microsoft.com/office/drawing/2014/main" id="{033DD942-702D-3645-AFD5-CC083E31395F}"/>
              </a:ext>
            </a:extLst>
          </p:cNvPr>
          <p:cNvSpPr txBox="1"/>
          <p:nvPr userDrawn="1"/>
        </p:nvSpPr>
        <p:spPr>
          <a:xfrm>
            <a:off x="363851" y="6461565"/>
            <a:ext cx="11425605" cy="261610"/>
          </a:xfrm>
          <a:prstGeom prst="rect">
            <a:avLst/>
          </a:prstGeom>
          <a:noFill/>
        </p:spPr>
        <p:txBody>
          <a:bodyPr wrap="square" rtlCol="0">
            <a:spAutoFit/>
          </a:bodyPr>
          <a:lstStyle/>
          <a:p>
            <a:pPr algn="r"/>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j-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41334337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
        <p:nvSpPr>
          <p:cNvPr id="10" name="Rectangle 9">
            <a:extLst>
              <a:ext uri="{FF2B5EF4-FFF2-40B4-BE49-F238E27FC236}">
                <a16:creationId xmlns:a16="http://schemas.microsoft.com/office/drawing/2014/main" id="{82CA5999-94EF-5047-863C-92AD3F2C1BC6}"/>
              </a:ext>
            </a:extLst>
          </p:cNvPr>
          <p:cNvSpPr/>
          <p:nvPr userDrawn="1"/>
        </p:nvSpPr>
        <p:spPr>
          <a:xfrm rot="16200000" flipV="1">
            <a:off x="11591456" y="6622960"/>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Box 10">
            <a:extLst>
              <a:ext uri="{FF2B5EF4-FFF2-40B4-BE49-F238E27FC236}">
                <a16:creationId xmlns:a16="http://schemas.microsoft.com/office/drawing/2014/main" id="{23B3D228-BEB5-3D4C-B205-D25168DA218F}"/>
              </a:ext>
            </a:extLst>
          </p:cNvPr>
          <p:cNvSpPr txBox="1"/>
          <p:nvPr userDrawn="1"/>
        </p:nvSpPr>
        <p:spPr>
          <a:xfrm>
            <a:off x="363851" y="6461565"/>
            <a:ext cx="11425605" cy="261610"/>
          </a:xfrm>
          <a:prstGeom prst="rect">
            <a:avLst/>
          </a:prstGeom>
          <a:noFill/>
        </p:spPr>
        <p:txBody>
          <a:bodyPr wrap="square" rtlCol="0">
            <a:spAutoFit/>
          </a:bodyPr>
          <a:lstStyle/>
          <a:p>
            <a:pPr algn="r"/>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j-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1387720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a:solidFill>
            <a:srgbClr val="FFD100"/>
          </a:solidFill>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rgbClr val="000000"/>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rgbClr val="000000"/>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rgbClr val="000000"/>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rgbClr val="000000"/>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4" name="Rectangle 23">
            <a:extLst>
              <a:ext uri="{FF2B5EF4-FFF2-40B4-BE49-F238E27FC236}">
                <a16:creationId xmlns:a16="http://schemas.microsoft.com/office/drawing/2014/main" id="{12B53804-765C-C642-92ED-7E167F7FC3E2}"/>
              </a:ext>
            </a:extLst>
          </p:cNvPr>
          <p:cNvSpPr/>
          <p:nvPr userDrawn="1"/>
        </p:nvSpPr>
        <p:spPr>
          <a:xfrm>
            <a:off x="5650339" y="1213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
        <p:nvSpPr>
          <p:cNvPr id="26" name="Rectangle 25">
            <a:extLst>
              <a:ext uri="{FF2B5EF4-FFF2-40B4-BE49-F238E27FC236}">
                <a16:creationId xmlns:a16="http://schemas.microsoft.com/office/drawing/2014/main" id="{7CD0E4C4-9A1C-7C42-B6AE-D6B72ACB0F1B}"/>
              </a:ext>
            </a:extLst>
          </p:cNvPr>
          <p:cNvSpPr/>
          <p:nvPr userDrawn="1"/>
        </p:nvSpPr>
        <p:spPr>
          <a:xfrm rot="16200000" flipV="1">
            <a:off x="5925489" y="6683111"/>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7" name="TextBox 26">
            <a:extLst>
              <a:ext uri="{FF2B5EF4-FFF2-40B4-BE49-F238E27FC236}">
                <a16:creationId xmlns:a16="http://schemas.microsoft.com/office/drawing/2014/main" id="{52AAE17C-D830-5C45-85EA-04CAF242AA8E}"/>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504065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BF8AD40A-108B-5846-858D-C7B9F7A01F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5474525"/>
          </a:xfrm>
          <a:prstGeom prst="rect">
            <a:avLst/>
          </a:prstGeom>
        </p:spPr>
      </p:pic>
      <p:grpSp>
        <p:nvGrpSpPr>
          <p:cNvPr id="17" name="Group 16">
            <a:extLst>
              <a:ext uri="{FF2B5EF4-FFF2-40B4-BE49-F238E27FC236}">
                <a16:creationId xmlns:a16="http://schemas.microsoft.com/office/drawing/2014/main" id="{1AEC8C81-1228-634A-A794-E7C603C00625}"/>
              </a:ext>
            </a:extLst>
          </p:cNvPr>
          <p:cNvGrpSpPr/>
          <p:nvPr userDrawn="1"/>
        </p:nvGrpSpPr>
        <p:grpSpPr>
          <a:xfrm>
            <a:off x="237726" y="5888182"/>
            <a:ext cx="2645594" cy="656899"/>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512760" y="4172994"/>
            <a:ext cx="5278651" cy="697353"/>
          </a:xfrm>
        </p:spPr>
        <p:txBody>
          <a:bodyPr>
            <a:noAutofit/>
          </a:bodyPr>
          <a:lstStyle>
            <a:lvl1pPr marL="0" indent="0" algn="l">
              <a:buNone/>
              <a:defRPr sz="54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512760" y="3554471"/>
            <a:ext cx="5278651" cy="697353"/>
          </a:xfrm>
        </p:spPr>
        <p:txBody>
          <a:bodyPr>
            <a:normAutofit/>
          </a:bodyPr>
          <a:lstStyle>
            <a:lvl1pPr marL="0" indent="0" algn="l">
              <a:buNone/>
              <a:defRPr sz="3600" b="0" i="0">
                <a:solidFill>
                  <a:srgbClr val="000000"/>
                </a:solidFill>
                <a:latin typeface="+mn-lt"/>
              </a:defRPr>
            </a:lvl1pPr>
          </a:lstStyle>
          <a:p>
            <a:pPr lvl="0"/>
            <a:r>
              <a:rPr lang="en-US" dirty="0"/>
              <a:t>Cover Design 1</a:t>
            </a:r>
          </a:p>
        </p:txBody>
      </p:sp>
    </p:spTree>
    <p:extLst>
      <p:ext uri="{BB962C8B-B14F-4D97-AF65-F5344CB8AC3E}">
        <p14:creationId xmlns:p14="http://schemas.microsoft.com/office/powerpoint/2010/main" val="4220865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point icon graph">
    <p:spTree>
      <p:nvGrpSpPr>
        <p:cNvPr id="1" name=""/>
        <p:cNvGrpSpPr/>
        <p:nvPr/>
      </p:nvGrpSpPr>
      <p:grpSpPr>
        <a:xfrm>
          <a:off x="0" y="0"/>
          <a:ext cx="0" cy="0"/>
          <a:chOff x="0" y="0"/>
          <a:chExt cx="0" cy="0"/>
        </a:xfrm>
      </p:grpSpPr>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1968968" y="4828013"/>
            <a:ext cx="2061046" cy="1237497"/>
          </a:xfrm>
        </p:spPr>
        <p:txBody>
          <a:bodyPr/>
          <a:lstStyle>
            <a:lvl1pPr algn="ctr">
              <a:buNone/>
              <a:defRPr sz="1500" b="0" i="0" spc="0">
                <a:solidFill>
                  <a:srgbClr val="000000"/>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000000"/>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000000"/>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000000"/>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8491788"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000000"/>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0" name="Rectangle 19">
            <a:extLst>
              <a:ext uri="{FF2B5EF4-FFF2-40B4-BE49-F238E27FC236}">
                <a16:creationId xmlns:a16="http://schemas.microsoft.com/office/drawing/2014/main" id="{665B885F-F1D5-CF48-A406-1D7B1455708D}"/>
              </a:ext>
            </a:extLst>
          </p:cNvPr>
          <p:cNvSpPr/>
          <p:nvPr userDrawn="1"/>
        </p:nvSpPr>
        <p:spPr>
          <a:xfrm>
            <a:off x="5650339" y="1213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
        <p:nvSpPr>
          <p:cNvPr id="31" name="Freeform 30">
            <a:extLst>
              <a:ext uri="{FF2B5EF4-FFF2-40B4-BE49-F238E27FC236}">
                <a16:creationId xmlns:a16="http://schemas.microsoft.com/office/drawing/2014/main" id="{753DD29A-3B44-3440-992D-5C5AC4CA3A40}"/>
              </a:ext>
            </a:extLst>
          </p:cNvPr>
          <p:cNvSpPr/>
          <p:nvPr userDrawn="1"/>
        </p:nvSpPr>
        <p:spPr>
          <a:xfrm>
            <a:off x="5348401" y="1768904"/>
            <a:ext cx="1521426" cy="2214649"/>
          </a:xfrm>
          <a:custGeom>
            <a:avLst/>
            <a:gdLst>
              <a:gd name="connsiteX0" fmla="*/ 759049 w 1521426"/>
              <a:gd name="connsiteY0" fmla="*/ 0 h 2214649"/>
              <a:gd name="connsiteX1" fmla="*/ 1521426 w 1521426"/>
              <a:gd name="connsiteY1" fmla="*/ 757643 h 2214649"/>
              <a:gd name="connsiteX2" fmla="*/ 775694 w 1521426"/>
              <a:gd name="connsiteY2" fmla="*/ 1520282 h 2214649"/>
              <a:gd name="connsiteX3" fmla="*/ 775694 w 1521426"/>
              <a:gd name="connsiteY3" fmla="*/ 2124731 h 2214649"/>
              <a:gd name="connsiteX4" fmla="*/ 807321 w 1521426"/>
              <a:gd name="connsiteY4" fmla="*/ 2169690 h 2214649"/>
              <a:gd name="connsiteX5" fmla="*/ 759049 w 1521426"/>
              <a:gd name="connsiteY5" fmla="*/ 2214649 h 2214649"/>
              <a:gd name="connsiteX6" fmla="*/ 714105 w 1521426"/>
              <a:gd name="connsiteY6" fmla="*/ 2169690 h 2214649"/>
              <a:gd name="connsiteX7" fmla="*/ 747397 w 1521426"/>
              <a:gd name="connsiteY7" fmla="*/ 2124731 h 2214649"/>
              <a:gd name="connsiteX8" fmla="*/ 747397 w 1521426"/>
              <a:gd name="connsiteY8" fmla="*/ 1520282 h 2214649"/>
              <a:gd name="connsiteX9" fmla="*/ 0 w 1521426"/>
              <a:gd name="connsiteY9" fmla="*/ 757643 h 2214649"/>
              <a:gd name="connsiteX10" fmla="*/ 759049 w 1521426"/>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426" h="2214649">
                <a:moveTo>
                  <a:pt x="759049" y="0"/>
                </a:moveTo>
                <a:cubicBezTo>
                  <a:pt x="1180187" y="0"/>
                  <a:pt x="1521426" y="338026"/>
                  <a:pt x="1521426" y="757643"/>
                </a:cubicBezTo>
                <a:cubicBezTo>
                  <a:pt x="1521426" y="1173931"/>
                  <a:pt x="1188510" y="1510291"/>
                  <a:pt x="775694" y="1520282"/>
                </a:cubicBezTo>
                <a:lnTo>
                  <a:pt x="775694" y="2124731"/>
                </a:lnTo>
                <a:cubicBezTo>
                  <a:pt x="794005" y="2131392"/>
                  <a:pt x="807321" y="2146378"/>
                  <a:pt x="807321" y="2169690"/>
                </a:cubicBezTo>
                <a:cubicBezTo>
                  <a:pt x="807321" y="2191337"/>
                  <a:pt x="787346" y="2214649"/>
                  <a:pt x="759049" y="2214649"/>
                </a:cubicBezTo>
                <a:cubicBezTo>
                  <a:pt x="735744" y="2214649"/>
                  <a:pt x="714105" y="2191337"/>
                  <a:pt x="714105" y="2169690"/>
                </a:cubicBezTo>
                <a:cubicBezTo>
                  <a:pt x="714105" y="2146378"/>
                  <a:pt x="729086" y="2131392"/>
                  <a:pt x="747397" y="2124731"/>
                </a:cubicBezTo>
                <a:lnTo>
                  <a:pt x="747397" y="1520282"/>
                </a:lnTo>
                <a:cubicBezTo>
                  <a:pt x="332916" y="1510291"/>
                  <a:pt x="0" y="1173931"/>
                  <a:pt x="0" y="757643"/>
                </a:cubicBezTo>
                <a:cubicBezTo>
                  <a:pt x="0" y="338026"/>
                  <a:pt x="339574" y="0"/>
                  <a:pt x="759049" y="0"/>
                </a:cubicBezTo>
                <a:close/>
              </a:path>
            </a:pathLst>
          </a:custGeom>
          <a:solidFill>
            <a:srgbClr val="FF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32" name="Freeform 31">
            <a:extLst>
              <a:ext uri="{FF2B5EF4-FFF2-40B4-BE49-F238E27FC236}">
                <a16:creationId xmlns:a16="http://schemas.microsoft.com/office/drawing/2014/main" id="{BA0297F2-56FC-8C4B-A295-66B5958C74C8}"/>
              </a:ext>
            </a:extLst>
          </p:cNvPr>
          <p:cNvSpPr/>
          <p:nvPr userDrawn="1"/>
        </p:nvSpPr>
        <p:spPr>
          <a:xfrm>
            <a:off x="8762431" y="1768903"/>
            <a:ext cx="1519759" cy="2214649"/>
          </a:xfrm>
          <a:custGeom>
            <a:avLst/>
            <a:gdLst>
              <a:gd name="connsiteX0" fmla="*/ 757383 w 1519759"/>
              <a:gd name="connsiteY0" fmla="*/ 0 h 2214649"/>
              <a:gd name="connsiteX1" fmla="*/ 1519759 w 1519759"/>
              <a:gd name="connsiteY1" fmla="*/ 757643 h 2214649"/>
              <a:gd name="connsiteX2" fmla="*/ 774029 w 1519759"/>
              <a:gd name="connsiteY2" fmla="*/ 1520282 h 2214649"/>
              <a:gd name="connsiteX3" fmla="*/ 774029 w 1519759"/>
              <a:gd name="connsiteY3" fmla="*/ 2124731 h 2214649"/>
              <a:gd name="connsiteX4" fmla="*/ 805656 w 1519759"/>
              <a:gd name="connsiteY4" fmla="*/ 2169690 h 2214649"/>
              <a:gd name="connsiteX5" fmla="*/ 757383 w 1519759"/>
              <a:gd name="connsiteY5" fmla="*/ 2214649 h 2214649"/>
              <a:gd name="connsiteX6" fmla="*/ 714104 w 1519759"/>
              <a:gd name="connsiteY6" fmla="*/ 2169690 h 2214649"/>
              <a:gd name="connsiteX7" fmla="*/ 742402 w 1519759"/>
              <a:gd name="connsiteY7" fmla="*/ 2124731 h 2214649"/>
              <a:gd name="connsiteX8" fmla="*/ 742402 w 1519759"/>
              <a:gd name="connsiteY8" fmla="*/ 1520282 h 2214649"/>
              <a:gd name="connsiteX9" fmla="*/ 0 w 1519759"/>
              <a:gd name="connsiteY9" fmla="*/ 757643 h 2214649"/>
              <a:gd name="connsiteX10" fmla="*/ 757383 w 1519759"/>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9759" h="2214649">
                <a:moveTo>
                  <a:pt x="757383" y="0"/>
                </a:moveTo>
                <a:cubicBezTo>
                  <a:pt x="1178521" y="0"/>
                  <a:pt x="1519759" y="338026"/>
                  <a:pt x="1519759" y="757643"/>
                </a:cubicBezTo>
                <a:cubicBezTo>
                  <a:pt x="1519759" y="1173931"/>
                  <a:pt x="1186844" y="1510291"/>
                  <a:pt x="774029" y="1520282"/>
                </a:cubicBezTo>
                <a:lnTo>
                  <a:pt x="774029" y="2124731"/>
                </a:lnTo>
                <a:cubicBezTo>
                  <a:pt x="792339" y="2131392"/>
                  <a:pt x="805656" y="2146378"/>
                  <a:pt x="805656" y="2169690"/>
                </a:cubicBezTo>
                <a:cubicBezTo>
                  <a:pt x="805656" y="2191337"/>
                  <a:pt x="784016" y="2214649"/>
                  <a:pt x="757383" y="2214649"/>
                </a:cubicBezTo>
                <a:cubicBezTo>
                  <a:pt x="734079" y="2214649"/>
                  <a:pt x="714104" y="2191337"/>
                  <a:pt x="714104" y="2169690"/>
                </a:cubicBezTo>
                <a:cubicBezTo>
                  <a:pt x="714104" y="2146378"/>
                  <a:pt x="724091" y="2131392"/>
                  <a:pt x="742402" y="2124731"/>
                </a:cubicBezTo>
                <a:lnTo>
                  <a:pt x="742402" y="1520282"/>
                </a:lnTo>
                <a:cubicBezTo>
                  <a:pt x="331251" y="1510291"/>
                  <a:pt x="0" y="1173931"/>
                  <a:pt x="0" y="757643"/>
                </a:cubicBezTo>
                <a:cubicBezTo>
                  <a:pt x="0" y="338026"/>
                  <a:pt x="337909" y="0"/>
                  <a:pt x="757383" y="0"/>
                </a:cubicBezTo>
                <a:close/>
              </a:path>
            </a:pathLst>
          </a:custGeom>
          <a:solidFill>
            <a:srgbClr val="FF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33" name="Freeform 32">
            <a:extLst>
              <a:ext uri="{FF2B5EF4-FFF2-40B4-BE49-F238E27FC236}">
                <a16:creationId xmlns:a16="http://schemas.microsoft.com/office/drawing/2014/main" id="{2CBBE60E-F66A-DA48-9E5A-FE49730E791F}"/>
              </a:ext>
            </a:extLst>
          </p:cNvPr>
          <p:cNvSpPr/>
          <p:nvPr userDrawn="1"/>
        </p:nvSpPr>
        <p:spPr>
          <a:xfrm>
            <a:off x="2225374" y="1735972"/>
            <a:ext cx="1521426" cy="2214649"/>
          </a:xfrm>
          <a:custGeom>
            <a:avLst/>
            <a:gdLst>
              <a:gd name="connsiteX0" fmla="*/ 762378 w 1521426"/>
              <a:gd name="connsiteY0" fmla="*/ 0 h 2214649"/>
              <a:gd name="connsiteX1" fmla="*/ 1521426 w 1521426"/>
              <a:gd name="connsiteY1" fmla="*/ 757643 h 2214649"/>
              <a:gd name="connsiteX2" fmla="*/ 775694 w 1521426"/>
              <a:gd name="connsiteY2" fmla="*/ 1520282 h 2214649"/>
              <a:gd name="connsiteX3" fmla="*/ 775694 w 1521426"/>
              <a:gd name="connsiteY3" fmla="*/ 2124731 h 2214649"/>
              <a:gd name="connsiteX4" fmla="*/ 807321 w 1521426"/>
              <a:gd name="connsiteY4" fmla="*/ 2169690 h 2214649"/>
              <a:gd name="connsiteX5" fmla="*/ 762378 w 1521426"/>
              <a:gd name="connsiteY5" fmla="*/ 2214649 h 2214649"/>
              <a:gd name="connsiteX6" fmla="*/ 714105 w 1521426"/>
              <a:gd name="connsiteY6" fmla="*/ 2169690 h 2214649"/>
              <a:gd name="connsiteX7" fmla="*/ 745732 w 1521426"/>
              <a:gd name="connsiteY7" fmla="*/ 2124731 h 2214649"/>
              <a:gd name="connsiteX8" fmla="*/ 745732 w 1521426"/>
              <a:gd name="connsiteY8" fmla="*/ 1520282 h 2214649"/>
              <a:gd name="connsiteX9" fmla="*/ 0 w 1521426"/>
              <a:gd name="connsiteY9" fmla="*/ 757643 h 2214649"/>
              <a:gd name="connsiteX10" fmla="*/ 762378 w 1521426"/>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426" h="2214649">
                <a:moveTo>
                  <a:pt x="762378" y="0"/>
                </a:moveTo>
                <a:cubicBezTo>
                  <a:pt x="1181852" y="0"/>
                  <a:pt x="1521426" y="338026"/>
                  <a:pt x="1521426" y="757643"/>
                </a:cubicBezTo>
                <a:cubicBezTo>
                  <a:pt x="1521426" y="1173931"/>
                  <a:pt x="1188510" y="1510291"/>
                  <a:pt x="775694" y="1520282"/>
                </a:cubicBezTo>
                <a:lnTo>
                  <a:pt x="775694" y="2124731"/>
                </a:lnTo>
                <a:cubicBezTo>
                  <a:pt x="792340" y="2131392"/>
                  <a:pt x="807321" y="2146378"/>
                  <a:pt x="807321" y="2169690"/>
                </a:cubicBezTo>
                <a:cubicBezTo>
                  <a:pt x="807321" y="2191337"/>
                  <a:pt x="787346" y="2214649"/>
                  <a:pt x="762378" y="2214649"/>
                </a:cubicBezTo>
                <a:cubicBezTo>
                  <a:pt x="734080" y="2214649"/>
                  <a:pt x="714105" y="2191337"/>
                  <a:pt x="714105" y="2169690"/>
                </a:cubicBezTo>
                <a:cubicBezTo>
                  <a:pt x="714105" y="2146378"/>
                  <a:pt x="729086" y="2131392"/>
                  <a:pt x="745732" y="2124731"/>
                </a:cubicBezTo>
                <a:lnTo>
                  <a:pt x="745732" y="1520282"/>
                </a:lnTo>
                <a:cubicBezTo>
                  <a:pt x="332916" y="1510291"/>
                  <a:pt x="0" y="1173931"/>
                  <a:pt x="0" y="757643"/>
                </a:cubicBezTo>
                <a:cubicBezTo>
                  <a:pt x="0" y="338026"/>
                  <a:pt x="342904" y="0"/>
                  <a:pt x="762378" y="0"/>
                </a:cubicBezTo>
                <a:close/>
              </a:path>
            </a:pathLst>
          </a:custGeom>
          <a:solidFill>
            <a:srgbClr val="FF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Tree>
    <p:extLst>
      <p:ext uri="{BB962C8B-B14F-4D97-AF65-F5344CB8AC3E}">
        <p14:creationId xmlns:p14="http://schemas.microsoft.com/office/powerpoint/2010/main" val="4068254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3 point icon graph">
    <p:spTree>
      <p:nvGrpSpPr>
        <p:cNvPr id="1" name=""/>
        <p:cNvGrpSpPr/>
        <p:nvPr/>
      </p:nvGrpSpPr>
      <p:grpSpPr>
        <a:xfrm>
          <a:off x="0" y="0"/>
          <a:ext cx="0" cy="0"/>
          <a:chOff x="0" y="0"/>
          <a:chExt cx="0" cy="0"/>
        </a:xfrm>
      </p:grpSpPr>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1968968" y="4828013"/>
            <a:ext cx="2061046" cy="1237497"/>
          </a:xfrm>
        </p:spPr>
        <p:txBody>
          <a:bodyPr/>
          <a:lstStyle>
            <a:lvl1pPr algn="ctr">
              <a:buNone/>
              <a:defRPr sz="1500" b="0" i="0" spc="0">
                <a:solidFill>
                  <a:srgbClr val="000000"/>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000000"/>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000000"/>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000000"/>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8491788"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000000"/>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0" name="Rectangle 19">
            <a:extLst>
              <a:ext uri="{FF2B5EF4-FFF2-40B4-BE49-F238E27FC236}">
                <a16:creationId xmlns:a16="http://schemas.microsoft.com/office/drawing/2014/main" id="{665B885F-F1D5-CF48-A406-1D7B1455708D}"/>
              </a:ext>
            </a:extLst>
          </p:cNvPr>
          <p:cNvSpPr/>
          <p:nvPr userDrawn="1"/>
        </p:nvSpPr>
        <p:spPr>
          <a:xfrm>
            <a:off x="5650339" y="1213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
        <p:nvSpPr>
          <p:cNvPr id="22" name="Rectangle 21">
            <a:extLst>
              <a:ext uri="{FF2B5EF4-FFF2-40B4-BE49-F238E27FC236}">
                <a16:creationId xmlns:a16="http://schemas.microsoft.com/office/drawing/2014/main" id="{C8D55487-933C-5146-9897-55B5E37FAF85}"/>
              </a:ext>
            </a:extLst>
          </p:cNvPr>
          <p:cNvSpPr/>
          <p:nvPr userDrawn="1"/>
        </p:nvSpPr>
        <p:spPr>
          <a:xfrm rot="16200000" flipV="1">
            <a:off x="5925489" y="6683111"/>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3" name="TextBox 22">
            <a:extLst>
              <a:ext uri="{FF2B5EF4-FFF2-40B4-BE49-F238E27FC236}">
                <a16:creationId xmlns:a16="http://schemas.microsoft.com/office/drawing/2014/main" id="{6632CE13-138D-E149-8986-EF12E05E1F94}"/>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
        <p:nvSpPr>
          <p:cNvPr id="31" name="Freeform 30">
            <a:extLst>
              <a:ext uri="{FF2B5EF4-FFF2-40B4-BE49-F238E27FC236}">
                <a16:creationId xmlns:a16="http://schemas.microsoft.com/office/drawing/2014/main" id="{753DD29A-3B44-3440-992D-5C5AC4CA3A40}"/>
              </a:ext>
            </a:extLst>
          </p:cNvPr>
          <p:cNvSpPr/>
          <p:nvPr userDrawn="1"/>
        </p:nvSpPr>
        <p:spPr>
          <a:xfrm>
            <a:off x="5348401" y="1768904"/>
            <a:ext cx="1521426" cy="2214649"/>
          </a:xfrm>
          <a:custGeom>
            <a:avLst/>
            <a:gdLst>
              <a:gd name="connsiteX0" fmla="*/ 759049 w 1521426"/>
              <a:gd name="connsiteY0" fmla="*/ 0 h 2214649"/>
              <a:gd name="connsiteX1" fmla="*/ 1521426 w 1521426"/>
              <a:gd name="connsiteY1" fmla="*/ 757643 h 2214649"/>
              <a:gd name="connsiteX2" fmla="*/ 775694 w 1521426"/>
              <a:gd name="connsiteY2" fmla="*/ 1520282 h 2214649"/>
              <a:gd name="connsiteX3" fmla="*/ 775694 w 1521426"/>
              <a:gd name="connsiteY3" fmla="*/ 2124731 h 2214649"/>
              <a:gd name="connsiteX4" fmla="*/ 807321 w 1521426"/>
              <a:gd name="connsiteY4" fmla="*/ 2169690 h 2214649"/>
              <a:gd name="connsiteX5" fmla="*/ 759049 w 1521426"/>
              <a:gd name="connsiteY5" fmla="*/ 2214649 h 2214649"/>
              <a:gd name="connsiteX6" fmla="*/ 714105 w 1521426"/>
              <a:gd name="connsiteY6" fmla="*/ 2169690 h 2214649"/>
              <a:gd name="connsiteX7" fmla="*/ 747397 w 1521426"/>
              <a:gd name="connsiteY7" fmla="*/ 2124731 h 2214649"/>
              <a:gd name="connsiteX8" fmla="*/ 747397 w 1521426"/>
              <a:gd name="connsiteY8" fmla="*/ 1520282 h 2214649"/>
              <a:gd name="connsiteX9" fmla="*/ 0 w 1521426"/>
              <a:gd name="connsiteY9" fmla="*/ 757643 h 2214649"/>
              <a:gd name="connsiteX10" fmla="*/ 759049 w 1521426"/>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426" h="2214649">
                <a:moveTo>
                  <a:pt x="759049" y="0"/>
                </a:moveTo>
                <a:cubicBezTo>
                  <a:pt x="1180187" y="0"/>
                  <a:pt x="1521426" y="338026"/>
                  <a:pt x="1521426" y="757643"/>
                </a:cubicBezTo>
                <a:cubicBezTo>
                  <a:pt x="1521426" y="1173931"/>
                  <a:pt x="1188510" y="1510291"/>
                  <a:pt x="775694" y="1520282"/>
                </a:cubicBezTo>
                <a:lnTo>
                  <a:pt x="775694" y="2124731"/>
                </a:lnTo>
                <a:cubicBezTo>
                  <a:pt x="794005" y="2131392"/>
                  <a:pt x="807321" y="2146378"/>
                  <a:pt x="807321" y="2169690"/>
                </a:cubicBezTo>
                <a:cubicBezTo>
                  <a:pt x="807321" y="2191337"/>
                  <a:pt x="787346" y="2214649"/>
                  <a:pt x="759049" y="2214649"/>
                </a:cubicBezTo>
                <a:cubicBezTo>
                  <a:pt x="735744" y="2214649"/>
                  <a:pt x="714105" y="2191337"/>
                  <a:pt x="714105" y="2169690"/>
                </a:cubicBezTo>
                <a:cubicBezTo>
                  <a:pt x="714105" y="2146378"/>
                  <a:pt x="729086" y="2131392"/>
                  <a:pt x="747397" y="2124731"/>
                </a:cubicBezTo>
                <a:lnTo>
                  <a:pt x="747397" y="1520282"/>
                </a:lnTo>
                <a:cubicBezTo>
                  <a:pt x="332916" y="1510291"/>
                  <a:pt x="0" y="1173931"/>
                  <a:pt x="0" y="757643"/>
                </a:cubicBezTo>
                <a:cubicBezTo>
                  <a:pt x="0" y="338026"/>
                  <a:pt x="339574" y="0"/>
                  <a:pt x="759049" y="0"/>
                </a:cubicBezTo>
                <a:close/>
              </a:path>
            </a:pathLst>
          </a:custGeom>
          <a:solidFill>
            <a:srgbClr val="FF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32" name="Freeform 31">
            <a:extLst>
              <a:ext uri="{FF2B5EF4-FFF2-40B4-BE49-F238E27FC236}">
                <a16:creationId xmlns:a16="http://schemas.microsoft.com/office/drawing/2014/main" id="{BA0297F2-56FC-8C4B-A295-66B5958C74C8}"/>
              </a:ext>
            </a:extLst>
          </p:cNvPr>
          <p:cNvSpPr/>
          <p:nvPr userDrawn="1"/>
        </p:nvSpPr>
        <p:spPr>
          <a:xfrm>
            <a:off x="8762431" y="1768903"/>
            <a:ext cx="1519759" cy="2214649"/>
          </a:xfrm>
          <a:custGeom>
            <a:avLst/>
            <a:gdLst>
              <a:gd name="connsiteX0" fmla="*/ 757383 w 1519759"/>
              <a:gd name="connsiteY0" fmla="*/ 0 h 2214649"/>
              <a:gd name="connsiteX1" fmla="*/ 1519759 w 1519759"/>
              <a:gd name="connsiteY1" fmla="*/ 757643 h 2214649"/>
              <a:gd name="connsiteX2" fmla="*/ 774029 w 1519759"/>
              <a:gd name="connsiteY2" fmla="*/ 1520282 h 2214649"/>
              <a:gd name="connsiteX3" fmla="*/ 774029 w 1519759"/>
              <a:gd name="connsiteY3" fmla="*/ 2124731 h 2214649"/>
              <a:gd name="connsiteX4" fmla="*/ 805656 w 1519759"/>
              <a:gd name="connsiteY4" fmla="*/ 2169690 h 2214649"/>
              <a:gd name="connsiteX5" fmla="*/ 757383 w 1519759"/>
              <a:gd name="connsiteY5" fmla="*/ 2214649 h 2214649"/>
              <a:gd name="connsiteX6" fmla="*/ 714104 w 1519759"/>
              <a:gd name="connsiteY6" fmla="*/ 2169690 h 2214649"/>
              <a:gd name="connsiteX7" fmla="*/ 742402 w 1519759"/>
              <a:gd name="connsiteY7" fmla="*/ 2124731 h 2214649"/>
              <a:gd name="connsiteX8" fmla="*/ 742402 w 1519759"/>
              <a:gd name="connsiteY8" fmla="*/ 1520282 h 2214649"/>
              <a:gd name="connsiteX9" fmla="*/ 0 w 1519759"/>
              <a:gd name="connsiteY9" fmla="*/ 757643 h 2214649"/>
              <a:gd name="connsiteX10" fmla="*/ 757383 w 1519759"/>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9759" h="2214649">
                <a:moveTo>
                  <a:pt x="757383" y="0"/>
                </a:moveTo>
                <a:cubicBezTo>
                  <a:pt x="1178521" y="0"/>
                  <a:pt x="1519759" y="338026"/>
                  <a:pt x="1519759" y="757643"/>
                </a:cubicBezTo>
                <a:cubicBezTo>
                  <a:pt x="1519759" y="1173931"/>
                  <a:pt x="1186844" y="1510291"/>
                  <a:pt x="774029" y="1520282"/>
                </a:cubicBezTo>
                <a:lnTo>
                  <a:pt x="774029" y="2124731"/>
                </a:lnTo>
                <a:cubicBezTo>
                  <a:pt x="792339" y="2131392"/>
                  <a:pt x="805656" y="2146378"/>
                  <a:pt x="805656" y="2169690"/>
                </a:cubicBezTo>
                <a:cubicBezTo>
                  <a:pt x="805656" y="2191337"/>
                  <a:pt x="784016" y="2214649"/>
                  <a:pt x="757383" y="2214649"/>
                </a:cubicBezTo>
                <a:cubicBezTo>
                  <a:pt x="734079" y="2214649"/>
                  <a:pt x="714104" y="2191337"/>
                  <a:pt x="714104" y="2169690"/>
                </a:cubicBezTo>
                <a:cubicBezTo>
                  <a:pt x="714104" y="2146378"/>
                  <a:pt x="724091" y="2131392"/>
                  <a:pt x="742402" y="2124731"/>
                </a:cubicBezTo>
                <a:lnTo>
                  <a:pt x="742402" y="1520282"/>
                </a:lnTo>
                <a:cubicBezTo>
                  <a:pt x="331251" y="1510291"/>
                  <a:pt x="0" y="1173931"/>
                  <a:pt x="0" y="757643"/>
                </a:cubicBezTo>
                <a:cubicBezTo>
                  <a:pt x="0" y="338026"/>
                  <a:pt x="337909" y="0"/>
                  <a:pt x="757383" y="0"/>
                </a:cubicBezTo>
                <a:close/>
              </a:path>
            </a:pathLst>
          </a:custGeom>
          <a:solidFill>
            <a:srgbClr val="FF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33" name="Freeform 32">
            <a:extLst>
              <a:ext uri="{FF2B5EF4-FFF2-40B4-BE49-F238E27FC236}">
                <a16:creationId xmlns:a16="http://schemas.microsoft.com/office/drawing/2014/main" id="{2CBBE60E-F66A-DA48-9E5A-FE49730E791F}"/>
              </a:ext>
            </a:extLst>
          </p:cNvPr>
          <p:cNvSpPr/>
          <p:nvPr userDrawn="1"/>
        </p:nvSpPr>
        <p:spPr>
          <a:xfrm>
            <a:off x="2225374" y="1735972"/>
            <a:ext cx="1521426" cy="2214649"/>
          </a:xfrm>
          <a:custGeom>
            <a:avLst/>
            <a:gdLst>
              <a:gd name="connsiteX0" fmla="*/ 762378 w 1521426"/>
              <a:gd name="connsiteY0" fmla="*/ 0 h 2214649"/>
              <a:gd name="connsiteX1" fmla="*/ 1521426 w 1521426"/>
              <a:gd name="connsiteY1" fmla="*/ 757643 h 2214649"/>
              <a:gd name="connsiteX2" fmla="*/ 775694 w 1521426"/>
              <a:gd name="connsiteY2" fmla="*/ 1520282 h 2214649"/>
              <a:gd name="connsiteX3" fmla="*/ 775694 w 1521426"/>
              <a:gd name="connsiteY3" fmla="*/ 2124731 h 2214649"/>
              <a:gd name="connsiteX4" fmla="*/ 807321 w 1521426"/>
              <a:gd name="connsiteY4" fmla="*/ 2169690 h 2214649"/>
              <a:gd name="connsiteX5" fmla="*/ 762378 w 1521426"/>
              <a:gd name="connsiteY5" fmla="*/ 2214649 h 2214649"/>
              <a:gd name="connsiteX6" fmla="*/ 714105 w 1521426"/>
              <a:gd name="connsiteY6" fmla="*/ 2169690 h 2214649"/>
              <a:gd name="connsiteX7" fmla="*/ 745732 w 1521426"/>
              <a:gd name="connsiteY7" fmla="*/ 2124731 h 2214649"/>
              <a:gd name="connsiteX8" fmla="*/ 745732 w 1521426"/>
              <a:gd name="connsiteY8" fmla="*/ 1520282 h 2214649"/>
              <a:gd name="connsiteX9" fmla="*/ 0 w 1521426"/>
              <a:gd name="connsiteY9" fmla="*/ 757643 h 2214649"/>
              <a:gd name="connsiteX10" fmla="*/ 762378 w 1521426"/>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426" h="2214649">
                <a:moveTo>
                  <a:pt x="762378" y="0"/>
                </a:moveTo>
                <a:cubicBezTo>
                  <a:pt x="1181852" y="0"/>
                  <a:pt x="1521426" y="338026"/>
                  <a:pt x="1521426" y="757643"/>
                </a:cubicBezTo>
                <a:cubicBezTo>
                  <a:pt x="1521426" y="1173931"/>
                  <a:pt x="1188510" y="1510291"/>
                  <a:pt x="775694" y="1520282"/>
                </a:cubicBezTo>
                <a:lnTo>
                  <a:pt x="775694" y="2124731"/>
                </a:lnTo>
                <a:cubicBezTo>
                  <a:pt x="792340" y="2131392"/>
                  <a:pt x="807321" y="2146378"/>
                  <a:pt x="807321" y="2169690"/>
                </a:cubicBezTo>
                <a:cubicBezTo>
                  <a:pt x="807321" y="2191337"/>
                  <a:pt x="787346" y="2214649"/>
                  <a:pt x="762378" y="2214649"/>
                </a:cubicBezTo>
                <a:cubicBezTo>
                  <a:pt x="734080" y="2214649"/>
                  <a:pt x="714105" y="2191337"/>
                  <a:pt x="714105" y="2169690"/>
                </a:cubicBezTo>
                <a:cubicBezTo>
                  <a:pt x="714105" y="2146378"/>
                  <a:pt x="729086" y="2131392"/>
                  <a:pt x="745732" y="2124731"/>
                </a:cubicBezTo>
                <a:lnTo>
                  <a:pt x="745732" y="1520282"/>
                </a:lnTo>
                <a:cubicBezTo>
                  <a:pt x="332916" y="1510291"/>
                  <a:pt x="0" y="1173931"/>
                  <a:pt x="0" y="757643"/>
                </a:cubicBezTo>
                <a:cubicBezTo>
                  <a:pt x="0" y="338026"/>
                  <a:pt x="342904" y="0"/>
                  <a:pt x="762378" y="0"/>
                </a:cubicBezTo>
                <a:close/>
              </a:path>
            </a:pathLst>
          </a:custGeom>
          <a:solidFill>
            <a:srgbClr val="FF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Tree>
    <p:extLst>
      <p:ext uri="{BB962C8B-B14F-4D97-AF65-F5344CB8AC3E}">
        <p14:creationId xmlns:p14="http://schemas.microsoft.com/office/powerpoint/2010/main" val="22095718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 point icon graph A">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BDE66C52-CD1F-C645-B3DD-BCA573C31CC3}"/>
              </a:ext>
            </a:extLst>
          </p:cNvPr>
          <p:cNvSpPr/>
          <p:nvPr userDrawn="1"/>
        </p:nvSpPr>
        <p:spPr>
          <a:xfrm>
            <a:off x="3184089" y="1773769"/>
            <a:ext cx="1521426" cy="2214649"/>
          </a:xfrm>
          <a:custGeom>
            <a:avLst/>
            <a:gdLst>
              <a:gd name="connsiteX0" fmla="*/ 759049 w 1521426"/>
              <a:gd name="connsiteY0" fmla="*/ 0 h 2214649"/>
              <a:gd name="connsiteX1" fmla="*/ 1521426 w 1521426"/>
              <a:gd name="connsiteY1" fmla="*/ 757643 h 2214649"/>
              <a:gd name="connsiteX2" fmla="*/ 775694 w 1521426"/>
              <a:gd name="connsiteY2" fmla="*/ 1520282 h 2214649"/>
              <a:gd name="connsiteX3" fmla="*/ 775694 w 1521426"/>
              <a:gd name="connsiteY3" fmla="*/ 2124731 h 2214649"/>
              <a:gd name="connsiteX4" fmla="*/ 807321 w 1521426"/>
              <a:gd name="connsiteY4" fmla="*/ 2169690 h 2214649"/>
              <a:gd name="connsiteX5" fmla="*/ 759049 w 1521426"/>
              <a:gd name="connsiteY5" fmla="*/ 2214649 h 2214649"/>
              <a:gd name="connsiteX6" fmla="*/ 714105 w 1521426"/>
              <a:gd name="connsiteY6" fmla="*/ 2169690 h 2214649"/>
              <a:gd name="connsiteX7" fmla="*/ 747397 w 1521426"/>
              <a:gd name="connsiteY7" fmla="*/ 2124731 h 2214649"/>
              <a:gd name="connsiteX8" fmla="*/ 747397 w 1521426"/>
              <a:gd name="connsiteY8" fmla="*/ 1520282 h 2214649"/>
              <a:gd name="connsiteX9" fmla="*/ 0 w 1521426"/>
              <a:gd name="connsiteY9" fmla="*/ 757643 h 2214649"/>
              <a:gd name="connsiteX10" fmla="*/ 759049 w 1521426"/>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426" h="2214649">
                <a:moveTo>
                  <a:pt x="759049" y="0"/>
                </a:moveTo>
                <a:cubicBezTo>
                  <a:pt x="1180187" y="0"/>
                  <a:pt x="1521426" y="338026"/>
                  <a:pt x="1521426" y="757643"/>
                </a:cubicBezTo>
                <a:cubicBezTo>
                  <a:pt x="1521426" y="1173931"/>
                  <a:pt x="1188510" y="1510291"/>
                  <a:pt x="775694" y="1520282"/>
                </a:cubicBezTo>
                <a:lnTo>
                  <a:pt x="775694" y="2124731"/>
                </a:lnTo>
                <a:cubicBezTo>
                  <a:pt x="794005" y="2131392"/>
                  <a:pt x="807321" y="2146378"/>
                  <a:pt x="807321" y="2169690"/>
                </a:cubicBezTo>
                <a:cubicBezTo>
                  <a:pt x="807321" y="2191337"/>
                  <a:pt x="787346" y="2214649"/>
                  <a:pt x="759049" y="2214649"/>
                </a:cubicBezTo>
                <a:cubicBezTo>
                  <a:pt x="735744" y="2214649"/>
                  <a:pt x="714105" y="2191337"/>
                  <a:pt x="714105" y="2169690"/>
                </a:cubicBezTo>
                <a:cubicBezTo>
                  <a:pt x="714105" y="2146378"/>
                  <a:pt x="729086" y="2131392"/>
                  <a:pt x="747397" y="2124731"/>
                </a:cubicBezTo>
                <a:lnTo>
                  <a:pt x="747397" y="1520282"/>
                </a:lnTo>
                <a:cubicBezTo>
                  <a:pt x="332916" y="1510291"/>
                  <a:pt x="0" y="1173931"/>
                  <a:pt x="0" y="757643"/>
                </a:cubicBezTo>
                <a:cubicBezTo>
                  <a:pt x="0" y="338026"/>
                  <a:pt x="339574" y="0"/>
                  <a:pt x="759049" y="0"/>
                </a:cubicBezTo>
                <a:close/>
              </a:path>
            </a:pathLst>
          </a:custGeom>
          <a:solidFill>
            <a:srgbClr val="FF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35" name="Freeform 34">
            <a:extLst>
              <a:ext uri="{FF2B5EF4-FFF2-40B4-BE49-F238E27FC236}">
                <a16:creationId xmlns:a16="http://schemas.microsoft.com/office/drawing/2014/main" id="{17D5D243-BECF-4247-8022-6467B42FD98B}"/>
              </a:ext>
            </a:extLst>
          </p:cNvPr>
          <p:cNvSpPr/>
          <p:nvPr userDrawn="1"/>
        </p:nvSpPr>
        <p:spPr>
          <a:xfrm>
            <a:off x="5348401" y="1773769"/>
            <a:ext cx="1519759" cy="2214649"/>
          </a:xfrm>
          <a:custGeom>
            <a:avLst/>
            <a:gdLst>
              <a:gd name="connsiteX0" fmla="*/ 757383 w 1519759"/>
              <a:gd name="connsiteY0" fmla="*/ 0 h 2214649"/>
              <a:gd name="connsiteX1" fmla="*/ 1519759 w 1519759"/>
              <a:gd name="connsiteY1" fmla="*/ 757643 h 2214649"/>
              <a:gd name="connsiteX2" fmla="*/ 774029 w 1519759"/>
              <a:gd name="connsiteY2" fmla="*/ 1520282 h 2214649"/>
              <a:gd name="connsiteX3" fmla="*/ 774029 w 1519759"/>
              <a:gd name="connsiteY3" fmla="*/ 2124731 h 2214649"/>
              <a:gd name="connsiteX4" fmla="*/ 805656 w 1519759"/>
              <a:gd name="connsiteY4" fmla="*/ 2169690 h 2214649"/>
              <a:gd name="connsiteX5" fmla="*/ 757383 w 1519759"/>
              <a:gd name="connsiteY5" fmla="*/ 2214649 h 2214649"/>
              <a:gd name="connsiteX6" fmla="*/ 714104 w 1519759"/>
              <a:gd name="connsiteY6" fmla="*/ 2169690 h 2214649"/>
              <a:gd name="connsiteX7" fmla="*/ 742402 w 1519759"/>
              <a:gd name="connsiteY7" fmla="*/ 2124731 h 2214649"/>
              <a:gd name="connsiteX8" fmla="*/ 742402 w 1519759"/>
              <a:gd name="connsiteY8" fmla="*/ 1520282 h 2214649"/>
              <a:gd name="connsiteX9" fmla="*/ 0 w 1519759"/>
              <a:gd name="connsiteY9" fmla="*/ 757643 h 2214649"/>
              <a:gd name="connsiteX10" fmla="*/ 757383 w 1519759"/>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9759" h="2214649">
                <a:moveTo>
                  <a:pt x="757383" y="0"/>
                </a:moveTo>
                <a:cubicBezTo>
                  <a:pt x="1178521" y="0"/>
                  <a:pt x="1519759" y="338026"/>
                  <a:pt x="1519759" y="757643"/>
                </a:cubicBezTo>
                <a:cubicBezTo>
                  <a:pt x="1519759" y="1173931"/>
                  <a:pt x="1186844" y="1510291"/>
                  <a:pt x="774029" y="1520282"/>
                </a:cubicBezTo>
                <a:lnTo>
                  <a:pt x="774029" y="2124731"/>
                </a:lnTo>
                <a:cubicBezTo>
                  <a:pt x="792339" y="2131392"/>
                  <a:pt x="805656" y="2146378"/>
                  <a:pt x="805656" y="2169690"/>
                </a:cubicBezTo>
                <a:cubicBezTo>
                  <a:pt x="805656" y="2191337"/>
                  <a:pt x="784016" y="2214649"/>
                  <a:pt x="757383" y="2214649"/>
                </a:cubicBezTo>
                <a:cubicBezTo>
                  <a:pt x="734079" y="2214649"/>
                  <a:pt x="714104" y="2191337"/>
                  <a:pt x="714104" y="2169690"/>
                </a:cubicBezTo>
                <a:cubicBezTo>
                  <a:pt x="714104" y="2146378"/>
                  <a:pt x="724091" y="2131392"/>
                  <a:pt x="742402" y="2124731"/>
                </a:cubicBezTo>
                <a:lnTo>
                  <a:pt x="742402" y="1520282"/>
                </a:lnTo>
                <a:cubicBezTo>
                  <a:pt x="331251" y="1510291"/>
                  <a:pt x="0" y="1173931"/>
                  <a:pt x="0" y="757643"/>
                </a:cubicBezTo>
                <a:cubicBezTo>
                  <a:pt x="0" y="338026"/>
                  <a:pt x="337909" y="0"/>
                  <a:pt x="757383" y="0"/>
                </a:cubicBezTo>
                <a:close/>
              </a:path>
            </a:pathLst>
          </a:custGeom>
          <a:solidFill>
            <a:srgbClr val="FF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33" name="Freeform 32">
            <a:extLst>
              <a:ext uri="{FF2B5EF4-FFF2-40B4-BE49-F238E27FC236}">
                <a16:creationId xmlns:a16="http://schemas.microsoft.com/office/drawing/2014/main" id="{C6BF562B-3F3A-6640-B4EF-37D5504DB157}"/>
              </a:ext>
            </a:extLst>
          </p:cNvPr>
          <p:cNvSpPr/>
          <p:nvPr userDrawn="1"/>
        </p:nvSpPr>
        <p:spPr>
          <a:xfrm>
            <a:off x="1019776" y="1773769"/>
            <a:ext cx="1521426" cy="2214649"/>
          </a:xfrm>
          <a:custGeom>
            <a:avLst/>
            <a:gdLst>
              <a:gd name="connsiteX0" fmla="*/ 762378 w 1521426"/>
              <a:gd name="connsiteY0" fmla="*/ 0 h 2214649"/>
              <a:gd name="connsiteX1" fmla="*/ 1521426 w 1521426"/>
              <a:gd name="connsiteY1" fmla="*/ 757643 h 2214649"/>
              <a:gd name="connsiteX2" fmla="*/ 775694 w 1521426"/>
              <a:gd name="connsiteY2" fmla="*/ 1520282 h 2214649"/>
              <a:gd name="connsiteX3" fmla="*/ 775694 w 1521426"/>
              <a:gd name="connsiteY3" fmla="*/ 2124731 h 2214649"/>
              <a:gd name="connsiteX4" fmla="*/ 807321 w 1521426"/>
              <a:gd name="connsiteY4" fmla="*/ 2169690 h 2214649"/>
              <a:gd name="connsiteX5" fmla="*/ 762378 w 1521426"/>
              <a:gd name="connsiteY5" fmla="*/ 2214649 h 2214649"/>
              <a:gd name="connsiteX6" fmla="*/ 714105 w 1521426"/>
              <a:gd name="connsiteY6" fmla="*/ 2169690 h 2214649"/>
              <a:gd name="connsiteX7" fmla="*/ 745732 w 1521426"/>
              <a:gd name="connsiteY7" fmla="*/ 2124731 h 2214649"/>
              <a:gd name="connsiteX8" fmla="*/ 745732 w 1521426"/>
              <a:gd name="connsiteY8" fmla="*/ 1520282 h 2214649"/>
              <a:gd name="connsiteX9" fmla="*/ 0 w 1521426"/>
              <a:gd name="connsiteY9" fmla="*/ 757643 h 2214649"/>
              <a:gd name="connsiteX10" fmla="*/ 762378 w 1521426"/>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426" h="2214649">
                <a:moveTo>
                  <a:pt x="762378" y="0"/>
                </a:moveTo>
                <a:cubicBezTo>
                  <a:pt x="1181852" y="0"/>
                  <a:pt x="1521426" y="338026"/>
                  <a:pt x="1521426" y="757643"/>
                </a:cubicBezTo>
                <a:cubicBezTo>
                  <a:pt x="1521426" y="1173931"/>
                  <a:pt x="1188510" y="1510291"/>
                  <a:pt x="775694" y="1520282"/>
                </a:cubicBezTo>
                <a:lnTo>
                  <a:pt x="775694" y="2124731"/>
                </a:lnTo>
                <a:cubicBezTo>
                  <a:pt x="792340" y="2131392"/>
                  <a:pt x="807321" y="2146378"/>
                  <a:pt x="807321" y="2169690"/>
                </a:cubicBezTo>
                <a:cubicBezTo>
                  <a:pt x="807321" y="2191337"/>
                  <a:pt x="787346" y="2214649"/>
                  <a:pt x="762378" y="2214649"/>
                </a:cubicBezTo>
                <a:cubicBezTo>
                  <a:pt x="734080" y="2214649"/>
                  <a:pt x="714105" y="2191337"/>
                  <a:pt x="714105" y="2169690"/>
                </a:cubicBezTo>
                <a:cubicBezTo>
                  <a:pt x="714105" y="2146378"/>
                  <a:pt x="729086" y="2131392"/>
                  <a:pt x="745732" y="2124731"/>
                </a:cubicBezTo>
                <a:lnTo>
                  <a:pt x="745732" y="1520282"/>
                </a:lnTo>
                <a:cubicBezTo>
                  <a:pt x="332916" y="1510291"/>
                  <a:pt x="0" y="1173931"/>
                  <a:pt x="0" y="757643"/>
                </a:cubicBezTo>
                <a:cubicBezTo>
                  <a:pt x="0" y="338026"/>
                  <a:pt x="342904" y="0"/>
                  <a:pt x="762378" y="0"/>
                </a:cubicBezTo>
                <a:close/>
              </a:path>
            </a:pathLst>
          </a:custGeom>
          <a:solidFill>
            <a:srgbClr val="FF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37" name="Freeform 36">
            <a:extLst>
              <a:ext uri="{FF2B5EF4-FFF2-40B4-BE49-F238E27FC236}">
                <a16:creationId xmlns:a16="http://schemas.microsoft.com/office/drawing/2014/main" id="{254CE7AE-212C-9440-B746-7CE16413648E}"/>
              </a:ext>
            </a:extLst>
          </p:cNvPr>
          <p:cNvSpPr/>
          <p:nvPr userDrawn="1"/>
        </p:nvSpPr>
        <p:spPr>
          <a:xfrm>
            <a:off x="9675359" y="1773769"/>
            <a:ext cx="1518092" cy="2214649"/>
          </a:xfrm>
          <a:custGeom>
            <a:avLst/>
            <a:gdLst>
              <a:gd name="connsiteX0" fmla="*/ 757381 w 1518092"/>
              <a:gd name="connsiteY0" fmla="*/ 0 h 2214649"/>
              <a:gd name="connsiteX1" fmla="*/ 1518092 w 1518092"/>
              <a:gd name="connsiteY1" fmla="*/ 757643 h 2214649"/>
              <a:gd name="connsiteX2" fmla="*/ 774027 w 1518092"/>
              <a:gd name="connsiteY2" fmla="*/ 1520282 h 2214649"/>
              <a:gd name="connsiteX3" fmla="*/ 774027 w 1518092"/>
              <a:gd name="connsiteY3" fmla="*/ 2124731 h 2214649"/>
              <a:gd name="connsiteX4" fmla="*/ 803989 w 1518092"/>
              <a:gd name="connsiteY4" fmla="*/ 2169690 h 2214649"/>
              <a:gd name="connsiteX5" fmla="*/ 757381 w 1518092"/>
              <a:gd name="connsiteY5" fmla="*/ 2214649 h 2214649"/>
              <a:gd name="connsiteX6" fmla="*/ 712438 w 1518092"/>
              <a:gd name="connsiteY6" fmla="*/ 2169690 h 2214649"/>
              <a:gd name="connsiteX7" fmla="*/ 744065 w 1518092"/>
              <a:gd name="connsiteY7" fmla="*/ 2124731 h 2214649"/>
              <a:gd name="connsiteX8" fmla="*/ 744065 w 1518092"/>
              <a:gd name="connsiteY8" fmla="*/ 1520282 h 2214649"/>
              <a:gd name="connsiteX9" fmla="*/ 0 w 1518092"/>
              <a:gd name="connsiteY9" fmla="*/ 757643 h 2214649"/>
              <a:gd name="connsiteX10" fmla="*/ 757381 w 1518092"/>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8092" h="2214649">
                <a:moveTo>
                  <a:pt x="757381" y="0"/>
                </a:moveTo>
                <a:cubicBezTo>
                  <a:pt x="1178519" y="0"/>
                  <a:pt x="1518092" y="338026"/>
                  <a:pt x="1518092" y="757643"/>
                </a:cubicBezTo>
                <a:cubicBezTo>
                  <a:pt x="1518092" y="1173931"/>
                  <a:pt x="1186842" y="1510291"/>
                  <a:pt x="774027" y="1520282"/>
                </a:cubicBezTo>
                <a:lnTo>
                  <a:pt x="774027" y="2124731"/>
                </a:lnTo>
                <a:cubicBezTo>
                  <a:pt x="792337" y="2131392"/>
                  <a:pt x="803989" y="2146378"/>
                  <a:pt x="803989" y="2169690"/>
                </a:cubicBezTo>
                <a:cubicBezTo>
                  <a:pt x="803989" y="2191337"/>
                  <a:pt x="784015" y="2214649"/>
                  <a:pt x="757381" y="2214649"/>
                </a:cubicBezTo>
                <a:cubicBezTo>
                  <a:pt x="734077" y="2214649"/>
                  <a:pt x="712438" y="2191337"/>
                  <a:pt x="712438" y="2169690"/>
                </a:cubicBezTo>
                <a:cubicBezTo>
                  <a:pt x="712438" y="2146378"/>
                  <a:pt x="725755" y="2131392"/>
                  <a:pt x="744065" y="2124731"/>
                </a:cubicBezTo>
                <a:lnTo>
                  <a:pt x="744065" y="1520282"/>
                </a:lnTo>
                <a:cubicBezTo>
                  <a:pt x="331250" y="1510291"/>
                  <a:pt x="0" y="1173931"/>
                  <a:pt x="0" y="757643"/>
                </a:cubicBezTo>
                <a:cubicBezTo>
                  <a:pt x="0" y="338026"/>
                  <a:pt x="337909" y="0"/>
                  <a:pt x="757381" y="0"/>
                </a:cubicBezTo>
                <a:close/>
              </a:path>
            </a:pathLst>
          </a:custGeom>
          <a:solidFill>
            <a:srgbClr val="FF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36" name="Freeform 35">
            <a:extLst>
              <a:ext uri="{FF2B5EF4-FFF2-40B4-BE49-F238E27FC236}">
                <a16:creationId xmlns:a16="http://schemas.microsoft.com/office/drawing/2014/main" id="{6208503D-9B7B-2143-8977-B436C464238B}"/>
              </a:ext>
            </a:extLst>
          </p:cNvPr>
          <p:cNvSpPr/>
          <p:nvPr userDrawn="1"/>
        </p:nvSpPr>
        <p:spPr>
          <a:xfrm>
            <a:off x="7511047" y="1773769"/>
            <a:ext cx="1521426" cy="2214649"/>
          </a:xfrm>
          <a:custGeom>
            <a:avLst/>
            <a:gdLst>
              <a:gd name="connsiteX0" fmla="*/ 760713 w 1521426"/>
              <a:gd name="connsiteY0" fmla="*/ 0 h 2214649"/>
              <a:gd name="connsiteX1" fmla="*/ 1521426 w 1521426"/>
              <a:gd name="connsiteY1" fmla="*/ 757643 h 2214649"/>
              <a:gd name="connsiteX2" fmla="*/ 775694 w 1521426"/>
              <a:gd name="connsiteY2" fmla="*/ 1520282 h 2214649"/>
              <a:gd name="connsiteX3" fmla="*/ 775694 w 1521426"/>
              <a:gd name="connsiteY3" fmla="*/ 2124731 h 2214649"/>
              <a:gd name="connsiteX4" fmla="*/ 805657 w 1521426"/>
              <a:gd name="connsiteY4" fmla="*/ 2169690 h 2214649"/>
              <a:gd name="connsiteX5" fmla="*/ 760713 w 1521426"/>
              <a:gd name="connsiteY5" fmla="*/ 2214649 h 2214649"/>
              <a:gd name="connsiteX6" fmla="*/ 714105 w 1521426"/>
              <a:gd name="connsiteY6" fmla="*/ 2169690 h 2214649"/>
              <a:gd name="connsiteX7" fmla="*/ 745732 w 1521426"/>
              <a:gd name="connsiteY7" fmla="*/ 2124731 h 2214649"/>
              <a:gd name="connsiteX8" fmla="*/ 745732 w 1521426"/>
              <a:gd name="connsiteY8" fmla="*/ 1520282 h 2214649"/>
              <a:gd name="connsiteX9" fmla="*/ 0 w 1521426"/>
              <a:gd name="connsiteY9" fmla="*/ 757643 h 2214649"/>
              <a:gd name="connsiteX10" fmla="*/ 760713 w 1521426"/>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426" h="2214649">
                <a:moveTo>
                  <a:pt x="760713" y="0"/>
                </a:moveTo>
                <a:cubicBezTo>
                  <a:pt x="1181852" y="0"/>
                  <a:pt x="1521426" y="338026"/>
                  <a:pt x="1521426" y="757643"/>
                </a:cubicBezTo>
                <a:cubicBezTo>
                  <a:pt x="1521426" y="1173931"/>
                  <a:pt x="1188510" y="1510291"/>
                  <a:pt x="775694" y="1520282"/>
                </a:cubicBezTo>
                <a:lnTo>
                  <a:pt x="775694" y="2124731"/>
                </a:lnTo>
                <a:cubicBezTo>
                  <a:pt x="794005" y="2131392"/>
                  <a:pt x="805657" y="2146378"/>
                  <a:pt x="805657" y="2169690"/>
                </a:cubicBezTo>
                <a:cubicBezTo>
                  <a:pt x="805657" y="2191337"/>
                  <a:pt x="785682" y="2214649"/>
                  <a:pt x="760713" y="2214649"/>
                </a:cubicBezTo>
                <a:cubicBezTo>
                  <a:pt x="734080" y="2214649"/>
                  <a:pt x="714105" y="2191337"/>
                  <a:pt x="714105" y="2169690"/>
                </a:cubicBezTo>
                <a:cubicBezTo>
                  <a:pt x="714105" y="2146378"/>
                  <a:pt x="727422" y="2131392"/>
                  <a:pt x="745732" y="2124731"/>
                </a:cubicBezTo>
                <a:lnTo>
                  <a:pt x="745732" y="1520282"/>
                </a:lnTo>
                <a:cubicBezTo>
                  <a:pt x="332916" y="1510291"/>
                  <a:pt x="0" y="1173931"/>
                  <a:pt x="0" y="757643"/>
                </a:cubicBezTo>
                <a:cubicBezTo>
                  <a:pt x="0" y="338026"/>
                  <a:pt x="341239" y="0"/>
                  <a:pt x="760713" y="0"/>
                </a:cubicBezTo>
                <a:close/>
              </a:path>
            </a:pathLst>
          </a:custGeom>
          <a:solidFill>
            <a:srgbClr val="FF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dirty="0">
              <a:ln>
                <a:noFill/>
              </a:ln>
              <a:solidFill>
                <a:srgbClr val="85D2E1"/>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761670" y="4880563"/>
            <a:ext cx="2061046"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85889"/>
            <a:ext cx="2061046"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27683" y="4874313"/>
            <a:ext cx="2061046"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79639"/>
            <a:ext cx="2061046"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57443" y="4859609"/>
            <a:ext cx="2061046"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12021" y="4848034"/>
            <a:ext cx="2061046"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
        <p:nvSpPr>
          <p:cNvPr id="31" name="Rectangle 30">
            <a:extLst>
              <a:ext uri="{FF2B5EF4-FFF2-40B4-BE49-F238E27FC236}">
                <a16:creationId xmlns:a16="http://schemas.microsoft.com/office/drawing/2014/main" id="{A61A0019-B7B1-0448-A451-E17167AB6F94}"/>
              </a:ext>
            </a:extLst>
          </p:cNvPr>
          <p:cNvSpPr/>
          <p:nvPr userDrawn="1"/>
        </p:nvSpPr>
        <p:spPr>
          <a:xfrm rot="16200000" flipV="1">
            <a:off x="5925489" y="6683111"/>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2" name="TextBox 31">
            <a:extLst>
              <a:ext uri="{FF2B5EF4-FFF2-40B4-BE49-F238E27FC236}">
                <a16:creationId xmlns:a16="http://schemas.microsoft.com/office/drawing/2014/main" id="{AFAF041E-7267-C846-B834-5AE13A126E1E}"/>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37916804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3024269"/>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FFD100"/>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3024269"/>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FFD100"/>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3024269"/>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FFD100"/>
          </a:solidFill>
          <a:ln w="9525" cap="flat">
            <a:noFill/>
            <a:bevel/>
            <a:headEnd/>
            <a:tailEnd/>
          </a:ln>
          <a:effectLst/>
        </p:spPr>
        <p:txBody>
          <a:bodyPr wrap="none" anchor="ctr"/>
          <a:lstStyle/>
          <a:p>
            <a:endParaRPr lang="en-US"/>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3024269"/>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FFD100"/>
          </a:solidFill>
          <a:ln w="9525" cap="flat">
            <a:noFill/>
            <a:bevel/>
            <a:headEnd/>
            <a:tailEnd/>
          </a:ln>
          <a:effectLst/>
        </p:spPr>
        <p:txBody>
          <a:bodyPr wrap="none" anchor="ctr"/>
          <a:lstStyle/>
          <a:p>
            <a:endParaRPr lang="en-US"/>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3024269"/>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FD100"/>
          </a:solidFill>
          <a:ln w="9525" cap="flat">
            <a:noFill/>
            <a:bevel/>
            <a:headEnd/>
            <a:tailEnd/>
          </a:ln>
          <a:effectLst/>
        </p:spPr>
        <p:txBody>
          <a:bodyPr wrap="none" anchor="ctr"/>
          <a:lstStyle/>
          <a:p>
            <a:endParaRPr lang="en-US"/>
          </a:p>
        </p:txBody>
      </p:sp>
      <p:sp>
        <p:nvSpPr>
          <p:cNvPr id="33" name="Rectangle 32">
            <a:extLst>
              <a:ext uri="{FF2B5EF4-FFF2-40B4-BE49-F238E27FC236}">
                <a16:creationId xmlns:a16="http://schemas.microsoft.com/office/drawing/2014/main" id="{C32DC3FE-D517-4045-A81C-97480C4BB5BC}"/>
              </a:ext>
            </a:extLst>
          </p:cNvPr>
          <p:cNvSpPr/>
          <p:nvPr userDrawn="1"/>
        </p:nvSpPr>
        <p:spPr>
          <a:xfrm>
            <a:off x="5650339" y="1213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847141" y="4267105"/>
            <a:ext cx="1903851" cy="1237497"/>
          </a:xfrm>
        </p:spPr>
        <p:txBody>
          <a:bodyP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3772431"/>
            <a:ext cx="1903851"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97293" y="4260855"/>
            <a:ext cx="1921263" cy="1237497"/>
          </a:xfrm>
        </p:spPr>
        <p:txBody>
          <a:bodyP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3766181"/>
            <a:ext cx="1921263"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129645" y="4252401"/>
            <a:ext cx="1908506" cy="1237497"/>
          </a:xfrm>
        </p:spPr>
        <p:txBody>
          <a:bodyP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3757727"/>
            <a:ext cx="1908506"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72508" y="4246151"/>
            <a:ext cx="1890175" cy="1237497"/>
          </a:xfrm>
        </p:spPr>
        <p:txBody>
          <a:bodyP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3751477"/>
            <a:ext cx="1890175"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03936" y="4234576"/>
            <a:ext cx="1921262" cy="1237497"/>
          </a:xfrm>
        </p:spPr>
        <p:txBody>
          <a:bodyP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3739902"/>
            <a:ext cx="1921262"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3" name="Rectangle 22">
            <a:extLst>
              <a:ext uri="{FF2B5EF4-FFF2-40B4-BE49-F238E27FC236}">
                <a16:creationId xmlns:a16="http://schemas.microsoft.com/office/drawing/2014/main" id="{33E42E70-6F24-2B4F-8D45-F63BD7D21801}"/>
              </a:ext>
            </a:extLst>
          </p:cNvPr>
          <p:cNvSpPr/>
          <p:nvPr userDrawn="1"/>
        </p:nvSpPr>
        <p:spPr>
          <a:xfrm rot="16200000" flipV="1">
            <a:off x="5925489" y="6683111"/>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Montserrat Light" charset="0"/>
            </a:endParaRPr>
          </a:p>
        </p:txBody>
      </p:sp>
      <p:sp>
        <p:nvSpPr>
          <p:cNvPr id="24" name="TextBox 23">
            <a:extLst>
              <a:ext uri="{FF2B5EF4-FFF2-40B4-BE49-F238E27FC236}">
                <a16:creationId xmlns:a16="http://schemas.microsoft.com/office/drawing/2014/main" id="{57E23BC9-D46E-6942-BD7D-F82B42708EAE}"/>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40505952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1369923" y="2736638"/>
            <a:ext cx="2491241" cy="2354611"/>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FFD100"/>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088226" y="2736639"/>
            <a:ext cx="2491241" cy="2354611"/>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FFD100"/>
          </a:solidFill>
          <a:ln w="9525" cap="flat">
            <a:noFill/>
            <a:bevel/>
            <a:headEnd/>
            <a:tailEnd/>
          </a:ln>
          <a:effectLst/>
        </p:spPr>
        <p:txBody>
          <a:bodyPr wrap="none" anchor="ctr"/>
          <a:lstStyle/>
          <a:p>
            <a:endParaRPr lang="en-US"/>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8806529" y="2751438"/>
            <a:ext cx="2491241" cy="2354611"/>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FD100"/>
          </a:solidFill>
          <a:ln w="9525" cap="flat">
            <a:noFill/>
            <a:bevel/>
            <a:headEnd/>
            <a:tailEnd/>
          </a:ln>
          <a:effectLst/>
        </p:spPr>
        <p:txBody>
          <a:bodyPr wrap="none" anchor="ctr"/>
          <a:lstStyle/>
          <a:p>
            <a:endParaRPr lang="en-US"/>
          </a:p>
        </p:txBody>
      </p:sp>
      <p:sp>
        <p:nvSpPr>
          <p:cNvPr id="33" name="Rectangle 32">
            <a:extLst>
              <a:ext uri="{FF2B5EF4-FFF2-40B4-BE49-F238E27FC236}">
                <a16:creationId xmlns:a16="http://schemas.microsoft.com/office/drawing/2014/main" id="{C32DC3FE-D517-4045-A81C-97480C4BB5BC}"/>
              </a:ext>
            </a:extLst>
          </p:cNvPr>
          <p:cNvSpPr/>
          <p:nvPr userDrawn="1"/>
        </p:nvSpPr>
        <p:spPr>
          <a:xfrm>
            <a:off x="5650339" y="1213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1122300" y="3772425"/>
            <a:ext cx="1903851" cy="1237497"/>
          </a:xfrm>
        </p:spPr>
        <p:txBody>
          <a:bodyP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1122301" y="3341247"/>
            <a:ext cx="1903851"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394942" y="3765662"/>
            <a:ext cx="1908506" cy="1237497"/>
          </a:xfrm>
        </p:spPr>
        <p:txBody>
          <a:bodyP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395660" y="3342520"/>
            <a:ext cx="1908506"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091518" y="3772425"/>
            <a:ext cx="1921262" cy="1237497"/>
          </a:xfrm>
        </p:spPr>
        <p:txBody>
          <a:bodyP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091518" y="3335245"/>
            <a:ext cx="1921262"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3" name="Rectangle 22">
            <a:extLst>
              <a:ext uri="{FF2B5EF4-FFF2-40B4-BE49-F238E27FC236}">
                <a16:creationId xmlns:a16="http://schemas.microsoft.com/office/drawing/2014/main" id="{33E42E70-6F24-2B4F-8D45-F63BD7D21801}"/>
              </a:ext>
            </a:extLst>
          </p:cNvPr>
          <p:cNvSpPr/>
          <p:nvPr userDrawn="1"/>
        </p:nvSpPr>
        <p:spPr>
          <a:xfrm rot="16200000" flipV="1">
            <a:off x="5925489" y="6683111"/>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Montserrat Light" charset="0"/>
            </a:endParaRPr>
          </a:p>
        </p:txBody>
      </p:sp>
      <p:sp>
        <p:nvSpPr>
          <p:cNvPr id="24" name="TextBox 23">
            <a:extLst>
              <a:ext uri="{FF2B5EF4-FFF2-40B4-BE49-F238E27FC236}">
                <a16:creationId xmlns:a16="http://schemas.microsoft.com/office/drawing/2014/main" id="{57E23BC9-D46E-6942-BD7D-F82B42708EAE}"/>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1060761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798187"/>
            <a:chOff x="1875859" y="4907106"/>
            <a:chExt cx="20625932"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FFD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FFD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FFD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FFD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FFD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9912"/>
            <a:ext cx="1732731"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5946"/>
            <a:ext cx="1732731"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42698"/>
            <a:ext cx="1732731"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57649"/>
            <a:ext cx="1732731"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7" name="Rectangle 26">
            <a:extLst>
              <a:ext uri="{FF2B5EF4-FFF2-40B4-BE49-F238E27FC236}">
                <a16:creationId xmlns:a16="http://schemas.microsoft.com/office/drawing/2014/main" id="{48330E2F-4ADA-404E-95C6-4C647BF456B9}"/>
              </a:ext>
            </a:extLst>
          </p:cNvPr>
          <p:cNvSpPr/>
          <p:nvPr userDrawn="1"/>
        </p:nvSpPr>
        <p:spPr>
          <a:xfrm>
            <a:off x="5650339" y="1213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
        <p:nvSpPr>
          <p:cNvPr id="29" name="Rectangle 28">
            <a:extLst>
              <a:ext uri="{FF2B5EF4-FFF2-40B4-BE49-F238E27FC236}">
                <a16:creationId xmlns:a16="http://schemas.microsoft.com/office/drawing/2014/main" id="{BEA74766-696A-6C4B-A355-CF04F123444B}"/>
              </a:ext>
            </a:extLst>
          </p:cNvPr>
          <p:cNvSpPr/>
          <p:nvPr userDrawn="1"/>
        </p:nvSpPr>
        <p:spPr>
          <a:xfrm rot="16200000" flipV="1">
            <a:off x="5925489" y="6683111"/>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1" name="TextBox 30">
            <a:extLst>
              <a:ext uri="{FF2B5EF4-FFF2-40B4-BE49-F238E27FC236}">
                <a16:creationId xmlns:a16="http://schemas.microsoft.com/office/drawing/2014/main" id="{1208D508-E347-A04E-94FD-E5E28C096AD0}"/>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5927624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383759" cy="2382415"/>
            <a:chOff x="2122935" y="4949396"/>
            <a:chExt cx="20123405" cy="5001613"/>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52" name="TextBox 51">
              <a:extLst>
                <a:ext uri="{FF2B5EF4-FFF2-40B4-BE49-F238E27FC236}">
                  <a16:creationId xmlns:a16="http://schemas.microsoft.com/office/drawing/2014/main" id="{28835238-EF0F-C945-85D9-9B4D8000EB04}"/>
                </a:ext>
              </a:extLst>
            </p:cNvPr>
            <p:cNvSpPr txBox="1"/>
            <p:nvPr/>
          </p:nvSpPr>
          <p:spPr>
            <a:xfrm>
              <a:off x="12638765"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Three</a:t>
              </a:r>
            </a:p>
          </p:txBody>
        </p:sp>
        <p:sp>
          <p:nvSpPr>
            <p:cNvPr id="50" name="TextBox 49">
              <a:extLst>
                <a:ext uri="{FF2B5EF4-FFF2-40B4-BE49-F238E27FC236}">
                  <a16:creationId xmlns:a16="http://schemas.microsoft.com/office/drawing/2014/main" id="{739C8343-8EBC-0249-A505-2B9597148B52}"/>
                </a:ext>
              </a:extLst>
            </p:cNvPr>
            <p:cNvSpPr txBox="1"/>
            <p:nvPr/>
          </p:nvSpPr>
          <p:spPr>
            <a:xfrm>
              <a:off x="18030317"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Four</a:t>
              </a: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65990"/>
            <a:ext cx="2106525"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51141"/>
            <a:ext cx="2106525"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17367"/>
            <a:ext cx="2106525"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000000"/>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15%</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000000"/>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000000"/>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000000"/>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3" name="Rectangle 22">
            <a:extLst>
              <a:ext uri="{FF2B5EF4-FFF2-40B4-BE49-F238E27FC236}">
                <a16:creationId xmlns:a16="http://schemas.microsoft.com/office/drawing/2014/main" id="{56079E60-4EF5-D444-8818-35BE149DC18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5" name="Rectangle 24">
            <a:extLst>
              <a:ext uri="{FF2B5EF4-FFF2-40B4-BE49-F238E27FC236}">
                <a16:creationId xmlns:a16="http://schemas.microsoft.com/office/drawing/2014/main" id="{C2A3EF24-9E9D-D248-8659-6E5A57A70690}"/>
              </a:ext>
            </a:extLst>
          </p:cNvPr>
          <p:cNvSpPr/>
          <p:nvPr userDrawn="1"/>
        </p:nvSpPr>
        <p:spPr>
          <a:xfrm>
            <a:off x="5650339" y="1213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
        <p:nvSpPr>
          <p:cNvPr id="22" name="Rectangle 21">
            <a:extLst>
              <a:ext uri="{FF2B5EF4-FFF2-40B4-BE49-F238E27FC236}">
                <a16:creationId xmlns:a16="http://schemas.microsoft.com/office/drawing/2014/main" id="{D59D4AFD-F476-7141-AFB9-4C0A18D77615}"/>
              </a:ext>
            </a:extLst>
          </p:cNvPr>
          <p:cNvSpPr/>
          <p:nvPr userDrawn="1"/>
        </p:nvSpPr>
        <p:spPr>
          <a:xfrm rot="16200000" flipV="1">
            <a:off x="5925489" y="6683111"/>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7" name="TextBox 26">
            <a:extLst>
              <a:ext uri="{FF2B5EF4-FFF2-40B4-BE49-F238E27FC236}">
                <a16:creationId xmlns:a16="http://schemas.microsoft.com/office/drawing/2014/main" id="{4DCF8409-BD6B-E24D-9125-FE7BB665090B}"/>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19037044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rcentage graph x 3">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388C34B6-84E1-EA48-95DB-C1BCC7B3E351}"/>
              </a:ext>
            </a:extLst>
          </p:cNvPr>
          <p:cNvSpPr/>
          <p:nvPr userDrawn="1"/>
        </p:nvSpPr>
        <p:spPr>
          <a:xfrm rot="16200000" flipV="1">
            <a:off x="5961489" y="6719111"/>
            <a:ext cx="252000" cy="3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Montserrat Light" charset="0"/>
            </a:endParaRPr>
          </a:p>
        </p:txBody>
      </p:sp>
      <p:grpSp>
        <p:nvGrpSpPr>
          <p:cNvPr id="29" name="Group 28">
            <a:extLst>
              <a:ext uri="{FF2B5EF4-FFF2-40B4-BE49-F238E27FC236}">
                <a16:creationId xmlns:a16="http://schemas.microsoft.com/office/drawing/2014/main" id="{93BA184A-023C-D741-95F2-5828F3502BB6}"/>
              </a:ext>
            </a:extLst>
          </p:cNvPr>
          <p:cNvGrpSpPr/>
          <p:nvPr userDrawn="1"/>
        </p:nvGrpSpPr>
        <p:grpSpPr>
          <a:xfrm>
            <a:off x="2282521" y="1805252"/>
            <a:ext cx="7491958" cy="1805615"/>
            <a:chOff x="7490990" y="4949396"/>
            <a:chExt cx="14519185" cy="3790686"/>
          </a:xfrm>
        </p:grpSpPr>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gr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2214217" y="4216262"/>
            <a:ext cx="2106525"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4981534" y="4182488"/>
            <a:ext cx="2106525"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7747964" y="4167639"/>
            <a:ext cx="2106525"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2251609" y="2500020"/>
            <a:ext cx="2106525" cy="1237497"/>
          </a:xfrm>
        </p:spPr>
        <p:txBody>
          <a:bodyPr/>
          <a:lstStyle>
            <a:lvl1pPr algn="ctr">
              <a:buNone/>
              <a:defRPr sz="36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5031647" y="2500020"/>
            <a:ext cx="2106525" cy="1237497"/>
          </a:xfrm>
        </p:spPr>
        <p:txBody>
          <a:bodyPr/>
          <a:lstStyle>
            <a:lvl1pPr algn="ctr">
              <a:buNone/>
              <a:defRPr sz="36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7824542" y="2500020"/>
            <a:ext cx="2106525" cy="1237497"/>
          </a:xfrm>
        </p:spPr>
        <p:txBody>
          <a:bodyPr/>
          <a:lstStyle>
            <a:lvl1pPr algn="ctr">
              <a:buNone/>
              <a:defRPr sz="36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19" name="Rectangle 18">
            <a:extLst>
              <a:ext uri="{FF2B5EF4-FFF2-40B4-BE49-F238E27FC236}">
                <a16:creationId xmlns:a16="http://schemas.microsoft.com/office/drawing/2014/main" id="{C50333AF-81AF-A34B-94F1-14F67111D644}"/>
              </a:ext>
            </a:extLst>
          </p:cNvPr>
          <p:cNvSpPr/>
          <p:nvPr userDrawn="1"/>
        </p:nvSpPr>
        <p:spPr>
          <a:xfrm>
            <a:off x="5650339" y="1213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0" name="Text Placeholder 23">
            <a:extLst>
              <a:ext uri="{FF2B5EF4-FFF2-40B4-BE49-F238E27FC236}">
                <a16:creationId xmlns:a16="http://schemas.microsoft.com/office/drawing/2014/main" id="{BEB2F77E-FE48-FF4C-81F1-260AA71B0618}"/>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
        <p:nvSpPr>
          <p:cNvPr id="21" name="Rectangle 20">
            <a:extLst>
              <a:ext uri="{FF2B5EF4-FFF2-40B4-BE49-F238E27FC236}">
                <a16:creationId xmlns:a16="http://schemas.microsoft.com/office/drawing/2014/main" id="{40130239-26A4-FD46-98D9-9BA50A98E00C}"/>
              </a:ext>
            </a:extLst>
          </p:cNvPr>
          <p:cNvSpPr/>
          <p:nvPr userDrawn="1"/>
        </p:nvSpPr>
        <p:spPr>
          <a:xfrm rot="16200000" flipV="1">
            <a:off x="5925489" y="6683111"/>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2" name="TextBox 21">
            <a:extLst>
              <a:ext uri="{FF2B5EF4-FFF2-40B4-BE49-F238E27FC236}">
                <a16:creationId xmlns:a16="http://schemas.microsoft.com/office/drawing/2014/main" id="{230BF02F-C4D7-594B-8513-C00BB5065733}"/>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19021076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ircle icon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BCDD55-1DF7-884A-BB9D-948AA2579F83}"/>
              </a:ext>
            </a:extLst>
          </p:cNvPr>
          <p:cNvGrpSpPr/>
          <p:nvPr userDrawn="1"/>
        </p:nvGrpSpPr>
        <p:grpSpPr>
          <a:xfrm flipH="1">
            <a:off x="8729578" y="863758"/>
            <a:ext cx="3462422" cy="4621568"/>
            <a:chOff x="1333421" y="1575267"/>
            <a:chExt cx="7926559" cy="10580207"/>
          </a:xfrm>
          <a:solidFill>
            <a:srgbClr val="FFD100"/>
          </a:solidFill>
        </p:grpSpPr>
        <p:sp>
          <p:nvSpPr>
            <p:cNvPr id="3" name="Freeform 360">
              <a:extLst>
                <a:ext uri="{FF2B5EF4-FFF2-40B4-BE49-F238E27FC236}">
                  <a16:creationId xmlns:a16="http://schemas.microsoft.com/office/drawing/2014/main" id="{444920D1-2F08-AC4B-8699-90F0CFC61A19}"/>
                </a:ext>
              </a:extLst>
            </p:cNvPr>
            <p:cNvSpPr>
              <a:spLocks noChangeArrowheads="1"/>
            </p:cNvSpPr>
            <p:nvPr/>
          </p:nvSpPr>
          <p:spPr bwMode="auto">
            <a:xfrm>
              <a:off x="5564524" y="5167524"/>
              <a:ext cx="1120431" cy="3380949"/>
            </a:xfrm>
            <a:custGeom>
              <a:avLst/>
              <a:gdLst>
                <a:gd name="T0" fmla="*/ 0 w 1005"/>
                <a:gd name="T1" fmla="*/ 2794 h 3034"/>
                <a:gd name="T2" fmla="*/ 0 w 1005"/>
                <a:gd name="T3" fmla="*/ 2794 h 3034"/>
                <a:gd name="T4" fmla="*/ 16 w 1005"/>
                <a:gd name="T5" fmla="*/ 2738 h 3034"/>
                <a:gd name="T6" fmla="*/ 207 w 1005"/>
                <a:gd name="T7" fmla="*/ 1520 h 3034"/>
                <a:gd name="T8" fmla="*/ 16 w 1005"/>
                <a:gd name="T9" fmla="*/ 294 h 3034"/>
                <a:gd name="T10" fmla="*/ 0 w 1005"/>
                <a:gd name="T11" fmla="*/ 247 h 3034"/>
                <a:gd name="T12" fmla="*/ 757 w 1005"/>
                <a:gd name="T13" fmla="*/ 0 h 3034"/>
                <a:gd name="T14" fmla="*/ 773 w 1005"/>
                <a:gd name="T15" fmla="*/ 48 h 3034"/>
                <a:gd name="T16" fmla="*/ 1004 w 1005"/>
                <a:gd name="T17" fmla="*/ 1520 h 3034"/>
                <a:gd name="T18" fmla="*/ 773 w 1005"/>
                <a:gd name="T19" fmla="*/ 2985 h 3034"/>
                <a:gd name="T20" fmla="*/ 757 w 1005"/>
                <a:gd name="T21" fmla="*/ 3033 h 3034"/>
                <a:gd name="T22" fmla="*/ 0 w 1005"/>
                <a:gd name="T23" fmla="*/ 2794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5" h="3034">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FED100">
                <a:alpha val="60000"/>
              </a:srgbClr>
            </a:solidFill>
            <a:ln>
              <a:noFill/>
            </a:ln>
            <a:effectLst/>
          </p:spPr>
          <p:txBody>
            <a:bodyPr wrap="none" anchor="ctr"/>
            <a:lstStyle/>
            <a:p>
              <a:endParaRPr lang="en-US"/>
            </a:p>
          </p:txBody>
        </p:sp>
        <p:sp>
          <p:nvSpPr>
            <p:cNvPr id="4" name="Freeform 362">
              <a:extLst>
                <a:ext uri="{FF2B5EF4-FFF2-40B4-BE49-F238E27FC236}">
                  <a16:creationId xmlns:a16="http://schemas.microsoft.com/office/drawing/2014/main" id="{7CCCF227-4B75-8E43-B1E3-6224CB19C115}"/>
                </a:ext>
              </a:extLst>
            </p:cNvPr>
            <p:cNvSpPr>
              <a:spLocks noChangeArrowheads="1"/>
            </p:cNvSpPr>
            <p:nvPr/>
          </p:nvSpPr>
          <p:spPr bwMode="auto">
            <a:xfrm>
              <a:off x="1333421" y="1575267"/>
              <a:ext cx="3223696" cy="1759273"/>
            </a:xfrm>
            <a:custGeom>
              <a:avLst/>
              <a:gdLst>
                <a:gd name="T0" fmla="*/ 2381 w 2891"/>
                <a:gd name="T1" fmla="*/ 1545 h 1577"/>
                <a:gd name="T2" fmla="*/ 2381 w 2891"/>
                <a:gd name="T3" fmla="*/ 1545 h 1577"/>
                <a:gd name="T4" fmla="*/ 55 w 2891"/>
                <a:gd name="T5" fmla="*/ 796 h 1577"/>
                <a:gd name="T6" fmla="*/ 0 w 2891"/>
                <a:gd name="T7" fmla="*/ 796 h 1577"/>
                <a:gd name="T8" fmla="*/ 0 w 2891"/>
                <a:gd name="T9" fmla="*/ 0 h 1577"/>
                <a:gd name="T10" fmla="*/ 55 w 2891"/>
                <a:gd name="T11" fmla="*/ 0 h 1577"/>
                <a:gd name="T12" fmla="*/ 2851 w 2891"/>
                <a:gd name="T13" fmla="*/ 900 h 1577"/>
                <a:gd name="T14" fmla="*/ 2890 w 2891"/>
                <a:gd name="T15" fmla="*/ 931 h 1577"/>
                <a:gd name="T16" fmla="*/ 2420 w 2891"/>
                <a:gd name="T17" fmla="*/ 1576 h 1577"/>
                <a:gd name="T18" fmla="*/ 2381 w 2891"/>
                <a:gd name="T19" fmla="*/ 1545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77">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FFD100"/>
            </a:solidFill>
            <a:ln>
              <a:noFill/>
            </a:ln>
            <a:effectLst/>
          </p:spPr>
          <p:txBody>
            <a:bodyPr wrap="none" anchor="ctr"/>
            <a:lstStyle/>
            <a:p>
              <a:endParaRPr lang="en-US"/>
            </a:p>
          </p:txBody>
        </p:sp>
        <p:sp>
          <p:nvSpPr>
            <p:cNvPr id="5" name="Freeform 364">
              <a:extLst>
                <a:ext uri="{FF2B5EF4-FFF2-40B4-BE49-F238E27FC236}">
                  <a16:creationId xmlns:a16="http://schemas.microsoft.com/office/drawing/2014/main" id="{202302F4-CC55-1B49-AF69-5DF0D0B8B1FF}"/>
                </a:ext>
              </a:extLst>
            </p:cNvPr>
            <p:cNvSpPr>
              <a:spLocks noChangeArrowheads="1"/>
            </p:cNvSpPr>
            <p:nvPr/>
          </p:nvSpPr>
          <p:spPr bwMode="auto">
            <a:xfrm>
              <a:off x="3933019" y="2543357"/>
              <a:ext cx="2511140" cy="3017301"/>
            </a:xfrm>
            <a:custGeom>
              <a:avLst/>
              <a:gdLst>
                <a:gd name="T0" fmla="*/ 1481 w 2255"/>
                <a:gd name="T1" fmla="*/ 2651 h 2708"/>
                <a:gd name="T2" fmla="*/ 1481 w 2255"/>
                <a:gd name="T3" fmla="*/ 2651 h 2708"/>
                <a:gd name="T4" fmla="*/ 916 w 2255"/>
                <a:gd name="T5" fmla="*/ 1553 h 2708"/>
                <a:gd name="T6" fmla="*/ 48 w 2255"/>
                <a:gd name="T7" fmla="*/ 677 h 2708"/>
                <a:gd name="T8" fmla="*/ 0 w 2255"/>
                <a:gd name="T9" fmla="*/ 645 h 2708"/>
                <a:gd name="T10" fmla="*/ 470 w 2255"/>
                <a:gd name="T11" fmla="*/ 0 h 2708"/>
                <a:gd name="T12" fmla="*/ 518 w 2255"/>
                <a:gd name="T13" fmla="*/ 32 h 2708"/>
                <a:gd name="T14" fmla="*/ 1561 w 2255"/>
                <a:gd name="T15" fmla="*/ 1083 h 2708"/>
                <a:gd name="T16" fmla="*/ 2238 w 2255"/>
                <a:gd name="T17" fmla="*/ 2405 h 2708"/>
                <a:gd name="T18" fmla="*/ 2254 w 2255"/>
                <a:gd name="T19" fmla="*/ 2460 h 2708"/>
                <a:gd name="T20" fmla="*/ 1497 w 2255"/>
                <a:gd name="T21" fmla="*/ 2707 h 2708"/>
                <a:gd name="T22" fmla="*/ 1481 w 2255"/>
                <a:gd name="T23" fmla="*/ 2651 h 2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8">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FED100">
                <a:alpha val="80000"/>
              </a:srgbClr>
            </a:solidFill>
            <a:ln>
              <a:noFill/>
            </a:ln>
            <a:effectLst/>
          </p:spPr>
          <p:txBody>
            <a:bodyPr wrap="none" anchor="ctr"/>
            <a:lstStyle/>
            <a:p>
              <a:endParaRPr lang="en-US"/>
            </a:p>
          </p:txBody>
        </p:sp>
        <p:sp>
          <p:nvSpPr>
            <p:cNvPr id="6" name="Freeform 366">
              <a:extLst>
                <a:ext uri="{FF2B5EF4-FFF2-40B4-BE49-F238E27FC236}">
                  <a16:creationId xmlns:a16="http://schemas.microsoft.com/office/drawing/2014/main" id="{CB9C6474-133B-844D-9BD8-3E0B449C8704}"/>
                </a:ext>
              </a:extLst>
            </p:cNvPr>
            <p:cNvSpPr>
              <a:spLocks noChangeArrowheads="1"/>
            </p:cNvSpPr>
            <p:nvPr/>
          </p:nvSpPr>
          <p:spPr bwMode="auto">
            <a:xfrm>
              <a:off x="1333421" y="10386373"/>
              <a:ext cx="3223696" cy="1769101"/>
            </a:xfrm>
            <a:custGeom>
              <a:avLst/>
              <a:gdLst>
                <a:gd name="T0" fmla="*/ 0 w 2891"/>
                <a:gd name="T1" fmla="*/ 1585 h 1586"/>
                <a:gd name="T2" fmla="*/ 0 w 2891"/>
                <a:gd name="T3" fmla="*/ 1585 h 1586"/>
                <a:gd name="T4" fmla="*/ 0 w 2891"/>
                <a:gd name="T5" fmla="*/ 788 h 1586"/>
                <a:gd name="T6" fmla="*/ 55 w 2891"/>
                <a:gd name="T7" fmla="*/ 788 h 1586"/>
                <a:gd name="T8" fmla="*/ 2381 w 2891"/>
                <a:gd name="T9" fmla="*/ 32 h 1586"/>
                <a:gd name="T10" fmla="*/ 2420 w 2891"/>
                <a:gd name="T11" fmla="*/ 0 h 1586"/>
                <a:gd name="T12" fmla="*/ 2890 w 2891"/>
                <a:gd name="T13" fmla="*/ 645 h 1586"/>
                <a:gd name="T14" fmla="*/ 2851 w 2891"/>
                <a:gd name="T15" fmla="*/ 677 h 1586"/>
                <a:gd name="T16" fmla="*/ 55 w 2891"/>
                <a:gd name="T17" fmla="*/ 1585 h 1586"/>
                <a:gd name="T18" fmla="*/ 0 w 2891"/>
                <a:gd name="T19" fmla="*/ 1585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86">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FED100">
                <a:alpha val="20000"/>
              </a:srgbClr>
            </a:solidFill>
            <a:ln>
              <a:noFill/>
            </a:ln>
            <a:effectLst/>
          </p:spPr>
          <p:txBody>
            <a:bodyPr wrap="none" anchor="ctr"/>
            <a:lstStyle/>
            <a:p>
              <a:endParaRPr lang="en-US"/>
            </a:p>
          </p:txBody>
        </p:sp>
        <p:sp>
          <p:nvSpPr>
            <p:cNvPr id="7" name="Freeform 368">
              <a:extLst>
                <a:ext uri="{FF2B5EF4-FFF2-40B4-BE49-F238E27FC236}">
                  <a16:creationId xmlns:a16="http://schemas.microsoft.com/office/drawing/2014/main" id="{0A55155F-2169-8148-86C8-080AF2EBA8D3}"/>
                </a:ext>
              </a:extLst>
            </p:cNvPr>
            <p:cNvSpPr>
              <a:spLocks noChangeArrowheads="1"/>
            </p:cNvSpPr>
            <p:nvPr/>
          </p:nvSpPr>
          <p:spPr bwMode="auto">
            <a:xfrm>
              <a:off x="3933019" y="8165168"/>
              <a:ext cx="2511140" cy="3012388"/>
            </a:xfrm>
            <a:custGeom>
              <a:avLst/>
              <a:gdLst>
                <a:gd name="T0" fmla="*/ 0 w 2255"/>
                <a:gd name="T1" fmla="*/ 2055 h 2701"/>
                <a:gd name="T2" fmla="*/ 0 w 2255"/>
                <a:gd name="T3" fmla="*/ 2055 h 2701"/>
                <a:gd name="T4" fmla="*/ 48 w 2255"/>
                <a:gd name="T5" fmla="*/ 2023 h 2701"/>
                <a:gd name="T6" fmla="*/ 916 w 2255"/>
                <a:gd name="T7" fmla="*/ 1155 h 2701"/>
                <a:gd name="T8" fmla="*/ 1481 w 2255"/>
                <a:gd name="T9" fmla="*/ 48 h 2701"/>
                <a:gd name="T10" fmla="*/ 1497 w 2255"/>
                <a:gd name="T11" fmla="*/ 0 h 2701"/>
                <a:gd name="T12" fmla="*/ 2254 w 2255"/>
                <a:gd name="T13" fmla="*/ 247 h 2701"/>
                <a:gd name="T14" fmla="*/ 2238 w 2255"/>
                <a:gd name="T15" fmla="*/ 295 h 2701"/>
                <a:gd name="T16" fmla="*/ 1561 w 2255"/>
                <a:gd name="T17" fmla="*/ 1625 h 2701"/>
                <a:gd name="T18" fmla="*/ 518 w 2255"/>
                <a:gd name="T19" fmla="*/ 2668 h 2701"/>
                <a:gd name="T20" fmla="*/ 470 w 2255"/>
                <a:gd name="T21" fmla="*/ 2700 h 2701"/>
                <a:gd name="T22" fmla="*/ 0 w 2255"/>
                <a:gd name="T23" fmla="*/ 2055 h 2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1">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FED100">
                <a:alpha val="40000"/>
              </a:srgbClr>
            </a:solidFill>
            <a:ln>
              <a:noFill/>
            </a:ln>
            <a:effectLst/>
          </p:spPr>
          <p:txBody>
            <a:bodyPr wrap="none" anchor="ctr"/>
            <a:lstStyle/>
            <a:p>
              <a:endParaRPr lang="en-US"/>
            </a:p>
          </p:txBody>
        </p:sp>
        <p:sp>
          <p:nvSpPr>
            <p:cNvPr id="8" name="Line 370">
              <a:extLst>
                <a:ext uri="{FF2B5EF4-FFF2-40B4-BE49-F238E27FC236}">
                  <a16:creationId xmlns:a16="http://schemas.microsoft.com/office/drawing/2014/main" id="{32F6DF3F-2938-BD4D-BF51-EE02DE58C7BC}"/>
                </a:ext>
              </a:extLst>
            </p:cNvPr>
            <p:cNvSpPr>
              <a:spLocks noChangeShapeType="1"/>
            </p:cNvSpPr>
            <p:nvPr/>
          </p:nvSpPr>
          <p:spPr bwMode="auto">
            <a:xfrm flipH="1">
              <a:off x="6134567" y="1678463"/>
              <a:ext cx="152338"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 name="Line 371">
              <a:extLst>
                <a:ext uri="{FF2B5EF4-FFF2-40B4-BE49-F238E27FC236}">
                  <a16:creationId xmlns:a16="http://schemas.microsoft.com/office/drawing/2014/main" id="{FD695B73-B2F8-604F-9235-05D969A31DC9}"/>
                </a:ext>
              </a:extLst>
            </p:cNvPr>
            <p:cNvSpPr>
              <a:spLocks noChangeShapeType="1"/>
            </p:cNvSpPr>
            <p:nvPr/>
          </p:nvSpPr>
          <p:spPr bwMode="auto">
            <a:xfrm flipH="1">
              <a:off x="5854458" y="1678463"/>
              <a:ext cx="152341"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 name="Line 372">
              <a:extLst>
                <a:ext uri="{FF2B5EF4-FFF2-40B4-BE49-F238E27FC236}">
                  <a16:creationId xmlns:a16="http://schemas.microsoft.com/office/drawing/2014/main" id="{CE8F5863-1C31-E94A-872C-236AA0936078}"/>
                </a:ext>
              </a:extLst>
            </p:cNvPr>
            <p:cNvSpPr>
              <a:spLocks noChangeShapeType="1"/>
            </p:cNvSpPr>
            <p:nvPr/>
          </p:nvSpPr>
          <p:spPr bwMode="auto">
            <a:xfrm flipH="1">
              <a:off x="5569436" y="1678463"/>
              <a:ext cx="152341"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 name="Line 373">
              <a:extLst>
                <a:ext uri="{FF2B5EF4-FFF2-40B4-BE49-F238E27FC236}">
                  <a16:creationId xmlns:a16="http://schemas.microsoft.com/office/drawing/2014/main" id="{3F78E116-88BE-424F-8426-F5289049A1C7}"/>
                </a:ext>
              </a:extLst>
            </p:cNvPr>
            <p:cNvSpPr>
              <a:spLocks noChangeShapeType="1"/>
            </p:cNvSpPr>
            <p:nvPr/>
          </p:nvSpPr>
          <p:spPr bwMode="auto">
            <a:xfrm flipH="1">
              <a:off x="5284414" y="1678463"/>
              <a:ext cx="152341"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374">
              <a:extLst>
                <a:ext uri="{FF2B5EF4-FFF2-40B4-BE49-F238E27FC236}">
                  <a16:creationId xmlns:a16="http://schemas.microsoft.com/office/drawing/2014/main" id="{6ECB9C51-5512-D341-8DEE-25BC594A98E2}"/>
                </a:ext>
              </a:extLst>
            </p:cNvPr>
            <p:cNvSpPr>
              <a:spLocks noChangeShapeType="1"/>
            </p:cNvSpPr>
            <p:nvPr/>
          </p:nvSpPr>
          <p:spPr bwMode="auto">
            <a:xfrm flipH="1">
              <a:off x="4999393" y="1678463"/>
              <a:ext cx="152341"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Line 375">
              <a:extLst>
                <a:ext uri="{FF2B5EF4-FFF2-40B4-BE49-F238E27FC236}">
                  <a16:creationId xmlns:a16="http://schemas.microsoft.com/office/drawing/2014/main" id="{60BBF185-F8E8-A64F-9824-29CD57013338}"/>
                </a:ext>
              </a:extLst>
            </p:cNvPr>
            <p:cNvSpPr>
              <a:spLocks noChangeShapeType="1"/>
            </p:cNvSpPr>
            <p:nvPr/>
          </p:nvSpPr>
          <p:spPr bwMode="auto">
            <a:xfrm flipH="1">
              <a:off x="4719286" y="1678463"/>
              <a:ext cx="152338"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376">
              <a:extLst>
                <a:ext uri="{FF2B5EF4-FFF2-40B4-BE49-F238E27FC236}">
                  <a16:creationId xmlns:a16="http://schemas.microsoft.com/office/drawing/2014/main" id="{0B44548D-0436-1B4D-82BA-3F36597C0B2A}"/>
                </a:ext>
              </a:extLst>
            </p:cNvPr>
            <p:cNvSpPr>
              <a:spLocks noChangeShapeType="1"/>
            </p:cNvSpPr>
            <p:nvPr/>
          </p:nvSpPr>
          <p:spPr bwMode="auto">
            <a:xfrm flipH="1">
              <a:off x="4434264" y="1678463"/>
              <a:ext cx="152338"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377">
              <a:extLst>
                <a:ext uri="{FF2B5EF4-FFF2-40B4-BE49-F238E27FC236}">
                  <a16:creationId xmlns:a16="http://schemas.microsoft.com/office/drawing/2014/main" id="{1B930512-8211-0549-8411-C7237814C285}"/>
                </a:ext>
              </a:extLst>
            </p:cNvPr>
            <p:cNvSpPr>
              <a:spLocks noChangeShapeType="1"/>
            </p:cNvSpPr>
            <p:nvPr/>
          </p:nvSpPr>
          <p:spPr bwMode="auto">
            <a:xfrm flipH="1">
              <a:off x="4149243" y="1678463"/>
              <a:ext cx="152338"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378">
              <a:extLst>
                <a:ext uri="{FF2B5EF4-FFF2-40B4-BE49-F238E27FC236}">
                  <a16:creationId xmlns:a16="http://schemas.microsoft.com/office/drawing/2014/main" id="{97AF0131-21D4-1D48-8255-173B0EE6F7FC}"/>
                </a:ext>
              </a:extLst>
            </p:cNvPr>
            <p:cNvSpPr>
              <a:spLocks noChangeShapeType="1"/>
            </p:cNvSpPr>
            <p:nvPr/>
          </p:nvSpPr>
          <p:spPr bwMode="auto">
            <a:xfrm flipH="1">
              <a:off x="3864221" y="1678463"/>
              <a:ext cx="152338"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Freeform 379">
              <a:extLst>
                <a:ext uri="{FF2B5EF4-FFF2-40B4-BE49-F238E27FC236}">
                  <a16:creationId xmlns:a16="http://schemas.microsoft.com/office/drawing/2014/main" id="{E06F29DA-7B97-804D-A43F-12391EF183B4}"/>
                </a:ext>
              </a:extLst>
            </p:cNvPr>
            <p:cNvSpPr>
              <a:spLocks noChangeArrowheads="1"/>
            </p:cNvSpPr>
            <p:nvPr/>
          </p:nvSpPr>
          <p:spPr bwMode="auto">
            <a:xfrm>
              <a:off x="3603768" y="1678463"/>
              <a:ext cx="127768" cy="44229"/>
            </a:xfrm>
            <a:custGeom>
              <a:avLst/>
              <a:gdLst>
                <a:gd name="T0" fmla="*/ 112 w 113"/>
                <a:gd name="T1" fmla="*/ 0 h 41"/>
                <a:gd name="T2" fmla="*/ 40 w 113"/>
                <a:gd name="T3" fmla="*/ 0 h 41"/>
                <a:gd name="T4" fmla="*/ 0 w 113"/>
                <a:gd name="T5" fmla="*/ 40 h 41"/>
              </a:gdLst>
              <a:ahLst/>
              <a:cxnLst>
                <a:cxn ang="0">
                  <a:pos x="T0" y="T1"/>
                </a:cxn>
                <a:cxn ang="0">
                  <a:pos x="T2" y="T3"/>
                </a:cxn>
                <a:cxn ang="0">
                  <a:pos x="T4" y="T5"/>
                </a:cxn>
              </a:cxnLst>
              <a:rect l="0" t="0" r="r" b="b"/>
              <a:pathLst>
                <a:path w="113" h="41">
                  <a:moveTo>
                    <a:pt x="112" y="0"/>
                  </a:moveTo>
                  <a:lnTo>
                    <a:pt x="40" y="0"/>
                  </a:lnTo>
                  <a:lnTo>
                    <a:pt x="0" y="40"/>
                  </a:lnTo>
                </a:path>
              </a:pathLst>
            </a:cu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380">
              <a:extLst>
                <a:ext uri="{FF2B5EF4-FFF2-40B4-BE49-F238E27FC236}">
                  <a16:creationId xmlns:a16="http://schemas.microsoft.com/office/drawing/2014/main" id="{39489DCB-CD4C-5840-B2C1-7D81D07BE59D}"/>
                </a:ext>
              </a:extLst>
            </p:cNvPr>
            <p:cNvSpPr>
              <a:spLocks noChangeShapeType="1"/>
            </p:cNvSpPr>
            <p:nvPr/>
          </p:nvSpPr>
          <p:spPr bwMode="auto">
            <a:xfrm flipH="1">
              <a:off x="3412117" y="1830804"/>
              <a:ext cx="98283" cy="108112"/>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 name="Line 381">
              <a:extLst>
                <a:ext uri="{FF2B5EF4-FFF2-40B4-BE49-F238E27FC236}">
                  <a16:creationId xmlns:a16="http://schemas.microsoft.com/office/drawing/2014/main" id="{95643E82-7587-DC49-BC30-C0E6E404B9C4}"/>
                </a:ext>
              </a:extLst>
            </p:cNvPr>
            <p:cNvSpPr>
              <a:spLocks noChangeShapeType="1"/>
            </p:cNvSpPr>
            <p:nvPr/>
          </p:nvSpPr>
          <p:spPr bwMode="auto">
            <a:xfrm>
              <a:off x="5716861" y="3924240"/>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 name="Line 382">
              <a:extLst>
                <a:ext uri="{FF2B5EF4-FFF2-40B4-BE49-F238E27FC236}">
                  <a16:creationId xmlns:a16="http://schemas.microsoft.com/office/drawing/2014/main" id="{D358734F-B9C8-BE43-A8DC-AC5B032EB038}"/>
                </a:ext>
              </a:extLst>
            </p:cNvPr>
            <p:cNvSpPr>
              <a:spLocks noChangeShapeType="1"/>
            </p:cNvSpPr>
            <p:nvPr/>
          </p:nvSpPr>
          <p:spPr bwMode="auto">
            <a:xfrm>
              <a:off x="6001883" y="3924240"/>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 name="Line 383">
              <a:extLst>
                <a:ext uri="{FF2B5EF4-FFF2-40B4-BE49-F238E27FC236}">
                  <a16:creationId xmlns:a16="http://schemas.microsoft.com/office/drawing/2014/main" id="{AA567CB0-C7D0-4546-8B67-2094E0252F16}"/>
                </a:ext>
              </a:extLst>
            </p:cNvPr>
            <p:cNvSpPr>
              <a:spLocks noChangeShapeType="1"/>
            </p:cNvSpPr>
            <p:nvPr/>
          </p:nvSpPr>
          <p:spPr bwMode="auto">
            <a:xfrm>
              <a:off x="6281993" y="3924240"/>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Line 384">
              <a:extLst>
                <a:ext uri="{FF2B5EF4-FFF2-40B4-BE49-F238E27FC236}">
                  <a16:creationId xmlns:a16="http://schemas.microsoft.com/office/drawing/2014/main" id="{EA681CC9-5ABA-3248-A4A7-CB9CD72FD3B6}"/>
                </a:ext>
              </a:extLst>
            </p:cNvPr>
            <p:cNvSpPr>
              <a:spLocks noChangeShapeType="1"/>
            </p:cNvSpPr>
            <p:nvPr/>
          </p:nvSpPr>
          <p:spPr bwMode="auto">
            <a:xfrm>
              <a:off x="6567014" y="3924240"/>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 name="Line 385">
              <a:extLst>
                <a:ext uri="{FF2B5EF4-FFF2-40B4-BE49-F238E27FC236}">
                  <a16:creationId xmlns:a16="http://schemas.microsoft.com/office/drawing/2014/main" id="{91F26741-DBCE-384F-B4F7-C04E11D09316}"/>
                </a:ext>
              </a:extLst>
            </p:cNvPr>
            <p:cNvSpPr>
              <a:spLocks noChangeShapeType="1"/>
            </p:cNvSpPr>
            <p:nvPr/>
          </p:nvSpPr>
          <p:spPr bwMode="auto">
            <a:xfrm>
              <a:off x="6852036" y="3924240"/>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 name="Line 386">
              <a:extLst>
                <a:ext uri="{FF2B5EF4-FFF2-40B4-BE49-F238E27FC236}">
                  <a16:creationId xmlns:a16="http://schemas.microsoft.com/office/drawing/2014/main" id="{6F66E14C-E7D6-D147-95EB-7B8BEE4DDFBE}"/>
                </a:ext>
              </a:extLst>
            </p:cNvPr>
            <p:cNvSpPr>
              <a:spLocks noChangeShapeType="1"/>
            </p:cNvSpPr>
            <p:nvPr/>
          </p:nvSpPr>
          <p:spPr bwMode="auto">
            <a:xfrm>
              <a:off x="7137058" y="3924240"/>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 name="Line 387">
              <a:extLst>
                <a:ext uri="{FF2B5EF4-FFF2-40B4-BE49-F238E27FC236}">
                  <a16:creationId xmlns:a16="http://schemas.microsoft.com/office/drawing/2014/main" id="{7AE857E7-44C1-BA4F-8375-C42C5C52CF05}"/>
                </a:ext>
              </a:extLst>
            </p:cNvPr>
            <p:cNvSpPr>
              <a:spLocks noChangeShapeType="1"/>
            </p:cNvSpPr>
            <p:nvPr/>
          </p:nvSpPr>
          <p:spPr bwMode="auto">
            <a:xfrm>
              <a:off x="7422080" y="3924240"/>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Line 388">
              <a:extLst>
                <a:ext uri="{FF2B5EF4-FFF2-40B4-BE49-F238E27FC236}">
                  <a16:creationId xmlns:a16="http://schemas.microsoft.com/office/drawing/2014/main" id="{A214FDBA-4EC5-5241-8B30-1FE689861B72}"/>
                </a:ext>
              </a:extLst>
            </p:cNvPr>
            <p:cNvSpPr>
              <a:spLocks noChangeShapeType="1"/>
            </p:cNvSpPr>
            <p:nvPr/>
          </p:nvSpPr>
          <p:spPr bwMode="auto">
            <a:xfrm>
              <a:off x="7702186" y="3924240"/>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7" name="Line 389">
              <a:extLst>
                <a:ext uri="{FF2B5EF4-FFF2-40B4-BE49-F238E27FC236}">
                  <a16:creationId xmlns:a16="http://schemas.microsoft.com/office/drawing/2014/main" id="{7C5E9A8F-8FDD-1A44-BF04-D0F310267E08}"/>
                </a:ext>
              </a:extLst>
            </p:cNvPr>
            <p:cNvSpPr>
              <a:spLocks noChangeShapeType="1"/>
            </p:cNvSpPr>
            <p:nvPr/>
          </p:nvSpPr>
          <p:spPr bwMode="auto">
            <a:xfrm>
              <a:off x="7987208" y="3924240"/>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 name="Line 390">
              <a:extLst>
                <a:ext uri="{FF2B5EF4-FFF2-40B4-BE49-F238E27FC236}">
                  <a16:creationId xmlns:a16="http://schemas.microsoft.com/office/drawing/2014/main" id="{0EA9B8C0-EDFD-1046-AD55-42F87E61706A}"/>
                </a:ext>
              </a:extLst>
            </p:cNvPr>
            <p:cNvSpPr>
              <a:spLocks noChangeShapeType="1"/>
            </p:cNvSpPr>
            <p:nvPr/>
          </p:nvSpPr>
          <p:spPr bwMode="auto">
            <a:xfrm>
              <a:off x="8272230" y="3924240"/>
              <a:ext cx="78627"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391">
              <a:extLst>
                <a:ext uri="{FF2B5EF4-FFF2-40B4-BE49-F238E27FC236}">
                  <a16:creationId xmlns:a16="http://schemas.microsoft.com/office/drawing/2014/main" id="{6A9289EF-1274-C94D-8B8B-4554E3135E0E}"/>
                </a:ext>
              </a:extLst>
            </p:cNvPr>
            <p:cNvSpPr>
              <a:spLocks noChangeShapeType="1"/>
            </p:cNvSpPr>
            <p:nvPr/>
          </p:nvSpPr>
          <p:spPr bwMode="auto">
            <a:xfrm>
              <a:off x="6630897" y="6862914"/>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392">
              <a:extLst>
                <a:ext uri="{FF2B5EF4-FFF2-40B4-BE49-F238E27FC236}">
                  <a16:creationId xmlns:a16="http://schemas.microsoft.com/office/drawing/2014/main" id="{ED83F3A6-9F88-3742-A5D4-543111D2D583}"/>
                </a:ext>
              </a:extLst>
            </p:cNvPr>
            <p:cNvSpPr>
              <a:spLocks noChangeShapeType="1"/>
            </p:cNvSpPr>
            <p:nvPr/>
          </p:nvSpPr>
          <p:spPr bwMode="auto">
            <a:xfrm>
              <a:off x="6915919" y="6862914"/>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393">
              <a:extLst>
                <a:ext uri="{FF2B5EF4-FFF2-40B4-BE49-F238E27FC236}">
                  <a16:creationId xmlns:a16="http://schemas.microsoft.com/office/drawing/2014/main" id="{16BB54F5-8C56-B548-B2EF-F47C4745ECC1}"/>
                </a:ext>
              </a:extLst>
            </p:cNvPr>
            <p:cNvSpPr>
              <a:spLocks noChangeShapeType="1"/>
            </p:cNvSpPr>
            <p:nvPr/>
          </p:nvSpPr>
          <p:spPr bwMode="auto">
            <a:xfrm>
              <a:off x="7200941" y="6862914"/>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 name="Line 394">
              <a:extLst>
                <a:ext uri="{FF2B5EF4-FFF2-40B4-BE49-F238E27FC236}">
                  <a16:creationId xmlns:a16="http://schemas.microsoft.com/office/drawing/2014/main" id="{9C62878D-2275-144A-8646-33C664400DCB}"/>
                </a:ext>
              </a:extLst>
            </p:cNvPr>
            <p:cNvSpPr>
              <a:spLocks noChangeShapeType="1"/>
            </p:cNvSpPr>
            <p:nvPr/>
          </p:nvSpPr>
          <p:spPr bwMode="auto">
            <a:xfrm>
              <a:off x="7481050" y="6862914"/>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Line 395">
              <a:extLst>
                <a:ext uri="{FF2B5EF4-FFF2-40B4-BE49-F238E27FC236}">
                  <a16:creationId xmlns:a16="http://schemas.microsoft.com/office/drawing/2014/main" id="{6A2E1EEE-E9D7-8046-88D4-F7BD7218B303}"/>
                </a:ext>
              </a:extLst>
            </p:cNvPr>
            <p:cNvSpPr>
              <a:spLocks noChangeShapeType="1"/>
            </p:cNvSpPr>
            <p:nvPr/>
          </p:nvSpPr>
          <p:spPr bwMode="auto">
            <a:xfrm>
              <a:off x="7766072" y="6862914"/>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96">
              <a:extLst>
                <a:ext uri="{FF2B5EF4-FFF2-40B4-BE49-F238E27FC236}">
                  <a16:creationId xmlns:a16="http://schemas.microsoft.com/office/drawing/2014/main" id="{0BAC68DC-5BAC-B440-B154-FC2AB78A8D22}"/>
                </a:ext>
              </a:extLst>
            </p:cNvPr>
            <p:cNvSpPr>
              <a:spLocks noChangeShapeType="1"/>
            </p:cNvSpPr>
            <p:nvPr/>
          </p:nvSpPr>
          <p:spPr bwMode="auto">
            <a:xfrm>
              <a:off x="8051094" y="6862914"/>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97">
              <a:extLst>
                <a:ext uri="{FF2B5EF4-FFF2-40B4-BE49-F238E27FC236}">
                  <a16:creationId xmlns:a16="http://schemas.microsoft.com/office/drawing/2014/main" id="{C84BCC2E-BE5E-1245-AA45-C11AA6F0B561}"/>
                </a:ext>
              </a:extLst>
            </p:cNvPr>
            <p:cNvSpPr>
              <a:spLocks noChangeShapeType="1"/>
            </p:cNvSpPr>
            <p:nvPr/>
          </p:nvSpPr>
          <p:spPr bwMode="auto">
            <a:xfrm>
              <a:off x="8336116" y="6862914"/>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98">
              <a:extLst>
                <a:ext uri="{FF2B5EF4-FFF2-40B4-BE49-F238E27FC236}">
                  <a16:creationId xmlns:a16="http://schemas.microsoft.com/office/drawing/2014/main" id="{8024D14E-8A2F-384A-96B7-48EC820B6406}"/>
                </a:ext>
              </a:extLst>
            </p:cNvPr>
            <p:cNvSpPr>
              <a:spLocks noChangeShapeType="1"/>
            </p:cNvSpPr>
            <p:nvPr/>
          </p:nvSpPr>
          <p:spPr bwMode="auto">
            <a:xfrm>
              <a:off x="8621138" y="6862914"/>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99">
              <a:extLst>
                <a:ext uri="{FF2B5EF4-FFF2-40B4-BE49-F238E27FC236}">
                  <a16:creationId xmlns:a16="http://schemas.microsoft.com/office/drawing/2014/main" id="{FC644DFB-6F5B-9846-8E31-E325594B7683}"/>
                </a:ext>
              </a:extLst>
            </p:cNvPr>
            <p:cNvSpPr>
              <a:spLocks noChangeShapeType="1"/>
            </p:cNvSpPr>
            <p:nvPr/>
          </p:nvSpPr>
          <p:spPr bwMode="auto">
            <a:xfrm>
              <a:off x="8901244" y="6862914"/>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400">
              <a:extLst>
                <a:ext uri="{FF2B5EF4-FFF2-40B4-BE49-F238E27FC236}">
                  <a16:creationId xmlns:a16="http://schemas.microsoft.com/office/drawing/2014/main" id="{8CFFFD75-3458-AA4C-837A-8E3E1FEA5A97}"/>
                </a:ext>
              </a:extLst>
            </p:cNvPr>
            <p:cNvSpPr>
              <a:spLocks noChangeShapeType="1"/>
            </p:cNvSpPr>
            <p:nvPr/>
          </p:nvSpPr>
          <p:spPr bwMode="auto">
            <a:xfrm>
              <a:off x="9186266" y="6862914"/>
              <a:ext cx="73714"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 name="Line 401">
              <a:extLst>
                <a:ext uri="{FF2B5EF4-FFF2-40B4-BE49-F238E27FC236}">
                  <a16:creationId xmlns:a16="http://schemas.microsoft.com/office/drawing/2014/main" id="{64DA56AE-9533-3946-8D43-552F0D72211D}"/>
                </a:ext>
              </a:extLst>
            </p:cNvPr>
            <p:cNvSpPr>
              <a:spLocks noChangeShapeType="1"/>
            </p:cNvSpPr>
            <p:nvPr/>
          </p:nvSpPr>
          <p:spPr bwMode="auto">
            <a:xfrm>
              <a:off x="5716861" y="9663991"/>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0" name="Line 402">
              <a:extLst>
                <a:ext uri="{FF2B5EF4-FFF2-40B4-BE49-F238E27FC236}">
                  <a16:creationId xmlns:a16="http://schemas.microsoft.com/office/drawing/2014/main" id="{23E0164A-EDFA-D947-9627-70AE9E22BC9B}"/>
                </a:ext>
              </a:extLst>
            </p:cNvPr>
            <p:cNvSpPr>
              <a:spLocks noChangeShapeType="1"/>
            </p:cNvSpPr>
            <p:nvPr/>
          </p:nvSpPr>
          <p:spPr bwMode="auto">
            <a:xfrm>
              <a:off x="6001883" y="9663991"/>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 name="Line 403">
              <a:extLst>
                <a:ext uri="{FF2B5EF4-FFF2-40B4-BE49-F238E27FC236}">
                  <a16:creationId xmlns:a16="http://schemas.microsoft.com/office/drawing/2014/main" id="{55D7BF5B-A0F1-5B45-8A0C-513859E3CD3F}"/>
                </a:ext>
              </a:extLst>
            </p:cNvPr>
            <p:cNvSpPr>
              <a:spLocks noChangeShapeType="1"/>
            </p:cNvSpPr>
            <p:nvPr/>
          </p:nvSpPr>
          <p:spPr bwMode="auto">
            <a:xfrm>
              <a:off x="6281993" y="9663991"/>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 name="Line 404">
              <a:extLst>
                <a:ext uri="{FF2B5EF4-FFF2-40B4-BE49-F238E27FC236}">
                  <a16:creationId xmlns:a16="http://schemas.microsoft.com/office/drawing/2014/main" id="{9226F207-3C9C-4A4E-AC2F-68AF8098ACFA}"/>
                </a:ext>
              </a:extLst>
            </p:cNvPr>
            <p:cNvSpPr>
              <a:spLocks noChangeShapeType="1"/>
            </p:cNvSpPr>
            <p:nvPr/>
          </p:nvSpPr>
          <p:spPr bwMode="auto">
            <a:xfrm>
              <a:off x="6567014" y="9663991"/>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3" name="Line 405">
              <a:extLst>
                <a:ext uri="{FF2B5EF4-FFF2-40B4-BE49-F238E27FC236}">
                  <a16:creationId xmlns:a16="http://schemas.microsoft.com/office/drawing/2014/main" id="{8AE3256E-6B01-E94F-83AD-0640469CBA57}"/>
                </a:ext>
              </a:extLst>
            </p:cNvPr>
            <p:cNvSpPr>
              <a:spLocks noChangeShapeType="1"/>
            </p:cNvSpPr>
            <p:nvPr/>
          </p:nvSpPr>
          <p:spPr bwMode="auto">
            <a:xfrm>
              <a:off x="6852036" y="9663991"/>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4" name="Line 406">
              <a:extLst>
                <a:ext uri="{FF2B5EF4-FFF2-40B4-BE49-F238E27FC236}">
                  <a16:creationId xmlns:a16="http://schemas.microsoft.com/office/drawing/2014/main" id="{CFE84471-1439-E24B-8F5F-88A991330A6F}"/>
                </a:ext>
              </a:extLst>
            </p:cNvPr>
            <p:cNvSpPr>
              <a:spLocks noChangeShapeType="1"/>
            </p:cNvSpPr>
            <p:nvPr/>
          </p:nvSpPr>
          <p:spPr bwMode="auto">
            <a:xfrm>
              <a:off x="7137058" y="9663991"/>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5" name="Line 407">
              <a:extLst>
                <a:ext uri="{FF2B5EF4-FFF2-40B4-BE49-F238E27FC236}">
                  <a16:creationId xmlns:a16="http://schemas.microsoft.com/office/drawing/2014/main" id="{7CDC9049-3589-0A4F-8C41-0B15E6E51DC3}"/>
                </a:ext>
              </a:extLst>
            </p:cNvPr>
            <p:cNvSpPr>
              <a:spLocks noChangeShapeType="1"/>
            </p:cNvSpPr>
            <p:nvPr/>
          </p:nvSpPr>
          <p:spPr bwMode="auto">
            <a:xfrm>
              <a:off x="7422080" y="9663991"/>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6" name="Line 408">
              <a:extLst>
                <a:ext uri="{FF2B5EF4-FFF2-40B4-BE49-F238E27FC236}">
                  <a16:creationId xmlns:a16="http://schemas.microsoft.com/office/drawing/2014/main" id="{9FCE5874-AB01-B548-8426-B63F8BD5E496}"/>
                </a:ext>
              </a:extLst>
            </p:cNvPr>
            <p:cNvSpPr>
              <a:spLocks noChangeShapeType="1"/>
            </p:cNvSpPr>
            <p:nvPr/>
          </p:nvSpPr>
          <p:spPr bwMode="auto">
            <a:xfrm>
              <a:off x="7702186" y="9663991"/>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 name="Line 409">
              <a:extLst>
                <a:ext uri="{FF2B5EF4-FFF2-40B4-BE49-F238E27FC236}">
                  <a16:creationId xmlns:a16="http://schemas.microsoft.com/office/drawing/2014/main" id="{5B0A45E2-43F1-4245-BE74-B8DDB9149A15}"/>
                </a:ext>
              </a:extLst>
            </p:cNvPr>
            <p:cNvSpPr>
              <a:spLocks noChangeShapeType="1"/>
            </p:cNvSpPr>
            <p:nvPr/>
          </p:nvSpPr>
          <p:spPr bwMode="auto">
            <a:xfrm>
              <a:off x="7987208" y="9663991"/>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8" name="Line 410">
              <a:extLst>
                <a:ext uri="{FF2B5EF4-FFF2-40B4-BE49-F238E27FC236}">
                  <a16:creationId xmlns:a16="http://schemas.microsoft.com/office/drawing/2014/main" id="{A4325D27-2F2A-4549-9938-093400ED854A}"/>
                </a:ext>
              </a:extLst>
            </p:cNvPr>
            <p:cNvSpPr>
              <a:spLocks noChangeShapeType="1"/>
            </p:cNvSpPr>
            <p:nvPr/>
          </p:nvSpPr>
          <p:spPr bwMode="auto">
            <a:xfrm>
              <a:off x="8272230" y="9663991"/>
              <a:ext cx="78627"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11">
              <a:extLst>
                <a:ext uri="{FF2B5EF4-FFF2-40B4-BE49-F238E27FC236}">
                  <a16:creationId xmlns:a16="http://schemas.microsoft.com/office/drawing/2014/main" id="{D2CE3B69-9FD0-8644-BCD2-6DA75B4E10FC}"/>
                </a:ext>
              </a:extLst>
            </p:cNvPr>
            <p:cNvSpPr>
              <a:spLocks noChangeShapeType="1"/>
            </p:cNvSpPr>
            <p:nvPr/>
          </p:nvSpPr>
          <p:spPr bwMode="auto">
            <a:xfrm flipH="1">
              <a:off x="6109995" y="12042450"/>
              <a:ext cx="152341"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0" name="Line 412">
              <a:extLst>
                <a:ext uri="{FF2B5EF4-FFF2-40B4-BE49-F238E27FC236}">
                  <a16:creationId xmlns:a16="http://schemas.microsoft.com/office/drawing/2014/main" id="{A694A40C-F6C2-E148-9EC3-A2A831B33309}"/>
                </a:ext>
              </a:extLst>
            </p:cNvPr>
            <p:cNvSpPr>
              <a:spLocks noChangeShapeType="1"/>
            </p:cNvSpPr>
            <p:nvPr/>
          </p:nvSpPr>
          <p:spPr bwMode="auto">
            <a:xfrm flipH="1">
              <a:off x="5824973" y="12042450"/>
              <a:ext cx="152341"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1" name="Line 413">
              <a:extLst>
                <a:ext uri="{FF2B5EF4-FFF2-40B4-BE49-F238E27FC236}">
                  <a16:creationId xmlns:a16="http://schemas.microsoft.com/office/drawing/2014/main" id="{41F59115-16B6-2E43-AC26-21E4ACD6C0FB}"/>
                </a:ext>
              </a:extLst>
            </p:cNvPr>
            <p:cNvSpPr>
              <a:spLocks noChangeShapeType="1"/>
            </p:cNvSpPr>
            <p:nvPr/>
          </p:nvSpPr>
          <p:spPr bwMode="auto">
            <a:xfrm flipH="1">
              <a:off x="5544867" y="12042450"/>
              <a:ext cx="152338"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2" name="Line 414">
              <a:extLst>
                <a:ext uri="{FF2B5EF4-FFF2-40B4-BE49-F238E27FC236}">
                  <a16:creationId xmlns:a16="http://schemas.microsoft.com/office/drawing/2014/main" id="{0537ECC0-D32A-764E-A96A-3552CAE6DC1D}"/>
                </a:ext>
              </a:extLst>
            </p:cNvPr>
            <p:cNvSpPr>
              <a:spLocks noChangeShapeType="1"/>
            </p:cNvSpPr>
            <p:nvPr/>
          </p:nvSpPr>
          <p:spPr bwMode="auto">
            <a:xfrm flipH="1">
              <a:off x="5259845" y="12042450"/>
              <a:ext cx="152338"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3" name="Line 415">
              <a:extLst>
                <a:ext uri="{FF2B5EF4-FFF2-40B4-BE49-F238E27FC236}">
                  <a16:creationId xmlns:a16="http://schemas.microsoft.com/office/drawing/2014/main" id="{15FAE838-7622-654D-AED9-C2EB0B6AA901}"/>
                </a:ext>
              </a:extLst>
            </p:cNvPr>
            <p:cNvSpPr>
              <a:spLocks noChangeShapeType="1"/>
            </p:cNvSpPr>
            <p:nvPr/>
          </p:nvSpPr>
          <p:spPr bwMode="auto">
            <a:xfrm flipH="1">
              <a:off x="4974823" y="12042450"/>
              <a:ext cx="152338"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4" name="Line 416">
              <a:extLst>
                <a:ext uri="{FF2B5EF4-FFF2-40B4-BE49-F238E27FC236}">
                  <a16:creationId xmlns:a16="http://schemas.microsoft.com/office/drawing/2014/main" id="{6972A018-20F0-EF44-AE4C-DF35274893C5}"/>
                </a:ext>
              </a:extLst>
            </p:cNvPr>
            <p:cNvSpPr>
              <a:spLocks noChangeShapeType="1"/>
            </p:cNvSpPr>
            <p:nvPr/>
          </p:nvSpPr>
          <p:spPr bwMode="auto">
            <a:xfrm flipH="1">
              <a:off x="4689801" y="12042450"/>
              <a:ext cx="152338"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5" name="Line 417">
              <a:extLst>
                <a:ext uri="{FF2B5EF4-FFF2-40B4-BE49-F238E27FC236}">
                  <a16:creationId xmlns:a16="http://schemas.microsoft.com/office/drawing/2014/main" id="{420F8A13-E165-CE4F-9717-74AA01E94E33}"/>
                </a:ext>
              </a:extLst>
            </p:cNvPr>
            <p:cNvSpPr>
              <a:spLocks noChangeShapeType="1"/>
            </p:cNvSpPr>
            <p:nvPr/>
          </p:nvSpPr>
          <p:spPr bwMode="auto">
            <a:xfrm flipH="1">
              <a:off x="4404779" y="12042450"/>
              <a:ext cx="152338"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6" name="Line 418">
              <a:extLst>
                <a:ext uri="{FF2B5EF4-FFF2-40B4-BE49-F238E27FC236}">
                  <a16:creationId xmlns:a16="http://schemas.microsoft.com/office/drawing/2014/main" id="{290207CA-790D-4F42-A915-852BFBF8AB0E}"/>
                </a:ext>
              </a:extLst>
            </p:cNvPr>
            <p:cNvSpPr>
              <a:spLocks noChangeShapeType="1"/>
            </p:cNvSpPr>
            <p:nvPr/>
          </p:nvSpPr>
          <p:spPr bwMode="auto">
            <a:xfrm flipH="1">
              <a:off x="4124670" y="12042450"/>
              <a:ext cx="152341"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7" name="Line 419">
              <a:extLst>
                <a:ext uri="{FF2B5EF4-FFF2-40B4-BE49-F238E27FC236}">
                  <a16:creationId xmlns:a16="http://schemas.microsoft.com/office/drawing/2014/main" id="{AEDEFB3B-2FE6-0849-AB96-115C6B0DD259}"/>
                </a:ext>
              </a:extLst>
            </p:cNvPr>
            <p:cNvSpPr>
              <a:spLocks noChangeShapeType="1"/>
            </p:cNvSpPr>
            <p:nvPr/>
          </p:nvSpPr>
          <p:spPr bwMode="auto">
            <a:xfrm flipH="1">
              <a:off x="3839648" y="12042450"/>
              <a:ext cx="152341"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8" name="Freeform 420">
              <a:extLst>
                <a:ext uri="{FF2B5EF4-FFF2-40B4-BE49-F238E27FC236}">
                  <a16:creationId xmlns:a16="http://schemas.microsoft.com/office/drawing/2014/main" id="{826C0850-C623-2B48-916E-BC3BE18BEAE7}"/>
                </a:ext>
              </a:extLst>
            </p:cNvPr>
            <p:cNvSpPr>
              <a:spLocks noChangeArrowheads="1"/>
            </p:cNvSpPr>
            <p:nvPr/>
          </p:nvSpPr>
          <p:spPr bwMode="auto">
            <a:xfrm>
              <a:off x="3593940" y="11988392"/>
              <a:ext cx="108112" cy="54057"/>
            </a:xfrm>
            <a:custGeom>
              <a:avLst/>
              <a:gdLst>
                <a:gd name="T0" fmla="*/ 96 w 97"/>
                <a:gd name="T1" fmla="*/ 48 h 49"/>
                <a:gd name="T2" fmla="*/ 32 w 97"/>
                <a:gd name="T3" fmla="*/ 48 h 49"/>
                <a:gd name="T4" fmla="*/ 0 w 97"/>
                <a:gd name="T5" fmla="*/ 0 h 49"/>
              </a:gdLst>
              <a:ahLst/>
              <a:cxnLst>
                <a:cxn ang="0">
                  <a:pos x="T0" y="T1"/>
                </a:cxn>
                <a:cxn ang="0">
                  <a:pos x="T2" y="T3"/>
                </a:cxn>
                <a:cxn ang="0">
                  <a:pos x="T4" y="T5"/>
                </a:cxn>
              </a:cxnLst>
              <a:rect l="0" t="0" r="r" b="b"/>
              <a:pathLst>
                <a:path w="97" h="49">
                  <a:moveTo>
                    <a:pt x="96" y="48"/>
                  </a:moveTo>
                  <a:lnTo>
                    <a:pt x="32" y="48"/>
                  </a:lnTo>
                  <a:lnTo>
                    <a:pt x="0" y="0"/>
                  </a:lnTo>
                </a:path>
              </a:pathLst>
            </a:cu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9" name="Line 421">
              <a:extLst>
                <a:ext uri="{FF2B5EF4-FFF2-40B4-BE49-F238E27FC236}">
                  <a16:creationId xmlns:a16="http://schemas.microsoft.com/office/drawing/2014/main" id="{E52B94A8-404A-0D4F-812A-80BA84B1376D}"/>
                </a:ext>
              </a:extLst>
            </p:cNvPr>
            <p:cNvSpPr>
              <a:spLocks noChangeShapeType="1"/>
            </p:cNvSpPr>
            <p:nvPr/>
          </p:nvSpPr>
          <p:spPr bwMode="auto">
            <a:xfrm flipH="1" flipV="1">
              <a:off x="3441602" y="11737771"/>
              <a:ext cx="88455" cy="132681"/>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734715" y="1476869"/>
            <a:ext cx="4312551" cy="4147846"/>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818862" y="1340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734715" y="642972"/>
            <a:ext cx="4308887" cy="582221"/>
          </a:xfrm>
        </p:spPr>
        <p:txBody>
          <a:bodyPr>
            <a:normAutofit/>
          </a:bodyPr>
          <a:lstStyle>
            <a:lvl1pPr marL="0" indent="0" algn="l">
              <a:buNone/>
              <a:defRPr sz="3600" b="0" i="0">
                <a:solidFill>
                  <a:srgbClr val="000000"/>
                </a:solidFill>
                <a:latin typeface="+mn-lt"/>
              </a:defRPr>
            </a:lvl1pPr>
          </a:lstStyle>
          <a:p>
            <a:pPr lvl="0"/>
            <a:r>
              <a:rPr lang="en-US" dirty="0"/>
              <a:t>Heading</a:t>
            </a:r>
          </a:p>
        </p:txBody>
      </p:sp>
      <p:sp>
        <p:nvSpPr>
          <p:cNvPr id="101" name="Text Placeholder 17">
            <a:extLst>
              <a:ext uri="{FF2B5EF4-FFF2-40B4-BE49-F238E27FC236}">
                <a16:creationId xmlns:a16="http://schemas.microsoft.com/office/drawing/2014/main" id="{20D53A06-A470-E043-A7C1-9D4483F8962D}"/>
              </a:ext>
            </a:extLst>
          </p:cNvPr>
          <p:cNvSpPr>
            <a:spLocks noGrp="1"/>
          </p:cNvSpPr>
          <p:nvPr>
            <p:ph type="body" sz="quarter" idx="19" hasCustomPrompt="1"/>
          </p:nvPr>
        </p:nvSpPr>
        <p:spPr>
          <a:xfrm>
            <a:off x="5383588" y="3262474"/>
            <a:ext cx="2212737" cy="651123"/>
          </a:xfrm>
        </p:spPr>
        <p:txBody>
          <a:bodyPr/>
          <a:lstStyle>
            <a:lvl1pPr algn="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2" name="Text Placeholder 23">
            <a:extLst>
              <a:ext uri="{FF2B5EF4-FFF2-40B4-BE49-F238E27FC236}">
                <a16:creationId xmlns:a16="http://schemas.microsoft.com/office/drawing/2014/main" id="{4F90DD39-208A-0846-AC92-FAC36CE191A5}"/>
              </a:ext>
            </a:extLst>
          </p:cNvPr>
          <p:cNvSpPr>
            <a:spLocks noGrp="1"/>
          </p:cNvSpPr>
          <p:nvPr>
            <p:ph type="body" sz="quarter" idx="20" hasCustomPrompt="1"/>
          </p:nvPr>
        </p:nvSpPr>
        <p:spPr>
          <a:xfrm>
            <a:off x="5383588" y="2854742"/>
            <a:ext cx="2219219" cy="442320"/>
          </a:xfrm>
        </p:spPr>
        <p:txBody>
          <a:bodyPr>
            <a:normAutofit/>
          </a:bodyPr>
          <a:lstStyle>
            <a:lvl1pPr marL="0" indent="0" algn="r">
              <a:buNone/>
              <a:defRPr sz="2200" b="1" i="0">
                <a:solidFill>
                  <a:srgbClr val="000000"/>
                </a:solidFill>
                <a:latin typeface="+mn-lt"/>
              </a:defRPr>
            </a:lvl1pPr>
          </a:lstStyle>
          <a:p>
            <a:pPr lvl="0"/>
            <a:r>
              <a:rPr lang="en-US" dirty="0"/>
              <a:t>Title</a:t>
            </a:r>
          </a:p>
        </p:txBody>
      </p:sp>
      <p:sp>
        <p:nvSpPr>
          <p:cNvPr id="103" name="Text Placeholder 17">
            <a:extLst>
              <a:ext uri="{FF2B5EF4-FFF2-40B4-BE49-F238E27FC236}">
                <a16:creationId xmlns:a16="http://schemas.microsoft.com/office/drawing/2014/main" id="{CF75D89D-1D17-D04C-8A25-58DADB17A5B6}"/>
              </a:ext>
            </a:extLst>
          </p:cNvPr>
          <p:cNvSpPr>
            <a:spLocks noGrp="1"/>
          </p:cNvSpPr>
          <p:nvPr>
            <p:ph type="body" sz="quarter" idx="21" hasCustomPrompt="1"/>
          </p:nvPr>
        </p:nvSpPr>
        <p:spPr>
          <a:xfrm>
            <a:off x="6505379" y="927252"/>
            <a:ext cx="2212737" cy="651123"/>
          </a:xfrm>
        </p:spPr>
        <p:txBody>
          <a:bodyPr anchor="t"/>
          <a:lstStyle>
            <a:lvl1pPr algn="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4" name="Text Placeholder 23">
            <a:extLst>
              <a:ext uri="{FF2B5EF4-FFF2-40B4-BE49-F238E27FC236}">
                <a16:creationId xmlns:a16="http://schemas.microsoft.com/office/drawing/2014/main" id="{DFCB3FD5-E40F-CE48-A411-1E3CAE3E9AC8}"/>
              </a:ext>
            </a:extLst>
          </p:cNvPr>
          <p:cNvSpPr>
            <a:spLocks noGrp="1"/>
          </p:cNvSpPr>
          <p:nvPr>
            <p:ph type="body" sz="quarter" idx="22" hasCustomPrompt="1"/>
          </p:nvPr>
        </p:nvSpPr>
        <p:spPr>
          <a:xfrm>
            <a:off x="6505379" y="565819"/>
            <a:ext cx="2219219" cy="442320"/>
          </a:xfrm>
        </p:spPr>
        <p:txBody>
          <a:bodyPr>
            <a:normAutofit/>
          </a:bodyPr>
          <a:lstStyle>
            <a:lvl1pPr marL="0" indent="0" algn="r">
              <a:buNone/>
              <a:defRPr sz="2200" b="1" i="0">
                <a:solidFill>
                  <a:srgbClr val="000000"/>
                </a:solidFill>
                <a:latin typeface="+mn-lt"/>
              </a:defRPr>
            </a:lvl1pPr>
          </a:lstStyle>
          <a:p>
            <a:pPr lvl="0"/>
            <a:r>
              <a:rPr lang="en-US" dirty="0"/>
              <a:t>Title</a:t>
            </a:r>
          </a:p>
        </p:txBody>
      </p:sp>
      <p:sp>
        <p:nvSpPr>
          <p:cNvPr id="105" name="Text Placeholder 17">
            <a:extLst>
              <a:ext uri="{FF2B5EF4-FFF2-40B4-BE49-F238E27FC236}">
                <a16:creationId xmlns:a16="http://schemas.microsoft.com/office/drawing/2014/main" id="{23CD4274-1A62-C44F-9D93-D9C507ADC254}"/>
              </a:ext>
            </a:extLst>
          </p:cNvPr>
          <p:cNvSpPr>
            <a:spLocks noGrp="1"/>
          </p:cNvSpPr>
          <p:nvPr>
            <p:ph type="body" sz="quarter" idx="23" hasCustomPrompt="1"/>
          </p:nvPr>
        </p:nvSpPr>
        <p:spPr>
          <a:xfrm>
            <a:off x="6667060" y="5501098"/>
            <a:ext cx="2212737" cy="651123"/>
          </a:xfrm>
        </p:spPr>
        <p:txBody>
          <a:bodyPr anchor="t"/>
          <a:lstStyle>
            <a:lvl1pPr algn="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6" name="Text Placeholder 23">
            <a:extLst>
              <a:ext uri="{FF2B5EF4-FFF2-40B4-BE49-F238E27FC236}">
                <a16:creationId xmlns:a16="http://schemas.microsoft.com/office/drawing/2014/main" id="{3C479639-2B37-234D-B21C-737A15B07610}"/>
              </a:ext>
            </a:extLst>
          </p:cNvPr>
          <p:cNvSpPr>
            <a:spLocks noGrp="1"/>
          </p:cNvSpPr>
          <p:nvPr>
            <p:ph type="body" sz="quarter" idx="24" hasCustomPrompt="1"/>
          </p:nvPr>
        </p:nvSpPr>
        <p:spPr>
          <a:xfrm>
            <a:off x="6667060" y="5139665"/>
            <a:ext cx="2219219" cy="442320"/>
          </a:xfrm>
        </p:spPr>
        <p:txBody>
          <a:bodyPr>
            <a:normAutofit/>
          </a:bodyPr>
          <a:lstStyle>
            <a:lvl1pPr marL="0" indent="0" algn="r">
              <a:buNone/>
              <a:defRPr sz="2200" b="1" i="0">
                <a:solidFill>
                  <a:srgbClr val="000000"/>
                </a:solidFill>
                <a:latin typeface="+mn-lt"/>
              </a:defRPr>
            </a:lvl1pPr>
          </a:lstStyle>
          <a:p>
            <a:pPr lvl="0"/>
            <a:r>
              <a:rPr lang="en-US" dirty="0"/>
              <a:t>Title</a:t>
            </a:r>
          </a:p>
        </p:txBody>
      </p:sp>
      <p:sp>
        <p:nvSpPr>
          <p:cNvPr id="107" name="Text Placeholder 17">
            <a:extLst>
              <a:ext uri="{FF2B5EF4-FFF2-40B4-BE49-F238E27FC236}">
                <a16:creationId xmlns:a16="http://schemas.microsoft.com/office/drawing/2014/main" id="{43320795-46BC-AF4D-BEC0-E2B432C9F1BB}"/>
              </a:ext>
            </a:extLst>
          </p:cNvPr>
          <p:cNvSpPr>
            <a:spLocks noGrp="1"/>
          </p:cNvSpPr>
          <p:nvPr>
            <p:ph type="body" sz="quarter" idx="25" hasCustomPrompt="1"/>
          </p:nvPr>
        </p:nvSpPr>
        <p:spPr>
          <a:xfrm>
            <a:off x="5731326" y="4447206"/>
            <a:ext cx="2212737" cy="651123"/>
          </a:xfrm>
        </p:spPr>
        <p:txBody>
          <a:bodyPr anchor="t"/>
          <a:lstStyle>
            <a:lvl1pPr algn="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8" name="Text Placeholder 23">
            <a:extLst>
              <a:ext uri="{FF2B5EF4-FFF2-40B4-BE49-F238E27FC236}">
                <a16:creationId xmlns:a16="http://schemas.microsoft.com/office/drawing/2014/main" id="{AF91F0CE-C7DF-B74F-B4D7-25C7ADC90465}"/>
              </a:ext>
            </a:extLst>
          </p:cNvPr>
          <p:cNvSpPr>
            <a:spLocks noGrp="1"/>
          </p:cNvSpPr>
          <p:nvPr>
            <p:ph type="body" sz="quarter" idx="26" hasCustomPrompt="1"/>
          </p:nvPr>
        </p:nvSpPr>
        <p:spPr>
          <a:xfrm>
            <a:off x="5731326" y="4085773"/>
            <a:ext cx="2219219" cy="442320"/>
          </a:xfrm>
        </p:spPr>
        <p:txBody>
          <a:bodyPr>
            <a:normAutofit/>
          </a:bodyPr>
          <a:lstStyle>
            <a:lvl1pPr marL="0" indent="0" algn="r">
              <a:buNone/>
              <a:defRPr sz="2200" b="1" i="0">
                <a:solidFill>
                  <a:srgbClr val="000000"/>
                </a:solidFill>
                <a:latin typeface="+mn-lt"/>
              </a:defRPr>
            </a:lvl1pPr>
          </a:lstStyle>
          <a:p>
            <a:pPr lvl="0"/>
            <a:r>
              <a:rPr lang="en-US" dirty="0"/>
              <a:t>Title</a:t>
            </a:r>
          </a:p>
        </p:txBody>
      </p:sp>
      <p:sp>
        <p:nvSpPr>
          <p:cNvPr id="109" name="Text Placeholder 17">
            <a:extLst>
              <a:ext uri="{FF2B5EF4-FFF2-40B4-BE49-F238E27FC236}">
                <a16:creationId xmlns:a16="http://schemas.microsoft.com/office/drawing/2014/main" id="{8FB2940C-DB12-FC4B-AE30-0A6B11AD18B8}"/>
              </a:ext>
            </a:extLst>
          </p:cNvPr>
          <p:cNvSpPr>
            <a:spLocks noGrp="1"/>
          </p:cNvSpPr>
          <p:nvPr>
            <p:ph type="body" sz="quarter" idx="27" hasCustomPrompt="1"/>
          </p:nvPr>
        </p:nvSpPr>
        <p:spPr>
          <a:xfrm>
            <a:off x="5779231" y="1959718"/>
            <a:ext cx="2212737" cy="651123"/>
          </a:xfrm>
        </p:spPr>
        <p:txBody>
          <a:bodyPr anchor="t"/>
          <a:lstStyle>
            <a:lvl1pPr algn="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0" name="Text Placeholder 23">
            <a:extLst>
              <a:ext uri="{FF2B5EF4-FFF2-40B4-BE49-F238E27FC236}">
                <a16:creationId xmlns:a16="http://schemas.microsoft.com/office/drawing/2014/main" id="{9D34396D-AAEA-8941-B9FA-2158B9F5BCD8}"/>
              </a:ext>
            </a:extLst>
          </p:cNvPr>
          <p:cNvSpPr>
            <a:spLocks noGrp="1"/>
          </p:cNvSpPr>
          <p:nvPr>
            <p:ph type="body" sz="quarter" idx="28" hasCustomPrompt="1"/>
          </p:nvPr>
        </p:nvSpPr>
        <p:spPr>
          <a:xfrm>
            <a:off x="5779231" y="1598285"/>
            <a:ext cx="2219219" cy="442320"/>
          </a:xfrm>
        </p:spPr>
        <p:txBody>
          <a:bodyPr>
            <a:normAutofit/>
          </a:bodyPr>
          <a:lstStyle>
            <a:lvl1pPr marL="0" indent="0" algn="r">
              <a:buNone/>
              <a:defRPr sz="2200" b="1" i="0">
                <a:solidFill>
                  <a:srgbClr val="000000"/>
                </a:solidFill>
                <a:latin typeface="+mn-lt"/>
              </a:defRPr>
            </a:lvl1pPr>
          </a:lstStyle>
          <a:p>
            <a:pPr lvl="0"/>
            <a:r>
              <a:rPr lang="en-US" dirty="0"/>
              <a:t>Title</a:t>
            </a:r>
          </a:p>
        </p:txBody>
      </p:sp>
      <p:sp>
        <p:nvSpPr>
          <p:cNvPr id="77" name="TextBox 76">
            <a:extLst>
              <a:ext uri="{FF2B5EF4-FFF2-40B4-BE49-F238E27FC236}">
                <a16:creationId xmlns:a16="http://schemas.microsoft.com/office/drawing/2014/main" id="{43145B51-3D35-5945-82BB-92B736D68EB5}"/>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
        <p:nvSpPr>
          <p:cNvPr id="78" name="Rectangle 77">
            <a:extLst>
              <a:ext uri="{FF2B5EF4-FFF2-40B4-BE49-F238E27FC236}">
                <a16:creationId xmlns:a16="http://schemas.microsoft.com/office/drawing/2014/main" id="{45431EF6-A46B-2847-B85F-33968397620D}"/>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25825312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00000"/>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FED100"/>
          </a:solidFill>
          <a:ln w="9525" cap="flat">
            <a:noFill/>
            <a:bevel/>
            <a:headEnd/>
            <a:tailEnd/>
          </a:ln>
          <a:effectLst/>
        </p:spPr>
        <p:txBody>
          <a:bodyPr wrap="none" anchor="ctr"/>
          <a:lstStyle/>
          <a:p>
            <a:endParaRPr lang="en-US"/>
          </a:p>
        </p:txBody>
      </p:sp>
      <p:sp>
        <p:nvSpPr>
          <p:cNvPr id="39" name="Freeform 38">
            <a:extLst>
              <a:ext uri="{FF2B5EF4-FFF2-40B4-BE49-F238E27FC236}">
                <a16:creationId xmlns:a16="http://schemas.microsoft.com/office/drawing/2014/main" id="{C8AC7C2A-FE0D-1E46-AEF1-1CC40CA8D48D}"/>
              </a:ext>
            </a:extLst>
          </p:cNvPr>
          <p:cNvSpPr>
            <a:spLocks noChangeArrowheads="1"/>
          </p:cNvSpPr>
          <p:nvPr/>
        </p:nvSpPr>
        <p:spPr bwMode="auto">
          <a:xfrm>
            <a:off x="8911127" y="1536112"/>
            <a:ext cx="2728008" cy="2687953"/>
          </a:xfrm>
          <a:custGeom>
            <a:avLst/>
            <a:gdLst>
              <a:gd name="connsiteX0" fmla="*/ 1347559 w 2728008"/>
              <a:gd name="connsiteY0" fmla="*/ 0 h 2687953"/>
              <a:gd name="connsiteX1" fmla="*/ 1986565 w 2728008"/>
              <a:gd name="connsiteY1" fmla="*/ 161435 h 2687953"/>
              <a:gd name="connsiteX2" fmla="*/ 2048138 w 2728008"/>
              <a:gd name="connsiteY2" fmla="*/ 198721 h 2687953"/>
              <a:gd name="connsiteX3" fmla="*/ 2055744 w 2728008"/>
              <a:gd name="connsiteY3" fmla="*/ 189369 h 2687953"/>
              <a:gd name="connsiteX4" fmla="*/ 2332912 w 2728008"/>
              <a:gd name="connsiteY4" fmla="*/ 73044 h 2687953"/>
              <a:gd name="connsiteX5" fmla="*/ 2728008 w 2728008"/>
              <a:gd name="connsiteY5" fmla="*/ 468361 h 2687953"/>
              <a:gd name="connsiteX6" fmla="*/ 2613550 w 2728008"/>
              <a:gd name="connsiteY6" fmla="*/ 747820 h 2687953"/>
              <a:gd name="connsiteX7" fmla="*/ 2568525 w 2728008"/>
              <a:gd name="connsiteY7" fmla="*/ 785283 h 2687953"/>
              <a:gd name="connsiteX8" fmla="*/ 2584461 w 2728008"/>
              <a:gd name="connsiteY8" fmla="*/ 818260 h 2687953"/>
              <a:gd name="connsiteX9" fmla="*/ 2690307 w 2728008"/>
              <a:gd name="connsiteY9" fmla="*/ 1341306 h 2687953"/>
              <a:gd name="connsiteX10" fmla="*/ 1347559 w 2728008"/>
              <a:gd name="connsiteY10" fmla="*/ 2687953 h 2687953"/>
              <a:gd name="connsiteX11" fmla="*/ 0 w 2728008"/>
              <a:gd name="connsiteY11" fmla="*/ 1341306 h 2687953"/>
              <a:gd name="connsiteX12" fmla="*/ 1347559 w 2728008"/>
              <a:gd name="connsiteY12" fmla="*/ 0 h 268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8008" h="2687953">
                <a:moveTo>
                  <a:pt x="1347559" y="0"/>
                </a:moveTo>
                <a:cubicBezTo>
                  <a:pt x="1578578" y="0"/>
                  <a:pt x="1796338" y="58425"/>
                  <a:pt x="1986565" y="161435"/>
                </a:cubicBezTo>
                <a:lnTo>
                  <a:pt x="2048138" y="198721"/>
                </a:lnTo>
                <a:lnTo>
                  <a:pt x="2055744" y="189369"/>
                </a:lnTo>
                <a:cubicBezTo>
                  <a:pt x="2126421" y="117651"/>
                  <a:pt x="2224261" y="73044"/>
                  <a:pt x="2332912" y="73044"/>
                </a:cubicBezTo>
                <a:cubicBezTo>
                  <a:pt x="2554486" y="73044"/>
                  <a:pt x="2728008" y="251471"/>
                  <a:pt x="2728008" y="468361"/>
                </a:cubicBezTo>
                <a:cubicBezTo>
                  <a:pt x="2728008" y="577073"/>
                  <a:pt x="2684627" y="676036"/>
                  <a:pt x="2613550" y="747820"/>
                </a:cubicBezTo>
                <a:lnTo>
                  <a:pt x="2568525" y="785283"/>
                </a:lnTo>
                <a:lnTo>
                  <a:pt x="2584461" y="818260"/>
                </a:lnTo>
                <a:cubicBezTo>
                  <a:pt x="2652589" y="978837"/>
                  <a:pt x="2690307" y="1155547"/>
                  <a:pt x="2690307" y="1341306"/>
                </a:cubicBezTo>
                <a:cubicBezTo>
                  <a:pt x="2690307" y="2084339"/>
                  <a:pt x="2086819" y="2687953"/>
                  <a:pt x="1347559" y="2687953"/>
                </a:cubicBezTo>
                <a:cubicBezTo>
                  <a:pt x="604023" y="2687953"/>
                  <a:pt x="0" y="2084339"/>
                  <a:pt x="0" y="1341306"/>
                </a:cubicBezTo>
                <a:cubicBezTo>
                  <a:pt x="0" y="598273"/>
                  <a:pt x="604023" y="0"/>
                  <a:pt x="1347559" y="0"/>
                </a:cubicBezTo>
                <a:close/>
              </a:path>
            </a:pathLst>
          </a:custGeom>
          <a:solidFill>
            <a:srgbClr val="FED100"/>
          </a:solidFill>
          <a:ln w="9525" cap="flat">
            <a:noFill/>
            <a:bevel/>
            <a:headEnd/>
            <a:tailEnd/>
          </a:ln>
          <a:effectLst/>
        </p:spPr>
        <p:txBody>
          <a:bodyPr wrap="square" anchor="ctr">
            <a:noAutofit/>
          </a:bodyPr>
          <a:lstStyle/>
          <a:p>
            <a:endParaRPr lang="en-US"/>
          </a:p>
        </p:txBody>
      </p:sp>
      <p:sp>
        <p:nvSpPr>
          <p:cNvPr id="37" name="Freeform 36">
            <a:extLst>
              <a:ext uri="{FF2B5EF4-FFF2-40B4-BE49-F238E27FC236}">
                <a16:creationId xmlns:a16="http://schemas.microsoft.com/office/drawing/2014/main" id="{721E85CF-10E5-434A-B411-502B2961E920}"/>
              </a:ext>
            </a:extLst>
          </p:cNvPr>
          <p:cNvSpPr>
            <a:spLocks noChangeArrowheads="1"/>
          </p:cNvSpPr>
          <p:nvPr/>
        </p:nvSpPr>
        <p:spPr bwMode="auto">
          <a:xfrm>
            <a:off x="5527546" y="1342899"/>
            <a:ext cx="2030557" cy="2134233"/>
          </a:xfrm>
          <a:custGeom>
            <a:avLst/>
            <a:gdLst>
              <a:gd name="connsiteX0" fmla="*/ 395584 w 2030557"/>
              <a:gd name="connsiteY0" fmla="*/ 0 h 2134233"/>
              <a:gd name="connsiteX1" fmla="*/ 723293 w 2030557"/>
              <a:gd name="connsiteY1" fmla="*/ 171657 h 2134233"/>
              <a:gd name="connsiteX2" fmla="*/ 740101 w 2030557"/>
              <a:gd name="connsiteY2" fmla="*/ 202116 h 2134233"/>
              <a:gd name="connsiteX3" fmla="*/ 745673 w 2030557"/>
              <a:gd name="connsiteY3" fmla="*/ 200085 h 2134233"/>
              <a:gd name="connsiteX4" fmla="*/ 1041779 w 2030557"/>
              <a:gd name="connsiteY4" fmla="*/ 155513 h 2134233"/>
              <a:gd name="connsiteX5" fmla="*/ 2030557 w 2030557"/>
              <a:gd name="connsiteY5" fmla="*/ 1144606 h 2134233"/>
              <a:gd name="connsiteX6" fmla="*/ 1041779 w 2030557"/>
              <a:gd name="connsiteY6" fmla="*/ 2134233 h 2134233"/>
              <a:gd name="connsiteX7" fmla="*/ 47125 w 2030557"/>
              <a:gd name="connsiteY7" fmla="*/ 1144606 h 2134233"/>
              <a:gd name="connsiteX8" fmla="*/ 125166 w 2030557"/>
              <a:gd name="connsiteY8" fmla="*/ 760120 h 2134233"/>
              <a:gd name="connsiteX9" fmla="*/ 153261 w 2030557"/>
              <a:gd name="connsiteY9" fmla="*/ 702068 h 2134233"/>
              <a:gd name="connsiteX10" fmla="*/ 116313 w 2030557"/>
              <a:gd name="connsiteY10" fmla="*/ 671853 h 2134233"/>
              <a:gd name="connsiteX11" fmla="*/ 0 w 2030557"/>
              <a:gd name="connsiteY11" fmla="*/ 390556 h 2134233"/>
              <a:gd name="connsiteX12" fmla="*/ 395584 w 2030557"/>
              <a:gd name="connsiteY12" fmla="*/ 0 h 213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0557" h="2134233">
                <a:moveTo>
                  <a:pt x="395584" y="0"/>
                </a:moveTo>
                <a:cubicBezTo>
                  <a:pt x="531383" y="0"/>
                  <a:pt x="651958" y="67828"/>
                  <a:pt x="723293" y="171657"/>
                </a:cubicBezTo>
                <a:lnTo>
                  <a:pt x="740101" y="202116"/>
                </a:lnTo>
                <a:lnTo>
                  <a:pt x="745673" y="200085"/>
                </a:lnTo>
                <a:cubicBezTo>
                  <a:pt x="839168" y="171124"/>
                  <a:pt x="938615" y="155513"/>
                  <a:pt x="1041779" y="155513"/>
                </a:cubicBezTo>
                <a:cubicBezTo>
                  <a:pt x="1587183" y="155513"/>
                  <a:pt x="2030557" y="599563"/>
                  <a:pt x="2030557" y="1144606"/>
                </a:cubicBezTo>
                <a:cubicBezTo>
                  <a:pt x="2030557" y="1690183"/>
                  <a:pt x="1587183" y="2134233"/>
                  <a:pt x="1041779" y="2134233"/>
                </a:cubicBezTo>
                <a:cubicBezTo>
                  <a:pt x="491568" y="2134233"/>
                  <a:pt x="47125" y="1690183"/>
                  <a:pt x="47125" y="1144606"/>
                </a:cubicBezTo>
                <a:cubicBezTo>
                  <a:pt x="47125" y="1008345"/>
                  <a:pt x="74903" y="878396"/>
                  <a:pt x="125166" y="760120"/>
                </a:cubicBezTo>
                <a:lnTo>
                  <a:pt x="153261" y="702068"/>
                </a:lnTo>
                <a:lnTo>
                  <a:pt x="116313" y="671853"/>
                </a:lnTo>
                <a:cubicBezTo>
                  <a:pt x="44576" y="600660"/>
                  <a:pt x="0" y="501686"/>
                  <a:pt x="0" y="390556"/>
                </a:cubicBezTo>
                <a:cubicBezTo>
                  <a:pt x="0" y="173640"/>
                  <a:pt x="178307" y="0"/>
                  <a:pt x="395584" y="0"/>
                </a:cubicBezTo>
                <a:close/>
              </a:path>
            </a:pathLst>
          </a:custGeom>
          <a:solidFill>
            <a:srgbClr val="FED100"/>
          </a:solidFill>
          <a:ln w="9525" cap="flat">
            <a:noFill/>
            <a:bevel/>
            <a:headEnd/>
            <a:tailEnd/>
          </a:ln>
          <a:effectLst/>
        </p:spPr>
        <p:txBody>
          <a:bodyPr wrap="square" anchor="ctr">
            <a:noAutofit/>
          </a:bodyPr>
          <a:lstStyle/>
          <a:p>
            <a:endParaRPr lang="en-US"/>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FED100"/>
          </a:solidFill>
          <a:ln w="9525" cap="flat">
            <a:noFill/>
            <a:bevel/>
            <a:headEnd/>
            <a:tailEnd/>
          </a:ln>
          <a:effectLst/>
        </p:spPr>
        <p:txBody>
          <a:bodyPr wrap="none" anchor="ctr"/>
          <a:lstStyle/>
          <a:p>
            <a:endParaRPr lang="en-US"/>
          </a:p>
        </p:txBody>
      </p:sp>
      <p:sp>
        <p:nvSpPr>
          <p:cNvPr id="36" name="Freeform 35">
            <a:extLst>
              <a:ext uri="{FF2B5EF4-FFF2-40B4-BE49-F238E27FC236}">
                <a16:creationId xmlns:a16="http://schemas.microsoft.com/office/drawing/2014/main" id="{0DDA54A1-C5F5-DF42-9617-EAE5E4AEACC0}"/>
              </a:ext>
            </a:extLst>
          </p:cNvPr>
          <p:cNvSpPr>
            <a:spLocks noChangeArrowheads="1"/>
          </p:cNvSpPr>
          <p:nvPr userDrawn="1"/>
        </p:nvSpPr>
        <p:spPr bwMode="auto">
          <a:xfrm>
            <a:off x="4224538" y="3013484"/>
            <a:ext cx="2490027" cy="2313308"/>
          </a:xfrm>
          <a:custGeom>
            <a:avLst/>
            <a:gdLst>
              <a:gd name="connsiteX0" fmla="*/ 1159058 w 2490027"/>
              <a:gd name="connsiteY0" fmla="*/ 0 h 2313308"/>
              <a:gd name="connsiteX1" fmla="*/ 2313308 w 2490027"/>
              <a:gd name="connsiteY1" fmla="*/ 1158792 h 2313308"/>
              <a:gd name="connsiteX2" fmla="*/ 2261418 w 2490027"/>
              <a:gd name="connsiteY2" fmla="*/ 1502123 h 2313308"/>
              <a:gd name="connsiteX3" fmla="*/ 2255744 w 2490027"/>
              <a:gd name="connsiteY3" fmla="*/ 1517630 h 2313308"/>
              <a:gd name="connsiteX4" fmla="*/ 2315092 w 2490027"/>
              <a:gd name="connsiteY4" fmla="*/ 1550005 h 2313308"/>
              <a:gd name="connsiteX5" fmla="*/ 2490027 w 2490027"/>
              <a:gd name="connsiteY5" fmla="*/ 1877935 h 2313308"/>
              <a:gd name="connsiteX6" fmla="*/ 2094443 w 2490027"/>
              <a:gd name="connsiteY6" fmla="*/ 2273252 h 2313308"/>
              <a:gd name="connsiteX7" fmla="*/ 1815172 w 2490027"/>
              <a:gd name="connsiteY7" fmla="*/ 2156927 h 2313308"/>
              <a:gd name="connsiteX8" fmla="*/ 1789139 w 2490027"/>
              <a:gd name="connsiteY8" fmla="*/ 2125433 h 2313308"/>
              <a:gd name="connsiteX9" fmla="*/ 1709258 w 2490027"/>
              <a:gd name="connsiteY9" fmla="*/ 2173971 h 2313308"/>
              <a:gd name="connsiteX10" fmla="*/ 1159058 w 2490027"/>
              <a:gd name="connsiteY10" fmla="*/ 2313308 h 2313308"/>
              <a:gd name="connsiteX11" fmla="*/ 0 w 2490027"/>
              <a:gd name="connsiteY11" fmla="*/ 1158792 h 2313308"/>
              <a:gd name="connsiteX12" fmla="*/ 1159058 w 2490027"/>
              <a:gd name="connsiteY12" fmla="*/ 0 h 231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90027" h="2313308">
                <a:moveTo>
                  <a:pt x="1159058" y="0"/>
                </a:moveTo>
                <a:cubicBezTo>
                  <a:pt x="1796568" y="0"/>
                  <a:pt x="2313308" y="521670"/>
                  <a:pt x="2313308" y="1158792"/>
                </a:cubicBezTo>
                <a:cubicBezTo>
                  <a:pt x="2313308" y="1278352"/>
                  <a:pt x="2295142" y="1393666"/>
                  <a:pt x="2261418" y="1502123"/>
                </a:cubicBezTo>
                <a:lnTo>
                  <a:pt x="2255744" y="1517630"/>
                </a:lnTo>
                <a:lnTo>
                  <a:pt x="2315092" y="1550005"/>
                </a:lnTo>
                <a:cubicBezTo>
                  <a:pt x="2420376" y="1621388"/>
                  <a:pt x="2490027" y="1742045"/>
                  <a:pt x="2490027" y="1877935"/>
                </a:cubicBezTo>
                <a:cubicBezTo>
                  <a:pt x="2490027" y="2094825"/>
                  <a:pt x="2311721" y="2273252"/>
                  <a:pt x="2094443" y="2273252"/>
                </a:cubicBezTo>
                <a:cubicBezTo>
                  <a:pt x="1985805" y="2273252"/>
                  <a:pt x="1886909" y="2228646"/>
                  <a:pt x="1815172" y="2156927"/>
                </a:cubicBezTo>
                <a:lnTo>
                  <a:pt x="1789139" y="2125433"/>
                </a:lnTo>
                <a:lnTo>
                  <a:pt x="1709258" y="2173971"/>
                </a:lnTo>
                <a:cubicBezTo>
                  <a:pt x="1545708" y="2262833"/>
                  <a:pt x="1358280" y="2313308"/>
                  <a:pt x="1159058" y="2313308"/>
                </a:cubicBezTo>
                <a:cubicBezTo>
                  <a:pt x="516740" y="2313308"/>
                  <a:pt x="0" y="1796448"/>
                  <a:pt x="0" y="1158792"/>
                </a:cubicBezTo>
                <a:cubicBezTo>
                  <a:pt x="0" y="521670"/>
                  <a:pt x="516740" y="0"/>
                  <a:pt x="1159058" y="0"/>
                </a:cubicBezTo>
                <a:close/>
              </a:path>
            </a:pathLst>
          </a:custGeom>
          <a:solidFill>
            <a:srgbClr val="FED100"/>
          </a:solidFill>
          <a:ln w="9525" cap="flat">
            <a:noFill/>
            <a:bevel/>
            <a:headEnd/>
            <a:tailEnd/>
          </a:ln>
          <a:effectLst/>
        </p:spPr>
        <p:txBody>
          <a:bodyPr wrap="square" anchor="ctr">
            <a:noAutofit/>
          </a:bodyPr>
          <a:lstStyle/>
          <a:p>
            <a:endParaRPr lang="en-US"/>
          </a:p>
        </p:txBody>
      </p:sp>
      <p:sp>
        <p:nvSpPr>
          <p:cNvPr id="38" name="Freeform 37">
            <a:extLst>
              <a:ext uri="{FF2B5EF4-FFF2-40B4-BE49-F238E27FC236}">
                <a16:creationId xmlns:a16="http://schemas.microsoft.com/office/drawing/2014/main" id="{6DC177C8-3E5A-3E4A-AD37-257F7688780C}"/>
              </a:ext>
            </a:extLst>
          </p:cNvPr>
          <p:cNvSpPr>
            <a:spLocks noChangeArrowheads="1"/>
          </p:cNvSpPr>
          <p:nvPr userDrawn="1"/>
        </p:nvSpPr>
        <p:spPr bwMode="auto">
          <a:xfrm>
            <a:off x="6875323" y="2400858"/>
            <a:ext cx="2365146" cy="2697377"/>
          </a:xfrm>
          <a:custGeom>
            <a:avLst/>
            <a:gdLst>
              <a:gd name="connsiteX0" fmla="*/ 1578470 w 2365146"/>
              <a:gd name="connsiteY0" fmla="*/ 0 h 2697377"/>
              <a:gd name="connsiteX1" fmla="*/ 1969295 w 2365146"/>
              <a:gd name="connsiteY1" fmla="*/ 395365 h 2697377"/>
              <a:gd name="connsiteX2" fmla="*/ 1938712 w 2365146"/>
              <a:gd name="connsiteY2" fmla="*/ 548209 h 2697377"/>
              <a:gd name="connsiteX3" fmla="*/ 1916962 w 2365146"/>
              <a:gd name="connsiteY3" fmla="*/ 588450 h 2697377"/>
              <a:gd name="connsiteX4" fmla="*/ 1934090 w 2365146"/>
              <a:gd name="connsiteY4" fmla="*/ 601213 h 2697377"/>
              <a:gd name="connsiteX5" fmla="*/ 2365146 w 2365146"/>
              <a:gd name="connsiteY5" fmla="*/ 1514537 h 2697377"/>
              <a:gd name="connsiteX6" fmla="*/ 1182306 w 2365146"/>
              <a:gd name="connsiteY6" fmla="*/ 2697377 h 2697377"/>
              <a:gd name="connsiteX7" fmla="*/ 0 w 2365146"/>
              <a:gd name="connsiteY7" fmla="*/ 1514537 h 2697377"/>
              <a:gd name="connsiteX8" fmla="*/ 1182306 w 2365146"/>
              <a:gd name="connsiteY8" fmla="*/ 332231 h 2697377"/>
              <a:gd name="connsiteX9" fmla="*/ 1188984 w 2365146"/>
              <a:gd name="connsiteY9" fmla="*/ 332567 h 2697377"/>
              <a:gd name="connsiteX10" fmla="*/ 1190730 w 2365146"/>
              <a:gd name="connsiteY10" fmla="*/ 314717 h 2697377"/>
              <a:gd name="connsiteX11" fmla="*/ 1578470 w 2365146"/>
              <a:gd name="connsiteY11" fmla="*/ 0 h 269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5146" h="2697377">
                <a:moveTo>
                  <a:pt x="1578470" y="0"/>
                </a:moveTo>
                <a:cubicBezTo>
                  <a:pt x="1795239" y="0"/>
                  <a:pt x="1969295" y="173640"/>
                  <a:pt x="1969295" y="395365"/>
                </a:cubicBezTo>
                <a:cubicBezTo>
                  <a:pt x="1969295" y="449727"/>
                  <a:pt x="1958416" y="501352"/>
                  <a:pt x="1938712" y="548209"/>
                </a:cubicBezTo>
                <a:lnTo>
                  <a:pt x="1916962" y="588450"/>
                </a:lnTo>
                <a:lnTo>
                  <a:pt x="1934090" y="601213"/>
                </a:lnTo>
                <a:cubicBezTo>
                  <a:pt x="2197118" y="817541"/>
                  <a:pt x="2365146" y="1145500"/>
                  <a:pt x="2365146" y="1514537"/>
                </a:cubicBezTo>
                <a:cubicBezTo>
                  <a:pt x="2365146" y="2166328"/>
                  <a:pt x="1834096" y="2697377"/>
                  <a:pt x="1182306" y="2697377"/>
                </a:cubicBezTo>
                <a:cubicBezTo>
                  <a:pt x="525706" y="2697377"/>
                  <a:pt x="0" y="2166328"/>
                  <a:pt x="0" y="1514537"/>
                </a:cubicBezTo>
                <a:cubicBezTo>
                  <a:pt x="0" y="858472"/>
                  <a:pt x="525706" y="332231"/>
                  <a:pt x="1182306" y="332231"/>
                </a:cubicBezTo>
                <a:lnTo>
                  <a:pt x="1188984" y="332567"/>
                </a:lnTo>
                <a:lnTo>
                  <a:pt x="1190730" y="314717"/>
                </a:lnTo>
                <a:cubicBezTo>
                  <a:pt x="1226980" y="132943"/>
                  <a:pt x="1384126" y="0"/>
                  <a:pt x="1578470" y="0"/>
                </a:cubicBezTo>
                <a:close/>
              </a:path>
            </a:pathLst>
          </a:custGeom>
          <a:solidFill>
            <a:srgbClr val="FED100"/>
          </a:solidFill>
          <a:ln w="9525" cap="flat">
            <a:noFill/>
            <a:bevel/>
            <a:headEnd/>
            <a:tailEnd/>
          </a:ln>
          <a:effectLst/>
        </p:spPr>
        <p:txBody>
          <a:bodyPr wrap="square" anchor="ctr">
            <a:noAutofit/>
          </a:bodyPr>
          <a:lstStyle/>
          <a:p>
            <a:endParaRPr lang="en-US"/>
          </a:p>
        </p:txBody>
      </p:sp>
      <p:sp>
        <p:nvSpPr>
          <p:cNvPr id="144" name="Text Placeholder 17">
            <a:extLst>
              <a:ext uri="{FF2B5EF4-FFF2-40B4-BE49-F238E27FC236}">
                <a16:creationId xmlns:a16="http://schemas.microsoft.com/office/drawing/2014/main" id="{43A9646D-E0E8-9B4E-9F77-3E844CAD8BDC}"/>
              </a:ext>
            </a:extLst>
          </p:cNvPr>
          <p:cNvSpPr>
            <a:spLocks noGrp="1"/>
          </p:cNvSpPr>
          <p:nvPr userDrawn="1">
            <p:ph type="body" sz="quarter" idx="21" hasCustomPrompt="1"/>
          </p:nvPr>
        </p:nvSpPr>
        <p:spPr>
          <a:xfrm>
            <a:off x="2505115" y="2803265"/>
            <a:ext cx="1740791" cy="697634"/>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5" name="Text Placeholder 17">
            <a:extLst>
              <a:ext uri="{FF2B5EF4-FFF2-40B4-BE49-F238E27FC236}">
                <a16:creationId xmlns:a16="http://schemas.microsoft.com/office/drawing/2014/main" id="{DAE6D4C0-6899-EF4D-9FAF-4D8C3B217C65}"/>
              </a:ext>
            </a:extLst>
          </p:cNvPr>
          <p:cNvSpPr>
            <a:spLocks noGrp="1"/>
          </p:cNvSpPr>
          <p:nvPr userDrawn="1">
            <p:ph type="body" sz="quarter" idx="25" hasCustomPrompt="1"/>
          </p:nvPr>
        </p:nvSpPr>
        <p:spPr>
          <a:xfrm>
            <a:off x="2519373" y="2476787"/>
            <a:ext cx="1740791" cy="23846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userDrawn="1">
            <p:ph type="body" sz="quarter" idx="26" hasCustomPrompt="1"/>
          </p:nvPr>
        </p:nvSpPr>
        <p:spPr>
          <a:xfrm>
            <a:off x="4451914" y="3788978"/>
            <a:ext cx="1853076" cy="839438"/>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7" name="Text Placeholder 17">
            <a:extLst>
              <a:ext uri="{FF2B5EF4-FFF2-40B4-BE49-F238E27FC236}">
                <a16:creationId xmlns:a16="http://schemas.microsoft.com/office/drawing/2014/main" id="{4A7B02EF-9D32-9E4D-A155-FD8D2BEEF1E8}"/>
              </a:ext>
            </a:extLst>
          </p:cNvPr>
          <p:cNvSpPr>
            <a:spLocks noGrp="1"/>
          </p:cNvSpPr>
          <p:nvPr userDrawn="1">
            <p:ph type="body" sz="quarter" idx="27" hasCustomPrompt="1"/>
          </p:nvPr>
        </p:nvSpPr>
        <p:spPr>
          <a:xfrm>
            <a:off x="4466172" y="3462500"/>
            <a:ext cx="1853076" cy="23846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userDrawn="1">
            <p:ph type="body" sz="quarter" idx="28" hasCustomPrompt="1"/>
          </p:nvPr>
        </p:nvSpPr>
        <p:spPr>
          <a:xfrm>
            <a:off x="6950565" y="3500899"/>
            <a:ext cx="2130961" cy="880763"/>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9" name="Text Placeholder 17">
            <a:extLst>
              <a:ext uri="{FF2B5EF4-FFF2-40B4-BE49-F238E27FC236}">
                <a16:creationId xmlns:a16="http://schemas.microsoft.com/office/drawing/2014/main" id="{01D6DD52-2A8D-8647-9F45-DD38BF8C4284}"/>
              </a:ext>
            </a:extLst>
          </p:cNvPr>
          <p:cNvSpPr>
            <a:spLocks noGrp="1"/>
          </p:cNvSpPr>
          <p:nvPr userDrawn="1">
            <p:ph type="body" sz="quarter" idx="29" hasCustomPrompt="1"/>
          </p:nvPr>
        </p:nvSpPr>
        <p:spPr>
          <a:xfrm>
            <a:off x="6964823" y="3174422"/>
            <a:ext cx="2130961" cy="23846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userDrawn="1">
            <p:ph type="body" sz="quarter" idx="30" hasCustomPrompt="1"/>
          </p:nvPr>
        </p:nvSpPr>
        <p:spPr>
          <a:xfrm>
            <a:off x="9067268" y="2446428"/>
            <a:ext cx="2333958" cy="880763"/>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1" name="Text Placeholder 17">
            <a:extLst>
              <a:ext uri="{FF2B5EF4-FFF2-40B4-BE49-F238E27FC236}">
                <a16:creationId xmlns:a16="http://schemas.microsoft.com/office/drawing/2014/main" id="{42BCEFC7-1896-1542-AF5C-B298DDD04ECF}"/>
              </a:ext>
            </a:extLst>
          </p:cNvPr>
          <p:cNvSpPr>
            <a:spLocks noGrp="1"/>
          </p:cNvSpPr>
          <p:nvPr userDrawn="1">
            <p:ph type="body" sz="quarter" idx="31" hasCustomPrompt="1"/>
          </p:nvPr>
        </p:nvSpPr>
        <p:spPr>
          <a:xfrm>
            <a:off x="9081526" y="2119951"/>
            <a:ext cx="2333958" cy="23846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userDrawn="1">
            <p:ph type="body" sz="quarter" idx="32" hasCustomPrompt="1"/>
          </p:nvPr>
        </p:nvSpPr>
        <p:spPr>
          <a:xfrm>
            <a:off x="5645112" y="2214208"/>
            <a:ext cx="1740791" cy="880763"/>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3" name="Text Placeholder 17">
            <a:extLst>
              <a:ext uri="{FF2B5EF4-FFF2-40B4-BE49-F238E27FC236}">
                <a16:creationId xmlns:a16="http://schemas.microsoft.com/office/drawing/2014/main" id="{6F3EB50C-D614-9148-BADE-CDDF657537E1}"/>
              </a:ext>
            </a:extLst>
          </p:cNvPr>
          <p:cNvSpPr>
            <a:spLocks noGrp="1"/>
          </p:cNvSpPr>
          <p:nvPr userDrawn="1">
            <p:ph type="body" sz="quarter" idx="33" hasCustomPrompt="1"/>
          </p:nvPr>
        </p:nvSpPr>
        <p:spPr>
          <a:xfrm>
            <a:off x="5659370" y="1887731"/>
            <a:ext cx="1740791" cy="23846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33" name="TextBox 32">
            <a:extLst>
              <a:ext uri="{FF2B5EF4-FFF2-40B4-BE49-F238E27FC236}">
                <a16:creationId xmlns:a16="http://schemas.microsoft.com/office/drawing/2014/main" id="{6AB4D899-F43C-EC44-8EB1-CEA82F5C4C53}"/>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
        <p:nvSpPr>
          <p:cNvPr id="35" name="Rectangle 34">
            <a:extLst>
              <a:ext uri="{FF2B5EF4-FFF2-40B4-BE49-F238E27FC236}">
                <a16:creationId xmlns:a16="http://schemas.microsoft.com/office/drawing/2014/main" id="{BE9A91D2-A44C-4342-AE03-2656FE964C85}"/>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40" name="Text Placeholder 17">
            <a:extLst>
              <a:ext uri="{FF2B5EF4-FFF2-40B4-BE49-F238E27FC236}">
                <a16:creationId xmlns:a16="http://schemas.microsoft.com/office/drawing/2014/main" id="{8932391A-3E85-5C4B-AA4E-79577549F408}"/>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41" name="Text Placeholder 17">
            <a:extLst>
              <a:ext uri="{FF2B5EF4-FFF2-40B4-BE49-F238E27FC236}">
                <a16:creationId xmlns:a16="http://schemas.microsoft.com/office/drawing/2014/main" id="{41A708D5-6ED7-584C-A312-A0003D781BBE}"/>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42" name="Text Placeholder 17">
            <a:extLst>
              <a:ext uri="{FF2B5EF4-FFF2-40B4-BE49-F238E27FC236}">
                <a16:creationId xmlns:a16="http://schemas.microsoft.com/office/drawing/2014/main" id="{C52B84AE-8040-EF45-A293-68EFFEED6424}"/>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43" name="Text Placeholder 17">
            <a:extLst>
              <a:ext uri="{FF2B5EF4-FFF2-40B4-BE49-F238E27FC236}">
                <a16:creationId xmlns:a16="http://schemas.microsoft.com/office/drawing/2014/main" id="{DCB3084C-9E7F-2641-91E5-6D90EB06B110}"/>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Tree>
    <p:extLst>
      <p:ext uri="{BB962C8B-B14F-4D97-AF65-F5344CB8AC3E}">
        <p14:creationId xmlns:p14="http://schemas.microsoft.com/office/powerpoint/2010/main" val="3507714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361479" y="1232267"/>
            <a:ext cx="771474" cy="771474"/>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5769762" y="1622238"/>
            <a:ext cx="591717" cy="0"/>
          </a:xfrm>
          <a:prstGeom prst="line">
            <a:avLst/>
          </a:prstGeom>
          <a:ln w="19050">
            <a:solidFill>
              <a:srgbClr val="FFD1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85D2E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rgbClr val="000000"/>
                </a:solidFill>
                <a:latin typeface="+mn-lt"/>
              </a:defRPr>
            </a:lvl1pPr>
          </a:lstStyle>
          <a:p>
            <a:pPr lvl="0"/>
            <a:r>
              <a:rPr lang="en-US" dirty="0"/>
              <a:t>Overview Slide</a:t>
            </a:r>
          </a:p>
        </p:txBody>
      </p: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361479" y="2306893"/>
            <a:ext cx="771474" cy="771474"/>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5769762" y="2696864"/>
            <a:ext cx="591717" cy="0"/>
          </a:xfrm>
          <a:prstGeom prst="line">
            <a:avLst/>
          </a:prstGeom>
          <a:ln w="19050">
            <a:solidFill>
              <a:srgbClr val="FFD100"/>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361479" y="3366657"/>
            <a:ext cx="771474" cy="771474"/>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5769762" y="3756628"/>
            <a:ext cx="591717" cy="0"/>
          </a:xfrm>
          <a:prstGeom prst="line">
            <a:avLst/>
          </a:prstGeom>
          <a:ln w="19050">
            <a:solidFill>
              <a:srgbClr val="FFD100"/>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347624" y="4424843"/>
            <a:ext cx="771474" cy="771474"/>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5755907" y="4814814"/>
            <a:ext cx="591717" cy="0"/>
          </a:xfrm>
          <a:prstGeom prst="line">
            <a:avLst/>
          </a:prstGeom>
          <a:ln w="19050">
            <a:solidFill>
              <a:srgbClr val="FFD100"/>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361479" y="5502145"/>
            <a:ext cx="771474" cy="771474"/>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5769762" y="5892116"/>
            <a:ext cx="591717" cy="0"/>
          </a:xfrm>
          <a:prstGeom prst="line">
            <a:avLst/>
          </a:prstGeom>
          <a:ln w="19050">
            <a:solidFill>
              <a:srgbClr val="FFD100"/>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4765027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00000"/>
                </a:solidFill>
                <a:latin typeface="Calibri" panose="020F0502020204030204" pitchFamily="34" charset="0"/>
                <a:cs typeface="Calibri" panose="020F0502020204030204" pitchFamily="34" charset="0"/>
              </a:defRPr>
            </a:lvl1pPr>
          </a:lstStyle>
          <a:p>
            <a:pPr lvl="0"/>
            <a:r>
              <a:rPr lang="en-US" dirty="0"/>
              <a:t>Heading</a:t>
            </a:r>
          </a:p>
        </p:txBody>
      </p:sp>
      <p:sp>
        <p:nvSpPr>
          <p:cNvPr id="52" name="Freeform 51">
            <a:extLst>
              <a:ext uri="{FF2B5EF4-FFF2-40B4-BE49-F238E27FC236}">
                <a16:creationId xmlns:a16="http://schemas.microsoft.com/office/drawing/2014/main" id="{998E3230-A060-8148-8AC8-CD958C65B8D0}"/>
              </a:ext>
            </a:extLst>
          </p:cNvPr>
          <p:cNvSpPr/>
          <p:nvPr/>
        </p:nvSpPr>
        <p:spPr>
          <a:xfrm>
            <a:off x="2089889" y="1698686"/>
            <a:ext cx="2664102" cy="3460628"/>
          </a:xfrm>
          <a:custGeom>
            <a:avLst/>
            <a:gdLst>
              <a:gd name="connsiteX0" fmla="*/ 1002960 w 2664102"/>
              <a:gd name="connsiteY0" fmla="*/ 0 h 3460628"/>
              <a:gd name="connsiteX1" fmla="*/ 1587215 w 2664102"/>
              <a:gd name="connsiteY1" fmla="*/ 387270 h 3460628"/>
              <a:gd name="connsiteX2" fmla="*/ 1613792 w 2664102"/>
              <a:gd name="connsiteY2" fmla="*/ 472887 h 3460628"/>
              <a:gd name="connsiteX3" fmla="*/ 1728162 w 2664102"/>
              <a:gd name="connsiteY3" fmla="*/ 502295 h 3460628"/>
              <a:gd name="connsiteX4" fmla="*/ 2664102 w 2664102"/>
              <a:gd name="connsiteY4" fmla="*/ 1774459 h 3460628"/>
              <a:gd name="connsiteX5" fmla="*/ 2179359 w 2664102"/>
              <a:gd name="connsiteY5" fmla="*/ 2802334 h 3460628"/>
              <a:gd name="connsiteX6" fmla="*/ 2169170 w 2664102"/>
              <a:gd name="connsiteY6" fmla="*/ 2809954 h 3460628"/>
              <a:gd name="connsiteX7" fmla="*/ 2190659 w 2664102"/>
              <a:gd name="connsiteY7" fmla="*/ 2849544 h 3460628"/>
              <a:gd name="connsiteX8" fmla="*/ 2225226 w 2664102"/>
              <a:gd name="connsiteY8" fmla="*/ 3020760 h 3460628"/>
              <a:gd name="connsiteX9" fmla="*/ 1785358 w 2664102"/>
              <a:gd name="connsiteY9" fmla="*/ 3460628 h 3460628"/>
              <a:gd name="connsiteX10" fmla="*/ 1354427 w 2664102"/>
              <a:gd name="connsiteY10" fmla="*/ 3109409 h 3460628"/>
              <a:gd name="connsiteX11" fmla="*/ 1354023 w 2664102"/>
              <a:gd name="connsiteY11" fmla="*/ 3105401 h 3460628"/>
              <a:gd name="connsiteX12" fmla="*/ 1332051 w 2664102"/>
              <a:gd name="connsiteY12" fmla="*/ 3106510 h 3460628"/>
              <a:gd name="connsiteX13" fmla="*/ 0 w 2664102"/>
              <a:gd name="connsiteY13" fmla="*/ 1774459 h 3460628"/>
              <a:gd name="connsiteX14" fmla="*/ 390149 w 2664102"/>
              <a:gd name="connsiteY14" fmla="*/ 832557 h 3460628"/>
              <a:gd name="connsiteX15" fmla="*/ 400718 w 2664102"/>
              <a:gd name="connsiteY15" fmla="*/ 822951 h 3460628"/>
              <a:gd name="connsiteX16" fmla="*/ 381759 w 2664102"/>
              <a:gd name="connsiteY16" fmla="*/ 761874 h 3460628"/>
              <a:gd name="connsiteX17" fmla="*/ 368876 w 2664102"/>
              <a:gd name="connsiteY17" fmla="*/ 634084 h 3460628"/>
              <a:gd name="connsiteX18" fmla="*/ 1002960 w 2664102"/>
              <a:gd name="connsiteY18" fmla="*/ 0 h 346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64102" h="3460628">
                <a:moveTo>
                  <a:pt x="1002960" y="0"/>
                </a:moveTo>
                <a:cubicBezTo>
                  <a:pt x="1265606" y="0"/>
                  <a:pt x="1490956" y="159688"/>
                  <a:pt x="1587215" y="387270"/>
                </a:cubicBezTo>
                <a:lnTo>
                  <a:pt x="1613792" y="472887"/>
                </a:lnTo>
                <a:lnTo>
                  <a:pt x="1728162" y="502295"/>
                </a:lnTo>
                <a:cubicBezTo>
                  <a:pt x="2270398" y="670948"/>
                  <a:pt x="2664102" y="1176726"/>
                  <a:pt x="2664102" y="1774459"/>
                </a:cubicBezTo>
                <a:cubicBezTo>
                  <a:pt x="2664102" y="2188274"/>
                  <a:pt x="2475404" y="2558017"/>
                  <a:pt x="2179359" y="2802334"/>
                </a:cubicBezTo>
                <a:lnTo>
                  <a:pt x="2169170" y="2809954"/>
                </a:lnTo>
                <a:lnTo>
                  <a:pt x="2190659" y="2849544"/>
                </a:lnTo>
                <a:cubicBezTo>
                  <a:pt x="2212918" y="2902169"/>
                  <a:pt x="2225226" y="2960027"/>
                  <a:pt x="2225226" y="3020760"/>
                </a:cubicBezTo>
                <a:cubicBezTo>
                  <a:pt x="2225226" y="3263692"/>
                  <a:pt x="2028290" y="3460628"/>
                  <a:pt x="1785358" y="3460628"/>
                </a:cubicBezTo>
                <a:cubicBezTo>
                  <a:pt x="1572793" y="3460628"/>
                  <a:pt x="1395443" y="3309849"/>
                  <a:pt x="1354427" y="3109409"/>
                </a:cubicBezTo>
                <a:lnTo>
                  <a:pt x="1354023" y="310540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FED1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6B9FF562-9BD5-2B44-B1B7-94C288C0D6F6}"/>
              </a:ext>
            </a:extLst>
          </p:cNvPr>
          <p:cNvSpPr/>
          <p:nvPr/>
        </p:nvSpPr>
        <p:spPr>
          <a:xfrm>
            <a:off x="4385115" y="1698686"/>
            <a:ext cx="2664102" cy="3460628"/>
          </a:xfrm>
          <a:custGeom>
            <a:avLst/>
            <a:gdLst>
              <a:gd name="connsiteX0" fmla="*/ 1002960 w 2664102"/>
              <a:gd name="connsiteY0" fmla="*/ 0 h 3460628"/>
              <a:gd name="connsiteX1" fmla="*/ 1587215 w 2664102"/>
              <a:gd name="connsiteY1" fmla="*/ 387270 h 3460628"/>
              <a:gd name="connsiteX2" fmla="*/ 1613792 w 2664102"/>
              <a:gd name="connsiteY2" fmla="*/ 472887 h 3460628"/>
              <a:gd name="connsiteX3" fmla="*/ 1728162 w 2664102"/>
              <a:gd name="connsiteY3" fmla="*/ 502295 h 3460628"/>
              <a:gd name="connsiteX4" fmla="*/ 2664102 w 2664102"/>
              <a:gd name="connsiteY4" fmla="*/ 1774459 h 3460628"/>
              <a:gd name="connsiteX5" fmla="*/ 2273953 w 2664102"/>
              <a:gd name="connsiteY5" fmla="*/ 2716361 h 3460628"/>
              <a:gd name="connsiteX6" fmla="*/ 2214624 w 2664102"/>
              <a:gd name="connsiteY6" fmla="*/ 2770284 h 3460628"/>
              <a:gd name="connsiteX7" fmla="*/ 2218372 w 2664102"/>
              <a:gd name="connsiteY7" fmla="*/ 2774826 h 3460628"/>
              <a:gd name="connsiteX8" fmla="*/ 2293494 w 2664102"/>
              <a:gd name="connsiteY8" fmla="*/ 3020760 h 3460628"/>
              <a:gd name="connsiteX9" fmla="*/ 1853626 w 2664102"/>
              <a:gd name="connsiteY9" fmla="*/ 3460628 h 3460628"/>
              <a:gd name="connsiteX10" fmla="*/ 1422695 w 2664102"/>
              <a:gd name="connsiteY10" fmla="*/ 3109409 h 3460628"/>
              <a:gd name="connsiteX11" fmla="*/ 1421945 w 2664102"/>
              <a:gd name="connsiteY11" fmla="*/ 3101971 h 3460628"/>
              <a:gd name="connsiteX12" fmla="*/ 1332051 w 2664102"/>
              <a:gd name="connsiteY12" fmla="*/ 3106510 h 3460628"/>
              <a:gd name="connsiteX13" fmla="*/ 0 w 2664102"/>
              <a:gd name="connsiteY13" fmla="*/ 1774459 h 3460628"/>
              <a:gd name="connsiteX14" fmla="*/ 390149 w 2664102"/>
              <a:gd name="connsiteY14" fmla="*/ 832557 h 3460628"/>
              <a:gd name="connsiteX15" fmla="*/ 400718 w 2664102"/>
              <a:gd name="connsiteY15" fmla="*/ 822951 h 3460628"/>
              <a:gd name="connsiteX16" fmla="*/ 381759 w 2664102"/>
              <a:gd name="connsiteY16" fmla="*/ 761874 h 3460628"/>
              <a:gd name="connsiteX17" fmla="*/ 368876 w 2664102"/>
              <a:gd name="connsiteY17" fmla="*/ 634084 h 3460628"/>
              <a:gd name="connsiteX18" fmla="*/ 1002960 w 2664102"/>
              <a:gd name="connsiteY18" fmla="*/ 0 h 346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64102" h="3460628">
                <a:moveTo>
                  <a:pt x="1002960" y="0"/>
                </a:moveTo>
                <a:cubicBezTo>
                  <a:pt x="1265607" y="0"/>
                  <a:pt x="1490956" y="159688"/>
                  <a:pt x="1587215" y="387270"/>
                </a:cubicBezTo>
                <a:lnTo>
                  <a:pt x="1613792" y="472887"/>
                </a:lnTo>
                <a:lnTo>
                  <a:pt x="1728162" y="502295"/>
                </a:lnTo>
                <a:cubicBezTo>
                  <a:pt x="2270398" y="670948"/>
                  <a:pt x="2664102" y="1176726"/>
                  <a:pt x="2664102" y="1774459"/>
                </a:cubicBezTo>
                <a:cubicBezTo>
                  <a:pt x="2664102" y="2142295"/>
                  <a:pt x="2515007" y="2475307"/>
                  <a:pt x="2273953" y="2716361"/>
                </a:cubicBezTo>
                <a:lnTo>
                  <a:pt x="2214624" y="2770284"/>
                </a:lnTo>
                <a:lnTo>
                  <a:pt x="2218372" y="2774826"/>
                </a:lnTo>
                <a:cubicBezTo>
                  <a:pt x="2265800" y="2845029"/>
                  <a:pt x="2293494" y="2929661"/>
                  <a:pt x="2293494" y="3020760"/>
                </a:cubicBezTo>
                <a:cubicBezTo>
                  <a:pt x="2293494" y="3263692"/>
                  <a:pt x="2096558" y="3460628"/>
                  <a:pt x="1853626" y="3460628"/>
                </a:cubicBezTo>
                <a:cubicBezTo>
                  <a:pt x="1641061" y="3460628"/>
                  <a:pt x="1463711" y="3309849"/>
                  <a:pt x="1422695" y="3109409"/>
                </a:cubicBezTo>
                <a:lnTo>
                  <a:pt x="1421945" y="310197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FED1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53">
            <a:extLst>
              <a:ext uri="{FF2B5EF4-FFF2-40B4-BE49-F238E27FC236}">
                <a16:creationId xmlns:a16="http://schemas.microsoft.com/office/drawing/2014/main" id="{F78C72C1-BBB8-B14F-A70E-D1EB0561C42B}"/>
              </a:ext>
            </a:extLst>
          </p:cNvPr>
          <p:cNvSpPr/>
          <p:nvPr userDrawn="1"/>
        </p:nvSpPr>
        <p:spPr>
          <a:xfrm>
            <a:off x="6680341" y="1698686"/>
            <a:ext cx="2664102" cy="3460628"/>
          </a:xfrm>
          <a:custGeom>
            <a:avLst/>
            <a:gdLst>
              <a:gd name="connsiteX0" fmla="*/ 1002960 w 2664102"/>
              <a:gd name="connsiteY0" fmla="*/ 0 h 3460628"/>
              <a:gd name="connsiteX1" fmla="*/ 1587215 w 2664102"/>
              <a:gd name="connsiteY1" fmla="*/ 387270 h 3460628"/>
              <a:gd name="connsiteX2" fmla="*/ 1613792 w 2664102"/>
              <a:gd name="connsiteY2" fmla="*/ 472887 h 3460628"/>
              <a:gd name="connsiteX3" fmla="*/ 1728162 w 2664102"/>
              <a:gd name="connsiteY3" fmla="*/ 502295 h 3460628"/>
              <a:gd name="connsiteX4" fmla="*/ 2664102 w 2664102"/>
              <a:gd name="connsiteY4" fmla="*/ 1774459 h 3460628"/>
              <a:gd name="connsiteX5" fmla="*/ 2273953 w 2664102"/>
              <a:gd name="connsiteY5" fmla="*/ 2716361 h 3460628"/>
              <a:gd name="connsiteX6" fmla="*/ 2215613 w 2664102"/>
              <a:gd name="connsiteY6" fmla="*/ 2769384 h 3460628"/>
              <a:gd name="connsiteX7" fmla="*/ 2220103 w 2664102"/>
              <a:gd name="connsiteY7" fmla="*/ 2774826 h 3460628"/>
              <a:gd name="connsiteX8" fmla="*/ 2295226 w 2664102"/>
              <a:gd name="connsiteY8" fmla="*/ 3020760 h 3460628"/>
              <a:gd name="connsiteX9" fmla="*/ 1855358 w 2664102"/>
              <a:gd name="connsiteY9" fmla="*/ 3460628 h 3460628"/>
              <a:gd name="connsiteX10" fmla="*/ 1424427 w 2664102"/>
              <a:gd name="connsiteY10" fmla="*/ 3109409 h 3460628"/>
              <a:gd name="connsiteX11" fmla="*/ 1423668 w 2664102"/>
              <a:gd name="connsiteY11" fmla="*/ 3101884 h 3460628"/>
              <a:gd name="connsiteX12" fmla="*/ 1332051 w 2664102"/>
              <a:gd name="connsiteY12" fmla="*/ 3106510 h 3460628"/>
              <a:gd name="connsiteX13" fmla="*/ 0 w 2664102"/>
              <a:gd name="connsiteY13" fmla="*/ 1774459 h 3460628"/>
              <a:gd name="connsiteX14" fmla="*/ 390149 w 2664102"/>
              <a:gd name="connsiteY14" fmla="*/ 832557 h 3460628"/>
              <a:gd name="connsiteX15" fmla="*/ 400718 w 2664102"/>
              <a:gd name="connsiteY15" fmla="*/ 822951 h 3460628"/>
              <a:gd name="connsiteX16" fmla="*/ 381759 w 2664102"/>
              <a:gd name="connsiteY16" fmla="*/ 761874 h 3460628"/>
              <a:gd name="connsiteX17" fmla="*/ 368876 w 2664102"/>
              <a:gd name="connsiteY17" fmla="*/ 634084 h 3460628"/>
              <a:gd name="connsiteX18" fmla="*/ 1002960 w 2664102"/>
              <a:gd name="connsiteY18" fmla="*/ 0 h 346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64102" h="3460628">
                <a:moveTo>
                  <a:pt x="1002960" y="0"/>
                </a:moveTo>
                <a:cubicBezTo>
                  <a:pt x="1265607" y="0"/>
                  <a:pt x="1490956" y="159688"/>
                  <a:pt x="1587215" y="387270"/>
                </a:cubicBezTo>
                <a:lnTo>
                  <a:pt x="1613792" y="472887"/>
                </a:lnTo>
                <a:lnTo>
                  <a:pt x="1728162" y="502295"/>
                </a:lnTo>
                <a:cubicBezTo>
                  <a:pt x="2270398" y="670948"/>
                  <a:pt x="2664102" y="1176726"/>
                  <a:pt x="2664102" y="1774459"/>
                </a:cubicBezTo>
                <a:cubicBezTo>
                  <a:pt x="2664102" y="2142295"/>
                  <a:pt x="2515007" y="2475307"/>
                  <a:pt x="2273953" y="2716361"/>
                </a:cubicBezTo>
                <a:lnTo>
                  <a:pt x="2215613" y="2769384"/>
                </a:lnTo>
                <a:lnTo>
                  <a:pt x="2220103" y="2774826"/>
                </a:lnTo>
                <a:cubicBezTo>
                  <a:pt x="2267532" y="2845029"/>
                  <a:pt x="2295226" y="2929661"/>
                  <a:pt x="2295226" y="3020760"/>
                </a:cubicBezTo>
                <a:cubicBezTo>
                  <a:pt x="2295226" y="3263692"/>
                  <a:pt x="2098290" y="3460628"/>
                  <a:pt x="1855358" y="3460628"/>
                </a:cubicBezTo>
                <a:cubicBezTo>
                  <a:pt x="1642793" y="3460628"/>
                  <a:pt x="1465443" y="3309849"/>
                  <a:pt x="1424427" y="3109409"/>
                </a:cubicBezTo>
                <a:lnTo>
                  <a:pt x="1423668" y="3101884"/>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FED1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54">
            <a:extLst>
              <a:ext uri="{FF2B5EF4-FFF2-40B4-BE49-F238E27FC236}">
                <a16:creationId xmlns:a16="http://schemas.microsoft.com/office/drawing/2014/main" id="{5322CBE2-C8DB-9445-B2BF-307CEC7D4467}"/>
              </a:ext>
            </a:extLst>
          </p:cNvPr>
          <p:cNvSpPr/>
          <p:nvPr/>
        </p:nvSpPr>
        <p:spPr>
          <a:xfrm>
            <a:off x="8975567" y="1698686"/>
            <a:ext cx="2664102" cy="3460628"/>
          </a:xfrm>
          <a:custGeom>
            <a:avLst/>
            <a:gdLst>
              <a:gd name="connsiteX0" fmla="*/ 1002960 w 2664102"/>
              <a:gd name="connsiteY0" fmla="*/ 0 h 3460628"/>
              <a:gd name="connsiteX1" fmla="*/ 1587215 w 2664102"/>
              <a:gd name="connsiteY1" fmla="*/ 387270 h 3460628"/>
              <a:gd name="connsiteX2" fmla="*/ 1613791 w 2664102"/>
              <a:gd name="connsiteY2" fmla="*/ 472887 h 3460628"/>
              <a:gd name="connsiteX3" fmla="*/ 1728162 w 2664102"/>
              <a:gd name="connsiteY3" fmla="*/ 502295 h 3460628"/>
              <a:gd name="connsiteX4" fmla="*/ 2664102 w 2664102"/>
              <a:gd name="connsiteY4" fmla="*/ 1774459 h 3460628"/>
              <a:gd name="connsiteX5" fmla="*/ 2359926 w 2664102"/>
              <a:gd name="connsiteY5" fmla="*/ 2621767 h 3460628"/>
              <a:gd name="connsiteX6" fmla="*/ 2289236 w 2664102"/>
              <a:gd name="connsiteY6" fmla="*/ 2699546 h 3460628"/>
              <a:gd name="connsiteX7" fmla="*/ 2301574 w 2664102"/>
              <a:gd name="connsiteY7" fmla="*/ 2709727 h 3460628"/>
              <a:gd name="connsiteX8" fmla="*/ 2430409 w 2664102"/>
              <a:gd name="connsiteY8" fmla="*/ 3020760 h 3460628"/>
              <a:gd name="connsiteX9" fmla="*/ 1990541 w 2664102"/>
              <a:gd name="connsiteY9" fmla="*/ 3460628 h 3460628"/>
              <a:gd name="connsiteX10" fmla="*/ 1559610 w 2664102"/>
              <a:gd name="connsiteY10" fmla="*/ 3109409 h 3460628"/>
              <a:gd name="connsiteX11" fmla="*/ 1557255 w 2664102"/>
              <a:gd name="connsiteY11" fmla="*/ 3086049 h 3460628"/>
              <a:gd name="connsiteX12" fmla="*/ 1468245 w 2664102"/>
              <a:gd name="connsiteY12" fmla="*/ 3099633 h 3460628"/>
              <a:gd name="connsiteX13" fmla="*/ 1332051 w 2664102"/>
              <a:gd name="connsiteY13" fmla="*/ 3106510 h 3460628"/>
              <a:gd name="connsiteX14" fmla="*/ 0 w 2664102"/>
              <a:gd name="connsiteY14" fmla="*/ 1774459 h 3460628"/>
              <a:gd name="connsiteX15" fmla="*/ 390149 w 2664102"/>
              <a:gd name="connsiteY15" fmla="*/ 832557 h 3460628"/>
              <a:gd name="connsiteX16" fmla="*/ 400718 w 2664102"/>
              <a:gd name="connsiteY16" fmla="*/ 822951 h 3460628"/>
              <a:gd name="connsiteX17" fmla="*/ 381758 w 2664102"/>
              <a:gd name="connsiteY17" fmla="*/ 761874 h 3460628"/>
              <a:gd name="connsiteX18" fmla="*/ 368876 w 2664102"/>
              <a:gd name="connsiteY18" fmla="*/ 634084 h 3460628"/>
              <a:gd name="connsiteX19" fmla="*/ 1002960 w 2664102"/>
              <a:gd name="connsiteY19" fmla="*/ 0 h 346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64102" h="3460628">
                <a:moveTo>
                  <a:pt x="1002960" y="0"/>
                </a:moveTo>
                <a:cubicBezTo>
                  <a:pt x="1265606" y="0"/>
                  <a:pt x="1490955" y="159688"/>
                  <a:pt x="1587215" y="387270"/>
                </a:cubicBezTo>
                <a:lnTo>
                  <a:pt x="1613791" y="472887"/>
                </a:lnTo>
                <a:lnTo>
                  <a:pt x="1728162" y="502295"/>
                </a:lnTo>
                <a:cubicBezTo>
                  <a:pt x="2270398" y="670948"/>
                  <a:pt x="2664102" y="1176726"/>
                  <a:pt x="2664102" y="1774459"/>
                </a:cubicBezTo>
                <a:cubicBezTo>
                  <a:pt x="2664102" y="2096315"/>
                  <a:pt x="2549951" y="2391510"/>
                  <a:pt x="2359926" y="2621767"/>
                </a:cubicBezTo>
                <a:lnTo>
                  <a:pt x="2289236" y="2699546"/>
                </a:lnTo>
                <a:lnTo>
                  <a:pt x="2301574" y="2709727"/>
                </a:lnTo>
                <a:cubicBezTo>
                  <a:pt x="2381175" y="2789327"/>
                  <a:pt x="2430409" y="2899294"/>
                  <a:pt x="2430409" y="3020760"/>
                </a:cubicBezTo>
                <a:cubicBezTo>
                  <a:pt x="2430409" y="3263692"/>
                  <a:pt x="2233473" y="3460628"/>
                  <a:pt x="1990541" y="3460628"/>
                </a:cubicBezTo>
                <a:cubicBezTo>
                  <a:pt x="1777975" y="3460628"/>
                  <a:pt x="1600626" y="3309849"/>
                  <a:pt x="1559610" y="3109409"/>
                </a:cubicBezTo>
                <a:lnTo>
                  <a:pt x="1557255" y="3086049"/>
                </a:lnTo>
                <a:lnTo>
                  <a:pt x="1468245" y="3099633"/>
                </a:lnTo>
                <a:cubicBezTo>
                  <a:pt x="1423466" y="3104181"/>
                  <a:pt x="1378030" y="3106510"/>
                  <a:pt x="1332051" y="3106510"/>
                </a:cubicBezTo>
                <a:cubicBezTo>
                  <a:pt x="596380" y="3106510"/>
                  <a:pt x="0" y="2510130"/>
                  <a:pt x="0" y="1774459"/>
                </a:cubicBezTo>
                <a:cubicBezTo>
                  <a:pt x="0" y="1406624"/>
                  <a:pt x="149095" y="1073611"/>
                  <a:pt x="390149" y="832557"/>
                </a:cubicBezTo>
                <a:lnTo>
                  <a:pt x="400718" y="822951"/>
                </a:lnTo>
                <a:lnTo>
                  <a:pt x="381758" y="761874"/>
                </a:lnTo>
                <a:cubicBezTo>
                  <a:pt x="373312" y="720597"/>
                  <a:pt x="368876" y="677859"/>
                  <a:pt x="368876" y="634084"/>
                </a:cubicBezTo>
                <a:cubicBezTo>
                  <a:pt x="368876" y="283889"/>
                  <a:pt x="652765" y="0"/>
                  <a:pt x="1002960" y="0"/>
                </a:cubicBezTo>
                <a:close/>
              </a:path>
            </a:pathLst>
          </a:custGeom>
          <a:solidFill>
            <a:srgbClr val="FED1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2291885" y="3135867"/>
            <a:ext cx="2093228" cy="1202080"/>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4623112" y="3117069"/>
            <a:ext cx="2093228" cy="1202080"/>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6878370" y="3121537"/>
            <a:ext cx="2093228" cy="1202080"/>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9209597" y="3102739"/>
            <a:ext cx="2093228" cy="1202080"/>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1" name="Rectangle 30">
            <a:extLst>
              <a:ext uri="{FF2B5EF4-FFF2-40B4-BE49-F238E27FC236}">
                <a16:creationId xmlns:a16="http://schemas.microsoft.com/office/drawing/2014/main" id="{15B96E93-12A7-0543-B8EE-9285E103FDF4}"/>
              </a:ext>
            </a:extLst>
          </p:cNvPr>
          <p:cNvSpPr/>
          <p:nvPr userDrawn="1"/>
        </p:nvSpPr>
        <p:spPr>
          <a:xfrm rot="16200000" flipV="1">
            <a:off x="11591456" y="6622960"/>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2" name="TextBox 31">
            <a:extLst>
              <a:ext uri="{FF2B5EF4-FFF2-40B4-BE49-F238E27FC236}">
                <a16:creationId xmlns:a16="http://schemas.microsoft.com/office/drawing/2014/main" id="{B952A1B4-9317-CA4F-8010-A831C931E180}"/>
              </a:ext>
            </a:extLst>
          </p:cNvPr>
          <p:cNvSpPr txBox="1"/>
          <p:nvPr userDrawn="1"/>
        </p:nvSpPr>
        <p:spPr>
          <a:xfrm>
            <a:off x="363851" y="6461565"/>
            <a:ext cx="11425605" cy="261610"/>
          </a:xfrm>
          <a:prstGeom prst="rect">
            <a:avLst/>
          </a:prstGeom>
          <a:noFill/>
        </p:spPr>
        <p:txBody>
          <a:bodyPr wrap="square" rtlCol="0">
            <a:spAutoFit/>
          </a:bodyPr>
          <a:lstStyle/>
          <a:p>
            <a:pPr algn="r"/>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j-lt"/>
                <a:ea typeface="Lato Medium" panose="020F0502020204030203" pitchFamily="34" charset="0"/>
                <a:cs typeface="Calibri" panose="020F0502020204030204" pitchFamily="34" charset="0"/>
              </a:rPr>
              <a:t>for seniors</a:t>
            </a:r>
          </a:p>
        </p:txBody>
      </p:sp>
      <p:sp>
        <p:nvSpPr>
          <p:cNvPr id="56" name="Oval 55">
            <a:extLst>
              <a:ext uri="{FF2B5EF4-FFF2-40B4-BE49-F238E27FC236}">
                <a16:creationId xmlns:a16="http://schemas.microsoft.com/office/drawing/2014/main" id="{B13E1DCE-8617-FE49-9D50-215190C95744}"/>
              </a:ext>
            </a:extLst>
          </p:cNvPr>
          <p:cNvSpPr/>
          <p:nvPr userDrawn="1"/>
        </p:nvSpPr>
        <p:spPr>
          <a:xfrm>
            <a:off x="2562014" y="178697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1CF0B779-49F1-BD40-A379-6E82ED7A8EA5}"/>
              </a:ext>
            </a:extLst>
          </p:cNvPr>
          <p:cNvSpPr/>
          <p:nvPr userDrawn="1"/>
        </p:nvSpPr>
        <p:spPr>
          <a:xfrm>
            <a:off x="4860745" y="1805440"/>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71B6F19E-6C02-7B40-813C-4C605D3E627A}"/>
              </a:ext>
            </a:extLst>
          </p:cNvPr>
          <p:cNvSpPr/>
          <p:nvPr userDrawn="1"/>
        </p:nvSpPr>
        <p:spPr>
          <a:xfrm>
            <a:off x="7155971" y="1805439"/>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1A601DA3-31CF-EE49-AC34-35907C8E7C67}"/>
              </a:ext>
            </a:extLst>
          </p:cNvPr>
          <p:cNvSpPr/>
          <p:nvPr userDrawn="1"/>
        </p:nvSpPr>
        <p:spPr>
          <a:xfrm>
            <a:off x="9451197" y="1805439"/>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17">
            <a:extLst>
              <a:ext uri="{FF2B5EF4-FFF2-40B4-BE49-F238E27FC236}">
                <a16:creationId xmlns:a16="http://schemas.microsoft.com/office/drawing/2014/main" id="{1FA3C6B8-1B91-3C45-ABF9-38614C60D882}"/>
              </a:ext>
            </a:extLst>
          </p:cNvPr>
          <p:cNvSpPr>
            <a:spLocks noGrp="1"/>
          </p:cNvSpPr>
          <p:nvPr>
            <p:ph type="body" sz="quarter" idx="34" hasCustomPrompt="1"/>
          </p:nvPr>
        </p:nvSpPr>
        <p:spPr>
          <a:xfrm>
            <a:off x="2747941" y="1946907"/>
            <a:ext cx="695250" cy="734798"/>
          </a:xfrm>
        </p:spPr>
        <p:txBody>
          <a:bodyPr/>
          <a:lstStyle>
            <a:lvl1pPr algn="ctr">
              <a:buNone/>
              <a:defRPr sz="48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2" name="Text Placeholder 17">
            <a:extLst>
              <a:ext uri="{FF2B5EF4-FFF2-40B4-BE49-F238E27FC236}">
                <a16:creationId xmlns:a16="http://schemas.microsoft.com/office/drawing/2014/main" id="{A458E8DF-54E7-064A-9CDB-051A735469FD}"/>
              </a:ext>
            </a:extLst>
          </p:cNvPr>
          <p:cNvSpPr>
            <a:spLocks noGrp="1"/>
          </p:cNvSpPr>
          <p:nvPr>
            <p:ph type="body" sz="quarter" idx="35" hasCustomPrompt="1"/>
          </p:nvPr>
        </p:nvSpPr>
        <p:spPr>
          <a:xfrm>
            <a:off x="5064548" y="1949503"/>
            <a:ext cx="695250" cy="734798"/>
          </a:xfrm>
        </p:spPr>
        <p:txBody>
          <a:bodyPr/>
          <a:lstStyle>
            <a:lvl1pPr algn="ctr">
              <a:buNone/>
              <a:defRPr sz="48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6" name="Text Placeholder 17">
            <a:extLst>
              <a:ext uri="{FF2B5EF4-FFF2-40B4-BE49-F238E27FC236}">
                <a16:creationId xmlns:a16="http://schemas.microsoft.com/office/drawing/2014/main" id="{FDFA3651-9899-9946-9C5D-81AF4B51CA40}"/>
              </a:ext>
            </a:extLst>
          </p:cNvPr>
          <p:cNvSpPr>
            <a:spLocks noGrp="1"/>
          </p:cNvSpPr>
          <p:nvPr>
            <p:ph type="body" sz="quarter" idx="36" hasCustomPrompt="1"/>
          </p:nvPr>
        </p:nvSpPr>
        <p:spPr>
          <a:xfrm>
            <a:off x="7338393" y="1962861"/>
            <a:ext cx="695250" cy="734798"/>
          </a:xfrm>
        </p:spPr>
        <p:txBody>
          <a:bodyPr/>
          <a:lstStyle>
            <a:lvl1pPr algn="ctr">
              <a:buNone/>
              <a:defRPr sz="48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7" name="Text Placeholder 17">
            <a:extLst>
              <a:ext uri="{FF2B5EF4-FFF2-40B4-BE49-F238E27FC236}">
                <a16:creationId xmlns:a16="http://schemas.microsoft.com/office/drawing/2014/main" id="{4790CDE1-298B-B145-BA4E-F6881FB7FA93}"/>
              </a:ext>
            </a:extLst>
          </p:cNvPr>
          <p:cNvSpPr>
            <a:spLocks noGrp="1"/>
          </p:cNvSpPr>
          <p:nvPr>
            <p:ph type="body" sz="quarter" idx="37" hasCustomPrompt="1"/>
          </p:nvPr>
        </p:nvSpPr>
        <p:spPr>
          <a:xfrm>
            <a:off x="9655000" y="1965457"/>
            <a:ext cx="695250" cy="734798"/>
          </a:xfrm>
        </p:spPr>
        <p:txBody>
          <a:bodyPr/>
          <a:lstStyle>
            <a:lvl1pPr algn="ctr">
              <a:buNone/>
              <a:defRPr sz="48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Tree>
    <p:extLst>
      <p:ext uri="{BB962C8B-B14F-4D97-AF65-F5344CB8AC3E}">
        <p14:creationId xmlns:p14="http://schemas.microsoft.com/office/powerpoint/2010/main" val="9399968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point icon graph">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C2DB8636-C798-AD47-8DC9-47814E3387DD}"/>
              </a:ext>
            </a:extLst>
          </p:cNvPr>
          <p:cNvSpPr/>
          <p:nvPr/>
        </p:nvSpPr>
        <p:spPr>
          <a:xfrm>
            <a:off x="4292836"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3846806" y="2428576"/>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3912488"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3324401" y="800258"/>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6055570"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6119725" y="2494259"/>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5531638" y="2921959"/>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6489380"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8249060" y="2428576"/>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8316270"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7728183" y="800258"/>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8684398" y="2475929"/>
            <a:ext cx="1661920" cy="233707"/>
          </a:xfrm>
          <a:custGeom>
            <a:avLst/>
            <a:gdLst/>
            <a:ahLst/>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10445605"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10512815" y="2494259"/>
            <a:ext cx="190937" cy="193992"/>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9924727" y="2921959"/>
            <a:ext cx="1367112" cy="1512224"/>
          </a:xfrm>
          <a:custGeom>
            <a:avLst/>
            <a:gdLst/>
            <a:ahLst/>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8" name="TextBox 77">
            <a:extLst>
              <a:ext uri="{FF2B5EF4-FFF2-40B4-BE49-F238E27FC236}">
                <a16:creationId xmlns:a16="http://schemas.microsoft.com/office/drawing/2014/main" id="{04634976-744C-254F-BE6F-6EB202B92360}"/>
              </a:ext>
            </a:extLst>
          </p:cNvPr>
          <p:cNvSpPr txBox="1"/>
          <p:nvPr/>
        </p:nvSpPr>
        <p:spPr>
          <a:xfrm>
            <a:off x="5691808" y="1322650"/>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0" name="TextBox 79">
            <a:extLst>
              <a:ext uri="{FF2B5EF4-FFF2-40B4-BE49-F238E27FC236}">
                <a16:creationId xmlns:a16="http://schemas.microsoft.com/office/drawing/2014/main" id="{B0E5118A-8174-6649-9B3B-D77A8707F876}"/>
              </a:ext>
            </a:extLst>
          </p:cNvPr>
          <p:cNvSpPr txBox="1"/>
          <p:nvPr/>
        </p:nvSpPr>
        <p:spPr>
          <a:xfrm>
            <a:off x="10092535" y="1322650"/>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2" name="TextBox 81">
            <a:extLst>
              <a:ext uri="{FF2B5EF4-FFF2-40B4-BE49-F238E27FC236}">
                <a16:creationId xmlns:a16="http://schemas.microsoft.com/office/drawing/2014/main" id="{08E9F9D0-9E26-264C-AEC8-09904D07E9EC}"/>
              </a:ext>
            </a:extLst>
          </p:cNvPr>
          <p:cNvSpPr txBox="1"/>
          <p:nvPr/>
        </p:nvSpPr>
        <p:spPr>
          <a:xfrm>
            <a:off x="3477661" y="3013347"/>
            <a:ext cx="1066702" cy="369332"/>
          </a:xfrm>
          <a:prstGeom prst="rect">
            <a:avLst/>
          </a:prstGeom>
          <a:noFill/>
        </p:spPr>
        <p:txBody>
          <a:bodyPr wrap="none" rtlCol="0">
            <a:spAutoFit/>
          </a:bodyPr>
          <a:lstStyle/>
          <a:p>
            <a:pPr algn="ctr"/>
            <a:r>
              <a:rPr lang="en-US" dirty="0">
                <a:solidFill>
                  <a:schemeClr val="tx2"/>
                </a:solidFill>
                <a:latin typeface="+mn-lt"/>
                <a:ea typeface="Roboto Medium" panose="02000000000000000000" pitchFamily="2" charset="0"/>
                <a:cs typeface="Lato" panose="020F0502020204030203" pitchFamily="34" charset="0"/>
              </a:rPr>
              <a:t>Your Title</a:t>
            </a:r>
          </a:p>
        </p:txBody>
      </p:sp>
      <p:sp>
        <p:nvSpPr>
          <p:cNvPr id="84" name="TextBox 83">
            <a:extLst>
              <a:ext uri="{FF2B5EF4-FFF2-40B4-BE49-F238E27FC236}">
                <a16:creationId xmlns:a16="http://schemas.microsoft.com/office/drawing/2014/main" id="{93C43E96-4B36-3748-B67A-4817918F0204}"/>
              </a:ext>
            </a:extLst>
          </p:cNvPr>
          <p:cNvSpPr txBox="1"/>
          <p:nvPr/>
        </p:nvSpPr>
        <p:spPr>
          <a:xfrm>
            <a:off x="7895149" y="3013347"/>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2833955" y="2984923"/>
            <a:ext cx="2253709"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7261647" y="2951026"/>
            <a:ext cx="2253709"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5051398" y="1028522"/>
            <a:ext cx="2253709"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9377489" y="994625"/>
            <a:ext cx="2253709"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5" name="Freeform 104">
            <a:extLst>
              <a:ext uri="{FF2B5EF4-FFF2-40B4-BE49-F238E27FC236}">
                <a16:creationId xmlns:a16="http://schemas.microsoft.com/office/drawing/2014/main" id="{337311E9-3EFE-D343-B68E-E469AF748125}"/>
              </a:ext>
            </a:extLst>
          </p:cNvPr>
          <p:cNvSpPr/>
          <p:nvPr userDrawn="1"/>
        </p:nvSpPr>
        <p:spPr>
          <a:xfrm>
            <a:off x="0" y="2489789"/>
            <a:ext cx="3733642" cy="233707"/>
          </a:xfrm>
          <a:custGeom>
            <a:avLst/>
            <a:gdLst>
              <a:gd name="connsiteX0" fmla="*/ 0 w 3733642"/>
              <a:gd name="connsiteY0" fmla="*/ 0 h 233707"/>
              <a:gd name="connsiteX1" fmla="*/ 2074776 w 3733642"/>
              <a:gd name="connsiteY1" fmla="*/ 0 h 233707"/>
              <a:gd name="connsiteX2" fmla="*/ 2492280 w 3733642"/>
              <a:gd name="connsiteY2" fmla="*/ 0 h 233707"/>
              <a:gd name="connsiteX3" fmla="*/ 3732116 w 3733642"/>
              <a:gd name="connsiteY3" fmla="*/ 0 h 233707"/>
              <a:gd name="connsiteX4" fmla="*/ 3700068 w 3733642"/>
              <a:gd name="connsiteY4" fmla="*/ 115336 h 233707"/>
              <a:gd name="connsiteX5" fmla="*/ 3733642 w 3733642"/>
              <a:gd name="connsiteY5" fmla="*/ 233707 h 233707"/>
              <a:gd name="connsiteX6" fmla="*/ 2494674 w 3733642"/>
              <a:gd name="connsiteY6" fmla="*/ 233707 h 233707"/>
              <a:gd name="connsiteX7" fmla="*/ 2073250 w 3733642"/>
              <a:gd name="connsiteY7" fmla="*/ 233707 h 233707"/>
              <a:gd name="connsiteX8" fmla="*/ 0 w 3733642"/>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642" h="233707">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FE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8" name="Rectangle 27">
            <a:extLst>
              <a:ext uri="{FF2B5EF4-FFF2-40B4-BE49-F238E27FC236}">
                <a16:creationId xmlns:a16="http://schemas.microsoft.com/office/drawing/2014/main" id="{DF453934-7B62-4644-A627-15E6F071BCE9}"/>
              </a:ext>
            </a:extLst>
          </p:cNvPr>
          <p:cNvSpPr/>
          <p:nvPr userDrawn="1"/>
        </p:nvSpPr>
        <p:spPr>
          <a:xfrm rot="16200000" flipV="1">
            <a:off x="11591456" y="6622960"/>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9" name="TextBox 28">
            <a:extLst>
              <a:ext uri="{FF2B5EF4-FFF2-40B4-BE49-F238E27FC236}">
                <a16:creationId xmlns:a16="http://schemas.microsoft.com/office/drawing/2014/main" id="{363C83FA-5939-4A4D-8F14-DBDF6C3C824C}"/>
              </a:ext>
            </a:extLst>
          </p:cNvPr>
          <p:cNvSpPr txBox="1"/>
          <p:nvPr userDrawn="1"/>
        </p:nvSpPr>
        <p:spPr>
          <a:xfrm>
            <a:off x="363851" y="6461565"/>
            <a:ext cx="11425605" cy="261610"/>
          </a:xfrm>
          <a:prstGeom prst="rect">
            <a:avLst/>
          </a:prstGeom>
          <a:noFill/>
        </p:spPr>
        <p:txBody>
          <a:bodyPr wrap="square" rtlCol="0">
            <a:spAutoFit/>
          </a:bodyPr>
          <a:lstStyle/>
          <a:p>
            <a:pPr algn="r"/>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j-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22026889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D471C-0C8F-0146-83F3-CAF71642C847}"/>
              </a:ext>
            </a:extLst>
          </p:cNvPr>
          <p:cNvSpPr/>
          <p:nvPr userDrawn="1"/>
        </p:nvSpPr>
        <p:spPr>
          <a:xfrm flipV="1">
            <a:off x="1808067" y="0"/>
            <a:ext cx="5567770" cy="6932300"/>
          </a:xfrm>
          <a:prstGeom prst="rect">
            <a:avLst/>
          </a:prstGeom>
          <a:solidFill>
            <a:srgbClr val="85D2E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grpSp>
        <p:nvGrpSpPr>
          <p:cNvPr id="6" name="Google Shape;664;p39">
            <a:extLst>
              <a:ext uri="{FF2B5EF4-FFF2-40B4-BE49-F238E27FC236}">
                <a16:creationId xmlns:a16="http://schemas.microsoft.com/office/drawing/2014/main" id="{CC85109A-A3EC-3D46-89F2-96E07506BA98}"/>
              </a:ext>
            </a:extLst>
          </p:cNvPr>
          <p:cNvGrpSpPr/>
          <p:nvPr userDrawn="1"/>
        </p:nvGrpSpPr>
        <p:grpSpPr>
          <a:xfrm>
            <a:off x="2228342" y="5863147"/>
            <a:ext cx="233548" cy="233548"/>
            <a:chOff x="5941025" y="3634400"/>
            <a:chExt cx="467650" cy="467650"/>
          </a:xfrm>
        </p:grpSpPr>
        <p:sp>
          <p:nvSpPr>
            <p:cNvPr id="7" name="Google Shape;665;p39">
              <a:extLst>
                <a:ext uri="{FF2B5EF4-FFF2-40B4-BE49-F238E27FC236}">
                  <a16:creationId xmlns:a16="http://schemas.microsoft.com/office/drawing/2014/main" id="{8AE5DE59-CD7E-C247-8CC4-585D7EEC5EE4}"/>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6;p39">
              <a:extLst>
                <a:ext uri="{FF2B5EF4-FFF2-40B4-BE49-F238E27FC236}">
                  <a16:creationId xmlns:a16="http://schemas.microsoft.com/office/drawing/2014/main" id="{141E336F-B4CC-8243-BF7F-1553C0EA509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7;p39">
              <a:extLst>
                <a:ext uri="{FF2B5EF4-FFF2-40B4-BE49-F238E27FC236}">
                  <a16:creationId xmlns:a16="http://schemas.microsoft.com/office/drawing/2014/main" id="{B7F1A6A5-0657-E242-BDC1-9059DBA33F9C}"/>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8;p39">
              <a:extLst>
                <a:ext uri="{FF2B5EF4-FFF2-40B4-BE49-F238E27FC236}">
                  <a16:creationId xmlns:a16="http://schemas.microsoft.com/office/drawing/2014/main" id="{C110D7FA-7DD5-4C43-80F0-95CFFA5A8617}"/>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69;p39">
              <a:extLst>
                <a:ext uri="{FF2B5EF4-FFF2-40B4-BE49-F238E27FC236}">
                  <a16:creationId xmlns:a16="http://schemas.microsoft.com/office/drawing/2014/main" id="{695A813B-B96B-044E-9680-414DFC05A65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70;p39">
              <a:extLst>
                <a:ext uri="{FF2B5EF4-FFF2-40B4-BE49-F238E27FC236}">
                  <a16:creationId xmlns:a16="http://schemas.microsoft.com/office/drawing/2014/main" id="{FF65CAE6-8287-454E-9FEF-03CB5CBA73C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rgbClr val="000000"/>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623928" y="1515712"/>
            <a:ext cx="3195486" cy="731140"/>
          </a:xfrm>
        </p:spPr>
        <p:txBody>
          <a:bodyPr anchor="ctr">
            <a:normAutofit/>
          </a:bodyPr>
          <a:lstStyle>
            <a:lvl1pPr marL="0" indent="0" algn="r">
              <a:buNone/>
              <a:defRPr sz="2800" baseline="0">
                <a:solidFill>
                  <a:srgbClr val="000000"/>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623928" y="706136"/>
            <a:ext cx="3195485" cy="837258"/>
          </a:xfrm>
        </p:spPr>
        <p:txBody>
          <a:bodyPr anchor="ctr">
            <a:normAutofit/>
          </a:bodyPr>
          <a:lstStyle>
            <a:lvl1pPr marL="0" indent="0" algn="r">
              <a:buNone/>
              <a:defRPr sz="5000" baseline="0">
                <a:solidFill>
                  <a:srgbClr val="000000"/>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7" name="Rectangle 26">
            <a:extLst>
              <a:ext uri="{FF2B5EF4-FFF2-40B4-BE49-F238E27FC236}">
                <a16:creationId xmlns:a16="http://schemas.microsoft.com/office/drawing/2014/main" id="{C0B53E92-EEA2-C244-A0DE-E8A8BB45245B}"/>
              </a:ext>
            </a:extLst>
          </p:cNvPr>
          <p:cNvSpPr/>
          <p:nvPr userDrawn="1"/>
        </p:nvSpPr>
        <p:spPr>
          <a:xfrm flipV="1">
            <a:off x="10087" y="6555301"/>
            <a:ext cx="79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8" name="TextBox 27">
            <a:extLst>
              <a:ext uri="{FF2B5EF4-FFF2-40B4-BE49-F238E27FC236}">
                <a16:creationId xmlns:a16="http://schemas.microsoft.com/office/drawing/2014/main" id="{77ECD463-CACA-A245-ABB8-C2DAD3A70862}"/>
              </a:ext>
            </a:extLst>
          </p:cNvPr>
          <p:cNvSpPr txBox="1"/>
          <p:nvPr userDrawn="1"/>
        </p:nvSpPr>
        <p:spPr>
          <a:xfrm rot="16200000">
            <a:off x="-3040291" y="2832024"/>
            <a:ext cx="6892756" cy="307777"/>
          </a:xfrm>
          <a:prstGeom prst="rect">
            <a:avLst/>
          </a:prstGeom>
          <a:noFill/>
        </p:spPr>
        <p:txBody>
          <a:bodyPr wrap="square" rtlCol="0">
            <a:spAutoFit/>
          </a:bodyPr>
          <a:lstStyle/>
          <a:p>
            <a:pPr algn="l"/>
            <a:r>
              <a:rPr lang="en-US" sz="14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4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pic>
        <p:nvPicPr>
          <p:cNvPr id="29" name="Picture 28" descr="A picture containing text&#10;&#10;Description automatically generated">
            <a:extLst>
              <a:ext uri="{FF2B5EF4-FFF2-40B4-BE49-F238E27FC236}">
                <a16:creationId xmlns:a16="http://schemas.microsoft.com/office/drawing/2014/main" id="{8EB78B0B-4981-7A4C-ADF6-A5630804811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08068" y="385987"/>
            <a:ext cx="5567769" cy="2534194"/>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C4816-4301-EA49-A854-EFF7B06B50C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E3B0B7E-5192-F941-94C5-AA4F5EB37B06}"/>
              </a:ext>
            </a:extLst>
          </p:cNvPr>
          <p:cNvSpPr>
            <a:spLocks noGrp="1"/>
          </p:cNvSpPr>
          <p:nvPr>
            <p:ph type="dt" sz="half" idx="10"/>
          </p:nvPr>
        </p:nvSpPr>
        <p:spPr/>
        <p:txBody>
          <a:bodyPr/>
          <a:lstStyle/>
          <a:p>
            <a:fld id="{8B7FD578-4D8C-F94D-9569-CDE05732EEA7}" type="datetimeFigureOut">
              <a:rPr lang="en-US" smtClean="0"/>
              <a:t>9/14/2022</a:t>
            </a:fld>
            <a:endParaRPr lang="en-US"/>
          </a:p>
        </p:txBody>
      </p:sp>
      <p:sp>
        <p:nvSpPr>
          <p:cNvPr id="4" name="Footer Placeholder 3">
            <a:extLst>
              <a:ext uri="{FF2B5EF4-FFF2-40B4-BE49-F238E27FC236}">
                <a16:creationId xmlns:a16="http://schemas.microsoft.com/office/drawing/2014/main" id="{D92BEBE4-8EEC-6844-B51E-A3F43CE95E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6CA9F6-92D0-2B46-B53F-6568F55BCE8D}"/>
              </a:ext>
            </a:extLst>
          </p:cNvPr>
          <p:cNvSpPr>
            <a:spLocks noGrp="1"/>
          </p:cNvSpPr>
          <p:nvPr>
            <p:ph type="sldNum" sz="quarter" idx="12"/>
          </p:nvPr>
        </p:nvSpPr>
        <p:spPr/>
        <p:txBody>
          <a:bodyPr/>
          <a:lstStyle/>
          <a:p>
            <a:fld id="{5E760C49-C21F-C349-B509-93C281143DFD}" type="slidenum">
              <a:rPr lang="en-US" smtClean="0"/>
              <a:t>‹#›</a:t>
            </a:fld>
            <a:endParaRPr lang="en-US"/>
          </a:p>
        </p:txBody>
      </p:sp>
    </p:spTree>
    <p:extLst>
      <p:ext uri="{BB962C8B-B14F-4D97-AF65-F5344CB8AC3E}">
        <p14:creationId xmlns:p14="http://schemas.microsoft.com/office/powerpoint/2010/main" val="22490745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7918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547002-8F3C-694D-AEC8-99454AAD7BD4}"/>
              </a:ext>
            </a:extLst>
          </p:cNvPr>
          <p:cNvSpPr/>
          <p:nvPr userDrawn="1"/>
        </p:nvSpPr>
        <p:spPr>
          <a:xfrm>
            <a:off x="241300" y="228600"/>
            <a:ext cx="11696700" cy="5695316"/>
          </a:xfrm>
          <a:prstGeom prst="rect">
            <a:avLst/>
          </a:prstGeom>
          <a:solidFill>
            <a:srgbClr val="85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23">
            <a:extLst>
              <a:ext uri="{FF2B5EF4-FFF2-40B4-BE49-F238E27FC236}">
                <a16:creationId xmlns:a16="http://schemas.microsoft.com/office/drawing/2014/main" id="{A2064B40-8E53-2147-8361-55B49BB4CC15}"/>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13000" b="1" i="0" baseline="0">
                <a:solidFill>
                  <a:srgbClr val="FFD100"/>
                </a:solidFill>
                <a:latin typeface="Times New Roman" charset="0"/>
                <a:ea typeface="Times New Roman" charset="0"/>
                <a:cs typeface="Times New Roman" charset="0"/>
              </a:defRPr>
            </a:lvl1pPr>
          </a:lstStyle>
          <a:p>
            <a:pPr lvl="0"/>
            <a:r>
              <a:rPr lang="en-US" dirty="0"/>
              <a:t>”</a:t>
            </a:r>
          </a:p>
        </p:txBody>
      </p:sp>
      <p:sp>
        <p:nvSpPr>
          <p:cNvPr id="5" name="Text Placeholder 23">
            <a:extLst>
              <a:ext uri="{FF2B5EF4-FFF2-40B4-BE49-F238E27FC236}">
                <a16:creationId xmlns:a16="http://schemas.microsoft.com/office/drawing/2014/main" id="{90A7F5E5-04A0-824D-9112-6F0C0B78D2DA}"/>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
        <p:nvSpPr>
          <p:cNvPr id="6" name="Text Placeholder 23">
            <a:extLst>
              <a:ext uri="{FF2B5EF4-FFF2-40B4-BE49-F238E27FC236}">
                <a16:creationId xmlns:a16="http://schemas.microsoft.com/office/drawing/2014/main" id="{26B802C5-E509-C045-949B-B5202FF5A36F}"/>
              </a:ext>
            </a:extLst>
          </p:cNvPr>
          <p:cNvSpPr>
            <a:spLocks noGrp="1"/>
          </p:cNvSpPr>
          <p:nvPr>
            <p:ph type="body" sz="quarter" idx="15" hasCustomPrompt="1"/>
          </p:nvPr>
        </p:nvSpPr>
        <p:spPr>
          <a:xfrm>
            <a:off x="6718982" y="598304"/>
            <a:ext cx="2613204" cy="1221666"/>
          </a:xfrm>
        </p:spPr>
        <p:txBody>
          <a:bodyPr anchor="t">
            <a:noAutofit/>
          </a:bodyPr>
          <a:lstStyle>
            <a:lvl1pPr marL="0" indent="0" algn="l">
              <a:buNone/>
              <a:defRPr sz="13000" b="1" i="0" baseline="0">
                <a:solidFill>
                  <a:srgbClr val="FFD100"/>
                </a:solidFill>
                <a:latin typeface="Times New Roman" charset="0"/>
                <a:ea typeface="Times New Roman" charset="0"/>
                <a:cs typeface="Times New Roman" charset="0"/>
              </a:defRPr>
            </a:lvl1pPr>
          </a:lstStyle>
          <a:p>
            <a:pPr lvl="0"/>
            <a:r>
              <a:rPr lang="en-US" dirty="0"/>
              <a:t>“</a:t>
            </a:r>
          </a:p>
        </p:txBody>
      </p:sp>
      <p:sp>
        <p:nvSpPr>
          <p:cNvPr id="7" name="Picture Placeholder 2">
            <a:extLst>
              <a:ext uri="{FF2B5EF4-FFF2-40B4-BE49-F238E27FC236}">
                <a16:creationId xmlns:a16="http://schemas.microsoft.com/office/drawing/2014/main" id="{D6AC81E1-C41A-BB46-B49A-3C3F2326F5F6}"/>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11" name="Rectangle 10">
            <a:extLst>
              <a:ext uri="{FF2B5EF4-FFF2-40B4-BE49-F238E27FC236}">
                <a16:creationId xmlns:a16="http://schemas.microsoft.com/office/drawing/2014/main" id="{01E79E08-121F-EF40-B68F-2326DCD6818A}"/>
              </a:ext>
            </a:extLst>
          </p:cNvPr>
          <p:cNvSpPr/>
          <p:nvPr userDrawn="1"/>
        </p:nvSpPr>
        <p:spPr>
          <a:xfrm rot="16200000" flipV="1">
            <a:off x="11591456" y="6622960"/>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2" name="TextBox 11">
            <a:extLst>
              <a:ext uri="{FF2B5EF4-FFF2-40B4-BE49-F238E27FC236}">
                <a16:creationId xmlns:a16="http://schemas.microsoft.com/office/drawing/2014/main" id="{7AAC3C04-E420-5945-9FD1-6F6B40B5823A}"/>
              </a:ext>
            </a:extLst>
          </p:cNvPr>
          <p:cNvSpPr txBox="1"/>
          <p:nvPr userDrawn="1"/>
        </p:nvSpPr>
        <p:spPr>
          <a:xfrm>
            <a:off x="363851" y="6461565"/>
            <a:ext cx="11425605" cy="261610"/>
          </a:xfrm>
          <a:prstGeom prst="rect">
            <a:avLst/>
          </a:prstGeom>
          <a:noFill/>
        </p:spPr>
        <p:txBody>
          <a:bodyPr wrap="square" rtlCol="0">
            <a:spAutoFit/>
          </a:bodyPr>
          <a:lstStyle/>
          <a:p>
            <a:pPr algn="r"/>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j-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365D64E-6DB1-4A41-947D-6D77DB334755}"/>
              </a:ext>
            </a:extLst>
          </p:cNvPr>
          <p:cNvSpPr/>
          <p:nvPr userDrawn="1"/>
        </p:nvSpPr>
        <p:spPr>
          <a:xfrm>
            <a:off x="241300" y="228600"/>
            <a:ext cx="11696700" cy="5695316"/>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23">
            <a:extLst>
              <a:ext uri="{FF2B5EF4-FFF2-40B4-BE49-F238E27FC236}">
                <a16:creationId xmlns:a16="http://schemas.microsoft.com/office/drawing/2014/main" id="{60C79254-DD04-7E4B-828C-5CA56E48C9DE}"/>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13000" b="1" i="0" baseline="0">
                <a:solidFill>
                  <a:srgbClr val="000000"/>
                </a:solidFill>
                <a:latin typeface="Times New Roman" charset="0"/>
                <a:ea typeface="Times New Roman" charset="0"/>
                <a:cs typeface="Times New Roman" charset="0"/>
              </a:defRPr>
            </a:lvl1pPr>
          </a:lstStyle>
          <a:p>
            <a:pPr lvl="0"/>
            <a:r>
              <a:rPr lang="en-US" dirty="0"/>
              <a:t>”</a:t>
            </a:r>
          </a:p>
        </p:txBody>
      </p:sp>
      <p:sp>
        <p:nvSpPr>
          <p:cNvPr id="13" name="Text Placeholder 23">
            <a:extLst>
              <a:ext uri="{FF2B5EF4-FFF2-40B4-BE49-F238E27FC236}">
                <a16:creationId xmlns:a16="http://schemas.microsoft.com/office/drawing/2014/main" id="{A4E5A449-A8FD-D544-B3D3-37354D5B0DDD}"/>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
        <p:nvSpPr>
          <p:cNvPr id="14" name="Text Placeholder 23">
            <a:extLst>
              <a:ext uri="{FF2B5EF4-FFF2-40B4-BE49-F238E27FC236}">
                <a16:creationId xmlns:a16="http://schemas.microsoft.com/office/drawing/2014/main" id="{A180F79E-6991-EC4B-A8D6-4F047C14DA6D}"/>
              </a:ext>
            </a:extLst>
          </p:cNvPr>
          <p:cNvSpPr>
            <a:spLocks noGrp="1"/>
          </p:cNvSpPr>
          <p:nvPr>
            <p:ph type="body" sz="quarter" idx="15" hasCustomPrompt="1"/>
          </p:nvPr>
        </p:nvSpPr>
        <p:spPr>
          <a:xfrm>
            <a:off x="6718982" y="598304"/>
            <a:ext cx="2613204" cy="1221666"/>
          </a:xfrm>
        </p:spPr>
        <p:txBody>
          <a:bodyPr anchor="t">
            <a:noAutofit/>
          </a:bodyPr>
          <a:lstStyle>
            <a:lvl1pPr marL="0" indent="0" algn="l">
              <a:buNone/>
              <a:defRPr sz="13000" b="1" i="0" baseline="0">
                <a:solidFill>
                  <a:srgbClr val="000000"/>
                </a:solidFill>
                <a:latin typeface="Times New Roman" charset="0"/>
                <a:ea typeface="Times New Roman" charset="0"/>
                <a:cs typeface="Times New Roman" charset="0"/>
              </a:defRPr>
            </a:lvl1pPr>
          </a:lstStyle>
          <a:p>
            <a:pPr lvl="0"/>
            <a:r>
              <a:rPr lang="en-US" dirty="0"/>
              <a:t>“</a:t>
            </a:r>
          </a:p>
        </p:txBody>
      </p:sp>
      <p:sp>
        <p:nvSpPr>
          <p:cNvPr id="15" name="Picture Placeholder 2">
            <a:extLst>
              <a:ext uri="{FF2B5EF4-FFF2-40B4-BE49-F238E27FC236}">
                <a16:creationId xmlns:a16="http://schemas.microsoft.com/office/drawing/2014/main" id="{45B0059D-F32E-414A-BAC6-0279DA5761BF}"/>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16" name="Rectangle 15">
            <a:extLst>
              <a:ext uri="{FF2B5EF4-FFF2-40B4-BE49-F238E27FC236}">
                <a16:creationId xmlns:a16="http://schemas.microsoft.com/office/drawing/2014/main" id="{2A8FFB4B-FE6E-1445-9086-98AA1C167CB4}"/>
              </a:ext>
            </a:extLst>
          </p:cNvPr>
          <p:cNvSpPr/>
          <p:nvPr userDrawn="1"/>
        </p:nvSpPr>
        <p:spPr>
          <a:xfrm rot="16200000" flipV="1">
            <a:off x="11591456" y="6622960"/>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7" name="TextBox 16">
            <a:extLst>
              <a:ext uri="{FF2B5EF4-FFF2-40B4-BE49-F238E27FC236}">
                <a16:creationId xmlns:a16="http://schemas.microsoft.com/office/drawing/2014/main" id="{FC3EE403-BF92-5C4B-963E-1DEB80475324}"/>
              </a:ext>
            </a:extLst>
          </p:cNvPr>
          <p:cNvSpPr txBox="1"/>
          <p:nvPr userDrawn="1"/>
        </p:nvSpPr>
        <p:spPr>
          <a:xfrm>
            <a:off x="363851" y="6461565"/>
            <a:ext cx="11425605" cy="261610"/>
          </a:xfrm>
          <a:prstGeom prst="rect">
            <a:avLst/>
          </a:prstGeom>
          <a:noFill/>
        </p:spPr>
        <p:txBody>
          <a:bodyPr wrap="square" rtlCol="0">
            <a:spAutoFit/>
          </a:bodyPr>
          <a:lstStyle/>
          <a:p>
            <a:pPr algn="r"/>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j-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49209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241300" y="228600"/>
            <a:ext cx="11696700" cy="5695316"/>
          </a:xfrm>
          <a:prstGeom prst="rect">
            <a:avLst/>
          </a:prstGeom>
          <a:solidFill>
            <a:srgbClr val="85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rgbClr val="000000"/>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rgbClr val="000000"/>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375154" y="1210306"/>
            <a:ext cx="1008000" cy="3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1" name="Rectangle 20">
            <a:extLst>
              <a:ext uri="{FF2B5EF4-FFF2-40B4-BE49-F238E27FC236}">
                <a16:creationId xmlns:a16="http://schemas.microsoft.com/office/drawing/2014/main" id="{5B401573-3136-B04E-AB48-47CA1061F3EB}"/>
              </a:ext>
            </a:extLst>
          </p:cNvPr>
          <p:cNvSpPr/>
          <p:nvPr userDrawn="1"/>
        </p:nvSpPr>
        <p:spPr>
          <a:xfrm rot="16200000" flipV="1">
            <a:off x="11591456" y="6622960"/>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9" name="Picture 8" descr="Icon&#10;&#10;Description automatically generated with medium confidence">
            <a:extLst>
              <a:ext uri="{FF2B5EF4-FFF2-40B4-BE49-F238E27FC236}">
                <a16:creationId xmlns:a16="http://schemas.microsoft.com/office/drawing/2014/main" id="{22325080-AF67-C14B-9DA7-CE376BEEC2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82959" y="295269"/>
            <a:ext cx="4161378" cy="5695316"/>
          </a:xfrm>
          <a:prstGeom prst="rect">
            <a:avLst/>
          </a:prstGeom>
        </p:spPr>
      </p:pic>
      <p:sp>
        <p:nvSpPr>
          <p:cNvPr id="10" name="TextBox 9">
            <a:extLst>
              <a:ext uri="{FF2B5EF4-FFF2-40B4-BE49-F238E27FC236}">
                <a16:creationId xmlns:a16="http://schemas.microsoft.com/office/drawing/2014/main" id="{7C766157-FFB2-4A4F-AA24-0864D8EE6AEE}"/>
              </a:ext>
            </a:extLst>
          </p:cNvPr>
          <p:cNvSpPr txBox="1"/>
          <p:nvPr userDrawn="1"/>
        </p:nvSpPr>
        <p:spPr>
          <a:xfrm>
            <a:off x="363851" y="6461565"/>
            <a:ext cx="11425605" cy="261610"/>
          </a:xfrm>
          <a:prstGeom prst="rect">
            <a:avLst/>
          </a:prstGeom>
          <a:noFill/>
        </p:spPr>
        <p:txBody>
          <a:bodyPr wrap="square" rtlCol="0">
            <a:spAutoFit/>
          </a:bodyPr>
          <a:lstStyle/>
          <a:p>
            <a:pPr algn="r"/>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j-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22041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Slide - G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42FE68-7CC8-1646-9C36-2C3C69C0A393}"/>
              </a:ext>
            </a:extLst>
          </p:cNvPr>
          <p:cNvSpPr/>
          <p:nvPr userDrawn="1"/>
        </p:nvSpPr>
        <p:spPr>
          <a:xfrm>
            <a:off x="241300" y="228600"/>
            <a:ext cx="11696700" cy="5695316"/>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3">
            <a:extLst>
              <a:ext uri="{FF2B5EF4-FFF2-40B4-BE49-F238E27FC236}">
                <a16:creationId xmlns:a16="http://schemas.microsoft.com/office/drawing/2014/main" id="{B8417EBC-A29A-3844-B4F5-D498899BAC8B}"/>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rgbClr val="000000"/>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F6458FEC-C951-8642-A3B9-1DA1AC213093}"/>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rgbClr val="000000"/>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37E951DA-E70F-1B41-A73A-ACA59D805E7B}"/>
              </a:ext>
            </a:extLst>
          </p:cNvPr>
          <p:cNvSpPr/>
          <p:nvPr userDrawn="1"/>
        </p:nvSpPr>
        <p:spPr>
          <a:xfrm rot="5400000" flipV="1">
            <a:off x="1375154" y="1210306"/>
            <a:ext cx="1008000" cy="3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3" name="Rectangle 12">
            <a:extLst>
              <a:ext uri="{FF2B5EF4-FFF2-40B4-BE49-F238E27FC236}">
                <a16:creationId xmlns:a16="http://schemas.microsoft.com/office/drawing/2014/main" id="{ED4CA8DF-9E90-C84C-AD0D-9A398781FE1B}"/>
              </a:ext>
            </a:extLst>
          </p:cNvPr>
          <p:cNvSpPr/>
          <p:nvPr userDrawn="1"/>
        </p:nvSpPr>
        <p:spPr>
          <a:xfrm rot="16200000" flipV="1">
            <a:off x="11591456" y="6622960"/>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4" name="Picture 13" descr="Icon&#10;&#10;Description automatically generated with medium confidence">
            <a:extLst>
              <a:ext uri="{FF2B5EF4-FFF2-40B4-BE49-F238E27FC236}">
                <a16:creationId xmlns:a16="http://schemas.microsoft.com/office/drawing/2014/main" id="{35BFF2BC-D3C8-7647-A662-02D7A1E3CC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82959" y="295269"/>
            <a:ext cx="4161378" cy="5695316"/>
          </a:xfrm>
          <a:prstGeom prst="rect">
            <a:avLst/>
          </a:prstGeom>
        </p:spPr>
      </p:pic>
      <p:sp>
        <p:nvSpPr>
          <p:cNvPr id="15" name="TextBox 14">
            <a:extLst>
              <a:ext uri="{FF2B5EF4-FFF2-40B4-BE49-F238E27FC236}">
                <a16:creationId xmlns:a16="http://schemas.microsoft.com/office/drawing/2014/main" id="{F2EEDFD3-46C8-FE4A-99B2-441927A90781}"/>
              </a:ext>
            </a:extLst>
          </p:cNvPr>
          <p:cNvSpPr txBox="1"/>
          <p:nvPr userDrawn="1"/>
        </p:nvSpPr>
        <p:spPr>
          <a:xfrm>
            <a:off x="363851" y="6461565"/>
            <a:ext cx="11425605" cy="261610"/>
          </a:xfrm>
          <a:prstGeom prst="rect">
            <a:avLst/>
          </a:prstGeom>
          <a:noFill/>
        </p:spPr>
        <p:txBody>
          <a:bodyPr wrap="square" rtlCol="0">
            <a:spAutoFit/>
          </a:bodyPr>
          <a:lstStyle/>
          <a:p>
            <a:pPr algn="r"/>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j-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3533940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with Photo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1356632" y="-2"/>
            <a:ext cx="5495430" cy="6892757"/>
          </a:xfrm>
          <a:prstGeom prst="rect">
            <a:avLst/>
          </a:prstGeom>
          <a:solidFill>
            <a:srgbClr val="85D2E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3" name="Rectangle 2">
            <a:extLst>
              <a:ext uri="{FF2B5EF4-FFF2-40B4-BE49-F238E27FC236}">
                <a16:creationId xmlns:a16="http://schemas.microsoft.com/office/drawing/2014/main" id="{3DEFE2F3-1083-6042-8E1A-CF09DF7F7B14}"/>
              </a:ext>
            </a:extLst>
          </p:cNvPr>
          <p:cNvSpPr/>
          <p:nvPr userDrawn="1"/>
        </p:nvSpPr>
        <p:spPr>
          <a:xfrm flipV="1">
            <a:off x="10087" y="6555301"/>
            <a:ext cx="79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1802710" y="1773241"/>
            <a:ext cx="4621841" cy="452595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A5A06ABD-A133-8D42-8B38-636B873ACE6A}"/>
              </a:ext>
            </a:extLst>
          </p:cNvPr>
          <p:cNvSpPr/>
          <p:nvPr userDrawn="1"/>
        </p:nvSpPr>
        <p:spPr>
          <a:xfrm>
            <a:off x="1802710" y="1292864"/>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rgbClr val="000000"/>
                </a:solidFill>
                <a:latin typeface="+mn-lt"/>
              </a:defRPr>
            </a:lvl1pPr>
          </a:lstStyle>
          <a:p>
            <a:pPr lvl="0"/>
            <a:r>
              <a:rPr lang="en-US" dirty="0"/>
              <a:t>Heading</a:t>
            </a:r>
          </a:p>
        </p:txBody>
      </p:sp>
      <p:sp>
        <p:nvSpPr>
          <p:cNvPr id="8" name="TextBox 7">
            <a:extLst>
              <a:ext uri="{FF2B5EF4-FFF2-40B4-BE49-F238E27FC236}">
                <a16:creationId xmlns:a16="http://schemas.microsoft.com/office/drawing/2014/main" id="{5471A97C-0468-6444-8032-86D1D6051187}"/>
              </a:ext>
            </a:extLst>
          </p:cNvPr>
          <p:cNvSpPr txBox="1"/>
          <p:nvPr userDrawn="1"/>
        </p:nvSpPr>
        <p:spPr>
          <a:xfrm rot="16200000">
            <a:off x="-3040291" y="2832024"/>
            <a:ext cx="6892756" cy="307777"/>
          </a:xfrm>
          <a:prstGeom prst="rect">
            <a:avLst/>
          </a:prstGeom>
          <a:noFill/>
        </p:spPr>
        <p:txBody>
          <a:bodyPr wrap="square" rtlCol="0">
            <a:spAutoFit/>
          </a:bodyPr>
          <a:lstStyle/>
          <a:p>
            <a:pPr algn="l"/>
            <a:r>
              <a:rPr lang="en-US" sz="14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4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14470537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9/14/2022</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a:t>
            </a:fld>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42" r:id="rId4"/>
    <p:sldLayoutId id="2147483840" r:id="rId5"/>
    <p:sldLayoutId id="2147483841" r:id="rId6"/>
    <p:sldLayoutId id="2147483861" r:id="rId7"/>
    <p:sldLayoutId id="2147483862" r:id="rId8"/>
    <p:sldLayoutId id="2147483863" r:id="rId9"/>
    <p:sldLayoutId id="2147483835" r:id="rId10"/>
    <p:sldLayoutId id="2147483836" r:id="rId11"/>
    <p:sldLayoutId id="2147483831" r:id="rId12"/>
    <p:sldLayoutId id="2147483846" r:id="rId13"/>
    <p:sldLayoutId id="2147483873" r:id="rId14"/>
    <p:sldLayoutId id="2147483834" r:id="rId15"/>
    <p:sldLayoutId id="2147483845" r:id="rId16"/>
    <p:sldLayoutId id="2147483869" r:id="rId17"/>
    <p:sldLayoutId id="2147483866" r:id="rId18"/>
    <p:sldLayoutId id="2147483833" r:id="rId19"/>
    <p:sldLayoutId id="2147483877" r:id="rId20"/>
    <p:sldLayoutId id="2147483847" r:id="rId21"/>
    <p:sldLayoutId id="2147483871" r:id="rId22"/>
    <p:sldLayoutId id="2147483870" r:id="rId23"/>
    <p:sldLayoutId id="2147483872" r:id="rId24"/>
    <p:sldLayoutId id="2147483837" r:id="rId25"/>
    <p:sldLayoutId id="2147483838" r:id="rId26"/>
    <p:sldLayoutId id="2147483844" r:id="rId27"/>
    <p:sldLayoutId id="2147483848" r:id="rId28"/>
    <p:sldLayoutId id="2147483849" r:id="rId29"/>
    <p:sldLayoutId id="2147483851" r:id="rId30"/>
    <p:sldLayoutId id="2147483875" r:id="rId31"/>
    <p:sldLayoutId id="2147483854" r:id="rId32"/>
    <p:sldLayoutId id="2147483855" r:id="rId33"/>
    <p:sldLayoutId id="2147483876" r:id="rId34"/>
    <p:sldLayoutId id="2147483856" r:id="rId35"/>
    <p:sldLayoutId id="2147483857" r:id="rId36"/>
    <p:sldLayoutId id="2147483864" r:id="rId37"/>
    <p:sldLayoutId id="2147483852" r:id="rId38"/>
    <p:sldLayoutId id="2147483858" r:id="rId39"/>
    <p:sldLayoutId id="2147483859" r:id="rId40"/>
    <p:sldLayoutId id="2147483860" r:id="rId41"/>
    <p:sldLayoutId id="2147483853" r:id="rId42"/>
    <p:sldLayoutId id="2147483874" r:id="rId43"/>
    <p:sldLayoutId id="2147483878" r:id="rId4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8.xml"/><Relationship Id="rId5" Type="http://schemas.openxmlformats.org/officeDocument/2006/relationships/image" Target="../media/image19.svg"/><Relationship Id="rId4" Type="http://schemas.openxmlformats.org/officeDocument/2006/relationships/image" Target="../media/image1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slideLayout" Target="../slideLayouts/slideLayout19.xml"/><Relationship Id="rId1" Type="http://schemas.openxmlformats.org/officeDocument/2006/relationships/video" Target="https://www.youtube.com/embed/qW5oZI2Mry4?feature=oembed" TargetMode="External"/><Relationship Id="rId5" Type="http://schemas.openxmlformats.org/officeDocument/2006/relationships/image" Target="../media/image100.png"/><Relationship Id="rId4" Type="http://schemas.openxmlformats.org/officeDocument/2006/relationships/hyperlink" Target="https://www.youtube.com/watch?v=qW5oZI2Mry4"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6.xml"/><Relationship Id="rId4" Type="http://schemas.openxmlformats.org/officeDocument/2006/relationships/image" Target="../media/image103.sv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3" Type="http://schemas.openxmlformats.org/officeDocument/2006/relationships/hyperlink" Target="https://dialnet.unirioja.es/servlet/articulo?codigo=6832409" TargetMode="External"/><Relationship Id="rId2" Type="http://schemas.openxmlformats.org/officeDocument/2006/relationships/hyperlink" Target="https://www.kerry.com/insights/kerrydigest/2020/immune-support-aging" TargetMode="External"/><Relationship Id="rId1" Type="http://schemas.openxmlformats.org/officeDocument/2006/relationships/slideLayout" Target="../slideLayouts/slideLayout16.xml"/><Relationship Id="rId5" Type="http://schemas.openxmlformats.org/officeDocument/2006/relationships/hyperlink" Target="https://onlinelibrary.wiley.com/doi/book/10.1002/9781444323351" TargetMode="External"/><Relationship Id="rId4" Type="http://schemas.openxmlformats.org/officeDocument/2006/relationships/hyperlink" Target="https://www.newfoodmagazine.com/article/74013/functional-ingredients-from-fiction-to-facts/" TargetMode="External"/></Relationships>
</file>

<file path=ppt/slides/_rels/slide109.xml.rels><?xml version="1.0" encoding="UTF-8" standalone="yes"?>
<Relationships xmlns="http://schemas.openxmlformats.org/package/2006/relationships"><Relationship Id="rId3" Type="http://schemas.openxmlformats.org/officeDocument/2006/relationships/hyperlink" Target="https://www.fesnad.org/resources/files/Publicaciones/guia_alimentos_funcionales.pdf" TargetMode="External"/><Relationship Id="rId2" Type="http://schemas.openxmlformats.org/officeDocument/2006/relationships/hyperlink" Target="http://www.madrid.org/bvirtual/BVCM009703.pdf" TargetMode="External"/><Relationship Id="rId1" Type="http://schemas.openxmlformats.org/officeDocument/2006/relationships/slideLayout" Target="../slideLayouts/slideLayout16.xml"/><Relationship Id="rId5" Type="http://schemas.openxmlformats.org/officeDocument/2006/relationships/hyperlink" Target="https://ec.europa.eu/food/safety/labelling-and-nutrition/food-information-consumers-legislation_es?etrans=es" TargetMode="External"/><Relationship Id="rId4" Type="http://schemas.openxmlformats.org/officeDocument/2006/relationships/hyperlink" Target="https://www.cfdr.ca/Downloads/Presentations/Functional-Foods-For-Healthy-Aging-TOOLKIT-January.aspx"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8.xml"/><Relationship Id="rId5" Type="http://schemas.openxmlformats.org/officeDocument/2006/relationships/image" Target="../media/image21.svg"/><Relationship Id="rId4" Type="http://schemas.openxmlformats.org/officeDocument/2006/relationships/image" Target="../media/image20.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8.xml"/><Relationship Id="rId5" Type="http://schemas.openxmlformats.org/officeDocument/2006/relationships/image" Target="../media/image23.sv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8.xml"/><Relationship Id="rId5" Type="http://schemas.openxmlformats.org/officeDocument/2006/relationships/image" Target="../media/image23.sv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8.xml"/><Relationship Id="rId5" Type="http://schemas.openxmlformats.org/officeDocument/2006/relationships/image" Target="../media/image23.sv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campofrio.es/" TargetMode="Externa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8.xml"/><Relationship Id="rId5" Type="http://schemas.openxmlformats.org/officeDocument/2006/relationships/image" Target="../media/image27.sv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8.xml"/><Relationship Id="rId5" Type="http://schemas.openxmlformats.org/officeDocument/2006/relationships/image" Target="../media/image27.sv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ingentaconnect.com/content/mcb/070/2015/00000117/00000012/art00010" TargetMode="Externa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hyperlink" Target="https://www.kantar.com/" TargetMode="External"/><Relationship Id="rId2" Type="http://schemas.openxmlformats.org/officeDocument/2006/relationships/hyperlink" Target="https://www.mintel.com/" TargetMode="External"/><Relationship Id="rId1" Type="http://schemas.openxmlformats.org/officeDocument/2006/relationships/slideLayout" Target="../slideLayouts/slideLayout17.xml"/><Relationship Id="rId4" Type="http://schemas.openxmlformats.org/officeDocument/2006/relationships/hyperlink" Target="https://www.globaldata.com/"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isi.fraunhofer.de/content/dam/isi/dokumente/ccv/2019/50-trends-influencing-Europes-food-sector.pdf" TargetMode="Externa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isi.fraunhofer.de/content/dam/isi/dokumente/ccv/2019/50-trends-influencing-Europes-food-sector.pdf" TargetMode="External"/><Relationship Id="rId1" Type="http://schemas.openxmlformats.org/officeDocument/2006/relationships/slideLayout" Target="../slideLayouts/slideLayout24.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34.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microsoft.com/office/2018/10/relationships/comments" Target="../comments/modernComment_124E_7D5326F0.xml"/><Relationship Id="rId1" Type="http://schemas.openxmlformats.org/officeDocument/2006/relationships/slideLayout" Target="../slideLayouts/slideLayout9.xml"/><Relationship Id="rId4" Type="http://schemas.openxmlformats.org/officeDocument/2006/relationships/image" Target="../media/image4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3" Type="http://schemas.openxmlformats.org/officeDocument/2006/relationships/hyperlink" Target="https://freepngimg.com/png/10916-certified-stamp-picture" TargetMode="External"/><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hyperlink" Target="https://www.fao.org/3/y1390s/y1390s09.htm" TargetMode="External"/><Relationship Id="rId2" Type="http://schemas.microsoft.com/office/2018/10/relationships/comments" Target="../comments/modernComment_11F5_D10ADA06.xml"/><Relationship Id="rId1" Type="http://schemas.openxmlformats.org/officeDocument/2006/relationships/slideLayout" Target="../slideLayouts/slideLayout13.xml"/><Relationship Id="rId6" Type="http://schemas.openxmlformats.org/officeDocument/2006/relationships/image" Target="../media/image50.jpeg"/><Relationship Id="rId5" Type="http://schemas.openxmlformats.org/officeDocument/2006/relationships/hyperlink" Target="https://www.aesan.gob.es/AECOSAN/web/home/aecosan_inicio.htm" TargetMode="External"/><Relationship Id="rId4" Type="http://schemas.openxmlformats.org/officeDocument/2006/relationships/hyperlink" Target="https://alimentandolainocuidad.com/peligros-alimentarios/#:~:text=Peligros%20biol%C3%B3gicos%3A%20bacterias%2C%20par%C3%A1sitos%2C,otro%20sustancia%20ajena%20al%20alimento."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hyperlink" Target="https://www.destechpub.com/wp-content/uploads/2015/01/Methods-for-Developing-New-Food-Products-preview.pdf" TargetMode="External"/><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destechpub.com/wp-content/uploads/2015/01/Methods-for-Developing-New-Food-Products-preview.pdf" TargetMode="Externa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28.xml"/><Relationship Id="rId5" Type="http://schemas.openxmlformats.org/officeDocument/2006/relationships/image" Target="../media/image61.svg"/><Relationship Id="rId4" Type="http://schemas.openxmlformats.org/officeDocument/2006/relationships/image" Target="../media/image6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2" Type="http://schemas.openxmlformats.org/officeDocument/2006/relationships/hyperlink" Target="https://www.sciencedirect.com/science/article/pii/S1756464620301201#b0050" TargetMode="Externa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2" Type="http://schemas.openxmlformats.org/officeDocument/2006/relationships/hyperlink" Target="https://ec.europa.eu/smart-regulation/roadmaps/docs/2015_sante_595_evaluation_health_claims_en.pdf" TargetMode="Externa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hyperlink" Target="https://www.efsa.europa.eu/es/topics/topic/health-claims" TargetMode="External"/><Relationship Id="rId2" Type="http://schemas.openxmlformats.org/officeDocument/2006/relationships/slideLayout" Target="../slideLayouts/slideLayout19.xml"/><Relationship Id="rId1" Type="http://schemas.openxmlformats.org/officeDocument/2006/relationships/video" Target="https://www.youtube.com/embed/3zNL21gjwuo?feature=oembed" TargetMode="External"/><Relationship Id="rId6" Type="http://schemas.openxmlformats.org/officeDocument/2006/relationships/hyperlink" Target="https://www.efsa.europa.eu/es/applications/nutrition/regulationsandguidance" TargetMode="External"/><Relationship Id="rId5" Type="http://schemas.openxmlformats.org/officeDocument/2006/relationships/hyperlink" Target="https://www.youtube.com/watch?v=3zNL21gjwuo" TargetMode="External"/><Relationship Id="rId4" Type="http://schemas.openxmlformats.org/officeDocument/2006/relationships/image" Target="../media/image62.jpeg"/></Relationships>
</file>

<file path=ppt/slides/_rels/slide66.xml.rels><?xml version="1.0" encoding="UTF-8" standalone="yes"?>
<Relationships xmlns="http://schemas.openxmlformats.org/package/2006/relationships"><Relationship Id="rId3" Type="http://schemas.openxmlformats.org/officeDocument/2006/relationships/hyperlink" Target="https://ec.europa.eu/food/safety/labelling_nutrition/claims/register/public/" TargetMode="External"/><Relationship Id="rId2" Type="http://schemas.openxmlformats.org/officeDocument/2006/relationships/hyperlink" Target="https://eur-lex.europa.eu/ES/legal-content/summary/nutrition-and-health-claims-made-on-foods.html" TargetMode="External"/><Relationship Id="rId1" Type="http://schemas.openxmlformats.org/officeDocument/2006/relationships/slideLayout" Target="../slideLayouts/slideLayout9.xml"/><Relationship Id="rId4" Type="http://schemas.openxmlformats.org/officeDocument/2006/relationships/hyperlink" Target="https://ec.europa.eu/food/safety/labelling-and-nutrition/nutrition-and-health-claims/nutrition-claims_es?etrans=es"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36.xml"/><Relationship Id="rId6" Type="http://schemas.openxmlformats.org/officeDocument/2006/relationships/hyperlink" Target="http://packagingsense.com/" TargetMode="External"/><Relationship Id="rId5" Type="http://schemas.openxmlformats.org/officeDocument/2006/relationships/image" Target="../media/image68.png"/><Relationship Id="rId4" Type="http://schemas.openxmlformats.org/officeDocument/2006/relationships/image" Target="../media/image67.png"/></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3.xml"/><Relationship Id="rId5" Type="http://schemas.openxmlformats.org/officeDocument/2006/relationships/image" Target="../media/image71.png"/><Relationship Id="rId4" Type="http://schemas.openxmlformats.org/officeDocument/2006/relationships/hyperlink" Target="https://www.innovatingfoodforseniors.eu/good-practice-guide-for-smes-es/" TargetMode="External"/></Relationships>
</file>

<file path=ppt/slides/_rels/slide7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0.xml"/></Relationships>
</file>

<file path=ppt/slides/_rels/slide7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www.foodpackagingforum.org/food-packaging-health/regulation-on-food-packaging/food-packaging-regulation-in-europe" TargetMode="Externa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www.isi.fraunhofer.de/content/dam/isi/dokumente/ccv/2019/50-trends-influencing-Europes-food-sector.pdf" TargetMode="External"/><Relationship Id="rId1" Type="http://schemas.openxmlformats.org/officeDocument/2006/relationships/slideLayout" Target="../slideLayouts/slideLayout9.xml"/><Relationship Id="rId4" Type="http://schemas.openxmlformats.org/officeDocument/2006/relationships/hyperlink" Target="https://ec.europa.eu/info/food-farming-fisheries/farming/organic-farming/organic-logo_es"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hyperlink" Target="https://europa.eu/youreurope/business/product-requirements/food-labelling/nutrition-declaration/index_es.htm" TargetMode="External"/><Relationship Id="rId2" Type="http://schemas.openxmlformats.org/officeDocument/2006/relationships/hyperlink" Target="https://europa.eu/youreurope/business/product-requirements/food-labelling/additives/index_es.htm" TargetMode="External"/><Relationship Id="rId1" Type="http://schemas.openxmlformats.org/officeDocument/2006/relationships/slideLayout" Target="../slideLayouts/slideLayout16.xml"/><Relationship Id="rId4" Type="http://schemas.openxmlformats.org/officeDocument/2006/relationships/hyperlink" Target="https://europa.eu/youreurope/business/product-requirements/food-labelling/general-rules/index_es.htm"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www.bmj.com/content/370/bmj.m3173" TargetMode="External"/><Relationship Id="rId2" Type="http://schemas.openxmlformats.org/officeDocument/2006/relationships/image" Target="../media/image76.jpeg"/><Relationship Id="rId1" Type="http://schemas.openxmlformats.org/officeDocument/2006/relationships/slideLayout" Target="../slideLayouts/slideLayout9.xml"/><Relationship Id="rId5" Type="http://schemas.openxmlformats.org/officeDocument/2006/relationships/hyperlink" Target="http://theconversation.com/food-traffic-lights-are-green-for-go-but-eu-holds-back-more-radical-measures-15403" TargetMode="External"/><Relationship Id="rId4" Type="http://schemas.openxmlformats.org/officeDocument/2006/relationships/image" Target="../media/image77.jpg"/></Relationships>
</file>

<file path=ppt/slides/_rels/slide8.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34.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hyperlink" Target="https://www.isi.fraunhofer.de/content/dam/isi/dokumente/ccv/2019/50-trends-influencing-Europes-food-sector.pdf" TargetMode="Externa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101blockchains.com/blockchain-cheat-sheet/" TargetMode="External"/><Relationship Id="rId1" Type="http://schemas.openxmlformats.org/officeDocument/2006/relationships/slideLayout" Target="../slideLayouts/slideLayout9.xml"/><Relationship Id="rId4" Type="http://schemas.openxmlformats.org/officeDocument/2006/relationships/hyperlink" Target="https://technofaq.org/posts/2018/04/level-up-introducing-blockchain-to-your-business/"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artandlogic.com/2018/01/brief-introduction-blockchain/" TargetMode="External"/><Relationship Id="rId2" Type="http://schemas.openxmlformats.org/officeDocument/2006/relationships/image" Target="../media/image80.jpeg"/><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hyperlink" Target="https://www.fooddive.com/news/report-69-of-consumers-want-more-transparency-about-company-sustainabilit/510382/" TargetMode="External"/><Relationship Id="rId2" Type="http://schemas.openxmlformats.org/officeDocument/2006/relationships/hyperlink" Target="https://www.fooddive.com/news/report-consumers-want-increased-transparency-from-retailers-and-brands/532723/" TargetMode="External"/><Relationship Id="rId1" Type="http://schemas.openxmlformats.org/officeDocument/2006/relationships/slideLayout" Target="../slideLayouts/slideLayout9.xml"/><Relationship Id="rId4" Type="http://schemas.openxmlformats.org/officeDocument/2006/relationships/image" Target="../media/image81.jpeg"/></Relationships>
</file>

<file path=ppt/slides/_rels/slide84.xml.rels><?xml version="1.0" encoding="UTF-8" standalone="yes"?>
<Relationships xmlns="http://schemas.openxmlformats.org/package/2006/relationships"><Relationship Id="rId3" Type="http://schemas.openxmlformats.org/officeDocument/2006/relationships/hyperlink" Target="https://www.down-stream.io/" TargetMode="External"/><Relationship Id="rId2" Type="http://schemas.openxmlformats.org/officeDocument/2006/relationships/slideLayout" Target="../slideLayouts/slideLayout19.xml"/><Relationship Id="rId1" Type="http://schemas.openxmlformats.org/officeDocument/2006/relationships/video" Target="https://player.vimeo.com/video/312504781?h=536aa667a4&amp;app_id=122963" TargetMode="External"/><Relationship Id="rId5" Type="http://schemas.openxmlformats.org/officeDocument/2006/relationships/hyperlink" Target="iframe%20title=%22vimeo-player%22%20src=%22https:/player.vimeo.com/video/312504781?h=536aa667a4%22%20width=%22640%22%20height=%22360%22%20frameborder=%220%22%20allowfullscreen%3e%3c\iframe" TargetMode="External"/><Relationship Id="rId4" Type="http://schemas.openxmlformats.org/officeDocument/2006/relationships/image" Target="../media/image82.jpeg"/></Relationships>
</file>

<file path=ppt/slides/_rels/slide8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www.tetrapak.com/innovation/innovation-trends/connectivity-and-digitalisation" TargetMode="Externa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8.xml"/><Relationship Id="rId5" Type="http://schemas.openxmlformats.org/officeDocument/2006/relationships/image" Target="../media/image19.svg"/><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91.xml.rels><?xml version="1.0" encoding="UTF-8" standalone="yes"?>
<Relationships xmlns="http://schemas.openxmlformats.org/package/2006/relationships"><Relationship Id="rId2" Type="http://schemas.openxmlformats.org/officeDocument/2006/relationships/hyperlink" Target="https://cumingebook.blogspot.com/2014/09/o329ebook-free-pdf-brain-rules-updated.html" TargetMode="External"/><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3" Type="http://schemas.openxmlformats.org/officeDocument/2006/relationships/image" Target="../media/image91.svg"/><Relationship Id="rId7" Type="http://schemas.openxmlformats.org/officeDocument/2006/relationships/image" Target="../media/image95.svg"/><Relationship Id="rId2" Type="http://schemas.openxmlformats.org/officeDocument/2006/relationships/image" Target="../media/image90.png"/><Relationship Id="rId1" Type="http://schemas.openxmlformats.org/officeDocument/2006/relationships/slideLayout" Target="../slideLayouts/slideLayout34.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s>
</file>

<file path=ppt/slides/_rels/slide9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hyperlink" Target="https://www.leatherheadfood.com/files/2016/08/White-Paper-How-Our-Senses-Interact.pdf#:~:text=The%20way%20we%20perceive%20food%2C%20from%20a%20sensory,that%20none%20of%20our%20senses%20work%20in%20isolation." TargetMode="External"/><Relationship Id="rId1" Type="http://schemas.openxmlformats.org/officeDocument/2006/relationships/slideLayout" Target="../slideLayouts/slideLayout13.xml"/><Relationship Id="rId4" Type="http://schemas.openxmlformats.org/officeDocument/2006/relationships/hyperlink" Target="https://www.exploratorium.edu/snacks/your-sense-of-tast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D579E3-B4F1-8948-B6E3-095FFDE263C5}"/>
              </a:ext>
            </a:extLst>
          </p:cNvPr>
          <p:cNvSpPr txBox="1"/>
          <p:nvPr/>
        </p:nvSpPr>
        <p:spPr>
          <a:xfrm>
            <a:off x="7355558" y="5838143"/>
            <a:ext cx="4673881" cy="646331"/>
          </a:xfrm>
          <a:prstGeom prst="rect">
            <a:avLst/>
          </a:prstGeom>
          <a:noFill/>
        </p:spPr>
        <p:txBody>
          <a:bodyPr wrap="square">
            <a:spAutoFit/>
          </a:bodyPr>
          <a:lstStyle/>
          <a:p>
            <a:pPr algn="just"/>
            <a:r>
              <a:rPr lang="en-GB" sz="900" dirty="0">
                <a:solidFill>
                  <a:srgbClr val="000000"/>
                </a:solidFill>
              </a:rPr>
              <a:t>This programme  has been funded with support from the European Commission. The author is solely responsible for this publication (communication) and the Commission accepts no responsibility for any  use that may be made of the information contained therein                                          2020-1-DE02-KA202-007612</a:t>
            </a:r>
          </a:p>
        </p:txBody>
      </p:sp>
      <p:sp>
        <p:nvSpPr>
          <p:cNvPr id="5" name="Text Placeholder 1">
            <a:extLst>
              <a:ext uri="{FF2B5EF4-FFF2-40B4-BE49-F238E27FC236}">
                <a16:creationId xmlns:a16="http://schemas.microsoft.com/office/drawing/2014/main" id="{960FCC4F-847D-4976-8D4A-AA9F61DD8409}"/>
              </a:ext>
            </a:extLst>
          </p:cNvPr>
          <p:cNvSpPr txBox="1">
            <a:spLocks/>
          </p:cNvSpPr>
          <p:nvPr/>
        </p:nvSpPr>
        <p:spPr>
          <a:xfrm>
            <a:off x="346841" y="3714632"/>
            <a:ext cx="11845159"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5400" b="1" kern="1200" baseline="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4800" dirty="0"/>
              <a:t>Módulo 4: Desarrollo de nuevos productos para mayores </a:t>
            </a:r>
          </a:p>
          <a:p>
            <a:endParaRPr lang="en-IE" dirty="0"/>
          </a:p>
        </p:txBody>
      </p:sp>
      <p:pic>
        <p:nvPicPr>
          <p:cNvPr id="6" name="Picture 5">
            <a:extLst>
              <a:ext uri="{FF2B5EF4-FFF2-40B4-BE49-F238E27FC236}">
                <a16:creationId xmlns:a16="http://schemas.microsoft.com/office/drawing/2014/main" id="{FD48F904-A178-54D4-0D97-CCA8574160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84292" y="5838143"/>
            <a:ext cx="1524000" cy="740311"/>
          </a:xfrm>
          <a:prstGeom prst="rect">
            <a:avLst/>
          </a:prstGeom>
        </p:spPr>
      </p:pic>
    </p:spTree>
    <p:extLst>
      <p:ext uri="{BB962C8B-B14F-4D97-AF65-F5344CB8AC3E}">
        <p14:creationId xmlns:p14="http://schemas.microsoft.com/office/powerpoint/2010/main" val="1121061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75">
            <a:extLst>
              <a:ext uri="{FF2B5EF4-FFF2-40B4-BE49-F238E27FC236}">
                <a16:creationId xmlns:a16="http://schemas.microsoft.com/office/drawing/2014/main" id="{FED21093-8CB4-4D68-8CDD-50065559E159}"/>
              </a:ext>
            </a:extLst>
          </p:cNvPr>
          <p:cNvSpPr>
            <a:spLocks noChangeArrowheads="1"/>
          </p:cNvSpPr>
          <p:nvPr/>
        </p:nvSpPr>
        <p:spPr bwMode="auto">
          <a:xfrm>
            <a:off x="801512" y="382027"/>
            <a:ext cx="2491241" cy="2354611"/>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FFD100"/>
          </a:solidFill>
          <a:ln w="9525" cap="flat">
            <a:noFill/>
            <a:bevel/>
            <a:headEnd/>
            <a:tailEnd/>
          </a:ln>
          <a:effectLst/>
        </p:spPr>
        <p:txBody>
          <a:bodyPr wrap="none" anchor="ctr"/>
          <a:lstStyle/>
          <a:p>
            <a:endParaRPr lang="en-US"/>
          </a:p>
        </p:txBody>
      </p:sp>
      <p:sp>
        <p:nvSpPr>
          <p:cNvPr id="2" name="Text Placeholder 1">
            <a:extLst>
              <a:ext uri="{FF2B5EF4-FFF2-40B4-BE49-F238E27FC236}">
                <a16:creationId xmlns:a16="http://schemas.microsoft.com/office/drawing/2014/main" id="{BA6C540E-6818-4F68-91E5-073D3552DC2A}"/>
              </a:ext>
            </a:extLst>
          </p:cNvPr>
          <p:cNvSpPr>
            <a:spLocks noGrp="1"/>
          </p:cNvSpPr>
          <p:nvPr>
            <p:ph type="body" sz="quarter" idx="18"/>
          </p:nvPr>
        </p:nvSpPr>
        <p:spPr>
          <a:xfrm>
            <a:off x="404143" y="2855556"/>
            <a:ext cx="11609181" cy="3343978"/>
          </a:xfrm>
        </p:spPr>
        <p:txBody>
          <a:bodyPr vert="horz" lIns="91440" tIns="45720" rIns="91440" bIns="45720" rtlCol="0" anchor="t">
            <a:noAutofit/>
          </a:bodyPr>
          <a:lstStyle/>
          <a:p>
            <a:pPr marL="0" indent="0" algn="just"/>
            <a:r>
              <a:rPr lang="es-ES" sz="2000" b="1" dirty="0">
                <a:cs typeface="Arial" panose="020B0604020202020204" pitchFamily="34" charset="0"/>
              </a:rPr>
              <a:t>Desarrollar alimentos densos en nutrientes - </a:t>
            </a:r>
            <a:r>
              <a:rPr lang="es-ES" sz="2000" dirty="0">
                <a:cs typeface="Arial" panose="020B0604020202020204" pitchFamily="34" charset="0"/>
              </a:rPr>
              <a:t>Como se comentó en el Módulo 2, para la población adulta en general, los alimentos voluminosos con pocos nutrientes pueden provocar saciedad y ayudar a perder peso.  Con la disminución de la masa muscular y un menor apetito, los alimentos para los mayores deben ser densos en nutrientes, como las proteínas, para proporcionar la mayor nutrición por bocado. </a:t>
            </a:r>
            <a:endParaRPr lang="es-ES"/>
          </a:p>
          <a:p>
            <a:pPr marL="0" indent="0" algn="just"/>
            <a:r>
              <a:rPr kumimoji="0" lang="es-ES" sz="2000" b="1" i="0" u="none" strike="noStrike" kern="1200" cap="none" spc="0" normalizeH="0" baseline="0" noProof="0" dirty="0">
                <a:ln>
                  <a:noFill/>
                </a:ln>
                <a:solidFill>
                  <a:prstClr val="black"/>
                </a:solidFill>
                <a:effectLst/>
                <a:uLnTx/>
                <a:uFillTx/>
                <a:ea typeface="+mn-ea"/>
                <a:cs typeface="Arial" panose="020B0604020202020204" pitchFamily="34" charset="0"/>
              </a:rPr>
              <a:t>Micronutrientes - </a:t>
            </a:r>
            <a:r>
              <a:rPr kumimoji="0" lang="es-ES" sz="2000" i="0" u="none" strike="noStrike" kern="1200" cap="none" spc="0" normalizeH="0" baseline="0" noProof="0" dirty="0">
                <a:ln>
                  <a:noFill/>
                </a:ln>
                <a:solidFill>
                  <a:prstClr val="black"/>
                </a:solidFill>
                <a:effectLst/>
                <a:uLnTx/>
                <a:uFillTx/>
                <a:ea typeface="+mn-ea"/>
                <a:cs typeface="Arial" panose="020B0604020202020204" pitchFamily="34" charset="0"/>
              </a:rPr>
              <a:t>Se puede considerar la posibilidad de aumentar los micronutrientes para compensar la reducción de la ingesta de nutrientes.</a:t>
            </a:r>
            <a:endParaRPr lang="es-ES" sz="2000" i="0" u="none" strike="noStrike" kern="1200" cap="none" spc="0" normalizeH="0" baseline="0" noProof="0" dirty="0">
              <a:ln>
                <a:noFill/>
              </a:ln>
              <a:solidFill>
                <a:prstClr val="black"/>
              </a:solidFill>
              <a:effectLst/>
              <a:uLnTx/>
              <a:uFillTx/>
              <a:cs typeface="Arial" panose="020B0604020202020204" pitchFamily="34" charset="0"/>
            </a:endParaRPr>
          </a:p>
          <a:p>
            <a:pPr marL="0" indent="0" algn="just"/>
            <a:endParaRPr lang="en-GB" sz="2000" b="0" i="0" u="none" strike="noStrike" kern="1200" cap="none" spc="0" normalizeH="0" baseline="0" noProof="0" dirty="0">
              <a:ln>
                <a:noFill/>
              </a:ln>
              <a:solidFill>
                <a:srgbClr val="FF0000"/>
              </a:solidFill>
              <a:effectLst/>
              <a:uLnTx/>
              <a:uFillTx/>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effectLst/>
                <a:uLnTx/>
                <a:uFillTx/>
                <a:ea typeface="+mn-ea"/>
                <a:cs typeface="Arial" panose="020B0604020202020204" pitchFamily="34" charset="0"/>
              </a:rPr>
              <a:t>Reducción de las grasas, el azúcar y la sal - </a:t>
            </a:r>
            <a:r>
              <a:rPr kumimoji="0" lang="es-ES" sz="2000" i="0" u="none" strike="noStrike" kern="1200" cap="none" spc="0" normalizeH="0" baseline="0" noProof="0" dirty="0">
                <a:ln>
                  <a:noFill/>
                </a:ln>
                <a:effectLst/>
                <a:uLnTx/>
                <a:uFillTx/>
                <a:ea typeface="+mn-ea"/>
                <a:cs typeface="Arial" panose="020B0604020202020204" pitchFamily="34" charset="0"/>
              </a:rPr>
              <a:t>Un consumo excesivo de sal puede aumentar la presión arterial de los adultos mayores, un consumo excesivo de azúcar puede provocar obesidad/enfermedades crónicas y/o una mala salud bucodental, y un consumo excesivo de grasas poco saludables puede provocar enfermedades como la hiperlipidemia en los mayores</a:t>
            </a:r>
            <a:r>
              <a:rPr kumimoji="0" lang="en-US" sz="2000" i="0" u="none" strike="noStrike" kern="1200" cap="none" spc="0" normalizeH="0" baseline="0" noProof="0" dirty="0">
                <a:ln>
                  <a:noFill/>
                </a:ln>
                <a:solidFill>
                  <a:prstClr val="black"/>
                </a:solidFill>
                <a:effectLst/>
                <a:uLnTx/>
                <a:uFillTx/>
                <a:ea typeface="+mn-ea"/>
                <a:cs typeface="+mn-cs"/>
              </a:rPr>
              <a:t>. </a:t>
            </a:r>
            <a:endParaRPr lang="en-IE" sz="2000" dirty="0">
              <a:cs typeface="Calibri" panose="020F0502020204030204"/>
            </a:endParaRPr>
          </a:p>
        </p:txBody>
      </p:sp>
      <p:pic>
        <p:nvPicPr>
          <p:cNvPr id="4" name="Graphic 3" descr="Badge 1 outline">
            <a:extLst>
              <a:ext uri="{FF2B5EF4-FFF2-40B4-BE49-F238E27FC236}">
                <a16:creationId xmlns:a16="http://schemas.microsoft.com/office/drawing/2014/main" id="{F8B91F78-24F6-466C-9898-3579C2514F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7514" y="263109"/>
            <a:ext cx="914400" cy="914400"/>
          </a:xfrm>
          <a:prstGeom prst="rect">
            <a:avLst/>
          </a:prstGeom>
        </p:spPr>
      </p:pic>
      <p:sp>
        <p:nvSpPr>
          <p:cNvPr id="7" name="TextBox 6">
            <a:extLst>
              <a:ext uri="{FF2B5EF4-FFF2-40B4-BE49-F238E27FC236}">
                <a16:creationId xmlns:a16="http://schemas.microsoft.com/office/drawing/2014/main" id="{DDADAFEC-A60B-46A1-8793-750434B103AD}"/>
              </a:ext>
            </a:extLst>
          </p:cNvPr>
          <p:cNvSpPr txBox="1"/>
          <p:nvPr/>
        </p:nvSpPr>
        <p:spPr>
          <a:xfrm>
            <a:off x="996778" y="997342"/>
            <a:ext cx="2051222" cy="1546577"/>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100" b="1" i="0" u="none" strike="noStrike" kern="1200" cap="none" spc="0" normalizeH="0" baseline="0" noProof="0" dirty="0">
                <a:ln>
                  <a:noFill/>
                </a:ln>
                <a:solidFill>
                  <a:srgbClr val="000000"/>
                </a:solidFill>
                <a:effectLst/>
                <a:uLnTx/>
                <a:uFillTx/>
                <a:latin typeface="Calibri" panose="020F0502020204030204"/>
                <a:ea typeface="+mn-ea"/>
                <a:cs typeface="+mn-cs"/>
              </a:rPr>
              <a:t>Las necesidades nutricionales y de salud específicas del adulto mayor</a:t>
            </a:r>
          </a:p>
        </p:txBody>
      </p:sp>
      <p:sp>
        <p:nvSpPr>
          <p:cNvPr id="8" name="TextBox 7">
            <a:extLst>
              <a:ext uri="{FF2B5EF4-FFF2-40B4-BE49-F238E27FC236}">
                <a16:creationId xmlns:a16="http://schemas.microsoft.com/office/drawing/2014/main" id="{6EC748D6-0699-4C8A-9BE9-7523F6662003}"/>
              </a:ext>
            </a:extLst>
          </p:cNvPr>
          <p:cNvSpPr txBox="1"/>
          <p:nvPr/>
        </p:nvSpPr>
        <p:spPr>
          <a:xfrm>
            <a:off x="4263081" y="1233286"/>
            <a:ext cx="4543168" cy="646331"/>
          </a:xfrm>
          <a:prstGeom prst="rect">
            <a:avLst/>
          </a:prstGeom>
          <a:solidFill>
            <a:srgbClr val="85D2E1"/>
          </a:solidFill>
        </p:spPr>
        <p:txBody>
          <a:bodyPr wrap="square" rtlCol="0">
            <a:spAutoFit/>
          </a:bodyPr>
          <a:lstStyle/>
          <a:p>
            <a:pPr algn="ctr"/>
            <a:r>
              <a:rPr lang="en-IE" sz="3600" b="1" dirty="0">
                <a:solidFill>
                  <a:srgbClr val="000000"/>
                </a:solidFill>
              </a:rPr>
              <a:t>El factor </a:t>
            </a:r>
            <a:r>
              <a:rPr lang="en-IE" sz="3600" b="1" dirty="0" err="1">
                <a:solidFill>
                  <a:srgbClr val="000000"/>
                </a:solidFill>
              </a:rPr>
              <a:t>nutricional</a:t>
            </a:r>
            <a:endParaRPr lang="en-IE" sz="3600" b="1" dirty="0">
              <a:solidFill>
                <a:srgbClr val="000000"/>
              </a:solidFill>
            </a:endParaRPr>
          </a:p>
        </p:txBody>
      </p:sp>
      <p:pic>
        <p:nvPicPr>
          <p:cNvPr id="9" name="Graphic 8" descr="Food Safety outline">
            <a:extLst>
              <a:ext uri="{FF2B5EF4-FFF2-40B4-BE49-F238E27FC236}">
                <a16:creationId xmlns:a16="http://schemas.microsoft.com/office/drawing/2014/main" id="{E61BA26B-AA4B-5A42-DC99-7469CEF1E5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18294" y="538194"/>
            <a:ext cx="1372193" cy="1372193"/>
          </a:xfrm>
          <a:prstGeom prst="rect">
            <a:avLst/>
          </a:prstGeom>
        </p:spPr>
      </p:pic>
    </p:spTree>
    <p:extLst>
      <p:ext uri="{BB962C8B-B14F-4D97-AF65-F5344CB8AC3E}">
        <p14:creationId xmlns:p14="http://schemas.microsoft.com/office/powerpoint/2010/main" val="109096136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1FD1F48-F325-3E4F-1346-DB7B8F92F220}"/>
              </a:ext>
            </a:extLst>
          </p:cNvPr>
          <p:cNvSpPr>
            <a:spLocks noGrp="1"/>
          </p:cNvSpPr>
          <p:nvPr>
            <p:ph type="body" sz="quarter" idx="16"/>
          </p:nvPr>
        </p:nvSpPr>
        <p:spPr/>
        <p:txBody>
          <a:bodyPr>
            <a:normAutofit lnSpcReduction="10000"/>
          </a:bodyPr>
          <a:lstStyle/>
          <a:p>
            <a:r>
              <a:rPr lang="es-ES" dirty="0"/>
              <a:t>Banco de palabras de degustación y prueba...</a:t>
            </a:r>
            <a:endParaRPr lang="en-IE" dirty="0"/>
          </a:p>
        </p:txBody>
      </p:sp>
      <p:sp>
        <p:nvSpPr>
          <p:cNvPr id="4" name="Text Placeholder 3">
            <a:extLst>
              <a:ext uri="{FF2B5EF4-FFF2-40B4-BE49-F238E27FC236}">
                <a16:creationId xmlns:a16="http://schemas.microsoft.com/office/drawing/2014/main" id="{B7F488FD-5828-155F-C618-6ED125E5876E}"/>
              </a:ext>
            </a:extLst>
          </p:cNvPr>
          <p:cNvSpPr txBox="1">
            <a:spLocks noGrp="1"/>
          </p:cNvSpPr>
          <p:nvPr>
            <p:ph type="body" sz="quarter" idx="18"/>
          </p:nvPr>
        </p:nvSpPr>
        <p:spPr>
          <a:xfrm>
            <a:off x="608501" y="1433852"/>
            <a:ext cx="11060527" cy="674031"/>
          </a:xfrm>
          <a:prstGeom prst="rect">
            <a:avLst/>
          </a:prstGeom>
          <a:noFill/>
        </p:spPr>
        <p:txBody>
          <a:bodyPr wrap="square" rtlCol="0">
            <a:spAutoFit/>
          </a:bodyPr>
          <a:lstStyle/>
          <a:p>
            <a:pPr algn="ctr"/>
            <a:r>
              <a:rPr lang="es-ES" sz="2100" dirty="0"/>
              <a:t>A la hora de realizar un análisis alimentario, es útil disponer de un banco de adjetivos que le ayuden a describir su producto. Estas son las principales palabras utilizadas y a menudo se solapan</a:t>
            </a:r>
            <a:r>
              <a:rPr lang="en-IE" sz="2100" dirty="0"/>
              <a:t>.</a:t>
            </a:r>
          </a:p>
        </p:txBody>
      </p:sp>
      <p:sp>
        <p:nvSpPr>
          <p:cNvPr id="5" name="Rectangle: Rounded Corners 4">
            <a:extLst>
              <a:ext uri="{FF2B5EF4-FFF2-40B4-BE49-F238E27FC236}">
                <a16:creationId xmlns:a16="http://schemas.microsoft.com/office/drawing/2014/main" id="{3CE621A8-10D1-6B1D-25F8-51CFF6EB695E}"/>
              </a:ext>
            </a:extLst>
          </p:cNvPr>
          <p:cNvSpPr/>
          <p:nvPr/>
        </p:nvSpPr>
        <p:spPr>
          <a:xfrm>
            <a:off x="439322" y="2269564"/>
            <a:ext cx="3534274" cy="2042663"/>
          </a:xfrm>
          <a:prstGeom prst="roundRect">
            <a:avLst/>
          </a:prstGeom>
          <a:solidFill>
            <a:srgbClr val="85D2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u="sng" dirty="0">
              <a:solidFill>
                <a:srgbClr val="000000"/>
              </a:solidFill>
            </a:endParaRPr>
          </a:p>
          <a:p>
            <a:pPr algn="ctr"/>
            <a:r>
              <a:rPr lang="en-US" b="1" u="sng" dirty="0">
                <a:solidFill>
                  <a:srgbClr val="000000"/>
                </a:solidFill>
              </a:rPr>
              <a:t>APARIENCIA</a:t>
            </a:r>
          </a:p>
          <a:p>
            <a:pPr algn="ctr"/>
            <a:r>
              <a:rPr lang="en-US" sz="1500" b="1" dirty="0" err="1">
                <a:solidFill>
                  <a:srgbClr val="000000"/>
                </a:solidFill>
              </a:rPr>
              <a:t>Apetitoso</a:t>
            </a:r>
            <a:r>
              <a:rPr lang="en-US" sz="1500" b="1" dirty="0">
                <a:solidFill>
                  <a:srgbClr val="000000"/>
                </a:solidFill>
              </a:rPr>
              <a:t>, </a:t>
            </a:r>
            <a:r>
              <a:rPr lang="en-US" sz="1500" b="1" dirty="0" err="1">
                <a:solidFill>
                  <a:srgbClr val="000000"/>
                </a:solidFill>
              </a:rPr>
              <a:t>Atractivo</a:t>
            </a:r>
            <a:r>
              <a:rPr lang="en-US" sz="1500" b="1" dirty="0">
                <a:solidFill>
                  <a:srgbClr val="000000"/>
                </a:solidFill>
              </a:rPr>
              <a:t>, </a:t>
            </a:r>
            <a:r>
              <a:rPr lang="en-US" sz="1500" b="1" dirty="0" err="1">
                <a:solidFill>
                  <a:srgbClr val="000000"/>
                </a:solidFill>
              </a:rPr>
              <a:t>Quebradizo</a:t>
            </a:r>
            <a:r>
              <a:rPr lang="en-US" sz="1500" b="1" dirty="0">
                <a:solidFill>
                  <a:srgbClr val="000000"/>
                </a:solidFill>
              </a:rPr>
              <a:t>, Quemado, Claro, </a:t>
            </a:r>
            <a:r>
              <a:rPr lang="en-US" sz="1500" b="1" dirty="0" err="1">
                <a:solidFill>
                  <a:srgbClr val="000000"/>
                </a:solidFill>
              </a:rPr>
              <a:t>Nublado</a:t>
            </a:r>
            <a:r>
              <a:rPr lang="en-US" sz="1500" b="1" dirty="0">
                <a:solidFill>
                  <a:srgbClr val="000000"/>
                </a:solidFill>
              </a:rPr>
              <a:t>, </a:t>
            </a:r>
            <a:r>
              <a:rPr lang="en-US" sz="1500" b="1" dirty="0" err="1">
                <a:solidFill>
                  <a:srgbClr val="000000"/>
                </a:solidFill>
              </a:rPr>
              <a:t>Colorido</a:t>
            </a:r>
            <a:r>
              <a:rPr lang="en-US" sz="1500" b="1" dirty="0">
                <a:solidFill>
                  <a:srgbClr val="000000"/>
                </a:solidFill>
              </a:rPr>
              <a:t>, </a:t>
            </a:r>
            <a:r>
              <a:rPr lang="en-US" sz="1500" b="1" dirty="0" err="1">
                <a:solidFill>
                  <a:srgbClr val="000000"/>
                </a:solidFill>
              </a:rPr>
              <a:t>Incoloro</a:t>
            </a:r>
            <a:r>
              <a:rPr lang="en-US" sz="1500" b="1" dirty="0">
                <a:solidFill>
                  <a:srgbClr val="000000"/>
                </a:solidFill>
              </a:rPr>
              <a:t>, </a:t>
            </a:r>
            <a:r>
              <a:rPr lang="en-US" sz="1500" b="1" dirty="0" err="1">
                <a:solidFill>
                  <a:srgbClr val="000000"/>
                </a:solidFill>
              </a:rPr>
              <a:t>Cremoso</a:t>
            </a:r>
            <a:r>
              <a:rPr lang="en-US" sz="1500" b="1" dirty="0">
                <a:solidFill>
                  <a:srgbClr val="000000"/>
                </a:solidFill>
              </a:rPr>
              <a:t>, </a:t>
            </a:r>
            <a:r>
              <a:rPr lang="en-US" sz="1500" b="1" dirty="0" err="1">
                <a:solidFill>
                  <a:srgbClr val="000000"/>
                </a:solidFill>
              </a:rPr>
              <a:t>Oscuro</a:t>
            </a:r>
            <a:r>
              <a:rPr lang="en-US" sz="1500" b="1" dirty="0">
                <a:solidFill>
                  <a:srgbClr val="000000"/>
                </a:solidFill>
              </a:rPr>
              <a:t>, Seco, </a:t>
            </a:r>
            <a:r>
              <a:rPr lang="en-US" sz="1500" b="1" dirty="0" err="1">
                <a:solidFill>
                  <a:srgbClr val="000000"/>
                </a:solidFill>
              </a:rPr>
              <a:t>Espumoso</a:t>
            </a:r>
            <a:r>
              <a:rPr lang="en-US" sz="1500" b="1" dirty="0">
                <a:solidFill>
                  <a:srgbClr val="000000"/>
                </a:solidFill>
              </a:rPr>
              <a:t>, Fresco, </a:t>
            </a:r>
            <a:r>
              <a:rPr lang="en-US" sz="1500" b="1" dirty="0" err="1">
                <a:solidFill>
                  <a:srgbClr val="000000"/>
                </a:solidFill>
              </a:rPr>
              <a:t>Graso</a:t>
            </a:r>
            <a:r>
              <a:rPr lang="en-US" sz="1500" b="1" dirty="0">
                <a:solidFill>
                  <a:srgbClr val="000000"/>
                </a:solidFill>
              </a:rPr>
              <a:t>, </a:t>
            </a:r>
            <a:r>
              <a:rPr lang="en-US" sz="1500" b="1" dirty="0" err="1">
                <a:solidFill>
                  <a:srgbClr val="000000"/>
                </a:solidFill>
              </a:rPr>
              <a:t>Húmedo</a:t>
            </a:r>
            <a:r>
              <a:rPr lang="en-US" sz="1500" b="1" dirty="0">
                <a:solidFill>
                  <a:srgbClr val="000000"/>
                </a:solidFill>
              </a:rPr>
              <a:t>, </a:t>
            </a:r>
            <a:r>
              <a:rPr lang="en-US" sz="1500" b="1" dirty="0" err="1">
                <a:solidFill>
                  <a:srgbClr val="000000"/>
                </a:solidFill>
              </a:rPr>
              <a:t>Moteado</a:t>
            </a:r>
            <a:r>
              <a:rPr lang="en-US" sz="1500" b="1" dirty="0">
                <a:solidFill>
                  <a:srgbClr val="000000"/>
                </a:solidFill>
              </a:rPr>
              <a:t>, </a:t>
            </a:r>
            <a:r>
              <a:rPr lang="en-US" sz="1500" b="1" dirty="0" err="1">
                <a:solidFill>
                  <a:srgbClr val="000000"/>
                </a:solidFill>
              </a:rPr>
              <a:t>Opaco</a:t>
            </a:r>
            <a:r>
              <a:rPr lang="en-US" sz="1500" b="1" dirty="0">
                <a:solidFill>
                  <a:srgbClr val="000000"/>
                </a:solidFill>
              </a:rPr>
              <a:t>, </a:t>
            </a:r>
            <a:r>
              <a:rPr lang="en-US" sz="1500" b="1" dirty="0" err="1">
                <a:solidFill>
                  <a:srgbClr val="000000"/>
                </a:solidFill>
              </a:rPr>
              <a:t>Pálido</a:t>
            </a:r>
            <a:r>
              <a:rPr lang="en-US" sz="1500" b="1" dirty="0">
                <a:solidFill>
                  <a:srgbClr val="000000"/>
                </a:solidFill>
              </a:rPr>
              <a:t>, </a:t>
            </a:r>
            <a:r>
              <a:rPr lang="en-US" sz="1500" b="1" dirty="0" err="1">
                <a:solidFill>
                  <a:srgbClr val="000000"/>
                </a:solidFill>
              </a:rPr>
              <a:t>Empolvado</a:t>
            </a:r>
            <a:r>
              <a:rPr lang="en-US" sz="1500" b="1" dirty="0">
                <a:solidFill>
                  <a:srgbClr val="000000"/>
                </a:solidFill>
              </a:rPr>
              <a:t>, Brillante, Suave, </a:t>
            </a:r>
            <a:r>
              <a:rPr lang="en-US" sz="1500" b="1" dirty="0" err="1">
                <a:solidFill>
                  <a:srgbClr val="000000"/>
                </a:solidFill>
              </a:rPr>
              <a:t>Empapado</a:t>
            </a:r>
            <a:r>
              <a:rPr lang="en-US" sz="1500" b="1" dirty="0">
                <a:solidFill>
                  <a:srgbClr val="000000"/>
                </a:solidFill>
              </a:rPr>
              <a:t>, </a:t>
            </a:r>
            <a:r>
              <a:rPr lang="en-US" sz="1500" b="1" dirty="0" err="1">
                <a:solidFill>
                  <a:srgbClr val="000000"/>
                </a:solidFill>
              </a:rPr>
              <a:t>Espeso</a:t>
            </a:r>
            <a:r>
              <a:rPr lang="en-US" sz="1500" b="1" dirty="0">
                <a:solidFill>
                  <a:srgbClr val="000000"/>
                </a:solidFill>
              </a:rPr>
              <a:t>, </a:t>
            </a:r>
            <a:r>
              <a:rPr lang="en-US" sz="1500" b="1" dirty="0" err="1">
                <a:solidFill>
                  <a:srgbClr val="000000"/>
                </a:solidFill>
              </a:rPr>
              <a:t>Acuoso</a:t>
            </a:r>
            <a:r>
              <a:rPr lang="en-US" sz="1500" b="1" dirty="0">
                <a:solidFill>
                  <a:srgbClr val="000000"/>
                </a:solidFill>
              </a:rPr>
              <a:t>.</a:t>
            </a:r>
          </a:p>
        </p:txBody>
      </p:sp>
      <p:sp>
        <p:nvSpPr>
          <p:cNvPr id="6" name="Rectangle: Rounded Corners 5">
            <a:extLst>
              <a:ext uri="{FF2B5EF4-FFF2-40B4-BE49-F238E27FC236}">
                <a16:creationId xmlns:a16="http://schemas.microsoft.com/office/drawing/2014/main" id="{F6F3F921-B6D3-1C1E-C88B-957AC1816001}"/>
              </a:ext>
            </a:extLst>
          </p:cNvPr>
          <p:cNvSpPr/>
          <p:nvPr/>
        </p:nvSpPr>
        <p:spPr>
          <a:xfrm>
            <a:off x="4547937" y="2322777"/>
            <a:ext cx="3006525" cy="1817307"/>
          </a:xfrm>
          <a:prstGeom prst="roundRect">
            <a:avLst/>
          </a:prstGeom>
          <a:solidFill>
            <a:schemeClr val="bg1"/>
          </a:solidFill>
          <a:ln>
            <a:solidFill>
              <a:srgbClr val="85D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solidFill>
                  <a:srgbClr val="000000"/>
                </a:solidFill>
              </a:rPr>
              <a:t>OLOR</a:t>
            </a:r>
          </a:p>
          <a:p>
            <a:pPr algn="ctr"/>
            <a:r>
              <a:rPr lang="en-US" sz="1500" b="1" dirty="0" err="1">
                <a:solidFill>
                  <a:srgbClr val="000000"/>
                </a:solidFill>
              </a:rPr>
              <a:t>Aromático</a:t>
            </a:r>
            <a:r>
              <a:rPr lang="en-US" sz="1500" b="1" dirty="0">
                <a:solidFill>
                  <a:srgbClr val="000000"/>
                </a:solidFill>
              </a:rPr>
              <a:t>, </a:t>
            </a:r>
            <a:r>
              <a:rPr lang="en-US" sz="1500" b="1" dirty="0" err="1">
                <a:solidFill>
                  <a:srgbClr val="000000"/>
                </a:solidFill>
              </a:rPr>
              <a:t>Astringente</a:t>
            </a:r>
            <a:r>
              <a:rPr lang="en-US" sz="1500" b="1" dirty="0">
                <a:solidFill>
                  <a:srgbClr val="000000"/>
                </a:solidFill>
              </a:rPr>
              <a:t>, Quemado, Café, </a:t>
            </a:r>
            <a:r>
              <a:rPr lang="en-US" sz="1500" b="1" dirty="0" err="1">
                <a:solidFill>
                  <a:srgbClr val="000000"/>
                </a:solidFill>
              </a:rPr>
              <a:t>Fermentado</a:t>
            </a:r>
            <a:r>
              <a:rPr lang="en-US" sz="1500" b="1" dirty="0">
                <a:solidFill>
                  <a:srgbClr val="000000"/>
                </a:solidFill>
              </a:rPr>
              <a:t>, Floral, Fresco, </a:t>
            </a:r>
            <a:r>
              <a:rPr lang="en-US" sz="1500" b="1" dirty="0" err="1">
                <a:solidFill>
                  <a:srgbClr val="000000"/>
                </a:solidFill>
              </a:rPr>
              <a:t>Afrutado</a:t>
            </a:r>
            <a:r>
              <a:rPr lang="en-US" sz="1500" b="1" dirty="0">
                <a:solidFill>
                  <a:srgbClr val="000000"/>
                </a:solidFill>
              </a:rPr>
              <a:t>, </a:t>
            </a:r>
            <a:r>
              <a:rPr lang="en-US" sz="1500" b="1" dirty="0" err="1">
                <a:solidFill>
                  <a:srgbClr val="000000"/>
                </a:solidFill>
              </a:rPr>
              <a:t>Mohoso</a:t>
            </a:r>
            <a:r>
              <a:rPr lang="en-US" sz="1500" b="1" dirty="0">
                <a:solidFill>
                  <a:srgbClr val="000000"/>
                </a:solidFill>
              </a:rPr>
              <a:t>, Picante, Rancio, Tostado, </a:t>
            </a:r>
            <a:r>
              <a:rPr lang="en-US" sz="1500" b="1" dirty="0" err="1">
                <a:solidFill>
                  <a:srgbClr val="000000"/>
                </a:solidFill>
              </a:rPr>
              <a:t>Ahumado</a:t>
            </a:r>
            <a:r>
              <a:rPr lang="en-US" sz="1500" b="1" dirty="0">
                <a:solidFill>
                  <a:srgbClr val="000000"/>
                </a:solidFill>
              </a:rPr>
              <a:t>, </a:t>
            </a:r>
            <a:r>
              <a:rPr lang="en-US" sz="1500" b="1" dirty="0" err="1">
                <a:solidFill>
                  <a:srgbClr val="000000"/>
                </a:solidFill>
              </a:rPr>
              <a:t>Ácido</a:t>
            </a:r>
            <a:r>
              <a:rPr lang="en-US" sz="1500" b="1" dirty="0">
                <a:solidFill>
                  <a:srgbClr val="000000"/>
                </a:solidFill>
              </a:rPr>
              <a:t>, Picante, Rancio.</a:t>
            </a:r>
          </a:p>
        </p:txBody>
      </p:sp>
      <p:sp>
        <p:nvSpPr>
          <p:cNvPr id="7" name="Rectangle: Rounded Corners 6">
            <a:extLst>
              <a:ext uri="{FF2B5EF4-FFF2-40B4-BE49-F238E27FC236}">
                <a16:creationId xmlns:a16="http://schemas.microsoft.com/office/drawing/2014/main" id="{284657A9-D0D5-5F05-2AA5-A3431EB8A800}"/>
              </a:ext>
            </a:extLst>
          </p:cNvPr>
          <p:cNvSpPr/>
          <p:nvPr/>
        </p:nvSpPr>
        <p:spPr>
          <a:xfrm>
            <a:off x="7807290" y="2269564"/>
            <a:ext cx="3945387" cy="2343150"/>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solidFill>
                  <a:srgbClr val="000000"/>
                </a:solidFill>
              </a:rPr>
              <a:t>TEXTURA</a:t>
            </a:r>
          </a:p>
          <a:p>
            <a:pPr algn="ctr"/>
            <a:r>
              <a:rPr lang="en-US" sz="1500" b="1" dirty="0" err="1">
                <a:solidFill>
                  <a:srgbClr val="000000"/>
                </a:solidFill>
              </a:rPr>
              <a:t>Adhesivo</a:t>
            </a:r>
            <a:r>
              <a:rPr lang="en-US" sz="1500" b="1" dirty="0">
                <a:solidFill>
                  <a:srgbClr val="000000"/>
                </a:solidFill>
              </a:rPr>
              <a:t>, </a:t>
            </a:r>
            <a:r>
              <a:rPr lang="en-US" sz="1500" b="1" dirty="0" err="1">
                <a:solidFill>
                  <a:srgbClr val="000000"/>
                </a:solidFill>
              </a:rPr>
              <a:t>Aireado</a:t>
            </a:r>
            <a:r>
              <a:rPr lang="en-US" sz="1500" b="1" dirty="0">
                <a:solidFill>
                  <a:srgbClr val="000000"/>
                </a:solidFill>
              </a:rPr>
              <a:t>, </a:t>
            </a:r>
            <a:r>
              <a:rPr lang="en-US" sz="1500" b="1" dirty="0" err="1">
                <a:solidFill>
                  <a:srgbClr val="000000"/>
                </a:solidFill>
              </a:rPr>
              <a:t>Quebradizo</a:t>
            </a:r>
            <a:r>
              <a:rPr lang="en-US" sz="1500" b="1" dirty="0">
                <a:solidFill>
                  <a:srgbClr val="000000"/>
                </a:solidFill>
              </a:rPr>
              <a:t>, </a:t>
            </a:r>
            <a:r>
              <a:rPr lang="en-US" sz="1500" b="1" dirty="0" err="1">
                <a:solidFill>
                  <a:srgbClr val="000000"/>
                </a:solidFill>
              </a:rPr>
              <a:t>Burbujeante</a:t>
            </a:r>
            <a:r>
              <a:rPr lang="en-US" sz="1500" b="1" dirty="0">
                <a:solidFill>
                  <a:srgbClr val="000000"/>
                </a:solidFill>
              </a:rPr>
              <a:t>, </a:t>
            </a:r>
            <a:r>
              <a:rPr lang="en-US" sz="1500" b="1" dirty="0" err="1">
                <a:solidFill>
                  <a:srgbClr val="000000"/>
                </a:solidFill>
              </a:rPr>
              <a:t>Masticable</a:t>
            </a:r>
            <a:r>
              <a:rPr lang="en-US" sz="1500" b="1" dirty="0">
                <a:solidFill>
                  <a:srgbClr val="000000"/>
                </a:solidFill>
              </a:rPr>
              <a:t>, </a:t>
            </a:r>
            <a:r>
              <a:rPr lang="en-US" sz="1500" b="1" dirty="0" err="1">
                <a:solidFill>
                  <a:srgbClr val="000000"/>
                </a:solidFill>
              </a:rPr>
              <a:t>Grueso</a:t>
            </a:r>
            <a:r>
              <a:rPr lang="en-US" sz="1500" b="1" dirty="0">
                <a:solidFill>
                  <a:srgbClr val="000000"/>
                </a:solidFill>
              </a:rPr>
              <a:t>, </a:t>
            </a:r>
            <a:r>
              <a:rPr lang="en-US" sz="1500" b="1" dirty="0" err="1">
                <a:solidFill>
                  <a:srgbClr val="000000"/>
                </a:solidFill>
              </a:rPr>
              <a:t>Cohesivo</a:t>
            </a:r>
            <a:r>
              <a:rPr lang="en-US" sz="1500" b="1" dirty="0">
                <a:solidFill>
                  <a:srgbClr val="000000"/>
                </a:solidFill>
              </a:rPr>
              <a:t>, </a:t>
            </a:r>
            <a:r>
              <a:rPr lang="en-US" sz="1500" b="1" dirty="0" err="1">
                <a:solidFill>
                  <a:srgbClr val="000000"/>
                </a:solidFill>
              </a:rPr>
              <a:t>Frío</a:t>
            </a:r>
            <a:r>
              <a:rPr lang="en-US" sz="1500" b="1" dirty="0">
                <a:solidFill>
                  <a:srgbClr val="000000"/>
                </a:solidFill>
              </a:rPr>
              <a:t>, </a:t>
            </a:r>
            <a:r>
              <a:rPr lang="en-US" sz="1500" b="1" dirty="0" err="1">
                <a:solidFill>
                  <a:srgbClr val="000000"/>
                </a:solidFill>
              </a:rPr>
              <a:t>Crujiente</a:t>
            </a:r>
            <a:r>
              <a:rPr lang="en-US" sz="1500" b="1" dirty="0">
                <a:solidFill>
                  <a:srgbClr val="000000"/>
                </a:solidFill>
              </a:rPr>
              <a:t>, </a:t>
            </a:r>
            <a:r>
              <a:rPr lang="en-US" sz="1500" b="1" dirty="0" err="1">
                <a:solidFill>
                  <a:srgbClr val="000000"/>
                </a:solidFill>
              </a:rPr>
              <a:t>Desmenuzable</a:t>
            </a:r>
            <a:r>
              <a:rPr lang="en-US" sz="1500" b="1" dirty="0">
                <a:solidFill>
                  <a:srgbClr val="000000"/>
                </a:solidFill>
              </a:rPr>
              <a:t>, </a:t>
            </a:r>
            <a:r>
              <a:rPr lang="en-US" sz="1500" b="1" dirty="0" err="1">
                <a:solidFill>
                  <a:srgbClr val="000000"/>
                </a:solidFill>
              </a:rPr>
              <a:t>Crujiente</a:t>
            </a:r>
            <a:r>
              <a:rPr lang="en-US" sz="1500" b="1" dirty="0">
                <a:solidFill>
                  <a:srgbClr val="000000"/>
                </a:solidFill>
              </a:rPr>
              <a:t>, </a:t>
            </a:r>
            <a:r>
              <a:rPr lang="en-US" sz="1500" b="1" dirty="0" err="1">
                <a:solidFill>
                  <a:srgbClr val="000000"/>
                </a:solidFill>
              </a:rPr>
              <a:t>Cristalino</a:t>
            </a:r>
            <a:r>
              <a:rPr lang="en-US" sz="1500" b="1" dirty="0">
                <a:solidFill>
                  <a:srgbClr val="000000"/>
                </a:solidFill>
              </a:rPr>
              <a:t>, Seco, </a:t>
            </a:r>
            <a:r>
              <a:rPr lang="en-US" sz="1500" b="1" dirty="0" err="1">
                <a:solidFill>
                  <a:srgbClr val="000000"/>
                </a:solidFill>
              </a:rPr>
              <a:t>Efervescente</a:t>
            </a:r>
            <a:r>
              <a:rPr lang="en-US" sz="1500" b="1" dirty="0">
                <a:solidFill>
                  <a:srgbClr val="000000"/>
                </a:solidFill>
              </a:rPr>
              <a:t>, </a:t>
            </a:r>
            <a:r>
              <a:rPr lang="en-US" sz="1500" b="1" dirty="0" err="1">
                <a:solidFill>
                  <a:srgbClr val="000000"/>
                </a:solidFill>
              </a:rPr>
              <a:t>Elástico</a:t>
            </a:r>
            <a:r>
              <a:rPr lang="en-US" sz="1500" b="1" dirty="0">
                <a:solidFill>
                  <a:srgbClr val="000000"/>
                </a:solidFill>
              </a:rPr>
              <a:t>, </a:t>
            </a:r>
            <a:r>
              <a:rPr lang="en-US" sz="1500" b="1" dirty="0" err="1">
                <a:solidFill>
                  <a:srgbClr val="000000"/>
                </a:solidFill>
              </a:rPr>
              <a:t>Fibroso</a:t>
            </a:r>
            <a:r>
              <a:rPr lang="en-US" sz="1500" b="1" dirty="0">
                <a:solidFill>
                  <a:srgbClr val="000000"/>
                </a:solidFill>
              </a:rPr>
              <a:t>, </a:t>
            </a:r>
            <a:r>
              <a:rPr lang="en-US" sz="1500" b="1" dirty="0" err="1">
                <a:solidFill>
                  <a:srgbClr val="000000"/>
                </a:solidFill>
              </a:rPr>
              <a:t>Fino</a:t>
            </a:r>
            <a:r>
              <a:rPr lang="en-US" sz="1500" b="1" dirty="0">
                <a:solidFill>
                  <a:srgbClr val="000000"/>
                </a:solidFill>
              </a:rPr>
              <a:t>, Firme, </a:t>
            </a:r>
            <a:r>
              <a:rPr lang="en-US" sz="1500" b="1" dirty="0" err="1">
                <a:solidFill>
                  <a:srgbClr val="000000"/>
                </a:solidFill>
              </a:rPr>
              <a:t>Espumoso</a:t>
            </a:r>
            <a:r>
              <a:rPr lang="en-US" sz="1500" b="1" dirty="0">
                <a:solidFill>
                  <a:srgbClr val="000000"/>
                </a:solidFill>
              </a:rPr>
              <a:t>, </a:t>
            </a:r>
            <a:r>
              <a:rPr lang="en-US" sz="1500" b="1" dirty="0" err="1">
                <a:solidFill>
                  <a:srgbClr val="000000"/>
                </a:solidFill>
              </a:rPr>
              <a:t>Escamoso</a:t>
            </a:r>
            <a:r>
              <a:rPr lang="en-US" sz="1500" b="1" dirty="0">
                <a:solidFill>
                  <a:srgbClr val="000000"/>
                </a:solidFill>
              </a:rPr>
              <a:t>, Plano, </a:t>
            </a:r>
            <a:r>
              <a:rPr lang="en-US" sz="1500" b="1" dirty="0" err="1">
                <a:solidFill>
                  <a:srgbClr val="000000"/>
                </a:solidFill>
              </a:rPr>
              <a:t>Espumoso</a:t>
            </a:r>
            <a:r>
              <a:rPr lang="en-US" sz="1500" b="1" dirty="0">
                <a:solidFill>
                  <a:srgbClr val="000000"/>
                </a:solidFill>
              </a:rPr>
              <a:t>, </a:t>
            </a:r>
            <a:r>
              <a:rPr lang="en-US" sz="1500" b="1" dirty="0" err="1">
                <a:solidFill>
                  <a:srgbClr val="000000"/>
                </a:solidFill>
              </a:rPr>
              <a:t>Granuloso</a:t>
            </a:r>
            <a:r>
              <a:rPr lang="en-US" sz="1500" b="1" dirty="0">
                <a:solidFill>
                  <a:srgbClr val="000000"/>
                </a:solidFill>
              </a:rPr>
              <a:t>, </a:t>
            </a:r>
            <a:r>
              <a:rPr lang="en-US" sz="1500" b="1" dirty="0" err="1">
                <a:solidFill>
                  <a:srgbClr val="000000"/>
                </a:solidFill>
              </a:rPr>
              <a:t>Graso</a:t>
            </a:r>
            <a:r>
              <a:rPr lang="en-US" sz="1500" b="1" dirty="0">
                <a:solidFill>
                  <a:srgbClr val="000000"/>
                </a:solidFill>
              </a:rPr>
              <a:t>, </a:t>
            </a:r>
            <a:r>
              <a:rPr lang="en-US" sz="1500" b="1" dirty="0" err="1">
                <a:solidFill>
                  <a:srgbClr val="000000"/>
                </a:solidFill>
              </a:rPr>
              <a:t>Arenoso</a:t>
            </a:r>
            <a:r>
              <a:rPr lang="en-US" sz="1500" b="1" dirty="0">
                <a:solidFill>
                  <a:srgbClr val="000000"/>
                </a:solidFill>
              </a:rPr>
              <a:t>, </a:t>
            </a:r>
            <a:r>
              <a:rPr lang="en-US" sz="1500" b="1" dirty="0" err="1">
                <a:solidFill>
                  <a:srgbClr val="000000"/>
                </a:solidFill>
              </a:rPr>
              <a:t>Grumoso</a:t>
            </a:r>
            <a:r>
              <a:rPr lang="en-US" sz="1500" b="1" dirty="0">
                <a:solidFill>
                  <a:srgbClr val="000000"/>
                </a:solidFill>
              </a:rPr>
              <a:t>, </a:t>
            </a:r>
            <a:r>
              <a:rPr lang="en-US" sz="1500" b="1" dirty="0" err="1">
                <a:solidFill>
                  <a:srgbClr val="000000"/>
                </a:solidFill>
              </a:rPr>
              <a:t>Húmedo</a:t>
            </a:r>
            <a:r>
              <a:rPr lang="en-US" sz="1500" b="1" dirty="0">
                <a:solidFill>
                  <a:srgbClr val="000000"/>
                </a:solidFill>
              </a:rPr>
              <a:t>, </a:t>
            </a:r>
            <a:r>
              <a:rPr lang="en-US" sz="1500" b="1" dirty="0" err="1">
                <a:solidFill>
                  <a:srgbClr val="000000"/>
                </a:solidFill>
              </a:rPr>
              <a:t>Blandito</a:t>
            </a:r>
            <a:r>
              <a:rPr lang="en-US" sz="1500" b="1" dirty="0">
                <a:solidFill>
                  <a:srgbClr val="000000"/>
                </a:solidFill>
              </a:rPr>
              <a:t>, </a:t>
            </a:r>
            <a:r>
              <a:rPr lang="en-US" sz="1500" b="1" dirty="0" err="1">
                <a:solidFill>
                  <a:srgbClr val="000000"/>
                </a:solidFill>
              </a:rPr>
              <a:t>Pulverulento</a:t>
            </a:r>
            <a:r>
              <a:rPr lang="en-US" sz="1500" b="1" dirty="0">
                <a:solidFill>
                  <a:srgbClr val="000000"/>
                </a:solidFill>
              </a:rPr>
              <a:t>, </a:t>
            </a:r>
            <a:r>
              <a:rPr lang="en-US" sz="1500" b="1" dirty="0" err="1">
                <a:solidFill>
                  <a:srgbClr val="000000"/>
                </a:solidFill>
              </a:rPr>
              <a:t>Gomoso</a:t>
            </a:r>
            <a:r>
              <a:rPr lang="en-US" sz="1500" b="1" dirty="0">
                <a:solidFill>
                  <a:srgbClr val="000000"/>
                </a:solidFill>
              </a:rPr>
              <a:t>, Suave, </a:t>
            </a:r>
            <a:r>
              <a:rPr lang="en-US" sz="1500" b="1" dirty="0" err="1">
                <a:solidFill>
                  <a:srgbClr val="000000"/>
                </a:solidFill>
              </a:rPr>
              <a:t>Esponjoso</a:t>
            </a:r>
            <a:r>
              <a:rPr lang="en-US" sz="1500" b="1" dirty="0">
                <a:solidFill>
                  <a:srgbClr val="000000"/>
                </a:solidFill>
              </a:rPr>
              <a:t>, </a:t>
            </a:r>
            <a:r>
              <a:rPr lang="en-US" sz="1500" b="1" dirty="0" err="1">
                <a:solidFill>
                  <a:srgbClr val="000000"/>
                </a:solidFill>
              </a:rPr>
              <a:t>Pegajoso</a:t>
            </a:r>
            <a:r>
              <a:rPr lang="en-US" sz="1500" b="1" dirty="0">
                <a:solidFill>
                  <a:srgbClr val="000000"/>
                </a:solidFill>
              </a:rPr>
              <a:t>, </a:t>
            </a:r>
            <a:r>
              <a:rPr lang="en-US" sz="1500" b="1" dirty="0" err="1">
                <a:solidFill>
                  <a:srgbClr val="000000"/>
                </a:solidFill>
              </a:rPr>
              <a:t>Tierno</a:t>
            </a:r>
            <a:r>
              <a:rPr lang="en-US" sz="1500" b="1" dirty="0">
                <a:solidFill>
                  <a:srgbClr val="000000"/>
                </a:solidFill>
              </a:rPr>
              <a:t>, </a:t>
            </a:r>
            <a:r>
              <a:rPr lang="en-US" sz="1500" b="1" dirty="0" err="1">
                <a:solidFill>
                  <a:srgbClr val="000000"/>
                </a:solidFill>
              </a:rPr>
              <a:t>Resistente</a:t>
            </a:r>
            <a:r>
              <a:rPr lang="en-US" sz="1500" b="1" dirty="0">
                <a:solidFill>
                  <a:srgbClr val="000000"/>
                </a:solidFill>
              </a:rPr>
              <a:t>.</a:t>
            </a:r>
            <a:endParaRPr lang="en-IE" sz="1500" b="1" dirty="0">
              <a:solidFill>
                <a:srgbClr val="000000"/>
              </a:solidFill>
            </a:endParaRPr>
          </a:p>
        </p:txBody>
      </p:sp>
      <p:sp>
        <p:nvSpPr>
          <p:cNvPr id="8" name="Rectangle: Rounded Corners 7">
            <a:extLst>
              <a:ext uri="{FF2B5EF4-FFF2-40B4-BE49-F238E27FC236}">
                <a16:creationId xmlns:a16="http://schemas.microsoft.com/office/drawing/2014/main" id="{E90E8E17-2B5B-0999-F12E-FA6F5A7F4261}"/>
              </a:ext>
            </a:extLst>
          </p:cNvPr>
          <p:cNvSpPr/>
          <p:nvPr/>
        </p:nvSpPr>
        <p:spPr>
          <a:xfrm>
            <a:off x="3150264" y="4045790"/>
            <a:ext cx="2945736" cy="1817307"/>
          </a:xfrm>
          <a:prstGeom prst="roundRect">
            <a:avLst/>
          </a:prstGeom>
          <a:solidFill>
            <a:srgbClr val="1188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rgbClr val="000000"/>
              </a:solidFill>
            </a:endParaRPr>
          </a:p>
          <a:p>
            <a:pPr algn="ctr"/>
            <a:endParaRPr lang="en-US" sz="1400" b="1" dirty="0">
              <a:solidFill>
                <a:srgbClr val="000000"/>
              </a:solidFill>
            </a:endParaRPr>
          </a:p>
          <a:p>
            <a:pPr algn="ctr"/>
            <a:endParaRPr lang="en-US" sz="1400" b="1" dirty="0">
              <a:solidFill>
                <a:srgbClr val="000000"/>
              </a:solidFill>
            </a:endParaRPr>
          </a:p>
          <a:p>
            <a:pPr algn="ctr"/>
            <a:endParaRPr lang="en-US" sz="1400" b="1" dirty="0">
              <a:solidFill>
                <a:srgbClr val="000000"/>
              </a:solidFill>
            </a:endParaRPr>
          </a:p>
          <a:p>
            <a:pPr algn="ctr"/>
            <a:r>
              <a:rPr lang="en-US" b="1" u="sng" dirty="0">
                <a:solidFill>
                  <a:srgbClr val="000000"/>
                </a:solidFill>
              </a:rPr>
              <a:t>SABOR</a:t>
            </a:r>
          </a:p>
          <a:p>
            <a:pPr algn="ctr"/>
            <a:r>
              <a:rPr lang="en-US" sz="1400" b="1" dirty="0" err="1">
                <a:solidFill>
                  <a:srgbClr val="000000"/>
                </a:solidFill>
              </a:rPr>
              <a:t>Ácido</a:t>
            </a:r>
            <a:r>
              <a:rPr lang="en-US" sz="1400" b="1" dirty="0">
                <a:solidFill>
                  <a:srgbClr val="000000"/>
                </a:solidFill>
              </a:rPr>
              <a:t>, </a:t>
            </a:r>
            <a:r>
              <a:rPr lang="en-US" sz="1400" b="1" dirty="0" err="1">
                <a:solidFill>
                  <a:srgbClr val="000000"/>
                </a:solidFill>
              </a:rPr>
              <a:t>Amargo</a:t>
            </a:r>
            <a:r>
              <a:rPr lang="en-US" sz="1400" b="1" dirty="0">
                <a:solidFill>
                  <a:srgbClr val="000000"/>
                </a:solidFill>
              </a:rPr>
              <a:t>, </a:t>
            </a:r>
            <a:r>
              <a:rPr lang="en-US" sz="1400" b="1" dirty="0" err="1">
                <a:solidFill>
                  <a:srgbClr val="000000"/>
                </a:solidFill>
              </a:rPr>
              <a:t>Insípido</a:t>
            </a:r>
            <a:r>
              <a:rPr lang="en-US" sz="1400" b="1" dirty="0">
                <a:solidFill>
                  <a:srgbClr val="000000"/>
                </a:solidFill>
              </a:rPr>
              <a:t>, Quemado, </a:t>
            </a:r>
            <a:r>
              <a:rPr lang="en-US" sz="1400" b="1" dirty="0" err="1">
                <a:solidFill>
                  <a:srgbClr val="000000"/>
                </a:solidFill>
              </a:rPr>
              <a:t>Mantecoso</a:t>
            </a:r>
            <a:r>
              <a:rPr lang="en-US" sz="1400" b="1" dirty="0">
                <a:solidFill>
                  <a:srgbClr val="000000"/>
                </a:solidFill>
              </a:rPr>
              <a:t>, </a:t>
            </a:r>
            <a:r>
              <a:rPr lang="en-US" sz="1400" b="1" dirty="0" err="1">
                <a:solidFill>
                  <a:srgbClr val="000000"/>
                </a:solidFill>
              </a:rPr>
              <a:t>Cremoso</a:t>
            </a:r>
            <a:r>
              <a:rPr lang="en-US" sz="1400" b="1" dirty="0">
                <a:solidFill>
                  <a:srgbClr val="000000"/>
                </a:solidFill>
              </a:rPr>
              <a:t>, </a:t>
            </a:r>
            <a:r>
              <a:rPr lang="en-US" sz="1400" b="1" dirty="0" err="1">
                <a:solidFill>
                  <a:srgbClr val="000000"/>
                </a:solidFill>
              </a:rPr>
              <a:t>Graso</a:t>
            </a:r>
            <a:r>
              <a:rPr lang="en-US" sz="1400" b="1" dirty="0">
                <a:solidFill>
                  <a:srgbClr val="000000"/>
                </a:solidFill>
              </a:rPr>
              <a:t>, </a:t>
            </a:r>
            <a:r>
              <a:rPr lang="en-US" sz="1400" b="1" dirty="0" err="1">
                <a:solidFill>
                  <a:srgbClr val="000000"/>
                </a:solidFill>
              </a:rPr>
              <a:t>Herboso</a:t>
            </a:r>
            <a:r>
              <a:rPr lang="en-US" sz="1400" b="1" dirty="0">
                <a:solidFill>
                  <a:srgbClr val="000000"/>
                </a:solidFill>
              </a:rPr>
              <a:t>, </a:t>
            </a:r>
            <a:r>
              <a:rPr lang="en-US" sz="1400" b="1" dirty="0" err="1">
                <a:solidFill>
                  <a:srgbClr val="000000"/>
                </a:solidFill>
              </a:rPr>
              <a:t>Mohoso</a:t>
            </a:r>
            <a:r>
              <a:rPr lang="en-US" sz="1400" b="1" dirty="0">
                <a:solidFill>
                  <a:srgbClr val="000000"/>
                </a:solidFill>
              </a:rPr>
              <a:t>, Salado, </a:t>
            </a:r>
            <a:r>
              <a:rPr lang="en-US" sz="1400" b="1" dirty="0" err="1">
                <a:solidFill>
                  <a:srgbClr val="000000"/>
                </a:solidFill>
              </a:rPr>
              <a:t>Agudo</a:t>
            </a:r>
            <a:r>
              <a:rPr lang="en-US" sz="1400" b="1" dirty="0">
                <a:solidFill>
                  <a:srgbClr val="000000"/>
                </a:solidFill>
              </a:rPr>
              <a:t>, </a:t>
            </a:r>
            <a:r>
              <a:rPr lang="en-US" sz="1400" b="1" dirty="0" err="1">
                <a:solidFill>
                  <a:srgbClr val="000000"/>
                </a:solidFill>
              </a:rPr>
              <a:t>Ahumado</a:t>
            </a:r>
            <a:r>
              <a:rPr lang="en-US" sz="1400" b="1" dirty="0">
                <a:solidFill>
                  <a:srgbClr val="000000"/>
                </a:solidFill>
              </a:rPr>
              <a:t>, </a:t>
            </a:r>
            <a:r>
              <a:rPr lang="en-US" sz="1400" b="1" dirty="0" err="1">
                <a:solidFill>
                  <a:srgbClr val="000000"/>
                </a:solidFill>
              </a:rPr>
              <a:t>Ácido</a:t>
            </a:r>
            <a:r>
              <a:rPr lang="en-US" sz="1400" b="1" dirty="0">
                <a:solidFill>
                  <a:srgbClr val="000000"/>
                </a:solidFill>
              </a:rPr>
              <a:t>, Picante, Rancio, Dulce, </a:t>
            </a:r>
            <a:r>
              <a:rPr lang="en-US" sz="1400" b="1" dirty="0" err="1">
                <a:solidFill>
                  <a:srgbClr val="000000"/>
                </a:solidFill>
              </a:rPr>
              <a:t>Ácido</a:t>
            </a:r>
            <a:r>
              <a:rPr lang="en-US" sz="1400" b="1" dirty="0">
                <a:solidFill>
                  <a:srgbClr val="000000"/>
                </a:solidFill>
              </a:rPr>
              <a:t>, </a:t>
            </a:r>
            <a:r>
              <a:rPr lang="en-US" sz="1400" b="1" dirty="0" err="1">
                <a:solidFill>
                  <a:srgbClr val="000000"/>
                </a:solidFill>
              </a:rPr>
              <a:t>Insípido</a:t>
            </a:r>
            <a:r>
              <a:rPr lang="en-US" sz="1400" b="1" dirty="0">
                <a:solidFill>
                  <a:srgbClr val="000000"/>
                </a:solidFill>
              </a:rPr>
              <a:t>, </a:t>
            </a:r>
            <a:r>
              <a:rPr lang="en-US" sz="1400" b="1" dirty="0" err="1">
                <a:solidFill>
                  <a:srgbClr val="000000"/>
                </a:solidFill>
              </a:rPr>
              <a:t>Acuoso</a:t>
            </a:r>
            <a:endParaRPr lang="en-US" sz="1400" b="1" u="sng" dirty="0">
              <a:solidFill>
                <a:srgbClr val="000000"/>
              </a:solidFill>
            </a:endParaRPr>
          </a:p>
          <a:p>
            <a:pPr algn="ctr"/>
            <a:endParaRPr lang="en-US" b="1" u="sng" dirty="0">
              <a:solidFill>
                <a:srgbClr val="000000"/>
              </a:solidFill>
            </a:endParaRPr>
          </a:p>
          <a:p>
            <a:pPr algn="ctr"/>
            <a:endParaRPr lang="en-US" b="1" u="sng" dirty="0">
              <a:solidFill>
                <a:srgbClr val="000000"/>
              </a:solidFill>
            </a:endParaRPr>
          </a:p>
          <a:p>
            <a:pPr algn="ctr"/>
            <a:endParaRPr lang="en-IE" b="1" u="sng" dirty="0">
              <a:solidFill>
                <a:srgbClr val="000000"/>
              </a:solidFill>
            </a:endParaRPr>
          </a:p>
        </p:txBody>
      </p:sp>
      <p:sp>
        <p:nvSpPr>
          <p:cNvPr id="9" name="Rectangle: Rounded Corners 8">
            <a:extLst>
              <a:ext uri="{FF2B5EF4-FFF2-40B4-BE49-F238E27FC236}">
                <a16:creationId xmlns:a16="http://schemas.microsoft.com/office/drawing/2014/main" id="{93F1B036-D529-D4FB-79C4-3112CD78D65F}"/>
              </a:ext>
            </a:extLst>
          </p:cNvPr>
          <p:cNvSpPr/>
          <p:nvPr/>
        </p:nvSpPr>
        <p:spPr>
          <a:xfrm>
            <a:off x="6417756" y="4465468"/>
            <a:ext cx="2638425" cy="1208819"/>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solidFill>
                  <a:srgbClr val="000000"/>
                </a:solidFill>
              </a:rPr>
              <a:t>SONIDO</a:t>
            </a:r>
          </a:p>
          <a:p>
            <a:pPr algn="ctr"/>
            <a:r>
              <a:rPr lang="en-US" sz="1500" b="1" dirty="0" err="1">
                <a:solidFill>
                  <a:srgbClr val="000000"/>
                </a:solidFill>
              </a:rPr>
              <a:t>Burbujeante</a:t>
            </a:r>
            <a:r>
              <a:rPr lang="en-US" sz="1500" b="1" dirty="0">
                <a:solidFill>
                  <a:srgbClr val="000000"/>
                </a:solidFill>
              </a:rPr>
              <a:t>, </a:t>
            </a:r>
            <a:r>
              <a:rPr lang="en-US" sz="1500" b="1" dirty="0" err="1">
                <a:solidFill>
                  <a:srgbClr val="000000"/>
                </a:solidFill>
              </a:rPr>
              <a:t>Crujiente</a:t>
            </a:r>
            <a:r>
              <a:rPr lang="en-US" sz="1500" b="1" dirty="0">
                <a:solidFill>
                  <a:srgbClr val="000000"/>
                </a:solidFill>
              </a:rPr>
              <a:t>, </a:t>
            </a:r>
            <a:r>
              <a:rPr lang="en-US" sz="1500" b="1" dirty="0" err="1">
                <a:solidFill>
                  <a:srgbClr val="000000"/>
                </a:solidFill>
              </a:rPr>
              <a:t>Rallante</a:t>
            </a:r>
            <a:r>
              <a:rPr lang="en-US" sz="1500" b="1" dirty="0">
                <a:solidFill>
                  <a:srgbClr val="000000"/>
                </a:solidFill>
              </a:rPr>
              <a:t>, </a:t>
            </a:r>
            <a:r>
              <a:rPr lang="en-US" sz="1500" b="1" dirty="0" err="1">
                <a:solidFill>
                  <a:srgbClr val="000000"/>
                </a:solidFill>
              </a:rPr>
              <a:t>Efervescente</a:t>
            </a:r>
            <a:r>
              <a:rPr lang="en-US" sz="1500" b="1" dirty="0">
                <a:solidFill>
                  <a:srgbClr val="000000"/>
                </a:solidFill>
              </a:rPr>
              <a:t>, </a:t>
            </a:r>
            <a:r>
              <a:rPr lang="en-US" sz="1500" b="1" dirty="0" err="1">
                <a:solidFill>
                  <a:srgbClr val="000000"/>
                </a:solidFill>
              </a:rPr>
              <a:t>Percolante</a:t>
            </a:r>
            <a:r>
              <a:rPr lang="en-US" sz="1500" b="1" dirty="0">
                <a:solidFill>
                  <a:srgbClr val="000000"/>
                </a:solidFill>
              </a:rPr>
              <a:t>, </a:t>
            </a:r>
            <a:r>
              <a:rPr lang="en-US" sz="1500" b="1" dirty="0" err="1">
                <a:solidFill>
                  <a:srgbClr val="000000"/>
                </a:solidFill>
              </a:rPr>
              <a:t>Chisporroteante</a:t>
            </a:r>
            <a:r>
              <a:rPr lang="en-US" sz="1500" b="1" dirty="0">
                <a:solidFill>
                  <a:srgbClr val="000000"/>
                </a:solidFill>
              </a:rPr>
              <a:t>, </a:t>
            </a:r>
            <a:r>
              <a:rPr lang="en-US" sz="1500" b="1" dirty="0" err="1">
                <a:solidFill>
                  <a:srgbClr val="000000"/>
                </a:solidFill>
              </a:rPr>
              <a:t>Chasqueante</a:t>
            </a:r>
            <a:r>
              <a:rPr lang="en-US" sz="1500" b="1" dirty="0">
                <a:solidFill>
                  <a:srgbClr val="000000"/>
                </a:solidFill>
              </a:rPr>
              <a:t>.</a:t>
            </a:r>
            <a:endParaRPr lang="en-IE" sz="1500" b="1" dirty="0">
              <a:solidFill>
                <a:srgbClr val="000000"/>
              </a:solidFill>
            </a:endParaRPr>
          </a:p>
        </p:txBody>
      </p:sp>
    </p:spTree>
    <p:extLst>
      <p:ext uri="{BB962C8B-B14F-4D97-AF65-F5344CB8AC3E}">
        <p14:creationId xmlns:p14="http://schemas.microsoft.com/office/powerpoint/2010/main" val="36965076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White bowls containing variety of food">
            <a:extLst>
              <a:ext uri="{FF2B5EF4-FFF2-40B4-BE49-F238E27FC236}">
                <a16:creationId xmlns:a16="http://schemas.microsoft.com/office/drawing/2014/main" id="{173092E5-73A9-BB65-55B4-683D0AEB373F}"/>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r="-692"/>
          <a:stretch/>
        </p:blipFill>
        <p:spPr>
          <a:xfrm>
            <a:off x="247650" y="1587500"/>
            <a:ext cx="11696699" cy="4699000"/>
          </a:xfrm>
        </p:spPr>
      </p:pic>
      <p:sp>
        <p:nvSpPr>
          <p:cNvPr id="3" name="Text Placeholder 2">
            <a:extLst>
              <a:ext uri="{FF2B5EF4-FFF2-40B4-BE49-F238E27FC236}">
                <a16:creationId xmlns:a16="http://schemas.microsoft.com/office/drawing/2014/main" id="{67C16C91-472F-5A06-6081-AAF2060BDD35}"/>
              </a:ext>
            </a:extLst>
          </p:cNvPr>
          <p:cNvSpPr>
            <a:spLocks noGrp="1"/>
          </p:cNvSpPr>
          <p:nvPr>
            <p:ph type="body" sz="quarter" idx="18"/>
          </p:nvPr>
        </p:nvSpPr>
        <p:spPr>
          <a:xfrm>
            <a:off x="3866148" y="3092586"/>
            <a:ext cx="8078202" cy="1466443"/>
          </a:xfrm>
          <a:solidFill>
            <a:srgbClr val="85D2E1"/>
          </a:solidFill>
        </p:spPr>
        <p:txBody>
          <a:bodyPr>
            <a:normAutofit/>
          </a:bodyPr>
          <a:lstStyle/>
          <a:p>
            <a:r>
              <a:rPr lang="es-ES" sz="2400" b="1" i="1" dirty="0">
                <a:cs typeface="Arial" panose="020B0604020202020204" pitchFamily="34" charset="0"/>
              </a:rPr>
              <a:t>Poner palabras a las sensaciones sensoriales, </a:t>
            </a:r>
            <a:r>
              <a:rPr lang="es-ES" sz="2400" i="1" dirty="0">
                <a:cs typeface="Arial" panose="020B0604020202020204" pitchFamily="34" charset="0"/>
              </a:rPr>
              <a:t>para poder comunicar su producto a otros, por ejemplo, a sus consumidores, suele ser también muy útil para el marketing</a:t>
            </a:r>
            <a:endParaRPr lang="en-IE" i="1" dirty="0"/>
          </a:p>
        </p:txBody>
      </p:sp>
      <p:sp>
        <p:nvSpPr>
          <p:cNvPr id="4" name="Text Placeholder 3">
            <a:extLst>
              <a:ext uri="{FF2B5EF4-FFF2-40B4-BE49-F238E27FC236}">
                <a16:creationId xmlns:a16="http://schemas.microsoft.com/office/drawing/2014/main" id="{615F459F-5A2F-6E3B-24A7-A21F8744180E}"/>
              </a:ext>
            </a:extLst>
          </p:cNvPr>
          <p:cNvSpPr>
            <a:spLocks noGrp="1"/>
          </p:cNvSpPr>
          <p:nvPr>
            <p:ph type="body" sz="quarter" idx="16"/>
          </p:nvPr>
        </p:nvSpPr>
        <p:spPr>
          <a:xfrm>
            <a:off x="420593" y="458055"/>
            <a:ext cx="6891110" cy="753804"/>
          </a:xfrm>
        </p:spPr>
        <p:txBody>
          <a:bodyPr>
            <a:normAutofit fontScale="77500" lnSpcReduction="20000"/>
          </a:bodyPr>
          <a:lstStyle/>
          <a:p>
            <a:r>
              <a:rPr lang="en-IE" dirty="0" err="1"/>
              <a:t>Utilizando</a:t>
            </a:r>
            <a:r>
              <a:rPr lang="en-IE" dirty="0"/>
              <a:t> </a:t>
            </a:r>
            <a:r>
              <a:rPr lang="en-IE" dirty="0" err="1"/>
              <a:t>nuestras</a:t>
            </a:r>
            <a:r>
              <a:rPr lang="en-IE" dirty="0"/>
              <a:t> palabras </a:t>
            </a:r>
            <a:r>
              <a:rPr lang="en-IE" dirty="0" err="1"/>
              <a:t>descriptivas</a:t>
            </a:r>
            <a:r>
              <a:rPr lang="en-IE" dirty="0"/>
              <a:t>...</a:t>
            </a:r>
          </a:p>
        </p:txBody>
      </p:sp>
    </p:spTree>
    <p:extLst>
      <p:ext uri="{BB962C8B-B14F-4D97-AF65-F5344CB8AC3E}">
        <p14:creationId xmlns:p14="http://schemas.microsoft.com/office/powerpoint/2010/main" val="59416141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78D38EB-A243-2BCD-022C-F7DD6EE24DE1}"/>
              </a:ext>
            </a:extLst>
          </p:cNvPr>
          <p:cNvSpPr>
            <a:spLocks noGrp="1"/>
          </p:cNvSpPr>
          <p:nvPr>
            <p:ph type="pic" sz="quarter" idx="10"/>
          </p:nvPr>
        </p:nvSpPr>
        <p:spPr/>
      </p:sp>
      <p:pic>
        <p:nvPicPr>
          <p:cNvPr id="5" name="Online Media 4" title="Sensory Analysis - Carol Griffin, Teagasc">
            <a:hlinkClick r:id="" action="ppaction://media"/>
            <a:extLst>
              <a:ext uri="{FF2B5EF4-FFF2-40B4-BE49-F238E27FC236}">
                <a16:creationId xmlns:a16="http://schemas.microsoft.com/office/drawing/2014/main" id="{022618F8-7FA6-9D55-9C11-D89AE6B8E508}"/>
              </a:ext>
            </a:extLst>
          </p:cNvPr>
          <p:cNvPicPr>
            <a:picLocks noRot="1" noChangeAspect="1"/>
          </p:cNvPicPr>
          <p:nvPr>
            <a:videoFile r:link="rId1"/>
          </p:nvPr>
        </p:nvPicPr>
        <p:blipFill>
          <a:blip r:embed="rId3"/>
          <a:stretch>
            <a:fillRect/>
          </a:stretch>
        </p:blipFill>
        <p:spPr>
          <a:xfrm>
            <a:off x="6906126" y="1203325"/>
            <a:ext cx="5285874" cy="3913188"/>
          </a:xfrm>
          <a:prstGeom prst="rect">
            <a:avLst/>
          </a:prstGeom>
        </p:spPr>
      </p:pic>
      <p:sp>
        <p:nvSpPr>
          <p:cNvPr id="6" name="Text Placeholder 1">
            <a:extLst>
              <a:ext uri="{FF2B5EF4-FFF2-40B4-BE49-F238E27FC236}">
                <a16:creationId xmlns:a16="http://schemas.microsoft.com/office/drawing/2014/main" id="{E72D8A24-8C5E-2ABF-E4E7-07382FDEA561}"/>
              </a:ext>
            </a:extLst>
          </p:cNvPr>
          <p:cNvSpPr>
            <a:spLocks noGrp="1"/>
          </p:cNvSpPr>
          <p:nvPr>
            <p:ph type="body" sz="quarter" idx="16"/>
          </p:nvPr>
        </p:nvSpPr>
        <p:spPr>
          <a:xfrm>
            <a:off x="747714" y="1716935"/>
            <a:ext cx="4322308" cy="1214044"/>
          </a:xfrm>
        </p:spPr>
        <p:txBody>
          <a:bodyPr>
            <a:normAutofit/>
          </a:bodyPr>
          <a:lstStyle/>
          <a:p>
            <a:r>
              <a:rPr lang="es-ES" b="1" dirty="0"/>
              <a:t>Una visión general del análisis sensorial </a:t>
            </a:r>
            <a:r>
              <a:rPr lang="en-US" b="1" dirty="0"/>
              <a:t>:</a:t>
            </a:r>
            <a:endParaRPr lang="en-IE" b="1" dirty="0"/>
          </a:p>
        </p:txBody>
      </p:sp>
      <p:sp>
        <p:nvSpPr>
          <p:cNvPr id="7" name="Text Placeholder 6">
            <a:extLst>
              <a:ext uri="{FF2B5EF4-FFF2-40B4-BE49-F238E27FC236}">
                <a16:creationId xmlns:a16="http://schemas.microsoft.com/office/drawing/2014/main" id="{C8060600-FA91-6255-E0C0-EA85A17F4B64}"/>
              </a:ext>
            </a:extLst>
          </p:cNvPr>
          <p:cNvSpPr txBox="1">
            <a:spLocks noGrp="1"/>
          </p:cNvSpPr>
          <p:nvPr>
            <p:ph type="body" sz="quarter" idx="18"/>
          </p:nvPr>
        </p:nvSpPr>
        <p:spPr>
          <a:xfrm>
            <a:off x="831850" y="3594100"/>
            <a:ext cx="5029200" cy="1421928"/>
          </a:xfrm>
          <a:prstGeom prst="rect">
            <a:avLst/>
          </a:prstGeom>
          <a:noFill/>
        </p:spPr>
        <p:txBody>
          <a:bodyPr wrap="square" rtlCol="0">
            <a:spAutoFit/>
          </a:bodyPr>
          <a:lstStyle/>
          <a:p>
            <a:r>
              <a:rPr lang="es-ES" sz="2400" dirty="0"/>
              <a:t>Carol Griffin, de los Servicios Sensoriales de </a:t>
            </a:r>
            <a:r>
              <a:rPr lang="es-ES" sz="2400" dirty="0" err="1"/>
              <a:t>Teagasc</a:t>
            </a:r>
            <a:r>
              <a:rPr lang="es-ES" sz="2400" dirty="0"/>
              <a:t> (Irlanda), explica el papel del análisis sensorial en los alimentos.</a:t>
            </a:r>
            <a:endParaRPr lang="en-IE" sz="2400" dirty="0"/>
          </a:p>
        </p:txBody>
      </p:sp>
      <p:sp>
        <p:nvSpPr>
          <p:cNvPr id="9" name="TextBox 8">
            <a:extLst>
              <a:ext uri="{FF2B5EF4-FFF2-40B4-BE49-F238E27FC236}">
                <a16:creationId xmlns:a16="http://schemas.microsoft.com/office/drawing/2014/main" id="{94B6E5C8-4D46-D9EB-FEDB-DD75B3B7CBFA}"/>
              </a:ext>
            </a:extLst>
          </p:cNvPr>
          <p:cNvSpPr txBox="1"/>
          <p:nvPr/>
        </p:nvSpPr>
        <p:spPr>
          <a:xfrm>
            <a:off x="6499058" y="5931387"/>
            <a:ext cx="6100010" cy="369332"/>
          </a:xfrm>
          <a:prstGeom prst="rect">
            <a:avLst/>
          </a:prstGeom>
          <a:noFill/>
        </p:spPr>
        <p:txBody>
          <a:bodyPr wrap="square">
            <a:spAutoFit/>
          </a:bodyPr>
          <a:lstStyle/>
          <a:p>
            <a:r>
              <a:rPr lang="en-US" dirty="0">
                <a:solidFill>
                  <a:srgbClr val="1188A3"/>
                </a:solidFill>
                <a:hlinkClick r:id="rId4">
                  <a:extLst>
                    <a:ext uri="{A12FA001-AC4F-418D-AE19-62706E023703}">
                      <ahyp:hlinkClr xmlns:ahyp="http://schemas.microsoft.com/office/drawing/2018/hyperlinkcolor" val="tx"/>
                    </a:ext>
                  </a:extLst>
                </a:hlinkClick>
              </a:rPr>
              <a:t>Sensory Analysis - Carol Griffin, </a:t>
            </a:r>
            <a:r>
              <a:rPr lang="en-US" dirty="0" err="1">
                <a:solidFill>
                  <a:srgbClr val="1188A3"/>
                </a:solidFill>
                <a:hlinkClick r:id="rId4">
                  <a:extLst>
                    <a:ext uri="{A12FA001-AC4F-418D-AE19-62706E023703}">
                      <ahyp:hlinkClr xmlns:ahyp="http://schemas.microsoft.com/office/drawing/2018/hyperlinkcolor" val="tx"/>
                    </a:ext>
                  </a:extLst>
                </a:hlinkClick>
              </a:rPr>
              <a:t>Teagasc</a:t>
            </a:r>
            <a:r>
              <a:rPr lang="en-US" dirty="0">
                <a:solidFill>
                  <a:srgbClr val="1188A3"/>
                </a:solidFill>
                <a:hlinkClick r:id="rId4">
                  <a:extLst>
                    <a:ext uri="{A12FA001-AC4F-418D-AE19-62706E023703}">
                      <ahyp:hlinkClr xmlns:ahyp="http://schemas.microsoft.com/office/drawing/2018/hyperlinkcolor" val="tx"/>
                    </a:ext>
                  </a:extLst>
                </a:hlinkClick>
              </a:rPr>
              <a:t> - YouTube</a:t>
            </a:r>
            <a:endParaRPr lang="en-IE" dirty="0">
              <a:solidFill>
                <a:srgbClr val="1188A3"/>
              </a:solidFill>
            </a:endParaRPr>
          </a:p>
        </p:txBody>
      </p:sp>
      <p:pic>
        <p:nvPicPr>
          <p:cNvPr id="10" name="Picture 9" descr="Icon&#10;&#10;Description automatically generated">
            <a:extLst>
              <a:ext uri="{FF2B5EF4-FFF2-40B4-BE49-F238E27FC236}">
                <a16:creationId xmlns:a16="http://schemas.microsoft.com/office/drawing/2014/main" id="{F565A2E8-E5A1-909D-968C-9CD147E412F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88379" y="372325"/>
            <a:ext cx="1395209" cy="2175207"/>
          </a:xfrm>
          <a:prstGeom prst="rect">
            <a:avLst/>
          </a:prstGeom>
        </p:spPr>
      </p:pic>
    </p:spTree>
    <p:extLst>
      <p:ext uri="{BB962C8B-B14F-4D97-AF65-F5344CB8AC3E}">
        <p14:creationId xmlns:p14="http://schemas.microsoft.com/office/powerpoint/2010/main" val="48553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C5FC3F-3173-D85A-BF02-69EBD7881A13}"/>
              </a:ext>
            </a:extLst>
          </p:cNvPr>
          <p:cNvSpPr>
            <a:spLocks noGrp="1"/>
          </p:cNvSpPr>
          <p:nvPr>
            <p:ph type="body" sz="quarter" idx="16"/>
          </p:nvPr>
        </p:nvSpPr>
        <p:spPr>
          <a:xfrm>
            <a:off x="579592" y="520508"/>
            <a:ext cx="10808102" cy="582221"/>
          </a:xfrm>
        </p:spPr>
        <p:txBody>
          <a:bodyPr>
            <a:normAutofit lnSpcReduction="10000"/>
          </a:bodyPr>
          <a:lstStyle/>
          <a:p>
            <a:r>
              <a:rPr lang="en-IE" dirty="0" err="1"/>
              <a:t>Pruebas</a:t>
            </a:r>
            <a:r>
              <a:rPr lang="en-IE" dirty="0"/>
              <a:t> de </a:t>
            </a:r>
            <a:r>
              <a:rPr lang="en-IE" dirty="0" err="1"/>
              <a:t>discriminación</a:t>
            </a:r>
            <a:r>
              <a:rPr lang="en-IE" dirty="0"/>
              <a:t>...</a:t>
            </a:r>
          </a:p>
        </p:txBody>
      </p:sp>
      <p:sp>
        <p:nvSpPr>
          <p:cNvPr id="4" name="TextBox 3">
            <a:extLst>
              <a:ext uri="{FF2B5EF4-FFF2-40B4-BE49-F238E27FC236}">
                <a16:creationId xmlns:a16="http://schemas.microsoft.com/office/drawing/2014/main" id="{995A4115-CD9A-F7F6-2C9C-04ABF6B62974}"/>
              </a:ext>
            </a:extLst>
          </p:cNvPr>
          <p:cNvSpPr txBox="1"/>
          <p:nvPr/>
        </p:nvSpPr>
        <p:spPr>
          <a:xfrm>
            <a:off x="449138" y="1424066"/>
            <a:ext cx="11928038" cy="461665"/>
          </a:xfrm>
          <a:prstGeom prst="rect">
            <a:avLst/>
          </a:prstGeom>
          <a:noFill/>
        </p:spPr>
        <p:txBody>
          <a:bodyPr wrap="square" rtlCol="0">
            <a:spAutoFit/>
          </a:bodyPr>
          <a:lstStyle/>
          <a:p>
            <a:r>
              <a:rPr lang="en-GB" sz="2400" b="1" i="1" dirty="0">
                <a:solidFill>
                  <a:srgbClr val="000000"/>
                </a:solidFill>
                <a:cs typeface="Arial" panose="020B0604020202020204" pitchFamily="34" charset="0"/>
              </a:rPr>
              <a:t>“</a:t>
            </a:r>
            <a:r>
              <a:rPr lang="es-ES" sz="2400" b="1" i="1" dirty="0">
                <a:solidFill>
                  <a:srgbClr val="000000"/>
                </a:solidFill>
                <a:cs typeface="Arial" panose="020B0604020202020204" pitchFamily="34" charset="0"/>
              </a:rPr>
              <a:t>¿Cuál es la naturaleza de la diferencia entre las muestras?"</a:t>
            </a:r>
            <a:endParaRPr lang="en-GB" sz="2400" b="1" i="1" dirty="0">
              <a:solidFill>
                <a:srgbClr val="000000"/>
              </a:solidFill>
              <a:cs typeface="Arial" panose="020B0604020202020204" pitchFamily="34" charset="0"/>
            </a:endParaRPr>
          </a:p>
        </p:txBody>
      </p:sp>
      <p:sp>
        <p:nvSpPr>
          <p:cNvPr id="6" name="TextBox 5">
            <a:extLst>
              <a:ext uri="{FF2B5EF4-FFF2-40B4-BE49-F238E27FC236}">
                <a16:creationId xmlns:a16="http://schemas.microsoft.com/office/drawing/2014/main" id="{162E0F2B-4804-3170-E2FF-F8DAB34AFCC0}"/>
              </a:ext>
            </a:extLst>
          </p:cNvPr>
          <p:cNvSpPr txBox="1"/>
          <p:nvPr/>
        </p:nvSpPr>
        <p:spPr>
          <a:xfrm>
            <a:off x="579592" y="1997224"/>
            <a:ext cx="8016399" cy="3416320"/>
          </a:xfrm>
          <a:prstGeom prst="rect">
            <a:avLst/>
          </a:prstGeom>
          <a:noFill/>
        </p:spPr>
        <p:txBody>
          <a:bodyPr wrap="square" lIns="91440" tIns="45720" rIns="91440" bIns="45720" anchor="t">
            <a:spAutoFit/>
          </a:bodyPr>
          <a:lstStyle/>
          <a:p>
            <a:pPr marL="285750" indent="-285750" algn="just">
              <a:buFont typeface="Arial" panose="020B0604020202020204" pitchFamily="34" charset="0"/>
              <a:buChar char="•"/>
            </a:pPr>
            <a:r>
              <a:rPr lang="es-ES" dirty="0">
                <a:solidFill>
                  <a:srgbClr val="000000"/>
                </a:solidFill>
                <a:latin typeface="Arial" panose="020B0604020202020204" pitchFamily="34" charset="0"/>
                <a:cs typeface="Arial" panose="020B0604020202020204" pitchFamily="34" charset="0"/>
              </a:rPr>
              <a:t>Cuando se necesita identificar la naturaleza de las diferencias detectables de las muestras (por ejemplo, sabores muy picantes o fuertes en los productos) se puede utilizar una </a:t>
            </a:r>
            <a:r>
              <a:rPr lang="es-ES" b="1" dirty="0">
                <a:solidFill>
                  <a:srgbClr val="000000"/>
                </a:solidFill>
                <a:latin typeface="Arial" panose="020B0604020202020204" pitchFamily="34" charset="0"/>
                <a:cs typeface="Arial" panose="020B0604020202020204" pitchFamily="34" charset="0"/>
              </a:rPr>
              <a:t>prueba de discriminación.</a:t>
            </a:r>
            <a:endParaRPr lang="es-ES"/>
          </a:p>
          <a:p>
            <a:pPr algn="just"/>
            <a:endParaRPr lang="en-GB" dirty="0">
              <a:solidFill>
                <a:srgbClr val="000000"/>
              </a:solidFill>
              <a:latin typeface="Arial" panose="020B0604020202020204" pitchFamily="34" charset="0"/>
              <a:cs typeface="Arial" panose="020B0604020202020204" pitchFamily="34" charset="0"/>
            </a:endParaRPr>
          </a:p>
          <a:p>
            <a:pPr algn="just"/>
            <a:r>
              <a:rPr lang="en-GB" b="1" dirty="0" err="1">
                <a:solidFill>
                  <a:srgbClr val="000000"/>
                </a:solidFill>
                <a:latin typeface="Arial" panose="020B0604020202020204" pitchFamily="34" charset="0"/>
                <a:cs typeface="Arial" panose="020B0604020202020204" pitchFamily="34" charset="0"/>
              </a:rPr>
              <a:t>Ejemplos</a:t>
            </a:r>
            <a:r>
              <a:rPr lang="en-GB" b="1" dirty="0">
                <a:solidFill>
                  <a:srgbClr val="000000"/>
                </a:solidFill>
                <a:latin typeface="Arial" panose="020B0604020202020204" pitchFamily="34" charset="0"/>
                <a:cs typeface="Arial" panose="020B0604020202020204" pitchFamily="34" charset="0"/>
              </a:rPr>
              <a:t> de </a:t>
            </a:r>
            <a:r>
              <a:rPr lang="en-GB" b="1" dirty="0" err="1">
                <a:solidFill>
                  <a:srgbClr val="000000"/>
                </a:solidFill>
                <a:latin typeface="Arial" panose="020B0604020202020204" pitchFamily="34" charset="0"/>
                <a:cs typeface="Arial" panose="020B0604020202020204" pitchFamily="34" charset="0"/>
              </a:rPr>
              <a:t>pruebas</a:t>
            </a:r>
            <a:r>
              <a:rPr lang="en-GB" b="1" dirty="0">
                <a:solidFill>
                  <a:srgbClr val="000000"/>
                </a:solidFill>
                <a:latin typeface="Arial" panose="020B0604020202020204" pitchFamily="34" charset="0"/>
                <a:cs typeface="Arial" panose="020B0604020202020204" pitchFamily="34" charset="0"/>
              </a:rPr>
              <a:t> de </a:t>
            </a:r>
            <a:r>
              <a:rPr lang="en-GB" b="1" dirty="0" err="1">
                <a:solidFill>
                  <a:srgbClr val="000000"/>
                </a:solidFill>
                <a:latin typeface="Arial" panose="020B0604020202020204" pitchFamily="34" charset="0"/>
                <a:cs typeface="Arial" panose="020B0604020202020204" pitchFamily="34" charset="0"/>
              </a:rPr>
              <a:t>discriminación</a:t>
            </a:r>
            <a:r>
              <a:rPr lang="en-GB" b="1" dirty="0">
                <a:solidFill>
                  <a:srgbClr val="000000"/>
                </a:solidFill>
                <a:latin typeface="Arial" panose="020B0604020202020204" pitchFamily="34" charset="0"/>
                <a:cs typeface="Arial" panose="020B0604020202020204" pitchFamily="34" charset="0"/>
              </a:rPr>
              <a:t>: </a:t>
            </a:r>
          </a:p>
          <a:p>
            <a:pPr marL="285750" indent="-285750" algn="just">
              <a:buFont typeface="Arial" panose="020B0604020202020204" pitchFamily="34" charset="0"/>
              <a:buChar char="•"/>
            </a:pPr>
            <a:r>
              <a:rPr lang="es-ES" b="1" dirty="0">
                <a:solidFill>
                  <a:srgbClr val="000000"/>
                </a:solidFill>
                <a:latin typeface="Arial" panose="020B0604020202020204" pitchFamily="34" charset="0"/>
                <a:cs typeface="Arial" panose="020B0604020202020204" pitchFamily="34" charset="0"/>
              </a:rPr>
              <a:t>Prueba del triángulo</a:t>
            </a:r>
            <a:r>
              <a:rPr lang="es-ES" dirty="0">
                <a:solidFill>
                  <a:srgbClr val="000000"/>
                </a:solidFill>
                <a:latin typeface="Arial" panose="020B0604020202020204" pitchFamily="34" charset="0"/>
                <a:cs typeface="Arial" panose="020B0604020202020204" pitchFamily="34" charset="0"/>
              </a:rPr>
              <a:t> (por ejemplo, ¿qué muestra es más diferente?) </a:t>
            </a:r>
          </a:p>
          <a:p>
            <a:pPr marL="285750" indent="-285750" algn="just">
              <a:buFont typeface="Arial" panose="020B0604020202020204" pitchFamily="34" charset="0"/>
              <a:buChar char="•"/>
            </a:pPr>
            <a:endParaRPr lang="es-ES" b="1" dirty="0">
              <a:solidFill>
                <a:srgbClr val="000000"/>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ES" b="1" dirty="0">
                <a:solidFill>
                  <a:srgbClr val="000000"/>
                </a:solidFill>
                <a:latin typeface="Arial" panose="020B0604020202020204" pitchFamily="34" charset="0"/>
                <a:cs typeface="Arial" panose="020B0604020202020204" pitchFamily="34" charset="0"/>
              </a:rPr>
              <a:t> </a:t>
            </a:r>
            <a:r>
              <a:rPr lang="es-ES" dirty="0">
                <a:solidFill>
                  <a:srgbClr val="000000"/>
                </a:solidFill>
                <a:latin typeface="Arial" panose="020B0604020202020204" pitchFamily="34" charset="0"/>
                <a:cs typeface="Arial" panose="020B0604020202020204" pitchFamily="34" charset="0"/>
              </a:rPr>
              <a:t>Prueba de comparación </a:t>
            </a:r>
            <a:r>
              <a:rPr lang="es-ES" b="1" dirty="0">
                <a:solidFill>
                  <a:srgbClr val="000000"/>
                </a:solidFill>
                <a:latin typeface="Arial" panose="020B0604020202020204" pitchFamily="34" charset="0"/>
                <a:cs typeface="Arial" panose="020B0604020202020204" pitchFamily="34" charset="0"/>
              </a:rPr>
              <a:t>por pares </a:t>
            </a:r>
            <a:r>
              <a:rPr lang="es-ES" dirty="0">
                <a:solidFill>
                  <a:srgbClr val="000000"/>
                </a:solidFill>
                <a:latin typeface="Arial" panose="020B0604020202020204" pitchFamily="34" charset="0"/>
                <a:cs typeface="Arial" panose="020B0604020202020204" pitchFamily="34" charset="0"/>
              </a:rPr>
              <a:t>(por ejemplo, ¿qué muestra es más dulce?), </a:t>
            </a:r>
          </a:p>
          <a:p>
            <a:pPr marL="285750" indent="-285750" algn="just">
              <a:buFont typeface="Arial" panose="020B0604020202020204" pitchFamily="34" charset="0"/>
              <a:buChar char="•"/>
            </a:pPr>
            <a:endParaRPr lang="es-ES" b="1" dirty="0">
              <a:solidFill>
                <a:srgbClr val="000000"/>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ES" dirty="0">
                <a:solidFill>
                  <a:srgbClr val="000000"/>
                </a:solidFill>
                <a:latin typeface="Arial" panose="020B0604020202020204" pitchFamily="34" charset="0"/>
                <a:cs typeface="Arial" panose="020B0604020202020204" pitchFamily="34" charset="0"/>
              </a:rPr>
              <a:t>Otras pruebas, como la </a:t>
            </a:r>
            <a:r>
              <a:rPr lang="es-ES" b="1" dirty="0">
                <a:solidFill>
                  <a:srgbClr val="000000"/>
                </a:solidFill>
                <a:latin typeface="Arial" panose="020B0604020202020204" pitchFamily="34" charset="0"/>
                <a:cs typeface="Arial" panose="020B0604020202020204" pitchFamily="34" charset="0"/>
              </a:rPr>
              <a:t>prueba del dúo </a:t>
            </a:r>
            <a:r>
              <a:rPr lang="es-ES" dirty="0">
                <a:solidFill>
                  <a:srgbClr val="000000"/>
                </a:solidFill>
                <a:latin typeface="Arial" panose="020B0604020202020204" pitchFamily="34" charset="0"/>
                <a:cs typeface="Arial" panose="020B0604020202020204" pitchFamily="34" charset="0"/>
              </a:rPr>
              <a:t>(por ejemplo, elegir la muestra que coincide con la referencia)</a:t>
            </a:r>
            <a:endParaRPr lang="en-GB" dirty="0">
              <a:solidFill>
                <a:srgbClr val="000000"/>
              </a:solidFill>
              <a:latin typeface="Arial" panose="020B0604020202020204" pitchFamily="34" charset="0"/>
              <a:cs typeface="Arial" panose="020B0604020202020204" pitchFamily="34" charset="0"/>
            </a:endParaRPr>
          </a:p>
        </p:txBody>
      </p:sp>
      <p:pic>
        <p:nvPicPr>
          <p:cNvPr id="16" name="Picture 15" descr="A group of people sitting in a room&#10;&#10;Description automatically generated with low confidence">
            <a:extLst>
              <a:ext uri="{FF2B5EF4-FFF2-40B4-BE49-F238E27FC236}">
                <a16:creationId xmlns:a16="http://schemas.microsoft.com/office/drawing/2014/main" id="{2F4C05B6-214D-7EDD-CB1E-BCEE76C7394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595991" y="2700412"/>
            <a:ext cx="2965657" cy="1643617"/>
          </a:xfrm>
          <a:prstGeom prst="rect">
            <a:avLst/>
          </a:prstGeom>
        </p:spPr>
      </p:pic>
      <p:pic>
        <p:nvPicPr>
          <p:cNvPr id="18" name="Graphic 17" descr="Clipboard Partially Crossed with solid fill">
            <a:extLst>
              <a:ext uri="{FF2B5EF4-FFF2-40B4-BE49-F238E27FC236}">
                <a16:creationId xmlns:a16="http://schemas.microsoft.com/office/drawing/2014/main" id="{37C22C48-5D74-FA7A-39E7-0C7F6F802F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66514" y="610699"/>
            <a:ext cx="1295400" cy="1295400"/>
          </a:xfrm>
          <a:prstGeom prst="rect">
            <a:avLst/>
          </a:prstGeom>
        </p:spPr>
      </p:pic>
    </p:spTree>
    <p:extLst>
      <p:ext uri="{BB962C8B-B14F-4D97-AF65-F5344CB8AC3E}">
        <p14:creationId xmlns:p14="http://schemas.microsoft.com/office/powerpoint/2010/main" val="306971659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F0B9E48-5A2E-F189-A752-A0EF4C5C47E2}"/>
              </a:ext>
            </a:extLst>
          </p:cNvPr>
          <p:cNvSpPr txBox="1"/>
          <p:nvPr/>
        </p:nvSpPr>
        <p:spPr>
          <a:xfrm>
            <a:off x="383823" y="892837"/>
            <a:ext cx="11928038" cy="584775"/>
          </a:xfrm>
          <a:prstGeom prst="rect">
            <a:avLst/>
          </a:prstGeom>
          <a:noFill/>
        </p:spPr>
        <p:txBody>
          <a:bodyPr wrap="square" rtlCol="0">
            <a:spAutoFit/>
          </a:bodyPr>
          <a:lstStyle/>
          <a:p>
            <a:r>
              <a:rPr lang="es-ES" sz="3200" b="1" dirty="0">
                <a:solidFill>
                  <a:srgbClr val="000000"/>
                </a:solidFill>
                <a:cs typeface="Arial" panose="020B0604020202020204" pitchFamily="34" charset="0"/>
              </a:rPr>
              <a:t>Medición cuantitativa de las opiniones de los consumidores... </a:t>
            </a:r>
          </a:p>
        </p:txBody>
      </p:sp>
      <p:sp>
        <p:nvSpPr>
          <p:cNvPr id="7" name="Text Placeholder 6">
            <a:extLst>
              <a:ext uri="{FF2B5EF4-FFF2-40B4-BE49-F238E27FC236}">
                <a16:creationId xmlns:a16="http://schemas.microsoft.com/office/drawing/2014/main" id="{856B52B1-174D-EEF2-4E8D-0BD6DB7874E6}"/>
              </a:ext>
            </a:extLst>
          </p:cNvPr>
          <p:cNvSpPr txBox="1">
            <a:spLocks noGrp="1"/>
          </p:cNvSpPr>
          <p:nvPr>
            <p:ph type="body" sz="quarter" idx="16"/>
          </p:nvPr>
        </p:nvSpPr>
        <p:spPr>
          <a:xfrm>
            <a:off x="633413" y="2300917"/>
            <a:ext cx="4957762" cy="885371"/>
          </a:xfrm>
          <a:prstGeom prst="rect">
            <a:avLst/>
          </a:prstGeom>
          <a:noFill/>
        </p:spPr>
        <p:txBody>
          <a:bodyPr wrap="square" rtlCol="0">
            <a:spAutoFit/>
          </a:bodyPr>
          <a:lstStyle/>
          <a:p>
            <a:pPr marL="457200" indent="-457200">
              <a:buFont typeface="Arial" panose="020B0604020202020204" pitchFamily="34" charset="0"/>
              <a:buChar char="•"/>
            </a:pPr>
            <a:r>
              <a:rPr lang="en-GB" sz="2400" dirty="0">
                <a:latin typeface="Calibri" panose="020F0502020204030204" pitchFamily="34" charset="0"/>
              </a:rPr>
              <a:t>Test de </a:t>
            </a:r>
            <a:r>
              <a:rPr lang="en-GB" sz="2400" dirty="0" err="1">
                <a:latin typeface="Calibri" panose="020F0502020204030204" pitchFamily="34" charset="0"/>
              </a:rPr>
              <a:t>preferencia</a:t>
            </a:r>
            <a:endParaRPr lang="en-GB" sz="2400" dirty="0">
              <a:solidFill>
                <a:srgbClr val="000000"/>
              </a:solidFill>
              <a:latin typeface="Calibri" panose="020F0502020204030204" pitchFamily="34" charset="0"/>
            </a:endParaRPr>
          </a:p>
          <a:p>
            <a:pPr marL="457200" indent="-457200">
              <a:buFont typeface="Arial" panose="020B0604020202020204" pitchFamily="34" charset="0"/>
              <a:buChar char="•"/>
            </a:pPr>
            <a:r>
              <a:rPr lang="en-GB" sz="2400" dirty="0">
                <a:solidFill>
                  <a:srgbClr val="000000"/>
                </a:solidFill>
                <a:latin typeface="Calibri" panose="020F0502020204030204" pitchFamily="34" charset="0"/>
              </a:rPr>
              <a:t>Test de </a:t>
            </a:r>
            <a:r>
              <a:rPr lang="en-GB" sz="2400" dirty="0" err="1">
                <a:solidFill>
                  <a:srgbClr val="000000"/>
                </a:solidFill>
                <a:latin typeface="Calibri" panose="020F0502020204030204" pitchFamily="34" charset="0"/>
              </a:rPr>
              <a:t>Aceptación</a:t>
            </a:r>
            <a:endParaRPr lang="en-GB" sz="3200" dirty="0"/>
          </a:p>
        </p:txBody>
      </p:sp>
      <p:sp>
        <p:nvSpPr>
          <p:cNvPr id="8" name="Text Placeholder 7">
            <a:extLst>
              <a:ext uri="{FF2B5EF4-FFF2-40B4-BE49-F238E27FC236}">
                <a16:creationId xmlns:a16="http://schemas.microsoft.com/office/drawing/2014/main" id="{1EE70046-A8DC-CDFC-6B71-B25C1F464D71}"/>
              </a:ext>
            </a:extLst>
          </p:cNvPr>
          <p:cNvSpPr txBox="1">
            <a:spLocks noGrp="1"/>
          </p:cNvSpPr>
          <p:nvPr>
            <p:ph type="body" sz="quarter" idx="20"/>
          </p:nvPr>
        </p:nvSpPr>
        <p:spPr>
          <a:xfrm>
            <a:off x="6347842" y="1967397"/>
            <a:ext cx="4957762" cy="1421928"/>
          </a:xfrm>
          <a:prstGeom prst="rect">
            <a:avLst/>
          </a:prstGeom>
          <a:noFill/>
        </p:spPr>
        <p:txBody>
          <a:bodyPr wrap="square" rtlCol="0">
            <a:spAutoFit/>
          </a:bodyPr>
          <a:lstStyle/>
          <a:p>
            <a:pPr marL="457200" indent="-457200">
              <a:buFont typeface="Arial" panose="020B0604020202020204" pitchFamily="34" charset="0"/>
              <a:buChar char="•"/>
            </a:pPr>
            <a:r>
              <a:rPr lang="es-ES" sz="2400" dirty="0">
                <a:solidFill>
                  <a:srgbClr val="000000"/>
                </a:solidFill>
                <a:latin typeface="Calibri" panose="020F0502020204030204" pitchFamily="34" charset="0"/>
              </a:rPr>
              <a:t>Utilizar los juicios de los consumidores sobre los alimentos (por ejemplo, gusto, deseo, intención de compra) </a:t>
            </a:r>
            <a:endParaRPr lang="en-GB" sz="2400" dirty="0">
              <a:solidFill>
                <a:srgbClr val="000000"/>
              </a:solidFill>
              <a:latin typeface="Calibri" panose="020F0502020204030204" pitchFamily="34" charset="0"/>
            </a:endParaRPr>
          </a:p>
        </p:txBody>
      </p:sp>
      <p:grpSp>
        <p:nvGrpSpPr>
          <p:cNvPr id="9" name="Group 8">
            <a:extLst>
              <a:ext uri="{FF2B5EF4-FFF2-40B4-BE49-F238E27FC236}">
                <a16:creationId xmlns:a16="http://schemas.microsoft.com/office/drawing/2014/main" id="{79712952-E1ED-079E-2988-D7BEAEA390DE}"/>
              </a:ext>
            </a:extLst>
          </p:cNvPr>
          <p:cNvGrpSpPr/>
          <p:nvPr/>
        </p:nvGrpSpPr>
        <p:grpSpPr>
          <a:xfrm>
            <a:off x="1405475" y="4021993"/>
            <a:ext cx="3827806" cy="1427322"/>
            <a:chOff x="2333219" y="2527675"/>
            <a:chExt cx="3827806" cy="1427322"/>
          </a:xfrm>
          <a:solidFill>
            <a:srgbClr val="85D2E1"/>
          </a:solidFill>
        </p:grpSpPr>
        <p:grpSp>
          <p:nvGrpSpPr>
            <p:cNvPr id="10" name="Group 9">
              <a:extLst>
                <a:ext uri="{FF2B5EF4-FFF2-40B4-BE49-F238E27FC236}">
                  <a16:creationId xmlns:a16="http://schemas.microsoft.com/office/drawing/2014/main" id="{A69F3D5D-E478-4B3B-79D7-542B1C7B668B}"/>
                </a:ext>
              </a:extLst>
            </p:cNvPr>
            <p:cNvGrpSpPr/>
            <p:nvPr/>
          </p:nvGrpSpPr>
          <p:grpSpPr>
            <a:xfrm>
              <a:off x="2347792" y="2527675"/>
              <a:ext cx="3764142" cy="901325"/>
              <a:chOff x="2347792" y="2527675"/>
              <a:chExt cx="3764142" cy="901325"/>
            </a:xfrm>
            <a:grpFill/>
          </p:grpSpPr>
          <p:grpSp>
            <p:nvGrpSpPr>
              <p:cNvPr id="14" name="Group 13">
                <a:extLst>
                  <a:ext uri="{FF2B5EF4-FFF2-40B4-BE49-F238E27FC236}">
                    <a16:creationId xmlns:a16="http://schemas.microsoft.com/office/drawing/2014/main" id="{D1D925A3-4BA7-36F9-332D-1C4E6F38094F}"/>
                  </a:ext>
                </a:extLst>
              </p:cNvPr>
              <p:cNvGrpSpPr/>
              <p:nvPr/>
            </p:nvGrpSpPr>
            <p:grpSpPr>
              <a:xfrm>
                <a:off x="2359378" y="3098573"/>
                <a:ext cx="3752556" cy="330427"/>
                <a:chOff x="2359378" y="3098573"/>
                <a:chExt cx="3752556" cy="330427"/>
              </a:xfrm>
              <a:grpFill/>
            </p:grpSpPr>
            <p:sp>
              <p:nvSpPr>
                <p:cNvPr id="16" name="Frame 15">
                  <a:extLst>
                    <a:ext uri="{FF2B5EF4-FFF2-40B4-BE49-F238E27FC236}">
                      <a16:creationId xmlns:a16="http://schemas.microsoft.com/office/drawing/2014/main" id="{0A1A8FB3-E803-954D-DE67-83254BC01245}"/>
                    </a:ext>
                  </a:extLst>
                </p:cNvPr>
                <p:cNvSpPr/>
                <p:nvPr/>
              </p:nvSpPr>
              <p:spPr>
                <a:xfrm>
                  <a:off x="2359378" y="3098577"/>
                  <a:ext cx="338666" cy="330423"/>
                </a:xfrm>
                <a:prstGeom prst="frame">
                  <a:avLst>
                    <a:gd name="adj1" fmla="val 2623"/>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mj-lt"/>
                  </a:endParaRPr>
                </a:p>
              </p:txBody>
            </p:sp>
            <p:sp>
              <p:nvSpPr>
                <p:cNvPr id="17" name="Frame 16">
                  <a:extLst>
                    <a:ext uri="{FF2B5EF4-FFF2-40B4-BE49-F238E27FC236}">
                      <a16:creationId xmlns:a16="http://schemas.microsoft.com/office/drawing/2014/main" id="{A79300A5-329A-B463-BE9D-040989B40EFA}"/>
                    </a:ext>
                  </a:extLst>
                </p:cNvPr>
                <p:cNvSpPr/>
                <p:nvPr/>
              </p:nvSpPr>
              <p:spPr>
                <a:xfrm>
                  <a:off x="2810934" y="3098577"/>
                  <a:ext cx="338666" cy="330423"/>
                </a:xfrm>
                <a:prstGeom prst="frame">
                  <a:avLst>
                    <a:gd name="adj1" fmla="val 2623"/>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mj-lt"/>
                  </a:endParaRPr>
                </a:p>
              </p:txBody>
            </p:sp>
            <p:sp>
              <p:nvSpPr>
                <p:cNvPr id="18" name="Frame 17">
                  <a:extLst>
                    <a:ext uri="{FF2B5EF4-FFF2-40B4-BE49-F238E27FC236}">
                      <a16:creationId xmlns:a16="http://schemas.microsoft.com/office/drawing/2014/main" id="{184876D5-AEEA-1E21-3DAE-D523A7E6EC77}"/>
                    </a:ext>
                  </a:extLst>
                </p:cNvPr>
                <p:cNvSpPr/>
                <p:nvPr/>
              </p:nvSpPr>
              <p:spPr>
                <a:xfrm>
                  <a:off x="3663244" y="3098576"/>
                  <a:ext cx="338666" cy="330423"/>
                </a:xfrm>
                <a:prstGeom prst="frame">
                  <a:avLst>
                    <a:gd name="adj1" fmla="val 2623"/>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mj-lt"/>
                  </a:endParaRPr>
                </a:p>
              </p:txBody>
            </p:sp>
            <p:sp>
              <p:nvSpPr>
                <p:cNvPr id="19" name="Frame 18">
                  <a:extLst>
                    <a:ext uri="{FF2B5EF4-FFF2-40B4-BE49-F238E27FC236}">
                      <a16:creationId xmlns:a16="http://schemas.microsoft.com/office/drawing/2014/main" id="{48E57EA2-4DA3-4F12-53E7-1C371118ADD5}"/>
                    </a:ext>
                  </a:extLst>
                </p:cNvPr>
                <p:cNvSpPr/>
                <p:nvPr/>
              </p:nvSpPr>
              <p:spPr>
                <a:xfrm>
                  <a:off x="3237089" y="3098576"/>
                  <a:ext cx="338666" cy="330423"/>
                </a:xfrm>
                <a:prstGeom prst="frame">
                  <a:avLst>
                    <a:gd name="adj1" fmla="val 2623"/>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mj-lt"/>
                  </a:endParaRPr>
                </a:p>
              </p:txBody>
            </p:sp>
            <p:sp>
              <p:nvSpPr>
                <p:cNvPr id="20" name="Frame 19">
                  <a:extLst>
                    <a:ext uri="{FF2B5EF4-FFF2-40B4-BE49-F238E27FC236}">
                      <a16:creationId xmlns:a16="http://schemas.microsoft.com/office/drawing/2014/main" id="{412A6CF5-869F-19AC-BA76-1F76C30E3E7D}"/>
                    </a:ext>
                  </a:extLst>
                </p:cNvPr>
                <p:cNvSpPr/>
                <p:nvPr/>
              </p:nvSpPr>
              <p:spPr>
                <a:xfrm>
                  <a:off x="4526845" y="3098574"/>
                  <a:ext cx="338666" cy="330423"/>
                </a:xfrm>
                <a:prstGeom prst="frame">
                  <a:avLst>
                    <a:gd name="adj1" fmla="val 2623"/>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mj-lt"/>
                  </a:endParaRPr>
                </a:p>
              </p:txBody>
            </p:sp>
            <p:sp>
              <p:nvSpPr>
                <p:cNvPr id="21" name="Frame 20">
                  <a:extLst>
                    <a:ext uri="{FF2B5EF4-FFF2-40B4-BE49-F238E27FC236}">
                      <a16:creationId xmlns:a16="http://schemas.microsoft.com/office/drawing/2014/main" id="{6C41396A-94D1-8FFA-8074-8B30832CB48E}"/>
                    </a:ext>
                  </a:extLst>
                </p:cNvPr>
                <p:cNvSpPr/>
                <p:nvPr/>
              </p:nvSpPr>
              <p:spPr>
                <a:xfrm>
                  <a:off x="4104922" y="3098575"/>
                  <a:ext cx="338666" cy="330423"/>
                </a:xfrm>
                <a:prstGeom prst="frame">
                  <a:avLst>
                    <a:gd name="adj1" fmla="val 2623"/>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mj-lt"/>
                  </a:endParaRPr>
                </a:p>
              </p:txBody>
            </p:sp>
            <p:sp>
              <p:nvSpPr>
                <p:cNvPr id="22" name="Frame 21">
                  <a:extLst>
                    <a:ext uri="{FF2B5EF4-FFF2-40B4-BE49-F238E27FC236}">
                      <a16:creationId xmlns:a16="http://schemas.microsoft.com/office/drawing/2014/main" id="{2AB89AD0-E5EE-8A7B-ADA9-E411C999A16A}"/>
                    </a:ext>
                  </a:extLst>
                </p:cNvPr>
                <p:cNvSpPr/>
                <p:nvPr/>
              </p:nvSpPr>
              <p:spPr>
                <a:xfrm>
                  <a:off x="4929013" y="3098574"/>
                  <a:ext cx="338666" cy="330423"/>
                </a:xfrm>
                <a:prstGeom prst="frame">
                  <a:avLst>
                    <a:gd name="adj1" fmla="val 2623"/>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mj-lt"/>
                  </a:endParaRPr>
                </a:p>
              </p:txBody>
            </p:sp>
            <p:sp>
              <p:nvSpPr>
                <p:cNvPr id="23" name="Frame 22">
                  <a:extLst>
                    <a:ext uri="{FF2B5EF4-FFF2-40B4-BE49-F238E27FC236}">
                      <a16:creationId xmlns:a16="http://schemas.microsoft.com/office/drawing/2014/main" id="{1B244ECA-ACA6-3A2A-8D84-EC6AB9F30984}"/>
                    </a:ext>
                  </a:extLst>
                </p:cNvPr>
                <p:cNvSpPr/>
                <p:nvPr/>
              </p:nvSpPr>
              <p:spPr>
                <a:xfrm>
                  <a:off x="5331181" y="3098574"/>
                  <a:ext cx="338666" cy="330423"/>
                </a:xfrm>
                <a:prstGeom prst="frame">
                  <a:avLst>
                    <a:gd name="adj1" fmla="val 2623"/>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mj-lt"/>
                  </a:endParaRPr>
                </a:p>
              </p:txBody>
            </p:sp>
            <p:sp>
              <p:nvSpPr>
                <p:cNvPr id="24" name="Frame 23">
                  <a:extLst>
                    <a:ext uri="{FF2B5EF4-FFF2-40B4-BE49-F238E27FC236}">
                      <a16:creationId xmlns:a16="http://schemas.microsoft.com/office/drawing/2014/main" id="{DBA12ECF-88D4-9422-CA6D-0D1EC2133B93}"/>
                    </a:ext>
                  </a:extLst>
                </p:cNvPr>
                <p:cNvSpPr/>
                <p:nvPr/>
              </p:nvSpPr>
              <p:spPr>
                <a:xfrm>
                  <a:off x="5773268" y="3098573"/>
                  <a:ext cx="338666" cy="330423"/>
                </a:xfrm>
                <a:prstGeom prst="frame">
                  <a:avLst>
                    <a:gd name="adj1" fmla="val 2623"/>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mj-lt"/>
                  </a:endParaRPr>
                </a:p>
              </p:txBody>
            </p:sp>
          </p:grpSp>
          <p:sp>
            <p:nvSpPr>
              <p:cNvPr id="15" name="TextBox 14">
                <a:extLst>
                  <a:ext uri="{FF2B5EF4-FFF2-40B4-BE49-F238E27FC236}">
                    <a16:creationId xmlns:a16="http://schemas.microsoft.com/office/drawing/2014/main" id="{411982E8-4A34-91F7-DD76-E963D4DC1518}"/>
                  </a:ext>
                </a:extLst>
              </p:cNvPr>
              <p:cNvSpPr txBox="1"/>
              <p:nvPr/>
            </p:nvSpPr>
            <p:spPr>
              <a:xfrm>
                <a:off x="2347792" y="2527675"/>
                <a:ext cx="3764142" cy="461665"/>
              </a:xfrm>
              <a:prstGeom prst="rect">
                <a:avLst/>
              </a:prstGeom>
              <a:grpFill/>
              <a:ln>
                <a:solidFill>
                  <a:srgbClr val="000000"/>
                </a:solidFill>
              </a:ln>
            </p:spPr>
            <p:txBody>
              <a:bodyPr wrap="square" rtlCol="0">
                <a:spAutoFit/>
              </a:bodyPr>
              <a:lstStyle/>
              <a:p>
                <a:pPr algn="ctr"/>
                <a:r>
                  <a:rPr lang="es-ES" sz="2400" b="1" dirty="0">
                    <a:solidFill>
                      <a:srgbClr val="000000"/>
                    </a:solidFill>
                    <a:latin typeface="+mj-lt"/>
                  </a:rPr>
                  <a:t>Escala hedónica de 9 puntos </a:t>
                </a:r>
                <a:endParaRPr lang="en-US" sz="2400" b="1" dirty="0">
                  <a:solidFill>
                    <a:srgbClr val="000000"/>
                  </a:solidFill>
                  <a:latin typeface="+mj-lt"/>
                </a:endParaRPr>
              </a:p>
            </p:txBody>
          </p:sp>
        </p:grpSp>
        <p:sp>
          <p:nvSpPr>
            <p:cNvPr id="11" name="TextBox 10">
              <a:extLst>
                <a:ext uri="{FF2B5EF4-FFF2-40B4-BE49-F238E27FC236}">
                  <a16:creationId xmlns:a16="http://schemas.microsoft.com/office/drawing/2014/main" id="{B3C29488-540C-7EEF-E364-9DE4AB817ED9}"/>
                </a:ext>
              </a:extLst>
            </p:cNvPr>
            <p:cNvSpPr txBox="1"/>
            <p:nvPr/>
          </p:nvSpPr>
          <p:spPr>
            <a:xfrm>
              <a:off x="2333219" y="3493331"/>
              <a:ext cx="982357" cy="461665"/>
            </a:xfrm>
            <a:prstGeom prst="rect">
              <a:avLst/>
            </a:prstGeom>
            <a:grpFill/>
            <a:ln>
              <a:solidFill>
                <a:srgbClr val="000000"/>
              </a:solidFill>
            </a:ln>
          </p:spPr>
          <p:txBody>
            <a:bodyPr wrap="square" rtlCol="0">
              <a:spAutoFit/>
            </a:bodyPr>
            <a:lstStyle/>
            <a:p>
              <a:r>
                <a:rPr lang="en-US" sz="1200" dirty="0">
                  <a:solidFill>
                    <a:srgbClr val="000000"/>
                  </a:solidFill>
                  <a:latin typeface="+mj-lt"/>
                </a:rPr>
                <a:t>Dislike extremely </a:t>
              </a:r>
            </a:p>
          </p:txBody>
        </p:sp>
        <p:sp>
          <p:nvSpPr>
            <p:cNvPr id="12" name="TextBox 11">
              <a:extLst>
                <a:ext uri="{FF2B5EF4-FFF2-40B4-BE49-F238E27FC236}">
                  <a16:creationId xmlns:a16="http://schemas.microsoft.com/office/drawing/2014/main" id="{B8BABB63-DFD4-BC1D-65AC-7C26CB9B51F3}"/>
                </a:ext>
              </a:extLst>
            </p:cNvPr>
            <p:cNvSpPr txBox="1"/>
            <p:nvPr/>
          </p:nvSpPr>
          <p:spPr>
            <a:xfrm>
              <a:off x="3755943" y="3493330"/>
              <a:ext cx="982357" cy="461665"/>
            </a:xfrm>
            <a:prstGeom prst="rect">
              <a:avLst/>
            </a:prstGeom>
            <a:grpFill/>
            <a:ln>
              <a:solidFill>
                <a:srgbClr val="000000"/>
              </a:solidFill>
            </a:ln>
          </p:spPr>
          <p:txBody>
            <a:bodyPr wrap="square" rtlCol="0">
              <a:spAutoFit/>
            </a:bodyPr>
            <a:lstStyle/>
            <a:p>
              <a:pPr algn="ctr"/>
              <a:r>
                <a:rPr lang="en-US" sz="1200" dirty="0">
                  <a:solidFill>
                    <a:srgbClr val="000000"/>
                  </a:solidFill>
                  <a:latin typeface="+mj-lt"/>
                </a:rPr>
                <a:t>Neither like or dislike</a:t>
              </a:r>
            </a:p>
          </p:txBody>
        </p:sp>
        <p:sp>
          <p:nvSpPr>
            <p:cNvPr id="13" name="TextBox 12">
              <a:extLst>
                <a:ext uri="{FF2B5EF4-FFF2-40B4-BE49-F238E27FC236}">
                  <a16:creationId xmlns:a16="http://schemas.microsoft.com/office/drawing/2014/main" id="{13911122-7AD7-1E5C-0DAD-CFF11F0F6092}"/>
                </a:ext>
              </a:extLst>
            </p:cNvPr>
            <p:cNvSpPr txBox="1"/>
            <p:nvPr/>
          </p:nvSpPr>
          <p:spPr>
            <a:xfrm>
              <a:off x="5178668" y="3493332"/>
              <a:ext cx="982357" cy="461665"/>
            </a:xfrm>
            <a:prstGeom prst="rect">
              <a:avLst/>
            </a:prstGeom>
            <a:grpFill/>
            <a:ln>
              <a:solidFill>
                <a:srgbClr val="000000"/>
              </a:solidFill>
            </a:ln>
          </p:spPr>
          <p:txBody>
            <a:bodyPr wrap="square" rtlCol="0">
              <a:spAutoFit/>
            </a:bodyPr>
            <a:lstStyle/>
            <a:p>
              <a:pPr algn="r"/>
              <a:r>
                <a:rPr lang="en-US" sz="1200" dirty="0">
                  <a:solidFill>
                    <a:srgbClr val="000000"/>
                  </a:solidFill>
                  <a:latin typeface="+mj-lt"/>
                </a:rPr>
                <a:t>Like extremely </a:t>
              </a:r>
            </a:p>
          </p:txBody>
        </p:sp>
      </p:grpSp>
      <p:grpSp>
        <p:nvGrpSpPr>
          <p:cNvPr id="25" name="Group 24">
            <a:extLst>
              <a:ext uri="{FF2B5EF4-FFF2-40B4-BE49-F238E27FC236}">
                <a16:creationId xmlns:a16="http://schemas.microsoft.com/office/drawing/2014/main" id="{B09468B2-645F-8327-CF22-E53B8CB9A681}"/>
              </a:ext>
            </a:extLst>
          </p:cNvPr>
          <p:cNvGrpSpPr/>
          <p:nvPr/>
        </p:nvGrpSpPr>
        <p:grpSpPr>
          <a:xfrm>
            <a:off x="6764784" y="3970291"/>
            <a:ext cx="4036976" cy="1698098"/>
            <a:chOff x="2129899" y="4139198"/>
            <a:chExt cx="4036976" cy="1698098"/>
          </a:xfrm>
          <a:solidFill>
            <a:srgbClr val="85D2E1"/>
          </a:solidFill>
        </p:grpSpPr>
        <p:grpSp>
          <p:nvGrpSpPr>
            <p:cNvPr id="26" name="Group 25">
              <a:extLst>
                <a:ext uri="{FF2B5EF4-FFF2-40B4-BE49-F238E27FC236}">
                  <a16:creationId xmlns:a16="http://schemas.microsoft.com/office/drawing/2014/main" id="{52D40A87-1262-7B75-D444-D6C3544C457B}"/>
                </a:ext>
              </a:extLst>
            </p:cNvPr>
            <p:cNvGrpSpPr/>
            <p:nvPr/>
          </p:nvGrpSpPr>
          <p:grpSpPr>
            <a:xfrm>
              <a:off x="2129899" y="4139198"/>
              <a:ext cx="4036976" cy="930576"/>
              <a:chOff x="2129899" y="4139198"/>
              <a:chExt cx="4036976" cy="930576"/>
            </a:xfrm>
            <a:grpFill/>
          </p:grpSpPr>
          <p:sp>
            <p:nvSpPr>
              <p:cNvPr id="30" name="Frame 29">
                <a:extLst>
                  <a:ext uri="{FF2B5EF4-FFF2-40B4-BE49-F238E27FC236}">
                    <a16:creationId xmlns:a16="http://schemas.microsoft.com/office/drawing/2014/main" id="{24271C06-8E73-C628-35D3-B39682614FC5}"/>
                  </a:ext>
                </a:extLst>
              </p:cNvPr>
              <p:cNvSpPr/>
              <p:nvPr/>
            </p:nvSpPr>
            <p:spPr>
              <a:xfrm>
                <a:off x="2677931" y="4739350"/>
                <a:ext cx="338666" cy="330423"/>
              </a:xfrm>
              <a:prstGeom prst="frame">
                <a:avLst>
                  <a:gd name="adj1" fmla="val 2623"/>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mj-lt"/>
                </a:endParaRPr>
              </a:p>
            </p:txBody>
          </p:sp>
          <p:sp>
            <p:nvSpPr>
              <p:cNvPr id="31" name="Frame 30">
                <a:extLst>
                  <a:ext uri="{FF2B5EF4-FFF2-40B4-BE49-F238E27FC236}">
                    <a16:creationId xmlns:a16="http://schemas.microsoft.com/office/drawing/2014/main" id="{CF8F1EBC-8C09-BD27-166D-443B0900899A}"/>
                  </a:ext>
                </a:extLst>
              </p:cNvPr>
              <p:cNvSpPr/>
              <p:nvPr/>
            </p:nvSpPr>
            <p:spPr>
              <a:xfrm>
                <a:off x="5180194" y="4739351"/>
                <a:ext cx="338666" cy="330423"/>
              </a:xfrm>
              <a:prstGeom prst="frame">
                <a:avLst>
                  <a:gd name="adj1" fmla="val 2623"/>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mj-lt"/>
                </a:endParaRPr>
              </a:p>
            </p:txBody>
          </p:sp>
          <p:sp>
            <p:nvSpPr>
              <p:cNvPr id="32" name="Frame 31">
                <a:extLst>
                  <a:ext uri="{FF2B5EF4-FFF2-40B4-BE49-F238E27FC236}">
                    <a16:creationId xmlns:a16="http://schemas.microsoft.com/office/drawing/2014/main" id="{FD08CD6D-24DE-3BC4-1B32-191924D86F28}"/>
                  </a:ext>
                </a:extLst>
              </p:cNvPr>
              <p:cNvSpPr/>
              <p:nvPr/>
            </p:nvSpPr>
            <p:spPr>
              <a:xfrm>
                <a:off x="3932763" y="4739350"/>
                <a:ext cx="338666" cy="330423"/>
              </a:xfrm>
              <a:prstGeom prst="frame">
                <a:avLst>
                  <a:gd name="adj1" fmla="val 2623"/>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mj-lt"/>
                </a:endParaRPr>
              </a:p>
            </p:txBody>
          </p:sp>
          <p:sp>
            <p:nvSpPr>
              <p:cNvPr id="33" name="Frame 32">
                <a:extLst>
                  <a:ext uri="{FF2B5EF4-FFF2-40B4-BE49-F238E27FC236}">
                    <a16:creationId xmlns:a16="http://schemas.microsoft.com/office/drawing/2014/main" id="{91F01A7C-81E6-B009-3EFD-9267E379689B}"/>
                  </a:ext>
                </a:extLst>
              </p:cNvPr>
              <p:cNvSpPr/>
              <p:nvPr/>
            </p:nvSpPr>
            <p:spPr>
              <a:xfrm>
                <a:off x="4566355" y="4739350"/>
                <a:ext cx="338666" cy="330423"/>
              </a:xfrm>
              <a:prstGeom prst="frame">
                <a:avLst>
                  <a:gd name="adj1" fmla="val 2623"/>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mj-lt"/>
                </a:endParaRPr>
              </a:p>
            </p:txBody>
          </p:sp>
          <p:sp>
            <p:nvSpPr>
              <p:cNvPr id="34" name="Frame 33">
                <a:extLst>
                  <a:ext uri="{FF2B5EF4-FFF2-40B4-BE49-F238E27FC236}">
                    <a16:creationId xmlns:a16="http://schemas.microsoft.com/office/drawing/2014/main" id="{81FCA558-F3F6-E355-011B-553EBF30DF15}"/>
                  </a:ext>
                </a:extLst>
              </p:cNvPr>
              <p:cNvSpPr/>
              <p:nvPr/>
            </p:nvSpPr>
            <p:spPr>
              <a:xfrm>
                <a:off x="3347862" y="4739350"/>
                <a:ext cx="338666" cy="330423"/>
              </a:xfrm>
              <a:prstGeom prst="frame">
                <a:avLst>
                  <a:gd name="adj1" fmla="val 2623"/>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mj-lt"/>
                </a:endParaRPr>
              </a:p>
            </p:txBody>
          </p:sp>
          <p:sp>
            <p:nvSpPr>
              <p:cNvPr id="35" name="TextBox 34">
                <a:extLst>
                  <a:ext uri="{FF2B5EF4-FFF2-40B4-BE49-F238E27FC236}">
                    <a16:creationId xmlns:a16="http://schemas.microsoft.com/office/drawing/2014/main" id="{45F3AAFA-BD4E-8DE0-CCA3-3718A6771149}"/>
                  </a:ext>
                </a:extLst>
              </p:cNvPr>
              <p:cNvSpPr txBox="1"/>
              <p:nvPr/>
            </p:nvSpPr>
            <p:spPr>
              <a:xfrm>
                <a:off x="2129899" y="4139198"/>
                <a:ext cx="4036976" cy="369332"/>
              </a:xfrm>
              <a:prstGeom prst="rect">
                <a:avLst/>
              </a:prstGeom>
              <a:grpFill/>
              <a:ln>
                <a:solidFill>
                  <a:srgbClr val="000000"/>
                </a:solidFill>
              </a:ln>
            </p:spPr>
            <p:txBody>
              <a:bodyPr wrap="square" rtlCol="0">
                <a:spAutoFit/>
              </a:bodyPr>
              <a:lstStyle/>
              <a:p>
                <a:r>
                  <a:rPr lang="en-US" b="1" dirty="0" err="1">
                    <a:solidFill>
                      <a:srgbClr val="000000"/>
                    </a:solidFill>
                    <a:latin typeface="+mj-lt"/>
                  </a:rPr>
                  <a:t>Puntuaciones</a:t>
                </a:r>
                <a:r>
                  <a:rPr lang="en-US" b="1" dirty="0">
                    <a:solidFill>
                      <a:srgbClr val="000000"/>
                    </a:solidFill>
                    <a:latin typeface="+mj-lt"/>
                  </a:rPr>
                  <a:t> de JAR (Just About Right)</a:t>
                </a:r>
              </a:p>
            </p:txBody>
          </p:sp>
        </p:grpSp>
        <p:sp>
          <p:nvSpPr>
            <p:cNvPr id="27" name="TextBox 26">
              <a:extLst>
                <a:ext uri="{FF2B5EF4-FFF2-40B4-BE49-F238E27FC236}">
                  <a16:creationId xmlns:a16="http://schemas.microsoft.com/office/drawing/2014/main" id="{A47BDDCA-C51E-B5BA-D1CC-104D51AA81A8}"/>
                </a:ext>
              </a:extLst>
            </p:cNvPr>
            <p:cNvSpPr txBox="1"/>
            <p:nvPr/>
          </p:nvSpPr>
          <p:spPr>
            <a:xfrm>
              <a:off x="2593398" y="5190965"/>
              <a:ext cx="813024" cy="646331"/>
            </a:xfrm>
            <a:prstGeom prst="rect">
              <a:avLst/>
            </a:prstGeom>
            <a:grpFill/>
            <a:ln>
              <a:solidFill>
                <a:srgbClr val="000000"/>
              </a:solidFill>
            </a:ln>
          </p:spPr>
          <p:txBody>
            <a:bodyPr wrap="square" rtlCol="0">
              <a:spAutoFit/>
            </a:bodyPr>
            <a:lstStyle/>
            <a:p>
              <a:r>
                <a:rPr lang="en-US" sz="1200" dirty="0">
                  <a:solidFill>
                    <a:srgbClr val="000000"/>
                  </a:solidFill>
                  <a:latin typeface="+mj-lt"/>
                </a:rPr>
                <a:t>Not</a:t>
              </a:r>
            </a:p>
            <a:p>
              <a:r>
                <a:rPr lang="en-US" sz="1200" dirty="0">
                  <a:solidFill>
                    <a:srgbClr val="000000"/>
                  </a:solidFill>
                  <a:latin typeface="+mj-lt"/>
                </a:rPr>
                <a:t>Sweet  enough </a:t>
              </a:r>
            </a:p>
          </p:txBody>
        </p:sp>
        <p:sp>
          <p:nvSpPr>
            <p:cNvPr id="28" name="TextBox 27">
              <a:extLst>
                <a:ext uri="{FF2B5EF4-FFF2-40B4-BE49-F238E27FC236}">
                  <a16:creationId xmlns:a16="http://schemas.microsoft.com/office/drawing/2014/main" id="{1F4235D1-45F1-ABC5-EAB1-AD25DB57F2B0}"/>
                </a:ext>
              </a:extLst>
            </p:cNvPr>
            <p:cNvSpPr txBox="1"/>
            <p:nvPr/>
          </p:nvSpPr>
          <p:spPr>
            <a:xfrm>
              <a:off x="3721410" y="5179095"/>
              <a:ext cx="813024" cy="646331"/>
            </a:xfrm>
            <a:prstGeom prst="rect">
              <a:avLst/>
            </a:prstGeom>
            <a:grpFill/>
            <a:ln>
              <a:solidFill>
                <a:srgbClr val="000000"/>
              </a:solidFill>
            </a:ln>
          </p:spPr>
          <p:txBody>
            <a:bodyPr wrap="square" rtlCol="0">
              <a:spAutoFit/>
            </a:bodyPr>
            <a:lstStyle/>
            <a:p>
              <a:pPr algn="ctr"/>
              <a:r>
                <a:rPr lang="en-US" sz="1200" dirty="0">
                  <a:solidFill>
                    <a:srgbClr val="000000"/>
                  </a:solidFill>
                  <a:latin typeface="+mj-lt"/>
                </a:rPr>
                <a:t>Just about right</a:t>
              </a:r>
            </a:p>
          </p:txBody>
        </p:sp>
        <p:sp>
          <p:nvSpPr>
            <p:cNvPr id="29" name="TextBox 28">
              <a:extLst>
                <a:ext uri="{FF2B5EF4-FFF2-40B4-BE49-F238E27FC236}">
                  <a16:creationId xmlns:a16="http://schemas.microsoft.com/office/drawing/2014/main" id="{CDA06F66-FB10-34C0-3F38-D28587A07BFB}"/>
                </a:ext>
              </a:extLst>
            </p:cNvPr>
            <p:cNvSpPr txBox="1"/>
            <p:nvPr/>
          </p:nvSpPr>
          <p:spPr>
            <a:xfrm>
              <a:off x="4943015" y="5181829"/>
              <a:ext cx="622186" cy="646331"/>
            </a:xfrm>
            <a:prstGeom prst="rect">
              <a:avLst/>
            </a:prstGeom>
            <a:grpFill/>
            <a:ln>
              <a:solidFill>
                <a:srgbClr val="000000"/>
              </a:solidFill>
            </a:ln>
          </p:spPr>
          <p:txBody>
            <a:bodyPr wrap="square" rtlCol="0">
              <a:spAutoFit/>
            </a:bodyPr>
            <a:lstStyle/>
            <a:p>
              <a:pPr algn="r"/>
              <a:r>
                <a:rPr lang="en-US" sz="1200" dirty="0">
                  <a:solidFill>
                    <a:srgbClr val="000000"/>
                  </a:solidFill>
                  <a:latin typeface="+mj-lt"/>
                </a:rPr>
                <a:t>Too sweet</a:t>
              </a:r>
            </a:p>
            <a:p>
              <a:pPr algn="r"/>
              <a:r>
                <a:rPr lang="en-US" sz="1200" dirty="0">
                  <a:solidFill>
                    <a:srgbClr val="000000"/>
                  </a:solidFill>
                  <a:latin typeface="+mj-lt"/>
                </a:rPr>
                <a:t> </a:t>
              </a:r>
            </a:p>
          </p:txBody>
        </p:sp>
      </p:grpSp>
    </p:spTree>
    <p:extLst>
      <p:ext uri="{BB962C8B-B14F-4D97-AF65-F5344CB8AC3E}">
        <p14:creationId xmlns:p14="http://schemas.microsoft.com/office/powerpoint/2010/main" val="75502103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81530EF-239B-C60C-237E-625D2A8504C7}"/>
              </a:ext>
            </a:extLst>
          </p:cNvPr>
          <p:cNvSpPr>
            <a:spLocks noGrp="1"/>
          </p:cNvSpPr>
          <p:nvPr>
            <p:ph type="body" sz="quarter" idx="16"/>
          </p:nvPr>
        </p:nvSpPr>
        <p:spPr>
          <a:xfrm>
            <a:off x="735013" y="642938"/>
            <a:ext cx="10807700" cy="582612"/>
          </a:xfrm>
        </p:spPr>
        <p:txBody>
          <a:bodyPr>
            <a:normAutofit fontScale="70000" lnSpcReduction="20000"/>
          </a:bodyPr>
          <a:lstStyle/>
          <a:p>
            <a:r>
              <a:rPr lang="es-ES" dirty="0"/>
              <a:t>Pruebas sensoriales para consumidores de edad avanzada - </a:t>
            </a:r>
            <a:r>
              <a:rPr lang="es-ES" b="1" dirty="0"/>
              <a:t>Recomendaciones</a:t>
            </a:r>
            <a:r>
              <a:rPr lang="es-ES" dirty="0"/>
              <a:t> </a:t>
            </a:r>
            <a:endParaRPr lang="en-GB" dirty="0"/>
          </a:p>
        </p:txBody>
      </p:sp>
      <p:sp>
        <p:nvSpPr>
          <p:cNvPr id="5" name="Text Placeholder 4">
            <a:extLst>
              <a:ext uri="{FF2B5EF4-FFF2-40B4-BE49-F238E27FC236}">
                <a16:creationId xmlns:a16="http://schemas.microsoft.com/office/drawing/2014/main" id="{B51DE10B-9220-38D8-0008-BF8780943D83}"/>
              </a:ext>
            </a:extLst>
          </p:cNvPr>
          <p:cNvSpPr txBox="1">
            <a:spLocks noGrp="1"/>
          </p:cNvSpPr>
          <p:nvPr>
            <p:ph type="body" sz="quarter" idx="18"/>
          </p:nvPr>
        </p:nvSpPr>
        <p:spPr>
          <a:xfrm>
            <a:off x="735013" y="1491033"/>
            <a:ext cx="10807700" cy="5609228"/>
          </a:xfrm>
          <a:prstGeom prst="rect">
            <a:avLst/>
          </a:prstGeom>
          <a:noFill/>
        </p:spPr>
        <p:txBody>
          <a:bodyPr wrap="square" rtlCol="0">
            <a:spAutoFit/>
          </a:bodyPr>
          <a:lstStyle/>
          <a:p>
            <a:pPr marL="342900" indent="-342900">
              <a:buFont typeface="Arial" panose="020B0604020202020204" pitchFamily="34" charset="0"/>
              <a:buChar char="•"/>
            </a:pPr>
            <a:r>
              <a:rPr lang="es-ES" sz="2100" b="1" dirty="0"/>
              <a:t>La contratación de consumidores/degustadores de edad avanzada requiere un proceso de selección exhaustivo: </a:t>
            </a:r>
            <a:r>
              <a:rPr lang="es-ES" sz="2100" dirty="0"/>
              <a:t>(por ejemplo, evaluación del estado cognitivo, evaluación de las capacidades sensoriales, evaluación de la salud dental, etc.). </a:t>
            </a:r>
          </a:p>
          <a:p>
            <a:pPr marL="342900" indent="-342900">
              <a:buFont typeface="Arial" panose="020B0604020202020204" pitchFamily="34" charset="0"/>
              <a:buChar char="•"/>
            </a:pPr>
            <a:r>
              <a:rPr lang="es-ES" sz="2100" b="1" dirty="0"/>
              <a:t>Las pruebas deben simplificarse, con menos carga de trabajo durante la sesión de cata </a:t>
            </a:r>
            <a:r>
              <a:rPr lang="es-ES" sz="2100" dirty="0"/>
              <a:t>(por ejemplo, ya que la población de mayor edad se cansa fácilmente, más tiempo para la instrucción, para la fase de entrenamiento, menos productos para probar, etc.).</a:t>
            </a:r>
          </a:p>
          <a:p>
            <a:pPr marL="342900" indent="-342900">
              <a:buFont typeface="Arial" panose="020B0604020202020204" pitchFamily="34" charset="0"/>
              <a:buChar char="•"/>
            </a:pPr>
            <a:r>
              <a:rPr lang="es-ES" sz="2100" b="1" dirty="0">
                <a:cs typeface="Arial" panose="020B0604020202020204" pitchFamily="34" charset="0"/>
              </a:rPr>
              <a:t>Recomendaciones prácticas</a:t>
            </a:r>
          </a:p>
          <a:p>
            <a:pPr marL="342900" indent="-342900">
              <a:buFont typeface="Arial" panose="020B0604020202020204" pitchFamily="34" charset="0"/>
              <a:buChar char="•"/>
            </a:pPr>
            <a:r>
              <a:rPr lang="es-ES" sz="2100" dirty="0">
                <a:cs typeface="Arial" panose="020B0604020202020204" pitchFamily="34" charset="0"/>
              </a:rPr>
              <a:t>Dar instrucciones "fáciles de leer" y cuestionarios de prueba </a:t>
            </a:r>
          </a:p>
          <a:p>
            <a:pPr marL="342900" indent="-342900">
              <a:buFont typeface="Arial" panose="020B0604020202020204" pitchFamily="34" charset="0"/>
              <a:buChar char="•"/>
            </a:pPr>
            <a:r>
              <a:rPr lang="es-ES" sz="2100" dirty="0">
                <a:cs typeface="Arial" panose="020B0604020202020204" pitchFamily="34" charset="0"/>
              </a:rPr>
              <a:t>Dar las instrucciones tanto oralmente como por escrito (luego comprobar individualmente que se ha entendido bien)</a:t>
            </a:r>
          </a:p>
          <a:p>
            <a:pPr marL="342900" indent="-342900">
              <a:buFont typeface="Arial" panose="020B0604020202020204" pitchFamily="34" charset="0"/>
              <a:buChar char="•"/>
            </a:pPr>
            <a:r>
              <a:rPr lang="es-ES" sz="2100" dirty="0">
                <a:cs typeface="Arial" panose="020B0604020202020204" pitchFamily="34" charset="0"/>
              </a:rPr>
              <a:t>Debe respetarse un protocolo de enjuague estricto y adecuadamente largo antes de cada cata </a:t>
            </a:r>
          </a:p>
          <a:p>
            <a:pPr marL="342900" indent="-342900">
              <a:buFont typeface="Arial" panose="020B0604020202020204" pitchFamily="34" charset="0"/>
              <a:buChar char="•"/>
            </a:pPr>
            <a:r>
              <a:rPr lang="es-ES" sz="2100" dirty="0">
                <a:cs typeface="Arial" panose="020B0604020202020204" pitchFamily="34" charset="0"/>
              </a:rPr>
              <a:t>El investigador o formador debe ser amable con los mayores, pero neutral, evitando el sesgo </a:t>
            </a:r>
            <a:r>
              <a:rPr lang="en-GB" sz="2100" dirty="0"/>
              <a:t> </a:t>
            </a:r>
          </a:p>
          <a:p>
            <a:endParaRPr lang="en-GB" sz="2100" dirty="0"/>
          </a:p>
          <a:p>
            <a:endParaRPr lang="en-GB" sz="2100" dirty="0"/>
          </a:p>
          <a:p>
            <a:r>
              <a:rPr lang="en-GB" sz="2100" dirty="0"/>
              <a:t>	</a:t>
            </a:r>
          </a:p>
        </p:txBody>
      </p:sp>
      <p:pic>
        <p:nvPicPr>
          <p:cNvPr id="6" name="Picture 5" descr="Icon&#10;&#10;Description automatically generated">
            <a:extLst>
              <a:ext uri="{FF2B5EF4-FFF2-40B4-BE49-F238E27FC236}">
                <a16:creationId xmlns:a16="http://schemas.microsoft.com/office/drawing/2014/main" id="{9579BA9F-A174-1653-E356-6A04701D96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54443" y="0"/>
            <a:ext cx="1137557" cy="1773514"/>
          </a:xfrm>
          <a:prstGeom prst="rect">
            <a:avLst/>
          </a:prstGeom>
        </p:spPr>
      </p:pic>
    </p:spTree>
    <p:extLst>
      <p:ext uri="{BB962C8B-B14F-4D97-AF65-F5344CB8AC3E}">
        <p14:creationId xmlns:p14="http://schemas.microsoft.com/office/powerpoint/2010/main" val="171092654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7EACC4-1663-FE9A-B501-A1989B9ADF2A}"/>
              </a:ext>
            </a:extLst>
          </p:cNvPr>
          <p:cNvSpPr>
            <a:spLocks noGrp="1"/>
          </p:cNvSpPr>
          <p:nvPr>
            <p:ph type="body" sz="quarter" idx="18"/>
          </p:nvPr>
        </p:nvSpPr>
        <p:spPr>
          <a:xfrm>
            <a:off x="1520268" y="1507958"/>
            <a:ext cx="5236295" cy="5350042"/>
          </a:xfrm>
        </p:spPr>
        <p:txBody>
          <a:bodyPr vert="horz" lIns="91440" tIns="45720" rIns="91440" bIns="45720" rtlCol="0" anchor="t">
            <a:normAutofit fontScale="62500" lnSpcReduction="20000"/>
          </a:bodyPr>
          <a:lstStyle/>
          <a:p>
            <a:pPr marL="285750" indent="-285750" algn="just">
              <a:lnSpc>
                <a:spcPct val="120000"/>
              </a:lnSpc>
              <a:buFont typeface="Arial" panose="020B0604020202020204" pitchFamily="34" charset="0"/>
              <a:buChar char="•"/>
            </a:pPr>
            <a:r>
              <a:rPr lang="es-ES" sz="3100" dirty="0">
                <a:cs typeface="Arial"/>
              </a:rPr>
              <a:t>El uso del análisis sensorial durante su viaje de DNP proporcionará más información sobre el producto y el conocimiento de las preferencias del consumidor </a:t>
            </a:r>
            <a:endParaRPr lang="es-ES"/>
          </a:p>
          <a:p>
            <a:pPr marL="285750" indent="-285750" algn="just">
              <a:lnSpc>
                <a:spcPct val="120000"/>
              </a:lnSpc>
              <a:buFont typeface="Arial" panose="020B0604020202020204" pitchFamily="34" charset="0"/>
              <a:buChar char="•"/>
            </a:pPr>
            <a:r>
              <a:rPr lang="es-ES" sz="3100" dirty="0">
                <a:cs typeface="Arial"/>
              </a:rPr>
              <a:t>Las técnicas sensoriales pueden aplicarse a todo el proceso, desde la generación de la idea y las pruebas de viabilidad, hasta el desarrollo y la producción, y el lanzamiento.</a:t>
            </a:r>
          </a:p>
          <a:p>
            <a:pPr marL="285750" indent="-285750" algn="just">
              <a:lnSpc>
                <a:spcPct val="120000"/>
              </a:lnSpc>
              <a:buFont typeface="Arial" panose="020B0604020202020204" pitchFamily="34" charset="0"/>
              <a:buChar char="•"/>
            </a:pPr>
            <a:r>
              <a:rPr lang="es-ES" sz="3100" dirty="0">
                <a:cs typeface="Arial"/>
              </a:rPr>
              <a:t>Es una buena idea, en primer lugar, averiguar los atributos sensoriales en la escala de la cocina/en la fase de desarrollo. Para ello se pueden utilizar paneles internos o externos.</a:t>
            </a:r>
          </a:p>
          <a:p>
            <a:pPr marL="285750" indent="-285750" algn="just">
              <a:lnSpc>
                <a:spcPct val="120000"/>
              </a:lnSpc>
              <a:buFont typeface="Arial" panose="020B0604020202020204" pitchFamily="34" charset="0"/>
              <a:buChar char="•"/>
            </a:pPr>
            <a:r>
              <a:rPr lang="es-ES" sz="3100" dirty="0">
                <a:cs typeface="Arial" panose="020B0604020202020204" pitchFamily="34" charset="0"/>
              </a:rPr>
              <a:t>Otra cosa que hay que tener en cuenta es </a:t>
            </a:r>
            <a:r>
              <a:rPr lang="es-ES" sz="3100" b="1" dirty="0">
                <a:cs typeface="Arial" panose="020B0604020202020204" pitchFamily="34" charset="0"/>
              </a:rPr>
              <a:t>la vida útil del producto</a:t>
            </a:r>
            <a:r>
              <a:rPr lang="es-ES" sz="3100" dirty="0">
                <a:cs typeface="Arial" panose="020B0604020202020204" pitchFamily="34" charset="0"/>
              </a:rPr>
              <a:t>: la vida útil de algunos productos depende de su cambio sensorial más que del aspecto microbiológico. </a:t>
            </a:r>
            <a:endParaRPr lang="en-GB" sz="3100" dirty="0">
              <a:cs typeface="Arial" panose="020B0604020202020204" pitchFamily="34" charset="0"/>
            </a:endParaRPr>
          </a:p>
        </p:txBody>
      </p:sp>
      <p:sp>
        <p:nvSpPr>
          <p:cNvPr id="4" name="Text Placeholder 3">
            <a:extLst>
              <a:ext uri="{FF2B5EF4-FFF2-40B4-BE49-F238E27FC236}">
                <a16:creationId xmlns:a16="http://schemas.microsoft.com/office/drawing/2014/main" id="{B12D7CC1-A123-FD54-C05A-03911772613A}"/>
              </a:ext>
            </a:extLst>
          </p:cNvPr>
          <p:cNvSpPr>
            <a:spLocks noGrp="1"/>
          </p:cNvSpPr>
          <p:nvPr>
            <p:ph type="body" sz="quarter" idx="16"/>
          </p:nvPr>
        </p:nvSpPr>
        <p:spPr/>
        <p:txBody>
          <a:bodyPr>
            <a:normAutofit fontScale="92500"/>
          </a:bodyPr>
          <a:lstStyle/>
          <a:p>
            <a:r>
              <a:rPr lang="en-IE" dirty="0" err="1"/>
              <a:t>Análisis</a:t>
            </a:r>
            <a:r>
              <a:rPr lang="en-IE" dirty="0"/>
              <a:t> sensorial </a:t>
            </a:r>
            <a:r>
              <a:rPr lang="en-IE" dirty="0" err="1"/>
              <a:t>en</a:t>
            </a:r>
            <a:r>
              <a:rPr lang="en-IE" dirty="0"/>
              <a:t> DNP</a:t>
            </a:r>
          </a:p>
        </p:txBody>
      </p:sp>
      <p:graphicFrame>
        <p:nvGraphicFramePr>
          <p:cNvPr id="5" name="Diagram 4">
            <a:extLst>
              <a:ext uri="{FF2B5EF4-FFF2-40B4-BE49-F238E27FC236}">
                <a16:creationId xmlns:a16="http://schemas.microsoft.com/office/drawing/2014/main" id="{8E1C15E6-95D2-8EC8-2D9D-9D3F30D550E4}"/>
              </a:ext>
            </a:extLst>
          </p:cNvPr>
          <p:cNvGraphicFramePr/>
          <p:nvPr>
            <p:extLst>
              <p:ext uri="{D42A27DB-BD31-4B8C-83A1-F6EECF244321}">
                <p14:modId xmlns:p14="http://schemas.microsoft.com/office/powerpoint/2010/main" val="2927278789"/>
              </p:ext>
            </p:extLst>
          </p:nvPr>
        </p:nvGraphicFramePr>
        <p:xfrm>
          <a:off x="5924046" y="1345441"/>
          <a:ext cx="7202311" cy="46256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8-point Star 12">
            <a:extLst>
              <a:ext uri="{FF2B5EF4-FFF2-40B4-BE49-F238E27FC236}">
                <a16:creationId xmlns:a16="http://schemas.microsoft.com/office/drawing/2014/main" id="{E89198C5-58D1-E733-1CA4-6F63BC0AD1C1}"/>
              </a:ext>
            </a:extLst>
          </p:cNvPr>
          <p:cNvSpPr/>
          <p:nvPr/>
        </p:nvSpPr>
        <p:spPr>
          <a:xfrm>
            <a:off x="7145090" y="1317482"/>
            <a:ext cx="1436783" cy="657860"/>
          </a:xfrm>
          <a:prstGeom prst="star8">
            <a:avLst/>
          </a:prstGeom>
          <a:solidFill>
            <a:srgbClr val="70B2BE"/>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s-ES" sz="900" b="1" dirty="0">
                <a:solidFill>
                  <a:srgbClr val="002060"/>
                </a:solidFill>
              </a:rPr>
              <a:t>Garantizar la calidad a partir del análisis sensorial </a:t>
            </a:r>
            <a:endParaRPr lang="en-US" sz="900" b="1" dirty="0">
              <a:solidFill>
                <a:srgbClr val="002060"/>
              </a:solidFill>
            </a:endParaRPr>
          </a:p>
        </p:txBody>
      </p:sp>
      <p:sp>
        <p:nvSpPr>
          <p:cNvPr id="7" name="8-point Star 10">
            <a:extLst>
              <a:ext uri="{FF2B5EF4-FFF2-40B4-BE49-F238E27FC236}">
                <a16:creationId xmlns:a16="http://schemas.microsoft.com/office/drawing/2014/main" id="{B59B2743-9131-93F5-9601-84D9E14CC890}"/>
              </a:ext>
            </a:extLst>
          </p:cNvPr>
          <p:cNvSpPr/>
          <p:nvPr/>
        </p:nvSpPr>
        <p:spPr>
          <a:xfrm>
            <a:off x="10282665" y="921668"/>
            <a:ext cx="1800478" cy="1019666"/>
          </a:xfrm>
          <a:prstGeom prst="star8">
            <a:avLst/>
          </a:prstGeom>
          <a:solidFill>
            <a:srgbClr val="70B2BE"/>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s-ES" sz="900" b="1" dirty="0">
                <a:solidFill>
                  <a:srgbClr val="002060"/>
                </a:solidFill>
              </a:rPr>
              <a:t>Perfil descriptivo de un producto o prototipo de producto</a:t>
            </a:r>
            <a:endParaRPr lang="en-US" sz="900" b="1" dirty="0">
              <a:solidFill>
                <a:srgbClr val="002060"/>
              </a:solidFill>
            </a:endParaRPr>
          </a:p>
        </p:txBody>
      </p:sp>
      <p:sp>
        <p:nvSpPr>
          <p:cNvPr id="8" name="8-point Star 9">
            <a:extLst>
              <a:ext uri="{FF2B5EF4-FFF2-40B4-BE49-F238E27FC236}">
                <a16:creationId xmlns:a16="http://schemas.microsoft.com/office/drawing/2014/main" id="{A44D54DD-5534-8879-EA85-F79CE89DFD0B}"/>
              </a:ext>
            </a:extLst>
          </p:cNvPr>
          <p:cNvSpPr/>
          <p:nvPr/>
        </p:nvSpPr>
        <p:spPr>
          <a:xfrm>
            <a:off x="6756563" y="5110843"/>
            <a:ext cx="2002462" cy="1416696"/>
          </a:xfrm>
          <a:prstGeom prst="star8">
            <a:avLst/>
          </a:prstGeom>
          <a:solidFill>
            <a:srgbClr val="70B2BE"/>
          </a:solidFill>
        </p:spPr>
        <p:style>
          <a:lnRef idx="3">
            <a:schemeClr val="lt1"/>
          </a:lnRef>
          <a:fillRef idx="1">
            <a:schemeClr val="accent4"/>
          </a:fillRef>
          <a:effectRef idx="1">
            <a:schemeClr val="accent4"/>
          </a:effectRef>
          <a:fontRef idx="minor">
            <a:schemeClr val="lt1"/>
          </a:fontRef>
        </p:style>
        <p:txBody>
          <a:bodyPr rtlCol="0" anchor="ctr"/>
          <a:lstStyle/>
          <a:p>
            <a:pPr marL="171450" indent="-171450" algn="ctr">
              <a:buFont typeface="Arial" panose="020B0604020202020204" pitchFamily="34" charset="0"/>
              <a:buChar char="•"/>
            </a:pPr>
            <a:r>
              <a:rPr lang="es-ES" sz="900" b="1" dirty="0">
                <a:solidFill>
                  <a:srgbClr val="002060"/>
                </a:solidFill>
              </a:rPr>
              <a:t>Defina sus objetivos,</a:t>
            </a:r>
          </a:p>
          <a:p>
            <a:pPr marL="171450" indent="-171450" algn="ctr">
              <a:buFont typeface="Arial" panose="020B0604020202020204" pitchFamily="34" charset="0"/>
              <a:buChar char="•"/>
            </a:pPr>
            <a:r>
              <a:rPr lang="es-ES" sz="900" b="1" dirty="0">
                <a:solidFill>
                  <a:srgbClr val="002060"/>
                </a:solidFill>
              </a:rPr>
              <a:t>los rangos aceptables de propiedades sensoriales </a:t>
            </a:r>
          </a:p>
          <a:p>
            <a:pPr marL="171450" indent="-171450" algn="ctr">
              <a:buFont typeface="Arial" panose="020B0604020202020204" pitchFamily="34" charset="0"/>
              <a:buChar char="•"/>
            </a:pPr>
            <a:r>
              <a:rPr lang="es-ES" sz="900" b="1" dirty="0">
                <a:solidFill>
                  <a:srgbClr val="002060"/>
                </a:solidFill>
              </a:rPr>
              <a:t>utilizar idealmente las pruebas con consumidores</a:t>
            </a:r>
            <a:endParaRPr lang="en-US" sz="900" b="1" dirty="0">
              <a:solidFill>
                <a:srgbClr val="002060"/>
              </a:solidFill>
            </a:endParaRPr>
          </a:p>
        </p:txBody>
      </p:sp>
      <p:sp>
        <p:nvSpPr>
          <p:cNvPr id="9" name="Oval 8">
            <a:extLst>
              <a:ext uri="{FF2B5EF4-FFF2-40B4-BE49-F238E27FC236}">
                <a16:creationId xmlns:a16="http://schemas.microsoft.com/office/drawing/2014/main" id="{F899A1F3-4AFB-6292-9876-AC16AAFBA9EB}"/>
              </a:ext>
            </a:extLst>
          </p:cNvPr>
          <p:cNvSpPr/>
          <p:nvPr/>
        </p:nvSpPr>
        <p:spPr>
          <a:xfrm>
            <a:off x="8890200" y="3117948"/>
            <a:ext cx="1270001" cy="941660"/>
          </a:xfrm>
          <a:prstGeom prst="ellipse">
            <a:avLst/>
          </a:prstGeom>
          <a:solidFill>
            <a:srgbClr val="FFD100"/>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3200" b="1" dirty="0">
                <a:solidFill>
                  <a:srgbClr val="002060"/>
                </a:solidFill>
                <a:latin typeface="+mj-lt"/>
              </a:rPr>
              <a:t>DNP</a:t>
            </a:r>
          </a:p>
        </p:txBody>
      </p:sp>
    </p:spTree>
    <p:extLst>
      <p:ext uri="{BB962C8B-B14F-4D97-AF65-F5344CB8AC3E}">
        <p14:creationId xmlns:p14="http://schemas.microsoft.com/office/powerpoint/2010/main" val="13744625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1CB14A-8305-45B9-BBE7-35AD70B59497}"/>
              </a:ext>
            </a:extLst>
          </p:cNvPr>
          <p:cNvSpPr>
            <a:spLocks noGrp="1"/>
          </p:cNvSpPr>
          <p:nvPr>
            <p:ph type="body" sz="quarter" idx="18"/>
          </p:nvPr>
        </p:nvSpPr>
        <p:spPr>
          <a:xfrm>
            <a:off x="1644194" y="1477736"/>
            <a:ext cx="4874941" cy="4821459"/>
          </a:xfrm>
        </p:spPr>
        <p:txBody>
          <a:bodyPr vert="horz" lIns="91440" tIns="45720" rIns="91440" bIns="45720" rtlCol="0" anchor="t">
            <a:normAutofit fontScale="92500" lnSpcReduction="20000"/>
          </a:bodyPr>
          <a:lstStyle/>
          <a:p>
            <a:pPr marL="0" indent="0" algn="just"/>
            <a:r>
              <a:rPr lang="es-ES" dirty="0"/>
              <a:t>Como se ha visto en la última diapositiva, el análisis sensorial está vinculado a todo el proceso de NPD, pero es especialmente relevante en la fase de control de calidad... hay que determinar</a:t>
            </a:r>
            <a:r>
              <a:rPr lang="en-IE" dirty="0"/>
              <a:t>:</a:t>
            </a:r>
            <a:endParaRPr lang="es-ES"/>
          </a:p>
          <a:p>
            <a:pPr marL="342900" indent="-342900" algn="just">
              <a:buFont typeface="Arial" panose="020B0604020202020204" pitchFamily="34" charset="0"/>
              <a:buChar char="•"/>
            </a:pPr>
            <a:r>
              <a:rPr lang="es-ES" dirty="0"/>
              <a:t>¿Cumple el producto la especificación sensorial prevista?</a:t>
            </a:r>
            <a:endParaRPr lang="es-ES" dirty="0">
              <a:cs typeface="Calibri" panose="020F0502020204030204"/>
            </a:endParaRPr>
          </a:p>
          <a:p>
            <a:pPr marL="342900" indent="-342900" algn="just">
              <a:buFont typeface="Arial" panose="020B0604020202020204" pitchFamily="34" charset="0"/>
              <a:buChar char="•"/>
            </a:pPr>
            <a:r>
              <a:rPr lang="es-ES" dirty="0"/>
              <a:t>¿Cómo afecta el proceso de fabricación a la calidad sensorial de los ingredientes o del producto final?</a:t>
            </a:r>
            <a:endParaRPr lang="es-ES" dirty="0">
              <a:cs typeface="Calibri" panose="020F0502020204030204"/>
            </a:endParaRPr>
          </a:p>
          <a:p>
            <a:pPr marL="342900" indent="-342900" algn="just">
              <a:buFont typeface="Arial" panose="020B0604020202020204" pitchFamily="34" charset="0"/>
              <a:buChar char="•"/>
            </a:pPr>
            <a:r>
              <a:rPr lang="es-ES" dirty="0"/>
              <a:t>¿Se producen cambios de calidad a lo largo del tiempo (vida útil, variación de la calidad sensorial de un lote a otro? </a:t>
            </a:r>
            <a:endParaRPr lang="es-ES" dirty="0">
              <a:cs typeface="Calibri" panose="020F0502020204030204"/>
            </a:endParaRPr>
          </a:p>
          <a:p>
            <a:pPr marL="0" indent="0" algn="just"/>
            <a:r>
              <a:rPr lang="es-ES" dirty="0"/>
              <a:t>En caso afirmativo, ¿cuál es la variación aceptable?</a:t>
            </a:r>
            <a:endParaRPr lang="en-US" dirty="0">
              <a:cs typeface="Calibri" panose="020F0502020204030204"/>
            </a:endParaRPr>
          </a:p>
          <a:p>
            <a:endParaRPr lang="en-IE" dirty="0"/>
          </a:p>
        </p:txBody>
      </p:sp>
      <p:sp>
        <p:nvSpPr>
          <p:cNvPr id="4" name="Text Placeholder 3">
            <a:extLst>
              <a:ext uri="{FF2B5EF4-FFF2-40B4-BE49-F238E27FC236}">
                <a16:creationId xmlns:a16="http://schemas.microsoft.com/office/drawing/2014/main" id="{0AB3B160-FFC3-C437-DA7B-F06D307AE774}"/>
              </a:ext>
            </a:extLst>
          </p:cNvPr>
          <p:cNvSpPr>
            <a:spLocks noGrp="1"/>
          </p:cNvSpPr>
          <p:nvPr>
            <p:ph type="body" sz="quarter" idx="16"/>
          </p:nvPr>
        </p:nvSpPr>
        <p:spPr>
          <a:xfrm>
            <a:off x="1644194" y="130629"/>
            <a:ext cx="4716425" cy="1167418"/>
          </a:xfrm>
        </p:spPr>
        <p:txBody>
          <a:bodyPr>
            <a:normAutofit fontScale="77500" lnSpcReduction="20000"/>
          </a:bodyPr>
          <a:lstStyle/>
          <a:p>
            <a:pPr>
              <a:lnSpc>
                <a:spcPct val="100000"/>
              </a:lnSpc>
            </a:pPr>
            <a:r>
              <a:rPr lang="es-ES" dirty="0"/>
              <a:t>Vinculación del análisis sensorial y la garantía de calidad</a:t>
            </a:r>
            <a:endParaRPr lang="en-IE" dirty="0"/>
          </a:p>
        </p:txBody>
      </p:sp>
      <p:sp>
        <p:nvSpPr>
          <p:cNvPr id="5" name="8-point Star 12">
            <a:extLst>
              <a:ext uri="{FF2B5EF4-FFF2-40B4-BE49-F238E27FC236}">
                <a16:creationId xmlns:a16="http://schemas.microsoft.com/office/drawing/2014/main" id="{B3FE800A-A8A2-F628-45E6-C14C47267E81}"/>
              </a:ext>
            </a:extLst>
          </p:cNvPr>
          <p:cNvSpPr/>
          <p:nvPr/>
        </p:nvSpPr>
        <p:spPr>
          <a:xfrm>
            <a:off x="7435875" y="4948989"/>
            <a:ext cx="2953415" cy="1445953"/>
          </a:xfrm>
          <a:prstGeom prst="star8">
            <a:avLst/>
          </a:prstGeom>
          <a:solidFill>
            <a:srgbClr val="70B2BE"/>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s-ES" b="1" dirty="0">
                <a:solidFill>
                  <a:srgbClr val="002060"/>
                </a:solidFill>
              </a:rPr>
              <a:t>Garantizar la calidad a partir del análisis sensorial </a:t>
            </a:r>
            <a:endParaRPr lang="en-US" b="1" dirty="0">
              <a:solidFill>
                <a:srgbClr val="002060"/>
              </a:solidFill>
            </a:endParaRPr>
          </a:p>
        </p:txBody>
      </p:sp>
      <p:sp>
        <p:nvSpPr>
          <p:cNvPr id="6" name="8-point Star 10">
            <a:extLst>
              <a:ext uri="{FF2B5EF4-FFF2-40B4-BE49-F238E27FC236}">
                <a16:creationId xmlns:a16="http://schemas.microsoft.com/office/drawing/2014/main" id="{D643560A-36D0-9D99-6C07-2C796371B209}"/>
              </a:ext>
            </a:extLst>
          </p:cNvPr>
          <p:cNvSpPr/>
          <p:nvPr/>
        </p:nvSpPr>
        <p:spPr>
          <a:xfrm>
            <a:off x="8838673" y="2964759"/>
            <a:ext cx="3259985" cy="2011332"/>
          </a:xfrm>
          <a:prstGeom prst="star8">
            <a:avLst/>
          </a:prstGeom>
          <a:solidFill>
            <a:srgbClr val="70B2BE"/>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s-ES" sz="2000" b="1" dirty="0">
                <a:solidFill>
                  <a:srgbClr val="002060"/>
                </a:solidFill>
              </a:rPr>
              <a:t>Perfil descriptivo de un producto o prototipo de producto </a:t>
            </a:r>
            <a:endParaRPr lang="en-US" sz="2000" b="1" dirty="0">
              <a:solidFill>
                <a:srgbClr val="002060"/>
              </a:solidFill>
            </a:endParaRPr>
          </a:p>
        </p:txBody>
      </p:sp>
      <p:sp>
        <p:nvSpPr>
          <p:cNvPr id="7" name="8-point Star 9">
            <a:extLst>
              <a:ext uri="{FF2B5EF4-FFF2-40B4-BE49-F238E27FC236}">
                <a16:creationId xmlns:a16="http://schemas.microsoft.com/office/drawing/2014/main" id="{E7FC888C-0953-9A1E-46BF-11D911BCD087}"/>
              </a:ext>
            </a:extLst>
          </p:cNvPr>
          <p:cNvSpPr/>
          <p:nvPr/>
        </p:nvSpPr>
        <p:spPr>
          <a:xfrm>
            <a:off x="7197720" y="393032"/>
            <a:ext cx="4063837" cy="2571727"/>
          </a:xfrm>
          <a:prstGeom prst="star8">
            <a:avLst/>
          </a:prstGeom>
          <a:solidFill>
            <a:srgbClr val="70B2BE"/>
          </a:solidFill>
        </p:spPr>
        <p:style>
          <a:lnRef idx="3">
            <a:schemeClr val="lt1"/>
          </a:lnRef>
          <a:fillRef idx="1">
            <a:schemeClr val="accent4"/>
          </a:fillRef>
          <a:effectRef idx="1">
            <a:schemeClr val="accent4"/>
          </a:effectRef>
          <a:fontRef idx="minor">
            <a:schemeClr val="lt1"/>
          </a:fontRef>
        </p:style>
        <p:txBody>
          <a:bodyPr rtlCol="0" anchor="ctr"/>
          <a:lstStyle/>
          <a:p>
            <a:pPr marL="171450" indent="-171450" algn="ctr">
              <a:buFont typeface="Arial" panose="020B0604020202020204" pitchFamily="34" charset="0"/>
              <a:buChar char="•"/>
            </a:pPr>
            <a:r>
              <a:rPr lang="es-ES" b="1" dirty="0">
                <a:solidFill>
                  <a:srgbClr val="002060"/>
                </a:solidFill>
              </a:rPr>
              <a:t>Defina sus objetivos,</a:t>
            </a:r>
          </a:p>
          <a:p>
            <a:pPr marL="171450" indent="-171450" algn="ctr">
              <a:buFont typeface="Arial" panose="020B0604020202020204" pitchFamily="34" charset="0"/>
              <a:buChar char="•"/>
            </a:pPr>
            <a:r>
              <a:rPr lang="es-ES" b="1" dirty="0">
                <a:solidFill>
                  <a:srgbClr val="002060"/>
                </a:solidFill>
              </a:rPr>
              <a:t>los rangos aceptables de propiedades sensoriales </a:t>
            </a:r>
          </a:p>
          <a:p>
            <a:pPr marL="171450" indent="-171450" algn="ctr">
              <a:buFont typeface="Arial" panose="020B0604020202020204" pitchFamily="34" charset="0"/>
              <a:buChar char="•"/>
            </a:pPr>
            <a:r>
              <a:rPr lang="es-ES" b="1" dirty="0">
                <a:solidFill>
                  <a:srgbClr val="002060"/>
                </a:solidFill>
              </a:rPr>
              <a:t>utilizar idealmente las pruebas con consumidores</a:t>
            </a:r>
            <a:endParaRPr lang="en-US" b="1" dirty="0">
              <a:solidFill>
                <a:srgbClr val="002060"/>
              </a:solidFill>
            </a:endParaRPr>
          </a:p>
        </p:txBody>
      </p:sp>
    </p:spTree>
    <p:extLst>
      <p:ext uri="{BB962C8B-B14F-4D97-AF65-F5344CB8AC3E}">
        <p14:creationId xmlns:p14="http://schemas.microsoft.com/office/powerpoint/2010/main" val="37809416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04D3E8A-98BA-4A5C-8201-B39C59A956BA}"/>
              </a:ext>
            </a:extLst>
          </p:cNvPr>
          <p:cNvSpPr>
            <a:spLocks noGrp="1"/>
          </p:cNvSpPr>
          <p:nvPr>
            <p:ph type="body" sz="quarter" idx="16"/>
          </p:nvPr>
        </p:nvSpPr>
        <p:spPr>
          <a:xfrm>
            <a:off x="735013" y="642938"/>
            <a:ext cx="10807700" cy="582612"/>
          </a:xfrm>
        </p:spPr>
        <p:txBody>
          <a:bodyPr>
            <a:normAutofit lnSpcReduction="10000"/>
          </a:bodyPr>
          <a:lstStyle/>
          <a:p>
            <a:r>
              <a:rPr lang="en-IE" dirty="0"/>
              <a:t>Más </a:t>
            </a:r>
            <a:r>
              <a:rPr lang="en-IE" dirty="0" err="1"/>
              <a:t>información</a:t>
            </a:r>
            <a:endParaRPr lang="en-IE" dirty="0"/>
          </a:p>
          <a:p>
            <a:endParaRPr lang="en-IE" dirty="0"/>
          </a:p>
        </p:txBody>
      </p:sp>
      <p:sp>
        <p:nvSpPr>
          <p:cNvPr id="5" name="Text Placeholder 4">
            <a:extLst>
              <a:ext uri="{FF2B5EF4-FFF2-40B4-BE49-F238E27FC236}">
                <a16:creationId xmlns:a16="http://schemas.microsoft.com/office/drawing/2014/main" id="{8A8A39D2-6910-4AE2-99E0-23DBE2BCA79B}"/>
              </a:ext>
            </a:extLst>
          </p:cNvPr>
          <p:cNvSpPr txBox="1">
            <a:spLocks noGrp="1"/>
          </p:cNvSpPr>
          <p:nvPr>
            <p:ph type="body" sz="quarter" idx="18"/>
          </p:nvPr>
        </p:nvSpPr>
        <p:spPr>
          <a:xfrm>
            <a:off x="692150" y="1516732"/>
            <a:ext cx="10807700" cy="4220643"/>
          </a:xfrm>
          <a:prstGeom prst="rect">
            <a:avLst/>
          </a:prstGeom>
          <a:noFill/>
        </p:spPr>
        <p:txBody>
          <a:bodyPr wrap="square">
            <a:spAutoFit/>
          </a:bodyPr>
          <a:lstStyle/>
          <a:p>
            <a:pPr algn="just"/>
            <a:r>
              <a:rPr lang="es-ES" b="1" dirty="0">
                <a:solidFill>
                  <a:srgbClr val="000000"/>
                </a:solidFill>
                <a:cs typeface="Arial" panose="020B0604020202020204" pitchFamily="34" charset="0"/>
              </a:rPr>
              <a:t>Estudios de caso de alimentos funcionales dirigidos a los adultos mayores </a:t>
            </a:r>
          </a:p>
          <a:p>
            <a:pPr marL="285750" indent="-285750" algn="just">
              <a:buFont typeface="Arial" panose="020B0604020202020204" pitchFamily="34" charset="0"/>
              <a:buChar char="•"/>
            </a:pPr>
            <a:r>
              <a:rPr lang="en-GB" sz="2000" dirty="0">
                <a:solidFill>
                  <a:srgbClr val="1188A3"/>
                </a:solidFill>
                <a:cs typeface="Arial" panose="020B0604020202020204" pitchFamily="34" charset="0"/>
                <a:hlinkClick r:id="rId2">
                  <a:extLst>
                    <a:ext uri="{A12FA001-AC4F-418D-AE19-62706E023703}">
                      <ahyp:hlinkClr xmlns:ahyp="http://schemas.microsoft.com/office/drawing/2018/hyperlinkcolor" val="tx"/>
                    </a:ext>
                  </a:extLst>
                </a:hlinkClick>
              </a:rPr>
              <a:t>https://www.elsevier.es/es-revista-offarm-4-articulo-alimentos-funcionales-complementos-alimenticios-productos-13018372</a:t>
            </a:r>
          </a:p>
          <a:p>
            <a:pPr marL="285750" indent="-285750" algn="just">
              <a:buFont typeface="Arial" panose="020B0604020202020204" pitchFamily="34" charset="0"/>
              <a:buChar char="•"/>
            </a:pPr>
            <a:r>
              <a:rPr lang="en-GB" sz="2000" dirty="0">
                <a:solidFill>
                  <a:srgbClr val="1188A3"/>
                </a:solidFill>
                <a:cs typeface="Arial" panose="020B0604020202020204" pitchFamily="34" charset="0"/>
                <a:hlinkClick r:id="rId3"/>
              </a:rPr>
              <a:t>https://dialnet.unirioja.es/servlet/articulo?codigo=6832409</a:t>
            </a:r>
            <a:endParaRPr lang="en-GB" sz="2000" dirty="0">
              <a:solidFill>
                <a:srgbClr val="1188A3"/>
              </a:solidFill>
              <a:cs typeface="Arial" panose="020B0604020202020204" pitchFamily="34" charset="0"/>
            </a:endParaRPr>
          </a:p>
          <a:p>
            <a:pPr marL="285750" indent="-285750" algn="just">
              <a:buFont typeface="Arial" panose="020B0604020202020204" pitchFamily="34" charset="0"/>
              <a:buChar char="•"/>
            </a:pPr>
            <a:r>
              <a:rPr lang="en-US" sz="2000" dirty="0">
                <a:solidFill>
                  <a:srgbClr val="1188A3"/>
                </a:solidFill>
                <a:hlinkClick r:id="rId4">
                  <a:extLst>
                    <a:ext uri="{A12FA001-AC4F-418D-AE19-62706E023703}">
                      <ahyp:hlinkClr xmlns:ahyp="http://schemas.microsoft.com/office/drawing/2018/hyperlinkcolor" val="tx"/>
                    </a:ext>
                  </a:extLst>
                </a:hlinkClick>
              </a:rPr>
              <a:t>Functional ingredients - paving the way from fiction to facts (newfoodmagazine.com)</a:t>
            </a:r>
            <a:endParaRPr lang="en-GB" sz="2000" dirty="0">
              <a:solidFill>
                <a:srgbClr val="1188A3"/>
              </a:solidFill>
              <a:cs typeface="Arial" panose="020B0604020202020204" pitchFamily="34" charset="0"/>
            </a:endParaRPr>
          </a:p>
          <a:p>
            <a:pPr algn="just"/>
            <a:r>
              <a:rPr lang="en-GB" b="1" dirty="0" err="1">
                <a:solidFill>
                  <a:srgbClr val="000000"/>
                </a:solidFill>
                <a:cs typeface="Arial" panose="020B0604020202020204" pitchFamily="34" charset="0"/>
              </a:rPr>
              <a:t>Libros</a:t>
            </a:r>
            <a:r>
              <a:rPr lang="en-GB" b="1" dirty="0">
                <a:solidFill>
                  <a:srgbClr val="000000"/>
                </a:solidFill>
                <a:cs typeface="Arial" panose="020B0604020202020204" pitchFamily="34" charset="0"/>
              </a:rPr>
              <a:t> e </a:t>
            </a:r>
            <a:r>
              <a:rPr lang="en-GB" b="1" dirty="0" err="1">
                <a:solidFill>
                  <a:srgbClr val="000000"/>
                </a:solidFill>
                <a:cs typeface="Arial" panose="020B0604020202020204" pitchFamily="34" charset="0"/>
              </a:rPr>
              <a:t>informes</a:t>
            </a:r>
            <a:r>
              <a:rPr lang="en-GB" b="1" dirty="0">
                <a:solidFill>
                  <a:srgbClr val="000000"/>
                </a:solidFill>
                <a:cs typeface="Arial" panose="020B0604020202020204" pitchFamily="34" charset="0"/>
              </a:rPr>
              <a:t> </a:t>
            </a:r>
            <a:r>
              <a:rPr lang="en-GB" b="1" dirty="0" err="1">
                <a:solidFill>
                  <a:srgbClr val="000000"/>
                </a:solidFill>
                <a:cs typeface="Arial" panose="020B0604020202020204" pitchFamily="34" charset="0"/>
              </a:rPr>
              <a:t>pertinentes</a:t>
            </a:r>
            <a:r>
              <a:rPr lang="en-GB" b="1" dirty="0">
                <a:solidFill>
                  <a:srgbClr val="000000"/>
                </a:solidFill>
                <a:cs typeface="Arial" panose="020B0604020202020204" pitchFamily="34" charset="0"/>
              </a:rPr>
              <a:t> </a:t>
            </a:r>
          </a:p>
          <a:p>
            <a:pPr marL="342900" indent="-342900" algn="just">
              <a:buFont typeface="Arial" panose="020B0604020202020204" pitchFamily="34" charset="0"/>
              <a:buChar char="•"/>
            </a:pPr>
            <a:r>
              <a:rPr lang="en-GB" sz="2000" dirty="0">
                <a:solidFill>
                  <a:srgbClr val="000000"/>
                </a:solidFill>
                <a:cs typeface="Arial" panose="020B0604020202020204" pitchFamily="34" charset="0"/>
              </a:rPr>
              <a:t>Jim Smith, Edward Charter. (2010). </a:t>
            </a:r>
            <a:r>
              <a:rPr lang="en-GB" sz="2000" b="1" dirty="0">
                <a:solidFill>
                  <a:srgbClr val="000000"/>
                </a:solidFill>
                <a:cs typeface="Arial" panose="020B0604020202020204" pitchFamily="34" charset="0"/>
              </a:rPr>
              <a:t>Functional Food Product Development.</a:t>
            </a:r>
            <a:r>
              <a:rPr lang="en-GB" sz="2000" dirty="0">
                <a:solidFill>
                  <a:srgbClr val="000000"/>
                </a:solidFill>
                <a:cs typeface="Arial" panose="020B0604020202020204" pitchFamily="34" charset="0"/>
              </a:rPr>
              <a:t> Published: Blackwell Publishing Ltd. </a:t>
            </a:r>
            <a:endParaRPr lang="en-GB" sz="2000" b="1" dirty="0">
              <a:solidFill>
                <a:srgbClr val="000000"/>
              </a:solidFill>
              <a:cs typeface="Arial" panose="020B0604020202020204" pitchFamily="34" charset="0"/>
            </a:endParaRPr>
          </a:p>
          <a:p>
            <a:pPr marL="285750" indent="-285750" algn="just">
              <a:buFont typeface="Arial" panose="020B0604020202020204" pitchFamily="34" charset="0"/>
              <a:buChar char="•"/>
            </a:pPr>
            <a:r>
              <a:rPr lang="en-GB" sz="2000" dirty="0">
                <a:solidFill>
                  <a:srgbClr val="1188A3"/>
                </a:solidFill>
                <a:cs typeface="Arial" panose="020B0604020202020204" pitchFamily="34" charset="0"/>
                <a:hlinkClick r:id="rId5">
                  <a:extLst>
                    <a:ext uri="{A12FA001-AC4F-418D-AE19-62706E023703}">
                      <ahyp:hlinkClr xmlns:ahyp="http://schemas.microsoft.com/office/drawing/2018/hyperlinkcolor" val="tx"/>
                    </a:ext>
                  </a:extLst>
                </a:hlinkClick>
              </a:rPr>
              <a:t>https://onlinelibrary.wiley.com/doi/book/10.1002/9781444323351</a:t>
            </a:r>
            <a:endParaRPr lang="en-GB" sz="2000" dirty="0">
              <a:solidFill>
                <a:srgbClr val="1188A3"/>
              </a:solidFill>
              <a:cs typeface="Arial" panose="020B0604020202020204" pitchFamily="34" charset="0"/>
            </a:endParaRPr>
          </a:p>
          <a:p>
            <a:pPr marL="285750" indent="-285750" algn="just">
              <a:buFont typeface="Arial" panose="020B0604020202020204" pitchFamily="34" charset="0"/>
              <a:buChar char="•"/>
            </a:pPr>
            <a:r>
              <a:rPr lang="es-ES" sz="1600" i="0" dirty="0">
                <a:solidFill>
                  <a:srgbClr val="0F1111"/>
                </a:solidFill>
                <a:effectLst/>
                <a:latin typeface="Amazon Ember"/>
              </a:rPr>
              <a:t>Néstor Segundo </a:t>
            </a:r>
            <a:r>
              <a:rPr lang="es-ES" sz="1600" i="0" dirty="0" err="1">
                <a:solidFill>
                  <a:srgbClr val="0F1111"/>
                </a:solidFill>
                <a:effectLst/>
                <a:latin typeface="Amazon Ember"/>
              </a:rPr>
              <a:t>Alvarez</a:t>
            </a:r>
            <a:r>
              <a:rPr lang="es-ES" sz="1600" i="0" dirty="0">
                <a:solidFill>
                  <a:srgbClr val="0F1111"/>
                </a:solidFill>
                <a:effectLst/>
                <a:latin typeface="Amazon Ember"/>
              </a:rPr>
              <a:t> Cruz, Ana Julia </a:t>
            </a:r>
            <a:r>
              <a:rPr lang="es-ES" sz="1600" i="0" dirty="0" err="1">
                <a:solidFill>
                  <a:srgbClr val="0F1111"/>
                </a:solidFill>
                <a:effectLst/>
                <a:latin typeface="Amazon Ember"/>
              </a:rPr>
              <a:t>Bague</a:t>
            </a:r>
            <a:r>
              <a:rPr lang="es-ES" sz="1600" i="0" dirty="0">
                <a:solidFill>
                  <a:srgbClr val="0F1111"/>
                </a:solidFill>
                <a:effectLst/>
                <a:latin typeface="Amazon Ember"/>
              </a:rPr>
              <a:t>.</a:t>
            </a:r>
            <a:r>
              <a:rPr lang="es-ES" sz="1600" b="1" i="0" dirty="0">
                <a:solidFill>
                  <a:srgbClr val="0F1111"/>
                </a:solidFill>
                <a:effectLst/>
                <a:latin typeface="Amazon Ember"/>
              </a:rPr>
              <a:t> </a:t>
            </a:r>
            <a:r>
              <a:rPr lang="es-ES" sz="1600" i="0" dirty="0">
                <a:solidFill>
                  <a:srgbClr val="0F1111"/>
                </a:solidFill>
                <a:effectLst/>
                <a:latin typeface="Amazon Ember"/>
              </a:rPr>
              <a:t>(2018). </a:t>
            </a:r>
            <a:r>
              <a:rPr lang="es-ES" sz="1600" b="1" i="0" dirty="0">
                <a:solidFill>
                  <a:srgbClr val="0F1111"/>
                </a:solidFill>
                <a:effectLst/>
                <a:latin typeface="Amazon Ember"/>
              </a:rPr>
              <a:t>Los alimentos funcionales. </a:t>
            </a:r>
            <a:r>
              <a:rPr lang="es-ES" sz="1600" i="0" dirty="0">
                <a:solidFill>
                  <a:srgbClr val="0F1111"/>
                </a:solidFill>
                <a:effectLst/>
                <a:latin typeface="Amazon Ember"/>
              </a:rPr>
              <a:t>Editorial: AMV ediciones. </a:t>
            </a:r>
          </a:p>
          <a:p>
            <a:pPr marL="0" indent="0" algn="just"/>
            <a:endParaRPr lang="en-GB" sz="2000" dirty="0">
              <a:solidFill>
                <a:srgbClr val="1188A3"/>
              </a:solidFill>
              <a:cs typeface="Arial" panose="020B0604020202020204" pitchFamily="34" charset="0"/>
            </a:endParaRPr>
          </a:p>
        </p:txBody>
      </p:sp>
    </p:spTree>
    <p:extLst>
      <p:ext uri="{BB962C8B-B14F-4D97-AF65-F5344CB8AC3E}">
        <p14:creationId xmlns:p14="http://schemas.microsoft.com/office/powerpoint/2010/main" val="202698657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04D3E8A-98BA-4A5C-8201-B39C59A956BA}"/>
              </a:ext>
            </a:extLst>
          </p:cNvPr>
          <p:cNvSpPr>
            <a:spLocks noGrp="1"/>
          </p:cNvSpPr>
          <p:nvPr>
            <p:ph type="body" sz="quarter" idx="16"/>
          </p:nvPr>
        </p:nvSpPr>
        <p:spPr>
          <a:xfrm>
            <a:off x="735013" y="642938"/>
            <a:ext cx="10807700" cy="582612"/>
          </a:xfrm>
        </p:spPr>
        <p:txBody>
          <a:bodyPr>
            <a:normAutofit lnSpcReduction="10000"/>
          </a:bodyPr>
          <a:lstStyle/>
          <a:p>
            <a:r>
              <a:rPr lang="en-IE" dirty="0"/>
              <a:t>Más </a:t>
            </a:r>
            <a:r>
              <a:rPr lang="en-IE" dirty="0" err="1"/>
              <a:t>información</a:t>
            </a:r>
            <a:endParaRPr lang="en-IE" dirty="0"/>
          </a:p>
        </p:txBody>
      </p:sp>
      <p:sp>
        <p:nvSpPr>
          <p:cNvPr id="5" name="Text Placeholder 4">
            <a:extLst>
              <a:ext uri="{FF2B5EF4-FFF2-40B4-BE49-F238E27FC236}">
                <a16:creationId xmlns:a16="http://schemas.microsoft.com/office/drawing/2014/main" id="{8A8A39D2-6910-4AE2-99E0-23DBE2BCA79B}"/>
              </a:ext>
            </a:extLst>
          </p:cNvPr>
          <p:cNvSpPr txBox="1">
            <a:spLocks noGrp="1"/>
          </p:cNvSpPr>
          <p:nvPr>
            <p:ph type="body" sz="quarter" idx="18"/>
          </p:nvPr>
        </p:nvSpPr>
        <p:spPr>
          <a:xfrm>
            <a:off x="735013" y="1757363"/>
            <a:ext cx="10807700" cy="3742563"/>
          </a:xfrm>
          <a:prstGeom prst="rect">
            <a:avLst/>
          </a:prstGeom>
          <a:noFill/>
        </p:spPr>
        <p:txBody>
          <a:bodyPr vert="horz" wrap="square" lIns="91440" tIns="45720" rIns="91440" bIns="45720" rtlCol="0" anchor="t">
            <a:spAutoFit/>
          </a:bodyPr>
          <a:lstStyle/>
          <a:p>
            <a:pPr marL="0" indent="0" algn="just"/>
            <a:r>
              <a:rPr lang="es-ES" dirty="0">
                <a:cs typeface="Arial" panose="020B0604020202020204" pitchFamily="34" charset="0"/>
              </a:rPr>
              <a:t>Lecturas adicionales: las definiciones de alimentos funcionales y las orientaciones y ejemplos de productos alimentarios funcionales, así como la importancia de los alimentos funcionales para el envejecimiento de la salud</a:t>
            </a:r>
            <a:r>
              <a:rPr lang="en-GB" dirty="0">
                <a:cs typeface="Arial" panose="020B0604020202020204" pitchFamily="34" charset="0"/>
              </a:rPr>
              <a:t>:</a:t>
            </a:r>
            <a:endParaRPr lang="es-ES"/>
          </a:p>
          <a:p>
            <a:pPr marL="342900" indent="-342900">
              <a:buFont typeface="Arial" panose="020B0604020202020204" pitchFamily="34" charset="0"/>
              <a:buChar char="•"/>
            </a:pPr>
            <a:r>
              <a:rPr lang="en-IE" sz="2200" dirty="0">
                <a:solidFill>
                  <a:srgbClr val="1188A3"/>
                </a:solidFill>
                <a:hlinkClick r:id="rId2"/>
              </a:rPr>
              <a:t>Alimentos funcionales. Aproximación a una nueva alimentación. </a:t>
            </a:r>
            <a:endParaRPr lang="en-IE" sz="2200" dirty="0">
              <a:solidFill>
                <a:srgbClr val="1188A3"/>
              </a:solidFill>
            </a:endParaRPr>
          </a:p>
          <a:p>
            <a:pPr marL="342900" indent="-342900">
              <a:buFont typeface="Arial" panose="020B0604020202020204" pitchFamily="34" charset="0"/>
              <a:buChar char="•"/>
            </a:pPr>
            <a:r>
              <a:rPr lang="en-IE" sz="2200" dirty="0">
                <a:solidFill>
                  <a:srgbClr val="1188A3"/>
                </a:solidFill>
                <a:hlinkClick r:id="rId3"/>
              </a:rPr>
              <a:t>Guía de alimentos funcionales. </a:t>
            </a:r>
            <a:endParaRPr lang="en-IE" sz="2200" dirty="0">
              <a:solidFill>
                <a:srgbClr val="1188A3"/>
              </a:solidFill>
              <a:hlinkClick r:id="rId4">
                <a:extLst>
                  <a:ext uri="{A12FA001-AC4F-418D-AE19-62706E023703}">
                    <ahyp:hlinkClr xmlns:ahyp="http://schemas.microsoft.com/office/drawing/2018/hyperlinkcolor" val="tx"/>
                  </a:ext>
                </a:extLst>
              </a:hlinkClick>
            </a:endParaRPr>
          </a:p>
          <a:p>
            <a:pPr marL="342900" indent="-342900">
              <a:buFont typeface="Arial" panose="020B0604020202020204" pitchFamily="34" charset="0"/>
              <a:buChar char="•"/>
            </a:pPr>
            <a:r>
              <a:rPr lang="en-IE" sz="2200" dirty="0">
                <a:solidFill>
                  <a:srgbClr val="1188A3"/>
                </a:solidFill>
                <a:hlinkClick r:id="rId4">
                  <a:extLst>
                    <a:ext uri="{A12FA001-AC4F-418D-AE19-62706E023703}">
                      <ahyp:hlinkClr xmlns:ahyp="http://schemas.microsoft.com/office/drawing/2018/hyperlinkcolor" val="tx"/>
                    </a:ext>
                  </a:extLst>
                </a:hlinkClick>
              </a:rPr>
              <a:t>Functional-Foods-For-Healthy-Aging-TOOLKIT-January.aspx (cfdr.ca)</a:t>
            </a:r>
            <a:endParaRPr lang="en-US" sz="2200" dirty="0">
              <a:solidFill>
                <a:srgbClr val="1188A3"/>
              </a:solidFill>
            </a:endParaRPr>
          </a:p>
          <a:p>
            <a:pPr marL="0" indent="0"/>
            <a:r>
              <a:rPr lang="es-ES" dirty="0"/>
              <a:t>Legislación de la UE sobre información alimentaria a los consumidores:</a:t>
            </a:r>
          </a:p>
          <a:p>
            <a:pPr marL="285750" indent="-285750">
              <a:buFont typeface="Arial" panose="020B0604020202020204" pitchFamily="34" charset="0"/>
              <a:buChar char="•"/>
            </a:pPr>
            <a:r>
              <a:rPr lang="en-US" sz="2200" dirty="0">
                <a:solidFill>
                  <a:srgbClr val="1188A3"/>
                </a:solidFill>
                <a:hlinkClick r:id="rId5"/>
              </a:rPr>
              <a:t>Information alimentaria para los consumidores – legislación (europa.eu)</a:t>
            </a:r>
            <a:endParaRPr lang="en-GB" sz="2200" dirty="0">
              <a:solidFill>
                <a:srgbClr val="1188A3"/>
              </a:solidFill>
              <a:cs typeface="Arial" panose="020B0604020202020204" pitchFamily="34" charset="0"/>
            </a:endParaRPr>
          </a:p>
          <a:p>
            <a:pPr marL="285750" indent="-285750" algn="just">
              <a:buFont typeface="Arial" panose="020B0604020202020204" pitchFamily="34" charset="0"/>
              <a:buChar char="•"/>
            </a:pPr>
            <a:endParaRPr lang="en-GB" dirty="0">
              <a:cs typeface="Arial" panose="020B0604020202020204" pitchFamily="34" charset="0"/>
            </a:endParaRPr>
          </a:p>
        </p:txBody>
      </p:sp>
    </p:spTree>
    <p:extLst>
      <p:ext uri="{BB962C8B-B14F-4D97-AF65-F5344CB8AC3E}">
        <p14:creationId xmlns:p14="http://schemas.microsoft.com/office/powerpoint/2010/main" val="440519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75">
            <a:extLst>
              <a:ext uri="{FF2B5EF4-FFF2-40B4-BE49-F238E27FC236}">
                <a16:creationId xmlns:a16="http://schemas.microsoft.com/office/drawing/2014/main" id="{FED21093-8CB4-4D68-8CDD-50065559E159}"/>
              </a:ext>
            </a:extLst>
          </p:cNvPr>
          <p:cNvSpPr>
            <a:spLocks noChangeArrowheads="1"/>
          </p:cNvSpPr>
          <p:nvPr/>
        </p:nvSpPr>
        <p:spPr bwMode="auto">
          <a:xfrm>
            <a:off x="801512" y="382027"/>
            <a:ext cx="2491241" cy="2354611"/>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FFD100"/>
          </a:solidFill>
          <a:ln w="9525" cap="flat">
            <a:noFill/>
            <a:bevel/>
            <a:headEnd/>
            <a:tailEnd/>
          </a:ln>
          <a:effectLst/>
        </p:spPr>
        <p:txBody>
          <a:bodyPr wrap="none" anchor="ctr"/>
          <a:lstStyle/>
          <a:p>
            <a:endParaRPr lang="en-US"/>
          </a:p>
        </p:txBody>
      </p:sp>
      <p:sp>
        <p:nvSpPr>
          <p:cNvPr id="2" name="Text Placeholder 1">
            <a:extLst>
              <a:ext uri="{FF2B5EF4-FFF2-40B4-BE49-F238E27FC236}">
                <a16:creationId xmlns:a16="http://schemas.microsoft.com/office/drawing/2014/main" id="{BA6C540E-6818-4F68-91E5-073D3552DC2A}"/>
              </a:ext>
            </a:extLst>
          </p:cNvPr>
          <p:cNvSpPr>
            <a:spLocks noGrp="1"/>
          </p:cNvSpPr>
          <p:nvPr>
            <p:ph type="body" sz="quarter" idx="18"/>
          </p:nvPr>
        </p:nvSpPr>
        <p:spPr>
          <a:xfrm>
            <a:off x="801511" y="2855556"/>
            <a:ext cx="11143353" cy="3739335"/>
          </a:xfrm>
        </p:spPr>
        <p:txBody>
          <a:bodyPr vert="horz" lIns="91440" tIns="45720" rIns="91440" bIns="45720" rtlCol="0" anchor="t">
            <a:normAutofit fontScale="62500" lnSpcReduction="20000"/>
          </a:bodyPr>
          <a:lstStyle/>
          <a:p>
            <a:pPr marL="0" indent="0" algn="just">
              <a:lnSpc>
                <a:spcPct val="120000"/>
              </a:lnSpc>
            </a:pPr>
            <a:r>
              <a:rPr lang="es-ES" sz="3100" b="1" dirty="0">
                <a:cs typeface="Arial" panose="020B0604020202020204" pitchFamily="34" charset="0"/>
              </a:rPr>
              <a:t>Reducción de la capacidad física: </a:t>
            </a:r>
            <a:r>
              <a:rPr lang="en-GB" sz="3100" dirty="0">
                <a:cs typeface="Arial" panose="020B0604020202020204" pitchFamily="34" charset="0"/>
              </a:rPr>
              <a:t>: </a:t>
            </a:r>
          </a:p>
          <a:p>
            <a:pPr marL="285750" indent="-285750" algn="just">
              <a:lnSpc>
                <a:spcPct val="120000"/>
              </a:lnSpc>
              <a:buFont typeface="Arial" panose="020B0604020202020204" pitchFamily="34" charset="0"/>
              <a:buChar char="•"/>
            </a:pPr>
            <a:r>
              <a:rPr lang="es-ES" sz="3100" b="1" dirty="0">
                <a:cs typeface="Arial" panose="020B0604020202020204" pitchFamily="34" charset="0"/>
              </a:rPr>
              <a:t>La pérdida gradual de fuerza en la mano </a:t>
            </a:r>
            <a:r>
              <a:rPr lang="es-ES" sz="3100" dirty="0">
                <a:cs typeface="Arial" panose="020B0604020202020204" pitchFamily="34" charset="0"/>
              </a:rPr>
              <a:t>y las muñecas asociada a la vejez, especialmente en los mayores de 80 años, provoca dificultades en cuanto a la capacidad de apertura y accesibilidad de los productos alimenticios. La British </a:t>
            </a:r>
            <a:r>
              <a:rPr lang="es-ES" sz="3100" dirty="0" err="1">
                <a:cs typeface="Arial" panose="020B0604020202020204" pitchFamily="34" charset="0"/>
              </a:rPr>
              <a:t>Standards</a:t>
            </a:r>
            <a:r>
              <a:rPr lang="es-ES" sz="3100" dirty="0">
                <a:cs typeface="Arial" panose="020B0604020202020204" pitchFamily="34" charset="0"/>
              </a:rPr>
              <a:t> </a:t>
            </a:r>
            <a:r>
              <a:rPr lang="es-ES" sz="3100" dirty="0" err="1">
                <a:cs typeface="Arial" panose="020B0604020202020204" pitchFamily="34" charset="0"/>
              </a:rPr>
              <a:t>Institution</a:t>
            </a:r>
            <a:r>
              <a:rPr lang="es-ES" sz="3100" dirty="0">
                <a:cs typeface="Arial" panose="020B0604020202020204" pitchFamily="34" charset="0"/>
              </a:rPr>
              <a:t> (BSI) descubrió que casi la mitad de las personas mayores de 65 años encuestadas, declararon tener dificultades para abrir artículos de uso cotidiano como botellas, tarros, envases de plástico y latas (BSI 2011). </a:t>
            </a:r>
          </a:p>
          <a:p>
            <a:pPr marL="285750" indent="-285750" algn="just">
              <a:lnSpc>
                <a:spcPct val="120000"/>
              </a:lnSpc>
              <a:buFont typeface="Arial" panose="020B0604020202020204" pitchFamily="34" charset="0"/>
              <a:buChar char="•"/>
            </a:pPr>
            <a:r>
              <a:rPr lang="es-ES" sz="3100" b="1" dirty="0">
                <a:cs typeface="Arial" panose="020B0604020202020204" pitchFamily="34" charset="0"/>
              </a:rPr>
              <a:t>Las personas mayores </a:t>
            </a:r>
            <a:r>
              <a:rPr lang="es-ES" sz="3100" dirty="0">
                <a:cs typeface="Arial" panose="020B0604020202020204" pitchFamily="34" charset="0"/>
              </a:rPr>
              <a:t>tienen dificultades para leer la letra pequeña de las etiquetas</a:t>
            </a:r>
            <a:r>
              <a:rPr lang="es-ES" sz="3100" b="1" dirty="0">
                <a:cs typeface="Arial" panose="020B0604020202020204" pitchFamily="34" charset="0"/>
              </a:rPr>
              <a:t>.</a:t>
            </a:r>
          </a:p>
          <a:p>
            <a:pPr marL="0" indent="0" algn="just">
              <a:lnSpc>
                <a:spcPct val="120000"/>
              </a:lnSpc>
            </a:pPr>
            <a:r>
              <a:rPr lang="es-ES" sz="3100" dirty="0">
                <a:cs typeface="Arial" panose="020B0604020202020204" pitchFamily="34" charset="0"/>
              </a:rPr>
              <a:t>Rediseñar los envases para la población de edad avanzada podría ofrecer comodidad y un acceso más fácil a los productos alimentarios. También es importante tener en cuenta el peso total de los productos, ya que a las personas mayores les puede resultar difícil coger productos pesados de la estantería de la tienda y llevarlos posteriormente a casa.</a:t>
            </a:r>
            <a:endParaRPr lang="en-IE" dirty="0">
              <a:cs typeface="Calibri" panose="020F0502020204030204"/>
            </a:endParaRPr>
          </a:p>
        </p:txBody>
      </p:sp>
      <p:pic>
        <p:nvPicPr>
          <p:cNvPr id="4" name="Graphic 3" descr="Badge 1 outline">
            <a:extLst>
              <a:ext uri="{FF2B5EF4-FFF2-40B4-BE49-F238E27FC236}">
                <a16:creationId xmlns:a16="http://schemas.microsoft.com/office/drawing/2014/main" id="{F8B91F78-24F6-466C-9898-3579C2514F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7514" y="263109"/>
            <a:ext cx="914400" cy="914400"/>
          </a:xfrm>
          <a:prstGeom prst="rect">
            <a:avLst/>
          </a:prstGeom>
        </p:spPr>
      </p:pic>
      <p:sp>
        <p:nvSpPr>
          <p:cNvPr id="7" name="TextBox 6">
            <a:extLst>
              <a:ext uri="{FF2B5EF4-FFF2-40B4-BE49-F238E27FC236}">
                <a16:creationId xmlns:a16="http://schemas.microsoft.com/office/drawing/2014/main" id="{DDADAFEC-A60B-46A1-8793-750434B103AD}"/>
              </a:ext>
            </a:extLst>
          </p:cNvPr>
          <p:cNvSpPr txBox="1"/>
          <p:nvPr/>
        </p:nvSpPr>
        <p:spPr>
          <a:xfrm>
            <a:off x="996778" y="959229"/>
            <a:ext cx="2051222" cy="1546577"/>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100" b="1" i="0" u="none" strike="noStrike" kern="1200" cap="none" spc="0" normalizeH="0" baseline="0" noProof="0" dirty="0">
                <a:ln>
                  <a:noFill/>
                </a:ln>
                <a:solidFill>
                  <a:srgbClr val="000000"/>
                </a:solidFill>
                <a:effectLst/>
                <a:uLnTx/>
                <a:uFillTx/>
                <a:latin typeface="Calibri" panose="020F0502020204030204"/>
                <a:ea typeface="+mn-ea"/>
                <a:cs typeface="+mn-cs"/>
              </a:rPr>
              <a:t>Las necesidades nutricionales y de salud específicas del adulto mayor</a:t>
            </a:r>
          </a:p>
        </p:txBody>
      </p:sp>
      <p:sp>
        <p:nvSpPr>
          <p:cNvPr id="8" name="TextBox 7">
            <a:extLst>
              <a:ext uri="{FF2B5EF4-FFF2-40B4-BE49-F238E27FC236}">
                <a16:creationId xmlns:a16="http://schemas.microsoft.com/office/drawing/2014/main" id="{6EC748D6-0699-4C8A-9BE9-7523F6662003}"/>
              </a:ext>
            </a:extLst>
          </p:cNvPr>
          <p:cNvSpPr txBox="1"/>
          <p:nvPr/>
        </p:nvSpPr>
        <p:spPr>
          <a:xfrm>
            <a:off x="4263081" y="1233286"/>
            <a:ext cx="4543168" cy="646331"/>
          </a:xfrm>
          <a:prstGeom prst="rect">
            <a:avLst/>
          </a:prstGeom>
          <a:solidFill>
            <a:srgbClr val="85D2E1"/>
          </a:solidFill>
        </p:spPr>
        <p:txBody>
          <a:bodyPr wrap="square" rtlCol="0">
            <a:spAutoFit/>
          </a:bodyPr>
          <a:lstStyle/>
          <a:p>
            <a:pPr algn="ctr"/>
            <a:r>
              <a:rPr lang="en-IE" sz="3600" b="1" dirty="0">
                <a:solidFill>
                  <a:srgbClr val="000000"/>
                </a:solidFill>
              </a:rPr>
              <a:t>El factor </a:t>
            </a:r>
            <a:r>
              <a:rPr lang="en-IE" sz="3600" b="1" dirty="0" err="1">
                <a:solidFill>
                  <a:srgbClr val="000000"/>
                </a:solidFill>
              </a:rPr>
              <a:t>salud</a:t>
            </a:r>
            <a:endParaRPr lang="en-IE" sz="3600" b="1" dirty="0">
              <a:solidFill>
                <a:srgbClr val="000000"/>
              </a:solidFill>
            </a:endParaRPr>
          </a:p>
        </p:txBody>
      </p:sp>
      <p:pic>
        <p:nvPicPr>
          <p:cNvPr id="6" name="Graphic 5" descr="Heart with pulse outline">
            <a:extLst>
              <a:ext uri="{FF2B5EF4-FFF2-40B4-BE49-F238E27FC236}">
                <a16:creationId xmlns:a16="http://schemas.microsoft.com/office/drawing/2014/main" id="{EC3CE5EC-69A3-71AB-3336-FBE163E99E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74441" y="684480"/>
            <a:ext cx="1195137" cy="1195137"/>
          </a:xfrm>
          <a:prstGeom prst="rect">
            <a:avLst/>
          </a:prstGeom>
        </p:spPr>
      </p:pic>
    </p:spTree>
    <p:extLst>
      <p:ext uri="{BB962C8B-B14F-4D97-AF65-F5344CB8AC3E}">
        <p14:creationId xmlns:p14="http://schemas.microsoft.com/office/powerpoint/2010/main" val="262005104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90DFD5-4D9D-6E55-035D-FB0DBD93B2A9}"/>
              </a:ext>
            </a:extLst>
          </p:cNvPr>
          <p:cNvSpPr>
            <a:spLocks noGrp="1"/>
          </p:cNvSpPr>
          <p:nvPr>
            <p:ph type="body" sz="quarter" idx="18"/>
          </p:nvPr>
        </p:nvSpPr>
        <p:spPr/>
        <p:txBody>
          <a:bodyPr>
            <a:normAutofit/>
          </a:bodyPr>
          <a:lstStyle/>
          <a:p>
            <a:pPr marL="342900" indent="-342900">
              <a:buFont typeface="Arial" panose="020B0604020202020204" pitchFamily="34" charset="0"/>
              <a:buChar char="•"/>
            </a:pPr>
            <a:r>
              <a:rPr lang="en-US" dirty="0"/>
              <a:t>Kemp, </a:t>
            </a:r>
            <a:r>
              <a:rPr lang="en-US" dirty="0" err="1"/>
              <a:t>Hollowood</a:t>
            </a:r>
            <a:r>
              <a:rPr lang="en-US" dirty="0"/>
              <a:t> y </a:t>
            </a:r>
            <a:r>
              <a:rPr lang="en-US" dirty="0" err="1"/>
              <a:t>Hort</a:t>
            </a:r>
            <a:r>
              <a:rPr lang="en-US" dirty="0"/>
              <a:t> (2009) Sensory Evaluation; A Practical Handbook. (Wiley Blackwell) </a:t>
            </a:r>
          </a:p>
          <a:p>
            <a:pPr marL="342900" indent="-342900">
              <a:buFont typeface="Arial" panose="020B0604020202020204" pitchFamily="34" charset="0"/>
              <a:buChar char="•"/>
            </a:pPr>
            <a:r>
              <a:rPr lang="en-US" dirty="0" err="1"/>
              <a:t>Meilgaard</a:t>
            </a:r>
            <a:r>
              <a:rPr lang="en-US" dirty="0"/>
              <a:t>, </a:t>
            </a:r>
            <a:r>
              <a:rPr lang="en-US" dirty="0" err="1"/>
              <a:t>Civille</a:t>
            </a:r>
            <a:r>
              <a:rPr lang="en-US" dirty="0"/>
              <a:t> y </a:t>
            </a:r>
            <a:r>
              <a:rPr lang="en-US" dirty="0" err="1"/>
              <a:t>Carr</a:t>
            </a:r>
            <a:r>
              <a:rPr lang="en-US" dirty="0"/>
              <a:t> (2007) Affective Tests: Consumer Tests and In-House Panel Acceptance Tests in Sensory Evaluation Techniques (CRC Press, 4th Ed) </a:t>
            </a:r>
          </a:p>
          <a:p>
            <a:pPr marL="342900" indent="-342900">
              <a:buFont typeface="Arial" panose="020B0604020202020204" pitchFamily="34" charset="0"/>
              <a:buChar char="•"/>
            </a:pPr>
            <a:r>
              <a:rPr lang="en-US" dirty="0" err="1"/>
              <a:t>Resurreccion</a:t>
            </a:r>
            <a:r>
              <a:rPr lang="en-US" dirty="0"/>
              <a:t> (1998) Consumer Sensory Testing for Product Development (Aspen Pub Inc) </a:t>
            </a:r>
          </a:p>
          <a:p>
            <a:pPr marL="342900" indent="-342900">
              <a:buFont typeface="Arial" panose="020B0604020202020204" pitchFamily="34" charset="0"/>
              <a:buChar char="•"/>
            </a:pPr>
            <a:r>
              <a:rPr lang="en-US" dirty="0"/>
              <a:t>Lawless and </a:t>
            </a:r>
            <a:r>
              <a:rPr lang="en-US" dirty="0" err="1"/>
              <a:t>Heymann</a:t>
            </a:r>
            <a:r>
              <a:rPr lang="en-US" dirty="0"/>
              <a:t> (1999) Acceptance and Preference Testing and Qualitative Consumer Research methods In Sensory Evaluation of Food (Aspen Pub Inc) </a:t>
            </a:r>
          </a:p>
          <a:p>
            <a:endParaRPr lang="en-IE" dirty="0"/>
          </a:p>
        </p:txBody>
      </p:sp>
      <p:sp>
        <p:nvSpPr>
          <p:cNvPr id="4" name="Title 1">
            <a:extLst>
              <a:ext uri="{FF2B5EF4-FFF2-40B4-BE49-F238E27FC236}">
                <a16:creationId xmlns:a16="http://schemas.microsoft.com/office/drawing/2014/main" id="{FB621E7B-DE3B-A162-E7BB-ACB55015BEAA}"/>
              </a:ext>
            </a:extLst>
          </p:cNvPr>
          <p:cNvSpPr>
            <a:spLocks noGrp="1"/>
          </p:cNvSpPr>
          <p:nvPr>
            <p:ph type="body" sz="quarter" idx="16"/>
          </p:nvPr>
        </p:nvSpPr>
        <p:spPr>
          <a:xfrm>
            <a:off x="735013" y="642938"/>
            <a:ext cx="10807700" cy="582612"/>
          </a:xfrm>
        </p:spPr>
        <p:txBody>
          <a:bodyPr>
            <a:normAutofit fontScale="77500" lnSpcReduction="20000"/>
          </a:bodyPr>
          <a:lstStyle/>
          <a:p>
            <a:r>
              <a:rPr lang="es-ES" dirty="0"/>
              <a:t>Análisis sensorial: algunas referencias útiles para profundizar en la lectura </a:t>
            </a:r>
            <a:endParaRPr lang="en-GB" dirty="0"/>
          </a:p>
        </p:txBody>
      </p:sp>
    </p:spTree>
    <p:extLst>
      <p:ext uri="{BB962C8B-B14F-4D97-AF65-F5344CB8AC3E}">
        <p14:creationId xmlns:p14="http://schemas.microsoft.com/office/powerpoint/2010/main" val="264853688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White Jigsaw puzzle on yellow color background">
            <a:extLst>
              <a:ext uri="{FF2B5EF4-FFF2-40B4-BE49-F238E27FC236}">
                <a16:creationId xmlns:a16="http://schemas.microsoft.com/office/drawing/2014/main" id="{995DF385-8922-0B8D-CC3A-996422881E32}"/>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r="-2"/>
          <a:stretch/>
        </p:blipFill>
        <p:spPr>
          <a:xfrm>
            <a:off x="6852062" y="228600"/>
            <a:ext cx="5105121" cy="6362700"/>
          </a:xfrm>
        </p:spPr>
      </p:pic>
      <p:sp>
        <p:nvSpPr>
          <p:cNvPr id="3" name="Text Placeholder 2">
            <a:extLst>
              <a:ext uri="{FF2B5EF4-FFF2-40B4-BE49-F238E27FC236}">
                <a16:creationId xmlns:a16="http://schemas.microsoft.com/office/drawing/2014/main" id="{ED77CF9E-C57D-48CC-8D47-78D6F56D55DE}"/>
              </a:ext>
            </a:extLst>
          </p:cNvPr>
          <p:cNvSpPr>
            <a:spLocks noGrp="1"/>
          </p:cNvSpPr>
          <p:nvPr>
            <p:ph type="body" sz="quarter" idx="18"/>
          </p:nvPr>
        </p:nvSpPr>
        <p:spPr>
          <a:xfrm>
            <a:off x="1464623" y="1392449"/>
            <a:ext cx="5178901" cy="5198851"/>
          </a:xfrm>
        </p:spPr>
        <p:txBody>
          <a:bodyPr vert="horz" lIns="91440" tIns="45720" rIns="91440" bIns="45720" rtlCol="0" anchor="t">
            <a:normAutofit fontScale="92500"/>
          </a:bodyPr>
          <a:lstStyle/>
          <a:p>
            <a:pPr indent="0" algn="just"/>
            <a:r>
              <a:rPr lang="es-ES" dirty="0"/>
              <a:t>Hasta este punto de nuestro curso, hemos aprendido que las elecciones alimentarias de los ancianos son el resultado de un conjunto diverso de negociaciones entre sus necesidades, ideales, valores e influencias contextuales sobre esos ideales y valores. </a:t>
            </a:r>
            <a:endParaRPr lang="es-ES"/>
          </a:p>
          <a:p>
            <a:pPr indent="0" algn="just"/>
            <a:r>
              <a:rPr lang="es-ES" dirty="0"/>
              <a:t>El diseño de nuevos productos alimentarios y de sus envases, para obtener resultados placenteros en estas negociaciones, ofrece la oportunidad de mejorar la aceptación general de los alimentos de nuevo diseño entre los consumidores mayores.</a:t>
            </a:r>
            <a:endParaRPr lang="es-ES" dirty="0">
              <a:cs typeface="Calibri" panose="020F0502020204030204"/>
            </a:endParaRPr>
          </a:p>
          <a:p>
            <a:pPr indent="0" algn="just"/>
            <a:r>
              <a:rPr lang="es-ES" b="1" dirty="0"/>
              <a:t>¡¡Sigamos adelante </a:t>
            </a:r>
            <a:r>
              <a:rPr lang="es-ES" dirty="0"/>
              <a:t>hasta que tengamos todas las piezas del rompecabezas!!</a:t>
            </a:r>
            <a:endParaRPr lang="es-ES" dirty="0">
              <a:cs typeface="Calibri" panose="020F0502020204030204"/>
            </a:endParaRPr>
          </a:p>
        </p:txBody>
      </p:sp>
      <p:sp>
        <p:nvSpPr>
          <p:cNvPr id="4" name="Text Placeholder 3">
            <a:extLst>
              <a:ext uri="{FF2B5EF4-FFF2-40B4-BE49-F238E27FC236}">
                <a16:creationId xmlns:a16="http://schemas.microsoft.com/office/drawing/2014/main" id="{0C2CABD1-0758-4C6D-95EC-28A8E3C742EC}"/>
              </a:ext>
            </a:extLst>
          </p:cNvPr>
          <p:cNvSpPr>
            <a:spLocks noGrp="1"/>
          </p:cNvSpPr>
          <p:nvPr>
            <p:ph type="body" sz="quarter" idx="16"/>
          </p:nvPr>
        </p:nvSpPr>
        <p:spPr/>
        <p:txBody>
          <a:bodyPr>
            <a:normAutofit fontScale="77500" lnSpcReduction="20000"/>
          </a:bodyPr>
          <a:lstStyle/>
          <a:p>
            <a:r>
              <a:rPr lang="en-IE" dirty="0" err="1"/>
              <a:t>Nuestro</a:t>
            </a:r>
            <a:r>
              <a:rPr lang="en-IE" dirty="0"/>
              <a:t> </a:t>
            </a:r>
            <a:r>
              <a:rPr lang="en-IE" dirty="0" err="1"/>
              <a:t>viaje</a:t>
            </a:r>
            <a:r>
              <a:rPr lang="en-IE" dirty="0"/>
              <a:t> de </a:t>
            </a:r>
            <a:r>
              <a:rPr lang="en-IE" dirty="0" err="1"/>
              <a:t>aprendizaje</a:t>
            </a:r>
            <a:r>
              <a:rPr lang="en-IE" dirty="0"/>
              <a:t>...</a:t>
            </a:r>
          </a:p>
        </p:txBody>
      </p:sp>
    </p:spTree>
    <p:extLst>
      <p:ext uri="{BB962C8B-B14F-4D97-AF65-F5344CB8AC3E}">
        <p14:creationId xmlns:p14="http://schemas.microsoft.com/office/powerpoint/2010/main" val="229412051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E501F5B-CC6D-0E45-B824-2349F003B408}"/>
              </a:ext>
            </a:extLst>
          </p:cNvPr>
          <p:cNvSpPr>
            <a:spLocks noGrp="1"/>
          </p:cNvSpPr>
          <p:nvPr>
            <p:ph type="body" sz="quarter" idx="27"/>
          </p:nvPr>
        </p:nvSpPr>
        <p:spPr/>
        <p:txBody>
          <a:bodyPr/>
          <a:lstStyle/>
          <a:p>
            <a:r>
              <a:rPr lang="en-US" dirty="0"/>
              <a:t>www. innovatingfoodforseniors.eu</a:t>
            </a:r>
          </a:p>
        </p:txBody>
      </p:sp>
      <p:sp>
        <p:nvSpPr>
          <p:cNvPr id="8" name="Text Placeholder 7">
            <a:extLst>
              <a:ext uri="{FF2B5EF4-FFF2-40B4-BE49-F238E27FC236}">
                <a16:creationId xmlns:a16="http://schemas.microsoft.com/office/drawing/2014/main" id="{8A651E51-4EA2-7540-967D-5156E5B25F0B}"/>
              </a:ext>
            </a:extLst>
          </p:cNvPr>
          <p:cNvSpPr>
            <a:spLocks noGrp="1"/>
          </p:cNvSpPr>
          <p:nvPr>
            <p:ph type="body" sz="quarter" idx="20"/>
          </p:nvPr>
        </p:nvSpPr>
        <p:spPr>
          <a:xfrm>
            <a:off x="7356022" y="538843"/>
            <a:ext cx="4751758" cy="4221935"/>
          </a:xfrm>
        </p:spPr>
        <p:txBody>
          <a:bodyPr>
            <a:normAutofit fontScale="55000" lnSpcReduction="20000"/>
          </a:bodyPr>
          <a:lstStyle/>
          <a:p>
            <a:pPr algn="ctr">
              <a:lnSpc>
                <a:spcPct val="120000"/>
              </a:lnSpc>
            </a:pPr>
            <a:r>
              <a:rPr lang="es-ES" b="1" dirty="0"/>
              <a:t>¡Bien hecho!</a:t>
            </a:r>
          </a:p>
          <a:p>
            <a:pPr algn="ctr">
              <a:lnSpc>
                <a:spcPct val="120000"/>
              </a:lnSpc>
            </a:pPr>
            <a:r>
              <a:rPr lang="es-ES" dirty="0"/>
              <a:t>Ha completado el módulo. La siguiente pieza de nuestro rompecabezas en la creación de Alimentos Innovadores para Personas Mayores es el Módulo 5</a:t>
            </a:r>
          </a:p>
          <a:p>
            <a:pPr algn="ctr">
              <a:lnSpc>
                <a:spcPct val="120000"/>
              </a:lnSpc>
            </a:pPr>
            <a:r>
              <a:rPr lang="en-US" dirty="0"/>
              <a:t> </a:t>
            </a:r>
            <a:r>
              <a:rPr lang="es-ES" sz="4500" b="1" dirty="0">
                <a:solidFill>
                  <a:srgbClr val="000000"/>
                </a:solidFill>
                <a:effectLst/>
                <a:latin typeface="Montserrat"/>
                <a:ea typeface="Calibri" panose="020F0502020204030204" pitchFamily="34" charset="0"/>
                <a:cs typeface="Times New Roman" panose="02020603050405020304" pitchFamily="18" charset="0"/>
              </a:rPr>
              <a:t>Comercialización de alimentos para mayores</a:t>
            </a:r>
            <a:endParaRPr lang="en-US" dirty="0"/>
          </a:p>
        </p:txBody>
      </p:sp>
    </p:spTree>
    <p:extLst>
      <p:ext uri="{BB962C8B-B14F-4D97-AF65-F5344CB8AC3E}">
        <p14:creationId xmlns:p14="http://schemas.microsoft.com/office/powerpoint/2010/main" val="4169825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75">
            <a:extLst>
              <a:ext uri="{FF2B5EF4-FFF2-40B4-BE49-F238E27FC236}">
                <a16:creationId xmlns:a16="http://schemas.microsoft.com/office/drawing/2014/main" id="{FED21093-8CB4-4D68-8CDD-50065559E159}"/>
              </a:ext>
            </a:extLst>
          </p:cNvPr>
          <p:cNvSpPr>
            <a:spLocks noChangeArrowheads="1"/>
          </p:cNvSpPr>
          <p:nvPr/>
        </p:nvSpPr>
        <p:spPr bwMode="auto">
          <a:xfrm>
            <a:off x="801512" y="382027"/>
            <a:ext cx="2491241" cy="2354611"/>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FFD100"/>
          </a:solidFill>
          <a:ln w="9525" cap="flat">
            <a:noFill/>
            <a:bevel/>
            <a:headEnd/>
            <a:tailEnd/>
          </a:ln>
          <a:effectLst/>
        </p:spPr>
        <p:txBody>
          <a:bodyPr wrap="none" anchor="ctr"/>
          <a:lstStyle/>
          <a:p>
            <a:endParaRPr lang="en-US" dirty="0"/>
          </a:p>
        </p:txBody>
      </p:sp>
      <p:sp>
        <p:nvSpPr>
          <p:cNvPr id="2" name="Text Placeholder 1">
            <a:extLst>
              <a:ext uri="{FF2B5EF4-FFF2-40B4-BE49-F238E27FC236}">
                <a16:creationId xmlns:a16="http://schemas.microsoft.com/office/drawing/2014/main" id="{BA6C540E-6818-4F68-91E5-073D3552DC2A}"/>
              </a:ext>
            </a:extLst>
          </p:cNvPr>
          <p:cNvSpPr>
            <a:spLocks noGrp="1"/>
          </p:cNvSpPr>
          <p:nvPr>
            <p:ph type="body" sz="quarter" idx="18"/>
          </p:nvPr>
        </p:nvSpPr>
        <p:spPr>
          <a:xfrm>
            <a:off x="619891" y="2885087"/>
            <a:ext cx="11416937" cy="2642618"/>
          </a:xfrm>
        </p:spPr>
        <p:txBody>
          <a:bodyPr>
            <a:noAutofit/>
          </a:bodyPr>
          <a:lstStyle/>
          <a:p>
            <a:pPr marL="0" indent="0" algn="just">
              <a:lnSpc>
                <a:spcPct val="120000"/>
              </a:lnSpc>
            </a:pPr>
            <a:r>
              <a:rPr lang="es-ES" sz="2000" dirty="0">
                <a:cs typeface="Arial" panose="020B0604020202020204" pitchFamily="34" charset="0"/>
              </a:rPr>
              <a:t>Para superar ciertos factores sensoriales, una opción es optimizar el sabor mediante el uso de ingredientes de sabor intenso o concentrado o ajustar la sensación en boca mediante el uso de modificadores de textura. Los umbrales de detección en los adultos mayores para el sabor básico, por ejemplo, de los edulcorantes, la sal, los ácidos y los compuestos amargos, eran de 4 a 5 veces más altos que en comparación con los adultos más jóvenes. </a:t>
            </a:r>
          </a:p>
          <a:p>
            <a:pPr marL="0" indent="0" algn="just">
              <a:lnSpc>
                <a:spcPct val="120000"/>
              </a:lnSpc>
            </a:pPr>
            <a:r>
              <a:rPr lang="es-ES" sz="2000" b="1" dirty="0">
                <a:cs typeface="Arial" panose="020B0604020202020204" pitchFamily="34" charset="0"/>
              </a:rPr>
              <a:t>Una estrategia para superar estos retos puede ser beneficiosa para las personas mayores y, en consecuencia, estimular el apetito y su salud, a la vez que puede suponer un punto de venta único y una ventaja en el mercado.</a:t>
            </a:r>
            <a:endParaRPr lang="en-IE" sz="2000" dirty="0"/>
          </a:p>
        </p:txBody>
      </p:sp>
      <p:pic>
        <p:nvPicPr>
          <p:cNvPr id="6" name="Graphic 5" descr="Badge outline">
            <a:extLst>
              <a:ext uri="{FF2B5EF4-FFF2-40B4-BE49-F238E27FC236}">
                <a16:creationId xmlns:a16="http://schemas.microsoft.com/office/drawing/2014/main" id="{C42DC764-5574-48B6-BE11-A396FFA3EB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043" y="233578"/>
            <a:ext cx="914400" cy="914400"/>
          </a:xfrm>
          <a:prstGeom prst="rect">
            <a:avLst/>
          </a:prstGeom>
        </p:spPr>
      </p:pic>
      <p:sp>
        <p:nvSpPr>
          <p:cNvPr id="7" name="TextBox 6">
            <a:extLst>
              <a:ext uri="{FF2B5EF4-FFF2-40B4-BE49-F238E27FC236}">
                <a16:creationId xmlns:a16="http://schemas.microsoft.com/office/drawing/2014/main" id="{E0F48343-DECE-4A61-BC8B-FF38167BA38B}"/>
              </a:ext>
            </a:extLst>
          </p:cNvPr>
          <p:cNvSpPr txBox="1"/>
          <p:nvPr/>
        </p:nvSpPr>
        <p:spPr>
          <a:xfrm>
            <a:off x="889716" y="1009871"/>
            <a:ext cx="2314832" cy="1546577"/>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100" b="1" i="0" u="none" strike="noStrike" kern="1200" cap="none" spc="0" normalizeH="0" baseline="0" noProof="0" dirty="0">
                <a:ln>
                  <a:noFill/>
                </a:ln>
                <a:solidFill>
                  <a:srgbClr val="000000"/>
                </a:solidFill>
                <a:effectLst/>
                <a:uLnTx/>
                <a:uFillTx/>
                <a:latin typeface="Calibri" panose="020F0502020204030204"/>
                <a:ea typeface="+mn-ea"/>
                <a:cs typeface="+mn-cs"/>
              </a:rPr>
              <a:t>La típica disminución de la función sensorial y los cambios de percepción</a:t>
            </a:r>
          </a:p>
        </p:txBody>
      </p:sp>
      <p:sp>
        <p:nvSpPr>
          <p:cNvPr id="8" name="TextBox 7">
            <a:extLst>
              <a:ext uri="{FF2B5EF4-FFF2-40B4-BE49-F238E27FC236}">
                <a16:creationId xmlns:a16="http://schemas.microsoft.com/office/drawing/2014/main" id="{4DFF49E3-71B7-4F5B-88B2-50051D58A364}"/>
              </a:ext>
            </a:extLst>
          </p:cNvPr>
          <p:cNvSpPr txBox="1"/>
          <p:nvPr/>
        </p:nvSpPr>
        <p:spPr>
          <a:xfrm>
            <a:off x="4263081" y="1233286"/>
            <a:ext cx="5161005" cy="646331"/>
          </a:xfrm>
          <a:prstGeom prst="rect">
            <a:avLst/>
          </a:prstGeom>
          <a:solidFill>
            <a:srgbClr val="85D2E1"/>
          </a:solidFill>
        </p:spPr>
        <p:txBody>
          <a:bodyPr wrap="square" rtlCol="0">
            <a:spAutoFit/>
          </a:bodyPr>
          <a:lstStyle/>
          <a:p>
            <a:pPr algn="ctr"/>
            <a:r>
              <a:rPr lang="en-IE" sz="3600" b="1" dirty="0">
                <a:solidFill>
                  <a:srgbClr val="000000"/>
                </a:solidFill>
              </a:rPr>
              <a:t>El factor sensorial</a:t>
            </a:r>
          </a:p>
        </p:txBody>
      </p:sp>
      <p:pic>
        <p:nvPicPr>
          <p:cNvPr id="4" name="Graphic 3" descr="Tongue outline">
            <a:extLst>
              <a:ext uri="{FF2B5EF4-FFF2-40B4-BE49-F238E27FC236}">
                <a16:creationId xmlns:a16="http://schemas.microsoft.com/office/drawing/2014/main" id="{0AD9751D-5F65-89D9-03E4-61080C08DE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63704" y="819769"/>
            <a:ext cx="1138580" cy="1138580"/>
          </a:xfrm>
          <a:prstGeom prst="rect">
            <a:avLst/>
          </a:prstGeom>
        </p:spPr>
      </p:pic>
    </p:spTree>
    <p:extLst>
      <p:ext uri="{BB962C8B-B14F-4D97-AF65-F5344CB8AC3E}">
        <p14:creationId xmlns:p14="http://schemas.microsoft.com/office/powerpoint/2010/main" val="3031712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75">
            <a:extLst>
              <a:ext uri="{FF2B5EF4-FFF2-40B4-BE49-F238E27FC236}">
                <a16:creationId xmlns:a16="http://schemas.microsoft.com/office/drawing/2014/main" id="{FED21093-8CB4-4D68-8CDD-50065559E159}"/>
              </a:ext>
            </a:extLst>
          </p:cNvPr>
          <p:cNvSpPr>
            <a:spLocks noChangeArrowheads="1"/>
          </p:cNvSpPr>
          <p:nvPr/>
        </p:nvSpPr>
        <p:spPr bwMode="auto">
          <a:xfrm>
            <a:off x="801512" y="382027"/>
            <a:ext cx="2491241" cy="2354611"/>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FFD100"/>
          </a:solidFill>
          <a:ln w="9525" cap="flat">
            <a:noFill/>
            <a:bevel/>
            <a:headEnd/>
            <a:tailEnd/>
          </a:ln>
          <a:effectLst/>
        </p:spPr>
        <p:txBody>
          <a:bodyPr wrap="none" anchor="ctr"/>
          <a:lstStyle/>
          <a:p>
            <a:endParaRPr lang="en-US" dirty="0"/>
          </a:p>
        </p:txBody>
      </p:sp>
      <p:sp>
        <p:nvSpPr>
          <p:cNvPr id="2" name="Text Placeholder 1">
            <a:extLst>
              <a:ext uri="{FF2B5EF4-FFF2-40B4-BE49-F238E27FC236}">
                <a16:creationId xmlns:a16="http://schemas.microsoft.com/office/drawing/2014/main" id="{BA6C540E-6818-4F68-91E5-073D3552DC2A}"/>
              </a:ext>
            </a:extLst>
          </p:cNvPr>
          <p:cNvSpPr>
            <a:spLocks noGrp="1"/>
          </p:cNvSpPr>
          <p:nvPr>
            <p:ph type="body" sz="quarter" idx="18"/>
          </p:nvPr>
        </p:nvSpPr>
        <p:spPr>
          <a:xfrm>
            <a:off x="734713" y="2885087"/>
            <a:ext cx="11368618" cy="3344562"/>
          </a:xfrm>
        </p:spPr>
        <p:txBody>
          <a:bodyP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prstClr val="black"/>
                </a:solidFill>
                <a:effectLst/>
                <a:uLnTx/>
                <a:uFillTx/>
                <a:ea typeface="+mn-ea"/>
                <a:cs typeface="Arial" panose="020B0604020202020204" pitchFamily="34" charset="0"/>
              </a:rPr>
              <a:t>Ejemplos de enfoques para el desarrollo de alimentos innovadores para personas mayores: sabor y apariencia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200" b="1" i="0" u="none" strike="noStrike" kern="1200" cap="none" spc="0" normalizeH="0" baseline="0" noProof="0" dirty="0">
                <a:ln>
                  <a:noFill/>
                </a:ln>
                <a:solidFill>
                  <a:prstClr val="black"/>
                </a:solidFill>
                <a:effectLst/>
                <a:uLnTx/>
                <a:uFillTx/>
                <a:ea typeface="+mn-ea"/>
                <a:cs typeface="Arial" panose="020B0604020202020204" pitchFamily="34" charset="0"/>
              </a:rPr>
              <a:t>Incorporar ingredientes naturales ricos en sabor umami o ingredientes de sabor intenso,</a:t>
            </a:r>
            <a:r>
              <a:rPr kumimoji="0" lang="es-ES" sz="2200" i="0" u="none" strike="noStrike" kern="1200" cap="none" spc="0" normalizeH="0" baseline="0" noProof="0" dirty="0">
                <a:ln>
                  <a:noFill/>
                </a:ln>
                <a:solidFill>
                  <a:prstClr val="black"/>
                </a:solidFill>
                <a:effectLst/>
                <a:uLnTx/>
                <a:uFillTx/>
                <a:ea typeface="+mn-ea"/>
                <a:cs typeface="Arial" panose="020B0604020202020204" pitchFamily="34" charset="0"/>
              </a:rPr>
              <a:t> es decir, tomates, quesos curados, setas shiitake, soja, ajo, cebolla, salsa de frutas concentrada, aceites/vinagres aromatizados o especias con aromas más intensos, para potenciar la estimulación sensorial en los mayores</a:t>
            </a:r>
            <a:r>
              <a:rPr kumimoji="0" lang="en-GB" sz="2200" i="0" u="none" strike="noStrike" kern="1200" cap="none" spc="0" normalizeH="0" baseline="0" noProof="0" dirty="0">
                <a:ln>
                  <a:noFill/>
                </a:ln>
                <a:solidFill>
                  <a:prstClr val="black"/>
                </a:solidFill>
                <a:effectLst/>
                <a:uLnTx/>
                <a:uFillTx/>
                <a:ea typeface="+mn-ea"/>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200" b="0" i="0" u="none" strike="noStrike" kern="1200" cap="none" spc="0" normalizeH="0" baseline="0" noProof="0" dirty="0">
                <a:ln>
                  <a:noFill/>
                </a:ln>
                <a:solidFill>
                  <a:prstClr val="black"/>
                </a:solidFill>
                <a:effectLst/>
                <a:uLnTx/>
                <a:uFillTx/>
                <a:ea typeface="+mn-ea"/>
                <a:cs typeface="Arial" panose="020B0604020202020204" pitchFamily="34" charset="0"/>
              </a:rPr>
              <a:t>Intentar utilizar aromas de mayor intensidad en algunos casos y </a:t>
            </a:r>
            <a:r>
              <a:rPr kumimoji="0" lang="es-ES" sz="2200" b="1" i="0" u="none" strike="noStrike" kern="1200" cap="none" spc="0" normalizeH="0" baseline="0" noProof="0" dirty="0">
                <a:ln>
                  <a:noFill/>
                </a:ln>
                <a:solidFill>
                  <a:prstClr val="black"/>
                </a:solidFill>
                <a:effectLst/>
                <a:uLnTx/>
                <a:uFillTx/>
                <a:ea typeface="+mn-ea"/>
                <a:cs typeface="Arial" panose="020B0604020202020204" pitchFamily="34" charset="0"/>
              </a:rPr>
              <a:t>bajar la intensidad </a:t>
            </a:r>
            <a:r>
              <a:rPr kumimoji="0" lang="es-ES" sz="2200" b="0" i="0" u="none" strike="noStrike" kern="1200" cap="none" spc="0" normalizeH="0" baseline="0" noProof="0" dirty="0">
                <a:ln>
                  <a:noFill/>
                </a:ln>
                <a:solidFill>
                  <a:prstClr val="black"/>
                </a:solidFill>
                <a:effectLst/>
                <a:uLnTx/>
                <a:uFillTx/>
                <a:ea typeface="+mn-ea"/>
                <a:cs typeface="Arial" panose="020B0604020202020204" pitchFamily="34" charset="0"/>
              </a:rPr>
              <a:t>de otros</a:t>
            </a:r>
            <a:r>
              <a:rPr kumimoji="0" lang="en-GB" sz="2200" b="0" i="0" u="none" strike="noStrike" kern="1200" cap="none" spc="0" normalizeH="0" baseline="0" noProof="0" dirty="0">
                <a:ln>
                  <a:noFill/>
                </a:ln>
                <a:solidFill>
                  <a:prstClr val="black"/>
                </a:solidFill>
                <a:effectLst/>
                <a:uLnTx/>
                <a:uFillTx/>
                <a:ea typeface="+mn-ea"/>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200" b="0" i="0" u="none" strike="noStrike" kern="1200" cap="none" spc="0" normalizeH="0" baseline="0" noProof="0" dirty="0">
                <a:ln>
                  <a:noFill/>
                </a:ln>
                <a:solidFill>
                  <a:prstClr val="black"/>
                </a:solidFill>
                <a:effectLst/>
                <a:uLnTx/>
                <a:uFillTx/>
                <a:ea typeface="+mn-ea"/>
                <a:cs typeface="Arial" panose="020B0604020202020204" pitchFamily="34" charset="0"/>
              </a:rPr>
              <a:t>Diseñar comidas/alimentos y </a:t>
            </a:r>
            <a:r>
              <a:rPr kumimoji="0" lang="es-ES" sz="2200" i="0" u="none" strike="noStrike" kern="1200" cap="none" spc="0" normalizeH="0" baseline="0" noProof="0" dirty="0">
                <a:ln>
                  <a:noFill/>
                </a:ln>
                <a:solidFill>
                  <a:prstClr val="black"/>
                </a:solidFill>
                <a:effectLst/>
                <a:uLnTx/>
                <a:uFillTx/>
                <a:ea typeface="+mn-ea"/>
                <a:cs typeface="Arial" panose="020B0604020202020204" pitchFamily="34" charset="0"/>
              </a:rPr>
              <a:t>bebidas con una </a:t>
            </a:r>
            <a:r>
              <a:rPr kumimoji="0" lang="es-ES" sz="2200" b="1" i="0" u="none" strike="noStrike" kern="1200" cap="none" spc="0" normalizeH="0" baseline="0" noProof="0" dirty="0">
                <a:ln>
                  <a:noFill/>
                </a:ln>
                <a:solidFill>
                  <a:prstClr val="black"/>
                </a:solidFill>
                <a:effectLst/>
                <a:uLnTx/>
                <a:uFillTx/>
                <a:ea typeface="+mn-ea"/>
                <a:cs typeface="Arial" panose="020B0604020202020204" pitchFamily="34" charset="0"/>
              </a:rPr>
              <a:t>apariencia colorida y atractiva</a:t>
            </a:r>
          </a:p>
          <a:p>
            <a:pPr marL="285750" indent="-285750">
              <a:lnSpc>
                <a:spcPct val="100000"/>
              </a:lnSpc>
              <a:spcBef>
                <a:spcPts val="0"/>
              </a:spcBef>
              <a:buFont typeface="Arial" panose="020B0604020202020204" pitchFamily="34" charset="0"/>
              <a:buChar char="•"/>
              <a:defRPr/>
            </a:pPr>
            <a:r>
              <a:rPr kumimoji="0" lang="es-ES" sz="2200" b="0" i="0" u="none" strike="noStrike" kern="1200" cap="none" spc="0" normalizeH="0" baseline="0" noProof="0" dirty="0">
                <a:ln>
                  <a:noFill/>
                </a:ln>
                <a:solidFill>
                  <a:prstClr val="black"/>
                </a:solidFill>
                <a:effectLst/>
                <a:uLnTx/>
                <a:uFillTx/>
                <a:ea typeface="+mn-ea"/>
                <a:cs typeface="Arial" panose="020B0604020202020204" pitchFamily="34" charset="0"/>
              </a:rPr>
              <a:t>Queda por investigar y desarrollar mejores </a:t>
            </a:r>
            <a:r>
              <a:rPr kumimoji="0" lang="es-ES" sz="2200" b="1" i="0" u="none" strike="noStrike" kern="1200" cap="none" spc="0" normalizeH="0" baseline="0" noProof="0" dirty="0">
                <a:ln>
                  <a:noFill/>
                </a:ln>
                <a:solidFill>
                  <a:prstClr val="black"/>
                </a:solidFill>
                <a:effectLst/>
                <a:uLnTx/>
                <a:uFillTx/>
                <a:ea typeface="+mn-ea"/>
                <a:cs typeface="Arial" panose="020B0604020202020204" pitchFamily="34" charset="0"/>
              </a:rPr>
              <a:t>combinaciones de sabores en productos </a:t>
            </a:r>
            <a:r>
              <a:rPr kumimoji="0" lang="es-ES" sz="2200" b="0" i="0" u="none" strike="noStrike" kern="1200" cap="none" spc="0" normalizeH="0" baseline="0" noProof="0" dirty="0">
                <a:ln>
                  <a:noFill/>
                </a:ln>
                <a:solidFill>
                  <a:prstClr val="black"/>
                </a:solidFill>
                <a:effectLst/>
                <a:uLnTx/>
                <a:uFillTx/>
                <a:ea typeface="+mn-ea"/>
                <a:cs typeface="Arial" panose="020B0604020202020204" pitchFamily="34" charset="0"/>
              </a:rPr>
              <a:t>de gran densidad nutricional como la carne, los cereales y los productos lácteos.</a:t>
            </a:r>
            <a:endParaRPr kumimoji="0" lang="en-GB" sz="2200" b="1"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pic>
        <p:nvPicPr>
          <p:cNvPr id="6" name="Graphic 5" descr="Badge outline">
            <a:extLst>
              <a:ext uri="{FF2B5EF4-FFF2-40B4-BE49-F238E27FC236}">
                <a16:creationId xmlns:a16="http://schemas.microsoft.com/office/drawing/2014/main" id="{C42DC764-5574-48B6-BE11-A396FFA3EB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043" y="233578"/>
            <a:ext cx="914400" cy="914400"/>
          </a:xfrm>
          <a:prstGeom prst="rect">
            <a:avLst/>
          </a:prstGeom>
        </p:spPr>
      </p:pic>
      <p:sp>
        <p:nvSpPr>
          <p:cNvPr id="7" name="TextBox 6">
            <a:extLst>
              <a:ext uri="{FF2B5EF4-FFF2-40B4-BE49-F238E27FC236}">
                <a16:creationId xmlns:a16="http://schemas.microsoft.com/office/drawing/2014/main" id="{E0F48343-DECE-4A61-BC8B-FF38167BA38B}"/>
              </a:ext>
            </a:extLst>
          </p:cNvPr>
          <p:cNvSpPr txBox="1"/>
          <p:nvPr/>
        </p:nvSpPr>
        <p:spPr>
          <a:xfrm>
            <a:off x="889716" y="1009871"/>
            <a:ext cx="2314832" cy="1546577"/>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100" b="1" i="0" u="none" strike="noStrike" kern="1200" cap="none" spc="0" normalizeH="0" baseline="0" noProof="0" dirty="0">
                <a:ln>
                  <a:noFill/>
                </a:ln>
                <a:solidFill>
                  <a:srgbClr val="000000"/>
                </a:solidFill>
                <a:effectLst/>
                <a:uLnTx/>
                <a:uFillTx/>
                <a:latin typeface="Calibri" panose="020F0502020204030204"/>
                <a:ea typeface="+mn-ea"/>
                <a:cs typeface="+mn-cs"/>
              </a:rPr>
              <a:t>La típica disminución de la función sensorial y los cambios de percepción</a:t>
            </a:r>
          </a:p>
        </p:txBody>
      </p:sp>
      <p:sp>
        <p:nvSpPr>
          <p:cNvPr id="8" name="TextBox 7">
            <a:extLst>
              <a:ext uri="{FF2B5EF4-FFF2-40B4-BE49-F238E27FC236}">
                <a16:creationId xmlns:a16="http://schemas.microsoft.com/office/drawing/2014/main" id="{4DFF49E3-71B7-4F5B-88B2-50051D58A364}"/>
              </a:ext>
            </a:extLst>
          </p:cNvPr>
          <p:cNvSpPr txBox="1"/>
          <p:nvPr/>
        </p:nvSpPr>
        <p:spPr>
          <a:xfrm>
            <a:off x="4263081" y="1233286"/>
            <a:ext cx="5161005" cy="646331"/>
          </a:xfrm>
          <a:prstGeom prst="rect">
            <a:avLst/>
          </a:prstGeom>
          <a:solidFill>
            <a:srgbClr val="85D2E1"/>
          </a:solidFill>
        </p:spPr>
        <p:txBody>
          <a:bodyPr wrap="square" rtlCol="0">
            <a:spAutoFit/>
          </a:bodyPr>
          <a:lstStyle/>
          <a:p>
            <a:pPr algn="ctr"/>
            <a:r>
              <a:rPr lang="en-IE" sz="3600" b="1" dirty="0">
                <a:solidFill>
                  <a:srgbClr val="000000"/>
                </a:solidFill>
              </a:rPr>
              <a:t>El factor sensorial</a:t>
            </a:r>
          </a:p>
        </p:txBody>
      </p:sp>
      <p:pic>
        <p:nvPicPr>
          <p:cNvPr id="9" name="Graphic 8" descr="Tongue outline">
            <a:extLst>
              <a:ext uri="{FF2B5EF4-FFF2-40B4-BE49-F238E27FC236}">
                <a16:creationId xmlns:a16="http://schemas.microsoft.com/office/drawing/2014/main" id="{211A8774-C30C-AA0A-FD85-F4EC32E283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63704" y="819769"/>
            <a:ext cx="1138580" cy="1138580"/>
          </a:xfrm>
          <a:prstGeom prst="rect">
            <a:avLst/>
          </a:prstGeom>
        </p:spPr>
      </p:pic>
    </p:spTree>
    <p:extLst>
      <p:ext uri="{BB962C8B-B14F-4D97-AF65-F5344CB8AC3E}">
        <p14:creationId xmlns:p14="http://schemas.microsoft.com/office/powerpoint/2010/main" val="1141295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75">
            <a:extLst>
              <a:ext uri="{FF2B5EF4-FFF2-40B4-BE49-F238E27FC236}">
                <a16:creationId xmlns:a16="http://schemas.microsoft.com/office/drawing/2014/main" id="{FED21093-8CB4-4D68-8CDD-50065559E159}"/>
              </a:ext>
            </a:extLst>
          </p:cNvPr>
          <p:cNvSpPr>
            <a:spLocks noChangeArrowheads="1"/>
          </p:cNvSpPr>
          <p:nvPr/>
        </p:nvSpPr>
        <p:spPr bwMode="auto">
          <a:xfrm>
            <a:off x="801512" y="382027"/>
            <a:ext cx="2491241" cy="2354611"/>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FFD100"/>
          </a:solidFill>
          <a:ln w="9525" cap="flat">
            <a:noFill/>
            <a:bevel/>
            <a:headEnd/>
            <a:tailEnd/>
          </a:ln>
          <a:effectLst/>
        </p:spPr>
        <p:txBody>
          <a:bodyPr wrap="none" anchor="ctr"/>
          <a:lstStyle/>
          <a:p>
            <a:endParaRPr lang="en-US" dirty="0"/>
          </a:p>
        </p:txBody>
      </p:sp>
      <p:sp>
        <p:nvSpPr>
          <p:cNvPr id="2" name="Text Placeholder 1">
            <a:extLst>
              <a:ext uri="{FF2B5EF4-FFF2-40B4-BE49-F238E27FC236}">
                <a16:creationId xmlns:a16="http://schemas.microsoft.com/office/drawing/2014/main" id="{BA6C540E-6818-4F68-91E5-073D3552DC2A}"/>
              </a:ext>
            </a:extLst>
          </p:cNvPr>
          <p:cNvSpPr>
            <a:spLocks noGrp="1"/>
          </p:cNvSpPr>
          <p:nvPr>
            <p:ph type="body" sz="quarter" idx="18"/>
          </p:nvPr>
        </p:nvSpPr>
        <p:spPr>
          <a:xfrm>
            <a:off x="672243" y="2736638"/>
            <a:ext cx="11350195" cy="3590021"/>
          </a:xfrm>
        </p:spPr>
        <p:txBody>
          <a:bodyP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ea typeface="+mn-ea"/>
                <a:cs typeface="Arial" panose="020B0604020202020204" pitchFamily="34" charset="0"/>
              </a:rPr>
              <a:t>Ejemplos de enfoques para el desarrollo de alimentos innovadores para personas mayores: consideraciones sobre la textura</a:t>
            </a:r>
            <a:endParaRPr kumimoji="0" lang="en-GB" sz="1800" b="1"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285750" indent="-285750" algn="just">
              <a:spcBef>
                <a:spcPts val="0"/>
              </a:spcBef>
              <a:buFont typeface="Arial" panose="020B0604020202020204" pitchFamily="34" charset="0"/>
              <a:buChar char="•"/>
            </a:pPr>
            <a:r>
              <a:rPr lang="es-ES" sz="1800" dirty="0">
                <a:cs typeface="Arial" panose="020B0604020202020204" pitchFamily="34" charset="0"/>
              </a:rPr>
              <a:t>Se sabe que las personas mayores prefieren los alimentos que se pueden consumir sin esfuerzo, proporcionando una experiencia alimenticia fácil, aunque es importante señalar que, al mismo tiempo, no se aprecian las texturas demasiado suaves o blandas. </a:t>
            </a:r>
          </a:p>
          <a:p>
            <a:pPr marL="285750" indent="-285750" algn="just">
              <a:spcBef>
                <a:spcPts val="0"/>
              </a:spcBef>
              <a:buFont typeface="Arial" panose="020B0604020202020204" pitchFamily="34" charset="0"/>
              <a:buChar char="•"/>
            </a:pPr>
            <a:r>
              <a:rPr lang="es-ES" sz="1800" dirty="0">
                <a:cs typeface="Arial" panose="020B0604020202020204" pitchFamily="34" charset="0"/>
              </a:rPr>
              <a:t>En general, se aconseja optimizar la textura, para que sea, entre blanda y semidura. Debe ser blanda y húmeda. Deben evitarse las texturas pegajosas y adhesivas, así como las estructuras fibrosas que no se desintegran fácilmente.</a:t>
            </a:r>
          </a:p>
          <a:p>
            <a:pPr marL="285750" indent="-285750" algn="just">
              <a:spcBef>
                <a:spcPts val="0"/>
              </a:spcBef>
              <a:buFont typeface="Arial" panose="020B0604020202020204" pitchFamily="34" charset="0"/>
              <a:buChar char="•"/>
            </a:pPr>
            <a:r>
              <a:rPr lang="es-ES" sz="1800" dirty="0">
                <a:cs typeface="Arial" panose="020B0604020202020204" pitchFamily="34" charset="0"/>
              </a:rPr>
              <a:t>Las propiedades de textura pueden mejorarse añadiendo ingredientes funcionales como fibras, avena e incluso bambú</a:t>
            </a:r>
            <a:r>
              <a:rPr lang="en-US" sz="1800" dirty="0">
                <a:cs typeface="Arial" panose="020B0604020202020204" pitchFamily="34" charset="0"/>
              </a:rPr>
              <a:t>.</a:t>
            </a:r>
          </a:p>
          <a:p>
            <a:pPr marL="0" indent="0" algn="just">
              <a:spcBef>
                <a:spcPts val="0"/>
              </a:spcBef>
            </a:pPr>
            <a:r>
              <a:rPr lang="es-ES" sz="1800" b="1" dirty="0">
                <a:solidFill>
                  <a:srgbClr val="1188A3"/>
                </a:solidFill>
                <a:cs typeface="Arial" panose="020B0604020202020204" pitchFamily="34" charset="0"/>
              </a:rPr>
              <a:t>Nota: </a:t>
            </a:r>
            <a:r>
              <a:rPr lang="es-ES" sz="1800" dirty="0">
                <a:cs typeface="Arial" panose="020B0604020202020204" pitchFamily="34" charset="0"/>
              </a:rPr>
              <a:t>No sólo la textura o consistencia (dureza) es importante, sino también la heterogeneidad de la matriz alimentaria. Las características físicas de los alimentos influyen en su procesamiento oral, afectando principalmente al número de masticaciones y al tiempo de permanencia en la boca es también una consideración importante en el diseño de alimentos para personas mayores. </a:t>
            </a:r>
            <a:endParaRPr lang="en-US" sz="1800" dirty="0">
              <a:cs typeface="Arial" panose="020B0604020202020204" pitchFamily="34" charset="0"/>
            </a:endParaRPr>
          </a:p>
          <a:p>
            <a:pPr marL="285750" indent="-285750" algn="just">
              <a:buFont typeface="Arial" panose="020B0604020202020204" pitchFamily="34" charset="0"/>
              <a:buChar char="•"/>
            </a:pPr>
            <a:endParaRPr lang="en-GB" sz="2000" dirty="0">
              <a:cs typeface="Arial" panose="020B0604020202020204" pitchFamily="34" charset="0"/>
            </a:endParaRPr>
          </a:p>
        </p:txBody>
      </p:sp>
      <p:pic>
        <p:nvPicPr>
          <p:cNvPr id="6" name="Graphic 5" descr="Badge outline">
            <a:extLst>
              <a:ext uri="{FF2B5EF4-FFF2-40B4-BE49-F238E27FC236}">
                <a16:creationId xmlns:a16="http://schemas.microsoft.com/office/drawing/2014/main" id="{C42DC764-5574-48B6-BE11-A396FFA3EB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043" y="233578"/>
            <a:ext cx="914400" cy="914400"/>
          </a:xfrm>
          <a:prstGeom prst="rect">
            <a:avLst/>
          </a:prstGeom>
        </p:spPr>
      </p:pic>
      <p:sp>
        <p:nvSpPr>
          <p:cNvPr id="7" name="TextBox 6">
            <a:extLst>
              <a:ext uri="{FF2B5EF4-FFF2-40B4-BE49-F238E27FC236}">
                <a16:creationId xmlns:a16="http://schemas.microsoft.com/office/drawing/2014/main" id="{E0F48343-DECE-4A61-BC8B-FF38167BA38B}"/>
              </a:ext>
            </a:extLst>
          </p:cNvPr>
          <p:cNvSpPr txBox="1"/>
          <p:nvPr/>
        </p:nvSpPr>
        <p:spPr>
          <a:xfrm>
            <a:off x="889716" y="1009871"/>
            <a:ext cx="2314832" cy="1546577"/>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100" b="1" i="0" u="none" strike="noStrike" kern="1200" cap="none" spc="0" normalizeH="0" baseline="0" noProof="0" dirty="0">
                <a:ln>
                  <a:noFill/>
                </a:ln>
                <a:solidFill>
                  <a:srgbClr val="000000"/>
                </a:solidFill>
                <a:effectLst/>
                <a:uLnTx/>
                <a:uFillTx/>
                <a:latin typeface="Calibri" panose="020F0502020204030204"/>
                <a:ea typeface="+mn-ea"/>
                <a:cs typeface="+mn-cs"/>
              </a:rPr>
              <a:t>La típica disminución de la función sensorial y los cambios de percepción</a:t>
            </a:r>
            <a:endParaRPr kumimoji="0" lang="en-IE" sz="21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DFF49E3-71B7-4F5B-88B2-50051D58A364}"/>
              </a:ext>
            </a:extLst>
          </p:cNvPr>
          <p:cNvSpPr txBox="1"/>
          <p:nvPr/>
        </p:nvSpPr>
        <p:spPr>
          <a:xfrm>
            <a:off x="4263081" y="1233286"/>
            <a:ext cx="5161005" cy="646331"/>
          </a:xfrm>
          <a:prstGeom prst="rect">
            <a:avLst/>
          </a:prstGeom>
          <a:solidFill>
            <a:srgbClr val="85D2E1"/>
          </a:solidFill>
        </p:spPr>
        <p:txBody>
          <a:bodyPr wrap="square" rtlCol="0">
            <a:spAutoFit/>
          </a:bodyPr>
          <a:lstStyle/>
          <a:p>
            <a:pPr algn="ctr"/>
            <a:r>
              <a:rPr lang="en-IE" sz="3600" b="1" dirty="0">
                <a:solidFill>
                  <a:srgbClr val="000000"/>
                </a:solidFill>
              </a:rPr>
              <a:t>El factor sensorial</a:t>
            </a:r>
          </a:p>
        </p:txBody>
      </p:sp>
      <p:pic>
        <p:nvPicPr>
          <p:cNvPr id="9" name="Graphic 8" descr="Tongue outline">
            <a:extLst>
              <a:ext uri="{FF2B5EF4-FFF2-40B4-BE49-F238E27FC236}">
                <a16:creationId xmlns:a16="http://schemas.microsoft.com/office/drawing/2014/main" id="{D95EC396-0BD6-7E57-9353-4808D8742C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63704" y="819769"/>
            <a:ext cx="1138580" cy="1138580"/>
          </a:xfrm>
          <a:prstGeom prst="rect">
            <a:avLst/>
          </a:prstGeom>
        </p:spPr>
      </p:pic>
    </p:spTree>
    <p:extLst>
      <p:ext uri="{BB962C8B-B14F-4D97-AF65-F5344CB8AC3E}">
        <p14:creationId xmlns:p14="http://schemas.microsoft.com/office/powerpoint/2010/main" val="780788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D728AB-2819-49AB-86C3-AE9FCEABED83}"/>
              </a:ext>
            </a:extLst>
          </p:cNvPr>
          <p:cNvSpPr>
            <a:spLocks noGrp="1"/>
          </p:cNvSpPr>
          <p:nvPr>
            <p:ph type="body" sz="quarter" idx="22"/>
          </p:nvPr>
        </p:nvSpPr>
        <p:spPr>
          <a:xfrm>
            <a:off x="6096000" y="345576"/>
            <a:ext cx="3452394" cy="1446734"/>
          </a:xfrm>
        </p:spPr>
        <p:txBody>
          <a:bodyPr>
            <a:normAutofit/>
          </a:bodyPr>
          <a:lstStyle/>
          <a:p>
            <a:pPr>
              <a:lnSpc>
                <a:spcPct val="120000"/>
              </a:lnSpc>
            </a:pPr>
            <a:r>
              <a:rPr lang="en-IE" sz="2400" b="1" dirty="0" err="1"/>
              <a:t>Nuestro</a:t>
            </a:r>
            <a:r>
              <a:rPr lang="en-IE" sz="2400" b="1" dirty="0"/>
              <a:t> </a:t>
            </a:r>
            <a:r>
              <a:rPr lang="en-IE" sz="2400" b="1" dirty="0" err="1"/>
              <a:t>estudio</a:t>
            </a:r>
            <a:r>
              <a:rPr lang="en-IE" sz="2400" b="1" dirty="0"/>
              <a:t> de </a:t>
            </a:r>
            <a:r>
              <a:rPr lang="en-IE" sz="2400" b="1" dirty="0" err="1"/>
              <a:t>caso</a:t>
            </a:r>
            <a:endParaRPr lang="en-IE" sz="2400" b="1" dirty="0"/>
          </a:p>
          <a:p>
            <a:pPr>
              <a:lnSpc>
                <a:spcPct val="120000"/>
              </a:lnSpc>
            </a:pPr>
            <a:r>
              <a:rPr lang="en-IE" sz="2000" b="1" dirty="0"/>
              <a:t>CAMPOFRIO- </a:t>
            </a:r>
            <a:r>
              <a:rPr lang="en-IE" sz="2000" b="1" dirty="0" err="1"/>
              <a:t>asistencia</a:t>
            </a:r>
            <a:r>
              <a:rPr lang="en-IE" sz="2000" b="1" dirty="0"/>
              <a:t> sanitaria </a:t>
            </a:r>
            <a:r>
              <a:rPr lang="en-IE" sz="2000" dirty="0"/>
              <a:t>ESPAÑA</a:t>
            </a:r>
          </a:p>
        </p:txBody>
      </p:sp>
      <p:sp>
        <p:nvSpPr>
          <p:cNvPr id="4" name="Text Placeholder 3">
            <a:extLst>
              <a:ext uri="{FF2B5EF4-FFF2-40B4-BE49-F238E27FC236}">
                <a16:creationId xmlns:a16="http://schemas.microsoft.com/office/drawing/2014/main" id="{AB8A606A-5AB6-416F-8D2C-8A76B3B28FBC}"/>
              </a:ext>
            </a:extLst>
          </p:cNvPr>
          <p:cNvSpPr>
            <a:spLocks noGrp="1"/>
          </p:cNvSpPr>
          <p:nvPr>
            <p:ph type="body" sz="quarter" idx="23"/>
          </p:nvPr>
        </p:nvSpPr>
        <p:spPr>
          <a:xfrm>
            <a:off x="526825" y="559304"/>
            <a:ext cx="3452394" cy="634674"/>
          </a:xfrm>
          <a:solidFill>
            <a:srgbClr val="FFD100"/>
          </a:solidFill>
        </p:spPr>
        <p:txBody>
          <a:bodyPr/>
          <a:lstStyle/>
          <a:p>
            <a:r>
              <a:rPr lang="en-IE" dirty="0" err="1"/>
              <a:t>Inspírate</a:t>
            </a:r>
            <a:r>
              <a:rPr lang="en-IE" dirty="0"/>
              <a:t>...</a:t>
            </a:r>
          </a:p>
        </p:txBody>
      </p:sp>
      <p:sp>
        <p:nvSpPr>
          <p:cNvPr id="10" name="Arrow: Right 9">
            <a:extLst>
              <a:ext uri="{FF2B5EF4-FFF2-40B4-BE49-F238E27FC236}">
                <a16:creationId xmlns:a16="http://schemas.microsoft.com/office/drawing/2014/main" id="{5F68E0ED-E6A0-49D7-A308-7B661D55177B}"/>
              </a:ext>
            </a:extLst>
          </p:cNvPr>
          <p:cNvSpPr/>
          <p:nvPr/>
        </p:nvSpPr>
        <p:spPr>
          <a:xfrm>
            <a:off x="156518" y="1927654"/>
            <a:ext cx="1297377" cy="773564"/>
          </a:xfrm>
          <a:prstGeom prst="rightArrow">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b="1" dirty="0" err="1">
                <a:solidFill>
                  <a:srgbClr val="000000"/>
                </a:solidFill>
              </a:rPr>
              <a:t>Pincha</a:t>
            </a:r>
            <a:r>
              <a:rPr lang="en-IE" sz="1400" b="1" dirty="0">
                <a:solidFill>
                  <a:srgbClr val="000000"/>
                </a:solidFill>
              </a:rPr>
              <a:t> </a:t>
            </a:r>
            <a:r>
              <a:rPr lang="en-IE" sz="1400" b="1" dirty="0" err="1">
                <a:solidFill>
                  <a:srgbClr val="000000"/>
                </a:solidFill>
              </a:rPr>
              <a:t>aquí</a:t>
            </a:r>
            <a:endParaRPr lang="en-IE" sz="1400" b="1" dirty="0">
              <a:solidFill>
                <a:srgbClr val="000000"/>
              </a:solidFill>
            </a:endParaRPr>
          </a:p>
        </p:txBody>
      </p:sp>
      <p:sp>
        <p:nvSpPr>
          <p:cNvPr id="11" name="Text Placeholder 1">
            <a:extLst>
              <a:ext uri="{FF2B5EF4-FFF2-40B4-BE49-F238E27FC236}">
                <a16:creationId xmlns:a16="http://schemas.microsoft.com/office/drawing/2014/main" id="{73927B61-1ADF-44EC-82CB-DF33AFF61A73}"/>
              </a:ext>
            </a:extLst>
          </p:cNvPr>
          <p:cNvSpPr>
            <a:spLocks noGrp="1"/>
          </p:cNvSpPr>
          <p:nvPr>
            <p:ph type="body" sz="quarter" idx="20"/>
          </p:nvPr>
        </p:nvSpPr>
        <p:spPr>
          <a:xfrm>
            <a:off x="6096000" y="2066544"/>
            <a:ext cx="5684668" cy="3722513"/>
          </a:xfrm>
        </p:spPr>
        <p:txBody>
          <a:bodyPr vert="horz" lIns="91440" tIns="45720" rIns="91440" bIns="45720" rtlCol="0" anchor="t">
            <a:noAutofit/>
          </a:bodyPr>
          <a:lstStyle/>
          <a:p>
            <a:pPr algn="just"/>
            <a:r>
              <a:rPr lang="en-GB" dirty="0">
                <a:solidFill>
                  <a:srgbClr val="1188A3"/>
                </a:solidFill>
                <a:hlinkClick r:id="rId2">
                  <a:extLst>
                    <a:ext uri="{A12FA001-AC4F-418D-AE19-62706E023703}">
                      <ahyp:hlinkClr xmlns:ahyp="http://schemas.microsoft.com/office/drawing/2018/hyperlinkcolor" val="tx"/>
                    </a:ext>
                  </a:extLst>
                </a:hlinkClick>
              </a:rPr>
              <a:t>C</a:t>
            </a:r>
            <a:r>
              <a:rPr lang="es-ES" dirty="0">
                <a:solidFill>
                  <a:srgbClr val="1188A3"/>
                </a:solidFill>
                <a:hlinkClick r:id="rId2">
                  <a:extLst>
                    <a:ext uri="{A12FA001-AC4F-418D-AE19-62706E023703}">
                      <ahyp:hlinkClr xmlns:ahyp="http://schemas.microsoft.com/office/drawing/2018/hyperlinkcolor" val="tx"/>
                    </a:ext>
                  </a:extLst>
                </a:hlinkClick>
              </a:rPr>
              <a:t>ampofrio | Productos y Carnes Procesadas</a:t>
            </a:r>
            <a:r>
              <a:rPr lang="en-GB" dirty="0">
                <a:solidFill>
                  <a:srgbClr val="1188A3"/>
                </a:solidFill>
                <a:hlinkClick r:id="rId2">
                  <a:extLst>
                    <a:ext uri="{A12FA001-AC4F-418D-AE19-62706E023703}">
                      <ahyp:hlinkClr xmlns:ahyp="http://schemas.microsoft.com/office/drawing/2018/hyperlinkcolor" val="tx"/>
                    </a:ext>
                  </a:extLst>
                </a:hlinkClick>
              </a:rPr>
              <a:t> </a:t>
            </a:r>
            <a:r>
              <a:rPr lang="es-ES" dirty="0"/>
              <a:t>ha conseguido que sus productos se adapten a las necesidades de los mayores, con texturas y sabores adecuados y una presentación apetitosa.</a:t>
            </a:r>
            <a:endParaRPr lang="es-ES"/>
          </a:p>
          <a:p>
            <a:pPr algn="just"/>
            <a:r>
              <a:rPr lang="es-ES" dirty="0"/>
              <a:t>El aspecto innovador se encuentra en la textura y el sabor del producto, especialmente diseñado para mantener, mejorar y tratar el estado nutricional de las personas que tienen problemas de masticación y/o deglución, manteniendo texturas homogéneas, con sabores y aromas deseables. </a:t>
            </a:r>
            <a:endParaRPr lang="en-IE" dirty="0">
              <a:cs typeface="Calibri" panose="020F0502020204030204"/>
            </a:endParaRPr>
          </a:p>
        </p:txBody>
      </p:sp>
      <p:pic>
        <p:nvPicPr>
          <p:cNvPr id="12" name="Picture 11">
            <a:extLst>
              <a:ext uri="{FF2B5EF4-FFF2-40B4-BE49-F238E27FC236}">
                <a16:creationId xmlns:a16="http://schemas.microsoft.com/office/drawing/2014/main" id="{E9C6B6C1-CBE8-46EB-8B1D-E1E123B9E13A}"/>
              </a:ext>
            </a:extLst>
          </p:cNvPr>
          <p:cNvPicPr>
            <a:picLocks noChangeAspect="1"/>
          </p:cNvPicPr>
          <p:nvPr/>
        </p:nvPicPr>
        <p:blipFill>
          <a:blip r:embed="rId3"/>
          <a:stretch>
            <a:fillRect/>
          </a:stretch>
        </p:blipFill>
        <p:spPr>
          <a:xfrm>
            <a:off x="9908332" y="502508"/>
            <a:ext cx="2047875" cy="762000"/>
          </a:xfrm>
          <a:prstGeom prst="rect">
            <a:avLst/>
          </a:prstGeom>
        </p:spPr>
      </p:pic>
      <p:pic>
        <p:nvPicPr>
          <p:cNvPr id="5" name="Imagen 5">
            <a:extLst>
              <a:ext uri="{FF2B5EF4-FFF2-40B4-BE49-F238E27FC236}">
                <a16:creationId xmlns:a16="http://schemas.microsoft.com/office/drawing/2014/main" id="{3428DDF6-091A-FC6C-B5FA-517185F0D709}"/>
              </a:ext>
            </a:extLst>
          </p:cNvPr>
          <p:cNvPicPr>
            <a:picLocks noChangeAspect="1"/>
          </p:cNvPicPr>
          <p:nvPr/>
        </p:nvPicPr>
        <p:blipFill>
          <a:blip r:embed="rId4"/>
          <a:stretch>
            <a:fillRect/>
          </a:stretch>
        </p:blipFill>
        <p:spPr>
          <a:xfrm>
            <a:off x="1543050" y="1924034"/>
            <a:ext cx="2743200" cy="3752882"/>
          </a:xfrm>
          <a:prstGeom prst="rect">
            <a:avLst/>
          </a:prstGeom>
        </p:spPr>
      </p:pic>
    </p:spTree>
    <p:extLst>
      <p:ext uri="{BB962C8B-B14F-4D97-AF65-F5344CB8AC3E}">
        <p14:creationId xmlns:p14="http://schemas.microsoft.com/office/powerpoint/2010/main" val="42818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75">
            <a:extLst>
              <a:ext uri="{FF2B5EF4-FFF2-40B4-BE49-F238E27FC236}">
                <a16:creationId xmlns:a16="http://schemas.microsoft.com/office/drawing/2014/main" id="{FED21093-8CB4-4D68-8CDD-50065559E159}"/>
              </a:ext>
            </a:extLst>
          </p:cNvPr>
          <p:cNvSpPr>
            <a:spLocks noChangeArrowheads="1"/>
          </p:cNvSpPr>
          <p:nvPr/>
        </p:nvSpPr>
        <p:spPr bwMode="auto">
          <a:xfrm>
            <a:off x="801512" y="382027"/>
            <a:ext cx="2491241" cy="2354611"/>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FFD100"/>
          </a:solidFill>
          <a:ln w="9525" cap="flat">
            <a:noFill/>
            <a:bevel/>
            <a:headEnd/>
            <a:tailEnd/>
          </a:ln>
          <a:effectLst/>
        </p:spPr>
        <p:txBody>
          <a:bodyPr wrap="none" anchor="ctr"/>
          <a:lstStyle/>
          <a:p>
            <a:endParaRPr lang="en-US" dirty="0"/>
          </a:p>
        </p:txBody>
      </p:sp>
      <p:sp>
        <p:nvSpPr>
          <p:cNvPr id="2" name="Text Placeholder 1">
            <a:extLst>
              <a:ext uri="{FF2B5EF4-FFF2-40B4-BE49-F238E27FC236}">
                <a16:creationId xmlns:a16="http://schemas.microsoft.com/office/drawing/2014/main" id="{BA6C540E-6818-4F68-91E5-073D3552DC2A}"/>
              </a:ext>
            </a:extLst>
          </p:cNvPr>
          <p:cNvSpPr>
            <a:spLocks noGrp="1"/>
          </p:cNvSpPr>
          <p:nvPr>
            <p:ph type="body" sz="quarter" idx="18"/>
          </p:nvPr>
        </p:nvSpPr>
        <p:spPr>
          <a:xfrm>
            <a:off x="726475" y="2826326"/>
            <a:ext cx="11268789" cy="4031673"/>
          </a:xfrm>
        </p:spPr>
        <p:txBody>
          <a:bodyPr>
            <a:normAutofit fontScale="40000" lnSpcReduction="20000"/>
          </a:bodyPr>
          <a:lstStyle/>
          <a:p>
            <a:pPr marL="0" indent="0" algn="just">
              <a:lnSpc>
                <a:spcPct val="120000"/>
              </a:lnSpc>
            </a:pPr>
            <a:r>
              <a:rPr lang="en-IE" sz="4600" b="1" dirty="0">
                <a:cs typeface="Arial" panose="020B0604020202020204" pitchFamily="34" charset="0"/>
              </a:rPr>
              <a:t>Falta de </a:t>
            </a:r>
            <a:r>
              <a:rPr lang="en-IE" sz="4600" b="1" dirty="0" err="1">
                <a:cs typeface="Arial" panose="020B0604020202020204" pitchFamily="34" charset="0"/>
              </a:rPr>
              <a:t>apetito</a:t>
            </a:r>
            <a:endParaRPr lang="en-IE" sz="4600" b="1" dirty="0">
              <a:cs typeface="Arial" panose="020B0604020202020204" pitchFamily="34" charset="0"/>
            </a:endParaRPr>
          </a:p>
          <a:p>
            <a:pPr marL="0" indent="0" algn="just">
              <a:lnSpc>
                <a:spcPct val="120000"/>
              </a:lnSpc>
            </a:pPr>
            <a:r>
              <a:rPr lang="es-ES" sz="4200" dirty="0">
                <a:cs typeface="Arial" panose="020B0604020202020204" pitchFamily="34" charset="0"/>
              </a:rPr>
              <a:t>Hasta cierto punto, la pérdida de apetito entre las personas mayores es comprensible y posiblemente benigna: el envejecimiento tiende a causar una </a:t>
            </a:r>
            <a:r>
              <a:rPr lang="es-ES" sz="4200" b="1" dirty="0">
                <a:cs typeface="Arial" panose="020B0604020202020204" pitchFamily="34" charset="0"/>
              </a:rPr>
              <a:t>pérdida de masa muscular, y esto significa que las personas mayores necesitan menos calorías, lo que naturalmente hace que las personas mayores tengan menos hambre.</a:t>
            </a:r>
            <a:r>
              <a:rPr lang="en-US" sz="4200" b="1" dirty="0">
                <a:cs typeface="Arial" panose="020B0604020202020204" pitchFamily="34" charset="0"/>
              </a:rPr>
              <a:t> </a:t>
            </a:r>
            <a:r>
              <a:rPr lang="es-ES" sz="4200" dirty="0">
                <a:cs typeface="Arial" panose="020B0604020202020204" pitchFamily="34" charset="0"/>
              </a:rPr>
              <a:t>El problema, sin embargo, es que es difícil mantener niveles saludables de nutrientes vitales -vitaminas, minerales y elementos esenciales como las proteínas- a medida que disminuye la ingesta de todos los alimentos</a:t>
            </a:r>
            <a:r>
              <a:rPr lang="en-US" sz="4200" dirty="0">
                <a:cs typeface="Arial" panose="020B0604020202020204" pitchFamily="34" charset="0"/>
              </a:rPr>
              <a:t>.</a:t>
            </a:r>
          </a:p>
          <a:p>
            <a:pPr marL="0" indent="0" algn="just">
              <a:lnSpc>
                <a:spcPct val="120000"/>
              </a:lnSpc>
            </a:pPr>
            <a:r>
              <a:rPr lang="es-ES" sz="4200" dirty="0">
                <a:cs typeface="Arial" panose="020B0604020202020204" pitchFamily="34" charset="0"/>
              </a:rPr>
              <a:t>Otros factores de la pérdida de apetito son menos benignos. A medida que envejecemos, </a:t>
            </a:r>
            <a:r>
              <a:rPr lang="es-ES" sz="4200" b="1" dirty="0">
                <a:cs typeface="Arial" panose="020B0604020202020204" pitchFamily="34" charset="0"/>
              </a:rPr>
              <a:t>empezamos a producir menos hormonas que desencadenan el hambre en nuestro cuerpo</a:t>
            </a:r>
            <a:r>
              <a:rPr lang="es-ES" sz="4200" dirty="0">
                <a:cs typeface="Arial" panose="020B0604020202020204" pitchFamily="34" charset="0"/>
              </a:rPr>
              <a:t>, lo que significa que incluso podemos empezar a ingerir menos calorías de las que necesitamos para mantener las actividades ordinarias. También es probable que las personas mayores tomen medicamentos que suprimen el apetito o incluso provocan náuseas. Además, los problemas gastrointestinales y otras enfermedades también pueden hacer que los ancianos pierdan el apetito.</a:t>
            </a:r>
            <a:endParaRPr lang="en-GB" sz="4200" dirty="0">
              <a:cs typeface="Arial" panose="020B0604020202020204" pitchFamily="34" charset="0"/>
            </a:endParaRPr>
          </a:p>
          <a:p>
            <a:pPr marL="0" indent="0">
              <a:lnSpc>
                <a:spcPct val="120000"/>
              </a:lnSpc>
            </a:pPr>
            <a:endParaRPr lang="en-IE" dirty="0"/>
          </a:p>
        </p:txBody>
      </p:sp>
      <p:pic>
        <p:nvPicPr>
          <p:cNvPr id="6" name="Graphic 5" descr="Badge 3 outline">
            <a:extLst>
              <a:ext uri="{FF2B5EF4-FFF2-40B4-BE49-F238E27FC236}">
                <a16:creationId xmlns:a16="http://schemas.microsoft.com/office/drawing/2014/main" id="{21C41A1D-3C06-4416-A607-F4A30C906D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7514" y="155119"/>
            <a:ext cx="914400" cy="914400"/>
          </a:xfrm>
          <a:prstGeom prst="rect">
            <a:avLst/>
          </a:prstGeom>
        </p:spPr>
      </p:pic>
      <p:sp>
        <p:nvSpPr>
          <p:cNvPr id="7" name="TextBox 6">
            <a:extLst>
              <a:ext uri="{FF2B5EF4-FFF2-40B4-BE49-F238E27FC236}">
                <a16:creationId xmlns:a16="http://schemas.microsoft.com/office/drawing/2014/main" id="{731309E0-215A-4092-94DF-17A8D36EEBA4}"/>
              </a:ext>
            </a:extLst>
          </p:cNvPr>
          <p:cNvSpPr txBox="1"/>
          <p:nvPr/>
        </p:nvSpPr>
        <p:spPr>
          <a:xfrm>
            <a:off x="801511" y="899212"/>
            <a:ext cx="2491241" cy="1837426"/>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b="1" i="0" u="none" strike="noStrike" kern="1200" cap="none" spc="0" normalizeH="0" baseline="0" noProof="0" dirty="0">
                <a:ln>
                  <a:noFill/>
                </a:ln>
                <a:solidFill>
                  <a:srgbClr val="000000"/>
                </a:solidFill>
                <a:effectLst/>
                <a:uLnTx/>
                <a:uFillTx/>
                <a:latin typeface="Calibri" panose="020F0502020204030204"/>
                <a:ea typeface="+mn-ea"/>
                <a:cs typeface="+mn-cs"/>
              </a:rPr>
              <a:t>El cambio de preferencias dentro de este grupo, por ejemplo, el tamaño de las porciones, el abastecimiento y la sostenibilidad </a:t>
            </a:r>
          </a:p>
        </p:txBody>
      </p:sp>
      <p:sp>
        <p:nvSpPr>
          <p:cNvPr id="8" name="TextBox 7">
            <a:extLst>
              <a:ext uri="{FF2B5EF4-FFF2-40B4-BE49-F238E27FC236}">
                <a16:creationId xmlns:a16="http://schemas.microsoft.com/office/drawing/2014/main" id="{53AEB8EE-3E42-49F4-AD19-7B4F12471C31}"/>
              </a:ext>
            </a:extLst>
          </p:cNvPr>
          <p:cNvSpPr txBox="1"/>
          <p:nvPr/>
        </p:nvSpPr>
        <p:spPr>
          <a:xfrm>
            <a:off x="4263081" y="1233286"/>
            <a:ext cx="4543168" cy="1200329"/>
          </a:xfrm>
          <a:prstGeom prst="rect">
            <a:avLst/>
          </a:prstGeom>
          <a:solidFill>
            <a:srgbClr val="85D2E1"/>
          </a:solidFill>
        </p:spPr>
        <p:txBody>
          <a:bodyPr wrap="square" rtlCol="0">
            <a:spAutoFit/>
          </a:bodyPr>
          <a:lstStyle/>
          <a:p>
            <a:pPr algn="ctr"/>
            <a:r>
              <a:rPr lang="en-IE" sz="3600" b="1" dirty="0" err="1">
                <a:solidFill>
                  <a:srgbClr val="000000"/>
                </a:solidFill>
              </a:rPr>
              <a:t>Tamaños</a:t>
            </a:r>
            <a:r>
              <a:rPr lang="en-IE" sz="3600" b="1" dirty="0">
                <a:solidFill>
                  <a:srgbClr val="000000"/>
                </a:solidFill>
              </a:rPr>
              <a:t> de las </a:t>
            </a:r>
            <a:r>
              <a:rPr lang="en-IE" sz="3600" b="1" dirty="0" err="1">
                <a:solidFill>
                  <a:srgbClr val="000000"/>
                </a:solidFill>
              </a:rPr>
              <a:t>porciones</a:t>
            </a:r>
            <a:endParaRPr lang="en-IE" sz="3600" b="1" dirty="0">
              <a:solidFill>
                <a:srgbClr val="000000"/>
              </a:solidFill>
            </a:endParaRPr>
          </a:p>
        </p:txBody>
      </p:sp>
      <p:pic>
        <p:nvPicPr>
          <p:cNvPr id="4" name="Graphic 3" descr="Alterations &amp; Tailoring outline">
            <a:extLst>
              <a:ext uri="{FF2B5EF4-FFF2-40B4-BE49-F238E27FC236}">
                <a16:creationId xmlns:a16="http://schemas.microsoft.com/office/drawing/2014/main" id="{E45AFFED-4CFA-95D1-4A03-F3E0977D0F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76577" y="792221"/>
            <a:ext cx="1172160" cy="1172160"/>
          </a:xfrm>
          <a:prstGeom prst="rect">
            <a:avLst/>
          </a:prstGeom>
        </p:spPr>
      </p:pic>
    </p:spTree>
    <p:extLst>
      <p:ext uri="{BB962C8B-B14F-4D97-AF65-F5344CB8AC3E}">
        <p14:creationId xmlns:p14="http://schemas.microsoft.com/office/powerpoint/2010/main" val="1425821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75">
            <a:extLst>
              <a:ext uri="{FF2B5EF4-FFF2-40B4-BE49-F238E27FC236}">
                <a16:creationId xmlns:a16="http://schemas.microsoft.com/office/drawing/2014/main" id="{FED21093-8CB4-4D68-8CDD-50065559E159}"/>
              </a:ext>
            </a:extLst>
          </p:cNvPr>
          <p:cNvSpPr>
            <a:spLocks noChangeArrowheads="1"/>
          </p:cNvSpPr>
          <p:nvPr/>
        </p:nvSpPr>
        <p:spPr bwMode="auto">
          <a:xfrm>
            <a:off x="801512" y="382027"/>
            <a:ext cx="2491241" cy="2354611"/>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FFD100"/>
          </a:solidFill>
          <a:ln w="9525" cap="flat">
            <a:noFill/>
            <a:bevel/>
            <a:headEnd/>
            <a:tailEnd/>
          </a:ln>
          <a:effectLst/>
        </p:spPr>
        <p:txBody>
          <a:bodyPr wrap="none" anchor="ctr"/>
          <a:lstStyle/>
          <a:p>
            <a:endParaRPr lang="en-US" dirty="0"/>
          </a:p>
        </p:txBody>
      </p:sp>
      <p:sp>
        <p:nvSpPr>
          <p:cNvPr id="2" name="Text Placeholder 1">
            <a:extLst>
              <a:ext uri="{FF2B5EF4-FFF2-40B4-BE49-F238E27FC236}">
                <a16:creationId xmlns:a16="http://schemas.microsoft.com/office/drawing/2014/main" id="{BA6C540E-6818-4F68-91E5-073D3552DC2A}"/>
              </a:ext>
            </a:extLst>
          </p:cNvPr>
          <p:cNvSpPr>
            <a:spLocks noGrp="1"/>
          </p:cNvSpPr>
          <p:nvPr>
            <p:ph type="body" sz="quarter" idx="18"/>
          </p:nvPr>
        </p:nvSpPr>
        <p:spPr>
          <a:xfrm>
            <a:off x="726475" y="2963545"/>
            <a:ext cx="11309811" cy="3091265"/>
          </a:xfrm>
        </p:spPr>
        <p:txBody>
          <a:bodyPr>
            <a:normAutofit fontScale="85000" lnSpcReduction="10000"/>
          </a:bodyPr>
          <a:lstStyle/>
          <a:p>
            <a:pPr marL="0" indent="0" algn="just"/>
            <a:r>
              <a:rPr lang="en-GB" sz="2800" b="1" dirty="0">
                <a:cs typeface="Arial" panose="020B0604020202020204" pitchFamily="34" charset="0"/>
              </a:rPr>
              <a:t>1. </a:t>
            </a:r>
            <a:r>
              <a:rPr lang="es-ES" sz="2800" b="1" dirty="0">
                <a:cs typeface="Arial" panose="020B0604020202020204" pitchFamily="34" charset="0"/>
              </a:rPr>
              <a:t>Tamaño realista de las porciones</a:t>
            </a:r>
            <a:endParaRPr lang="en-GB" sz="2800" b="1" dirty="0">
              <a:cs typeface="Arial" panose="020B0604020202020204" pitchFamily="34" charset="0"/>
            </a:endParaRPr>
          </a:p>
          <a:p>
            <a:pPr marL="0" indent="0" algn="just"/>
            <a:r>
              <a:rPr lang="es-ES" dirty="0">
                <a:cs typeface="Arial" panose="020B0604020202020204" pitchFamily="34" charset="0"/>
              </a:rPr>
              <a:t>Con un apetito reducido debido al menor nivel de actividad, la disminución del peso corporal, las menores necesidades calóricas y el nivel de salud general, el tamaño medio de las comidas para los ancianos debe ser menor que para la población adulta joven. Pero es importante que sea una comida nutricionalmente equilibrada y adecuada para evitar la desnutrición.</a:t>
            </a:r>
          </a:p>
          <a:p>
            <a:pPr marL="0" indent="0" algn="just"/>
            <a:r>
              <a:rPr lang="en-GB" sz="2800" b="1" dirty="0">
                <a:cs typeface="Arial" panose="020B0604020202020204" pitchFamily="34" charset="0"/>
              </a:rPr>
              <a:t>2. </a:t>
            </a:r>
            <a:r>
              <a:rPr lang="en-GB" sz="2800" b="1" dirty="0" err="1">
                <a:cs typeface="Arial" panose="020B0604020202020204" pitchFamily="34" charset="0"/>
              </a:rPr>
              <a:t>Aspecto</a:t>
            </a:r>
            <a:r>
              <a:rPr lang="en-GB" sz="2800" b="1" dirty="0">
                <a:cs typeface="Arial" panose="020B0604020202020204" pitchFamily="34" charset="0"/>
              </a:rPr>
              <a:t> de las </a:t>
            </a:r>
            <a:r>
              <a:rPr lang="en-GB" sz="2800" b="1" dirty="0" err="1">
                <a:cs typeface="Arial" panose="020B0604020202020204" pitchFamily="34" charset="0"/>
              </a:rPr>
              <a:t>porciones</a:t>
            </a:r>
            <a:endParaRPr lang="en-GB" sz="2800" b="1" dirty="0">
              <a:cs typeface="Arial" panose="020B0604020202020204" pitchFamily="34" charset="0"/>
            </a:endParaRPr>
          </a:p>
          <a:p>
            <a:pPr marL="0" indent="0" algn="just"/>
            <a:r>
              <a:rPr lang="es-ES" dirty="0">
                <a:cs typeface="Arial" panose="020B0604020202020204" pitchFamily="34" charset="0"/>
              </a:rPr>
              <a:t>Para la población adulta en general, las porciones grandes y voluminosas connotan una buena relación calidad-precio, pero para las personas mayores una porción demasiado grande en apariencia puede resultar intimidante. Para este grupo de edad, especialmente los de mediana y avanzada edad, comer puede ser una tarea y no un placer, por lo que una comida debe parecer fácil de comer. </a:t>
            </a:r>
          </a:p>
          <a:p>
            <a:pPr marL="0" indent="0" algn="just"/>
            <a:endParaRPr lang="en-GB" dirty="0">
              <a:cs typeface="Arial" panose="020B0604020202020204" pitchFamily="34" charset="0"/>
            </a:endParaRPr>
          </a:p>
          <a:p>
            <a:pPr marL="0" indent="0"/>
            <a:endParaRPr lang="en-IE" dirty="0"/>
          </a:p>
        </p:txBody>
      </p:sp>
      <p:pic>
        <p:nvPicPr>
          <p:cNvPr id="6" name="Graphic 5" descr="Badge 3 outline">
            <a:extLst>
              <a:ext uri="{FF2B5EF4-FFF2-40B4-BE49-F238E27FC236}">
                <a16:creationId xmlns:a16="http://schemas.microsoft.com/office/drawing/2014/main" id="{21C41A1D-3C06-4416-A607-F4A30C906D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7514" y="155119"/>
            <a:ext cx="914400" cy="914400"/>
          </a:xfrm>
          <a:prstGeom prst="rect">
            <a:avLst/>
          </a:prstGeom>
        </p:spPr>
      </p:pic>
      <p:sp>
        <p:nvSpPr>
          <p:cNvPr id="7" name="TextBox 6">
            <a:extLst>
              <a:ext uri="{FF2B5EF4-FFF2-40B4-BE49-F238E27FC236}">
                <a16:creationId xmlns:a16="http://schemas.microsoft.com/office/drawing/2014/main" id="{731309E0-215A-4092-94DF-17A8D36EEBA4}"/>
              </a:ext>
            </a:extLst>
          </p:cNvPr>
          <p:cNvSpPr txBox="1"/>
          <p:nvPr/>
        </p:nvSpPr>
        <p:spPr>
          <a:xfrm>
            <a:off x="801511" y="899212"/>
            <a:ext cx="2491241" cy="1837426"/>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b="1" i="0" u="none" strike="noStrike" kern="1200" cap="none" spc="0" normalizeH="0" baseline="0" noProof="0" dirty="0">
                <a:ln>
                  <a:noFill/>
                </a:ln>
                <a:solidFill>
                  <a:srgbClr val="000000"/>
                </a:solidFill>
                <a:effectLst/>
                <a:uLnTx/>
                <a:uFillTx/>
                <a:latin typeface="Calibri" panose="020F0502020204030204"/>
                <a:ea typeface="+mn-ea"/>
                <a:cs typeface="+mn-cs"/>
              </a:rPr>
              <a:t>El cambio de preferencias dentro de este grupo, por ejemplo, el tamaño de las porciones, el abastecimiento y la sostenibilidad </a:t>
            </a:r>
            <a:endParaRPr kumimoji="0" lang="en-IE"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3AEB8EE-3E42-49F4-AD19-7B4F12471C31}"/>
              </a:ext>
            </a:extLst>
          </p:cNvPr>
          <p:cNvSpPr txBox="1"/>
          <p:nvPr/>
        </p:nvSpPr>
        <p:spPr>
          <a:xfrm>
            <a:off x="4263081" y="1233286"/>
            <a:ext cx="4543168" cy="1200329"/>
          </a:xfrm>
          <a:prstGeom prst="rect">
            <a:avLst/>
          </a:prstGeom>
          <a:solidFill>
            <a:srgbClr val="85D2E1"/>
          </a:solidFill>
        </p:spPr>
        <p:txBody>
          <a:bodyPr wrap="square" rtlCol="0">
            <a:spAutoFit/>
          </a:bodyPr>
          <a:lstStyle/>
          <a:p>
            <a:pPr algn="ctr"/>
            <a:r>
              <a:rPr lang="en-IE" sz="3600" b="1" dirty="0" err="1">
                <a:solidFill>
                  <a:srgbClr val="000000"/>
                </a:solidFill>
              </a:rPr>
              <a:t>Tamaños</a:t>
            </a:r>
            <a:r>
              <a:rPr lang="en-IE" sz="3600" b="1" dirty="0">
                <a:solidFill>
                  <a:srgbClr val="000000"/>
                </a:solidFill>
              </a:rPr>
              <a:t> de las </a:t>
            </a:r>
            <a:r>
              <a:rPr lang="en-IE" sz="3600" b="1" dirty="0" err="1">
                <a:solidFill>
                  <a:srgbClr val="000000"/>
                </a:solidFill>
              </a:rPr>
              <a:t>porciones</a:t>
            </a:r>
            <a:endParaRPr lang="en-IE" sz="3600" b="1" dirty="0">
              <a:solidFill>
                <a:srgbClr val="000000"/>
              </a:solidFill>
            </a:endParaRPr>
          </a:p>
        </p:txBody>
      </p:sp>
      <p:pic>
        <p:nvPicPr>
          <p:cNvPr id="4" name="Graphic 3" descr="Alterations &amp; Tailoring outline">
            <a:extLst>
              <a:ext uri="{FF2B5EF4-FFF2-40B4-BE49-F238E27FC236}">
                <a16:creationId xmlns:a16="http://schemas.microsoft.com/office/drawing/2014/main" id="{E45AFFED-4CFA-95D1-4A03-F3E0977D0F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76577" y="792221"/>
            <a:ext cx="1172160" cy="1172160"/>
          </a:xfrm>
          <a:prstGeom prst="rect">
            <a:avLst/>
          </a:prstGeom>
        </p:spPr>
      </p:pic>
    </p:spTree>
    <p:extLst>
      <p:ext uri="{BB962C8B-B14F-4D97-AF65-F5344CB8AC3E}">
        <p14:creationId xmlns:p14="http://schemas.microsoft.com/office/powerpoint/2010/main" val="112597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75">
            <a:extLst>
              <a:ext uri="{FF2B5EF4-FFF2-40B4-BE49-F238E27FC236}">
                <a16:creationId xmlns:a16="http://schemas.microsoft.com/office/drawing/2014/main" id="{FED21093-8CB4-4D68-8CDD-50065559E159}"/>
              </a:ext>
            </a:extLst>
          </p:cNvPr>
          <p:cNvSpPr>
            <a:spLocks noChangeArrowheads="1"/>
          </p:cNvSpPr>
          <p:nvPr/>
        </p:nvSpPr>
        <p:spPr bwMode="auto">
          <a:xfrm>
            <a:off x="801512" y="382027"/>
            <a:ext cx="2491241" cy="2354611"/>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FFD100"/>
          </a:solidFill>
          <a:ln w="9525" cap="flat">
            <a:noFill/>
            <a:bevel/>
            <a:headEnd/>
            <a:tailEnd/>
          </a:ln>
          <a:effectLst/>
        </p:spPr>
        <p:txBody>
          <a:bodyPr wrap="none" anchor="ctr"/>
          <a:lstStyle/>
          <a:p>
            <a:endParaRPr lang="en-US" dirty="0"/>
          </a:p>
        </p:txBody>
      </p:sp>
      <p:sp>
        <p:nvSpPr>
          <p:cNvPr id="2" name="Text Placeholder 1">
            <a:extLst>
              <a:ext uri="{FF2B5EF4-FFF2-40B4-BE49-F238E27FC236}">
                <a16:creationId xmlns:a16="http://schemas.microsoft.com/office/drawing/2014/main" id="{BA6C540E-6818-4F68-91E5-073D3552DC2A}"/>
              </a:ext>
            </a:extLst>
          </p:cNvPr>
          <p:cNvSpPr>
            <a:spLocks noGrp="1"/>
          </p:cNvSpPr>
          <p:nvPr>
            <p:ph type="body" sz="quarter" idx="18"/>
          </p:nvPr>
        </p:nvSpPr>
        <p:spPr>
          <a:xfrm>
            <a:off x="726475" y="2963545"/>
            <a:ext cx="10822973" cy="3091265"/>
          </a:xfrm>
        </p:spPr>
        <p:txBody>
          <a:bodyPr>
            <a:normAutofit fontScale="92500" lnSpcReduction="20000"/>
          </a:bodyPr>
          <a:lstStyle/>
          <a:p>
            <a:pPr marL="0" indent="0" algn="just"/>
            <a:r>
              <a:rPr lang="es-ES" dirty="0">
                <a:cs typeface="Arial" panose="020B0604020202020204" pitchFamily="34" charset="0"/>
              </a:rPr>
              <a:t>Las personas mayores son cada vez más conscientes (como todo el mundo) de la necesidad de vivir de forma más sostenible, tanto por su propia salud como por la de nuestro planeta.</a:t>
            </a:r>
          </a:p>
          <a:p>
            <a:pPr marL="0" indent="0" algn="just"/>
            <a:r>
              <a:rPr lang="es-ES" dirty="0">
                <a:cs typeface="Arial" panose="020B0604020202020204" pitchFamily="34" charset="0"/>
              </a:rPr>
              <a:t>Una forma de ayudarles a llevar una vida más sostenible es a través de </a:t>
            </a:r>
            <a:r>
              <a:rPr lang="es-ES" b="1" dirty="0">
                <a:cs typeface="Arial" panose="020B0604020202020204" pitchFamily="34" charset="0"/>
              </a:rPr>
              <a:t>fuentes de proteínas alternativas</a:t>
            </a:r>
            <a:r>
              <a:rPr lang="es-ES" dirty="0">
                <a:cs typeface="Arial" panose="020B0604020202020204" pitchFamily="34" charset="0"/>
              </a:rPr>
              <a:t>. Sabemos que necesitan altos niveles de proteínas (Módulo 2) </a:t>
            </a:r>
          </a:p>
          <a:p>
            <a:pPr marL="342900" indent="-342900" algn="just">
              <a:buFont typeface="Arial" panose="020B0604020202020204" pitchFamily="34" charset="0"/>
              <a:buChar char="•"/>
            </a:pPr>
            <a:r>
              <a:rPr lang="es-ES" dirty="0">
                <a:cs typeface="Arial" panose="020B0604020202020204" pitchFamily="34" charset="0"/>
              </a:rPr>
              <a:t>Los mayores deberían comer más proteínas de origen vegetal, como legumbres, cereales, frutos secos y semillas.  </a:t>
            </a:r>
          </a:p>
          <a:p>
            <a:pPr marL="342900" indent="-342900" algn="just">
              <a:buFont typeface="Arial" panose="020B0604020202020204" pitchFamily="34" charset="0"/>
              <a:buChar char="•"/>
            </a:pPr>
            <a:r>
              <a:rPr lang="es-ES" dirty="0">
                <a:cs typeface="Arial" panose="020B0604020202020204" pitchFamily="34" charset="0"/>
              </a:rPr>
              <a:t>Las personas mayores deberían comer menos proteínas de origen animal (como la carne de vacuno, de cordero y las carnes procesadas) y elegir el pollo y el cerdo -si se come carne</a:t>
            </a:r>
            <a:r>
              <a:rPr lang="en-GB" sz="2400" dirty="0"/>
              <a:t>.</a:t>
            </a:r>
          </a:p>
          <a:p>
            <a:pPr marL="0" indent="0" algn="just"/>
            <a:r>
              <a:rPr lang="es-ES" b="1" dirty="0">
                <a:cs typeface="Arial" panose="020B0604020202020204" pitchFamily="34" charset="0"/>
              </a:rPr>
              <a:t>¡Esto puede se puede considerar dentro de tu DNP!</a:t>
            </a:r>
            <a:endParaRPr lang="en-IE" dirty="0"/>
          </a:p>
        </p:txBody>
      </p:sp>
      <p:pic>
        <p:nvPicPr>
          <p:cNvPr id="6" name="Graphic 5" descr="Badge 3 outline">
            <a:extLst>
              <a:ext uri="{FF2B5EF4-FFF2-40B4-BE49-F238E27FC236}">
                <a16:creationId xmlns:a16="http://schemas.microsoft.com/office/drawing/2014/main" id="{21C41A1D-3C06-4416-A607-F4A30C906D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7514" y="155119"/>
            <a:ext cx="914400" cy="914400"/>
          </a:xfrm>
          <a:prstGeom prst="rect">
            <a:avLst/>
          </a:prstGeom>
        </p:spPr>
      </p:pic>
      <p:sp>
        <p:nvSpPr>
          <p:cNvPr id="7" name="TextBox 6">
            <a:extLst>
              <a:ext uri="{FF2B5EF4-FFF2-40B4-BE49-F238E27FC236}">
                <a16:creationId xmlns:a16="http://schemas.microsoft.com/office/drawing/2014/main" id="{731309E0-215A-4092-94DF-17A8D36EEBA4}"/>
              </a:ext>
            </a:extLst>
          </p:cNvPr>
          <p:cNvSpPr txBox="1"/>
          <p:nvPr/>
        </p:nvSpPr>
        <p:spPr>
          <a:xfrm>
            <a:off x="801511" y="899212"/>
            <a:ext cx="2491241" cy="1837426"/>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b="1" i="0" u="none" strike="noStrike" kern="1200" cap="none" spc="0" normalizeH="0" baseline="0" noProof="0" dirty="0">
                <a:ln>
                  <a:noFill/>
                </a:ln>
                <a:solidFill>
                  <a:srgbClr val="000000"/>
                </a:solidFill>
                <a:effectLst/>
                <a:uLnTx/>
                <a:uFillTx/>
                <a:latin typeface="Calibri" panose="020F0502020204030204"/>
                <a:ea typeface="+mn-ea"/>
                <a:cs typeface="+mn-cs"/>
              </a:rPr>
              <a:t>El cambio de preferencias dentro de este grupo, por ejemplo, el tamaño de las porciones, el abastecimiento y la sostenibilidad </a:t>
            </a:r>
            <a:endParaRPr kumimoji="0" lang="en-IE"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3AEB8EE-3E42-49F4-AD19-7B4F12471C31}"/>
              </a:ext>
            </a:extLst>
          </p:cNvPr>
          <p:cNvSpPr txBox="1"/>
          <p:nvPr/>
        </p:nvSpPr>
        <p:spPr>
          <a:xfrm>
            <a:off x="4263081" y="1233286"/>
            <a:ext cx="4543168" cy="1200329"/>
          </a:xfrm>
          <a:prstGeom prst="rect">
            <a:avLst/>
          </a:prstGeom>
          <a:solidFill>
            <a:srgbClr val="85D2E1"/>
          </a:solidFill>
        </p:spPr>
        <p:txBody>
          <a:bodyPr wrap="square" rtlCol="0">
            <a:spAutoFit/>
          </a:bodyPr>
          <a:lstStyle/>
          <a:p>
            <a:pPr algn="ctr"/>
            <a:r>
              <a:rPr lang="en-IE" sz="3600" b="1" dirty="0" err="1">
                <a:solidFill>
                  <a:srgbClr val="000000"/>
                </a:solidFill>
              </a:rPr>
              <a:t>Factores</a:t>
            </a:r>
            <a:r>
              <a:rPr lang="en-IE" sz="3600" b="1" dirty="0">
                <a:solidFill>
                  <a:srgbClr val="000000"/>
                </a:solidFill>
              </a:rPr>
              <a:t> de </a:t>
            </a:r>
            <a:r>
              <a:rPr lang="en-IE" sz="3600" b="1" dirty="0" err="1">
                <a:solidFill>
                  <a:srgbClr val="000000"/>
                </a:solidFill>
              </a:rPr>
              <a:t>sostenibilidad</a:t>
            </a:r>
            <a:endParaRPr lang="en-IE" sz="3600" b="1" dirty="0">
              <a:solidFill>
                <a:srgbClr val="000000"/>
              </a:solidFill>
            </a:endParaRPr>
          </a:p>
        </p:txBody>
      </p:sp>
      <p:grpSp>
        <p:nvGrpSpPr>
          <p:cNvPr id="9" name="Group 8">
            <a:extLst>
              <a:ext uri="{FF2B5EF4-FFF2-40B4-BE49-F238E27FC236}">
                <a16:creationId xmlns:a16="http://schemas.microsoft.com/office/drawing/2014/main" id="{449AD4B7-82C7-92BC-AB5B-47468192EC2E}"/>
              </a:ext>
            </a:extLst>
          </p:cNvPr>
          <p:cNvGrpSpPr/>
          <p:nvPr/>
        </p:nvGrpSpPr>
        <p:grpSpPr>
          <a:xfrm>
            <a:off x="9776576" y="649706"/>
            <a:ext cx="1212265" cy="1168220"/>
            <a:chOff x="5614841" y="786428"/>
            <a:chExt cx="901130" cy="901727"/>
          </a:xfrm>
        </p:grpSpPr>
        <p:grpSp>
          <p:nvGrpSpPr>
            <p:cNvPr id="10" name="Graphic 2">
              <a:extLst>
                <a:ext uri="{FF2B5EF4-FFF2-40B4-BE49-F238E27FC236}">
                  <a16:creationId xmlns:a16="http://schemas.microsoft.com/office/drawing/2014/main" id="{2798687F-544D-5273-6A89-AB2F7CDD5532}"/>
                </a:ext>
              </a:extLst>
            </p:cNvPr>
            <p:cNvGrpSpPr/>
            <p:nvPr/>
          </p:nvGrpSpPr>
          <p:grpSpPr>
            <a:xfrm>
              <a:off x="5715019" y="1058540"/>
              <a:ext cx="543506" cy="445337"/>
              <a:chOff x="5715019" y="1058540"/>
              <a:chExt cx="543506" cy="445337"/>
            </a:xfrm>
            <a:solidFill>
              <a:srgbClr val="60A9DD"/>
            </a:solidFill>
          </p:grpSpPr>
          <p:sp>
            <p:nvSpPr>
              <p:cNvPr id="12" name="Freeform 210">
                <a:extLst>
                  <a:ext uri="{FF2B5EF4-FFF2-40B4-BE49-F238E27FC236}">
                    <a16:creationId xmlns:a16="http://schemas.microsoft.com/office/drawing/2014/main" id="{0CB727D0-0F14-1BB2-C3CC-42767117ADA9}"/>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85D2E1"/>
              </a:solidFill>
              <a:ln w="9028" cap="flat">
                <a:noFill/>
                <a:prstDash val="solid"/>
                <a:miter/>
              </a:ln>
            </p:spPr>
            <p:txBody>
              <a:bodyPr rtlCol="0" anchor="ctr"/>
              <a:lstStyle/>
              <a:p>
                <a:endParaRPr lang="en-US"/>
              </a:p>
            </p:txBody>
          </p:sp>
          <p:sp>
            <p:nvSpPr>
              <p:cNvPr id="13" name="Freeform 211">
                <a:extLst>
                  <a:ext uri="{FF2B5EF4-FFF2-40B4-BE49-F238E27FC236}">
                    <a16:creationId xmlns:a16="http://schemas.microsoft.com/office/drawing/2014/main" id="{E82F6850-4544-E85F-0B30-30F509623056}"/>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85D2E1"/>
              </a:solidFill>
              <a:ln w="9028" cap="flat">
                <a:noFill/>
                <a:prstDash val="solid"/>
                <a:miter/>
              </a:ln>
            </p:spPr>
            <p:txBody>
              <a:bodyPr rtlCol="0" anchor="ctr"/>
              <a:lstStyle/>
              <a:p>
                <a:endParaRPr lang="en-US"/>
              </a:p>
            </p:txBody>
          </p:sp>
        </p:grpSp>
        <p:sp>
          <p:nvSpPr>
            <p:cNvPr id="11" name="Freeform 209">
              <a:extLst>
                <a:ext uri="{FF2B5EF4-FFF2-40B4-BE49-F238E27FC236}">
                  <a16:creationId xmlns:a16="http://schemas.microsoft.com/office/drawing/2014/main" id="{AD7BF00C-DBA7-D449-BEC9-07A636CFA276}"/>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solidFill>
              <a:srgbClr val="010101"/>
            </a:solidFill>
            <a:ln w="9028" cap="flat">
              <a:noFill/>
              <a:prstDash val="solid"/>
              <a:miter/>
            </a:ln>
          </p:spPr>
          <p:txBody>
            <a:bodyPr rtlCol="0" anchor="ctr"/>
            <a:lstStyle/>
            <a:p>
              <a:endParaRPr lang="en-US"/>
            </a:p>
          </p:txBody>
        </p:sp>
      </p:grpSp>
    </p:spTree>
    <p:extLst>
      <p:ext uri="{BB962C8B-B14F-4D97-AF65-F5344CB8AC3E}">
        <p14:creationId xmlns:p14="http://schemas.microsoft.com/office/powerpoint/2010/main" val="283521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DB3934-AC1A-B733-E463-4BEF371ED6A5}"/>
              </a:ext>
            </a:extLst>
          </p:cNvPr>
          <p:cNvSpPr>
            <a:spLocks noGrp="1"/>
          </p:cNvSpPr>
          <p:nvPr>
            <p:ph type="body" sz="quarter" idx="18"/>
          </p:nvPr>
        </p:nvSpPr>
        <p:spPr>
          <a:xfrm>
            <a:off x="633715" y="3843119"/>
            <a:ext cx="3577338" cy="2461428"/>
          </a:xfrm>
          <a:ln>
            <a:solidFill>
              <a:srgbClr val="000000"/>
            </a:solidFill>
          </a:ln>
        </p:spPr>
        <p:txBody>
          <a:bodyPr>
            <a:normAutofit fontScale="92500" lnSpcReduction="20000"/>
          </a:bodyPr>
          <a:lstStyle/>
          <a:p>
            <a:pPr marL="457200" indent="-457200">
              <a:buAutoNum type="arabicPeriod"/>
            </a:pPr>
            <a:r>
              <a:rPr lang="es-ES" dirty="0"/>
              <a:t>¿Qué productos puede ofrecer a los clientes mayores en este momento?</a:t>
            </a:r>
          </a:p>
          <a:p>
            <a:pPr marL="0" indent="0"/>
            <a:r>
              <a:rPr lang="en-IE" dirty="0"/>
              <a:t>________________________________________________________________________________________________________________________</a:t>
            </a:r>
          </a:p>
        </p:txBody>
      </p:sp>
      <p:sp>
        <p:nvSpPr>
          <p:cNvPr id="6" name="TextBox 5">
            <a:extLst>
              <a:ext uri="{FF2B5EF4-FFF2-40B4-BE49-F238E27FC236}">
                <a16:creationId xmlns:a16="http://schemas.microsoft.com/office/drawing/2014/main" id="{5302E8BD-9C6C-45C9-1DA5-6083F4C90174}"/>
              </a:ext>
            </a:extLst>
          </p:cNvPr>
          <p:cNvSpPr txBox="1"/>
          <p:nvPr/>
        </p:nvSpPr>
        <p:spPr>
          <a:xfrm>
            <a:off x="0" y="810126"/>
            <a:ext cx="11378679" cy="646331"/>
          </a:xfrm>
          <a:prstGeom prst="rect">
            <a:avLst/>
          </a:prstGeom>
          <a:solidFill>
            <a:srgbClr val="FFD100"/>
          </a:solidFill>
        </p:spPr>
        <p:txBody>
          <a:bodyPr wrap="square" rtlCol="0">
            <a:spAutoFit/>
          </a:bodyPr>
          <a:lstStyle/>
          <a:p>
            <a:r>
              <a:rPr lang="en-IE" sz="3600" dirty="0">
                <a:solidFill>
                  <a:srgbClr val="000000"/>
                </a:solidFill>
              </a:rPr>
              <a:t>	</a:t>
            </a:r>
            <a:r>
              <a:rPr lang="en-IE" sz="3600" dirty="0" err="1">
                <a:solidFill>
                  <a:srgbClr val="000000"/>
                </a:solidFill>
              </a:rPr>
              <a:t>Ejercicio</a:t>
            </a:r>
            <a:r>
              <a:rPr lang="en-IE" sz="3600" dirty="0">
                <a:solidFill>
                  <a:srgbClr val="000000"/>
                </a:solidFill>
              </a:rPr>
              <a:t> de </a:t>
            </a:r>
            <a:r>
              <a:rPr lang="en-IE" sz="3600" dirty="0" err="1">
                <a:solidFill>
                  <a:srgbClr val="000000"/>
                </a:solidFill>
              </a:rPr>
              <a:t>aprendizaje</a:t>
            </a:r>
            <a:r>
              <a:rPr lang="en-IE" sz="3600" dirty="0">
                <a:solidFill>
                  <a:srgbClr val="000000"/>
                </a:solidFill>
              </a:rPr>
              <a:t>...</a:t>
            </a:r>
          </a:p>
        </p:txBody>
      </p:sp>
      <p:grpSp>
        <p:nvGrpSpPr>
          <p:cNvPr id="7" name="Google Shape;518;p39">
            <a:extLst>
              <a:ext uri="{FF2B5EF4-FFF2-40B4-BE49-F238E27FC236}">
                <a16:creationId xmlns:a16="http://schemas.microsoft.com/office/drawing/2014/main" id="{0B9E8D72-9CBE-BDBE-350A-E3AB94D8B828}"/>
              </a:ext>
            </a:extLst>
          </p:cNvPr>
          <p:cNvGrpSpPr/>
          <p:nvPr/>
        </p:nvGrpSpPr>
        <p:grpSpPr>
          <a:xfrm>
            <a:off x="8774570" y="706826"/>
            <a:ext cx="1006182" cy="894050"/>
            <a:chOff x="1923675" y="1633650"/>
            <a:chExt cx="436000" cy="435975"/>
          </a:xfrm>
          <a:solidFill>
            <a:srgbClr val="85D2E1"/>
          </a:solidFill>
        </p:grpSpPr>
        <p:sp>
          <p:nvSpPr>
            <p:cNvPr id="8" name="Google Shape;519;p39">
              <a:extLst>
                <a:ext uri="{FF2B5EF4-FFF2-40B4-BE49-F238E27FC236}">
                  <a16:creationId xmlns:a16="http://schemas.microsoft.com/office/drawing/2014/main" id="{6E36E7B3-2023-6F87-2E3C-9F2907B0DCF7}"/>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9" name="Google Shape;520;p39">
              <a:extLst>
                <a:ext uri="{FF2B5EF4-FFF2-40B4-BE49-F238E27FC236}">
                  <a16:creationId xmlns:a16="http://schemas.microsoft.com/office/drawing/2014/main" id="{D1C306ED-02DA-C974-067B-F8708A0596DA}"/>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10" name="Google Shape;521;p39">
              <a:extLst>
                <a:ext uri="{FF2B5EF4-FFF2-40B4-BE49-F238E27FC236}">
                  <a16:creationId xmlns:a16="http://schemas.microsoft.com/office/drawing/2014/main" id="{6CC858E7-58D8-A185-62AF-DE18EB9AB5E7}"/>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11" name="Google Shape;522;p39">
              <a:extLst>
                <a:ext uri="{FF2B5EF4-FFF2-40B4-BE49-F238E27FC236}">
                  <a16:creationId xmlns:a16="http://schemas.microsoft.com/office/drawing/2014/main" id="{4529D759-304B-CB0B-B265-895CCFFE6F76}"/>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12" name="Google Shape;523;p39">
              <a:extLst>
                <a:ext uri="{FF2B5EF4-FFF2-40B4-BE49-F238E27FC236}">
                  <a16:creationId xmlns:a16="http://schemas.microsoft.com/office/drawing/2014/main" id="{E5F912FF-0A28-7207-AAB9-F1D24C429A4F}"/>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13" name="Google Shape;524;p39">
              <a:extLst>
                <a:ext uri="{FF2B5EF4-FFF2-40B4-BE49-F238E27FC236}">
                  <a16:creationId xmlns:a16="http://schemas.microsoft.com/office/drawing/2014/main" id="{6F7F59C8-A8B3-4D39-ACDE-51C6DA888800}"/>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grpSp>
      <p:sp>
        <p:nvSpPr>
          <p:cNvPr id="14" name="Text Placeholder 13">
            <a:extLst>
              <a:ext uri="{FF2B5EF4-FFF2-40B4-BE49-F238E27FC236}">
                <a16:creationId xmlns:a16="http://schemas.microsoft.com/office/drawing/2014/main" id="{8B2343E8-4A19-8018-6B6A-6F8648F28F0D}"/>
              </a:ext>
            </a:extLst>
          </p:cNvPr>
          <p:cNvSpPr txBox="1">
            <a:spLocks noGrp="1"/>
          </p:cNvSpPr>
          <p:nvPr>
            <p:ph type="body" sz="quarter" idx="16"/>
          </p:nvPr>
        </p:nvSpPr>
        <p:spPr>
          <a:xfrm>
            <a:off x="633413" y="2371725"/>
            <a:ext cx="10146882" cy="923330"/>
          </a:xfrm>
          <a:prstGeom prst="rect">
            <a:avLst/>
          </a:prstGeom>
          <a:noFill/>
        </p:spPr>
        <p:txBody>
          <a:bodyPr vert="horz" wrap="square" lIns="91440" tIns="45720" rIns="91440" bIns="45720" rtlCol="0" anchor="t">
            <a:spAutoFit/>
          </a:bodyPr>
          <a:lstStyle/>
          <a:p>
            <a:pPr>
              <a:defRPr/>
            </a:pPr>
            <a:r>
              <a:rPr kumimoji="0" lang="es-ES" sz="3000" b="0" i="0" u="none" strike="noStrike" kern="1200" cap="none" spc="0" normalizeH="0" baseline="0" noProof="0" dirty="0">
                <a:ln>
                  <a:noFill/>
                </a:ln>
                <a:solidFill>
                  <a:srgbClr val="000000"/>
                </a:solidFill>
                <a:effectLst/>
                <a:uLnTx/>
                <a:uFillTx/>
                <a:latin typeface="Calibri" panose="020F0502020204030204"/>
                <a:ea typeface="+mn-ea"/>
                <a:cs typeface="+mn-cs"/>
              </a:rPr>
              <a:t>Abre un documento o coge un bolígrafo y un papel y determina si puedes responder a estas preguntas, luego reflexiona .... </a:t>
            </a:r>
          </a:p>
        </p:txBody>
      </p:sp>
      <p:sp>
        <p:nvSpPr>
          <p:cNvPr id="15" name="Text Placeholder 1">
            <a:extLst>
              <a:ext uri="{FF2B5EF4-FFF2-40B4-BE49-F238E27FC236}">
                <a16:creationId xmlns:a16="http://schemas.microsoft.com/office/drawing/2014/main" id="{AD40C8BB-8581-4028-D864-362214F66326}"/>
              </a:ext>
            </a:extLst>
          </p:cNvPr>
          <p:cNvSpPr txBox="1">
            <a:spLocks/>
          </p:cNvSpPr>
          <p:nvPr/>
        </p:nvSpPr>
        <p:spPr>
          <a:xfrm>
            <a:off x="4211053" y="3843119"/>
            <a:ext cx="3577338" cy="2461428"/>
          </a:xfrm>
          <a:prstGeom prst="rect">
            <a:avLst/>
          </a:prstGeom>
          <a:ln>
            <a:solidFill>
              <a:srgbClr val="000000"/>
            </a:solidFill>
          </a:ln>
        </p:spPr>
        <p:txBody>
          <a:bodyPr vert="horz" lIns="91440" tIns="45720" rIns="91440" bIns="45720" rtlCol="0">
            <a:normAutofit fontScale="92500" lnSpcReduction="20000"/>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2. </a:t>
            </a:r>
            <a:r>
              <a:rPr lang="es-ES" dirty="0"/>
              <a:t>¿Cómo cumplen estos productos los 3 requisitos mencionados anteriormente?</a:t>
            </a:r>
          </a:p>
          <a:p>
            <a:pPr marL="0" indent="0"/>
            <a:r>
              <a:rPr lang="en-IE" dirty="0"/>
              <a:t>________________________________________________________________________________________________________________________</a:t>
            </a:r>
          </a:p>
        </p:txBody>
      </p:sp>
      <p:sp>
        <p:nvSpPr>
          <p:cNvPr id="16" name="Text Placeholder 1">
            <a:extLst>
              <a:ext uri="{FF2B5EF4-FFF2-40B4-BE49-F238E27FC236}">
                <a16:creationId xmlns:a16="http://schemas.microsoft.com/office/drawing/2014/main" id="{BD96BE5C-F848-7555-CA93-DEB66321A99C}"/>
              </a:ext>
            </a:extLst>
          </p:cNvPr>
          <p:cNvSpPr txBox="1">
            <a:spLocks/>
          </p:cNvSpPr>
          <p:nvPr/>
        </p:nvSpPr>
        <p:spPr>
          <a:xfrm>
            <a:off x="7788391" y="3843119"/>
            <a:ext cx="3577338" cy="2461428"/>
          </a:xfrm>
          <a:prstGeom prst="rect">
            <a:avLst/>
          </a:prstGeom>
          <a:ln>
            <a:solidFill>
              <a:srgbClr val="000000"/>
            </a:solidFill>
          </a:ln>
        </p:spPr>
        <p:txBody>
          <a:bodyPr vert="horz" lIns="91440" tIns="45720" rIns="91440" bIns="45720" rtlCol="0">
            <a:normAutofit fontScale="92500" lnSpcReduction="20000"/>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IE" dirty="0"/>
              <a:t>3. </a:t>
            </a:r>
            <a:r>
              <a:rPr lang="es-ES" dirty="0"/>
              <a:t>¿Qué productos alimentarios novedosos son factibles y viables para su empresa?</a:t>
            </a:r>
          </a:p>
          <a:p>
            <a:pPr marL="0" indent="0"/>
            <a:r>
              <a:rPr lang="en-IE" dirty="0"/>
              <a:t>________________________________________________________________________________________________________________________</a:t>
            </a:r>
          </a:p>
        </p:txBody>
      </p:sp>
    </p:spTree>
    <p:extLst>
      <p:ext uri="{BB962C8B-B14F-4D97-AF65-F5344CB8AC3E}">
        <p14:creationId xmlns:p14="http://schemas.microsoft.com/office/powerpoint/2010/main" val="1774116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B4EE4B5-201B-174E-B893-01ED4F1DAA83}"/>
              </a:ext>
            </a:extLst>
          </p:cNvPr>
          <p:cNvSpPr>
            <a:spLocks noGrp="1"/>
          </p:cNvSpPr>
          <p:nvPr>
            <p:ph type="body" sz="quarter" idx="15"/>
          </p:nvPr>
        </p:nvSpPr>
        <p:spPr/>
        <p:txBody>
          <a:bodyPr/>
          <a:lstStyle/>
          <a:p>
            <a:r>
              <a:rPr lang="en-US" dirty="0"/>
              <a:t>1</a:t>
            </a:r>
          </a:p>
        </p:txBody>
      </p:sp>
      <p:sp>
        <p:nvSpPr>
          <p:cNvPr id="7" name="Text Placeholder 6">
            <a:extLst>
              <a:ext uri="{FF2B5EF4-FFF2-40B4-BE49-F238E27FC236}">
                <a16:creationId xmlns:a16="http://schemas.microsoft.com/office/drawing/2014/main" id="{9F49D57C-D7DF-9F49-AF13-3998A730433E}"/>
              </a:ext>
            </a:extLst>
          </p:cNvPr>
          <p:cNvSpPr>
            <a:spLocks noGrp="1"/>
          </p:cNvSpPr>
          <p:nvPr>
            <p:ph type="body" sz="quarter" idx="18"/>
          </p:nvPr>
        </p:nvSpPr>
        <p:spPr>
          <a:xfrm>
            <a:off x="822840" y="1651132"/>
            <a:ext cx="4753012" cy="5206867"/>
          </a:xfrm>
        </p:spPr>
        <p:txBody>
          <a:bodyPr>
            <a:noAutofit/>
          </a:bodyPr>
          <a:lstStyle/>
          <a:p>
            <a:pPr marL="0" indent="0"/>
            <a:r>
              <a:rPr lang="es-ES" sz="1900" dirty="0"/>
              <a:t>En este módulo, discutiremos el Desarrollo de Nuevos Productos (DNP) específicamente relacionado con los alimentos y los productos/servicios relacionados con los alimentos orientados al mercado senior.</a:t>
            </a:r>
          </a:p>
          <a:p>
            <a:pPr marL="0" indent="0"/>
            <a:r>
              <a:rPr lang="es-ES" sz="1900" dirty="0"/>
              <a:t>Nos basaremos en lo aprendido en el Módulo 1 - El panorama de las oportunidades y profundizaremos un poco más en </a:t>
            </a:r>
            <a:r>
              <a:rPr lang="es-ES" sz="1900" b="1" dirty="0"/>
              <a:t>por qué y cómo </a:t>
            </a:r>
            <a:r>
              <a:rPr lang="es-ES" sz="1900" dirty="0"/>
              <a:t>necesitamos desarrollar alimentos para personas mayores, al tiempo que destacaremos las oportunidades para su estrategia de producto en su viaje de DNP.</a:t>
            </a:r>
          </a:p>
          <a:p>
            <a:pPr marL="0" indent="0"/>
            <a:r>
              <a:rPr lang="es-ES" sz="1900" dirty="0"/>
              <a:t>Al mismo tiempo, tenemos que ser conscientes de las reclamaciones y el etiquetado de los alimentos y de cómo hay que tener en cuenta los envases innovadores y las pruebas de consumo para este segmento de mercado.</a:t>
            </a:r>
            <a:endParaRPr lang="en-US" sz="1900" dirty="0"/>
          </a:p>
        </p:txBody>
      </p:sp>
      <p:sp>
        <p:nvSpPr>
          <p:cNvPr id="6" name="Text Placeholder 5">
            <a:extLst>
              <a:ext uri="{FF2B5EF4-FFF2-40B4-BE49-F238E27FC236}">
                <a16:creationId xmlns:a16="http://schemas.microsoft.com/office/drawing/2014/main" id="{D1F97872-E326-814E-B621-401B933B821F}"/>
              </a:ext>
            </a:extLst>
          </p:cNvPr>
          <p:cNvSpPr>
            <a:spLocks noGrp="1"/>
          </p:cNvSpPr>
          <p:nvPr>
            <p:ph type="body" sz="quarter" idx="16"/>
          </p:nvPr>
        </p:nvSpPr>
        <p:spPr>
          <a:xfrm>
            <a:off x="822840" y="628636"/>
            <a:ext cx="4378451" cy="603631"/>
          </a:xfrm>
        </p:spPr>
        <p:txBody>
          <a:bodyPr/>
          <a:lstStyle/>
          <a:p>
            <a:r>
              <a:rPr lang="en-US" dirty="0"/>
              <a:t>Module Contents</a:t>
            </a:r>
          </a:p>
        </p:txBody>
      </p:sp>
      <p:sp>
        <p:nvSpPr>
          <p:cNvPr id="2" name="Text Placeholder 1">
            <a:extLst>
              <a:ext uri="{FF2B5EF4-FFF2-40B4-BE49-F238E27FC236}">
                <a16:creationId xmlns:a16="http://schemas.microsoft.com/office/drawing/2014/main" id="{5A80BA90-44CA-2744-BB6F-BEACD329C22E}"/>
              </a:ext>
            </a:extLst>
          </p:cNvPr>
          <p:cNvSpPr>
            <a:spLocks noGrp="1"/>
          </p:cNvSpPr>
          <p:nvPr>
            <p:ph type="body" sz="quarter" idx="14"/>
          </p:nvPr>
        </p:nvSpPr>
        <p:spPr>
          <a:xfrm>
            <a:off x="7261426" y="2270401"/>
            <a:ext cx="4444898" cy="822373"/>
          </a:xfrm>
        </p:spPr>
        <p:txBody>
          <a:bodyPr/>
          <a:lstStyle/>
          <a:p>
            <a:r>
              <a:rPr lang="en-US" dirty="0"/>
              <a:t>Las </a:t>
            </a:r>
            <a:r>
              <a:rPr lang="en-US" dirty="0" err="1"/>
              <a:t>Fases</a:t>
            </a:r>
            <a:r>
              <a:rPr lang="en-US" dirty="0"/>
              <a:t> del Desarrollo de </a:t>
            </a:r>
            <a:r>
              <a:rPr lang="en-US" dirty="0" err="1"/>
              <a:t>Nuevos</a:t>
            </a:r>
            <a:r>
              <a:rPr lang="en-US" dirty="0"/>
              <a:t> </a:t>
            </a:r>
            <a:r>
              <a:rPr lang="en-US" dirty="0" err="1"/>
              <a:t>Productos</a:t>
            </a:r>
            <a:endParaRPr lang="en-US" dirty="0"/>
          </a:p>
        </p:txBody>
      </p:sp>
      <p:sp>
        <p:nvSpPr>
          <p:cNvPr id="8" name="Text Placeholder 7">
            <a:extLst>
              <a:ext uri="{FF2B5EF4-FFF2-40B4-BE49-F238E27FC236}">
                <a16:creationId xmlns:a16="http://schemas.microsoft.com/office/drawing/2014/main" id="{A17A3573-EF13-E64A-81BB-BF0EFE81C187}"/>
              </a:ext>
            </a:extLst>
          </p:cNvPr>
          <p:cNvSpPr>
            <a:spLocks noGrp="1"/>
          </p:cNvSpPr>
          <p:nvPr>
            <p:ph type="body" sz="quarter" idx="19"/>
          </p:nvPr>
        </p:nvSpPr>
        <p:spPr/>
        <p:txBody>
          <a:bodyPr/>
          <a:lstStyle/>
          <a:p>
            <a:r>
              <a:rPr lang="en-US" dirty="0"/>
              <a:t>2</a:t>
            </a:r>
          </a:p>
        </p:txBody>
      </p:sp>
      <p:sp>
        <p:nvSpPr>
          <p:cNvPr id="9" name="Text Placeholder 8">
            <a:extLst>
              <a:ext uri="{FF2B5EF4-FFF2-40B4-BE49-F238E27FC236}">
                <a16:creationId xmlns:a16="http://schemas.microsoft.com/office/drawing/2014/main" id="{C4419BF1-5CAF-8F47-86A0-836F57506040}"/>
              </a:ext>
            </a:extLst>
          </p:cNvPr>
          <p:cNvSpPr>
            <a:spLocks noGrp="1"/>
          </p:cNvSpPr>
          <p:nvPr>
            <p:ph type="body" sz="quarter" idx="20"/>
          </p:nvPr>
        </p:nvSpPr>
        <p:spPr>
          <a:xfrm>
            <a:off x="7229716" y="1212215"/>
            <a:ext cx="4465067" cy="822373"/>
          </a:xfrm>
        </p:spPr>
        <p:txBody>
          <a:bodyPr/>
          <a:lstStyle/>
          <a:p>
            <a:r>
              <a:rPr lang="es-ES" dirty="0"/>
              <a:t>Diseñar nuevos alimentos para las personas mayores</a:t>
            </a:r>
            <a:endParaRPr lang="en-US" dirty="0"/>
          </a:p>
        </p:txBody>
      </p:sp>
      <p:sp>
        <p:nvSpPr>
          <p:cNvPr id="10" name="Text Placeholder 9">
            <a:extLst>
              <a:ext uri="{FF2B5EF4-FFF2-40B4-BE49-F238E27FC236}">
                <a16:creationId xmlns:a16="http://schemas.microsoft.com/office/drawing/2014/main" id="{C48A5FD9-D237-2A4E-8E70-A4EEB17BACF2}"/>
              </a:ext>
            </a:extLst>
          </p:cNvPr>
          <p:cNvSpPr>
            <a:spLocks noGrp="1"/>
          </p:cNvSpPr>
          <p:nvPr>
            <p:ph type="body" sz="quarter" idx="21"/>
          </p:nvPr>
        </p:nvSpPr>
        <p:spPr/>
        <p:txBody>
          <a:bodyPr/>
          <a:lstStyle/>
          <a:p>
            <a:r>
              <a:rPr lang="en-US" dirty="0"/>
              <a:t>3</a:t>
            </a:r>
          </a:p>
        </p:txBody>
      </p:sp>
      <p:sp>
        <p:nvSpPr>
          <p:cNvPr id="11" name="Text Placeholder 10">
            <a:extLst>
              <a:ext uri="{FF2B5EF4-FFF2-40B4-BE49-F238E27FC236}">
                <a16:creationId xmlns:a16="http://schemas.microsoft.com/office/drawing/2014/main" id="{2C40850D-009A-7441-B664-3A4BA8330E62}"/>
              </a:ext>
            </a:extLst>
          </p:cNvPr>
          <p:cNvSpPr>
            <a:spLocks noGrp="1"/>
          </p:cNvSpPr>
          <p:nvPr>
            <p:ph type="body" sz="quarter" idx="22"/>
          </p:nvPr>
        </p:nvSpPr>
        <p:spPr/>
        <p:txBody>
          <a:bodyPr/>
          <a:lstStyle/>
          <a:p>
            <a:r>
              <a:rPr lang="es-ES" dirty="0"/>
              <a:t>Alegaciones nutricionales y de salud</a:t>
            </a:r>
            <a:endParaRPr lang="en-US" dirty="0"/>
          </a:p>
        </p:txBody>
      </p:sp>
      <p:sp>
        <p:nvSpPr>
          <p:cNvPr id="12" name="Text Placeholder 11">
            <a:extLst>
              <a:ext uri="{FF2B5EF4-FFF2-40B4-BE49-F238E27FC236}">
                <a16:creationId xmlns:a16="http://schemas.microsoft.com/office/drawing/2014/main" id="{9D01DFFD-F752-934A-8AD0-6D0868299CF3}"/>
              </a:ext>
            </a:extLst>
          </p:cNvPr>
          <p:cNvSpPr>
            <a:spLocks noGrp="1"/>
          </p:cNvSpPr>
          <p:nvPr>
            <p:ph type="body" sz="quarter" idx="23"/>
          </p:nvPr>
        </p:nvSpPr>
        <p:spPr/>
        <p:txBody>
          <a:bodyPr/>
          <a:lstStyle/>
          <a:p>
            <a:r>
              <a:rPr lang="en-US" dirty="0"/>
              <a:t>4</a:t>
            </a:r>
          </a:p>
        </p:txBody>
      </p:sp>
      <p:sp>
        <p:nvSpPr>
          <p:cNvPr id="13" name="Text Placeholder 12">
            <a:extLst>
              <a:ext uri="{FF2B5EF4-FFF2-40B4-BE49-F238E27FC236}">
                <a16:creationId xmlns:a16="http://schemas.microsoft.com/office/drawing/2014/main" id="{49B03528-2202-E941-B8AD-F9FFA7651659}"/>
              </a:ext>
            </a:extLst>
          </p:cNvPr>
          <p:cNvSpPr>
            <a:spLocks noGrp="1"/>
          </p:cNvSpPr>
          <p:nvPr>
            <p:ph type="body" sz="quarter" idx="24"/>
          </p:nvPr>
        </p:nvSpPr>
        <p:spPr/>
        <p:txBody>
          <a:bodyPr/>
          <a:lstStyle/>
          <a:p>
            <a:r>
              <a:rPr lang="en-US" dirty="0" err="1"/>
              <a:t>Formatos</a:t>
            </a:r>
            <a:r>
              <a:rPr lang="en-US" dirty="0"/>
              <a:t> </a:t>
            </a:r>
            <a:r>
              <a:rPr lang="en-US" dirty="0" err="1"/>
              <a:t>innovadores</a:t>
            </a:r>
            <a:r>
              <a:rPr lang="en-US" dirty="0"/>
              <a:t> de </a:t>
            </a:r>
            <a:r>
              <a:rPr lang="en-US" dirty="0" err="1"/>
              <a:t>envasado</a:t>
            </a:r>
            <a:r>
              <a:rPr lang="en-US" dirty="0"/>
              <a:t> y </a:t>
            </a:r>
            <a:r>
              <a:rPr lang="en-US" dirty="0" err="1"/>
              <a:t>etiquetado</a:t>
            </a:r>
            <a:r>
              <a:rPr lang="en-US" dirty="0"/>
              <a:t> de </a:t>
            </a:r>
            <a:r>
              <a:rPr lang="en-US" dirty="0" err="1"/>
              <a:t>alimentos</a:t>
            </a:r>
            <a:endParaRPr lang="en-US" dirty="0"/>
          </a:p>
        </p:txBody>
      </p:sp>
      <p:sp>
        <p:nvSpPr>
          <p:cNvPr id="14" name="Text Placeholder 13">
            <a:extLst>
              <a:ext uri="{FF2B5EF4-FFF2-40B4-BE49-F238E27FC236}">
                <a16:creationId xmlns:a16="http://schemas.microsoft.com/office/drawing/2014/main" id="{3B7B5BCC-0C75-6048-B2A1-702C8D5716E9}"/>
              </a:ext>
            </a:extLst>
          </p:cNvPr>
          <p:cNvSpPr>
            <a:spLocks noGrp="1"/>
          </p:cNvSpPr>
          <p:nvPr>
            <p:ph type="body" sz="quarter" idx="25"/>
          </p:nvPr>
        </p:nvSpPr>
        <p:spPr/>
        <p:txBody>
          <a:bodyPr/>
          <a:lstStyle/>
          <a:p>
            <a:r>
              <a:rPr lang="en-US" dirty="0"/>
              <a:t>5</a:t>
            </a:r>
          </a:p>
        </p:txBody>
      </p:sp>
      <p:sp>
        <p:nvSpPr>
          <p:cNvPr id="15" name="Text Placeholder 14">
            <a:extLst>
              <a:ext uri="{FF2B5EF4-FFF2-40B4-BE49-F238E27FC236}">
                <a16:creationId xmlns:a16="http://schemas.microsoft.com/office/drawing/2014/main" id="{2CF53864-63EB-9940-A7F3-3B7A547B5905}"/>
              </a:ext>
            </a:extLst>
          </p:cNvPr>
          <p:cNvSpPr>
            <a:spLocks noGrp="1"/>
          </p:cNvSpPr>
          <p:nvPr>
            <p:ph type="body" sz="quarter" idx="26"/>
          </p:nvPr>
        </p:nvSpPr>
        <p:spPr>
          <a:xfrm>
            <a:off x="7229716" y="5502145"/>
            <a:ext cx="4962284" cy="822373"/>
          </a:xfrm>
        </p:spPr>
        <p:txBody>
          <a:bodyPr/>
          <a:lstStyle/>
          <a:p>
            <a:r>
              <a:rPr lang="es-ES" dirty="0"/>
              <a:t>Análisis sensorial y pruebas de consumo</a:t>
            </a:r>
            <a:endParaRPr lang="en-US" sz="1800" dirty="0"/>
          </a:p>
        </p:txBody>
      </p:sp>
    </p:spTree>
    <p:extLst>
      <p:ext uri="{BB962C8B-B14F-4D97-AF65-F5344CB8AC3E}">
        <p14:creationId xmlns:p14="http://schemas.microsoft.com/office/powerpoint/2010/main" val="3200902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D0F07D-0B80-4D84-B627-A0E12C4B6BC5}"/>
              </a:ext>
            </a:extLst>
          </p:cNvPr>
          <p:cNvSpPr>
            <a:spLocks noGrp="1"/>
          </p:cNvSpPr>
          <p:nvPr>
            <p:ph type="body" sz="quarter" idx="16"/>
          </p:nvPr>
        </p:nvSpPr>
        <p:spPr>
          <a:xfrm>
            <a:off x="2149154" y="934084"/>
            <a:ext cx="5166046" cy="2334633"/>
          </a:xfrm>
        </p:spPr>
        <p:txBody>
          <a:bodyPr>
            <a:normAutofit/>
          </a:bodyPr>
          <a:lstStyle/>
          <a:p>
            <a:r>
              <a:rPr lang="en-US" dirty="0"/>
              <a:t>Las </a:t>
            </a:r>
            <a:r>
              <a:rPr lang="en-US" dirty="0" err="1"/>
              <a:t>fases</a:t>
            </a:r>
            <a:r>
              <a:rPr lang="en-US" dirty="0"/>
              <a:t> del DNP</a:t>
            </a:r>
            <a:endParaRPr lang="en-IE" dirty="0"/>
          </a:p>
        </p:txBody>
      </p:sp>
      <p:sp>
        <p:nvSpPr>
          <p:cNvPr id="4" name="Text Placeholder 2">
            <a:extLst>
              <a:ext uri="{FF2B5EF4-FFF2-40B4-BE49-F238E27FC236}">
                <a16:creationId xmlns:a16="http://schemas.microsoft.com/office/drawing/2014/main" id="{AB46EF17-ECA3-42EA-B306-497B411DE229}"/>
              </a:ext>
            </a:extLst>
          </p:cNvPr>
          <p:cNvSpPr>
            <a:spLocks noGrp="1"/>
          </p:cNvSpPr>
          <p:nvPr>
            <p:ph type="body" sz="quarter" idx="17"/>
          </p:nvPr>
        </p:nvSpPr>
        <p:spPr>
          <a:xfrm>
            <a:off x="704850" y="933450"/>
            <a:ext cx="904875" cy="582613"/>
          </a:xfrm>
        </p:spPr>
        <p:txBody>
          <a:bodyPr>
            <a:normAutofit fontScale="85000" lnSpcReduction="20000"/>
          </a:bodyPr>
          <a:lstStyle/>
          <a:p>
            <a:r>
              <a:rPr lang="en-US" dirty="0"/>
              <a:t>2</a:t>
            </a:r>
          </a:p>
          <a:p>
            <a:endParaRPr lang="en-IE" dirty="0"/>
          </a:p>
        </p:txBody>
      </p:sp>
    </p:spTree>
    <p:extLst>
      <p:ext uri="{BB962C8B-B14F-4D97-AF65-F5344CB8AC3E}">
        <p14:creationId xmlns:p14="http://schemas.microsoft.com/office/powerpoint/2010/main" val="2127652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142F21-F07F-478F-9A6F-46FC8ABDC798}"/>
              </a:ext>
            </a:extLst>
          </p:cNvPr>
          <p:cNvSpPr>
            <a:spLocks noGrp="1"/>
          </p:cNvSpPr>
          <p:nvPr>
            <p:ph type="body" sz="quarter" idx="18"/>
          </p:nvPr>
        </p:nvSpPr>
        <p:spPr>
          <a:xfrm>
            <a:off x="529390" y="1459832"/>
            <a:ext cx="5751094" cy="4164883"/>
          </a:xfrm>
        </p:spPr>
        <p:txBody>
          <a:bodyPr>
            <a:noAutofit/>
          </a:bodyPr>
          <a:lstStyle/>
          <a:p>
            <a:pPr marL="0" indent="0"/>
            <a:endParaRPr lang="en-IE" sz="400" dirty="0"/>
          </a:p>
          <a:p>
            <a:pPr marL="0" indent="0"/>
            <a:r>
              <a:rPr lang="es-ES" sz="2200" b="1" dirty="0"/>
              <a:t>DNP </a:t>
            </a:r>
            <a:r>
              <a:rPr lang="es-ES" sz="2200" dirty="0"/>
              <a:t>significa</a:t>
            </a:r>
            <a:r>
              <a:rPr lang="es-ES" sz="2200" b="1" dirty="0"/>
              <a:t> Desarrollo de Nuevos Productos. </a:t>
            </a:r>
          </a:p>
          <a:p>
            <a:pPr marL="342900" indent="-342900">
              <a:buFont typeface="Arial" panose="020B0604020202020204" pitchFamily="34" charset="0"/>
              <a:buChar char="•"/>
            </a:pPr>
            <a:r>
              <a:rPr lang="es-ES" sz="2200" dirty="0"/>
              <a:t>El desarrollo de nuevos productos alimentarios es el proceso que crea un nuevo producto, lo produce y lo lleva al mercado</a:t>
            </a:r>
            <a:r>
              <a:rPr lang="en-US" sz="2200" dirty="0"/>
              <a:t>.</a:t>
            </a:r>
            <a:endParaRPr lang="en-US" sz="900" dirty="0"/>
          </a:p>
          <a:p>
            <a:pPr marL="0" indent="0"/>
            <a:r>
              <a:rPr lang="es-ES" sz="2200" b="1" dirty="0"/>
              <a:t>¿En qué se diferencia de la reformulación de alimentos? </a:t>
            </a:r>
          </a:p>
          <a:p>
            <a:pPr marL="342900" indent="-342900">
              <a:buFont typeface="Arial" panose="020B0604020202020204" pitchFamily="34" charset="0"/>
              <a:buChar char="•"/>
            </a:pPr>
            <a:r>
              <a:rPr lang="es-ES" sz="2200" dirty="0"/>
              <a:t>La reformulación de los alimentos modifica los productos alimenticios existentes para satisfacer las nuevas demandas.</a:t>
            </a:r>
          </a:p>
          <a:p>
            <a:pPr marL="0" indent="0"/>
            <a:r>
              <a:rPr lang="es-ES" sz="2200" b="1" dirty="0"/>
              <a:t>¿Por qué necesitamos el NPD?</a:t>
            </a:r>
          </a:p>
          <a:p>
            <a:pPr marL="0" indent="0"/>
            <a:r>
              <a:rPr lang="es-ES" sz="2200" dirty="0"/>
              <a:t>Mantener o aumentar la cuota de mercado de las empresas alimentarias/PYMES.</a:t>
            </a:r>
            <a:endParaRPr lang="en-US" sz="2200" dirty="0"/>
          </a:p>
          <a:p>
            <a:pPr marL="0" indent="0"/>
            <a:endParaRPr lang="en-IE" sz="2000" dirty="0"/>
          </a:p>
        </p:txBody>
      </p:sp>
      <p:sp>
        <p:nvSpPr>
          <p:cNvPr id="3" name="Text Placeholder 2">
            <a:extLst>
              <a:ext uri="{FF2B5EF4-FFF2-40B4-BE49-F238E27FC236}">
                <a16:creationId xmlns:a16="http://schemas.microsoft.com/office/drawing/2014/main" id="{D3F26CDE-4656-4754-8F1A-E608E077D809}"/>
              </a:ext>
            </a:extLst>
          </p:cNvPr>
          <p:cNvSpPr>
            <a:spLocks noGrp="1"/>
          </p:cNvSpPr>
          <p:nvPr>
            <p:ph type="body" sz="quarter" idx="16"/>
          </p:nvPr>
        </p:nvSpPr>
        <p:spPr>
          <a:xfrm>
            <a:off x="650631" y="581357"/>
            <a:ext cx="5085159" cy="582221"/>
          </a:xfrm>
        </p:spPr>
        <p:txBody>
          <a:bodyPr>
            <a:normAutofit lnSpcReduction="10000"/>
          </a:bodyPr>
          <a:lstStyle/>
          <a:p>
            <a:r>
              <a:rPr lang="en-IE" dirty="0" err="1"/>
              <a:t>Entender</a:t>
            </a:r>
            <a:r>
              <a:rPr lang="en-IE" dirty="0"/>
              <a:t> </a:t>
            </a:r>
            <a:r>
              <a:rPr lang="en-IE" dirty="0" err="1"/>
              <a:t>el</a:t>
            </a:r>
            <a:r>
              <a:rPr lang="en-IE" dirty="0"/>
              <a:t> DNP</a:t>
            </a:r>
          </a:p>
        </p:txBody>
      </p:sp>
      <p:grpSp>
        <p:nvGrpSpPr>
          <p:cNvPr id="5" name="Group 4">
            <a:extLst>
              <a:ext uri="{FF2B5EF4-FFF2-40B4-BE49-F238E27FC236}">
                <a16:creationId xmlns:a16="http://schemas.microsoft.com/office/drawing/2014/main" id="{F3E9BA2F-6871-4600-9277-C2690AD64AAA}"/>
              </a:ext>
            </a:extLst>
          </p:cNvPr>
          <p:cNvGrpSpPr/>
          <p:nvPr/>
        </p:nvGrpSpPr>
        <p:grpSpPr>
          <a:xfrm>
            <a:off x="3596754" y="1225193"/>
            <a:ext cx="11321930" cy="3888819"/>
            <a:chOff x="3581400" y="1442597"/>
            <a:chExt cx="10949753" cy="3888819"/>
          </a:xfrm>
        </p:grpSpPr>
        <p:graphicFrame>
          <p:nvGraphicFramePr>
            <p:cNvPr id="6" name="Diagram 5">
              <a:extLst>
                <a:ext uri="{FF2B5EF4-FFF2-40B4-BE49-F238E27FC236}">
                  <a16:creationId xmlns:a16="http://schemas.microsoft.com/office/drawing/2014/main" id="{B9642395-0DE2-4CF9-93F3-97E244262125}"/>
                </a:ext>
              </a:extLst>
            </p:cNvPr>
            <p:cNvGraphicFramePr/>
            <p:nvPr>
              <p:extLst>
                <p:ext uri="{D42A27DB-BD31-4B8C-83A1-F6EECF244321}">
                  <p14:modId xmlns:p14="http://schemas.microsoft.com/office/powerpoint/2010/main" val="3601216579"/>
                </p:ext>
              </p:extLst>
            </p:nvPr>
          </p:nvGraphicFramePr>
          <p:xfrm>
            <a:off x="3581400" y="1442597"/>
            <a:ext cx="10949753" cy="38888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1F9E63A2-C0F5-4754-9071-E1370AACB64C}"/>
                </a:ext>
              </a:extLst>
            </p:cNvPr>
            <p:cNvSpPr txBox="1"/>
            <p:nvPr/>
          </p:nvSpPr>
          <p:spPr>
            <a:xfrm>
              <a:off x="8414312" y="3228945"/>
              <a:ext cx="1500346" cy="400110"/>
            </a:xfrm>
            <a:prstGeom prst="rect">
              <a:avLst/>
            </a:prstGeom>
            <a:solidFill>
              <a:srgbClr val="009BBD"/>
            </a:solidFill>
            <a:ln>
              <a:solidFill>
                <a:schemeClr val="accent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prstClr val="white"/>
                  </a:solidFill>
                  <a:effectLst/>
                  <a:uLnTx/>
                  <a:uFillTx/>
                  <a:latin typeface="Arial"/>
                </a:rPr>
                <a:t>Innovación</a:t>
              </a:r>
              <a:r>
                <a:rPr kumimoji="0" lang="en-US" sz="2000" b="1" i="0" u="none" strike="noStrike" kern="0" cap="none" spc="0" normalizeH="0" baseline="0" noProof="0" dirty="0">
                  <a:ln>
                    <a:noFill/>
                  </a:ln>
                  <a:solidFill>
                    <a:prstClr val="black"/>
                  </a:solidFill>
                  <a:effectLst/>
                  <a:uLnTx/>
                  <a:uFillTx/>
                  <a:latin typeface="Arial"/>
                </a:rPr>
                <a:t> </a:t>
              </a:r>
            </a:p>
          </p:txBody>
        </p:sp>
      </p:grpSp>
      <p:sp>
        <p:nvSpPr>
          <p:cNvPr id="8" name="TextBox 7">
            <a:extLst>
              <a:ext uri="{FF2B5EF4-FFF2-40B4-BE49-F238E27FC236}">
                <a16:creationId xmlns:a16="http://schemas.microsoft.com/office/drawing/2014/main" id="{404F7ACE-E7FC-435F-9C82-238F7DB8BA6B}"/>
              </a:ext>
            </a:extLst>
          </p:cNvPr>
          <p:cNvSpPr txBox="1"/>
          <p:nvPr/>
        </p:nvSpPr>
        <p:spPr>
          <a:xfrm>
            <a:off x="7543477" y="3358503"/>
            <a:ext cx="1714241" cy="1200329"/>
          </a:xfrm>
          <a:prstGeom prst="rect">
            <a:avLst/>
          </a:prstGeom>
          <a:noFill/>
        </p:spPr>
        <p:txBody>
          <a:bodyPr wrap="square" rtlCol="0">
            <a:spAutoFit/>
          </a:bodyPr>
          <a:lstStyle/>
          <a:p>
            <a:pPr lvl="0" algn="ctr">
              <a:spcAft>
                <a:spcPts val="0"/>
              </a:spcAft>
              <a:buNone/>
            </a:pPr>
            <a:r>
              <a:rPr lang="es-ES" sz="1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¿Qué es </a:t>
            </a:r>
            <a:r>
              <a:rPr lang="es-ES" sz="1800" b="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comercialmenty</a:t>
            </a:r>
            <a:r>
              <a:rPr lang="es-ES" sz="1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s-ES" sz="18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viable</a:t>
            </a:r>
            <a:r>
              <a:rPr lang="es-ES" sz="1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en el mercado?</a:t>
            </a:r>
            <a:endParaRPr lang="en-GB" sz="18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0D38AB20-B883-4032-8A43-DB123AFA576A}"/>
              </a:ext>
            </a:extLst>
          </p:cNvPr>
          <p:cNvSpPr txBox="1"/>
          <p:nvPr/>
        </p:nvSpPr>
        <p:spPr>
          <a:xfrm>
            <a:off x="8441156" y="1697010"/>
            <a:ext cx="1633124" cy="923330"/>
          </a:xfrm>
          <a:prstGeom prst="rect">
            <a:avLst/>
          </a:prstGeom>
          <a:noFill/>
        </p:spPr>
        <p:txBody>
          <a:bodyPr wrap="square" rtlCol="0">
            <a:spAutoFit/>
          </a:bodyPr>
          <a:lstStyle/>
          <a:p>
            <a:pPr algn="ctr"/>
            <a:r>
              <a:rPr lang="es-ES" sz="1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¿Cuál es la necesidad del </a:t>
            </a:r>
            <a:r>
              <a:rPr lang="es-ES" b="1" dirty="0">
                <a:solidFill>
                  <a:sysClr val="windowText" lastClr="000000">
                    <a:hueOff val="0"/>
                    <a:satOff val="0"/>
                    <a:lumOff val="0"/>
                    <a:alphaOff val="0"/>
                  </a:sysClr>
                </a:solidFill>
                <a:latin typeface="Arial" panose="020B0604020202020204" pitchFamily="34" charset="0"/>
                <a:cs typeface="Arial" panose="020B0604020202020204" pitchFamily="34" charset="0"/>
              </a:rPr>
              <a:t>consumidor?</a:t>
            </a:r>
            <a:endParaRPr lang="en-IE" dirty="0"/>
          </a:p>
        </p:txBody>
      </p:sp>
      <p:sp>
        <p:nvSpPr>
          <p:cNvPr id="10" name="TextBox 9">
            <a:extLst>
              <a:ext uri="{FF2B5EF4-FFF2-40B4-BE49-F238E27FC236}">
                <a16:creationId xmlns:a16="http://schemas.microsoft.com/office/drawing/2014/main" id="{AC990108-F8F8-4E7C-8FC0-938E8323830A}"/>
              </a:ext>
            </a:extLst>
          </p:cNvPr>
          <p:cNvSpPr txBox="1"/>
          <p:nvPr/>
        </p:nvSpPr>
        <p:spPr>
          <a:xfrm>
            <a:off x="9532504" y="3411651"/>
            <a:ext cx="1551342" cy="1477328"/>
          </a:xfrm>
          <a:prstGeom prst="rect">
            <a:avLst/>
          </a:prstGeom>
          <a:noFill/>
        </p:spPr>
        <p:txBody>
          <a:bodyPr wrap="square" rtlCol="0">
            <a:spAutoFit/>
          </a:bodyPr>
          <a:lstStyle/>
          <a:p>
            <a:pPr algn="ctr"/>
            <a:r>
              <a:rPr lang="es-ES" sz="18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¿Qué es técnicamente posible o </a:t>
            </a:r>
            <a:r>
              <a:rPr lang="es-ES" sz="18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factible? </a:t>
            </a:r>
          </a:p>
          <a:p>
            <a:pPr algn="ctr"/>
            <a:endParaRPr lang="en-IE" dirty="0"/>
          </a:p>
        </p:txBody>
      </p:sp>
      <p:sp>
        <p:nvSpPr>
          <p:cNvPr id="12" name="TextBox 11">
            <a:extLst>
              <a:ext uri="{FF2B5EF4-FFF2-40B4-BE49-F238E27FC236}">
                <a16:creationId xmlns:a16="http://schemas.microsoft.com/office/drawing/2014/main" id="{ED830BFF-BBE7-4776-A9BE-8EB7C2A67E0E}"/>
              </a:ext>
            </a:extLst>
          </p:cNvPr>
          <p:cNvSpPr txBox="1"/>
          <p:nvPr/>
        </p:nvSpPr>
        <p:spPr>
          <a:xfrm>
            <a:off x="7074156" y="439180"/>
            <a:ext cx="4589109" cy="400110"/>
          </a:xfrm>
          <a:prstGeom prst="rect">
            <a:avLst/>
          </a:prstGeom>
          <a:noFill/>
        </p:spPr>
        <p:txBody>
          <a:bodyPr wrap="square">
            <a:spAutoFit/>
          </a:bodyPr>
          <a:lstStyle/>
          <a:p>
            <a:pPr marL="0" indent="0"/>
            <a:r>
              <a:rPr lang="es-ES" sz="2000" b="1" dirty="0">
                <a:solidFill>
                  <a:srgbClr val="000000"/>
                </a:solidFill>
              </a:rPr>
              <a:t>La innovación está en el corazón del DNP </a:t>
            </a:r>
          </a:p>
        </p:txBody>
      </p:sp>
    </p:spTree>
    <p:extLst>
      <p:ext uri="{BB962C8B-B14F-4D97-AF65-F5344CB8AC3E}">
        <p14:creationId xmlns:p14="http://schemas.microsoft.com/office/powerpoint/2010/main" val="4075893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White stairs with a blue arrow drawn in the middle pointing upwards">
            <a:extLst>
              <a:ext uri="{FF2B5EF4-FFF2-40B4-BE49-F238E27FC236}">
                <a16:creationId xmlns:a16="http://schemas.microsoft.com/office/drawing/2014/main" id="{832AE83D-AB83-4B4D-BDFE-75D44CD2760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0E328E9B-25BD-433E-B188-FECE910E2563}"/>
              </a:ext>
            </a:extLst>
          </p:cNvPr>
          <p:cNvSpPr>
            <a:spLocks noGrp="1"/>
          </p:cNvSpPr>
          <p:nvPr>
            <p:ph type="body" sz="quarter" idx="18"/>
          </p:nvPr>
        </p:nvSpPr>
        <p:spPr>
          <a:xfrm>
            <a:off x="1416908" y="1773241"/>
            <a:ext cx="5267671" cy="4525954"/>
          </a:xfrm>
        </p:spPr>
        <p:txBody>
          <a:bodyPr>
            <a:normAutofit lnSpcReduction="10000"/>
          </a:bodyPr>
          <a:lstStyle/>
          <a:p>
            <a:pPr marL="914400" indent="-457200">
              <a:buFont typeface="+mj-lt"/>
              <a:buAutoNum type="arabicPeriod"/>
            </a:pPr>
            <a:r>
              <a:rPr lang="es-ES" dirty="0"/>
              <a:t>Demanda de un cliente (comportamiento y cambio de estilo de vida, vida sana, como hemos revisado en la última sección)</a:t>
            </a:r>
          </a:p>
          <a:p>
            <a:pPr marL="914400" indent="-457200">
              <a:buFont typeface="+mj-lt"/>
              <a:buAutoNum type="arabicPeriod"/>
            </a:pPr>
            <a:r>
              <a:rPr lang="en-US" dirty="0"/>
              <a:t>La </a:t>
            </a:r>
            <a:r>
              <a:rPr lang="en-US" dirty="0" err="1"/>
              <a:t>presión</a:t>
            </a:r>
            <a:r>
              <a:rPr lang="en-US" dirty="0"/>
              <a:t> del mercado</a:t>
            </a:r>
          </a:p>
          <a:p>
            <a:pPr marL="914400" indent="-457200">
              <a:buFont typeface="+mj-lt"/>
              <a:buAutoNum type="arabicPeriod"/>
            </a:pPr>
            <a:r>
              <a:rPr lang="es-ES" b="0" i="0" dirty="0">
                <a:solidFill>
                  <a:srgbClr val="222222"/>
                </a:solidFill>
                <a:effectLst/>
              </a:rPr>
              <a:t>Diversificación del riesgo, por ejemplo, pérdida del mercado actual</a:t>
            </a:r>
          </a:p>
          <a:p>
            <a:pPr marL="914400" indent="-457200">
              <a:buFont typeface="+mj-lt"/>
              <a:buAutoNum type="arabicPeriod"/>
            </a:pPr>
            <a:r>
              <a:rPr lang="es-ES" b="0" i="0" dirty="0">
                <a:solidFill>
                  <a:srgbClr val="222222"/>
                </a:solidFill>
                <a:effectLst/>
              </a:rPr>
              <a:t>Aumentar la reputación de la empresa y de la marca</a:t>
            </a:r>
          </a:p>
          <a:p>
            <a:pPr marL="914400" indent="-457200">
              <a:buFont typeface="+mj-lt"/>
              <a:buAutoNum type="arabicPeriod"/>
            </a:pPr>
            <a:r>
              <a:rPr lang="es-ES" b="0" i="0" dirty="0">
                <a:solidFill>
                  <a:srgbClr val="222222"/>
                </a:solidFill>
                <a:effectLst/>
              </a:rPr>
              <a:t>Aumentar la reputación de la empresa y de la marca</a:t>
            </a:r>
            <a:endParaRPr lang="en-IE" dirty="0"/>
          </a:p>
        </p:txBody>
      </p:sp>
      <p:sp>
        <p:nvSpPr>
          <p:cNvPr id="4" name="Text Placeholder 3">
            <a:extLst>
              <a:ext uri="{FF2B5EF4-FFF2-40B4-BE49-F238E27FC236}">
                <a16:creationId xmlns:a16="http://schemas.microsoft.com/office/drawing/2014/main" id="{E3E8A877-3452-4F7C-B78A-581C8AE30248}"/>
              </a:ext>
            </a:extLst>
          </p:cNvPr>
          <p:cNvSpPr>
            <a:spLocks noGrp="1"/>
          </p:cNvSpPr>
          <p:nvPr>
            <p:ph type="body" sz="quarter" idx="16"/>
          </p:nvPr>
        </p:nvSpPr>
        <p:spPr/>
        <p:txBody>
          <a:bodyPr>
            <a:normAutofit fontScale="77500" lnSpcReduction="20000"/>
          </a:bodyPr>
          <a:lstStyle/>
          <a:p>
            <a:r>
              <a:rPr lang="es-ES" dirty="0"/>
              <a:t>¿Por qué necesitamos el DNP?</a:t>
            </a:r>
            <a:endParaRPr lang="en-IE" dirty="0"/>
          </a:p>
        </p:txBody>
      </p:sp>
    </p:spTree>
    <p:extLst>
      <p:ext uri="{BB962C8B-B14F-4D97-AF65-F5344CB8AC3E}">
        <p14:creationId xmlns:p14="http://schemas.microsoft.com/office/powerpoint/2010/main" val="4192673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3B6D0D-B667-45CE-9FDB-5313983C5923}"/>
              </a:ext>
            </a:extLst>
          </p:cNvPr>
          <p:cNvSpPr>
            <a:spLocks noGrp="1"/>
          </p:cNvSpPr>
          <p:nvPr>
            <p:ph type="body" sz="quarter" idx="16"/>
          </p:nvPr>
        </p:nvSpPr>
        <p:spPr/>
        <p:txBody>
          <a:bodyPr>
            <a:normAutofit fontScale="92500"/>
          </a:bodyPr>
          <a:lstStyle/>
          <a:p>
            <a:r>
              <a:rPr lang="es-ES" dirty="0"/>
              <a:t>Características del envejecimiento que influyen en el DNP</a:t>
            </a:r>
            <a:endParaRPr lang="en-IE" dirty="0"/>
          </a:p>
        </p:txBody>
      </p:sp>
      <p:sp>
        <p:nvSpPr>
          <p:cNvPr id="6" name="TextBox 5">
            <a:extLst>
              <a:ext uri="{FF2B5EF4-FFF2-40B4-BE49-F238E27FC236}">
                <a16:creationId xmlns:a16="http://schemas.microsoft.com/office/drawing/2014/main" id="{1F842FD2-5508-42E4-91FB-434AC8A777F8}"/>
              </a:ext>
            </a:extLst>
          </p:cNvPr>
          <p:cNvSpPr txBox="1"/>
          <p:nvPr/>
        </p:nvSpPr>
        <p:spPr>
          <a:xfrm>
            <a:off x="8311978" y="4400376"/>
            <a:ext cx="2602857" cy="923330"/>
          </a:xfrm>
          <a:prstGeom prst="rect">
            <a:avLst/>
          </a:prstGeom>
          <a:noFill/>
        </p:spPr>
        <p:txBody>
          <a:bodyPr wrap="square" lIns="91440" tIns="45720" rIns="91440" bIns="45720" anchor="t">
            <a:spAutoFit/>
          </a:bodyPr>
          <a:lstStyle/>
          <a:p>
            <a:r>
              <a:rPr lang="en-US" dirty="0" err="1">
                <a:solidFill>
                  <a:srgbClr val="1188A3"/>
                </a:solidFill>
                <a:hlinkClick r:id="rId2"/>
              </a:rPr>
              <a:t>Características</a:t>
            </a:r>
            <a:r>
              <a:rPr lang="en-US" dirty="0">
                <a:solidFill>
                  <a:srgbClr val="1188A3"/>
                </a:solidFill>
                <a:hlinkClick r:id="rId2"/>
              </a:rPr>
              <a:t> del </a:t>
            </a:r>
            <a:r>
              <a:rPr lang="en-US" dirty="0" err="1">
                <a:solidFill>
                  <a:srgbClr val="1188A3"/>
                </a:solidFill>
                <a:hlinkClick r:id="rId2"/>
              </a:rPr>
              <a:t>envejecimiento</a:t>
            </a:r>
            <a:r>
              <a:rPr lang="en-US" sz="1800" dirty="0">
                <a:solidFill>
                  <a:srgbClr val="1188A3"/>
                </a:solidFill>
                <a:hlinkClick r:id="rId2"/>
              </a:rPr>
              <a:t> (Fuente: Collins, and Bogue, 2015)</a:t>
            </a:r>
            <a:r>
              <a:rPr lang="en-US" dirty="0">
                <a:solidFill>
                  <a:srgbClr val="1188A3"/>
                </a:solidFill>
              </a:rPr>
              <a:t> </a:t>
            </a:r>
            <a:endParaRPr lang="en-US" sz="1800" dirty="0">
              <a:solidFill>
                <a:srgbClr val="1188A3"/>
              </a:solidFill>
            </a:endParaRPr>
          </a:p>
        </p:txBody>
      </p:sp>
      <p:pic>
        <p:nvPicPr>
          <p:cNvPr id="5" name="Picture 4">
            <a:extLst>
              <a:ext uri="{FF2B5EF4-FFF2-40B4-BE49-F238E27FC236}">
                <a16:creationId xmlns:a16="http://schemas.microsoft.com/office/drawing/2014/main" id="{78D848F3-FAA4-764A-BF00-0C5B3B67EE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66265" y="1225193"/>
            <a:ext cx="4754733" cy="4696212"/>
          </a:xfrm>
          <a:prstGeom prst="rect">
            <a:avLst/>
          </a:prstGeom>
        </p:spPr>
      </p:pic>
      <p:sp>
        <p:nvSpPr>
          <p:cNvPr id="8" name="TextBox 7">
            <a:extLst>
              <a:ext uri="{FF2B5EF4-FFF2-40B4-BE49-F238E27FC236}">
                <a16:creationId xmlns:a16="http://schemas.microsoft.com/office/drawing/2014/main" id="{3EC3256F-501D-B54F-B16C-901FAF7023D2}"/>
              </a:ext>
            </a:extLst>
          </p:cNvPr>
          <p:cNvSpPr txBox="1"/>
          <p:nvPr/>
        </p:nvSpPr>
        <p:spPr>
          <a:xfrm>
            <a:off x="3566807" y="3340141"/>
            <a:ext cx="1153647" cy="369332"/>
          </a:xfrm>
          <a:prstGeom prst="rect">
            <a:avLst/>
          </a:prstGeom>
          <a:noFill/>
        </p:spPr>
        <p:txBody>
          <a:bodyPr wrap="square">
            <a:spAutoFit/>
          </a:bodyPr>
          <a:lstStyle/>
          <a:p>
            <a:pPr algn="ctr"/>
            <a:r>
              <a:rPr lang="en-GB" sz="900" b="1" dirty="0">
                <a:solidFill>
                  <a:srgbClr val="000000"/>
                </a:solidFill>
                <a:latin typeface="Arial" panose="020B0604020202020204" pitchFamily="34" charset="0"/>
                <a:cs typeface="Arial" panose="020B0604020202020204" pitchFamily="34" charset="0"/>
              </a:rPr>
              <a:t>Ageing</a:t>
            </a:r>
          </a:p>
          <a:p>
            <a:pPr algn="ctr"/>
            <a:r>
              <a:rPr lang="en-GB" sz="900" b="1" dirty="0">
                <a:solidFill>
                  <a:srgbClr val="000000"/>
                </a:solidFill>
                <a:latin typeface="Arial" panose="020B0604020202020204" pitchFamily="34" charset="0"/>
                <a:cs typeface="Arial" panose="020B0604020202020204" pitchFamily="34" charset="0"/>
              </a:rPr>
              <a:t>characteristics</a:t>
            </a:r>
          </a:p>
        </p:txBody>
      </p:sp>
      <p:sp>
        <p:nvSpPr>
          <p:cNvPr id="9" name="TextBox 8">
            <a:extLst>
              <a:ext uri="{FF2B5EF4-FFF2-40B4-BE49-F238E27FC236}">
                <a16:creationId xmlns:a16="http://schemas.microsoft.com/office/drawing/2014/main" id="{422B0FFD-D270-8949-8989-B3A77CDC7814}"/>
              </a:ext>
            </a:extLst>
          </p:cNvPr>
          <p:cNvSpPr txBox="1"/>
          <p:nvPr/>
        </p:nvSpPr>
        <p:spPr>
          <a:xfrm>
            <a:off x="2267269" y="2420369"/>
            <a:ext cx="1153647" cy="784830"/>
          </a:xfrm>
          <a:prstGeom prst="rect">
            <a:avLst/>
          </a:prstGeom>
          <a:noFill/>
        </p:spPr>
        <p:txBody>
          <a:bodyPr wrap="square">
            <a:spAutoFit/>
          </a:bodyPr>
          <a:lstStyle/>
          <a:p>
            <a:pPr algn="ctr"/>
            <a:r>
              <a:rPr lang="es-ES" sz="900" b="1" dirty="0">
                <a:solidFill>
                  <a:srgbClr val="000000"/>
                </a:solidFill>
                <a:latin typeface="Arial" panose="020B0604020202020204" pitchFamily="34" charset="0"/>
                <a:cs typeface="Arial" panose="020B0604020202020204" pitchFamily="34" charset="0"/>
              </a:rPr>
              <a:t>55-70 años Necesita un enfoque positivo de la nutrición preventiva</a:t>
            </a:r>
          </a:p>
        </p:txBody>
      </p:sp>
      <p:sp>
        <p:nvSpPr>
          <p:cNvPr id="10" name="TextBox 9">
            <a:extLst>
              <a:ext uri="{FF2B5EF4-FFF2-40B4-BE49-F238E27FC236}">
                <a16:creationId xmlns:a16="http://schemas.microsoft.com/office/drawing/2014/main" id="{B888FF35-274B-1D48-80E1-369F29F14BB6}"/>
              </a:ext>
            </a:extLst>
          </p:cNvPr>
          <p:cNvSpPr txBox="1"/>
          <p:nvPr/>
        </p:nvSpPr>
        <p:spPr>
          <a:xfrm>
            <a:off x="3074537" y="1984577"/>
            <a:ext cx="1153647" cy="507831"/>
          </a:xfrm>
          <a:prstGeom prst="rect">
            <a:avLst/>
          </a:prstGeom>
          <a:noFill/>
        </p:spPr>
        <p:txBody>
          <a:bodyPr wrap="square">
            <a:spAutoFit/>
          </a:bodyPr>
          <a:lstStyle/>
          <a:p>
            <a:pPr algn="ctr"/>
            <a:r>
              <a:rPr lang="en-GB" sz="900" b="1" dirty="0" err="1">
                <a:solidFill>
                  <a:srgbClr val="000000"/>
                </a:solidFill>
                <a:latin typeface="Arial" panose="020B0604020202020204" pitchFamily="34" charset="0"/>
                <a:cs typeface="Arial" panose="020B0604020202020204" pitchFamily="34" charset="0"/>
              </a:rPr>
              <a:t>Necesidades</a:t>
            </a:r>
            <a:r>
              <a:rPr lang="en-GB" sz="900" b="1" dirty="0">
                <a:solidFill>
                  <a:srgbClr val="000000"/>
                </a:solidFill>
                <a:latin typeface="Arial" panose="020B0604020202020204" pitchFamily="34" charset="0"/>
                <a:cs typeface="Arial" panose="020B0604020202020204" pitchFamily="34" charset="0"/>
              </a:rPr>
              <a:t> y </a:t>
            </a:r>
            <a:r>
              <a:rPr lang="en-GB" sz="900" b="1" dirty="0" err="1">
                <a:solidFill>
                  <a:srgbClr val="000000"/>
                </a:solidFill>
                <a:latin typeface="Arial" panose="020B0604020202020204" pitchFamily="34" charset="0"/>
                <a:cs typeface="Arial" panose="020B0604020202020204" pitchFamily="34" charset="0"/>
              </a:rPr>
              <a:t>requisitos</a:t>
            </a:r>
            <a:r>
              <a:rPr lang="en-GB" sz="900" b="1" dirty="0">
                <a:solidFill>
                  <a:srgbClr val="000000"/>
                </a:solidFill>
                <a:latin typeface="Arial" panose="020B0604020202020204" pitchFamily="34" charset="0"/>
                <a:cs typeface="Arial" panose="020B0604020202020204" pitchFamily="34" charset="0"/>
              </a:rPr>
              <a:t> </a:t>
            </a:r>
            <a:r>
              <a:rPr lang="en-GB" sz="900" b="1" dirty="0" err="1">
                <a:solidFill>
                  <a:srgbClr val="000000"/>
                </a:solidFill>
                <a:latin typeface="Arial" panose="020B0604020202020204" pitchFamily="34" charset="0"/>
                <a:cs typeface="Arial" panose="020B0604020202020204" pitchFamily="34" charset="0"/>
              </a:rPr>
              <a:t>heterogéneos</a:t>
            </a:r>
            <a:endParaRPr lang="en-GB" sz="900" b="1" dirty="0">
              <a:solidFill>
                <a:srgbClr val="00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B983104-1939-FB46-8480-B9CB8E54E1B0}"/>
              </a:ext>
            </a:extLst>
          </p:cNvPr>
          <p:cNvSpPr txBox="1"/>
          <p:nvPr/>
        </p:nvSpPr>
        <p:spPr>
          <a:xfrm>
            <a:off x="4088056" y="1801626"/>
            <a:ext cx="1153647" cy="784830"/>
          </a:xfrm>
          <a:prstGeom prst="rect">
            <a:avLst/>
          </a:prstGeom>
          <a:noFill/>
        </p:spPr>
        <p:txBody>
          <a:bodyPr wrap="square">
            <a:spAutoFit/>
          </a:bodyPr>
          <a:lstStyle/>
          <a:p>
            <a:pPr algn="ctr"/>
            <a:r>
              <a:rPr lang="es-ES" sz="900" b="1" dirty="0">
                <a:solidFill>
                  <a:srgbClr val="000000"/>
                </a:solidFill>
                <a:latin typeface="Arial" panose="020B0604020202020204" pitchFamily="34" charset="0"/>
                <a:cs typeface="Arial" panose="020B0604020202020204" pitchFamily="34" charset="0"/>
              </a:rPr>
              <a:t>Aspectos del envejecimiento cronológico y fisiológico </a:t>
            </a:r>
          </a:p>
          <a:p>
            <a:pPr algn="ctr"/>
            <a:r>
              <a:rPr lang="es-ES" sz="900" b="1" dirty="0">
                <a:solidFill>
                  <a:srgbClr val="000000"/>
                </a:solidFill>
                <a:latin typeface="Arial" panose="020B0604020202020204" pitchFamily="34" charset="0"/>
                <a:cs typeface="Arial" panose="020B0604020202020204" pitchFamily="34" charset="0"/>
              </a:rPr>
              <a:t>envejecimiento</a:t>
            </a:r>
            <a:endParaRPr lang="en-GB" sz="900" b="1" dirty="0">
              <a:solidFill>
                <a:srgbClr val="00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B2ED89C-EC81-0D4D-BF9A-E577D5F7DFC2}"/>
              </a:ext>
            </a:extLst>
          </p:cNvPr>
          <p:cNvSpPr txBox="1"/>
          <p:nvPr/>
        </p:nvSpPr>
        <p:spPr>
          <a:xfrm>
            <a:off x="4924068" y="2725286"/>
            <a:ext cx="1153647" cy="230832"/>
          </a:xfrm>
          <a:prstGeom prst="rect">
            <a:avLst/>
          </a:prstGeom>
          <a:noFill/>
        </p:spPr>
        <p:txBody>
          <a:bodyPr wrap="square">
            <a:spAutoFit/>
          </a:bodyPr>
          <a:lstStyle/>
          <a:p>
            <a:pPr algn="ctr"/>
            <a:r>
              <a:rPr lang="en-GB" sz="900" b="1" dirty="0">
                <a:solidFill>
                  <a:srgbClr val="000000"/>
                </a:solidFill>
                <a:latin typeface="Arial" panose="020B0604020202020204" pitchFamily="34" charset="0"/>
                <a:cs typeface="Arial" panose="020B0604020202020204" pitchFamily="34" charset="0"/>
              </a:rPr>
              <a:t>65 </a:t>
            </a:r>
            <a:r>
              <a:rPr lang="en-GB" sz="900" b="1" dirty="0" err="1">
                <a:solidFill>
                  <a:srgbClr val="000000"/>
                </a:solidFill>
                <a:latin typeface="Arial" panose="020B0604020202020204" pitchFamily="34" charset="0"/>
                <a:cs typeface="Arial" panose="020B0604020202020204" pitchFamily="34" charset="0"/>
              </a:rPr>
              <a:t>años</a:t>
            </a:r>
            <a:r>
              <a:rPr lang="en-GB" sz="900" b="1" dirty="0">
                <a:solidFill>
                  <a:srgbClr val="000000"/>
                </a:solidFill>
                <a:latin typeface="Arial" panose="020B0604020202020204" pitchFamily="34" charset="0"/>
                <a:cs typeface="Arial" panose="020B0604020202020204" pitchFamily="34" charset="0"/>
              </a:rPr>
              <a:t> y </a:t>
            </a:r>
            <a:r>
              <a:rPr lang="en-GB" sz="900" b="1" dirty="0" err="1">
                <a:solidFill>
                  <a:srgbClr val="000000"/>
                </a:solidFill>
                <a:latin typeface="Arial" panose="020B0604020202020204" pitchFamily="34" charset="0"/>
                <a:cs typeface="Arial" panose="020B0604020202020204" pitchFamily="34" charset="0"/>
              </a:rPr>
              <a:t>más</a:t>
            </a:r>
            <a:endParaRPr lang="en-GB" sz="900" b="1" dirty="0">
              <a:solidFill>
                <a:srgbClr val="00000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2B3436CC-04F1-2641-8905-F0B402B19147}"/>
              </a:ext>
            </a:extLst>
          </p:cNvPr>
          <p:cNvSpPr txBox="1"/>
          <p:nvPr/>
        </p:nvSpPr>
        <p:spPr>
          <a:xfrm>
            <a:off x="4924067" y="3573299"/>
            <a:ext cx="1153647" cy="507831"/>
          </a:xfrm>
          <a:prstGeom prst="rect">
            <a:avLst/>
          </a:prstGeom>
          <a:noFill/>
        </p:spPr>
        <p:txBody>
          <a:bodyPr wrap="square">
            <a:spAutoFit/>
          </a:bodyPr>
          <a:lstStyle/>
          <a:p>
            <a:pPr algn="ctr"/>
            <a:r>
              <a:rPr lang="es-ES" sz="900" b="1" dirty="0">
                <a:solidFill>
                  <a:srgbClr val="000000"/>
                </a:solidFill>
                <a:latin typeface="Arial" panose="020B0604020202020204" pitchFamily="34" charset="0"/>
                <a:cs typeface="Arial" panose="020B0604020202020204" pitchFamily="34" charset="0"/>
              </a:rPr>
              <a:t>Definir por escala de fragilidad y vulnerabilidad</a:t>
            </a:r>
          </a:p>
        </p:txBody>
      </p:sp>
      <p:sp>
        <p:nvSpPr>
          <p:cNvPr id="14" name="TextBox 13">
            <a:extLst>
              <a:ext uri="{FF2B5EF4-FFF2-40B4-BE49-F238E27FC236}">
                <a16:creationId xmlns:a16="http://schemas.microsoft.com/office/drawing/2014/main" id="{D2BECD36-8796-5A47-87F2-844C40E82625}"/>
              </a:ext>
            </a:extLst>
          </p:cNvPr>
          <p:cNvSpPr txBox="1"/>
          <p:nvPr/>
        </p:nvSpPr>
        <p:spPr>
          <a:xfrm>
            <a:off x="4496640" y="4321005"/>
            <a:ext cx="1153647" cy="707886"/>
          </a:xfrm>
          <a:prstGeom prst="rect">
            <a:avLst/>
          </a:prstGeom>
          <a:noFill/>
        </p:spPr>
        <p:txBody>
          <a:bodyPr wrap="square">
            <a:spAutoFit/>
          </a:bodyPr>
          <a:lstStyle/>
          <a:p>
            <a:pPr algn="ctr"/>
            <a:r>
              <a:rPr lang="es-ES" sz="800" b="1" dirty="0">
                <a:solidFill>
                  <a:srgbClr val="000000"/>
                </a:solidFill>
                <a:latin typeface="Arial" panose="020B0604020202020204" pitchFamily="34" charset="0"/>
                <a:cs typeface="Arial" panose="020B0604020202020204" pitchFamily="34" charset="0"/>
              </a:rPr>
              <a:t>El grupo de edad de 50 a 70 años adopta un enfoque proactivo del envejecimiento</a:t>
            </a:r>
            <a:endParaRPr lang="en-GB" sz="800" b="1" dirty="0">
              <a:solidFill>
                <a:srgbClr val="00000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DE122BB-72BB-8D4C-BBD9-7ED647BE6F64}"/>
              </a:ext>
            </a:extLst>
          </p:cNvPr>
          <p:cNvSpPr txBox="1"/>
          <p:nvPr/>
        </p:nvSpPr>
        <p:spPr>
          <a:xfrm>
            <a:off x="3625929" y="4691351"/>
            <a:ext cx="1094524" cy="584775"/>
          </a:xfrm>
          <a:prstGeom prst="rect">
            <a:avLst/>
          </a:prstGeom>
          <a:noFill/>
        </p:spPr>
        <p:txBody>
          <a:bodyPr wrap="square">
            <a:spAutoFit/>
          </a:bodyPr>
          <a:lstStyle/>
          <a:p>
            <a:pPr algn="ctr"/>
            <a:r>
              <a:rPr lang="es-ES" sz="800" b="1" dirty="0">
                <a:solidFill>
                  <a:srgbClr val="000000"/>
                </a:solidFill>
                <a:latin typeface="Arial" panose="020B0604020202020204" pitchFamily="34" charset="0"/>
                <a:cs typeface="Arial" panose="020B0604020202020204" pitchFamily="34" charset="0"/>
              </a:rPr>
              <a:t>Los mayores de 55 años deben comer bien para estar bien</a:t>
            </a:r>
          </a:p>
        </p:txBody>
      </p:sp>
      <p:sp>
        <p:nvSpPr>
          <p:cNvPr id="16" name="TextBox 15">
            <a:extLst>
              <a:ext uri="{FF2B5EF4-FFF2-40B4-BE49-F238E27FC236}">
                <a16:creationId xmlns:a16="http://schemas.microsoft.com/office/drawing/2014/main" id="{458D78E0-5C1C-6E42-90F7-5866C689834E}"/>
              </a:ext>
            </a:extLst>
          </p:cNvPr>
          <p:cNvSpPr txBox="1"/>
          <p:nvPr/>
        </p:nvSpPr>
        <p:spPr>
          <a:xfrm>
            <a:off x="2593602" y="4365593"/>
            <a:ext cx="1153647" cy="584775"/>
          </a:xfrm>
          <a:prstGeom prst="rect">
            <a:avLst/>
          </a:prstGeom>
          <a:noFill/>
        </p:spPr>
        <p:txBody>
          <a:bodyPr wrap="square">
            <a:spAutoFit/>
          </a:bodyPr>
          <a:lstStyle/>
          <a:p>
            <a:pPr algn="ctr"/>
            <a:r>
              <a:rPr lang="es-ES" sz="800" b="1" dirty="0">
                <a:solidFill>
                  <a:srgbClr val="000000"/>
                </a:solidFill>
                <a:latin typeface="Arial" panose="020B0604020202020204" pitchFamily="34" charset="0"/>
                <a:cs typeface="Arial" panose="020B0604020202020204" pitchFamily="34" charset="0"/>
              </a:rPr>
              <a:t>Los mayores de 70 años adoptan un enfoque reactivo del envejecimiento</a:t>
            </a:r>
            <a:endParaRPr lang="en-GB" sz="800" b="1" dirty="0">
              <a:solidFill>
                <a:srgbClr val="0000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E403FC5A-77A1-2245-A00D-6E810AA92EBC}"/>
              </a:ext>
            </a:extLst>
          </p:cNvPr>
          <p:cNvSpPr txBox="1"/>
          <p:nvPr/>
        </p:nvSpPr>
        <p:spPr>
          <a:xfrm>
            <a:off x="2091501" y="3455557"/>
            <a:ext cx="1153647" cy="707886"/>
          </a:xfrm>
          <a:prstGeom prst="rect">
            <a:avLst/>
          </a:prstGeom>
          <a:noFill/>
        </p:spPr>
        <p:txBody>
          <a:bodyPr wrap="square">
            <a:spAutoFit/>
          </a:bodyPr>
          <a:lstStyle/>
          <a:p>
            <a:pPr algn="ctr"/>
            <a:r>
              <a:rPr lang="es-ES" sz="800" b="1" dirty="0">
                <a:solidFill>
                  <a:srgbClr val="000000"/>
                </a:solidFill>
                <a:latin typeface="Arial" panose="020B0604020202020204" pitchFamily="34" charset="0"/>
                <a:cs typeface="Arial" panose="020B0604020202020204" pitchFamily="34" charset="0"/>
              </a:rPr>
              <a:t>Los mayores de 70 años necesitan una intervención específica para la enfermedad</a:t>
            </a:r>
            <a:endParaRPr lang="en-GB" sz="8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7720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7AC294-6D9B-4C7F-8503-E311BAA66E41}"/>
              </a:ext>
            </a:extLst>
          </p:cNvPr>
          <p:cNvSpPr>
            <a:spLocks noGrp="1"/>
          </p:cNvSpPr>
          <p:nvPr>
            <p:ph type="body" sz="quarter" idx="16"/>
          </p:nvPr>
        </p:nvSpPr>
        <p:spPr>
          <a:xfrm>
            <a:off x="1" y="200526"/>
            <a:ext cx="11381874" cy="800077"/>
          </a:xfrm>
          <a:solidFill>
            <a:srgbClr val="85D2E1"/>
          </a:solidFill>
        </p:spPr>
        <p:txBody>
          <a:bodyPr anchor="ctr">
            <a:normAutofit/>
          </a:bodyPr>
          <a:lstStyle/>
          <a:p>
            <a:r>
              <a:rPr lang="es-ES" sz="2800" dirty="0"/>
              <a:t>El típico proceso y modelo de DNP que utilizan las empresas alimentarias</a:t>
            </a:r>
          </a:p>
        </p:txBody>
      </p:sp>
      <p:graphicFrame>
        <p:nvGraphicFramePr>
          <p:cNvPr id="4" name="Diagram 3">
            <a:extLst>
              <a:ext uri="{FF2B5EF4-FFF2-40B4-BE49-F238E27FC236}">
                <a16:creationId xmlns:a16="http://schemas.microsoft.com/office/drawing/2014/main" id="{284B528A-26AE-48B8-BD0B-E95879CCEAFE}"/>
              </a:ext>
            </a:extLst>
          </p:cNvPr>
          <p:cNvGraphicFramePr/>
          <p:nvPr>
            <p:extLst>
              <p:ext uri="{D42A27DB-BD31-4B8C-83A1-F6EECF244321}">
                <p14:modId xmlns:p14="http://schemas.microsoft.com/office/powerpoint/2010/main" val="3678402119"/>
              </p:ext>
            </p:extLst>
          </p:nvPr>
        </p:nvGraphicFramePr>
        <p:xfrm>
          <a:off x="1239202" y="1428912"/>
          <a:ext cx="5080877" cy="49038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B255925F-E968-4FA6-ADAB-87C04F9C45C9}"/>
              </a:ext>
            </a:extLst>
          </p:cNvPr>
          <p:cNvSpPr txBox="1"/>
          <p:nvPr/>
        </p:nvSpPr>
        <p:spPr>
          <a:xfrm>
            <a:off x="6825916" y="1426978"/>
            <a:ext cx="5080877" cy="2031325"/>
          </a:xfrm>
          <a:prstGeom prst="rect">
            <a:avLst/>
          </a:prstGeom>
          <a:solidFill>
            <a:schemeClr val="accent5"/>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ES" dirty="0">
                <a:solidFill>
                  <a:srgbClr val="000000"/>
                </a:solidFill>
                <a:latin typeface="Arial" panose="020B0604020202020204" pitchFamily="34" charset="0"/>
                <a:cs typeface="Arial" panose="020B0604020202020204" pitchFamily="34" charset="0"/>
                <a:sym typeface="Wingdings" panose="05000000000000000000" pitchFamily="2" charset="2"/>
              </a:rPr>
              <a:t>Gran parte de la actividad de los laboratorios de NPD se centra en el </a:t>
            </a:r>
            <a:r>
              <a:rPr lang="es-ES" b="1" dirty="0">
                <a:solidFill>
                  <a:srgbClr val="000000"/>
                </a:solidFill>
                <a:latin typeface="Arial" panose="020B0604020202020204" pitchFamily="34" charset="0"/>
                <a:cs typeface="Arial" panose="020B0604020202020204" pitchFamily="34" charset="0"/>
                <a:sym typeface="Wingdings" panose="05000000000000000000" pitchFamily="2" charset="2"/>
              </a:rPr>
              <a:t>D</a:t>
            </a:r>
            <a:r>
              <a:rPr lang="es-ES" dirty="0">
                <a:solidFill>
                  <a:srgbClr val="000000"/>
                </a:solidFill>
                <a:latin typeface="Arial" panose="020B0604020202020204" pitchFamily="34" charset="0"/>
                <a:cs typeface="Arial" panose="020B0604020202020204" pitchFamily="34" charset="0"/>
                <a:sym typeface="Wingdings" panose="05000000000000000000" pitchFamily="2" charset="2"/>
              </a:rPr>
              <a:t>esarrollo de </a:t>
            </a:r>
            <a:r>
              <a:rPr lang="es-ES" b="1" dirty="0">
                <a:solidFill>
                  <a:srgbClr val="000000"/>
                </a:solidFill>
                <a:latin typeface="Arial" panose="020B0604020202020204" pitchFamily="34" charset="0"/>
                <a:cs typeface="Arial" panose="020B0604020202020204" pitchFamily="34" charset="0"/>
                <a:sym typeface="Wingdings" panose="05000000000000000000" pitchFamily="2" charset="2"/>
              </a:rPr>
              <a:t>P</a:t>
            </a:r>
            <a:r>
              <a:rPr lang="es-ES" dirty="0">
                <a:solidFill>
                  <a:srgbClr val="000000"/>
                </a:solidFill>
                <a:latin typeface="Arial" panose="020B0604020202020204" pitchFamily="34" charset="0"/>
                <a:cs typeface="Arial" panose="020B0604020202020204" pitchFamily="34" charset="0"/>
                <a:sym typeface="Wingdings" panose="05000000000000000000" pitchFamily="2" charset="2"/>
              </a:rPr>
              <a:t>roductos </a:t>
            </a:r>
            <a:r>
              <a:rPr lang="es-ES" b="1" dirty="0">
                <a:solidFill>
                  <a:srgbClr val="000000"/>
                </a:solidFill>
                <a:latin typeface="Arial" panose="020B0604020202020204" pitchFamily="34" charset="0"/>
                <a:cs typeface="Arial" panose="020B0604020202020204" pitchFamily="34" charset="0"/>
                <a:sym typeface="Wingdings" panose="05000000000000000000" pitchFamily="2" charset="2"/>
              </a:rPr>
              <a:t>E</a:t>
            </a:r>
            <a:r>
              <a:rPr lang="es-ES" dirty="0">
                <a:solidFill>
                  <a:srgbClr val="000000"/>
                </a:solidFill>
                <a:latin typeface="Arial" panose="020B0604020202020204" pitchFamily="34" charset="0"/>
                <a:cs typeface="Arial" panose="020B0604020202020204" pitchFamily="34" charset="0"/>
                <a:sym typeface="Wingdings" panose="05000000000000000000" pitchFamily="2" charset="2"/>
              </a:rPr>
              <a:t>xistentes </a:t>
            </a:r>
            <a:endParaRPr lang="en-GB" dirty="0">
              <a:solidFill>
                <a:srgbClr val="000000"/>
              </a:solidFill>
              <a:latin typeface="Arial" panose="020B0604020202020204" pitchFamily="34" charset="0"/>
              <a:cs typeface="Arial" panose="020B0604020202020204" pitchFamily="34" charset="0"/>
              <a:sym typeface="Wingdings" panose="05000000000000000000" pitchFamily="2" charset="2"/>
            </a:endParaRPr>
          </a:p>
          <a:p>
            <a:pPr marL="285750" indent="-285750">
              <a:buFont typeface="Arial" panose="020B0604020202020204" pitchFamily="34" charset="0"/>
              <a:buChar char="•"/>
            </a:pPr>
            <a:r>
              <a:rPr lang="es-ES" dirty="0">
                <a:solidFill>
                  <a:srgbClr val="000000"/>
                </a:solidFill>
                <a:latin typeface="Arial" panose="020B0604020202020204" pitchFamily="34" charset="0"/>
                <a:cs typeface="Arial" panose="020B0604020202020204" pitchFamily="34" charset="0"/>
                <a:sym typeface="Wingdings" panose="05000000000000000000" pitchFamily="2" charset="2"/>
              </a:rPr>
              <a:t>Aumentar el valor nutricional de un producto</a:t>
            </a:r>
          </a:p>
          <a:p>
            <a:pPr marL="285750" indent="-285750">
              <a:buFont typeface="Arial" panose="020B0604020202020204" pitchFamily="34" charset="0"/>
              <a:buChar char="•"/>
            </a:pPr>
            <a:r>
              <a:rPr lang="es-ES" dirty="0">
                <a:solidFill>
                  <a:srgbClr val="000000"/>
                </a:solidFill>
                <a:latin typeface="Arial" panose="020B0604020202020204" pitchFamily="34" charset="0"/>
                <a:cs typeface="Arial" panose="020B0604020202020204" pitchFamily="34" charset="0"/>
                <a:sym typeface="Wingdings" panose="05000000000000000000" pitchFamily="2" charset="2"/>
              </a:rPr>
              <a:t>Aumentar la satisfacción del consumidor</a:t>
            </a:r>
          </a:p>
          <a:p>
            <a:pPr marL="285750" indent="-285750">
              <a:buFont typeface="Arial" panose="020B0604020202020204" pitchFamily="34" charset="0"/>
              <a:buChar char="•"/>
            </a:pPr>
            <a:r>
              <a:rPr lang="es-ES" dirty="0">
                <a:solidFill>
                  <a:srgbClr val="000000"/>
                </a:solidFill>
                <a:latin typeface="Arial" panose="020B0604020202020204" pitchFamily="34" charset="0"/>
                <a:cs typeface="Arial" panose="020B0604020202020204" pitchFamily="34" charset="0"/>
                <a:sym typeface="Wingdings" panose="05000000000000000000" pitchFamily="2" charset="2"/>
              </a:rPr>
              <a:t>Aumentar el margen de beneficios reduciendo el coste</a:t>
            </a:r>
            <a:endParaRPr lang="en-GB" dirty="0">
              <a:solidFill>
                <a:srgbClr val="000000"/>
              </a:solidFill>
              <a:latin typeface="Arial" panose="020B0604020202020204" pitchFamily="34" charset="0"/>
              <a:cs typeface="Arial" panose="020B0604020202020204" pitchFamily="34" charset="0"/>
              <a:sym typeface="Wingdings" panose="05000000000000000000" pitchFamily="2" charset="2"/>
            </a:endParaRPr>
          </a:p>
        </p:txBody>
      </p:sp>
      <p:sp>
        <p:nvSpPr>
          <p:cNvPr id="6" name="TextBox 5">
            <a:extLst>
              <a:ext uri="{FF2B5EF4-FFF2-40B4-BE49-F238E27FC236}">
                <a16:creationId xmlns:a16="http://schemas.microsoft.com/office/drawing/2014/main" id="{215CEA0E-78C3-446B-BB0F-40A2C06C950A}"/>
              </a:ext>
            </a:extLst>
          </p:cNvPr>
          <p:cNvSpPr txBox="1"/>
          <p:nvPr/>
        </p:nvSpPr>
        <p:spPr>
          <a:xfrm>
            <a:off x="6825916" y="4171231"/>
            <a:ext cx="5080876" cy="1200329"/>
          </a:xfrm>
          <a:prstGeom prst="rect">
            <a:avLst/>
          </a:prstGeom>
          <a:solidFill>
            <a:schemeClr val="accent6">
              <a:lumMod val="75000"/>
            </a:schemeClr>
          </a:solidFill>
        </p:spPr>
        <p:style>
          <a:lnRef idx="1">
            <a:schemeClr val="accent6"/>
          </a:lnRef>
          <a:fillRef idx="2">
            <a:schemeClr val="accent6"/>
          </a:fillRef>
          <a:effectRef idx="1">
            <a:schemeClr val="accent6"/>
          </a:effectRef>
          <a:fontRef idx="minor">
            <a:schemeClr val="dk1"/>
          </a:fontRef>
        </p:style>
        <p:txBody>
          <a:bodyPr wrap="square">
            <a:spAutoFit/>
          </a:bodyPr>
          <a:lstStyle/>
          <a:p>
            <a:r>
              <a:rPr lang="en-GB" b="1" dirty="0">
                <a:solidFill>
                  <a:srgbClr val="000000"/>
                </a:solidFill>
                <a:latin typeface="Arial" panose="020B0604020202020204" pitchFamily="34" charset="0"/>
                <a:cs typeface="Arial" panose="020B0604020202020204" pitchFamily="34" charset="0"/>
              </a:rPr>
              <a:t>Dos </a:t>
            </a:r>
            <a:r>
              <a:rPr lang="en-GB" b="1" dirty="0" err="1">
                <a:solidFill>
                  <a:srgbClr val="000000"/>
                </a:solidFill>
                <a:latin typeface="Arial" panose="020B0604020202020204" pitchFamily="34" charset="0"/>
                <a:cs typeface="Arial" panose="020B0604020202020204" pitchFamily="34" charset="0"/>
              </a:rPr>
              <a:t>caminos</a:t>
            </a:r>
            <a:r>
              <a:rPr lang="en-GB" b="1" dirty="0">
                <a:solidFill>
                  <a:srgbClr val="000000"/>
                </a:solidFill>
                <a:latin typeface="Arial" panose="020B0604020202020204" pitchFamily="34" charset="0"/>
                <a:cs typeface="Arial" panose="020B0604020202020204" pitchFamily="34" charset="0"/>
              </a:rPr>
              <a:t> </a:t>
            </a:r>
            <a:r>
              <a:rPr lang="en-GB" b="1" dirty="0" err="1">
                <a:solidFill>
                  <a:srgbClr val="000000"/>
                </a:solidFill>
                <a:latin typeface="Arial" panose="020B0604020202020204" pitchFamily="34" charset="0"/>
                <a:cs typeface="Arial" panose="020B0604020202020204" pitchFamily="34" charset="0"/>
              </a:rPr>
              <a:t>paralelos</a:t>
            </a:r>
            <a:r>
              <a:rPr lang="en-GB" b="1" dirty="0">
                <a:solidFill>
                  <a:srgbClr val="000000"/>
                </a:solidFill>
                <a:latin typeface="Arial" panose="020B0604020202020204" pitchFamily="34" charset="0"/>
                <a:cs typeface="Arial" panose="020B0604020202020204" pitchFamily="34" charset="0"/>
              </a:rPr>
              <a:t>: </a:t>
            </a:r>
          </a:p>
          <a:p>
            <a:pPr marL="360000" lvl="1" indent="-342900">
              <a:buFont typeface="+mj-lt"/>
              <a:buAutoNum type="arabicPeriod"/>
            </a:pPr>
            <a:r>
              <a:rPr lang="es-ES" dirty="0">
                <a:solidFill>
                  <a:srgbClr val="000000"/>
                </a:solidFill>
                <a:latin typeface="Arial" panose="020B0604020202020204" pitchFamily="34" charset="0"/>
                <a:cs typeface="Arial" panose="020B0604020202020204" pitchFamily="34" charset="0"/>
              </a:rPr>
              <a:t>Generación de ideas, diseño de productos e ingeniería</a:t>
            </a:r>
          </a:p>
          <a:p>
            <a:pPr marL="360000" lvl="1" indent="-342900">
              <a:buFont typeface="+mj-lt"/>
              <a:buAutoNum type="arabicPeriod"/>
            </a:pPr>
            <a:r>
              <a:rPr lang="es-ES" dirty="0">
                <a:solidFill>
                  <a:srgbClr val="000000"/>
                </a:solidFill>
                <a:latin typeface="Arial" panose="020B0604020202020204" pitchFamily="34" charset="0"/>
                <a:cs typeface="Arial" panose="020B0604020202020204" pitchFamily="34" charset="0"/>
              </a:rPr>
              <a:t>Estudio de mercado y análisis de marketing</a:t>
            </a:r>
            <a:endParaRPr lang="en-GB"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80735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63020B-182C-490F-9981-41EBF9C929B1}"/>
              </a:ext>
            </a:extLst>
          </p:cNvPr>
          <p:cNvSpPr>
            <a:spLocks noGrp="1"/>
          </p:cNvSpPr>
          <p:nvPr>
            <p:ph type="body" sz="quarter" idx="16"/>
          </p:nvPr>
        </p:nvSpPr>
        <p:spPr>
          <a:xfrm>
            <a:off x="0" y="258354"/>
            <a:ext cx="11329058" cy="716969"/>
          </a:xfrm>
          <a:solidFill>
            <a:srgbClr val="85D2E1"/>
          </a:solidFill>
        </p:spPr>
        <p:txBody>
          <a:bodyPr anchor="ctr">
            <a:normAutofit/>
          </a:bodyPr>
          <a:lstStyle/>
          <a:p>
            <a:r>
              <a:rPr lang="en-IE" dirty="0"/>
              <a:t>	</a:t>
            </a:r>
            <a:r>
              <a:rPr lang="es-ES" dirty="0"/>
              <a:t> DNP - El viaje a la innovación...</a:t>
            </a:r>
            <a:endParaRPr lang="en-IE" dirty="0"/>
          </a:p>
        </p:txBody>
      </p:sp>
      <p:grpSp>
        <p:nvGrpSpPr>
          <p:cNvPr id="4" name="Group 3">
            <a:extLst>
              <a:ext uri="{FF2B5EF4-FFF2-40B4-BE49-F238E27FC236}">
                <a16:creationId xmlns:a16="http://schemas.microsoft.com/office/drawing/2014/main" id="{9A689155-67DA-48B3-9CAC-33BD1104BCCF}"/>
              </a:ext>
            </a:extLst>
          </p:cNvPr>
          <p:cNvGrpSpPr/>
          <p:nvPr/>
        </p:nvGrpSpPr>
        <p:grpSpPr>
          <a:xfrm>
            <a:off x="734713" y="1478925"/>
            <a:ext cx="7648763" cy="4473724"/>
            <a:chOff x="1313729" y="1312946"/>
            <a:chExt cx="7613101" cy="4502160"/>
          </a:xfrm>
        </p:grpSpPr>
        <p:grpSp>
          <p:nvGrpSpPr>
            <p:cNvPr id="5" name="Group 4">
              <a:extLst>
                <a:ext uri="{FF2B5EF4-FFF2-40B4-BE49-F238E27FC236}">
                  <a16:creationId xmlns:a16="http://schemas.microsoft.com/office/drawing/2014/main" id="{34322FD2-44D6-4E04-B0C4-2235F4016EF1}"/>
                </a:ext>
              </a:extLst>
            </p:cNvPr>
            <p:cNvGrpSpPr/>
            <p:nvPr/>
          </p:nvGrpSpPr>
          <p:grpSpPr>
            <a:xfrm>
              <a:off x="1313729" y="1312946"/>
              <a:ext cx="2443406" cy="4502160"/>
              <a:chOff x="1107989" y="1304475"/>
              <a:chExt cx="2443406" cy="4502160"/>
            </a:xfrm>
          </p:grpSpPr>
          <p:sp>
            <p:nvSpPr>
              <p:cNvPr id="13" name="TextBox 12">
                <a:extLst>
                  <a:ext uri="{FF2B5EF4-FFF2-40B4-BE49-F238E27FC236}">
                    <a16:creationId xmlns:a16="http://schemas.microsoft.com/office/drawing/2014/main" id="{86296F78-A5DF-4C4B-85E3-49965C5728FB}"/>
                  </a:ext>
                </a:extLst>
              </p:cNvPr>
              <p:cNvSpPr txBox="1"/>
              <p:nvPr/>
            </p:nvSpPr>
            <p:spPr>
              <a:xfrm>
                <a:off x="1199429" y="1304475"/>
                <a:ext cx="2351966" cy="464600"/>
              </a:xfrm>
              <a:prstGeom prst="rect">
                <a:avLst/>
              </a:prstGeom>
              <a:solidFill>
                <a:srgbClr val="009BBD"/>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white"/>
                    </a:solidFill>
                    <a:effectLst/>
                    <a:uLnTx/>
                    <a:uFillTx/>
                    <a:latin typeface="Arial"/>
                  </a:rPr>
                  <a:t>Evolución</a:t>
                </a:r>
                <a:r>
                  <a:rPr kumimoji="0" lang="en-US" sz="2400" b="0" i="0" u="none" strike="noStrike" kern="0" cap="none" spc="0" normalizeH="0" baseline="0" noProof="0" dirty="0">
                    <a:ln>
                      <a:noFill/>
                    </a:ln>
                    <a:solidFill>
                      <a:prstClr val="black"/>
                    </a:solidFill>
                    <a:effectLst/>
                    <a:uLnTx/>
                    <a:uFillTx/>
                    <a:latin typeface="Arial"/>
                  </a:rPr>
                  <a:t> </a:t>
                </a:r>
              </a:p>
            </p:txBody>
          </p:sp>
          <p:sp>
            <p:nvSpPr>
              <p:cNvPr id="14" name="TextBox 13">
                <a:extLst>
                  <a:ext uri="{FF2B5EF4-FFF2-40B4-BE49-F238E27FC236}">
                    <a16:creationId xmlns:a16="http://schemas.microsoft.com/office/drawing/2014/main" id="{819F30B6-6D40-4022-8BF1-75E32480B036}"/>
                  </a:ext>
                </a:extLst>
              </p:cNvPr>
              <p:cNvSpPr txBox="1"/>
              <p:nvPr/>
            </p:nvSpPr>
            <p:spPr>
              <a:xfrm>
                <a:off x="1107989" y="5342036"/>
                <a:ext cx="2443406" cy="464599"/>
              </a:xfrm>
              <a:prstGeom prst="rect">
                <a:avLst/>
              </a:prstGeom>
              <a:solidFill>
                <a:srgbClr val="009BBD"/>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white"/>
                    </a:solidFill>
                    <a:effectLst/>
                    <a:uLnTx/>
                    <a:uFillTx/>
                    <a:latin typeface="Arial"/>
                  </a:rPr>
                  <a:t>Revolucionario</a:t>
                </a:r>
                <a:r>
                  <a:rPr kumimoji="0" lang="en-US" sz="2400" b="1" i="0" u="none" strike="noStrike" kern="0" cap="none" spc="0" normalizeH="0" baseline="0" noProof="0" dirty="0">
                    <a:ln>
                      <a:noFill/>
                    </a:ln>
                    <a:solidFill>
                      <a:prstClr val="white"/>
                    </a:solidFill>
                    <a:effectLst/>
                    <a:uLnTx/>
                    <a:uFillTx/>
                    <a:latin typeface="Arial"/>
                  </a:rPr>
                  <a:t> </a:t>
                </a:r>
              </a:p>
            </p:txBody>
          </p:sp>
          <p:sp>
            <p:nvSpPr>
              <p:cNvPr id="15" name="Down Arrow 16">
                <a:extLst>
                  <a:ext uri="{FF2B5EF4-FFF2-40B4-BE49-F238E27FC236}">
                    <a16:creationId xmlns:a16="http://schemas.microsoft.com/office/drawing/2014/main" id="{99C5F16F-8905-41DB-96FB-0C9CD5D6BD88}"/>
                  </a:ext>
                </a:extLst>
              </p:cNvPr>
              <p:cNvSpPr/>
              <p:nvPr/>
            </p:nvSpPr>
            <p:spPr>
              <a:xfrm>
                <a:off x="2083581" y="1783360"/>
                <a:ext cx="488625" cy="3460219"/>
              </a:xfrm>
              <a:prstGeom prst="downArrow">
                <a:avLst/>
              </a:prstGeom>
              <a:solidFill>
                <a:srgbClr val="009BB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white"/>
                  </a:solidFill>
                  <a:effectLst/>
                  <a:uLnTx/>
                  <a:uFillTx/>
                  <a:latin typeface="Arial"/>
                  <a:ea typeface="+mn-ea"/>
                  <a:cs typeface="+mn-cs"/>
                </a:endParaRPr>
              </a:p>
            </p:txBody>
          </p:sp>
        </p:grpSp>
        <p:grpSp>
          <p:nvGrpSpPr>
            <p:cNvPr id="6" name="Group 5">
              <a:extLst>
                <a:ext uri="{FF2B5EF4-FFF2-40B4-BE49-F238E27FC236}">
                  <a16:creationId xmlns:a16="http://schemas.microsoft.com/office/drawing/2014/main" id="{96CA46E5-A5B7-43CD-81E4-16782E16FD49}"/>
                </a:ext>
              </a:extLst>
            </p:cNvPr>
            <p:cNvGrpSpPr/>
            <p:nvPr/>
          </p:nvGrpSpPr>
          <p:grpSpPr>
            <a:xfrm>
              <a:off x="3912148" y="1364145"/>
              <a:ext cx="5014682" cy="4218660"/>
              <a:chOff x="3912148" y="1364145"/>
              <a:chExt cx="5014682" cy="4218660"/>
            </a:xfrm>
          </p:grpSpPr>
          <p:sp>
            <p:nvSpPr>
              <p:cNvPr id="7" name="TextBox 6">
                <a:extLst>
                  <a:ext uri="{FF2B5EF4-FFF2-40B4-BE49-F238E27FC236}">
                    <a16:creationId xmlns:a16="http://schemas.microsoft.com/office/drawing/2014/main" id="{B32D11A7-21EB-4E3D-9E68-54A9B8ADF87C}"/>
                  </a:ext>
                </a:extLst>
              </p:cNvPr>
              <p:cNvSpPr txBox="1"/>
              <p:nvPr/>
            </p:nvSpPr>
            <p:spPr>
              <a:xfrm>
                <a:off x="3912148" y="1364145"/>
                <a:ext cx="5014682" cy="402653"/>
              </a:xfrm>
              <a:prstGeom prst="rect">
                <a:avLst/>
              </a:prstGeom>
              <a:solidFill>
                <a:schemeClr val="accent5"/>
              </a:solidFill>
              <a:ln>
                <a:noFill/>
              </a:ln>
              <a:effectLst>
                <a:outerShdw blurRad="57150" dist="19050" dir="5400000" algn="ctr" rotWithShape="0">
                  <a:srgbClr val="000000">
                    <a:alpha val="63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1188A3"/>
                    </a:solidFill>
                    <a:effectLst/>
                    <a:uLnTx/>
                    <a:uFillTx/>
                    <a:latin typeface="Arial"/>
                    <a:ea typeface="+mn-ea"/>
                    <a:cs typeface="+mn-cs"/>
                  </a:rPr>
                  <a:t>Nuevo </a:t>
                </a:r>
                <a:r>
                  <a:rPr kumimoji="0" lang="en-US" sz="2000" b="1" i="0" u="none" strike="noStrike" kern="0" cap="none" spc="0" normalizeH="0" baseline="0" noProof="0" dirty="0" err="1">
                    <a:ln>
                      <a:noFill/>
                    </a:ln>
                    <a:solidFill>
                      <a:srgbClr val="1188A3"/>
                    </a:solidFill>
                    <a:effectLst/>
                    <a:uLnTx/>
                    <a:uFillTx/>
                    <a:latin typeface="Arial"/>
                    <a:ea typeface="+mn-ea"/>
                    <a:cs typeface="+mn-cs"/>
                  </a:rPr>
                  <a:t>paquete</a:t>
                </a:r>
                <a:r>
                  <a:rPr kumimoji="0" lang="en-US" sz="2000" b="1" i="0" u="none" strike="noStrike" kern="0" cap="none" spc="0" normalizeH="0" baseline="0" noProof="0" dirty="0">
                    <a:ln>
                      <a:noFill/>
                    </a:ln>
                    <a:solidFill>
                      <a:srgbClr val="1188A3"/>
                    </a:solidFill>
                    <a:effectLst/>
                    <a:uLnTx/>
                    <a:uFillTx/>
                    <a:latin typeface="Arial"/>
                    <a:ea typeface="+mn-ea"/>
                    <a:cs typeface="+mn-cs"/>
                  </a:rPr>
                  <a:t> /</a:t>
                </a:r>
                <a:r>
                  <a:rPr kumimoji="0" lang="en-US" sz="2000" b="1" i="0" u="none" strike="noStrike" kern="0" cap="none" spc="0" normalizeH="0" baseline="0" noProof="0" dirty="0" err="1">
                    <a:ln>
                      <a:noFill/>
                    </a:ln>
                    <a:solidFill>
                      <a:srgbClr val="1188A3"/>
                    </a:solidFill>
                    <a:effectLst/>
                    <a:uLnTx/>
                    <a:uFillTx/>
                    <a:latin typeface="Arial"/>
                    <a:ea typeface="+mn-ea"/>
                    <a:cs typeface="+mn-cs"/>
                  </a:rPr>
                  <a:t>precio</a:t>
                </a:r>
                <a:r>
                  <a:rPr kumimoji="0" lang="en-US" sz="2000" b="1" i="0" u="none" strike="noStrike" kern="0" cap="none" spc="0" normalizeH="0" baseline="0" noProof="0" dirty="0">
                    <a:ln>
                      <a:noFill/>
                    </a:ln>
                    <a:solidFill>
                      <a:srgbClr val="1188A3"/>
                    </a:solidFill>
                    <a:effectLst/>
                    <a:uLnTx/>
                    <a:uFillTx/>
                    <a:latin typeface="Arial"/>
                    <a:ea typeface="+mn-ea"/>
                    <a:cs typeface="+mn-cs"/>
                  </a:rPr>
                  <a:t>/ </a:t>
                </a:r>
                <a:r>
                  <a:rPr kumimoji="0" lang="en-US" sz="2000" b="1" i="0" u="none" strike="noStrike" kern="0" cap="none" spc="0" normalizeH="0" baseline="0" noProof="0" dirty="0" err="1">
                    <a:ln>
                      <a:noFill/>
                    </a:ln>
                    <a:solidFill>
                      <a:srgbClr val="1188A3"/>
                    </a:solidFill>
                    <a:effectLst/>
                    <a:uLnTx/>
                    <a:uFillTx/>
                    <a:latin typeface="Arial"/>
                    <a:ea typeface="+mn-ea"/>
                    <a:cs typeface="+mn-cs"/>
                  </a:rPr>
                  <a:t>tamaño</a:t>
                </a:r>
                <a:r>
                  <a:rPr kumimoji="0" lang="en-US" sz="2000" b="1" i="0" u="none" strike="noStrike" kern="0" cap="none" spc="0" normalizeH="0" baseline="0" noProof="0" dirty="0">
                    <a:ln>
                      <a:noFill/>
                    </a:ln>
                    <a:solidFill>
                      <a:srgbClr val="1188A3"/>
                    </a:solidFill>
                    <a:effectLst/>
                    <a:uLnTx/>
                    <a:uFillTx/>
                    <a:latin typeface="Arial"/>
                    <a:ea typeface="+mn-ea"/>
                    <a:cs typeface="+mn-cs"/>
                  </a:rPr>
                  <a:t> </a:t>
                </a:r>
                <a:endParaRPr kumimoji="0" lang="en-US" sz="2000" b="0" i="0" u="none" strike="noStrike" kern="0" cap="none" spc="0" normalizeH="0" baseline="0" noProof="0" dirty="0">
                  <a:ln>
                    <a:noFill/>
                  </a:ln>
                  <a:solidFill>
                    <a:srgbClr val="1188A3"/>
                  </a:solidFill>
                  <a:effectLst/>
                  <a:uLnTx/>
                  <a:uFillTx/>
                  <a:latin typeface="Arial"/>
                  <a:ea typeface="+mn-ea"/>
                  <a:cs typeface="+mn-cs"/>
                </a:endParaRPr>
              </a:p>
            </p:txBody>
          </p:sp>
          <p:sp>
            <p:nvSpPr>
              <p:cNvPr id="8" name="TextBox 7">
                <a:extLst>
                  <a:ext uri="{FF2B5EF4-FFF2-40B4-BE49-F238E27FC236}">
                    <a16:creationId xmlns:a16="http://schemas.microsoft.com/office/drawing/2014/main" id="{0193997E-4EA4-4A7C-8AA5-2BA0CFE12016}"/>
                  </a:ext>
                </a:extLst>
              </p:cNvPr>
              <p:cNvSpPr txBox="1"/>
              <p:nvPr/>
            </p:nvSpPr>
            <p:spPr>
              <a:xfrm>
                <a:off x="3912148" y="2148022"/>
                <a:ext cx="5014682" cy="402653"/>
              </a:xfrm>
              <a:prstGeom prst="rect">
                <a:avLst/>
              </a:prstGeom>
              <a:solidFill>
                <a:schemeClr val="accent5"/>
              </a:solidFill>
              <a:ln>
                <a:noFill/>
              </a:ln>
              <a:effectLst>
                <a:outerShdw blurRad="57150" dist="19050" dir="5400000" algn="ctr" rotWithShape="0">
                  <a:srgbClr val="000000">
                    <a:alpha val="63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1188A3"/>
                    </a:solidFill>
                    <a:effectLst/>
                    <a:uLnTx/>
                    <a:uFillTx/>
                    <a:latin typeface="Arial"/>
                    <a:ea typeface="+mn-ea"/>
                    <a:cs typeface="+mn-cs"/>
                  </a:rPr>
                  <a:t>Presentación</a:t>
                </a:r>
                <a:r>
                  <a:rPr kumimoji="0" lang="en-US" sz="2000" b="1" i="0" u="none" strike="noStrike" kern="0" cap="none" spc="0" normalizeH="0" baseline="0" noProof="0" dirty="0">
                    <a:ln>
                      <a:noFill/>
                    </a:ln>
                    <a:solidFill>
                      <a:srgbClr val="1188A3"/>
                    </a:solidFill>
                    <a:effectLst/>
                    <a:uLnTx/>
                    <a:uFillTx/>
                    <a:latin typeface="Arial"/>
                    <a:ea typeface="+mn-ea"/>
                    <a:cs typeface="+mn-cs"/>
                  </a:rPr>
                  <a:t> de </a:t>
                </a:r>
                <a:r>
                  <a:rPr kumimoji="0" lang="en-US" sz="2000" b="1" i="0" u="none" strike="noStrike" kern="0" cap="none" spc="0" normalizeH="0" baseline="0" noProof="0" dirty="0" err="1">
                    <a:ln>
                      <a:noFill/>
                    </a:ln>
                    <a:solidFill>
                      <a:srgbClr val="1188A3"/>
                    </a:solidFill>
                    <a:effectLst/>
                    <a:uLnTx/>
                    <a:uFillTx/>
                    <a:latin typeface="Arial"/>
                    <a:ea typeface="+mn-ea"/>
                    <a:cs typeface="+mn-cs"/>
                  </a:rPr>
                  <a:t>nuevos</a:t>
                </a:r>
                <a:r>
                  <a:rPr kumimoji="0" lang="en-US" sz="2000" b="1" i="0" u="none" strike="noStrike" kern="0" cap="none" spc="0" normalizeH="0" baseline="0" noProof="0" dirty="0">
                    <a:ln>
                      <a:noFill/>
                    </a:ln>
                    <a:solidFill>
                      <a:srgbClr val="1188A3"/>
                    </a:solidFill>
                    <a:effectLst/>
                    <a:uLnTx/>
                    <a:uFillTx/>
                    <a:latin typeface="Arial"/>
                    <a:ea typeface="+mn-ea"/>
                    <a:cs typeface="+mn-cs"/>
                  </a:rPr>
                  <a:t> </a:t>
                </a:r>
                <a:r>
                  <a:rPr kumimoji="0" lang="en-US" sz="2000" b="1" i="0" u="none" strike="noStrike" kern="0" cap="none" spc="0" normalizeH="0" baseline="0" noProof="0" dirty="0" err="1">
                    <a:ln>
                      <a:noFill/>
                    </a:ln>
                    <a:solidFill>
                      <a:srgbClr val="1188A3"/>
                    </a:solidFill>
                    <a:effectLst/>
                    <a:uLnTx/>
                    <a:uFillTx/>
                    <a:latin typeface="Arial"/>
                    <a:ea typeface="+mn-ea"/>
                    <a:cs typeface="+mn-cs"/>
                  </a:rPr>
                  <a:t>sabores</a:t>
                </a:r>
                <a:endParaRPr kumimoji="0" lang="en-US" sz="2000" b="0" i="0" u="none" strike="noStrike" kern="0" cap="none" spc="0" normalizeH="0" baseline="0" noProof="0" dirty="0">
                  <a:ln>
                    <a:noFill/>
                  </a:ln>
                  <a:solidFill>
                    <a:srgbClr val="1188A3"/>
                  </a:solidFill>
                  <a:effectLst/>
                  <a:uLnTx/>
                  <a:uFillTx/>
                  <a:latin typeface="Arial"/>
                  <a:ea typeface="+mn-ea"/>
                  <a:cs typeface="+mn-cs"/>
                </a:endParaRPr>
              </a:p>
            </p:txBody>
          </p:sp>
          <p:sp>
            <p:nvSpPr>
              <p:cNvPr id="9" name="TextBox 8">
                <a:extLst>
                  <a:ext uri="{FF2B5EF4-FFF2-40B4-BE49-F238E27FC236}">
                    <a16:creationId xmlns:a16="http://schemas.microsoft.com/office/drawing/2014/main" id="{8F3A60F6-0808-42F1-AAEC-071B39EF0214}"/>
                  </a:ext>
                </a:extLst>
              </p:cNvPr>
              <p:cNvSpPr txBox="1"/>
              <p:nvPr/>
            </p:nvSpPr>
            <p:spPr>
              <a:xfrm>
                <a:off x="3912148" y="2953437"/>
                <a:ext cx="5014682" cy="402653"/>
              </a:xfrm>
              <a:prstGeom prst="rect">
                <a:avLst/>
              </a:prstGeom>
              <a:solidFill>
                <a:schemeClr val="accent5"/>
              </a:solidFill>
              <a:ln>
                <a:noFill/>
              </a:ln>
              <a:effectLst>
                <a:outerShdw blurRad="57150" dist="19050" dir="5400000" algn="ctr" rotWithShape="0">
                  <a:srgbClr val="000000">
                    <a:alpha val="63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dirty="0">
                    <a:ln>
                      <a:noFill/>
                    </a:ln>
                    <a:solidFill>
                      <a:srgbClr val="1188A3"/>
                    </a:solidFill>
                    <a:effectLst/>
                    <a:uLnTx/>
                    <a:uFillTx/>
                    <a:latin typeface="Arial"/>
                    <a:ea typeface="+mn-ea"/>
                    <a:cs typeface="+mn-cs"/>
                  </a:rPr>
                  <a:t>Variante en los productos existentes </a:t>
                </a:r>
                <a:endParaRPr kumimoji="0" lang="en-US" sz="2000" b="0" i="0" u="none" strike="noStrike" kern="0" cap="none" spc="0" normalizeH="0" baseline="0" noProof="0" dirty="0">
                  <a:ln>
                    <a:noFill/>
                  </a:ln>
                  <a:solidFill>
                    <a:srgbClr val="1188A3"/>
                  </a:solidFill>
                  <a:effectLst/>
                  <a:uLnTx/>
                  <a:uFillTx/>
                  <a:latin typeface="Arial"/>
                  <a:ea typeface="+mn-ea"/>
                  <a:cs typeface="+mn-cs"/>
                </a:endParaRPr>
              </a:p>
            </p:txBody>
          </p:sp>
          <p:sp>
            <p:nvSpPr>
              <p:cNvPr id="10" name="TextBox 9">
                <a:extLst>
                  <a:ext uri="{FF2B5EF4-FFF2-40B4-BE49-F238E27FC236}">
                    <a16:creationId xmlns:a16="http://schemas.microsoft.com/office/drawing/2014/main" id="{26F37C54-4150-471C-8A78-9844E437F4FD}"/>
                  </a:ext>
                </a:extLst>
              </p:cNvPr>
              <p:cNvSpPr txBox="1"/>
              <p:nvPr/>
            </p:nvSpPr>
            <p:spPr>
              <a:xfrm>
                <a:off x="3912148" y="3592690"/>
                <a:ext cx="5014682" cy="712386"/>
              </a:xfrm>
              <a:prstGeom prst="rect">
                <a:avLst/>
              </a:prstGeom>
              <a:solidFill>
                <a:schemeClr val="accent5"/>
              </a:solidFill>
              <a:ln>
                <a:noFill/>
              </a:ln>
              <a:effectLst>
                <a:outerShdw blurRad="57150" dist="19050" dir="5400000" algn="ctr" rotWithShape="0">
                  <a:srgbClr val="000000">
                    <a:alpha val="63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dirty="0">
                    <a:ln>
                      <a:noFill/>
                    </a:ln>
                    <a:solidFill>
                      <a:srgbClr val="1188A3"/>
                    </a:solidFill>
                    <a:effectLst/>
                    <a:uLnTx/>
                    <a:uFillTx/>
                    <a:latin typeface="Arial"/>
                    <a:ea typeface="+mn-ea"/>
                    <a:cs typeface="+mn-cs"/>
                  </a:rPr>
                  <a:t>Productos "me </a:t>
                </a:r>
                <a:r>
                  <a:rPr kumimoji="0" lang="es-ES" sz="2000" b="1" i="0" u="none" strike="noStrike" kern="0" cap="none" spc="0" normalizeH="0" baseline="0" noProof="0" dirty="0" err="1">
                    <a:ln>
                      <a:noFill/>
                    </a:ln>
                    <a:solidFill>
                      <a:srgbClr val="1188A3"/>
                    </a:solidFill>
                    <a:effectLst/>
                    <a:uLnTx/>
                    <a:uFillTx/>
                    <a:latin typeface="Arial"/>
                    <a:ea typeface="+mn-ea"/>
                    <a:cs typeface="+mn-cs"/>
                  </a:rPr>
                  <a:t>too</a:t>
                </a:r>
                <a:r>
                  <a:rPr kumimoji="0" lang="es-ES" sz="2000" b="1" i="0" u="none" strike="noStrike" kern="0" cap="none" spc="0" normalizeH="0" baseline="0" noProof="0" dirty="0">
                    <a:ln>
                      <a:noFill/>
                    </a:ln>
                    <a:solidFill>
                      <a:srgbClr val="1188A3"/>
                    </a:solidFill>
                    <a:effectLst/>
                    <a:uLnTx/>
                    <a:uFillTx/>
                    <a:latin typeface="Arial"/>
                    <a:ea typeface="+mn-ea"/>
                    <a:cs typeface="+mn-cs"/>
                  </a:rPr>
                  <a:t>" (siguiendo las tendencias del mercado) </a:t>
                </a:r>
                <a:endParaRPr kumimoji="0" lang="en-US" sz="1200" b="0" i="0" u="none" strike="noStrike" kern="0" cap="none" spc="0" normalizeH="0" baseline="0" noProof="0" dirty="0">
                  <a:ln>
                    <a:noFill/>
                  </a:ln>
                  <a:solidFill>
                    <a:srgbClr val="1188A3"/>
                  </a:solidFill>
                  <a:effectLst/>
                  <a:uLnTx/>
                  <a:uFillTx/>
                  <a:latin typeface="Arial"/>
                  <a:ea typeface="+mn-ea"/>
                  <a:cs typeface="+mn-cs"/>
                </a:endParaRPr>
              </a:p>
            </p:txBody>
          </p:sp>
          <p:sp>
            <p:nvSpPr>
              <p:cNvPr id="11" name="TextBox 10">
                <a:extLst>
                  <a:ext uri="{FF2B5EF4-FFF2-40B4-BE49-F238E27FC236}">
                    <a16:creationId xmlns:a16="http://schemas.microsoft.com/office/drawing/2014/main" id="{27C17326-7089-4FE4-8780-4727835F23C5}"/>
                  </a:ext>
                </a:extLst>
              </p:cNvPr>
              <p:cNvSpPr txBox="1"/>
              <p:nvPr/>
            </p:nvSpPr>
            <p:spPr>
              <a:xfrm>
                <a:off x="3912148" y="4541676"/>
                <a:ext cx="5014682" cy="402653"/>
              </a:xfrm>
              <a:prstGeom prst="rect">
                <a:avLst/>
              </a:prstGeom>
              <a:solidFill>
                <a:schemeClr val="accent5"/>
              </a:solidFill>
              <a:ln>
                <a:noFill/>
              </a:ln>
              <a:effectLst>
                <a:outerShdw blurRad="57150" dist="19050" dir="5400000" algn="ctr" rotWithShape="0">
                  <a:srgbClr val="000000">
                    <a:alpha val="63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dirty="0">
                    <a:ln>
                      <a:noFill/>
                    </a:ln>
                    <a:solidFill>
                      <a:srgbClr val="1188A3"/>
                    </a:solidFill>
                    <a:effectLst/>
                    <a:uLnTx/>
                    <a:uFillTx/>
                    <a:latin typeface="Arial"/>
                    <a:ea typeface="+mn-ea"/>
                    <a:cs typeface="+mn-cs"/>
                  </a:rPr>
                  <a:t>Nuevo producto en el mundo/mercado </a:t>
                </a:r>
                <a:endParaRPr kumimoji="0" lang="en-US" sz="2000" b="0" i="0" u="none" strike="noStrike" kern="0" cap="none" spc="0" normalizeH="0" baseline="0" noProof="0" dirty="0">
                  <a:ln>
                    <a:noFill/>
                  </a:ln>
                  <a:solidFill>
                    <a:srgbClr val="1188A3"/>
                  </a:solidFill>
                  <a:effectLst/>
                  <a:uLnTx/>
                  <a:uFillTx/>
                  <a:latin typeface="Arial"/>
                  <a:ea typeface="+mn-ea"/>
                  <a:cs typeface="+mn-cs"/>
                </a:endParaRPr>
              </a:p>
            </p:txBody>
          </p:sp>
          <p:sp>
            <p:nvSpPr>
              <p:cNvPr id="12" name="TextBox 11">
                <a:extLst>
                  <a:ext uri="{FF2B5EF4-FFF2-40B4-BE49-F238E27FC236}">
                    <a16:creationId xmlns:a16="http://schemas.microsoft.com/office/drawing/2014/main" id="{8475F956-7776-4F48-87FE-81784B103ADB}"/>
                  </a:ext>
                </a:extLst>
              </p:cNvPr>
              <p:cNvSpPr txBox="1"/>
              <p:nvPr/>
            </p:nvSpPr>
            <p:spPr>
              <a:xfrm>
                <a:off x="3912148" y="5180152"/>
                <a:ext cx="5014682" cy="402653"/>
              </a:xfrm>
              <a:prstGeom prst="rect">
                <a:avLst/>
              </a:prstGeom>
              <a:solidFill>
                <a:schemeClr val="accent5"/>
              </a:solidFill>
              <a:ln>
                <a:noFill/>
              </a:ln>
              <a:effectLst>
                <a:outerShdw blurRad="57150" dist="19050" dir="5400000" algn="ctr" rotWithShape="0">
                  <a:srgbClr val="000000">
                    <a:alpha val="63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1188A3"/>
                    </a:solidFill>
                    <a:effectLst/>
                    <a:uLnTx/>
                    <a:uFillTx/>
                    <a:latin typeface="Arial"/>
                    <a:ea typeface="+mn-ea"/>
                    <a:cs typeface="+mn-cs"/>
                  </a:rPr>
                  <a:t>Avance</a:t>
                </a:r>
                <a:r>
                  <a:rPr kumimoji="0" lang="en-US" sz="2000" b="1" i="0" u="none" strike="noStrike" kern="0" cap="none" spc="0" normalizeH="0" baseline="0" noProof="0" dirty="0">
                    <a:ln>
                      <a:noFill/>
                    </a:ln>
                    <a:solidFill>
                      <a:srgbClr val="1188A3"/>
                    </a:solidFill>
                    <a:effectLst/>
                    <a:uLnTx/>
                    <a:uFillTx/>
                    <a:latin typeface="Arial"/>
                    <a:ea typeface="+mn-ea"/>
                    <a:cs typeface="+mn-cs"/>
                  </a:rPr>
                  <a:t> </a:t>
                </a:r>
                <a:r>
                  <a:rPr kumimoji="0" lang="en-US" sz="2000" b="1" i="0" u="none" strike="noStrike" kern="0" cap="none" spc="0" normalizeH="0" baseline="0" noProof="0" dirty="0" err="1">
                    <a:ln>
                      <a:noFill/>
                    </a:ln>
                    <a:solidFill>
                      <a:srgbClr val="1188A3"/>
                    </a:solidFill>
                    <a:effectLst/>
                    <a:uLnTx/>
                    <a:uFillTx/>
                    <a:latin typeface="Arial"/>
                    <a:ea typeface="+mn-ea"/>
                    <a:cs typeface="+mn-cs"/>
                  </a:rPr>
                  <a:t>tecnológico</a:t>
                </a:r>
                <a:r>
                  <a:rPr kumimoji="0" lang="en-US" sz="2000" b="1" i="0" u="none" strike="noStrike" kern="0" cap="none" spc="0" normalizeH="0" baseline="0" noProof="0" dirty="0">
                    <a:ln>
                      <a:noFill/>
                    </a:ln>
                    <a:solidFill>
                      <a:srgbClr val="1188A3"/>
                    </a:solidFill>
                    <a:effectLst/>
                    <a:uLnTx/>
                    <a:uFillTx/>
                    <a:latin typeface="Arial"/>
                    <a:ea typeface="+mn-ea"/>
                    <a:cs typeface="+mn-cs"/>
                  </a:rPr>
                  <a:t> </a:t>
                </a:r>
              </a:p>
            </p:txBody>
          </p:sp>
        </p:grpSp>
      </p:grpSp>
      <p:grpSp>
        <p:nvGrpSpPr>
          <p:cNvPr id="16" name="Group 15">
            <a:extLst>
              <a:ext uri="{FF2B5EF4-FFF2-40B4-BE49-F238E27FC236}">
                <a16:creationId xmlns:a16="http://schemas.microsoft.com/office/drawing/2014/main" id="{EDF06E22-D1BD-48F1-BCEB-060B6F6E01AA}"/>
              </a:ext>
            </a:extLst>
          </p:cNvPr>
          <p:cNvGrpSpPr/>
          <p:nvPr/>
        </p:nvGrpSpPr>
        <p:grpSpPr>
          <a:xfrm>
            <a:off x="9428541" y="1828732"/>
            <a:ext cx="2519890" cy="3954764"/>
            <a:chOff x="9312017" y="1451743"/>
            <a:chExt cx="2519890" cy="3954764"/>
          </a:xfrm>
        </p:grpSpPr>
        <p:sp>
          <p:nvSpPr>
            <p:cNvPr id="17" name="TextBox 16">
              <a:extLst>
                <a:ext uri="{FF2B5EF4-FFF2-40B4-BE49-F238E27FC236}">
                  <a16:creationId xmlns:a16="http://schemas.microsoft.com/office/drawing/2014/main" id="{45339602-5F2F-43CF-A96A-DB0274AC5073}"/>
                </a:ext>
              </a:extLst>
            </p:cNvPr>
            <p:cNvSpPr txBox="1"/>
            <p:nvPr/>
          </p:nvSpPr>
          <p:spPr>
            <a:xfrm>
              <a:off x="9312017" y="1451743"/>
              <a:ext cx="1900517" cy="954107"/>
            </a:xfrm>
            <a:prstGeom prst="rect">
              <a:avLst/>
            </a:prstGeom>
            <a:solidFill>
              <a:srgbClr val="009BBD"/>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dirty="0">
                  <a:ln>
                    <a:noFill/>
                  </a:ln>
                  <a:solidFill>
                    <a:prstClr val="white"/>
                  </a:solidFill>
                  <a:effectLst/>
                  <a:uLnTx/>
                  <a:uFillTx/>
                  <a:latin typeface="Arial"/>
                </a:rPr>
                <a:t>Tendencias del mercado/necesidades de los consumidores </a:t>
              </a:r>
              <a:endParaRPr kumimoji="0" lang="en-US" sz="1400" b="0" i="0" u="none" strike="noStrike" kern="0" cap="none" spc="0" normalizeH="0" baseline="0" noProof="0" dirty="0">
                <a:ln>
                  <a:noFill/>
                </a:ln>
                <a:solidFill>
                  <a:prstClr val="black"/>
                </a:solidFill>
                <a:effectLst/>
                <a:uLnTx/>
                <a:uFillTx/>
                <a:latin typeface="Arial"/>
              </a:endParaRPr>
            </a:p>
          </p:txBody>
        </p:sp>
        <p:sp>
          <p:nvSpPr>
            <p:cNvPr id="18" name="TextBox 17">
              <a:extLst>
                <a:ext uri="{FF2B5EF4-FFF2-40B4-BE49-F238E27FC236}">
                  <a16:creationId xmlns:a16="http://schemas.microsoft.com/office/drawing/2014/main" id="{BACECD69-49D3-46B7-9BA0-041DFA44E577}"/>
                </a:ext>
              </a:extLst>
            </p:cNvPr>
            <p:cNvSpPr txBox="1"/>
            <p:nvPr/>
          </p:nvSpPr>
          <p:spPr>
            <a:xfrm>
              <a:off x="9483312" y="4821732"/>
              <a:ext cx="1668101" cy="584775"/>
            </a:xfrm>
            <a:prstGeom prst="rect">
              <a:avLst/>
            </a:prstGeom>
            <a:solidFill>
              <a:srgbClr val="009BBD"/>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a:noFill/>
                  </a:ln>
                  <a:solidFill>
                    <a:prstClr val="white"/>
                  </a:solidFill>
                  <a:effectLst/>
                  <a:uLnTx/>
                  <a:uFillTx/>
                  <a:latin typeface="Arial"/>
                </a:rPr>
                <a:t>Avances</a:t>
              </a:r>
              <a:r>
                <a:rPr kumimoji="0" lang="en-US" sz="1600" b="1" i="0" u="none" strike="noStrike" kern="0" cap="none" spc="0" normalizeH="0" baseline="0" noProof="0" dirty="0">
                  <a:ln>
                    <a:noFill/>
                  </a:ln>
                  <a:solidFill>
                    <a:prstClr val="white"/>
                  </a:solidFill>
                  <a:effectLst/>
                  <a:uLnTx/>
                  <a:uFillTx/>
                  <a:latin typeface="Arial"/>
                </a:rPr>
                <a:t> </a:t>
              </a:r>
              <a:r>
                <a:rPr kumimoji="0" lang="en-US" sz="1600" b="1" i="0" u="none" strike="noStrike" kern="0" cap="none" spc="0" normalizeH="0" baseline="0" noProof="0" dirty="0" err="1">
                  <a:ln>
                    <a:noFill/>
                  </a:ln>
                  <a:solidFill>
                    <a:prstClr val="white"/>
                  </a:solidFill>
                  <a:effectLst/>
                  <a:uLnTx/>
                  <a:uFillTx/>
                  <a:latin typeface="Arial"/>
                </a:rPr>
                <a:t>tecnológicos</a:t>
              </a:r>
              <a:r>
                <a:rPr kumimoji="0" lang="en-US" sz="1600" b="1" i="0" u="none" strike="noStrike" kern="0" cap="none" spc="0" normalizeH="0" baseline="0" noProof="0" dirty="0">
                  <a:ln>
                    <a:noFill/>
                  </a:ln>
                  <a:solidFill>
                    <a:prstClr val="white"/>
                  </a:solidFill>
                  <a:effectLst/>
                  <a:uLnTx/>
                  <a:uFillTx/>
                  <a:latin typeface="Arial"/>
                </a:rPr>
                <a:t> </a:t>
              </a:r>
              <a:endParaRPr kumimoji="0" lang="en-US" sz="1600" b="0" i="0" u="none" strike="noStrike" kern="0" cap="none" spc="0" normalizeH="0" baseline="0" noProof="0" dirty="0">
                <a:ln>
                  <a:noFill/>
                </a:ln>
                <a:solidFill>
                  <a:prstClr val="black"/>
                </a:solidFill>
                <a:effectLst/>
                <a:uLnTx/>
                <a:uFillTx/>
                <a:latin typeface="Arial"/>
              </a:endParaRPr>
            </a:p>
          </p:txBody>
        </p:sp>
        <p:sp>
          <p:nvSpPr>
            <p:cNvPr id="19" name="Oval 18">
              <a:extLst>
                <a:ext uri="{FF2B5EF4-FFF2-40B4-BE49-F238E27FC236}">
                  <a16:creationId xmlns:a16="http://schemas.microsoft.com/office/drawing/2014/main" id="{BFB39BDB-4FB2-4641-8870-F48754F3E60E}"/>
                </a:ext>
              </a:extLst>
            </p:cNvPr>
            <p:cNvSpPr/>
            <p:nvPr/>
          </p:nvSpPr>
          <p:spPr>
            <a:xfrm>
              <a:off x="9579565" y="3123501"/>
              <a:ext cx="1245962" cy="914400"/>
            </a:xfrm>
            <a:prstGeom prst="ellipse">
              <a:avLst/>
            </a:prstGeom>
            <a:solidFill>
              <a:schemeClr val="accent5"/>
            </a:solidFill>
            <a:ln w="6350" cap="flat" cmpd="sng" algn="ctr">
              <a:solidFill>
                <a:srgbClr val="FFD1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prstClr val="black"/>
                  </a:solidFill>
                  <a:latin typeface="Arial"/>
                </a:rPr>
                <a:t>DNP</a:t>
              </a:r>
              <a:endParaRPr kumimoji="0" lang="en-US" sz="2400" b="1" i="0" u="none" strike="noStrike" kern="0" cap="none" spc="0" normalizeH="0" baseline="0" noProof="0" dirty="0">
                <a:ln>
                  <a:noFill/>
                </a:ln>
                <a:solidFill>
                  <a:prstClr val="black"/>
                </a:solidFill>
                <a:effectLst/>
                <a:uLnTx/>
                <a:uFillTx/>
                <a:latin typeface="Arial"/>
                <a:ea typeface="+mn-ea"/>
                <a:cs typeface="+mn-cs"/>
              </a:endParaRPr>
            </a:p>
          </p:txBody>
        </p:sp>
        <p:sp>
          <p:nvSpPr>
            <p:cNvPr id="20" name="TextBox 19">
              <a:extLst>
                <a:ext uri="{FF2B5EF4-FFF2-40B4-BE49-F238E27FC236}">
                  <a16:creationId xmlns:a16="http://schemas.microsoft.com/office/drawing/2014/main" id="{AE01264E-CB5E-4201-B496-2360323B727C}"/>
                </a:ext>
              </a:extLst>
            </p:cNvPr>
            <p:cNvSpPr txBox="1"/>
            <p:nvPr/>
          </p:nvSpPr>
          <p:spPr>
            <a:xfrm>
              <a:off x="10501093" y="2583180"/>
              <a:ext cx="1330814"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black"/>
                  </a:solidFill>
                  <a:effectLst/>
                  <a:uLnTx/>
                  <a:uFillTx/>
                  <a:latin typeface="Arial"/>
                </a:rPr>
                <a:t>Tirar</a:t>
              </a:r>
              <a:r>
                <a:rPr kumimoji="0" lang="en-US" sz="2400" b="0" i="0" u="none" strike="noStrike" kern="0" cap="none" spc="0" normalizeH="0" baseline="0" noProof="0" dirty="0">
                  <a:ln>
                    <a:noFill/>
                  </a:ln>
                  <a:solidFill>
                    <a:prstClr val="black"/>
                  </a:solidFill>
                  <a:effectLst/>
                  <a:uLnTx/>
                  <a:uFillTx/>
                  <a:latin typeface="Arial"/>
                </a:rPr>
                <a:t> de </a:t>
              </a:r>
            </a:p>
          </p:txBody>
        </p:sp>
        <p:sp>
          <p:nvSpPr>
            <p:cNvPr id="21" name="Down Arrow 32">
              <a:extLst>
                <a:ext uri="{FF2B5EF4-FFF2-40B4-BE49-F238E27FC236}">
                  <a16:creationId xmlns:a16="http://schemas.microsoft.com/office/drawing/2014/main" id="{C4DE80A6-A3D6-444C-96F2-F3BE4345461F}"/>
                </a:ext>
              </a:extLst>
            </p:cNvPr>
            <p:cNvSpPr/>
            <p:nvPr/>
          </p:nvSpPr>
          <p:spPr>
            <a:xfrm rot="10800000">
              <a:off x="10087730" y="4075621"/>
              <a:ext cx="229632" cy="654258"/>
            </a:xfrm>
            <a:prstGeom prst="downArrow">
              <a:avLst/>
            </a:prstGeom>
            <a:solidFill>
              <a:srgbClr val="009BB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24CFBBD5-B48E-4081-990F-A806229BF8A0}"/>
                </a:ext>
              </a:extLst>
            </p:cNvPr>
            <p:cNvSpPr txBox="1"/>
            <p:nvPr/>
          </p:nvSpPr>
          <p:spPr>
            <a:xfrm>
              <a:off x="10437443" y="4139991"/>
              <a:ext cx="1314784"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black"/>
                  </a:solidFill>
                  <a:effectLst/>
                  <a:uLnTx/>
                  <a:uFillTx/>
                  <a:latin typeface="Arial"/>
                </a:rPr>
                <a:t>Empuje</a:t>
              </a:r>
              <a:r>
                <a:rPr kumimoji="0" lang="en-US" sz="2400" b="0" i="0" u="none" strike="noStrike" kern="0" cap="none" spc="0" normalizeH="0" baseline="0" noProof="0" dirty="0">
                  <a:ln>
                    <a:noFill/>
                  </a:ln>
                  <a:solidFill>
                    <a:prstClr val="black"/>
                  </a:solidFill>
                  <a:effectLst/>
                  <a:uLnTx/>
                  <a:uFillTx/>
                  <a:latin typeface="Arial"/>
                </a:rPr>
                <a:t> </a:t>
              </a:r>
            </a:p>
          </p:txBody>
        </p:sp>
        <p:sp>
          <p:nvSpPr>
            <p:cNvPr id="23" name="Down Arrow 34">
              <a:extLst>
                <a:ext uri="{FF2B5EF4-FFF2-40B4-BE49-F238E27FC236}">
                  <a16:creationId xmlns:a16="http://schemas.microsoft.com/office/drawing/2014/main" id="{D028E757-4E08-4C87-BA4C-CDBE2CC241C7}"/>
                </a:ext>
              </a:extLst>
            </p:cNvPr>
            <p:cNvSpPr/>
            <p:nvPr/>
          </p:nvSpPr>
          <p:spPr>
            <a:xfrm rot="10800000">
              <a:off x="10087730" y="2414934"/>
              <a:ext cx="229632" cy="654258"/>
            </a:xfrm>
            <a:prstGeom prst="downArrow">
              <a:avLst/>
            </a:prstGeom>
            <a:solidFill>
              <a:srgbClr val="009BB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268197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3E035C-5CBE-4CF5-9921-C3BF5E4E62C3}"/>
              </a:ext>
            </a:extLst>
          </p:cNvPr>
          <p:cNvSpPr>
            <a:spLocks noGrp="1"/>
          </p:cNvSpPr>
          <p:nvPr>
            <p:ph type="body" sz="quarter" idx="18"/>
          </p:nvPr>
        </p:nvSpPr>
        <p:spPr>
          <a:xfrm>
            <a:off x="570663" y="1499937"/>
            <a:ext cx="10808102" cy="4124778"/>
          </a:xfrm>
        </p:spPr>
        <p:txBody>
          <a:bodyPr/>
          <a:lstStyle/>
          <a:p>
            <a:r>
              <a:rPr lang="es-ES" dirty="0"/>
              <a:t>Aquí hay 3 enfoques que se pueden utilizar...</a:t>
            </a:r>
            <a:endParaRPr lang="en-IE" dirty="0"/>
          </a:p>
        </p:txBody>
      </p:sp>
      <p:sp>
        <p:nvSpPr>
          <p:cNvPr id="4" name="Text Placeholder 3">
            <a:extLst>
              <a:ext uri="{FF2B5EF4-FFF2-40B4-BE49-F238E27FC236}">
                <a16:creationId xmlns:a16="http://schemas.microsoft.com/office/drawing/2014/main" id="{E32E9FC0-7399-42AF-9F43-268E5478C6DB}"/>
              </a:ext>
            </a:extLst>
          </p:cNvPr>
          <p:cNvSpPr>
            <a:spLocks noGrp="1"/>
          </p:cNvSpPr>
          <p:nvPr>
            <p:ph type="body" sz="quarter" idx="16"/>
          </p:nvPr>
        </p:nvSpPr>
        <p:spPr>
          <a:xfrm>
            <a:off x="735013" y="642938"/>
            <a:ext cx="10807700" cy="582612"/>
          </a:xfrm>
        </p:spPr>
        <p:txBody>
          <a:bodyPr>
            <a:normAutofit lnSpcReduction="10000"/>
          </a:bodyPr>
          <a:lstStyle/>
          <a:p>
            <a:r>
              <a:rPr lang="en-IE" dirty="0" err="1"/>
              <a:t>Proceso</a:t>
            </a:r>
            <a:r>
              <a:rPr lang="en-IE" dirty="0"/>
              <a:t> DNP – </a:t>
            </a:r>
            <a:r>
              <a:rPr lang="en-IE" dirty="0" err="1"/>
              <a:t>Fase</a:t>
            </a:r>
            <a:r>
              <a:rPr lang="en-IE" dirty="0"/>
              <a:t> </a:t>
            </a:r>
            <a:r>
              <a:rPr lang="en-IE" b="1" dirty="0"/>
              <a:t>1. </a:t>
            </a:r>
            <a:r>
              <a:rPr lang="en-IE" b="1" dirty="0" err="1"/>
              <a:t>Generar</a:t>
            </a:r>
            <a:r>
              <a:rPr lang="en-IE" b="1" dirty="0"/>
              <a:t> </a:t>
            </a:r>
            <a:r>
              <a:rPr lang="en-IE" b="1" dirty="0" err="1"/>
              <a:t>una</a:t>
            </a:r>
            <a:r>
              <a:rPr lang="en-IE" b="1" dirty="0"/>
              <a:t> idea</a:t>
            </a:r>
          </a:p>
        </p:txBody>
      </p:sp>
      <p:sp>
        <p:nvSpPr>
          <p:cNvPr id="6" name="Pentagon 17">
            <a:extLst>
              <a:ext uri="{FF2B5EF4-FFF2-40B4-BE49-F238E27FC236}">
                <a16:creationId xmlns:a16="http://schemas.microsoft.com/office/drawing/2014/main" id="{0936D4E5-0035-4AE6-BA93-09395FD3B05F}"/>
              </a:ext>
            </a:extLst>
          </p:cNvPr>
          <p:cNvSpPr/>
          <p:nvPr/>
        </p:nvSpPr>
        <p:spPr>
          <a:xfrm>
            <a:off x="644091" y="2154837"/>
            <a:ext cx="2057400" cy="697230"/>
          </a:xfrm>
          <a:prstGeom prst="homePlate">
            <a:avLst/>
          </a:prstGeom>
          <a:solidFill>
            <a:srgbClr val="85D2E1"/>
          </a:solidFill>
          <a:ln w="12700" cap="flat" cmpd="sng" algn="ctr">
            <a:solidFill>
              <a:srgbClr val="85D2E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a:noFill/>
                </a:ln>
                <a:solidFill>
                  <a:srgbClr val="000000"/>
                </a:solidFill>
                <a:effectLst/>
                <a:uLnTx/>
                <a:uFillTx/>
                <a:latin typeface="Arial"/>
                <a:ea typeface="+mn-ea"/>
                <a:cs typeface="+mn-cs"/>
              </a:rPr>
              <a:t>Informes de datos de los consumidores </a:t>
            </a:r>
            <a:endParaRPr kumimoji="0" lang="en-US" sz="1200" b="1" i="0" u="none" strike="noStrike" kern="0" cap="none" spc="0" normalizeH="0" baseline="0" noProof="0" dirty="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71D1FF7D-A129-474A-B8CF-D686BF61635F}"/>
              </a:ext>
            </a:extLst>
          </p:cNvPr>
          <p:cNvSpPr txBox="1"/>
          <p:nvPr/>
        </p:nvSpPr>
        <p:spPr>
          <a:xfrm>
            <a:off x="3248385" y="1995620"/>
            <a:ext cx="1724446" cy="1015663"/>
          </a:xfrm>
          <a:prstGeom prst="rect">
            <a:avLst/>
          </a:prstGeom>
          <a:noFill/>
        </p:spPr>
        <p:txBody>
          <a:bodyPr wrap="none" rtlCol="0">
            <a:spAutoFit/>
          </a:bodyPr>
          <a:lstStyle/>
          <a:p>
            <a:pPr marL="342900" indent="-342900">
              <a:buFont typeface="Arial" panose="020B0604020202020204" pitchFamily="34" charset="0"/>
              <a:buChar char="•"/>
            </a:pPr>
            <a:r>
              <a:rPr lang="en-US" sz="2000" dirty="0">
                <a:solidFill>
                  <a:srgbClr val="000000"/>
                </a:solidFill>
                <a:hlinkClick r:id="rId2">
                  <a:extLst>
                    <a:ext uri="{A12FA001-AC4F-418D-AE19-62706E023703}">
                      <ahyp:hlinkClr xmlns:ahyp="http://schemas.microsoft.com/office/drawing/2018/hyperlinkcolor" val="tx"/>
                    </a:ext>
                  </a:extLst>
                </a:hlinkClick>
              </a:rPr>
              <a:t>Mintel </a:t>
            </a:r>
            <a:endParaRPr lang="en-US" sz="2000" dirty="0">
              <a:solidFill>
                <a:srgbClr val="000000"/>
              </a:solidFill>
            </a:endParaRPr>
          </a:p>
          <a:p>
            <a:pPr marL="342900" indent="-342900">
              <a:buFont typeface="Arial" panose="020B0604020202020204" pitchFamily="34" charset="0"/>
              <a:buChar char="•"/>
            </a:pPr>
            <a:r>
              <a:rPr lang="en-US" sz="2000" dirty="0">
                <a:solidFill>
                  <a:srgbClr val="000000"/>
                </a:solidFill>
                <a:hlinkClick r:id="rId3">
                  <a:extLst>
                    <a:ext uri="{A12FA001-AC4F-418D-AE19-62706E023703}">
                      <ahyp:hlinkClr xmlns:ahyp="http://schemas.microsoft.com/office/drawing/2018/hyperlinkcolor" val="tx"/>
                    </a:ext>
                  </a:extLst>
                </a:hlinkClick>
              </a:rPr>
              <a:t>Kantar</a:t>
            </a:r>
            <a:endParaRPr lang="en-US" sz="2000" dirty="0">
              <a:solidFill>
                <a:srgbClr val="000000"/>
              </a:solidFill>
            </a:endParaRPr>
          </a:p>
          <a:p>
            <a:pPr marL="342900" indent="-342900">
              <a:buFont typeface="Arial" panose="020B0604020202020204" pitchFamily="34" charset="0"/>
              <a:buChar char="•"/>
            </a:pPr>
            <a:r>
              <a:rPr lang="en-US" sz="2000" dirty="0">
                <a:solidFill>
                  <a:srgbClr val="000000"/>
                </a:solidFill>
                <a:hlinkClick r:id="rId4">
                  <a:extLst>
                    <a:ext uri="{A12FA001-AC4F-418D-AE19-62706E023703}">
                      <ahyp:hlinkClr xmlns:ahyp="http://schemas.microsoft.com/office/drawing/2018/hyperlinkcolor" val="tx"/>
                    </a:ext>
                  </a:extLst>
                </a:hlinkClick>
              </a:rPr>
              <a:t>Global data</a:t>
            </a:r>
            <a:endParaRPr lang="en-US" sz="2000" dirty="0">
              <a:solidFill>
                <a:srgbClr val="000000"/>
              </a:solidFill>
            </a:endParaRPr>
          </a:p>
        </p:txBody>
      </p:sp>
      <p:sp>
        <p:nvSpPr>
          <p:cNvPr id="8" name="Pentagon 18">
            <a:extLst>
              <a:ext uri="{FF2B5EF4-FFF2-40B4-BE49-F238E27FC236}">
                <a16:creationId xmlns:a16="http://schemas.microsoft.com/office/drawing/2014/main" id="{3196A876-4DA0-4A6B-BC32-62AF5B583B26}"/>
              </a:ext>
            </a:extLst>
          </p:cNvPr>
          <p:cNvSpPr/>
          <p:nvPr/>
        </p:nvSpPr>
        <p:spPr>
          <a:xfrm>
            <a:off x="644091" y="3463168"/>
            <a:ext cx="2057400" cy="697230"/>
          </a:xfrm>
          <a:prstGeom prst="homePlate">
            <a:avLst/>
          </a:prstGeom>
          <a:solidFill>
            <a:srgbClr val="85D2E1"/>
          </a:solidFill>
          <a:ln w="12700" cap="flat" cmpd="sng" algn="ctr">
            <a:solidFill>
              <a:srgbClr val="85D2E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a:ea typeface="+mn-ea"/>
                <a:cs typeface="+mn-cs"/>
              </a:rPr>
              <a:t>Online </a:t>
            </a:r>
          </a:p>
        </p:txBody>
      </p:sp>
      <p:sp>
        <p:nvSpPr>
          <p:cNvPr id="9" name="TextBox 8">
            <a:extLst>
              <a:ext uri="{FF2B5EF4-FFF2-40B4-BE49-F238E27FC236}">
                <a16:creationId xmlns:a16="http://schemas.microsoft.com/office/drawing/2014/main" id="{373902A6-3506-48EC-95DE-2745EBE1BC12}"/>
              </a:ext>
            </a:extLst>
          </p:cNvPr>
          <p:cNvSpPr txBox="1"/>
          <p:nvPr/>
        </p:nvSpPr>
        <p:spPr>
          <a:xfrm>
            <a:off x="3248385" y="3030162"/>
            <a:ext cx="5247544" cy="1323439"/>
          </a:xfrm>
          <a:prstGeom prst="rect">
            <a:avLst/>
          </a:prstGeom>
          <a:noFill/>
        </p:spPr>
        <p:txBody>
          <a:bodyPr wrap="square" rtlCol="0">
            <a:spAutoFit/>
          </a:bodyPr>
          <a:lstStyle/>
          <a:p>
            <a:pPr marL="342900" indent="-342900">
              <a:buFont typeface="Arial" panose="020B0604020202020204" pitchFamily="34" charset="0"/>
              <a:buChar char="•"/>
            </a:pPr>
            <a:r>
              <a:rPr lang="es-ES" sz="2000" dirty="0">
                <a:solidFill>
                  <a:prstClr val="black"/>
                </a:solidFill>
              </a:rPr>
              <a:t>Medios de comunicación social; blogueros de alimentos/Tendencias</a:t>
            </a:r>
          </a:p>
          <a:p>
            <a:pPr marL="342900" indent="-342900">
              <a:buFont typeface="Arial" panose="020B0604020202020204" pitchFamily="34" charset="0"/>
              <a:buChar char="•"/>
            </a:pPr>
            <a:r>
              <a:rPr lang="es-ES" sz="2000" dirty="0">
                <a:solidFill>
                  <a:prstClr val="black"/>
                </a:solidFill>
              </a:rPr>
              <a:t>Google </a:t>
            </a:r>
            <a:r>
              <a:rPr lang="es-ES" sz="2000" dirty="0" err="1">
                <a:solidFill>
                  <a:prstClr val="black"/>
                </a:solidFill>
              </a:rPr>
              <a:t>Analytics</a:t>
            </a:r>
            <a:r>
              <a:rPr lang="es-ES" sz="2000" dirty="0">
                <a:solidFill>
                  <a:prstClr val="black"/>
                </a:solidFill>
              </a:rPr>
              <a:t>, agencia de publicidad</a:t>
            </a:r>
          </a:p>
          <a:p>
            <a:pPr marL="342900" indent="-342900">
              <a:buFont typeface="Arial" panose="020B0604020202020204" pitchFamily="34" charset="0"/>
              <a:buChar char="•"/>
            </a:pPr>
            <a:r>
              <a:rPr lang="es-ES" sz="2000" dirty="0">
                <a:solidFill>
                  <a:prstClr val="black"/>
                </a:solidFill>
              </a:rPr>
              <a:t>Cocineros famosos, publicaciones </a:t>
            </a:r>
            <a:endParaRPr lang="en-US" sz="2000" dirty="0">
              <a:solidFill>
                <a:prstClr val="black"/>
              </a:solidFill>
            </a:endParaRPr>
          </a:p>
        </p:txBody>
      </p:sp>
      <p:sp>
        <p:nvSpPr>
          <p:cNvPr id="10" name="Pentagon 19">
            <a:extLst>
              <a:ext uri="{FF2B5EF4-FFF2-40B4-BE49-F238E27FC236}">
                <a16:creationId xmlns:a16="http://schemas.microsoft.com/office/drawing/2014/main" id="{05320BE0-26BB-4F08-9381-FF0A9E6D4ED4}"/>
              </a:ext>
            </a:extLst>
          </p:cNvPr>
          <p:cNvSpPr/>
          <p:nvPr/>
        </p:nvSpPr>
        <p:spPr>
          <a:xfrm>
            <a:off x="644091" y="4771499"/>
            <a:ext cx="2057400" cy="696641"/>
          </a:xfrm>
          <a:prstGeom prst="homePlate">
            <a:avLst/>
          </a:prstGeom>
          <a:solidFill>
            <a:srgbClr val="85D2E1"/>
          </a:solidFill>
          <a:ln w="12700" cap="flat" cmpd="sng" algn="ctr">
            <a:solidFill>
              <a:srgbClr val="85D2E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kern="0" dirty="0" err="1">
                <a:solidFill>
                  <a:srgbClr val="000000"/>
                </a:solidFill>
                <a:latin typeface="Arial"/>
              </a:rPr>
              <a:t>En</a:t>
            </a:r>
            <a:r>
              <a:rPr lang="en-US" b="1" kern="0" dirty="0">
                <a:solidFill>
                  <a:srgbClr val="000000"/>
                </a:solidFill>
                <a:latin typeface="Arial"/>
              </a:rPr>
              <a:t> persona </a:t>
            </a:r>
            <a:endParaRPr kumimoji="0" lang="en-US" sz="1800" b="1" i="0" u="none" strike="noStrike" kern="0" cap="none" spc="0" normalizeH="0" baseline="0" noProof="0" dirty="0">
              <a:ln>
                <a:noFill/>
              </a:ln>
              <a:solidFill>
                <a:srgbClr val="000000"/>
              </a:solidFill>
              <a:effectLst/>
              <a:uLnTx/>
              <a:uFillTx/>
              <a:latin typeface="Arial"/>
              <a:ea typeface="+mn-ea"/>
              <a:cs typeface="+mn-cs"/>
            </a:endParaRPr>
          </a:p>
        </p:txBody>
      </p:sp>
      <p:sp>
        <p:nvSpPr>
          <p:cNvPr id="11" name="TextBox 10">
            <a:extLst>
              <a:ext uri="{FF2B5EF4-FFF2-40B4-BE49-F238E27FC236}">
                <a16:creationId xmlns:a16="http://schemas.microsoft.com/office/drawing/2014/main" id="{45F57FD4-8C69-4974-BA1F-B9A4F838CB4D}"/>
              </a:ext>
            </a:extLst>
          </p:cNvPr>
          <p:cNvSpPr txBox="1"/>
          <p:nvPr/>
        </p:nvSpPr>
        <p:spPr>
          <a:xfrm>
            <a:off x="3248385" y="4458099"/>
            <a:ext cx="6358215" cy="1323439"/>
          </a:xfrm>
          <a:prstGeom prst="rect">
            <a:avLst/>
          </a:prstGeom>
          <a:noFill/>
        </p:spPr>
        <p:txBody>
          <a:bodyPr wrap="none" rtlCol="0">
            <a:spAutoFit/>
          </a:bodyPr>
          <a:lstStyle/>
          <a:p>
            <a:pPr marL="342900" indent="-342900">
              <a:buFont typeface="Arial" panose="020B0604020202020204" pitchFamily="34" charset="0"/>
              <a:buChar char="•"/>
            </a:pPr>
            <a:r>
              <a:rPr lang="es-ES" sz="2000" dirty="0">
                <a:solidFill>
                  <a:prstClr val="black"/>
                </a:solidFill>
              </a:rPr>
              <a:t>Equipos innovadores/equipo de I+D </a:t>
            </a:r>
          </a:p>
          <a:p>
            <a:pPr marL="342900" indent="-342900">
              <a:buFont typeface="Arial" panose="020B0604020202020204" pitchFamily="34" charset="0"/>
              <a:buChar char="•"/>
            </a:pPr>
            <a:r>
              <a:rPr lang="es-ES" sz="2000" dirty="0">
                <a:solidFill>
                  <a:prstClr val="black"/>
                </a:solidFill>
              </a:rPr>
              <a:t>En la tienda; comentarios de los minoristas   </a:t>
            </a:r>
          </a:p>
          <a:p>
            <a:pPr marL="342900" indent="-342900">
              <a:buFont typeface="Arial" panose="020B0604020202020204" pitchFamily="34" charset="0"/>
              <a:buChar char="•"/>
            </a:pPr>
            <a:r>
              <a:rPr lang="es-ES" sz="2000" dirty="0">
                <a:solidFill>
                  <a:prstClr val="black"/>
                </a:solidFill>
              </a:rPr>
              <a:t>Visitas de estudio de mercado</a:t>
            </a:r>
          </a:p>
          <a:p>
            <a:pPr marL="342900" indent="-342900">
              <a:buFont typeface="Arial" panose="020B0604020202020204" pitchFamily="34" charset="0"/>
              <a:buChar char="•"/>
            </a:pPr>
            <a:r>
              <a:rPr lang="es-ES" sz="2000" dirty="0">
                <a:solidFill>
                  <a:prstClr val="black"/>
                </a:solidFill>
              </a:rPr>
              <a:t>Proveedores, distribuidores y análisis de la competencia</a:t>
            </a:r>
            <a:endParaRPr lang="en-US" sz="2000" dirty="0">
              <a:solidFill>
                <a:prstClr val="black"/>
              </a:solidFill>
            </a:endParaRPr>
          </a:p>
        </p:txBody>
      </p:sp>
      <p:grpSp>
        <p:nvGrpSpPr>
          <p:cNvPr id="12" name="Group 11">
            <a:extLst>
              <a:ext uri="{FF2B5EF4-FFF2-40B4-BE49-F238E27FC236}">
                <a16:creationId xmlns:a16="http://schemas.microsoft.com/office/drawing/2014/main" id="{099C71B9-DA85-4586-8EFD-F598CD87DC04}"/>
              </a:ext>
            </a:extLst>
          </p:cNvPr>
          <p:cNvGrpSpPr/>
          <p:nvPr/>
        </p:nvGrpSpPr>
        <p:grpSpPr>
          <a:xfrm>
            <a:off x="10354660" y="474453"/>
            <a:ext cx="920484" cy="919581"/>
            <a:chOff x="10376768" y="2334933"/>
            <a:chExt cx="920484" cy="919581"/>
          </a:xfrm>
        </p:grpSpPr>
        <p:sp>
          <p:nvSpPr>
            <p:cNvPr id="13" name="Freeform 240">
              <a:extLst>
                <a:ext uri="{FF2B5EF4-FFF2-40B4-BE49-F238E27FC236}">
                  <a16:creationId xmlns:a16="http://schemas.microsoft.com/office/drawing/2014/main" id="{3F9869E6-B3C6-4850-A687-D35A66379822}"/>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85D2E1"/>
            </a:solidFill>
            <a:ln w="9028" cap="flat">
              <a:noFill/>
              <a:prstDash val="solid"/>
              <a:miter/>
            </a:ln>
          </p:spPr>
          <p:txBody>
            <a:bodyPr rtlCol="0" anchor="ctr"/>
            <a:lstStyle/>
            <a:p>
              <a:endParaRPr lang="en-US"/>
            </a:p>
          </p:txBody>
        </p:sp>
        <p:sp>
          <p:nvSpPr>
            <p:cNvPr id="14" name="Freeform 241">
              <a:extLst>
                <a:ext uri="{FF2B5EF4-FFF2-40B4-BE49-F238E27FC236}">
                  <a16:creationId xmlns:a16="http://schemas.microsoft.com/office/drawing/2014/main" id="{CF9FCB73-B280-40D4-BA21-BEF0FC628DF9}"/>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85D2E1"/>
            </a:solidFill>
            <a:ln w="9028" cap="flat">
              <a:noFill/>
              <a:prstDash val="solid"/>
              <a:miter/>
            </a:ln>
          </p:spPr>
          <p:txBody>
            <a:bodyPr rtlCol="0" anchor="ctr"/>
            <a:lstStyle/>
            <a:p>
              <a:endParaRPr lang="en-US"/>
            </a:p>
          </p:txBody>
        </p:sp>
        <p:grpSp>
          <p:nvGrpSpPr>
            <p:cNvPr id="15" name="Graphic 2">
              <a:extLst>
                <a:ext uri="{FF2B5EF4-FFF2-40B4-BE49-F238E27FC236}">
                  <a16:creationId xmlns:a16="http://schemas.microsoft.com/office/drawing/2014/main" id="{309F9BB2-24C4-4D53-B15E-5628E9033B02}"/>
                </a:ext>
              </a:extLst>
            </p:cNvPr>
            <p:cNvGrpSpPr/>
            <p:nvPr/>
          </p:nvGrpSpPr>
          <p:grpSpPr>
            <a:xfrm>
              <a:off x="10376768" y="2334933"/>
              <a:ext cx="920484" cy="919581"/>
              <a:chOff x="10376768" y="2334933"/>
              <a:chExt cx="920484" cy="919581"/>
            </a:xfrm>
            <a:solidFill>
              <a:srgbClr val="010101"/>
            </a:solidFill>
          </p:grpSpPr>
          <p:sp>
            <p:nvSpPr>
              <p:cNvPr id="16" name="Freeform 243">
                <a:extLst>
                  <a:ext uri="{FF2B5EF4-FFF2-40B4-BE49-F238E27FC236}">
                    <a16:creationId xmlns:a16="http://schemas.microsoft.com/office/drawing/2014/main" id="{B1167F98-C7E0-467B-A37C-74905971DD44}"/>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solidFill>
                <a:srgbClr val="010101"/>
              </a:solidFill>
              <a:ln w="9028" cap="flat">
                <a:noFill/>
                <a:prstDash val="solid"/>
                <a:miter/>
              </a:ln>
            </p:spPr>
            <p:txBody>
              <a:bodyPr rtlCol="0" anchor="ctr"/>
              <a:lstStyle/>
              <a:p>
                <a:endParaRPr lang="en-US"/>
              </a:p>
            </p:txBody>
          </p:sp>
          <p:sp>
            <p:nvSpPr>
              <p:cNvPr id="17" name="Freeform 244">
                <a:extLst>
                  <a:ext uri="{FF2B5EF4-FFF2-40B4-BE49-F238E27FC236}">
                    <a16:creationId xmlns:a16="http://schemas.microsoft.com/office/drawing/2014/main" id="{ECA6EF5C-DAD7-485D-9F93-6E547BC9E6A0}"/>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solidFill>
                <a:srgbClr val="010101"/>
              </a:solidFill>
              <a:ln w="9028" cap="flat">
                <a:noFill/>
                <a:prstDash val="solid"/>
                <a:miter/>
              </a:ln>
            </p:spPr>
            <p:txBody>
              <a:bodyPr rtlCol="0" anchor="ctr"/>
              <a:lstStyle/>
              <a:p>
                <a:endParaRPr lang="en-US"/>
              </a:p>
            </p:txBody>
          </p:sp>
        </p:grpSp>
      </p:grpSp>
      <p:sp>
        <p:nvSpPr>
          <p:cNvPr id="20" name="Explosion: 8 Points 19">
            <a:extLst>
              <a:ext uri="{FF2B5EF4-FFF2-40B4-BE49-F238E27FC236}">
                <a16:creationId xmlns:a16="http://schemas.microsoft.com/office/drawing/2014/main" id="{DEF4C6BC-1A8B-4B0D-9B8F-340C53B487FC}"/>
              </a:ext>
            </a:extLst>
          </p:cNvPr>
          <p:cNvSpPr/>
          <p:nvPr/>
        </p:nvSpPr>
        <p:spPr>
          <a:xfrm>
            <a:off x="8139686" y="1394034"/>
            <a:ext cx="3786568" cy="3559233"/>
          </a:xfrm>
          <a:prstGeom prst="irregularSeal1">
            <a:avLst/>
          </a:prstGeom>
          <a:solidFill>
            <a:srgbClr val="85D2E1"/>
          </a:solidFill>
          <a:ln>
            <a:solidFill>
              <a:srgbClr val="85D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rgbClr val="000000"/>
              </a:solidFill>
            </a:endParaRPr>
          </a:p>
        </p:txBody>
      </p:sp>
      <p:sp>
        <p:nvSpPr>
          <p:cNvPr id="21" name="TextBox 20">
            <a:extLst>
              <a:ext uri="{FF2B5EF4-FFF2-40B4-BE49-F238E27FC236}">
                <a16:creationId xmlns:a16="http://schemas.microsoft.com/office/drawing/2014/main" id="{CE3D4520-6FD2-4022-9C1D-1F9E0BC64AC4}"/>
              </a:ext>
            </a:extLst>
          </p:cNvPr>
          <p:cNvSpPr txBox="1"/>
          <p:nvPr/>
        </p:nvSpPr>
        <p:spPr>
          <a:xfrm>
            <a:off x="8696690" y="2434986"/>
            <a:ext cx="2639648" cy="1477328"/>
          </a:xfrm>
          <a:prstGeom prst="rect">
            <a:avLst/>
          </a:prstGeom>
          <a:noFill/>
        </p:spPr>
        <p:txBody>
          <a:bodyPr wrap="square" rtlCol="0">
            <a:spAutoFit/>
          </a:bodyPr>
          <a:lstStyle/>
          <a:p>
            <a:pPr algn="ctr"/>
            <a:r>
              <a:rPr lang="en-IE" b="1" dirty="0">
                <a:solidFill>
                  <a:srgbClr val="000000"/>
                </a:solidFill>
              </a:rPr>
              <a:t>FIND SOLUTIONS :</a:t>
            </a:r>
          </a:p>
          <a:p>
            <a:pPr marL="285750" indent="-285750" algn="ctr">
              <a:buFont typeface="Arial" panose="020B0604020202020204" pitchFamily="34" charset="0"/>
              <a:buChar char="•"/>
            </a:pPr>
            <a:r>
              <a:rPr lang="en-IE" dirty="0">
                <a:solidFill>
                  <a:srgbClr val="000000"/>
                </a:solidFill>
              </a:rPr>
              <a:t>For customers</a:t>
            </a:r>
          </a:p>
          <a:p>
            <a:pPr marL="285750" indent="-285750" algn="ctr">
              <a:buFont typeface="Arial" panose="020B0604020202020204" pitchFamily="34" charset="0"/>
              <a:buChar char="•"/>
            </a:pPr>
            <a:r>
              <a:rPr lang="en-IE" dirty="0">
                <a:solidFill>
                  <a:srgbClr val="000000"/>
                </a:solidFill>
              </a:rPr>
              <a:t>The gap in the market </a:t>
            </a:r>
          </a:p>
          <a:p>
            <a:pPr marL="285750" indent="-285750" algn="ctr">
              <a:buFont typeface="Arial" panose="020B0604020202020204" pitchFamily="34" charset="0"/>
              <a:buChar char="•"/>
            </a:pPr>
            <a:r>
              <a:rPr lang="en-IE" dirty="0">
                <a:solidFill>
                  <a:srgbClr val="000000"/>
                </a:solidFill>
              </a:rPr>
              <a:t>Category management</a:t>
            </a:r>
          </a:p>
          <a:p>
            <a:endParaRPr lang="en-IE" dirty="0"/>
          </a:p>
        </p:txBody>
      </p:sp>
    </p:spTree>
    <p:extLst>
      <p:ext uri="{BB962C8B-B14F-4D97-AF65-F5344CB8AC3E}">
        <p14:creationId xmlns:p14="http://schemas.microsoft.com/office/powerpoint/2010/main" val="2557521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Diagram&#10;&#10;Description automatically generated">
            <a:extLst>
              <a:ext uri="{FF2B5EF4-FFF2-40B4-BE49-F238E27FC236}">
                <a16:creationId xmlns:a16="http://schemas.microsoft.com/office/drawing/2014/main" id="{A3F5DA4A-DF63-4658-979F-05931A9809D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247650" y="1587500"/>
            <a:ext cx="11696700" cy="4699000"/>
          </a:xfrm>
          <a:prstGeom prst="rect">
            <a:avLst/>
          </a:prstGeom>
        </p:spPr>
      </p:pic>
      <p:sp>
        <p:nvSpPr>
          <p:cNvPr id="3" name="Text Placeholder 2">
            <a:extLst>
              <a:ext uri="{FF2B5EF4-FFF2-40B4-BE49-F238E27FC236}">
                <a16:creationId xmlns:a16="http://schemas.microsoft.com/office/drawing/2014/main" id="{861F4EF5-A120-45DA-B3E7-DDCA7D9DFCDA}"/>
              </a:ext>
            </a:extLst>
          </p:cNvPr>
          <p:cNvSpPr>
            <a:spLocks noGrp="1"/>
          </p:cNvSpPr>
          <p:nvPr>
            <p:ph type="body" sz="quarter" idx="18"/>
          </p:nvPr>
        </p:nvSpPr>
        <p:spPr>
          <a:xfrm>
            <a:off x="5577478" y="3092586"/>
            <a:ext cx="6614522" cy="1907782"/>
          </a:xfrm>
          <a:solidFill>
            <a:srgbClr val="85D2E1"/>
          </a:solidFill>
        </p:spPr>
        <p:txBody>
          <a:bodyPr>
            <a:normAutofit fontScale="70000" lnSpcReduction="20000"/>
          </a:bodyPr>
          <a:lstStyle/>
          <a:p>
            <a:pPr>
              <a:lnSpc>
                <a:spcPct val="110000"/>
              </a:lnSpc>
            </a:pPr>
            <a:r>
              <a:rPr lang="es-ES" sz="2800" b="1" dirty="0"/>
              <a:t>En cuanto a las tácticas de </a:t>
            </a:r>
            <a:r>
              <a:rPr lang="es-ES" sz="2800" b="1" dirty="0" err="1"/>
              <a:t>brainstorming</a:t>
            </a:r>
            <a:r>
              <a:rPr lang="es-ES" sz="2800" b="1" dirty="0"/>
              <a:t> para la inspiración y las ideas de nuevos productos...</a:t>
            </a:r>
          </a:p>
          <a:p>
            <a:pPr>
              <a:lnSpc>
                <a:spcPct val="110000"/>
              </a:lnSpc>
            </a:pPr>
            <a:r>
              <a:rPr lang="es-ES" sz="2800" b="1" dirty="0"/>
              <a:t>¿Cuáles son los enfoques que USTED utiliza para recopilar información e inspirarse para generar nuevas ideas de desarrollo de productos alimentarios? </a:t>
            </a:r>
            <a:endParaRPr lang="en-IE" dirty="0"/>
          </a:p>
        </p:txBody>
      </p:sp>
      <p:sp>
        <p:nvSpPr>
          <p:cNvPr id="4" name="Text Placeholder 3">
            <a:extLst>
              <a:ext uri="{FF2B5EF4-FFF2-40B4-BE49-F238E27FC236}">
                <a16:creationId xmlns:a16="http://schemas.microsoft.com/office/drawing/2014/main" id="{6249273F-73C5-4262-9F33-7CE0954B03BF}"/>
              </a:ext>
            </a:extLst>
          </p:cNvPr>
          <p:cNvSpPr>
            <a:spLocks noGrp="1"/>
          </p:cNvSpPr>
          <p:nvPr>
            <p:ph type="body" sz="quarter" idx="16"/>
          </p:nvPr>
        </p:nvSpPr>
        <p:spPr/>
        <p:txBody>
          <a:bodyPr>
            <a:normAutofit lnSpcReduction="10000"/>
          </a:bodyPr>
          <a:lstStyle/>
          <a:p>
            <a:r>
              <a:rPr lang="en-IE" dirty="0"/>
              <a:t>Una </a:t>
            </a:r>
            <a:r>
              <a:rPr lang="en-IE" dirty="0" err="1"/>
              <a:t>pregunta</a:t>
            </a:r>
            <a:r>
              <a:rPr lang="en-IE" dirty="0"/>
              <a:t> </a:t>
            </a:r>
            <a:r>
              <a:rPr lang="en-IE" dirty="0" err="1"/>
              <a:t>rápida</a:t>
            </a:r>
            <a:r>
              <a:rPr lang="en-IE" dirty="0"/>
              <a:t>...</a:t>
            </a:r>
          </a:p>
        </p:txBody>
      </p:sp>
    </p:spTree>
    <p:extLst>
      <p:ext uri="{BB962C8B-B14F-4D97-AF65-F5344CB8AC3E}">
        <p14:creationId xmlns:p14="http://schemas.microsoft.com/office/powerpoint/2010/main" val="3309632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hlinkClick r:id="rId2"/>
            <a:extLst>
              <a:ext uri="{FF2B5EF4-FFF2-40B4-BE49-F238E27FC236}">
                <a16:creationId xmlns:a16="http://schemas.microsoft.com/office/drawing/2014/main" id="{AD48E50B-D04A-4D15-BB87-BA4ED9E1FF73}"/>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2864" r="-1"/>
          <a:stretch/>
        </p:blipFill>
        <p:spPr>
          <a:xfrm>
            <a:off x="6852062" y="228600"/>
            <a:ext cx="5105121" cy="6362700"/>
          </a:xfrm>
        </p:spPr>
      </p:pic>
      <p:sp>
        <p:nvSpPr>
          <p:cNvPr id="3" name="Text Placeholder 2">
            <a:extLst>
              <a:ext uri="{FF2B5EF4-FFF2-40B4-BE49-F238E27FC236}">
                <a16:creationId xmlns:a16="http://schemas.microsoft.com/office/drawing/2014/main" id="{DE76A7AC-D8AA-478D-9E36-669C32360015}"/>
              </a:ext>
            </a:extLst>
          </p:cNvPr>
          <p:cNvSpPr>
            <a:spLocks noGrp="1"/>
          </p:cNvSpPr>
          <p:nvPr>
            <p:ph type="body" sz="quarter" idx="18"/>
          </p:nvPr>
        </p:nvSpPr>
        <p:spPr>
          <a:xfrm>
            <a:off x="1466313" y="1395927"/>
            <a:ext cx="5270818" cy="5195913"/>
          </a:xfrm>
        </p:spPr>
        <p:txBody>
          <a:bodyPr>
            <a:noAutofit/>
          </a:bodyPr>
          <a:lstStyle/>
          <a:p>
            <a:pPr marL="0" indent="0"/>
            <a:r>
              <a:rPr lang="es-ES" sz="2000" dirty="0"/>
              <a:t>En este informe se identifican 50 tendencias que influyen en el sector alimentario europeo.</a:t>
            </a:r>
          </a:p>
          <a:p>
            <a:pPr marL="342900" indent="-342900">
              <a:buFont typeface="Arial" panose="020B0604020202020204" pitchFamily="34" charset="0"/>
              <a:buChar char="•"/>
            </a:pPr>
            <a:r>
              <a:rPr lang="es-ES" sz="2000" dirty="0"/>
              <a:t>"Europa 2035 - ¿Qué vamos a comer?</a:t>
            </a:r>
          </a:p>
          <a:p>
            <a:pPr marL="342900" indent="-342900">
              <a:buFont typeface="Arial" panose="020B0604020202020204" pitchFamily="34" charset="0"/>
              <a:buChar char="•"/>
            </a:pPr>
            <a:r>
              <a:rPr lang="es-ES" sz="2000" dirty="0"/>
              <a:t>¿Dónde haremos la compra? </a:t>
            </a:r>
          </a:p>
          <a:p>
            <a:pPr marL="342900" indent="-342900">
              <a:buFont typeface="Arial" panose="020B0604020202020204" pitchFamily="34" charset="0"/>
              <a:buChar char="•"/>
            </a:pPr>
            <a:r>
              <a:rPr lang="es-ES" sz="2000" dirty="0"/>
              <a:t>¿Cómo podemos producir alimentos utilizando menos recursos? </a:t>
            </a:r>
          </a:p>
          <a:p>
            <a:pPr marL="342900" indent="-342900">
              <a:buFont typeface="Arial" panose="020B0604020202020204" pitchFamily="34" charset="0"/>
              <a:buChar char="•"/>
            </a:pPr>
            <a:r>
              <a:rPr lang="es-ES" sz="2000" b="1" dirty="0"/>
              <a:t>¿Quién puede beneficiarse más de las nuevas tendencias? </a:t>
            </a:r>
          </a:p>
          <a:p>
            <a:pPr marL="342900" indent="-342900">
              <a:buFont typeface="Arial" panose="020B0604020202020204" pitchFamily="34" charset="0"/>
              <a:buChar char="•"/>
            </a:pPr>
            <a:r>
              <a:rPr lang="es-ES" sz="2000" dirty="0"/>
              <a:t>¿Qué otras industrias afectarán al sector alimentario? </a:t>
            </a:r>
          </a:p>
          <a:p>
            <a:pPr marL="342900" indent="-342900">
              <a:buFont typeface="Arial" panose="020B0604020202020204" pitchFamily="34" charset="0"/>
              <a:buChar char="•"/>
            </a:pPr>
            <a:r>
              <a:rPr lang="es-ES" sz="2000" dirty="0"/>
              <a:t>¿Cómo será el sector alimentario?"</a:t>
            </a:r>
            <a:endParaRPr lang="en-US" sz="2000" dirty="0"/>
          </a:p>
          <a:p>
            <a:pPr marL="0" indent="0"/>
            <a:r>
              <a:rPr lang="en-US" sz="2000" dirty="0" err="1"/>
              <a:t>Estas</a:t>
            </a:r>
            <a:r>
              <a:rPr lang="en-US" sz="2000" dirty="0"/>
              <a:t> </a:t>
            </a:r>
            <a:r>
              <a:rPr lang="en-US" sz="2000" dirty="0" err="1"/>
              <a:t>preguntas</a:t>
            </a:r>
            <a:r>
              <a:rPr lang="en-US" sz="2000" dirty="0"/>
              <a:t> </a:t>
            </a:r>
            <a:r>
              <a:rPr lang="en-US" sz="2000" dirty="0" err="1"/>
              <a:t>forman</a:t>
            </a:r>
            <a:r>
              <a:rPr lang="en-US" sz="2000" dirty="0"/>
              <a:t> </a:t>
            </a:r>
            <a:r>
              <a:rPr lang="en-US" sz="2000" dirty="0" err="1"/>
              <a:t>parte</a:t>
            </a:r>
            <a:r>
              <a:rPr lang="en-US" sz="2000" dirty="0"/>
              <a:t> de </a:t>
            </a:r>
            <a:r>
              <a:rPr lang="en-US" sz="2000" dirty="0" err="1"/>
              <a:t>este</a:t>
            </a:r>
            <a:r>
              <a:rPr lang="en-US" sz="2000" dirty="0"/>
              <a:t> </a:t>
            </a:r>
            <a:r>
              <a:rPr lang="en-US" sz="2000" dirty="0">
                <a:solidFill>
                  <a:srgbClr val="1188A3"/>
                </a:solidFill>
                <a:hlinkClick r:id="rId2">
                  <a:extLst>
                    <a:ext uri="{A12FA001-AC4F-418D-AE19-62706E023703}">
                      <ahyp:hlinkClr xmlns:ahyp="http://schemas.microsoft.com/office/drawing/2018/hyperlinkcolor" val="tx"/>
                    </a:ext>
                  </a:extLst>
                </a:hlinkClick>
              </a:rPr>
              <a:t>EU Horizon 2020 </a:t>
            </a:r>
            <a:r>
              <a:rPr lang="en-US" sz="2000" dirty="0" err="1">
                <a:solidFill>
                  <a:srgbClr val="1188A3"/>
                </a:solidFill>
                <a:hlinkClick r:id="rId2">
                  <a:extLst>
                    <a:ext uri="{A12FA001-AC4F-418D-AE19-62706E023703}">
                      <ahyp:hlinkClr xmlns:ahyp="http://schemas.microsoft.com/office/drawing/2018/hyperlinkcolor" val="tx"/>
                    </a:ext>
                  </a:extLst>
                </a:hlinkClick>
              </a:rPr>
              <a:t>proyecto</a:t>
            </a:r>
            <a:r>
              <a:rPr lang="en-US" sz="2000" dirty="0">
                <a:solidFill>
                  <a:srgbClr val="1188A3"/>
                </a:solidFill>
                <a:hlinkClick r:id="rId2">
                  <a:extLst>
                    <a:ext uri="{A12FA001-AC4F-418D-AE19-62706E023703}">
                      <ahyp:hlinkClr xmlns:ahyp="http://schemas.microsoft.com/office/drawing/2018/hyperlinkcolor" val="tx"/>
                    </a:ext>
                  </a:extLst>
                </a:hlinkClick>
              </a:rPr>
              <a:t> FOX </a:t>
            </a:r>
            <a:r>
              <a:rPr lang="es-ES" sz="2000" dirty="0"/>
              <a:t>y son el núcleo del componente de investigación prospectiva de FOX.</a:t>
            </a:r>
            <a:endParaRPr lang="en-IE" sz="2000" dirty="0"/>
          </a:p>
        </p:txBody>
      </p:sp>
      <p:sp>
        <p:nvSpPr>
          <p:cNvPr id="4" name="Text Placeholder 3">
            <a:extLst>
              <a:ext uri="{FF2B5EF4-FFF2-40B4-BE49-F238E27FC236}">
                <a16:creationId xmlns:a16="http://schemas.microsoft.com/office/drawing/2014/main" id="{42FFA966-12CF-4A3C-A30A-399686CB4AF8}"/>
              </a:ext>
            </a:extLst>
          </p:cNvPr>
          <p:cNvSpPr>
            <a:spLocks noGrp="1"/>
          </p:cNvSpPr>
          <p:nvPr>
            <p:ph type="body" sz="quarter" idx="16"/>
          </p:nvPr>
        </p:nvSpPr>
        <p:spPr>
          <a:xfrm>
            <a:off x="1084898" y="304399"/>
            <a:ext cx="4716425" cy="582221"/>
          </a:xfrm>
          <a:solidFill>
            <a:srgbClr val="FFD100"/>
          </a:solidFill>
        </p:spPr>
        <p:txBody>
          <a:bodyPr>
            <a:normAutofit lnSpcReduction="10000"/>
          </a:bodyPr>
          <a:lstStyle/>
          <a:p>
            <a:r>
              <a:rPr lang="en-IE" dirty="0" err="1"/>
              <a:t>Inspírate</a:t>
            </a:r>
            <a:r>
              <a:rPr lang="en-IE" dirty="0"/>
              <a:t>...</a:t>
            </a:r>
          </a:p>
        </p:txBody>
      </p:sp>
    </p:spTree>
    <p:extLst>
      <p:ext uri="{BB962C8B-B14F-4D97-AF65-F5344CB8AC3E}">
        <p14:creationId xmlns:p14="http://schemas.microsoft.com/office/powerpoint/2010/main" val="3860983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35DA347-120B-4C74-A968-F2540D3895BE}"/>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852062" y="228600"/>
            <a:ext cx="5105121" cy="6362700"/>
          </a:xfrm>
        </p:spPr>
      </p:pic>
      <p:sp>
        <p:nvSpPr>
          <p:cNvPr id="3" name="Text Placeholder 2">
            <a:extLst>
              <a:ext uri="{FF2B5EF4-FFF2-40B4-BE49-F238E27FC236}">
                <a16:creationId xmlns:a16="http://schemas.microsoft.com/office/drawing/2014/main" id="{9DB37499-B4A9-4497-A3AB-F0972FF4BDE0}"/>
              </a:ext>
            </a:extLst>
          </p:cNvPr>
          <p:cNvSpPr>
            <a:spLocks noGrp="1"/>
          </p:cNvSpPr>
          <p:nvPr>
            <p:ph type="body" sz="quarter" idx="18"/>
          </p:nvPr>
        </p:nvSpPr>
        <p:spPr>
          <a:xfrm>
            <a:off x="1802710" y="1588756"/>
            <a:ext cx="4811154" cy="4525954"/>
          </a:xfrm>
        </p:spPr>
        <p:txBody>
          <a:bodyPr>
            <a:normAutofit fontScale="92500" lnSpcReduction="20000"/>
          </a:bodyPr>
          <a:lstStyle/>
          <a:p>
            <a:pPr marL="0" indent="0"/>
            <a:r>
              <a:rPr lang="es-ES" dirty="0"/>
              <a:t>Éstas son algunas de las tendencias relevantes (para este proyecto) que figuran en la lista de 50 de dicho informe</a:t>
            </a:r>
            <a:r>
              <a:rPr lang="en-IE" dirty="0"/>
              <a:t>:</a:t>
            </a:r>
          </a:p>
          <a:p>
            <a:pPr marL="342900" indent="-342900">
              <a:buFont typeface="Arial" panose="020B0604020202020204" pitchFamily="34" charset="0"/>
              <a:buChar char="•"/>
            </a:pPr>
            <a:r>
              <a:rPr lang="es-ES" dirty="0"/>
              <a:t>Nutrición personalizada o nuevas pautas de alimentación</a:t>
            </a:r>
          </a:p>
          <a:p>
            <a:pPr marL="342900" indent="-342900">
              <a:buFont typeface="Arial" panose="020B0604020202020204" pitchFamily="34" charset="0"/>
              <a:buChar char="•"/>
            </a:pPr>
            <a:r>
              <a:rPr lang="es-ES" dirty="0"/>
              <a:t>Alimentos funcionales</a:t>
            </a:r>
          </a:p>
          <a:p>
            <a:pPr marL="342900" indent="-342900">
              <a:buFont typeface="Arial" panose="020B0604020202020204" pitchFamily="34" charset="0"/>
              <a:buChar char="•"/>
            </a:pPr>
            <a:r>
              <a:rPr lang="es-ES" dirty="0"/>
              <a:t>Personalización de productos</a:t>
            </a:r>
          </a:p>
          <a:p>
            <a:pPr marL="342900" indent="-342900">
              <a:buFont typeface="Arial" panose="020B0604020202020204" pitchFamily="34" charset="0"/>
              <a:buChar char="•"/>
            </a:pPr>
            <a:r>
              <a:rPr lang="es-ES" dirty="0"/>
              <a:t>Productos para hogares individuales</a:t>
            </a:r>
          </a:p>
          <a:p>
            <a:pPr marL="342900" indent="-342900">
              <a:buFont typeface="Arial" panose="020B0604020202020204" pitchFamily="34" charset="0"/>
              <a:buChar char="•"/>
            </a:pPr>
            <a:r>
              <a:rPr lang="es-ES" dirty="0"/>
              <a:t>Paquetes de productos y servicios</a:t>
            </a:r>
          </a:p>
          <a:p>
            <a:pPr marL="342900" indent="-342900">
              <a:buFont typeface="Arial" panose="020B0604020202020204" pitchFamily="34" charset="0"/>
              <a:buChar char="•"/>
            </a:pPr>
            <a:r>
              <a:rPr lang="es-ES" dirty="0"/>
              <a:t>Convergencia de los mercados de la alimentación y la salud</a:t>
            </a:r>
          </a:p>
          <a:p>
            <a:pPr marL="342900" indent="-342900">
              <a:buFont typeface="Arial" panose="020B0604020202020204" pitchFamily="34" charset="0"/>
              <a:buChar char="•"/>
            </a:pPr>
            <a:r>
              <a:rPr lang="es-ES" dirty="0"/>
              <a:t>Aumento de las enfermedades de la civilización</a:t>
            </a:r>
            <a:endParaRPr lang="en-IE" dirty="0"/>
          </a:p>
        </p:txBody>
      </p:sp>
      <p:sp>
        <p:nvSpPr>
          <p:cNvPr id="4" name="Text Placeholder 3">
            <a:extLst>
              <a:ext uri="{FF2B5EF4-FFF2-40B4-BE49-F238E27FC236}">
                <a16:creationId xmlns:a16="http://schemas.microsoft.com/office/drawing/2014/main" id="{27DE5228-574A-453D-B5A7-8C054BCCC772}"/>
              </a:ext>
            </a:extLst>
          </p:cNvPr>
          <p:cNvSpPr>
            <a:spLocks noGrp="1"/>
          </p:cNvSpPr>
          <p:nvPr>
            <p:ph type="body" sz="quarter" idx="16"/>
          </p:nvPr>
        </p:nvSpPr>
        <p:spPr>
          <a:xfrm>
            <a:off x="1718561" y="451131"/>
            <a:ext cx="4975202" cy="904703"/>
          </a:xfrm>
        </p:spPr>
        <p:txBody>
          <a:bodyPr>
            <a:normAutofit fontScale="92500"/>
          </a:bodyPr>
          <a:lstStyle/>
          <a:p>
            <a:r>
              <a:rPr lang="es-ES" sz="2400" dirty="0"/>
              <a:t>Vinculación con la alimentación pionera e innovadora para las personas mayores ..</a:t>
            </a:r>
          </a:p>
        </p:txBody>
      </p:sp>
    </p:spTree>
    <p:extLst>
      <p:ext uri="{BB962C8B-B14F-4D97-AF65-F5344CB8AC3E}">
        <p14:creationId xmlns:p14="http://schemas.microsoft.com/office/powerpoint/2010/main" val="1760993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73B3A2-D0CE-43D8-8768-4D623E3CA09A}"/>
              </a:ext>
            </a:extLst>
          </p:cNvPr>
          <p:cNvSpPr>
            <a:spLocks noGrp="1"/>
          </p:cNvSpPr>
          <p:nvPr>
            <p:ph type="body" sz="quarter" idx="16"/>
          </p:nvPr>
        </p:nvSpPr>
        <p:spPr>
          <a:xfrm>
            <a:off x="2149153" y="934084"/>
            <a:ext cx="5491867" cy="2912986"/>
          </a:xfrm>
        </p:spPr>
        <p:txBody>
          <a:bodyPr>
            <a:normAutofit/>
          </a:bodyPr>
          <a:lstStyle/>
          <a:p>
            <a:r>
              <a:rPr lang="es-ES" dirty="0"/>
              <a:t>Diseñar nuevos alimentos para las personas mayores</a:t>
            </a:r>
          </a:p>
        </p:txBody>
      </p:sp>
      <p:sp>
        <p:nvSpPr>
          <p:cNvPr id="3" name="Text Placeholder 2">
            <a:extLst>
              <a:ext uri="{FF2B5EF4-FFF2-40B4-BE49-F238E27FC236}">
                <a16:creationId xmlns:a16="http://schemas.microsoft.com/office/drawing/2014/main" id="{38158505-1149-487E-B129-64C124EA9DE0}"/>
              </a:ext>
            </a:extLst>
          </p:cNvPr>
          <p:cNvSpPr>
            <a:spLocks noGrp="1"/>
          </p:cNvSpPr>
          <p:nvPr>
            <p:ph type="body" sz="quarter" idx="17"/>
          </p:nvPr>
        </p:nvSpPr>
        <p:spPr/>
        <p:txBody>
          <a:bodyPr>
            <a:normAutofit fontScale="85000" lnSpcReduction="20000"/>
          </a:bodyPr>
          <a:lstStyle/>
          <a:p>
            <a:r>
              <a:rPr lang="en-IE" dirty="0"/>
              <a:t>01</a:t>
            </a:r>
          </a:p>
        </p:txBody>
      </p:sp>
    </p:spTree>
    <p:extLst>
      <p:ext uri="{BB962C8B-B14F-4D97-AF65-F5344CB8AC3E}">
        <p14:creationId xmlns:p14="http://schemas.microsoft.com/office/powerpoint/2010/main" val="2048420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82E7A085-C145-4C97-AE40-39BFEE761CE2}"/>
              </a:ext>
            </a:extLst>
          </p:cNvPr>
          <p:cNvPicPr>
            <a:picLocks noChangeAspect="1"/>
          </p:cNvPicPr>
          <p:nvPr/>
        </p:nvPicPr>
        <p:blipFill>
          <a:blip r:embed="rId3"/>
          <a:stretch>
            <a:fillRect/>
          </a:stretch>
        </p:blipFill>
        <p:spPr>
          <a:xfrm>
            <a:off x="522514" y="104318"/>
            <a:ext cx="4943443" cy="6649364"/>
          </a:xfrm>
          <a:prstGeom prst="rect">
            <a:avLst/>
          </a:prstGeom>
        </p:spPr>
      </p:pic>
      <p:pic>
        <p:nvPicPr>
          <p:cNvPr id="5" name="Picture 4">
            <a:hlinkClick r:id="rId2"/>
            <a:extLst>
              <a:ext uri="{FF2B5EF4-FFF2-40B4-BE49-F238E27FC236}">
                <a16:creationId xmlns:a16="http://schemas.microsoft.com/office/drawing/2014/main" id="{DA174ECB-4750-4256-8F55-4B80ADE955D9}"/>
              </a:ext>
            </a:extLst>
          </p:cNvPr>
          <p:cNvPicPr>
            <a:picLocks noChangeAspect="1"/>
          </p:cNvPicPr>
          <p:nvPr/>
        </p:nvPicPr>
        <p:blipFill>
          <a:blip r:embed="rId4"/>
          <a:stretch>
            <a:fillRect/>
          </a:stretch>
        </p:blipFill>
        <p:spPr>
          <a:xfrm>
            <a:off x="5465957" y="104318"/>
            <a:ext cx="4639096" cy="6649364"/>
          </a:xfrm>
          <a:prstGeom prst="rect">
            <a:avLst/>
          </a:prstGeom>
        </p:spPr>
      </p:pic>
      <p:sp>
        <p:nvSpPr>
          <p:cNvPr id="6" name="TextBox 5">
            <a:extLst>
              <a:ext uri="{FF2B5EF4-FFF2-40B4-BE49-F238E27FC236}">
                <a16:creationId xmlns:a16="http://schemas.microsoft.com/office/drawing/2014/main" id="{C2612700-2A0D-400A-992B-8B61EA87F100}"/>
              </a:ext>
            </a:extLst>
          </p:cNvPr>
          <p:cNvSpPr txBox="1"/>
          <p:nvPr/>
        </p:nvSpPr>
        <p:spPr>
          <a:xfrm>
            <a:off x="9937102" y="466531"/>
            <a:ext cx="1903445" cy="1200329"/>
          </a:xfrm>
          <a:prstGeom prst="rect">
            <a:avLst/>
          </a:prstGeom>
          <a:solidFill>
            <a:srgbClr val="FFD100"/>
          </a:solidFill>
        </p:spPr>
        <p:txBody>
          <a:bodyPr wrap="square" rtlCol="0">
            <a:spAutoFit/>
          </a:bodyPr>
          <a:lstStyle/>
          <a:p>
            <a:pPr algn="ctr"/>
            <a:r>
              <a:rPr lang="es-ES" dirty="0">
                <a:solidFill>
                  <a:srgbClr val="000000"/>
                </a:solidFill>
              </a:rPr>
              <a:t>Para ver el </a:t>
            </a:r>
            <a:r>
              <a:rPr lang="es-ES" b="1" dirty="0">
                <a:solidFill>
                  <a:srgbClr val="000000"/>
                </a:solidFill>
              </a:rPr>
              <a:t>informe completo</a:t>
            </a:r>
            <a:r>
              <a:rPr lang="es-ES" dirty="0">
                <a:solidFill>
                  <a:srgbClr val="000000"/>
                </a:solidFill>
              </a:rPr>
              <a:t>, haga clic en la imagen</a:t>
            </a:r>
            <a:endParaRPr lang="en-IE" dirty="0">
              <a:solidFill>
                <a:srgbClr val="000000"/>
              </a:solidFill>
            </a:endParaRPr>
          </a:p>
        </p:txBody>
      </p:sp>
    </p:spTree>
    <p:extLst>
      <p:ext uri="{BB962C8B-B14F-4D97-AF65-F5344CB8AC3E}">
        <p14:creationId xmlns:p14="http://schemas.microsoft.com/office/powerpoint/2010/main" val="6330244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A26A9B0-FE3E-47C2-A540-476FEF85980A}"/>
              </a:ext>
            </a:extLst>
          </p:cNvPr>
          <p:cNvSpPr>
            <a:spLocks noGrp="1"/>
          </p:cNvSpPr>
          <p:nvPr>
            <p:ph type="body" sz="quarter" idx="31"/>
          </p:nvPr>
        </p:nvSpPr>
        <p:spPr>
          <a:xfrm>
            <a:off x="1956271" y="4333338"/>
            <a:ext cx="2061046" cy="1538073"/>
          </a:xfrm>
          <a:solidFill>
            <a:srgbClr val="85D2E1"/>
          </a:solidFill>
        </p:spPr>
        <p:txBody>
          <a:bodyPr>
            <a:normAutofit lnSpcReduction="10000"/>
          </a:bodyPr>
          <a:lstStyle/>
          <a:p>
            <a:pPr marL="0" indent="0"/>
            <a:r>
              <a:rPr lang="es-ES" sz="2200" dirty="0">
                <a:latin typeface="+mn-lt"/>
                <a:cs typeface="Arial" panose="020B0604020202020204" pitchFamily="34" charset="0"/>
              </a:rPr>
              <a:t>Selección de las ideas desarrolladas y priorización de las mismas</a:t>
            </a:r>
          </a:p>
          <a:p>
            <a:pPr marL="0" indent="0"/>
            <a:endParaRPr lang="en-IE" sz="2200" dirty="0">
              <a:latin typeface="+mn-lt"/>
            </a:endParaRPr>
          </a:p>
        </p:txBody>
      </p:sp>
      <p:sp>
        <p:nvSpPr>
          <p:cNvPr id="5" name="Text Placeholder 4">
            <a:extLst>
              <a:ext uri="{FF2B5EF4-FFF2-40B4-BE49-F238E27FC236}">
                <a16:creationId xmlns:a16="http://schemas.microsoft.com/office/drawing/2014/main" id="{1BAD7932-1E20-4EEA-AD8F-B64C5641179F}"/>
              </a:ext>
            </a:extLst>
          </p:cNvPr>
          <p:cNvSpPr>
            <a:spLocks noGrp="1"/>
          </p:cNvSpPr>
          <p:nvPr>
            <p:ph type="body" sz="quarter" idx="33"/>
          </p:nvPr>
        </p:nvSpPr>
        <p:spPr>
          <a:xfrm>
            <a:off x="5078733" y="4371185"/>
            <a:ext cx="2061046" cy="1538073"/>
          </a:xfrm>
          <a:solidFill>
            <a:srgbClr val="85D2E1"/>
          </a:solidFill>
        </p:spPr>
        <p:txBody>
          <a:bodyPr>
            <a:noAutofit/>
          </a:bodyPr>
          <a:lstStyle/>
          <a:p>
            <a:pPr marL="0" indent="0"/>
            <a:r>
              <a:rPr lang="es-ES" sz="2200" dirty="0">
                <a:latin typeface="+mn-lt"/>
                <a:cs typeface="Arial" panose="020B0604020202020204" pitchFamily="34" charset="0"/>
              </a:rPr>
              <a:t>Desarrollar conceptos e identificar cuáles son viables</a:t>
            </a:r>
            <a:endParaRPr lang="en-IE" sz="2200" dirty="0">
              <a:latin typeface="+mn-lt"/>
            </a:endParaRPr>
          </a:p>
        </p:txBody>
      </p:sp>
      <p:sp>
        <p:nvSpPr>
          <p:cNvPr id="7" name="Text Placeholder 6">
            <a:extLst>
              <a:ext uri="{FF2B5EF4-FFF2-40B4-BE49-F238E27FC236}">
                <a16:creationId xmlns:a16="http://schemas.microsoft.com/office/drawing/2014/main" id="{C0C539B2-3241-434D-A1DA-2BC24D68DA32}"/>
              </a:ext>
            </a:extLst>
          </p:cNvPr>
          <p:cNvSpPr>
            <a:spLocks noGrp="1"/>
          </p:cNvSpPr>
          <p:nvPr>
            <p:ph type="body" sz="quarter" idx="35"/>
          </p:nvPr>
        </p:nvSpPr>
        <p:spPr>
          <a:xfrm>
            <a:off x="8479091" y="4371184"/>
            <a:ext cx="2061046" cy="1538073"/>
          </a:xfrm>
          <a:solidFill>
            <a:srgbClr val="85D2E1"/>
          </a:solidFill>
        </p:spPr>
        <p:txBody>
          <a:bodyPr anchor="t">
            <a:normAutofit/>
          </a:bodyPr>
          <a:lstStyle/>
          <a:p>
            <a:pPr marL="0" indent="0"/>
            <a:r>
              <a:rPr lang="es-ES" sz="2200" dirty="0">
                <a:latin typeface="+mn-lt"/>
                <a:cs typeface="Arial" panose="020B0604020202020204" pitchFamily="34" charset="0"/>
              </a:rPr>
              <a:t>Redactar una ficha de producto detallada </a:t>
            </a:r>
            <a:endParaRPr lang="en-IE" sz="2200" dirty="0">
              <a:latin typeface="+mn-lt"/>
            </a:endParaRPr>
          </a:p>
        </p:txBody>
      </p:sp>
      <p:sp>
        <p:nvSpPr>
          <p:cNvPr id="9" name="Text Placeholder 2">
            <a:extLst>
              <a:ext uri="{FF2B5EF4-FFF2-40B4-BE49-F238E27FC236}">
                <a16:creationId xmlns:a16="http://schemas.microsoft.com/office/drawing/2014/main" id="{8A9C381F-7950-4636-A26D-D889E5F292F3}"/>
              </a:ext>
            </a:extLst>
          </p:cNvPr>
          <p:cNvSpPr>
            <a:spLocks noGrp="1"/>
          </p:cNvSpPr>
          <p:nvPr>
            <p:ph type="body" sz="quarter" idx="29"/>
          </p:nvPr>
        </p:nvSpPr>
        <p:spPr>
          <a:xfrm>
            <a:off x="11113" y="446088"/>
            <a:ext cx="12180887" cy="582612"/>
          </a:xfrm>
          <a:solidFill>
            <a:srgbClr val="FFD100"/>
          </a:solidFill>
        </p:spPr>
        <p:txBody>
          <a:bodyPr anchor="ctr">
            <a:normAutofit lnSpcReduction="10000"/>
          </a:bodyPr>
          <a:lstStyle/>
          <a:p>
            <a:pPr algn="l"/>
            <a:r>
              <a:rPr lang="en-IE" dirty="0"/>
              <a:t>	</a:t>
            </a:r>
            <a:r>
              <a:rPr lang="en-IE" dirty="0" err="1"/>
              <a:t>Proceso</a:t>
            </a:r>
            <a:r>
              <a:rPr lang="en-IE" dirty="0"/>
              <a:t> DNP – </a:t>
            </a:r>
            <a:r>
              <a:rPr lang="en-IE" dirty="0" err="1"/>
              <a:t>Fase</a:t>
            </a:r>
            <a:r>
              <a:rPr lang="en-IE" dirty="0"/>
              <a:t> </a:t>
            </a:r>
            <a:r>
              <a:rPr lang="en-IE" b="1" dirty="0"/>
              <a:t>2. </a:t>
            </a:r>
            <a:r>
              <a:rPr lang="en-IE" b="1" dirty="0" err="1"/>
              <a:t>Selección</a:t>
            </a:r>
            <a:r>
              <a:rPr lang="en-IE" b="1" dirty="0"/>
              <a:t> de ideas / </a:t>
            </a:r>
            <a:r>
              <a:rPr lang="en-IE" b="1" dirty="0" err="1"/>
              <a:t>Viabilidad</a:t>
            </a:r>
            <a:endParaRPr lang="en-IE" b="1" dirty="0"/>
          </a:p>
        </p:txBody>
      </p:sp>
      <p:sp>
        <p:nvSpPr>
          <p:cNvPr id="16" name="Pentagon 7">
            <a:extLst>
              <a:ext uri="{FF2B5EF4-FFF2-40B4-BE49-F238E27FC236}">
                <a16:creationId xmlns:a16="http://schemas.microsoft.com/office/drawing/2014/main" id="{77369E78-7E2C-4352-9990-ADE189C1526E}"/>
              </a:ext>
            </a:extLst>
          </p:cNvPr>
          <p:cNvSpPr/>
          <p:nvPr/>
        </p:nvSpPr>
        <p:spPr>
          <a:xfrm>
            <a:off x="80210" y="1194435"/>
            <a:ext cx="2373830" cy="697230"/>
          </a:xfrm>
          <a:prstGeom prst="homePlate">
            <a:avLst/>
          </a:prstGeom>
          <a:solidFill>
            <a:srgbClr val="85D2E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kern="0" dirty="0">
                <a:solidFill>
                  <a:srgbClr val="000000"/>
                </a:solidFill>
                <a:latin typeface="Arial"/>
              </a:rPr>
              <a:t>¿</a:t>
            </a:r>
            <a:r>
              <a:rPr lang="en-US" b="1" kern="0" dirty="0" err="1">
                <a:solidFill>
                  <a:srgbClr val="000000"/>
                </a:solidFill>
                <a:latin typeface="Arial"/>
              </a:rPr>
              <a:t>Qué</a:t>
            </a:r>
            <a:r>
              <a:rPr lang="en-US" b="1" kern="0" dirty="0">
                <a:solidFill>
                  <a:srgbClr val="000000"/>
                </a:solidFill>
                <a:latin typeface="Arial"/>
              </a:rPr>
              <a:t> es lo </a:t>
            </a:r>
            <a:r>
              <a:rPr lang="en-US" b="1" kern="0" dirty="0" err="1">
                <a:solidFill>
                  <a:srgbClr val="000000"/>
                </a:solidFill>
                <a:latin typeface="Arial"/>
              </a:rPr>
              <a:t>siguiente</a:t>
            </a:r>
            <a:r>
              <a:rPr lang="en-US" b="1" kern="0" dirty="0">
                <a:solidFill>
                  <a:srgbClr val="000000"/>
                </a:solidFill>
                <a:latin typeface="Arial"/>
              </a:rPr>
              <a:t>?</a:t>
            </a:r>
            <a:endParaRPr kumimoji="0" lang="en-US" sz="1800" b="1" i="0" u="none" strike="noStrike" kern="0" cap="none" spc="0" normalizeH="0" baseline="0" noProof="0" dirty="0">
              <a:ln>
                <a:noFill/>
              </a:ln>
              <a:solidFill>
                <a:srgbClr val="000000"/>
              </a:solidFill>
              <a:effectLst/>
              <a:uLnTx/>
              <a:uFillTx/>
              <a:latin typeface="Arial"/>
              <a:ea typeface="+mn-ea"/>
              <a:cs typeface="+mn-cs"/>
            </a:endParaRPr>
          </a:p>
        </p:txBody>
      </p:sp>
      <p:sp>
        <p:nvSpPr>
          <p:cNvPr id="2" name="TextBox 1">
            <a:extLst>
              <a:ext uri="{FF2B5EF4-FFF2-40B4-BE49-F238E27FC236}">
                <a16:creationId xmlns:a16="http://schemas.microsoft.com/office/drawing/2014/main" id="{9EE5E17A-1FAB-481A-8534-86143973503A}"/>
              </a:ext>
            </a:extLst>
          </p:cNvPr>
          <p:cNvSpPr txBox="1"/>
          <p:nvPr/>
        </p:nvSpPr>
        <p:spPr>
          <a:xfrm>
            <a:off x="2657280" y="2129879"/>
            <a:ext cx="659027" cy="769441"/>
          </a:xfrm>
          <a:prstGeom prst="rect">
            <a:avLst/>
          </a:prstGeom>
          <a:noFill/>
        </p:spPr>
        <p:txBody>
          <a:bodyPr wrap="square" rtlCol="0">
            <a:spAutoFit/>
          </a:bodyPr>
          <a:lstStyle/>
          <a:p>
            <a:pPr algn="ctr"/>
            <a:r>
              <a:rPr lang="en-IE" sz="4400" dirty="0">
                <a:solidFill>
                  <a:srgbClr val="000000"/>
                </a:solidFill>
              </a:rPr>
              <a:t>A</a:t>
            </a:r>
          </a:p>
        </p:txBody>
      </p:sp>
      <p:sp>
        <p:nvSpPr>
          <p:cNvPr id="12" name="TextBox 11">
            <a:extLst>
              <a:ext uri="{FF2B5EF4-FFF2-40B4-BE49-F238E27FC236}">
                <a16:creationId xmlns:a16="http://schemas.microsoft.com/office/drawing/2014/main" id="{1217120D-CEA3-48F4-BC77-C1CE03092CBA}"/>
              </a:ext>
            </a:extLst>
          </p:cNvPr>
          <p:cNvSpPr txBox="1"/>
          <p:nvPr/>
        </p:nvSpPr>
        <p:spPr>
          <a:xfrm>
            <a:off x="9180100" y="2129879"/>
            <a:ext cx="659027" cy="769441"/>
          </a:xfrm>
          <a:prstGeom prst="rect">
            <a:avLst/>
          </a:prstGeom>
          <a:noFill/>
        </p:spPr>
        <p:txBody>
          <a:bodyPr wrap="square" rtlCol="0">
            <a:spAutoFit/>
          </a:bodyPr>
          <a:lstStyle/>
          <a:p>
            <a:pPr algn="ctr"/>
            <a:r>
              <a:rPr lang="en-IE" sz="4400" dirty="0">
                <a:solidFill>
                  <a:srgbClr val="000000"/>
                </a:solidFill>
              </a:rPr>
              <a:t>C</a:t>
            </a:r>
          </a:p>
        </p:txBody>
      </p:sp>
      <p:sp>
        <p:nvSpPr>
          <p:cNvPr id="14" name="TextBox 13">
            <a:extLst>
              <a:ext uri="{FF2B5EF4-FFF2-40B4-BE49-F238E27FC236}">
                <a16:creationId xmlns:a16="http://schemas.microsoft.com/office/drawing/2014/main" id="{047A19A3-8685-44FE-A5D9-FCFA26D508E1}"/>
              </a:ext>
            </a:extLst>
          </p:cNvPr>
          <p:cNvSpPr txBox="1"/>
          <p:nvPr/>
        </p:nvSpPr>
        <p:spPr>
          <a:xfrm>
            <a:off x="5766486" y="2129879"/>
            <a:ext cx="659027" cy="769441"/>
          </a:xfrm>
          <a:prstGeom prst="rect">
            <a:avLst/>
          </a:prstGeom>
          <a:noFill/>
        </p:spPr>
        <p:txBody>
          <a:bodyPr wrap="square" rtlCol="0">
            <a:spAutoFit/>
          </a:bodyPr>
          <a:lstStyle/>
          <a:p>
            <a:pPr algn="ctr"/>
            <a:r>
              <a:rPr lang="en-IE" sz="4400" dirty="0">
                <a:solidFill>
                  <a:srgbClr val="000000"/>
                </a:solidFill>
              </a:rPr>
              <a:t>B</a:t>
            </a:r>
          </a:p>
        </p:txBody>
      </p:sp>
    </p:spTree>
    <p:extLst>
      <p:ext uri="{BB962C8B-B14F-4D97-AF65-F5344CB8AC3E}">
        <p14:creationId xmlns:p14="http://schemas.microsoft.com/office/powerpoint/2010/main" val="12625610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073006-D6CE-480A-8071-3D800951A85B}"/>
              </a:ext>
            </a:extLst>
          </p:cNvPr>
          <p:cNvSpPr>
            <a:spLocks noGrp="1"/>
          </p:cNvSpPr>
          <p:nvPr>
            <p:ph type="body" sz="quarter" idx="18"/>
          </p:nvPr>
        </p:nvSpPr>
        <p:spPr>
          <a:xfrm>
            <a:off x="1718561" y="1362970"/>
            <a:ext cx="5152755" cy="5185245"/>
          </a:xfrm>
        </p:spPr>
        <p:txBody>
          <a:bodyPr vert="horz" lIns="91440" tIns="45720" rIns="91440" bIns="45720" rtlCol="0" anchor="t">
            <a:noAutofit/>
          </a:bodyPr>
          <a:lstStyle/>
          <a:p>
            <a:pPr marL="0" indent="0" algn="just">
              <a:lnSpc>
                <a:spcPct val="100000"/>
              </a:lnSpc>
            </a:pPr>
            <a:r>
              <a:rPr lang="es-ES" sz="2200" dirty="0"/>
              <a:t>En esta fase inicial del DNP, un buen planteamiento suele ser tener muchas ideas, para luego filtrarlas y convertirlas en opciones </a:t>
            </a:r>
            <a:r>
              <a:rPr lang="es-ES" sz="2200" b="1" dirty="0"/>
              <a:t>viables</a:t>
            </a:r>
            <a:r>
              <a:rPr lang="es-ES" sz="2200" dirty="0"/>
              <a:t>. Como se mencionó en el módulo 1, no se trata de obtener una idea perfecta, sino de conseguir el mayor número posible de ideas </a:t>
            </a:r>
            <a:endParaRPr lang="es-ES"/>
          </a:p>
          <a:p>
            <a:pPr marL="0" indent="0" algn="just">
              <a:lnSpc>
                <a:spcPct val="100000"/>
              </a:lnSpc>
            </a:pPr>
            <a:r>
              <a:rPr lang="es-ES" sz="2200" dirty="0"/>
              <a:t>Exponga sus mejores ideas para desarrollar nuevos alimentos/servicios relacionados con la alimentación para los servicios. </a:t>
            </a:r>
            <a:endParaRPr lang="es-ES" sz="2200" dirty="0">
              <a:cs typeface="Calibri" panose="020F0502020204030204"/>
            </a:endParaRPr>
          </a:p>
          <a:p>
            <a:pPr marL="0" indent="0" algn="just">
              <a:lnSpc>
                <a:spcPct val="100000"/>
              </a:lnSpc>
            </a:pPr>
            <a:r>
              <a:rPr lang="es-ES" sz="2200" dirty="0"/>
              <a:t>Realice un análisis inicial con las personas mayores y quienes trabajan con ellas para obtener su opinión y decidir qué ideas son realizables o inicialmente viables y merecen una investigación más profunda. </a:t>
            </a:r>
            <a:endParaRPr lang="en-IE" sz="2200" dirty="0">
              <a:cs typeface="Calibri" panose="020F0502020204030204"/>
            </a:endParaRPr>
          </a:p>
        </p:txBody>
      </p:sp>
      <p:sp>
        <p:nvSpPr>
          <p:cNvPr id="4" name="Text Placeholder 3">
            <a:extLst>
              <a:ext uri="{FF2B5EF4-FFF2-40B4-BE49-F238E27FC236}">
                <a16:creationId xmlns:a16="http://schemas.microsoft.com/office/drawing/2014/main" id="{3881D101-D96D-4FA2-96E4-4868E50B9E5C}"/>
              </a:ext>
            </a:extLst>
          </p:cNvPr>
          <p:cNvSpPr>
            <a:spLocks noGrp="1"/>
          </p:cNvSpPr>
          <p:nvPr>
            <p:ph type="body" sz="quarter" idx="16"/>
          </p:nvPr>
        </p:nvSpPr>
        <p:spPr>
          <a:xfrm>
            <a:off x="1718561" y="176464"/>
            <a:ext cx="4716425" cy="1155032"/>
          </a:xfrm>
        </p:spPr>
        <p:txBody>
          <a:bodyPr>
            <a:normAutofit fontScale="92500" lnSpcReduction="20000"/>
          </a:bodyPr>
          <a:lstStyle/>
          <a:p>
            <a:pPr>
              <a:lnSpc>
                <a:spcPct val="120000"/>
              </a:lnSpc>
            </a:pPr>
            <a:r>
              <a:rPr lang="es-ES" dirty="0"/>
              <a:t>Etapas A y B: Análisis de la viabilidad y la factibilidad </a:t>
            </a:r>
          </a:p>
        </p:txBody>
      </p:sp>
      <p:graphicFrame>
        <p:nvGraphicFramePr>
          <p:cNvPr id="5" name="Diagram 4">
            <a:extLst>
              <a:ext uri="{FF2B5EF4-FFF2-40B4-BE49-F238E27FC236}">
                <a16:creationId xmlns:a16="http://schemas.microsoft.com/office/drawing/2014/main" id="{2F404A8E-4BDD-445E-8B82-F564C0D002F3}"/>
              </a:ext>
            </a:extLst>
          </p:cNvPr>
          <p:cNvGraphicFramePr/>
          <p:nvPr>
            <p:extLst>
              <p:ext uri="{D42A27DB-BD31-4B8C-83A1-F6EECF244321}">
                <p14:modId xmlns:p14="http://schemas.microsoft.com/office/powerpoint/2010/main" val="3507581095"/>
              </p:ext>
            </p:extLst>
          </p:nvPr>
        </p:nvGraphicFramePr>
        <p:xfrm>
          <a:off x="7776999" y="886620"/>
          <a:ext cx="3673155" cy="4260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12642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C88DA5-D293-4B0E-8185-3C8AED5099DB}"/>
              </a:ext>
            </a:extLst>
          </p:cNvPr>
          <p:cNvSpPr>
            <a:spLocks noGrp="1"/>
          </p:cNvSpPr>
          <p:nvPr>
            <p:ph type="body" sz="quarter" idx="29"/>
          </p:nvPr>
        </p:nvSpPr>
        <p:spPr>
          <a:solidFill>
            <a:srgbClr val="85D2E1"/>
          </a:solidFill>
        </p:spPr>
        <p:txBody>
          <a:bodyPr anchor="ctr">
            <a:normAutofit lnSpcReduction="10000"/>
          </a:bodyPr>
          <a:lstStyle/>
          <a:p>
            <a:r>
              <a:rPr lang="en-IE" dirty="0" err="1"/>
              <a:t>Consideraciones</a:t>
            </a:r>
            <a:r>
              <a:rPr lang="en-IE" dirty="0"/>
              <a:t> de </a:t>
            </a:r>
            <a:r>
              <a:rPr lang="en-IE" dirty="0" err="1"/>
              <a:t>viabilidad</a:t>
            </a:r>
            <a:endParaRPr lang="en-IE" dirty="0"/>
          </a:p>
        </p:txBody>
      </p:sp>
      <p:sp>
        <p:nvSpPr>
          <p:cNvPr id="3" name="Text Placeholder 2">
            <a:extLst>
              <a:ext uri="{FF2B5EF4-FFF2-40B4-BE49-F238E27FC236}">
                <a16:creationId xmlns:a16="http://schemas.microsoft.com/office/drawing/2014/main" id="{8C427084-47CA-42DF-816E-57B350609934}"/>
              </a:ext>
            </a:extLst>
          </p:cNvPr>
          <p:cNvSpPr>
            <a:spLocks noGrp="1"/>
          </p:cNvSpPr>
          <p:nvPr>
            <p:ph type="body" sz="quarter" idx="21"/>
          </p:nvPr>
        </p:nvSpPr>
        <p:spPr>
          <a:xfrm>
            <a:off x="1400432" y="3670297"/>
            <a:ext cx="2446638" cy="1339625"/>
          </a:xfrm>
        </p:spPr>
        <p:txBody>
          <a:bodyPr>
            <a:noAutofit/>
          </a:bodyPr>
          <a:lstStyle/>
          <a:p>
            <a:pPr marL="0" indent="0"/>
            <a:r>
              <a:rPr lang="es-ES" sz="1800" dirty="0"/>
              <a:t>Es importante conocer las normas nacionales y europeas.  ¿Es factible la idea desde el punto de vista normativo?</a:t>
            </a:r>
            <a:endParaRPr lang="en-IE" sz="1800" dirty="0"/>
          </a:p>
        </p:txBody>
      </p:sp>
      <p:sp>
        <p:nvSpPr>
          <p:cNvPr id="4" name="Text Placeholder 3">
            <a:extLst>
              <a:ext uri="{FF2B5EF4-FFF2-40B4-BE49-F238E27FC236}">
                <a16:creationId xmlns:a16="http://schemas.microsoft.com/office/drawing/2014/main" id="{FF60755E-6B6C-4D2D-9D20-F40F18D3F263}"/>
              </a:ext>
            </a:extLst>
          </p:cNvPr>
          <p:cNvSpPr>
            <a:spLocks noGrp="1"/>
          </p:cNvSpPr>
          <p:nvPr>
            <p:ph type="body" sz="quarter" idx="25"/>
          </p:nvPr>
        </p:nvSpPr>
        <p:spPr>
          <a:xfrm>
            <a:off x="1646208" y="3265331"/>
            <a:ext cx="1903851" cy="335052"/>
          </a:xfrm>
        </p:spPr>
        <p:txBody>
          <a:bodyPr>
            <a:normAutofit fontScale="92500" lnSpcReduction="10000"/>
          </a:bodyPr>
          <a:lstStyle/>
          <a:p>
            <a:r>
              <a:rPr lang="en-IE" dirty="0" err="1"/>
              <a:t>Regulación</a:t>
            </a:r>
            <a:endParaRPr lang="en-IE" dirty="0"/>
          </a:p>
        </p:txBody>
      </p:sp>
      <p:sp>
        <p:nvSpPr>
          <p:cNvPr id="5" name="Text Placeholder 4">
            <a:extLst>
              <a:ext uri="{FF2B5EF4-FFF2-40B4-BE49-F238E27FC236}">
                <a16:creationId xmlns:a16="http://schemas.microsoft.com/office/drawing/2014/main" id="{63E82795-34F1-4F85-A4C5-D819638127A8}"/>
              </a:ext>
            </a:extLst>
          </p:cNvPr>
          <p:cNvSpPr>
            <a:spLocks noGrp="1"/>
          </p:cNvSpPr>
          <p:nvPr>
            <p:ph type="body" sz="quarter" idx="32"/>
          </p:nvPr>
        </p:nvSpPr>
        <p:spPr>
          <a:xfrm>
            <a:off x="5126594" y="3534284"/>
            <a:ext cx="2446638" cy="1339625"/>
          </a:xfrm>
        </p:spPr>
        <p:txBody>
          <a:bodyPr>
            <a:noAutofit/>
          </a:bodyPr>
          <a:lstStyle/>
          <a:p>
            <a:pPr marL="0" indent="0"/>
            <a:r>
              <a:rPr lang="es-ES" sz="1800" dirty="0"/>
              <a:t>¿Cuáles son los equipos, instalaciones, suministros y procesos necesarios para que la idea se haga realidad? ¿Están disponibles?</a:t>
            </a:r>
          </a:p>
        </p:txBody>
      </p:sp>
      <p:sp>
        <p:nvSpPr>
          <p:cNvPr id="6" name="Text Placeholder 5">
            <a:extLst>
              <a:ext uri="{FF2B5EF4-FFF2-40B4-BE49-F238E27FC236}">
                <a16:creationId xmlns:a16="http://schemas.microsoft.com/office/drawing/2014/main" id="{B0120896-143C-4459-BF99-758BAD7C9C48}"/>
              </a:ext>
            </a:extLst>
          </p:cNvPr>
          <p:cNvSpPr>
            <a:spLocks noGrp="1"/>
          </p:cNvSpPr>
          <p:nvPr>
            <p:ph type="body" sz="quarter" idx="33"/>
          </p:nvPr>
        </p:nvSpPr>
        <p:spPr>
          <a:xfrm>
            <a:off x="5390118" y="3266135"/>
            <a:ext cx="1908506" cy="335052"/>
          </a:xfrm>
        </p:spPr>
        <p:txBody>
          <a:bodyPr>
            <a:normAutofit fontScale="92500" lnSpcReduction="10000"/>
          </a:bodyPr>
          <a:lstStyle/>
          <a:p>
            <a:r>
              <a:rPr lang="en-IE" dirty="0"/>
              <a:t>Técnico</a:t>
            </a:r>
          </a:p>
        </p:txBody>
      </p:sp>
      <p:sp>
        <p:nvSpPr>
          <p:cNvPr id="7" name="Text Placeholder 6">
            <a:extLst>
              <a:ext uri="{FF2B5EF4-FFF2-40B4-BE49-F238E27FC236}">
                <a16:creationId xmlns:a16="http://schemas.microsoft.com/office/drawing/2014/main" id="{A1EC2605-077E-4C27-916B-A2841A5C4449}"/>
              </a:ext>
            </a:extLst>
          </p:cNvPr>
          <p:cNvSpPr>
            <a:spLocks noGrp="1"/>
          </p:cNvSpPr>
          <p:nvPr>
            <p:ph type="body" sz="quarter" idx="36"/>
          </p:nvPr>
        </p:nvSpPr>
        <p:spPr>
          <a:xfrm>
            <a:off x="8830962" y="3670297"/>
            <a:ext cx="2446638" cy="1339625"/>
          </a:xfrm>
        </p:spPr>
        <p:txBody>
          <a:bodyPr>
            <a:normAutofit/>
          </a:bodyPr>
          <a:lstStyle/>
          <a:p>
            <a:pPr marL="0" indent="0"/>
            <a:r>
              <a:rPr lang="es-ES" sz="1800" dirty="0"/>
              <a:t>Establecer y examinar todos los costes fijos y variables antes de considerar viable un nuevo producto</a:t>
            </a:r>
            <a:endParaRPr lang="en-IE" sz="1800" dirty="0"/>
          </a:p>
        </p:txBody>
      </p:sp>
      <p:sp>
        <p:nvSpPr>
          <p:cNvPr id="8" name="Text Placeholder 7">
            <a:extLst>
              <a:ext uri="{FF2B5EF4-FFF2-40B4-BE49-F238E27FC236}">
                <a16:creationId xmlns:a16="http://schemas.microsoft.com/office/drawing/2014/main" id="{CBF8C7A8-8FB8-4152-9E30-25B0B59BB0CD}"/>
              </a:ext>
            </a:extLst>
          </p:cNvPr>
          <p:cNvSpPr>
            <a:spLocks noGrp="1"/>
          </p:cNvSpPr>
          <p:nvPr>
            <p:ph type="body" sz="quarter" idx="37"/>
          </p:nvPr>
        </p:nvSpPr>
        <p:spPr>
          <a:xfrm>
            <a:off x="9040104" y="3266135"/>
            <a:ext cx="1921262" cy="335052"/>
          </a:xfrm>
        </p:spPr>
        <p:txBody>
          <a:bodyPr>
            <a:normAutofit fontScale="92500" lnSpcReduction="10000"/>
          </a:bodyPr>
          <a:lstStyle/>
          <a:p>
            <a:r>
              <a:rPr lang="en-IE" dirty="0" err="1"/>
              <a:t>Financiación</a:t>
            </a:r>
            <a:endParaRPr lang="en-IE" dirty="0"/>
          </a:p>
        </p:txBody>
      </p:sp>
      <p:pic>
        <p:nvPicPr>
          <p:cNvPr id="10" name="Graphic 9" descr="Gears outline">
            <a:extLst>
              <a:ext uri="{FF2B5EF4-FFF2-40B4-BE49-F238E27FC236}">
                <a16:creationId xmlns:a16="http://schemas.microsoft.com/office/drawing/2014/main" id="{67675D38-DA43-419A-AD81-4237F67FB7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92713" y="1703699"/>
            <a:ext cx="914400" cy="914400"/>
          </a:xfrm>
          <a:prstGeom prst="rect">
            <a:avLst/>
          </a:prstGeom>
        </p:spPr>
      </p:pic>
      <p:pic>
        <p:nvPicPr>
          <p:cNvPr id="12" name="Graphic 11" descr="Euro with solid fill">
            <a:extLst>
              <a:ext uri="{FF2B5EF4-FFF2-40B4-BE49-F238E27FC236}">
                <a16:creationId xmlns:a16="http://schemas.microsoft.com/office/drawing/2014/main" id="{38F4AE0F-46E8-400C-8182-664AF47B68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94949" y="1709196"/>
            <a:ext cx="914400" cy="914400"/>
          </a:xfrm>
          <a:prstGeom prst="rect">
            <a:avLst/>
          </a:prstGeom>
        </p:spPr>
      </p:pic>
      <p:pic>
        <p:nvPicPr>
          <p:cNvPr id="14" name="Graphic 13" descr="Checklist with solid fill">
            <a:extLst>
              <a:ext uri="{FF2B5EF4-FFF2-40B4-BE49-F238E27FC236}">
                <a16:creationId xmlns:a16="http://schemas.microsoft.com/office/drawing/2014/main" id="{C6DF9429-36FB-4B0F-BA63-288F0EB2D54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16444" y="1703699"/>
            <a:ext cx="914400" cy="914400"/>
          </a:xfrm>
          <a:prstGeom prst="rect">
            <a:avLst/>
          </a:prstGeom>
        </p:spPr>
      </p:pic>
    </p:spTree>
    <p:extLst>
      <p:ext uri="{BB962C8B-B14F-4D97-AF65-F5344CB8AC3E}">
        <p14:creationId xmlns:p14="http://schemas.microsoft.com/office/powerpoint/2010/main" val="11455312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Magnifying glass showing decling performance">
            <a:extLst>
              <a:ext uri="{FF2B5EF4-FFF2-40B4-BE49-F238E27FC236}">
                <a16:creationId xmlns:a16="http://schemas.microsoft.com/office/drawing/2014/main" id="{0B78FA7F-55C1-4938-9BEF-58290F9A4C08}"/>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CB5BA68B-5DE8-4389-85FF-17546D7BDA2A}"/>
              </a:ext>
            </a:extLst>
          </p:cNvPr>
          <p:cNvSpPr>
            <a:spLocks noGrp="1"/>
          </p:cNvSpPr>
          <p:nvPr>
            <p:ph type="body" sz="quarter" idx="18"/>
          </p:nvPr>
        </p:nvSpPr>
        <p:spPr>
          <a:xfrm>
            <a:off x="1813145" y="1596777"/>
            <a:ext cx="4853985" cy="4525954"/>
          </a:xfrm>
        </p:spPr>
        <p:txBody>
          <a:bodyPr vert="horz" lIns="91440" tIns="45720" rIns="91440" bIns="45720" rtlCol="0" anchor="t">
            <a:normAutofit lnSpcReduction="10000"/>
          </a:bodyPr>
          <a:lstStyle/>
          <a:p>
            <a:pPr marL="0" indent="0" algn="just"/>
            <a:r>
              <a:rPr lang="es-ES" dirty="0"/>
              <a:t>Dos errores comunes que las empresas suelen cometer son</a:t>
            </a:r>
            <a:r>
              <a:rPr lang="en-IE" dirty="0"/>
              <a:t>:</a:t>
            </a:r>
            <a:endParaRPr lang="es-ES"/>
          </a:p>
          <a:p>
            <a:pPr marL="285750" indent="-285750" algn="just" fontAlgn="base">
              <a:buFont typeface="Arial" panose="020B0604020202020204" pitchFamily="34" charset="0"/>
              <a:buChar char="•"/>
            </a:pPr>
            <a:r>
              <a:rPr lang="es-ES" b="1" dirty="0">
                <a:cs typeface="Arial" panose="020B0604020202020204" pitchFamily="34" charset="0"/>
              </a:rPr>
              <a:t>Error de abandono - </a:t>
            </a:r>
            <a:r>
              <a:rPr lang="es-ES" dirty="0">
                <a:cs typeface="Arial" panose="020B0604020202020204" pitchFamily="34" charset="0"/>
              </a:rPr>
              <a:t>Significa que cuando una empresa descarta o </a:t>
            </a:r>
            <a:r>
              <a:rPr lang="es-ES" b="1" dirty="0">
                <a:cs typeface="Arial" panose="020B0604020202020204" pitchFamily="34" charset="0"/>
              </a:rPr>
              <a:t>abandona una buena idea </a:t>
            </a:r>
            <a:r>
              <a:rPr lang="es-ES" dirty="0">
                <a:cs typeface="Arial" panose="020B0604020202020204" pitchFamily="34" charset="0"/>
              </a:rPr>
              <a:t>demasiado rápido, podría indicar que su enfoque de DNP es demasiado conservador</a:t>
            </a:r>
            <a:r>
              <a:rPr lang="en-GB" dirty="0">
                <a:cs typeface="Arial" panose="020B0604020202020204" pitchFamily="34" charset="0"/>
              </a:rPr>
              <a:t>.</a:t>
            </a:r>
          </a:p>
          <a:p>
            <a:pPr algn="just" fontAlgn="base"/>
            <a:endParaRPr lang="en-GB" sz="800" b="1" dirty="0">
              <a:cs typeface="Arial" panose="020B0604020202020204" pitchFamily="34" charset="0"/>
            </a:endParaRPr>
          </a:p>
          <a:p>
            <a:pPr marL="285750" indent="-285750" algn="just" fontAlgn="base">
              <a:buFont typeface="Arial" panose="020B0604020202020204" pitchFamily="34" charset="0"/>
              <a:buChar char="•"/>
            </a:pPr>
            <a:r>
              <a:rPr lang="es-ES" b="1" dirty="0">
                <a:cs typeface="Arial" panose="020B0604020202020204" pitchFamily="34" charset="0"/>
              </a:rPr>
              <a:t>Error de marcha - </a:t>
            </a:r>
            <a:r>
              <a:rPr lang="es-ES" dirty="0">
                <a:cs typeface="Arial" panose="020B0604020202020204" pitchFamily="34" charset="0"/>
              </a:rPr>
              <a:t>Se produce cuando una empresa permite que una</a:t>
            </a:r>
            <a:r>
              <a:rPr lang="es-ES" b="1" dirty="0">
                <a:cs typeface="Arial" panose="020B0604020202020204" pitchFamily="34" charset="0"/>
              </a:rPr>
              <a:t> mala idea </a:t>
            </a:r>
            <a:r>
              <a:rPr lang="es-ES" dirty="0">
                <a:cs typeface="Arial" panose="020B0604020202020204" pitchFamily="34" charset="0"/>
              </a:rPr>
              <a:t>avance en las fases de desarrollo y comercialización.</a:t>
            </a:r>
            <a:endParaRPr lang="en-IE" dirty="0">
              <a:cs typeface="Calibri" panose="020F0502020204030204"/>
            </a:endParaRPr>
          </a:p>
        </p:txBody>
      </p:sp>
      <p:sp>
        <p:nvSpPr>
          <p:cNvPr id="4" name="Text Placeholder 3">
            <a:extLst>
              <a:ext uri="{FF2B5EF4-FFF2-40B4-BE49-F238E27FC236}">
                <a16:creationId xmlns:a16="http://schemas.microsoft.com/office/drawing/2014/main" id="{441E1C73-92AE-4851-A856-B2B80F749F00}"/>
              </a:ext>
            </a:extLst>
          </p:cNvPr>
          <p:cNvSpPr>
            <a:spLocks noGrp="1"/>
          </p:cNvSpPr>
          <p:nvPr>
            <p:ph type="body" sz="quarter" idx="16"/>
          </p:nvPr>
        </p:nvSpPr>
        <p:spPr/>
        <p:txBody>
          <a:bodyPr>
            <a:normAutofit fontScale="92500"/>
          </a:bodyPr>
          <a:lstStyle/>
          <a:p>
            <a:r>
              <a:rPr lang="es-ES" dirty="0"/>
              <a:t>Lo que hay que EVITAR...</a:t>
            </a:r>
          </a:p>
        </p:txBody>
      </p:sp>
    </p:spTree>
    <p:extLst>
      <p:ext uri="{BB962C8B-B14F-4D97-AF65-F5344CB8AC3E}">
        <p14:creationId xmlns:p14="http://schemas.microsoft.com/office/powerpoint/2010/main" val="22568435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Women working from home">
            <a:extLst>
              <a:ext uri="{FF2B5EF4-FFF2-40B4-BE49-F238E27FC236}">
                <a16:creationId xmlns:a16="http://schemas.microsoft.com/office/drawing/2014/main" id="{247533DD-6987-4558-B418-BFD0BDDEEE60}"/>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852062" y="228600"/>
            <a:ext cx="5105121" cy="6362700"/>
          </a:xfrm>
        </p:spPr>
      </p:pic>
      <p:sp>
        <p:nvSpPr>
          <p:cNvPr id="4" name="Text Placeholder 3">
            <a:extLst>
              <a:ext uri="{FF2B5EF4-FFF2-40B4-BE49-F238E27FC236}">
                <a16:creationId xmlns:a16="http://schemas.microsoft.com/office/drawing/2014/main" id="{DA67B5CD-8455-4302-94BD-7920E093ED65}"/>
              </a:ext>
            </a:extLst>
          </p:cNvPr>
          <p:cNvSpPr>
            <a:spLocks noGrp="1"/>
          </p:cNvSpPr>
          <p:nvPr>
            <p:ph type="body" sz="quarter" idx="16"/>
          </p:nvPr>
        </p:nvSpPr>
        <p:spPr>
          <a:xfrm>
            <a:off x="1513806" y="0"/>
            <a:ext cx="5269379" cy="1291389"/>
          </a:xfrm>
        </p:spPr>
        <p:txBody>
          <a:bodyPr>
            <a:normAutofit/>
          </a:bodyPr>
          <a:lstStyle/>
          <a:p>
            <a:pPr>
              <a:lnSpc>
                <a:spcPct val="110000"/>
              </a:lnSpc>
            </a:pPr>
            <a:r>
              <a:rPr lang="es-ES" dirty="0"/>
              <a:t>Paso C: Redacción de la ficha de producto</a:t>
            </a:r>
            <a:endParaRPr lang="en-IE" dirty="0"/>
          </a:p>
        </p:txBody>
      </p:sp>
      <p:sp>
        <p:nvSpPr>
          <p:cNvPr id="7" name="TextBox 6">
            <a:extLst>
              <a:ext uri="{FF2B5EF4-FFF2-40B4-BE49-F238E27FC236}">
                <a16:creationId xmlns:a16="http://schemas.microsoft.com/office/drawing/2014/main" id="{870293AE-EBF4-4182-A8A0-1ED333FAD83E}"/>
              </a:ext>
            </a:extLst>
          </p:cNvPr>
          <p:cNvSpPr txBox="1"/>
          <p:nvPr/>
        </p:nvSpPr>
        <p:spPr>
          <a:xfrm>
            <a:off x="1417555" y="1232826"/>
            <a:ext cx="5480551" cy="5632311"/>
          </a:xfrm>
          <a:prstGeom prst="rect">
            <a:avLst/>
          </a:prstGeom>
          <a:noFill/>
        </p:spPr>
        <p:txBody>
          <a:bodyPr wrap="square" lIns="91440" tIns="45720" rIns="91440" bIns="45720" anchor="t">
            <a:spAutoFit/>
          </a:bodyPr>
          <a:lstStyle/>
          <a:p>
            <a:pPr algn="just"/>
            <a:r>
              <a:rPr lang="es-ES" sz="2000" b="0" i="0" dirty="0">
                <a:solidFill>
                  <a:srgbClr val="000000"/>
                </a:solidFill>
                <a:effectLst/>
              </a:rPr>
              <a:t>Una ficha de producto o especificación </a:t>
            </a:r>
            <a:r>
              <a:rPr lang="es-ES" sz="2000" b="1" i="0" dirty="0">
                <a:solidFill>
                  <a:srgbClr val="000000"/>
                </a:solidFill>
                <a:effectLst/>
              </a:rPr>
              <a:t>define los objetivos, atributos y dirección general de un producto</a:t>
            </a:r>
            <a:r>
              <a:rPr lang="es-ES" sz="2000" b="0" i="0" dirty="0">
                <a:solidFill>
                  <a:srgbClr val="000000"/>
                </a:solidFill>
                <a:effectLst/>
              </a:rPr>
              <a:t>. Describe los requisitos y la información clave del producto que necesita un equipo de producto para crear un nuevo producto alimentario u oferta de productos para personas mayores.</a:t>
            </a:r>
            <a:endParaRPr lang="es-ES"/>
          </a:p>
          <a:p>
            <a:pPr algn="just"/>
            <a:endParaRPr lang="en-US" sz="2000" b="0" i="0" dirty="0">
              <a:solidFill>
                <a:srgbClr val="000000"/>
              </a:solidFill>
              <a:effectLst/>
              <a:cs typeface="Calibri" panose="020F0502020204030204"/>
            </a:endParaRPr>
          </a:p>
          <a:p>
            <a:pPr algn="just"/>
            <a:r>
              <a:rPr lang="es-ES" sz="2000" b="0" i="0" dirty="0">
                <a:solidFill>
                  <a:srgbClr val="000000"/>
                </a:solidFill>
                <a:effectLst/>
              </a:rPr>
              <a:t>La creación de una ficha de producto requiere pocos recursos, pero desempeña un papel fundamental en el desarrollo del producto porque </a:t>
            </a:r>
            <a:r>
              <a:rPr lang="es-ES" sz="2000" b="1" i="0" dirty="0">
                <a:solidFill>
                  <a:srgbClr val="000000"/>
                </a:solidFill>
                <a:effectLst/>
              </a:rPr>
              <a:t>influye en su calidad </a:t>
            </a:r>
            <a:r>
              <a:rPr lang="es-ES" sz="2000" b="0" i="0" dirty="0">
                <a:solidFill>
                  <a:srgbClr val="000000"/>
                </a:solidFill>
                <a:effectLst/>
              </a:rPr>
              <a:t>y marca el ritmo de la eficacia del desarrollo. </a:t>
            </a:r>
            <a:endParaRPr lang="es-ES" sz="2000" b="0" i="0" dirty="0">
              <a:solidFill>
                <a:srgbClr val="000000"/>
              </a:solidFill>
              <a:effectLst/>
              <a:cs typeface="Calibri" panose="020F0502020204030204"/>
            </a:endParaRPr>
          </a:p>
          <a:p>
            <a:pPr algn="just"/>
            <a:endParaRPr lang="en-US" sz="2000" b="0" i="0" dirty="0">
              <a:solidFill>
                <a:srgbClr val="000000"/>
              </a:solidFill>
              <a:effectLst/>
              <a:cs typeface="Calibri" panose="020F0502020204030204"/>
            </a:endParaRPr>
          </a:p>
          <a:p>
            <a:pPr algn="just"/>
            <a:r>
              <a:rPr lang="es-ES" sz="2000" b="0" i="0" dirty="0">
                <a:solidFill>
                  <a:srgbClr val="000000"/>
                </a:solidFill>
                <a:effectLst/>
              </a:rPr>
              <a:t>Su objetivo es mantener a todos los miembros del equipo de producto en la misma página y evitar resultados inesperados a medida que se desarrolla un nuevo producto y se lanza al mercado. </a:t>
            </a:r>
            <a:endParaRPr lang="en-US" sz="2000" b="0" i="0" dirty="0">
              <a:solidFill>
                <a:srgbClr val="000000"/>
              </a:solidFill>
              <a:effectLst/>
              <a:cs typeface="Calibri" panose="020F0502020204030204"/>
            </a:endParaRPr>
          </a:p>
        </p:txBody>
      </p:sp>
    </p:spTree>
    <p:extLst>
      <p:ext uri="{BB962C8B-B14F-4D97-AF65-F5344CB8AC3E}">
        <p14:creationId xmlns:p14="http://schemas.microsoft.com/office/powerpoint/2010/main" val="40994630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F6F1156-2A7F-48F6-A737-E0BD088DAACB}"/>
              </a:ext>
            </a:extLst>
          </p:cNvPr>
          <p:cNvSpPr>
            <a:spLocks noGrp="1"/>
          </p:cNvSpPr>
          <p:nvPr>
            <p:ph type="body" sz="quarter" idx="16"/>
          </p:nvPr>
        </p:nvSpPr>
        <p:spPr>
          <a:xfrm>
            <a:off x="734713" y="168166"/>
            <a:ext cx="10763604" cy="1057027"/>
          </a:xfrm>
          <a:solidFill>
            <a:srgbClr val="85D2E1"/>
          </a:solidFill>
        </p:spPr>
        <p:txBody>
          <a:bodyPr anchor="ctr">
            <a:normAutofit/>
          </a:bodyPr>
          <a:lstStyle/>
          <a:p>
            <a:r>
              <a:rPr lang="en-US" b="1" dirty="0"/>
              <a:t>The Key Elements of a Product Brief</a:t>
            </a:r>
            <a:endParaRPr lang="en-IE" b="1" dirty="0"/>
          </a:p>
        </p:txBody>
      </p:sp>
      <p:sp>
        <p:nvSpPr>
          <p:cNvPr id="4" name="Hexagon 3">
            <a:extLst>
              <a:ext uri="{FF2B5EF4-FFF2-40B4-BE49-F238E27FC236}">
                <a16:creationId xmlns:a16="http://schemas.microsoft.com/office/drawing/2014/main" id="{BFBA8122-B334-4F88-AB58-0C5254B2788C}"/>
              </a:ext>
            </a:extLst>
          </p:cNvPr>
          <p:cNvSpPr/>
          <p:nvPr/>
        </p:nvSpPr>
        <p:spPr>
          <a:xfrm>
            <a:off x="463610" y="1902371"/>
            <a:ext cx="2135456" cy="1734207"/>
          </a:xfrm>
          <a:prstGeom prst="hexagon">
            <a:avLst/>
          </a:prstGeom>
          <a:solidFill>
            <a:srgbClr val="85D2E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rgbClr val="000000"/>
                </a:solidFill>
              </a:rPr>
              <a:t>¿Qué producimos y por qué?</a:t>
            </a:r>
          </a:p>
        </p:txBody>
      </p:sp>
      <p:sp>
        <p:nvSpPr>
          <p:cNvPr id="5" name="Hexagon 4">
            <a:extLst>
              <a:ext uri="{FF2B5EF4-FFF2-40B4-BE49-F238E27FC236}">
                <a16:creationId xmlns:a16="http://schemas.microsoft.com/office/drawing/2014/main" id="{F809265A-4735-4D83-9A7E-8BCDEB75F52E}"/>
              </a:ext>
            </a:extLst>
          </p:cNvPr>
          <p:cNvSpPr/>
          <p:nvPr/>
        </p:nvSpPr>
        <p:spPr>
          <a:xfrm>
            <a:off x="2362581" y="2916620"/>
            <a:ext cx="2039007" cy="1734207"/>
          </a:xfrm>
          <a:prstGeom prst="hexagon">
            <a:avLst/>
          </a:prstGeom>
          <a:solidFill>
            <a:srgbClr val="1188A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rgbClr val="000000"/>
                </a:solidFill>
              </a:rPr>
              <a:t>¿Cómo resolverá este producto el problema? </a:t>
            </a:r>
            <a:endParaRPr lang="en-IE" sz="2000" b="1" dirty="0">
              <a:solidFill>
                <a:srgbClr val="000000"/>
              </a:solidFill>
            </a:endParaRPr>
          </a:p>
        </p:txBody>
      </p:sp>
      <p:sp>
        <p:nvSpPr>
          <p:cNvPr id="6" name="Hexagon 5">
            <a:extLst>
              <a:ext uri="{FF2B5EF4-FFF2-40B4-BE49-F238E27FC236}">
                <a16:creationId xmlns:a16="http://schemas.microsoft.com/office/drawing/2014/main" id="{678D8167-B2CA-457E-8256-E57ECC1DAF22}"/>
              </a:ext>
            </a:extLst>
          </p:cNvPr>
          <p:cNvSpPr/>
          <p:nvPr/>
        </p:nvSpPr>
        <p:spPr>
          <a:xfrm>
            <a:off x="4165104" y="1902370"/>
            <a:ext cx="2039007" cy="1734207"/>
          </a:xfrm>
          <a:prstGeom prst="hexagon">
            <a:avLst/>
          </a:prstGeom>
          <a:solidFill>
            <a:srgbClr val="FFD1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rgbClr val="000000"/>
                </a:solidFill>
              </a:rPr>
              <a:t>¿Cuál es el contexto... casos de uso/ métricas?</a:t>
            </a:r>
            <a:endParaRPr lang="en-IE" sz="2000" b="1" dirty="0">
              <a:solidFill>
                <a:srgbClr val="000000"/>
              </a:solidFill>
            </a:endParaRPr>
          </a:p>
        </p:txBody>
      </p:sp>
      <p:sp>
        <p:nvSpPr>
          <p:cNvPr id="7" name="Hexagon 6">
            <a:extLst>
              <a:ext uri="{FF2B5EF4-FFF2-40B4-BE49-F238E27FC236}">
                <a16:creationId xmlns:a16="http://schemas.microsoft.com/office/drawing/2014/main" id="{E3C9DFD8-B716-4235-9D52-C7EDBE1A78A9}"/>
              </a:ext>
            </a:extLst>
          </p:cNvPr>
          <p:cNvSpPr/>
          <p:nvPr/>
        </p:nvSpPr>
        <p:spPr>
          <a:xfrm>
            <a:off x="5858536" y="2916620"/>
            <a:ext cx="2404016" cy="1734207"/>
          </a:xfrm>
          <a:prstGeom prst="hexagon">
            <a:avLst/>
          </a:prstGeom>
          <a:solidFill>
            <a:schemeClr val="accent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00" b="1" dirty="0">
                <a:solidFill>
                  <a:srgbClr val="000000"/>
                </a:solidFill>
              </a:rPr>
              <a:t>¿Quiénes son nuestros competidores y en qué se diferencian?</a:t>
            </a:r>
            <a:endParaRPr lang="en-IE" sz="1900" b="1" dirty="0">
              <a:solidFill>
                <a:srgbClr val="000000"/>
              </a:solidFill>
            </a:endParaRPr>
          </a:p>
        </p:txBody>
      </p:sp>
      <p:sp>
        <p:nvSpPr>
          <p:cNvPr id="8" name="Hexagon 7">
            <a:extLst>
              <a:ext uri="{FF2B5EF4-FFF2-40B4-BE49-F238E27FC236}">
                <a16:creationId xmlns:a16="http://schemas.microsoft.com/office/drawing/2014/main" id="{5A3A9D83-85D3-4851-AD4E-798EFA1C1A19}"/>
              </a:ext>
            </a:extLst>
          </p:cNvPr>
          <p:cNvSpPr/>
          <p:nvPr/>
        </p:nvSpPr>
        <p:spPr>
          <a:xfrm>
            <a:off x="7859072" y="1757160"/>
            <a:ext cx="2039007" cy="1734207"/>
          </a:xfrm>
          <a:prstGeom prst="hexagon">
            <a:avLst/>
          </a:prstGeom>
          <a:solidFill>
            <a:schemeClr val="accent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rgbClr val="000000"/>
                </a:solidFill>
              </a:rPr>
              <a:t>¿Cuál es nuestra línea de tiempo?</a:t>
            </a:r>
            <a:endParaRPr lang="en-IE" sz="2000" b="1" dirty="0">
              <a:solidFill>
                <a:srgbClr val="000000"/>
              </a:solidFill>
            </a:endParaRPr>
          </a:p>
        </p:txBody>
      </p:sp>
      <p:sp>
        <p:nvSpPr>
          <p:cNvPr id="9" name="Hexagon 8">
            <a:extLst>
              <a:ext uri="{FF2B5EF4-FFF2-40B4-BE49-F238E27FC236}">
                <a16:creationId xmlns:a16="http://schemas.microsoft.com/office/drawing/2014/main" id="{63893B14-EA66-4AF5-B60D-16BF707224C5}"/>
              </a:ext>
            </a:extLst>
          </p:cNvPr>
          <p:cNvSpPr/>
          <p:nvPr/>
        </p:nvSpPr>
        <p:spPr>
          <a:xfrm>
            <a:off x="9571938" y="2921874"/>
            <a:ext cx="2039007" cy="1734207"/>
          </a:xfrm>
          <a:prstGeom prst="hexagon">
            <a:avLst/>
          </a:prstGeom>
          <a:solidFill>
            <a:srgbClr val="85D2E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rgbClr val="000000"/>
                </a:solidFill>
              </a:rPr>
              <a:t>¿Cómo vamos a medir el éxito?</a:t>
            </a:r>
          </a:p>
        </p:txBody>
      </p:sp>
      <p:sp>
        <p:nvSpPr>
          <p:cNvPr id="10" name="TextBox 9">
            <a:extLst>
              <a:ext uri="{FF2B5EF4-FFF2-40B4-BE49-F238E27FC236}">
                <a16:creationId xmlns:a16="http://schemas.microsoft.com/office/drawing/2014/main" id="{7D06F4F7-AFC1-4EBF-99F8-9907183DA9BF}"/>
              </a:ext>
            </a:extLst>
          </p:cNvPr>
          <p:cNvSpPr txBox="1"/>
          <p:nvPr/>
        </p:nvSpPr>
        <p:spPr>
          <a:xfrm>
            <a:off x="463609" y="4729921"/>
            <a:ext cx="11264782" cy="1938992"/>
          </a:xfrm>
          <a:prstGeom prst="rect">
            <a:avLst/>
          </a:prstGeom>
          <a:solidFill>
            <a:schemeClr val="accent5">
              <a:lumMod val="40000"/>
              <a:lumOff val="60000"/>
            </a:schemeClr>
          </a:solidFill>
        </p:spPr>
        <p:txBody>
          <a:bodyPr wrap="square">
            <a:spAutoFit/>
          </a:bodyPr>
          <a:lstStyle/>
          <a:p>
            <a:pPr algn="l"/>
            <a:r>
              <a:rPr lang="es-ES" sz="2000" b="0" i="0" dirty="0">
                <a:solidFill>
                  <a:srgbClr val="333333"/>
                </a:solidFill>
                <a:effectLst/>
              </a:rPr>
              <a:t>Un informe exhaustivo le ayudará a </a:t>
            </a:r>
            <a:r>
              <a:rPr lang="es-ES" sz="2000" b="1" i="0" dirty="0">
                <a:solidFill>
                  <a:srgbClr val="333333"/>
                </a:solidFill>
                <a:effectLst/>
              </a:rPr>
              <a:t>aclarar</a:t>
            </a:r>
            <a:r>
              <a:rPr lang="es-ES" sz="2000" b="0" i="0" dirty="0">
                <a:solidFill>
                  <a:srgbClr val="333333"/>
                </a:solidFill>
                <a:effectLst/>
              </a:rPr>
              <a:t> sus objetivos, </a:t>
            </a:r>
            <a:r>
              <a:rPr lang="es-ES" sz="2000" b="1" i="0" dirty="0">
                <a:solidFill>
                  <a:srgbClr val="333333"/>
                </a:solidFill>
                <a:effectLst/>
              </a:rPr>
              <a:t>planificar</a:t>
            </a:r>
            <a:r>
              <a:rPr lang="es-ES" sz="2000" b="0" i="0" dirty="0">
                <a:solidFill>
                  <a:srgbClr val="333333"/>
                </a:solidFill>
                <a:effectLst/>
              </a:rPr>
              <a:t> el proceso de desarrollo y </a:t>
            </a:r>
            <a:r>
              <a:rPr lang="es-ES" sz="2000" b="1" i="0" dirty="0">
                <a:solidFill>
                  <a:srgbClr val="333333"/>
                </a:solidFill>
                <a:effectLst/>
              </a:rPr>
              <a:t>comunicar</a:t>
            </a:r>
            <a:r>
              <a:rPr lang="es-ES" sz="2000" b="0" i="0" dirty="0">
                <a:solidFill>
                  <a:srgbClr val="333333"/>
                </a:solidFill>
                <a:effectLst/>
              </a:rPr>
              <a:t> sus requisitos a los socios, proveedores y demás miembros de su equipo. Tendrá que pensar en </a:t>
            </a:r>
            <a:r>
              <a:rPr lang="en-US" sz="2000" b="0" i="0" dirty="0">
                <a:solidFill>
                  <a:srgbClr val="333333"/>
                </a:solidFill>
                <a:effectLst/>
              </a:rPr>
              <a:t>:</a:t>
            </a:r>
          </a:p>
          <a:p>
            <a:pPr marL="2880000" indent="-285750">
              <a:buFont typeface="Arial" panose="020B0604020202020204" pitchFamily="34" charset="0"/>
              <a:buChar char="•"/>
            </a:pPr>
            <a:r>
              <a:rPr lang="es-ES" sz="2000" b="0" i="0" dirty="0">
                <a:solidFill>
                  <a:srgbClr val="333333"/>
                </a:solidFill>
                <a:effectLst/>
              </a:rPr>
              <a:t>Su negocio y el enfoque de su(s) producto(s)</a:t>
            </a:r>
          </a:p>
          <a:p>
            <a:pPr marL="2880000" indent="-285750">
              <a:buFont typeface="Arial" panose="020B0604020202020204" pitchFamily="34" charset="0"/>
              <a:buChar char="•"/>
            </a:pPr>
            <a:r>
              <a:rPr lang="es-ES" sz="2000" b="0" i="0" dirty="0">
                <a:solidFill>
                  <a:srgbClr val="333333"/>
                </a:solidFill>
                <a:effectLst/>
              </a:rPr>
              <a:t>El producto y sus objetivos</a:t>
            </a:r>
          </a:p>
          <a:p>
            <a:pPr marL="2880000" indent="-285750">
              <a:buFont typeface="Arial" panose="020B0604020202020204" pitchFamily="34" charset="0"/>
              <a:buChar char="•"/>
            </a:pPr>
            <a:r>
              <a:rPr lang="es-ES" sz="2000" b="0" i="0" dirty="0">
                <a:solidFill>
                  <a:srgbClr val="333333"/>
                </a:solidFill>
                <a:effectLst/>
              </a:rPr>
              <a:t>Los reclamos y beneficios que quiere que ofrezca específicamente para las necesidades del mercado de la tercera edad</a:t>
            </a:r>
            <a:r>
              <a:rPr lang="en-US" sz="2000" b="0" i="0" dirty="0">
                <a:solidFill>
                  <a:srgbClr val="333333"/>
                </a:solidFill>
                <a:effectLst/>
              </a:rPr>
              <a:t>.</a:t>
            </a:r>
          </a:p>
        </p:txBody>
      </p:sp>
    </p:spTree>
    <p:extLst>
      <p:ext uri="{BB962C8B-B14F-4D97-AF65-F5344CB8AC3E}">
        <p14:creationId xmlns:p14="http://schemas.microsoft.com/office/powerpoint/2010/main" val="26005393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5959172-92C8-4275-856C-8260AF09F248}"/>
              </a:ext>
            </a:extLst>
          </p:cNvPr>
          <p:cNvSpPr>
            <a:spLocks noGrp="1"/>
          </p:cNvSpPr>
          <p:nvPr>
            <p:ph type="body" sz="quarter" idx="16"/>
          </p:nvPr>
        </p:nvSpPr>
        <p:spPr>
          <a:xfrm>
            <a:off x="1" y="412313"/>
            <a:ext cx="11329058" cy="582221"/>
          </a:xfrm>
          <a:solidFill>
            <a:srgbClr val="FFD100"/>
          </a:solidFill>
        </p:spPr>
        <p:txBody>
          <a:bodyPr anchor="t">
            <a:normAutofit lnSpcReduction="10000"/>
          </a:bodyPr>
          <a:lstStyle/>
          <a:p>
            <a:r>
              <a:rPr lang="en-US" dirty="0"/>
              <a:t>	</a:t>
            </a:r>
            <a:r>
              <a:rPr lang="es-ES" dirty="0"/>
              <a:t> Ejemplo de especificación o informe de diseño</a:t>
            </a:r>
            <a:r>
              <a:rPr lang="en-US" dirty="0"/>
              <a:t>:</a:t>
            </a:r>
          </a:p>
          <a:p>
            <a:endParaRPr lang="en-IE" dirty="0"/>
          </a:p>
        </p:txBody>
      </p:sp>
      <p:sp>
        <p:nvSpPr>
          <p:cNvPr id="7" name="TextBox 6">
            <a:extLst>
              <a:ext uri="{FF2B5EF4-FFF2-40B4-BE49-F238E27FC236}">
                <a16:creationId xmlns:a16="http://schemas.microsoft.com/office/drawing/2014/main" id="{1AD2B59B-0663-46A6-9BA8-CEEE371F7708}"/>
              </a:ext>
            </a:extLst>
          </p:cNvPr>
          <p:cNvSpPr txBox="1"/>
          <p:nvPr/>
        </p:nvSpPr>
        <p:spPr>
          <a:xfrm>
            <a:off x="6095999" y="1565780"/>
            <a:ext cx="5604769" cy="4770537"/>
          </a:xfrm>
          <a:prstGeom prst="rect">
            <a:avLst/>
          </a:prstGeom>
          <a:solidFill>
            <a:srgbClr val="85D2E1"/>
          </a:solidFill>
        </p:spPr>
        <p:txBody>
          <a:bodyPr wrap="square" lIns="91440" tIns="45720" rIns="91440" bIns="45720" anchor="t">
            <a:spAutoFit/>
          </a:bodyPr>
          <a:lstStyle/>
          <a:p>
            <a:pPr algn="just"/>
            <a:r>
              <a:rPr lang="en-US" sz="1900" b="1" dirty="0">
                <a:solidFill>
                  <a:srgbClr val="000000"/>
                </a:solidFill>
              </a:rPr>
              <a:t>Manufactura: </a:t>
            </a:r>
            <a:r>
              <a:rPr lang="es-ES" sz="1900" dirty="0">
                <a:solidFill>
                  <a:srgbClr val="000000"/>
                </a:solidFill>
              </a:rPr>
              <a:t>fruta añadida que se revuelve en el yogur cuajado antes de su envasado</a:t>
            </a:r>
            <a:endParaRPr lang="es-ES"/>
          </a:p>
          <a:p>
            <a:pPr algn="just"/>
            <a:r>
              <a:rPr lang="en-US" sz="1900" b="1" dirty="0" err="1">
                <a:solidFill>
                  <a:srgbClr val="000000"/>
                </a:solidFill>
              </a:rPr>
              <a:t>Embalaje</a:t>
            </a:r>
            <a:r>
              <a:rPr lang="en-US" sz="1900" b="1" dirty="0">
                <a:solidFill>
                  <a:srgbClr val="000000"/>
                </a:solidFill>
              </a:rPr>
              <a:t>: </a:t>
            </a:r>
            <a:r>
              <a:rPr lang="es-ES" sz="1900" dirty="0">
                <a:solidFill>
                  <a:srgbClr val="000000"/>
                </a:solidFill>
              </a:rPr>
              <a:t>Bote de plástico reciclable con tapas de plástico fáciles de quitar, en paquetes de 6 con funda de cartón (de material reciclado). Etiqueta colorida y fácil de leer.</a:t>
            </a:r>
            <a:endParaRPr lang="es-ES" sz="1900" dirty="0">
              <a:solidFill>
                <a:srgbClr val="000000"/>
              </a:solidFill>
              <a:cs typeface="Calibri" panose="020F0502020204030204"/>
            </a:endParaRPr>
          </a:p>
          <a:p>
            <a:pPr algn="just"/>
            <a:r>
              <a:rPr lang="en-US" sz="1900" b="1" dirty="0" err="1">
                <a:solidFill>
                  <a:srgbClr val="000000"/>
                </a:solidFill>
              </a:rPr>
              <a:t>Almacenamiento</a:t>
            </a:r>
            <a:r>
              <a:rPr lang="en-US" sz="1900" b="1" dirty="0">
                <a:solidFill>
                  <a:srgbClr val="000000"/>
                </a:solidFill>
              </a:rPr>
              <a:t>: </a:t>
            </a:r>
            <a:r>
              <a:rPr lang="en-US" sz="1900" dirty="0" err="1">
                <a:solidFill>
                  <a:srgbClr val="000000"/>
                </a:solidFill>
              </a:rPr>
              <a:t>armario</a:t>
            </a:r>
            <a:r>
              <a:rPr lang="en-US" sz="1900" dirty="0">
                <a:solidFill>
                  <a:srgbClr val="000000"/>
                </a:solidFill>
              </a:rPr>
              <a:t> </a:t>
            </a:r>
            <a:r>
              <a:rPr lang="en-US" sz="1900" dirty="0" err="1">
                <a:solidFill>
                  <a:srgbClr val="000000"/>
                </a:solidFill>
              </a:rPr>
              <a:t>frigorífico</a:t>
            </a:r>
            <a:r>
              <a:rPr lang="en-US" sz="1900" dirty="0">
                <a:solidFill>
                  <a:srgbClr val="000000"/>
                </a:solidFill>
              </a:rPr>
              <a:t>, se </a:t>
            </a:r>
            <a:r>
              <a:rPr lang="en-US" sz="1900" dirty="0" err="1">
                <a:solidFill>
                  <a:srgbClr val="000000"/>
                </a:solidFill>
              </a:rPr>
              <a:t>puede</a:t>
            </a:r>
            <a:r>
              <a:rPr lang="en-US" sz="1900" dirty="0">
                <a:solidFill>
                  <a:srgbClr val="000000"/>
                </a:solidFill>
              </a:rPr>
              <a:t> </a:t>
            </a:r>
            <a:r>
              <a:rPr lang="en-US" sz="1900" dirty="0" err="1">
                <a:solidFill>
                  <a:srgbClr val="000000"/>
                </a:solidFill>
              </a:rPr>
              <a:t>congelar</a:t>
            </a:r>
            <a:endParaRPr lang="en-US" sz="1900" dirty="0">
              <a:solidFill>
                <a:srgbClr val="000000"/>
              </a:solidFill>
              <a:cs typeface="Calibri" panose="020F0502020204030204"/>
            </a:endParaRPr>
          </a:p>
          <a:p>
            <a:pPr algn="just"/>
            <a:r>
              <a:rPr lang="en-US" sz="1900" b="1" dirty="0">
                <a:solidFill>
                  <a:srgbClr val="000000"/>
                </a:solidFill>
              </a:rPr>
              <a:t>Imagen: </a:t>
            </a:r>
            <a:r>
              <a:rPr lang="es-ES" sz="1900" dirty="0">
                <a:solidFill>
                  <a:srgbClr val="000000"/>
                </a:solidFill>
              </a:rPr>
              <a:t>sano, fácil de comer, ayuda a envejecer, tamaño adecuado para pequeños apetitos</a:t>
            </a:r>
            <a:endParaRPr lang="es-ES" sz="1900" dirty="0">
              <a:solidFill>
                <a:srgbClr val="000000"/>
              </a:solidFill>
              <a:cs typeface="Calibri" panose="020F0502020204030204"/>
            </a:endParaRPr>
          </a:p>
          <a:p>
            <a:pPr algn="just"/>
            <a:r>
              <a:rPr lang="en-US" sz="1900" b="1" dirty="0">
                <a:solidFill>
                  <a:srgbClr val="000000"/>
                </a:solidFill>
              </a:rPr>
              <a:t>Publicidad</a:t>
            </a:r>
            <a:r>
              <a:rPr lang="en-US" sz="1900" dirty="0">
                <a:solidFill>
                  <a:srgbClr val="000000"/>
                </a:solidFill>
              </a:rPr>
              <a:t>: </a:t>
            </a:r>
            <a:r>
              <a:rPr lang="es-ES" sz="1900" dirty="0">
                <a:solidFill>
                  <a:srgbClr val="000000"/>
                </a:solidFill>
              </a:rPr>
              <a:t>sección de suplementos de los periódicos nacionales, anuncios de televisión por la tarde y a primera hora de la noche </a:t>
            </a:r>
            <a:endParaRPr lang="es-ES" sz="1900" dirty="0">
              <a:solidFill>
                <a:srgbClr val="000000"/>
              </a:solidFill>
              <a:cs typeface="Calibri" panose="020F0502020204030204"/>
            </a:endParaRPr>
          </a:p>
          <a:p>
            <a:pPr algn="just"/>
            <a:r>
              <a:rPr lang="en-US" sz="1900" b="1" dirty="0" err="1">
                <a:solidFill>
                  <a:srgbClr val="000000"/>
                </a:solidFill>
              </a:rPr>
              <a:t>Competidores</a:t>
            </a:r>
            <a:r>
              <a:rPr lang="en-US" sz="1900" b="1" dirty="0">
                <a:solidFill>
                  <a:srgbClr val="000000"/>
                </a:solidFill>
              </a:rPr>
              <a:t>: </a:t>
            </a:r>
            <a:r>
              <a:rPr lang="es-ES" sz="1900" dirty="0">
                <a:solidFill>
                  <a:srgbClr val="000000"/>
                </a:solidFill>
              </a:rPr>
              <a:t>yogures para el mercado general</a:t>
            </a:r>
            <a:endParaRPr lang="en-US" sz="1900" dirty="0">
              <a:solidFill>
                <a:srgbClr val="000000"/>
              </a:solidFill>
              <a:cs typeface="Calibri" panose="020F0502020204030204"/>
            </a:endParaRPr>
          </a:p>
          <a:p>
            <a:pPr algn="just"/>
            <a:r>
              <a:rPr lang="en-US" sz="1900" b="1" dirty="0" err="1">
                <a:solidFill>
                  <a:srgbClr val="000000"/>
                </a:solidFill>
              </a:rPr>
              <a:t>Ventaja</a:t>
            </a:r>
            <a:r>
              <a:rPr lang="en-US" sz="1900" b="1" dirty="0">
                <a:solidFill>
                  <a:srgbClr val="000000"/>
                </a:solidFill>
              </a:rPr>
              <a:t>: </a:t>
            </a:r>
            <a:r>
              <a:rPr lang="es-ES" sz="1900" dirty="0">
                <a:solidFill>
                  <a:srgbClr val="000000"/>
                </a:solidFill>
              </a:rPr>
              <a:t>producto alimenticio nutricionalmente mejorado y específico para personas mayores</a:t>
            </a:r>
            <a:endParaRPr lang="en-US" sz="1900" dirty="0">
              <a:solidFill>
                <a:srgbClr val="000000"/>
              </a:solidFill>
              <a:cs typeface="Calibri" panose="020F0502020204030204"/>
            </a:endParaRPr>
          </a:p>
        </p:txBody>
      </p:sp>
      <p:sp>
        <p:nvSpPr>
          <p:cNvPr id="9" name="TextBox 8">
            <a:extLst>
              <a:ext uri="{FF2B5EF4-FFF2-40B4-BE49-F238E27FC236}">
                <a16:creationId xmlns:a16="http://schemas.microsoft.com/office/drawing/2014/main" id="{8BC9CCD7-80B2-41E1-9153-FF731D8C4B9E}"/>
              </a:ext>
            </a:extLst>
          </p:cNvPr>
          <p:cNvSpPr txBox="1"/>
          <p:nvPr/>
        </p:nvSpPr>
        <p:spPr>
          <a:xfrm>
            <a:off x="334208" y="1565780"/>
            <a:ext cx="5330322" cy="4478149"/>
          </a:xfrm>
          <a:prstGeom prst="rect">
            <a:avLst/>
          </a:prstGeom>
          <a:solidFill>
            <a:srgbClr val="85D2E1"/>
          </a:solidFill>
        </p:spPr>
        <p:txBody>
          <a:bodyPr wrap="square" lIns="91440" tIns="45720" rIns="91440" bIns="45720" anchor="t">
            <a:spAutoFit/>
          </a:bodyPr>
          <a:lstStyle/>
          <a:p>
            <a:pPr algn="just"/>
            <a:r>
              <a:rPr lang="en-US" sz="1900" b="1" dirty="0" err="1">
                <a:solidFill>
                  <a:srgbClr val="000000"/>
                </a:solidFill>
              </a:rPr>
              <a:t>Uso</a:t>
            </a:r>
            <a:r>
              <a:rPr lang="en-US" sz="1900" b="1" dirty="0">
                <a:solidFill>
                  <a:srgbClr val="000000"/>
                </a:solidFill>
              </a:rPr>
              <a:t>:</a:t>
            </a:r>
            <a:r>
              <a:rPr lang="en-US" sz="1900" dirty="0">
                <a:solidFill>
                  <a:srgbClr val="000000"/>
                </a:solidFill>
              </a:rPr>
              <a:t> </a:t>
            </a:r>
            <a:r>
              <a:rPr lang="es-ES" sz="1900" dirty="0">
                <a:solidFill>
                  <a:srgbClr val="000000"/>
                </a:solidFill>
              </a:rPr>
              <a:t>Yogur mejorado para adultos mayores/personas mayores</a:t>
            </a:r>
            <a:endParaRPr lang="es-ES"/>
          </a:p>
          <a:p>
            <a:pPr algn="just"/>
            <a:r>
              <a:rPr lang="en-US" sz="1900" b="1" dirty="0">
                <a:solidFill>
                  <a:srgbClr val="000000"/>
                </a:solidFill>
              </a:rPr>
              <a:t>Grupo </a:t>
            </a:r>
            <a:r>
              <a:rPr lang="en-US" sz="1900" b="1" dirty="0" err="1">
                <a:solidFill>
                  <a:srgbClr val="000000"/>
                </a:solidFill>
              </a:rPr>
              <a:t>objetivo</a:t>
            </a:r>
            <a:r>
              <a:rPr lang="en-US" sz="1900" dirty="0">
                <a:solidFill>
                  <a:srgbClr val="000000"/>
                </a:solidFill>
              </a:rPr>
              <a:t>: </a:t>
            </a:r>
            <a:r>
              <a:rPr lang="es-ES" sz="1900" dirty="0">
                <a:solidFill>
                  <a:srgbClr val="000000"/>
                </a:solidFill>
              </a:rPr>
              <a:t>Adultos mayores o sus cuidadores </a:t>
            </a:r>
            <a:endParaRPr lang="es-ES" sz="1900" dirty="0">
              <a:solidFill>
                <a:srgbClr val="000000"/>
              </a:solidFill>
              <a:cs typeface="Calibri" panose="020F0502020204030204"/>
            </a:endParaRPr>
          </a:p>
          <a:p>
            <a:pPr algn="just"/>
            <a:r>
              <a:rPr lang="en-US" sz="1900" b="1" dirty="0" err="1">
                <a:solidFill>
                  <a:srgbClr val="000000"/>
                </a:solidFill>
              </a:rPr>
              <a:t>Nutrientes</a:t>
            </a:r>
            <a:r>
              <a:rPr lang="en-US" sz="1900" b="1" dirty="0">
                <a:solidFill>
                  <a:srgbClr val="000000"/>
                </a:solidFill>
              </a:rPr>
              <a:t>: </a:t>
            </a:r>
            <a:r>
              <a:rPr lang="es-ES" sz="1900" dirty="0">
                <a:solidFill>
                  <a:srgbClr val="000000"/>
                </a:solidFill>
              </a:rPr>
              <a:t>nutrientes de la leche entera; vitaminas minerales y fibra de las frutas; carbohidratos de los azúcares naturales de las frutas</a:t>
            </a:r>
            <a:endParaRPr lang="es-ES" sz="1900" dirty="0">
              <a:solidFill>
                <a:srgbClr val="000000"/>
              </a:solidFill>
              <a:cs typeface="Calibri" panose="020F0502020204030204"/>
            </a:endParaRPr>
          </a:p>
          <a:p>
            <a:pPr algn="just"/>
            <a:r>
              <a:rPr lang="en-US" sz="1900" b="1" dirty="0">
                <a:solidFill>
                  <a:srgbClr val="000000"/>
                </a:solidFill>
              </a:rPr>
              <a:t>Ingredientes</a:t>
            </a:r>
            <a:r>
              <a:rPr lang="en-US" sz="1900" dirty="0">
                <a:solidFill>
                  <a:srgbClr val="000000"/>
                </a:solidFill>
              </a:rPr>
              <a:t>: leche entera y </a:t>
            </a:r>
            <a:r>
              <a:rPr lang="en-US" sz="1900" dirty="0" err="1">
                <a:solidFill>
                  <a:srgbClr val="000000"/>
                </a:solidFill>
              </a:rPr>
              <a:t>pasteurizada</a:t>
            </a:r>
            <a:r>
              <a:rPr lang="en-US" sz="1900" dirty="0">
                <a:solidFill>
                  <a:srgbClr val="000000"/>
                </a:solidFill>
              </a:rPr>
              <a:t>, </a:t>
            </a:r>
            <a:r>
              <a:rPr lang="en-US" sz="1900" dirty="0" err="1">
                <a:solidFill>
                  <a:srgbClr val="000000"/>
                </a:solidFill>
              </a:rPr>
              <a:t>puré</a:t>
            </a:r>
            <a:r>
              <a:rPr lang="en-US" sz="1900" dirty="0">
                <a:solidFill>
                  <a:srgbClr val="000000"/>
                </a:solidFill>
              </a:rPr>
              <a:t> de </a:t>
            </a:r>
            <a:r>
              <a:rPr lang="en-US" sz="1900" dirty="0" err="1">
                <a:solidFill>
                  <a:srgbClr val="000000"/>
                </a:solidFill>
              </a:rPr>
              <a:t>fruta</a:t>
            </a:r>
            <a:r>
              <a:rPr lang="en-US" sz="1900" dirty="0">
                <a:solidFill>
                  <a:srgbClr val="000000"/>
                </a:solidFill>
              </a:rPr>
              <a:t> fresca, </a:t>
            </a:r>
            <a:r>
              <a:rPr lang="en-US" sz="1900" dirty="0" err="1">
                <a:solidFill>
                  <a:srgbClr val="000000"/>
                </a:solidFill>
              </a:rPr>
              <a:t>azúcar</a:t>
            </a:r>
            <a:r>
              <a:rPr lang="en-US" sz="1900" dirty="0">
                <a:solidFill>
                  <a:srgbClr val="000000"/>
                </a:solidFill>
              </a:rPr>
              <a:t> o </a:t>
            </a:r>
            <a:r>
              <a:rPr lang="en-US" sz="1900" dirty="0" err="1">
                <a:solidFill>
                  <a:srgbClr val="000000"/>
                </a:solidFill>
              </a:rPr>
              <a:t>sustitutos</a:t>
            </a:r>
            <a:r>
              <a:rPr lang="en-US" sz="1900" dirty="0">
                <a:solidFill>
                  <a:srgbClr val="000000"/>
                </a:solidFill>
              </a:rPr>
              <a:t> del </a:t>
            </a:r>
            <a:r>
              <a:rPr lang="en-US" sz="1900" dirty="0" err="1">
                <a:solidFill>
                  <a:srgbClr val="000000"/>
                </a:solidFill>
              </a:rPr>
              <a:t>azúcar</a:t>
            </a:r>
            <a:endParaRPr lang="en-US" sz="1900" dirty="0">
              <a:solidFill>
                <a:srgbClr val="000000"/>
              </a:solidFill>
              <a:cs typeface="Calibri" panose="020F0502020204030204"/>
            </a:endParaRPr>
          </a:p>
          <a:p>
            <a:pPr algn="just"/>
            <a:r>
              <a:rPr lang="en-US" sz="1900" b="1" err="1">
                <a:solidFill>
                  <a:srgbClr val="000000"/>
                </a:solidFill>
              </a:rPr>
              <a:t>Tamaño</a:t>
            </a:r>
            <a:r>
              <a:rPr lang="en-US" sz="1900" b="1" dirty="0">
                <a:solidFill>
                  <a:srgbClr val="000000"/>
                </a:solidFill>
              </a:rPr>
              <a:t>: </a:t>
            </a:r>
            <a:r>
              <a:rPr lang="en-US" sz="1900" dirty="0">
                <a:solidFill>
                  <a:srgbClr val="000000"/>
                </a:solidFill>
              </a:rPr>
              <a:t>75g</a:t>
            </a:r>
            <a:endParaRPr lang="en-US" sz="1900" dirty="0">
              <a:solidFill>
                <a:srgbClr val="000000"/>
              </a:solidFill>
              <a:cs typeface="Calibri" panose="020F0502020204030204"/>
            </a:endParaRPr>
          </a:p>
          <a:p>
            <a:pPr algn="just"/>
            <a:r>
              <a:rPr lang="en-US" sz="1900" b="1" dirty="0">
                <a:solidFill>
                  <a:srgbClr val="000000"/>
                </a:solidFill>
              </a:rPr>
              <a:t>Forma: </a:t>
            </a:r>
            <a:r>
              <a:rPr lang="pt-BR" sz="1900" dirty="0">
                <a:solidFill>
                  <a:srgbClr val="000000"/>
                </a:solidFill>
              </a:rPr>
              <a:t>redondo, 80 mm de </a:t>
            </a:r>
            <a:r>
              <a:rPr lang="pt-BR" sz="1900" err="1">
                <a:solidFill>
                  <a:srgbClr val="000000"/>
                </a:solidFill>
              </a:rPr>
              <a:t>diámetro</a:t>
            </a:r>
            <a:endParaRPr lang="en-US" sz="1900">
              <a:solidFill>
                <a:srgbClr val="000000"/>
              </a:solidFill>
              <a:cs typeface="Calibri" panose="020F0502020204030204"/>
            </a:endParaRPr>
          </a:p>
          <a:p>
            <a:pPr algn="just"/>
            <a:r>
              <a:rPr lang="en-US" sz="1900" b="1" dirty="0">
                <a:solidFill>
                  <a:srgbClr val="000000"/>
                </a:solidFill>
              </a:rPr>
              <a:t>Aroma: </a:t>
            </a:r>
            <a:r>
              <a:rPr lang="es-ES" sz="1900" dirty="0">
                <a:solidFill>
                  <a:srgbClr val="000000"/>
                </a:solidFill>
              </a:rPr>
              <a:t>aroma natural de fruta añadida</a:t>
            </a:r>
            <a:endParaRPr lang="es-ES" sz="1900" dirty="0">
              <a:solidFill>
                <a:srgbClr val="000000"/>
              </a:solidFill>
              <a:cs typeface="Calibri" panose="020F0502020204030204"/>
            </a:endParaRPr>
          </a:p>
          <a:p>
            <a:pPr algn="just"/>
            <a:r>
              <a:rPr lang="en-US" sz="1900" b="1" dirty="0">
                <a:solidFill>
                  <a:srgbClr val="000000"/>
                </a:solidFill>
              </a:rPr>
              <a:t>Color: </a:t>
            </a:r>
            <a:r>
              <a:rPr lang="es-ES" sz="1900" dirty="0">
                <a:solidFill>
                  <a:srgbClr val="000000"/>
                </a:solidFill>
              </a:rPr>
              <a:t>colorante natural procedente de la fruta añadida</a:t>
            </a:r>
            <a:endParaRPr lang="es-ES" sz="1900" dirty="0">
              <a:solidFill>
                <a:srgbClr val="000000"/>
              </a:solidFill>
              <a:cs typeface="Calibri" panose="020F0502020204030204"/>
            </a:endParaRPr>
          </a:p>
          <a:p>
            <a:pPr algn="just"/>
            <a:r>
              <a:rPr lang="en-US" sz="1900" b="1" dirty="0">
                <a:solidFill>
                  <a:srgbClr val="000000"/>
                </a:solidFill>
              </a:rPr>
              <a:t>Coste: </a:t>
            </a:r>
            <a:r>
              <a:rPr lang="es-ES" sz="1900" dirty="0">
                <a:solidFill>
                  <a:srgbClr val="000000"/>
                </a:solidFill>
              </a:rPr>
              <a:t>fabricación: aproximadamente 0,38 euros,</a:t>
            </a:r>
            <a:endParaRPr lang="es-ES" sz="1900" dirty="0">
              <a:solidFill>
                <a:srgbClr val="000000"/>
              </a:solidFill>
              <a:cs typeface="Calibri" panose="020F0502020204030204"/>
            </a:endParaRPr>
          </a:p>
          <a:p>
            <a:pPr algn="just"/>
            <a:r>
              <a:rPr lang="es-ES" sz="1900" dirty="0">
                <a:solidFill>
                  <a:srgbClr val="000000"/>
                </a:solidFill>
              </a:rPr>
              <a:t>precio de venta al público recomendado: 0,99 €.</a:t>
            </a:r>
            <a:endParaRPr lang="en-US" sz="1900" dirty="0">
              <a:solidFill>
                <a:srgbClr val="000000"/>
              </a:solidFill>
              <a:cs typeface="Calibri" panose="020F0502020204030204"/>
            </a:endParaRPr>
          </a:p>
        </p:txBody>
      </p:sp>
    </p:spTree>
    <p:extLst>
      <p:ext uri="{BB962C8B-B14F-4D97-AF65-F5344CB8AC3E}">
        <p14:creationId xmlns:p14="http://schemas.microsoft.com/office/powerpoint/2010/main" val="12361122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4988D7-E8E0-4FAA-935E-0B355C78859E}"/>
              </a:ext>
            </a:extLst>
          </p:cNvPr>
          <p:cNvSpPr>
            <a:spLocks noGrp="1"/>
          </p:cNvSpPr>
          <p:nvPr>
            <p:ph type="body" sz="quarter" idx="18"/>
          </p:nvPr>
        </p:nvSpPr>
        <p:spPr/>
        <p:txBody>
          <a:bodyPr/>
          <a:lstStyle/>
          <a:p>
            <a:r>
              <a:rPr lang="es-ES" dirty="0"/>
              <a:t>Hay cuatro pasos principales en el desarrollo de productos alimentarios </a:t>
            </a:r>
            <a:r>
              <a:rPr lang="en-IE" dirty="0"/>
              <a:t>:</a:t>
            </a:r>
          </a:p>
          <a:p>
            <a:endParaRPr lang="en-IE" dirty="0"/>
          </a:p>
          <a:p>
            <a:endParaRPr lang="en-IE" dirty="0"/>
          </a:p>
        </p:txBody>
      </p:sp>
      <p:sp>
        <p:nvSpPr>
          <p:cNvPr id="3" name="Text Placeholder 2">
            <a:extLst>
              <a:ext uri="{FF2B5EF4-FFF2-40B4-BE49-F238E27FC236}">
                <a16:creationId xmlns:a16="http://schemas.microsoft.com/office/drawing/2014/main" id="{E96DBC52-A757-4126-AD71-20F7979DE18B}"/>
              </a:ext>
            </a:extLst>
          </p:cNvPr>
          <p:cNvSpPr>
            <a:spLocks noGrp="1"/>
          </p:cNvSpPr>
          <p:nvPr>
            <p:ph type="body" sz="quarter" idx="16"/>
          </p:nvPr>
        </p:nvSpPr>
        <p:spPr>
          <a:xfrm>
            <a:off x="240443" y="461740"/>
            <a:ext cx="10808102" cy="582221"/>
          </a:xfrm>
          <a:solidFill>
            <a:srgbClr val="FFD100"/>
          </a:solidFill>
        </p:spPr>
        <p:txBody>
          <a:bodyPr anchor="ctr">
            <a:normAutofit fontScale="92500"/>
          </a:bodyPr>
          <a:lstStyle/>
          <a:p>
            <a:r>
              <a:rPr lang="en-IE" dirty="0"/>
              <a:t>    </a:t>
            </a:r>
            <a:r>
              <a:rPr lang="en-IE" dirty="0" err="1"/>
              <a:t>Proceso</a:t>
            </a:r>
            <a:r>
              <a:rPr lang="en-IE" dirty="0"/>
              <a:t> DNP – </a:t>
            </a:r>
            <a:r>
              <a:rPr lang="en-IE" dirty="0" err="1"/>
              <a:t>Fase</a:t>
            </a:r>
            <a:r>
              <a:rPr lang="en-IE" dirty="0"/>
              <a:t> </a:t>
            </a:r>
            <a:r>
              <a:rPr lang="en-IE" b="1" dirty="0"/>
              <a:t>3. </a:t>
            </a:r>
            <a:r>
              <a:rPr lang="es-ES" b="1" dirty="0"/>
              <a:t>Desarrollo y pruebas de productos</a:t>
            </a:r>
            <a:endParaRPr lang="en-IE" b="1" dirty="0"/>
          </a:p>
        </p:txBody>
      </p:sp>
      <p:sp>
        <p:nvSpPr>
          <p:cNvPr id="4" name="Freeform 51">
            <a:extLst>
              <a:ext uri="{FF2B5EF4-FFF2-40B4-BE49-F238E27FC236}">
                <a16:creationId xmlns:a16="http://schemas.microsoft.com/office/drawing/2014/main" id="{7BB01CAA-CEE1-49C1-9F1E-0A7512C672A9}"/>
              </a:ext>
            </a:extLst>
          </p:cNvPr>
          <p:cNvSpPr/>
          <p:nvPr/>
        </p:nvSpPr>
        <p:spPr>
          <a:xfrm>
            <a:off x="421828" y="2265020"/>
            <a:ext cx="2664102" cy="3460628"/>
          </a:xfrm>
          <a:custGeom>
            <a:avLst/>
            <a:gdLst>
              <a:gd name="connsiteX0" fmla="*/ 1002960 w 2664102"/>
              <a:gd name="connsiteY0" fmla="*/ 0 h 3460628"/>
              <a:gd name="connsiteX1" fmla="*/ 1587215 w 2664102"/>
              <a:gd name="connsiteY1" fmla="*/ 387270 h 3460628"/>
              <a:gd name="connsiteX2" fmla="*/ 1613792 w 2664102"/>
              <a:gd name="connsiteY2" fmla="*/ 472887 h 3460628"/>
              <a:gd name="connsiteX3" fmla="*/ 1728162 w 2664102"/>
              <a:gd name="connsiteY3" fmla="*/ 502295 h 3460628"/>
              <a:gd name="connsiteX4" fmla="*/ 2664102 w 2664102"/>
              <a:gd name="connsiteY4" fmla="*/ 1774459 h 3460628"/>
              <a:gd name="connsiteX5" fmla="*/ 2179359 w 2664102"/>
              <a:gd name="connsiteY5" fmla="*/ 2802334 h 3460628"/>
              <a:gd name="connsiteX6" fmla="*/ 2169170 w 2664102"/>
              <a:gd name="connsiteY6" fmla="*/ 2809954 h 3460628"/>
              <a:gd name="connsiteX7" fmla="*/ 2190659 w 2664102"/>
              <a:gd name="connsiteY7" fmla="*/ 2849544 h 3460628"/>
              <a:gd name="connsiteX8" fmla="*/ 2225226 w 2664102"/>
              <a:gd name="connsiteY8" fmla="*/ 3020760 h 3460628"/>
              <a:gd name="connsiteX9" fmla="*/ 1785358 w 2664102"/>
              <a:gd name="connsiteY9" fmla="*/ 3460628 h 3460628"/>
              <a:gd name="connsiteX10" fmla="*/ 1354427 w 2664102"/>
              <a:gd name="connsiteY10" fmla="*/ 3109409 h 3460628"/>
              <a:gd name="connsiteX11" fmla="*/ 1354023 w 2664102"/>
              <a:gd name="connsiteY11" fmla="*/ 3105401 h 3460628"/>
              <a:gd name="connsiteX12" fmla="*/ 1332051 w 2664102"/>
              <a:gd name="connsiteY12" fmla="*/ 3106510 h 3460628"/>
              <a:gd name="connsiteX13" fmla="*/ 0 w 2664102"/>
              <a:gd name="connsiteY13" fmla="*/ 1774459 h 3460628"/>
              <a:gd name="connsiteX14" fmla="*/ 390149 w 2664102"/>
              <a:gd name="connsiteY14" fmla="*/ 832557 h 3460628"/>
              <a:gd name="connsiteX15" fmla="*/ 400718 w 2664102"/>
              <a:gd name="connsiteY15" fmla="*/ 822951 h 3460628"/>
              <a:gd name="connsiteX16" fmla="*/ 381759 w 2664102"/>
              <a:gd name="connsiteY16" fmla="*/ 761874 h 3460628"/>
              <a:gd name="connsiteX17" fmla="*/ 368876 w 2664102"/>
              <a:gd name="connsiteY17" fmla="*/ 634084 h 3460628"/>
              <a:gd name="connsiteX18" fmla="*/ 1002960 w 2664102"/>
              <a:gd name="connsiteY18" fmla="*/ 0 h 346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64102" h="3460628">
                <a:moveTo>
                  <a:pt x="1002960" y="0"/>
                </a:moveTo>
                <a:cubicBezTo>
                  <a:pt x="1265606" y="0"/>
                  <a:pt x="1490956" y="159688"/>
                  <a:pt x="1587215" y="387270"/>
                </a:cubicBezTo>
                <a:lnTo>
                  <a:pt x="1613792" y="472887"/>
                </a:lnTo>
                <a:lnTo>
                  <a:pt x="1728162" y="502295"/>
                </a:lnTo>
                <a:cubicBezTo>
                  <a:pt x="2270398" y="670948"/>
                  <a:pt x="2664102" y="1176726"/>
                  <a:pt x="2664102" y="1774459"/>
                </a:cubicBezTo>
                <a:cubicBezTo>
                  <a:pt x="2664102" y="2188274"/>
                  <a:pt x="2475404" y="2558017"/>
                  <a:pt x="2179359" y="2802334"/>
                </a:cubicBezTo>
                <a:lnTo>
                  <a:pt x="2169170" y="2809954"/>
                </a:lnTo>
                <a:lnTo>
                  <a:pt x="2190659" y="2849544"/>
                </a:lnTo>
                <a:cubicBezTo>
                  <a:pt x="2212918" y="2902169"/>
                  <a:pt x="2225226" y="2960027"/>
                  <a:pt x="2225226" y="3020760"/>
                </a:cubicBezTo>
                <a:cubicBezTo>
                  <a:pt x="2225226" y="3263692"/>
                  <a:pt x="2028290" y="3460628"/>
                  <a:pt x="1785358" y="3460628"/>
                </a:cubicBezTo>
                <a:cubicBezTo>
                  <a:pt x="1572793" y="3460628"/>
                  <a:pt x="1395443" y="3309849"/>
                  <a:pt x="1354427" y="3109409"/>
                </a:cubicBezTo>
                <a:lnTo>
                  <a:pt x="1354023" y="310540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FED1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s-ES" b="1" dirty="0">
                <a:solidFill>
                  <a:srgbClr val="000000"/>
                </a:solidFill>
              </a:rPr>
              <a:t>DESARROLLO DE LA BALANZA DE COCINA</a:t>
            </a:r>
            <a:endParaRPr lang="en-US" b="1" dirty="0">
              <a:solidFill>
                <a:srgbClr val="000000"/>
              </a:solidFill>
            </a:endParaRPr>
          </a:p>
        </p:txBody>
      </p:sp>
      <p:sp>
        <p:nvSpPr>
          <p:cNvPr id="5" name="Freeform 51">
            <a:extLst>
              <a:ext uri="{FF2B5EF4-FFF2-40B4-BE49-F238E27FC236}">
                <a16:creationId xmlns:a16="http://schemas.microsoft.com/office/drawing/2014/main" id="{CA73492F-0C02-4CA7-A3C2-1E1C3AD4EE36}"/>
              </a:ext>
            </a:extLst>
          </p:cNvPr>
          <p:cNvSpPr/>
          <p:nvPr/>
        </p:nvSpPr>
        <p:spPr>
          <a:xfrm>
            <a:off x="3297637" y="2237692"/>
            <a:ext cx="2664102" cy="3460628"/>
          </a:xfrm>
          <a:custGeom>
            <a:avLst/>
            <a:gdLst>
              <a:gd name="connsiteX0" fmla="*/ 1002960 w 2664102"/>
              <a:gd name="connsiteY0" fmla="*/ 0 h 3460628"/>
              <a:gd name="connsiteX1" fmla="*/ 1587215 w 2664102"/>
              <a:gd name="connsiteY1" fmla="*/ 387270 h 3460628"/>
              <a:gd name="connsiteX2" fmla="*/ 1613792 w 2664102"/>
              <a:gd name="connsiteY2" fmla="*/ 472887 h 3460628"/>
              <a:gd name="connsiteX3" fmla="*/ 1728162 w 2664102"/>
              <a:gd name="connsiteY3" fmla="*/ 502295 h 3460628"/>
              <a:gd name="connsiteX4" fmla="*/ 2664102 w 2664102"/>
              <a:gd name="connsiteY4" fmla="*/ 1774459 h 3460628"/>
              <a:gd name="connsiteX5" fmla="*/ 2179359 w 2664102"/>
              <a:gd name="connsiteY5" fmla="*/ 2802334 h 3460628"/>
              <a:gd name="connsiteX6" fmla="*/ 2169170 w 2664102"/>
              <a:gd name="connsiteY6" fmla="*/ 2809954 h 3460628"/>
              <a:gd name="connsiteX7" fmla="*/ 2190659 w 2664102"/>
              <a:gd name="connsiteY7" fmla="*/ 2849544 h 3460628"/>
              <a:gd name="connsiteX8" fmla="*/ 2225226 w 2664102"/>
              <a:gd name="connsiteY8" fmla="*/ 3020760 h 3460628"/>
              <a:gd name="connsiteX9" fmla="*/ 1785358 w 2664102"/>
              <a:gd name="connsiteY9" fmla="*/ 3460628 h 3460628"/>
              <a:gd name="connsiteX10" fmla="*/ 1354427 w 2664102"/>
              <a:gd name="connsiteY10" fmla="*/ 3109409 h 3460628"/>
              <a:gd name="connsiteX11" fmla="*/ 1354023 w 2664102"/>
              <a:gd name="connsiteY11" fmla="*/ 3105401 h 3460628"/>
              <a:gd name="connsiteX12" fmla="*/ 1332051 w 2664102"/>
              <a:gd name="connsiteY12" fmla="*/ 3106510 h 3460628"/>
              <a:gd name="connsiteX13" fmla="*/ 0 w 2664102"/>
              <a:gd name="connsiteY13" fmla="*/ 1774459 h 3460628"/>
              <a:gd name="connsiteX14" fmla="*/ 390149 w 2664102"/>
              <a:gd name="connsiteY14" fmla="*/ 832557 h 3460628"/>
              <a:gd name="connsiteX15" fmla="*/ 400718 w 2664102"/>
              <a:gd name="connsiteY15" fmla="*/ 822951 h 3460628"/>
              <a:gd name="connsiteX16" fmla="*/ 381759 w 2664102"/>
              <a:gd name="connsiteY16" fmla="*/ 761874 h 3460628"/>
              <a:gd name="connsiteX17" fmla="*/ 368876 w 2664102"/>
              <a:gd name="connsiteY17" fmla="*/ 634084 h 3460628"/>
              <a:gd name="connsiteX18" fmla="*/ 1002960 w 2664102"/>
              <a:gd name="connsiteY18" fmla="*/ 0 h 346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64102" h="3460628">
                <a:moveTo>
                  <a:pt x="1002960" y="0"/>
                </a:moveTo>
                <a:cubicBezTo>
                  <a:pt x="1265606" y="0"/>
                  <a:pt x="1490956" y="159688"/>
                  <a:pt x="1587215" y="387270"/>
                </a:cubicBezTo>
                <a:lnTo>
                  <a:pt x="1613792" y="472887"/>
                </a:lnTo>
                <a:lnTo>
                  <a:pt x="1728162" y="502295"/>
                </a:lnTo>
                <a:cubicBezTo>
                  <a:pt x="2270398" y="670948"/>
                  <a:pt x="2664102" y="1176726"/>
                  <a:pt x="2664102" y="1774459"/>
                </a:cubicBezTo>
                <a:cubicBezTo>
                  <a:pt x="2664102" y="2188274"/>
                  <a:pt x="2475404" y="2558017"/>
                  <a:pt x="2179359" y="2802334"/>
                </a:cubicBezTo>
                <a:lnTo>
                  <a:pt x="2169170" y="2809954"/>
                </a:lnTo>
                <a:lnTo>
                  <a:pt x="2190659" y="2849544"/>
                </a:lnTo>
                <a:cubicBezTo>
                  <a:pt x="2212918" y="2902169"/>
                  <a:pt x="2225226" y="2960027"/>
                  <a:pt x="2225226" y="3020760"/>
                </a:cubicBezTo>
                <a:cubicBezTo>
                  <a:pt x="2225226" y="3263692"/>
                  <a:pt x="2028290" y="3460628"/>
                  <a:pt x="1785358" y="3460628"/>
                </a:cubicBezTo>
                <a:cubicBezTo>
                  <a:pt x="1572793" y="3460628"/>
                  <a:pt x="1395443" y="3309849"/>
                  <a:pt x="1354427" y="3109409"/>
                </a:cubicBezTo>
                <a:lnTo>
                  <a:pt x="1354023" y="310540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FED1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s-ES" b="1" dirty="0">
                <a:solidFill>
                  <a:srgbClr val="000000"/>
                </a:solidFill>
              </a:rPr>
              <a:t>ABASTECIMIENTO DE INGREDIENTES Y FUNCIONALIDAD</a:t>
            </a:r>
            <a:endParaRPr lang="en-US" b="1" dirty="0">
              <a:solidFill>
                <a:srgbClr val="000000"/>
              </a:solidFill>
            </a:endParaRPr>
          </a:p>
        </p:txBody>
      </p:sp>
      <p:sp>
        <p:nvSpPr>
          <p:cNvPr id="6" name="Freeform 51">
            <a:extLst>
              <a:ext uri="{FF2B5EF4-FFF2-40B4-BE49-F238E27FC236}">
                <a16:creationId xmlns:a16="http://schemas.microsoft.com/office/drawing/2014/main" id="{79DDD4E2-E648-43AB-9A50-5CD57D6FA615}"/>
              </a:ext>
            </a:extLst>
          </p:cNvPr>
          <p:cNvSpPr/>
          <p:nvPr/>
        </p:nvSpPr>
        <p:spPr>
          <a:xfrm>
            <a:off x="6173446" y="2265020"/>
            <a:ext cx="2664102" cy="3460628"/>
          </a:xfrm>
          <a:custGeom>
            <a:avLst/>
            <a:gdLst>
              <a:gd name="connsiteX0" fmla="*/ 1002960 w 2664102"/>
              <a:gd name="connsiteY0" fmla="*/ 0 h 3460628"/>
              <a:gd name="connsiteX1" fmla="*/ 1587215 w 2664102"/>
              <a:gd name="connsiteY1" fmla="*/ 387270 h 3460628"/>
              <a:gd name="connsiteX2" fmla="*/ 1613792 w 2664102"/>
              <a:gd name="connsiteY2" fmla="*/ 472887 h 3460628"/>
              <a:gd name="connsiteX3" fmla="*/ 1728162 w 2664102"/>
              <a:gd name="connsiteY3" fmla="*/ 502295 h 3460628"/>
              <a:gd name="connsiteX4" fmla="*/ 2664102 w 2664102"/>
              <a:gd name="connsiteY4" fmla="*/ 1774459 h 3460628"/>
              <a:gd name="connsiteX5" fmla="*/ 2179359 w 2664102"/>
              <a:gd name="connsiteY5" fmla="*/ 2802334 h 3460628"/>
              <a:gd name="connsiteX6" fmla="*/ 2169170 w 2664102"/>
              <a:gd name="connsiteY6" fmla="*/ 2809954 h 3460628"/>
              <a:gd name="connsiteX7" fmla="*/ 2190659 w 2664102"/>
              <a:gd name="connsiteY7" fmla="*/ 2849544 h 3460628"/>
              <a:gd name="connsiteX8" fmla="*/ 2225226 w 2664102"/>
              <a:gd name="connsiteY8" fmla="*/ 3020760 h 3460628"/>
              <a:gd name="connsiteX9" fmla="*/ 1785358 w 2664102"/>
              <a:gd name="connsiteY9" fmla="*/ 3460628 h 3460628"/>
              <a:gd name="connsiteX10" fmla="*/ 1354427 w 2664102"/>
              <a:gd name="connsiteY10" fmla="*/ 3109409 h 3460628"/>
              <a:gd name="connsiteX11" fmla="*/ 1354023 w 2664102"/>
              <a:gd name="connsiteY11" fmla="*/ 3105401 h 3460628"/>
              <a:gd name="connsiteX12" fmla="*/ 1332051 w 2664102"/>
              <a:gd name="connsiteY12" fmla="*/ 3106510 h 3460628"/>
              <a:gd name="connsiteX13" fmla="*/ 0 w 2664102"/>
              <a:gd name="connsiteY13" fmla="*/ 1774459 h 3460628"/>
              <a:gd name="connsiteX14" fmla="*/ 390149 w 2664102"/>
              <a:gd name="connsiteY14" fmla="*/ 832557 h 3460628"/>
              <a:gd name="connsiteX15" fmla="*/ 400718 w 2664102"/>
              <a:gd name="connsiteY15" fmla="*/ 822951 h 3460628"/>
              <a:gd name="connsiteX16" fmla="*/ 381759 w 2664102"/>
              <a:gd name="connsiteY16" fmla="*/ 761874 h 3460628"/>
              <a:gd name="connsiteX17" fmla="*/ 368876 w 2664102"/>
              <a:gd name="connsiteY17" fmla="*/ 634084 h 3460628"/>
              <a:gd name="connsiteX18" fmla="*/ 1002960 w 2664102"/>
              <a:gd name="connsiteY18" fmla="*/ 0 h 346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64102" h="3460628">
                <a:moveTo>
                  <a:pt x="1002960" y="0"/>
                </a:moveTo>
                <a:cubicBezTo>
                  <a:pt x="1265606" y="0"/>
                  <a:pt x="1490956" y="159688"/>
                  <a:pt x="1587215" y="387270"/>
                </a:cubicBezTo>
                <a:lnTo>
                  <a:pt x="1613792" y="472887"/>
                </a:lnTo>
                <a:lnTo>
                  <a:pt x="1728162" y="502295"/>
                </a:lnTo>
                <a:cubicBezTo>
                  <a:pt x="2270398" y="670948"/>
                  <a:pt x="2664102" y="1176726"/>
                  <a:pt x="2664102" y="1774459"/>
                </a:cubicBezTo>
                <a:cubicBezTo>
                  <a:pt x="2664102" y="2188274"/>
                  <a:pt x="2475404" y="2558017"/>
                  <a:pt x="2179359" y="2802334"/>
                </a:cubicBezTo>
                <a:lnTo>
                  <a:pt x="2169170" y="2809954"/>
                </a:lnTo>
                <a:lnTo>
                  <a:pt x="2190659" y="2849544"/>
                </a:lnTo>
                <a:cubicBezTo>
                  <a:pt x="2212918" y="2902169"/>
                  <a:pt x="2225226" y="2960027"/>
                  <a:pt x="2225226" y="3020760"/>
                </a:cubicBezTo>
                <a:cubicBezTo>
                  <a:pt x="2225226" y="3263692"/>
                  <a:pt x="2028290" y="3460628"/>
                  <a:pt x="1785358" y="3460628"/>
                </a:cubicBezTo>
                <a:cubicBezTo>
                  <a:pt x="1572793" y="3460628"/>
                  <a:pt x="1395443" y="3309849"/>
                  <a:pt x="1354427" y="3109409"/>
                </a:cubicBezTo>
                <a:lnTo>
                  <a:pt x="1354023" y="310540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FED1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s-ES" b="1" dirty="0">
                <a:solidFill>
                  <a:srgbClr val="000000"/>
                </a:solidFill>
              </a:rPr>
              <a:t>DISEÑO Y FUNCIONALIDAD DE LOS ENVASES</a:t>
            </a:r>
            <a:endParaRPr lang="en-US" b="1" dirty="0">
              <a:solidFill>
                <a:srgbClr val="000000"/>
              </a:solidFill>
            </a:endParaRPr>
          </a:p>
        </p:txBody>
      </p:sp>
      <p:sp>
        <p:nvSpPr>
          <p:cNvPr id="7" name="Freeform 51">
            <a:extLst>
              <a:ext uri="{FF2B5EF4-FFF2-40B4-BE49-F238E27FC236}">
                <a16:creationId xmlns:a16="http://schemas.microsoft.com/office/drawing/2014/main" id="{59A8BFCB-AD17-4D1A-B67D-9931DA1962D8}"/>
              </a:ext>
            </a:extLst>
          </p:cNvPr>
          <p:cNvSpPr/>
          <p:nvPr/>
        </p:nvSpPr>
        <p:spPr>
          <a:xfrm>
            <a:off x="9049255" y="2265020"/>
            <a:ext cx="2664102" cy="3460628"/>
          </a:xfrm>
          <a:custGeom>
            <a:avLst/>
            <a:gdLst>
              <a:gd name="connsiteX0" fmla="*/ 1002960 w 2664102"/>
              <a:gd name="connsiteY0" fmla="*/ 0 h 3460628"/>
              <a:gd name="connsiteX1" fmla="*/ 1587215 w 2664102"/>
              <a:gd name="connsiteY1" fmla="*/ 387270 h 3460628"/>
              <a:gd name="connsiteX2" fmla="*/ 1613792 w 2664102"/>
              <a:gd name="connsiteY2" fmla="*/ 472887 h 3460628"/>
              <a:gd name="connsiteX3" fmla="*/ 1728162 w 2664102"/>
              <a:gd name="connsiteY3" fmla="*/ 502295 h 3460628"/>
              <a:gd name="connsiteX4" fmla="*/ 2664102 w 2664102"/>
              <a:gd name="connsiteY4" fmla="*/ 1774459 h 3460628"/>
              <a:gd name="connsiteX5" fmla="*/ 2179359 w 2664102"/>
              <a:gd name="connsiteY5" fmla="*/ 2802334 h 3460628"/>
              <a:gd name="connsiteX6" fmla="*/ 2169170 w 2664102"/>
              <a:gd name="connsiteY6" fmla="*/ 2809954 h 3460628"/>
              <a:gd name="connsiteX7" fmla="*/ 2190659 w 2664102"/>
              <a:gd name="connsiteY7" fmla="*/ 2849544 h 3460628"/>
              <a:gd name="connsiteX8" fmla="*/ 2225226 w 2664102"/>
              <a:gd name="connsiteY8" fmla="*/ 3020760 h 3460628"/>
              <a:gd name="connsiteX9" fmla="*/ 1785358 w 2664102"/>
              <a:gd name="connsiteY9" fmla="*/ 3460628 h 3460628"/>
              <a:gd name="connsiteX10" fmla="*/ 1354427 w 2664102"/>
              <a:gd name="connsiteY10" fmla="*/ 3109409 h 3460628"/>
              <a:gd name="connsiteX11" fmla="*/ 1354023 w 2664102"/>
              <a:gd name="connsiteY11" fmla="*/ 3105401 h 3460628"/>
              <a:gd name="connsiteX12" fmla="*/ 1332051 w 2664102"/>
              <a:gd name="connsiteY12" fmla="*/ 3106510 h 3460628"/>
              <a:gd name="connsiteX13" fmla="*/ 0 w 2664102"/>
              <a:gd name="connsiteY13" fmla="*/ 1774459 h 3460628"/>
              <a:gd name="connsiteX14" fmla="*/ 390149 w 2664102"/>
              <a:gd name="connsiteY14" fmla="*/ 832557 h 3460628"/>
              <a:gd name="connsiteX15" fmla="*/ 400718 w 2664102"/>
              <a:gd name="connsiteY15" fmla="*/ 822951 h 3460628"/>
              <a:gd name="connsiteX16" fmla="*/ 381759 w 2664102"/>
              <a:gd name="connsiteY16" fmla="*/ 761874 h 3460628"/>
              <a:gd name="connsiteX17" fmla="*/ 368876 w 2664102"/>
              <a:gd name="connsiteY17" fmla="*/ 634084 h 3460628"/>
              <a:gd name="connsiteX18" fmla="*/ 1002960 w 2664102"/>
              <a:gd name="connsiteY18" fmla="*/ 0 h 346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64102" h="3460628">
                <a:moveTo>
                  <a:pt x="1002960" y="0"/>
                </a:moveTo>
                <a:cubicBezTo>
                  <a:pt x="1265606" y="0"/>
                  <a:pt x="1490956" y="159688"/>
                  <a:pt x="1587215" y="387270"/>
                </a:cubicBezTo>
                <a:lnTo>
                  <a:pt x="1613792" y="472887"/>
                </a:lnTo>
                <a:lnTo>
                  <a:pt x="1728162" y="502295"/>
                </a:lnTo>
                <a:cubicBezTo>
                  <a:pt x="2270398" y="670948"/>
                  <a:pt x="2664102" y="1176726"/>
                  <a:pt x="2664102" y="1774459"/>
                </a:cubicBezTo>
                <a:cubicBezTo>
                  <a:pt x="2664102" y="2188274"/>
                  <a:pt x="2475404" y="2558017"/>
                  <a:pt x="2179359" y="2802334"/>
                </a:cubicBezTo>
                <a:lnTo>
                  <a:pt x="2169170" y="2809954"/>
                </a:lnTo>
                <a:lnTo>
                  <a:pt x="2190659" y="2849544"/>
                </a:lnTo>
                <a:cubicBezTo>
                  <a:pt x="2212918" y="2902169"/>
                  <a:pt x="2225226" y="2960027"/>
                  <a:pt x="2225226" y="3020760"/>
                </a:cubicBezTo>
                <a:cubicBezTo>
                  <a:pt x="2225226" y="3263692"/>
                  <a:pt x="2028290" y="3460628"/>
                  <a:pt x="1785358" y="3460628"/>
                </a:cubicBezTo>
                <a:cubicBezTo>
                  <a:pt x="1572793" y="3460628"/>
                  <a:pt x="1395443" y="3309849"/>
                  <a:pt x="1354427" y="3109409"/>
                </a:cubicBezTo>
                <a:lnTo>
                  <a:pt x="1354023" y="310540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FED1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b="1" dirty="0">
                <a:solidFill>
                  <a:srgbClr val="000000"/>
                </a:solidFill>
              </a:rPr>
              <a:t>ETIQUETADO Y RECLAMACIONES</a:t>
            </a:r>
          </a:p>
        </p:txBody>
      </p:sp>
      <p:sp>
        <p:nvSpPr>
          <p:cNvPr id="8" name="Flowchart: Connector 7">
            <a:extLst>
              <a:ext uri="{FF2B5EF4-FFF2-40B4-BE49-F238E27FC236}">
                <a16:creationId xmlns:a16="http://schemas.microsoft.com/office/drawing/2014/main" id="{A06C6DBB-252E-428F-98B3-C3A31E199549}"/>
              </a:ext>
            </a:extLst>
          </p:cNvPr>
          <p:cNvSpPr/>
          <p:nvPr/>
        </p:nvSpPr>
        <p:spPr>
          <a:xfrm>
            <a:off x="972065" y="2430163"/>
            <a:ext cx="840259" cy="8176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dirty="0">
                <a:solidFill>
                  <a:srgbClr val="000000"/>
                </a:solidFill>
              </a:rPr>
              <a:t>1</a:t>
            </a:r>
          </a:p>
        </p:txBody>
      </p:sp>
      <p:sp>
        <p:nvSpPr>
          <p:cNvPr id="9" name="Flowchart: Connector 8">
            <a:extLst>
              <a:ext uri="{FF2B5EF4-FFF2-40B4-BE49-F238E27FC236}">
                <a16:creationId xmlns:a16="http://schemas.microsoft.com/office/drawing/2014/main" id="{0E55D488-5903-4FCC-A0AD-EBD0627AD575}"/>
              </a:ext>
            </a:extLst>
          </p:cNvPr>
          <p:cNvSpPr/>
          <p:nvPr/>
        </p:nvSpPr>
        <p:spPr>
          <a:xfrm>
            <a:off x="9617676" y="2432222"/>
            <a:ext cx="840259" cy="8176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dirty="0">
                <a:solidFill>
                  <a:srgbClr val="000000"/>
                </a:solidFill>
              </a:rPr>
              <a:t>4</a:t>
            </a:r>
          </a:p>
        </p:txBody>
      </p:sp>
      <p:sp>
        <p:nvSpPr>
          <p:cNvPr id="10" name="Flowchart: Connector 9">
            <a:extLst>
              <a:ext uri="{FF2B5EF4-FFF2-40B4-BE49-F238E27FC236}">
                <a16:creationId xmlns:a16="http://schemas.microsoft.com/office/drawing/2014/main" id="{91A43BE3-03BE-4EC2-A44D-293C60F11CFB}"/>
              </a:ext>
            </a:extLst>
          </p:cNvPr>
          <p:cNvSpPr/>
          <p:nvPr/>
        </p:nvSpPr>
        <p:spPr>
          <a:xfrm>
            <a:off x="6763265" y="2432222"/>
            <a:ext cx="840259" cy="8176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dirty="0">
                <a:solidFill>
                  <a:srgbClr val="000000"/>
                </a:solidFill>
              </a:rPr>
              <a:t>3</a:t>
            </a:r>
          </a:p>
        </p:txBody>
      </p:sp>
      <p:sp>
        <p:nvSpPr>
          <p:cNvPr id="11" name="Flowchart: Connector 10">
            <a:extLst>
              <a:ext uri="{FF2B5EF4-FFF2-40B4-BE49-F238E27FC236}">
                <a16:creationId xmlns:a16="http://schemas.microsoft.com/office/drawing/2014/main" id="{D3A48EAA-3EBF-41D0-A7E8-C0B1817C5F88}"/>
              </a:ext>
            </a:extLst>
          </p:cNvPr>
          <p:cNvSpPr/>
          <p:nvPr/>
        </p:nvSpPr>
        <p:spPr>
          <a:xfrm>
            <a:off x="3871109" y="2430162"/>
            <a:ext cx="840259" cy="8176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dirty="0">
                <a:solidFill>
                  <a:srgbClr val="000000"/>
                </a:solidFill>
              </a:rPr>
              <a:t>2</a:t>
            </a:r>
          </a:p>
        </p:txBody>
      </p:sp>
    </p:spTree>
    <p:extLst>
      <p:ext uri="{BB962C8B-B14F-4D97-AF65-F5344CB8AC3E}">
        <p14:creationId xmlns:p14="http://schemas.microsoft.com/office/powerpoint/2010/main" val="3090043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Man sprinkling flour on baked bread on baking tray">
            <a:extLst>
              <a:ext uri="{FF2B5EF4-FFF2-40B4-BE49-F238E27FC236}">
                <a16:creationId xmlns:a16="http://schemas.microsoft.com/office/drawing/2014/main" id="{299A6B21-FA71-4C47-A5E8-03672F81788C}"/>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852062" y="228600"/>
            <a:ext cx="5105121" cy="6362700"/>
          </a:xfrm>
        </p:spPr>
      </p:pic>
      <p:sp>
        <p:nvSpPr>
          <p:cNvPr id="4" name="Text Placeholder 3">
            <a:extLst>
              <a:ext uri="{FF2B5EF4-FFF2-40B4-BE49-F238E27FC236}">
                <a16:creationId xmlns:a16="http://schemas.microsoft.com/office/drawing/2014/main" id="{DD70E715-FA18-49A8-9D22-5E4C1AACE6BB}"/>
              </a:ext>
            </a:extLst>
          </p:cNvPr>
          <p:cNvSpPr>
            <a:spLocks noGrp="1"/>
          </p:cNvSpPr>
          <p:nvPr>
            <p:ph type="body" sz="quarter" idx="16"/>
          </p:nvPr>
        </p:nvSpPr>
        <p:spPr>
          <a:xfrm>
            <a:off x="1535556" y="228600"/>
            <a:ext cx="5385726" cy="1402535"/>
          </a:xfrm>
        </p:spPr>
        <p:txBody>
          <a:bodyPr>
            <a:normAutofit/>
          </a:bodyPr>
          <a:lstStyle/>
          <a:p>
            <a:r>
              <a:rPr lang="en-IE" dirty="0"/>
              <a:t>1. </a:t>
            </a:r>
            <a:r>
              <a:rPr lang="es-ES" dirty="0"/>
              <a:t>Desarrollo de la balanza de cocina</a:t>
            </a:r>
            <a:endParaRPr lang="en-IE" dirty="0"/>
          </a:p>
        </p:txBody>
      </p:sp>
      <p:sp>
        <p:nvSpPr>
          <p:cNvPr id="5" name="Text Placeholder 4">
            <a:extLst>
              <a:ext uri="{FF2B5EF4-FFF2-40B4-BE49-F238E27FC236}">
                <a16:creationId xmlns:a16="http://schemas.microsoft.com/office/drawing/2014/main" id="{E50856DD-BD53-4509-9047-6A162B5C1EA8}"/>
              </a:ext>
            </a:extLst>
          </p:cNvPr>
          <p:cNvSpPr txBox="1">
            <a:spLocks noGrp="1"/>
          </p:cNvSpPr>
          <p:nvPr>
            <p:ph type="body" sz="quarter" idx="18"/>
          </p:nvPr>
        </p:nvSpPr>
        <p:spPr>
          <a:xfrm>
            <a:off x="1466336" y="1359986"/>
            <a:ext cx="5385726" cy="5401479"/>
          </a:xfrm>
          <a:prstGeom prst="rect">
            <a:avLst/>
          </a:prstGeom>
          <a:noFill/>
        </p:spPr>
        <p:txBody>
          <a:bodyPr wrap="square" rtlCol="0">
            <a:spAutoFit/>
          </a:bodyPr>
          <a:lstStyle/>
          <a:p>
            <a:pPr marL="342900" indent="-342900">
              <a:buFont typeface="Arial" panose="020B0604020202020204" pitchFamily="34" charset="0"/>
              <a:buChar char="•"/>
            </a:pPr>
            <a:r>
              <a:rPr lang="es-ES" sz="2000" dirty="0">
                <a:cs typeface="Arial" panose="020B0604020202020204" pitchFamily="34" charset="0"/>
              </a:rPr>
              <a:t>Comenzar con la escala de cocina, por ejemplo, el nivel de 2 a 5 kg</a:t>
            </a:r>
          </a:p>
          <a:p>
            <a:pPr marL="342900" indent="-342900">
              <a:buFont typeface="Arial" panose="020B0604020202020204" pitchFamily="34" charset="0"/>
              <a:buChar char="•"/>
            </a:pPr>
            <a:r>
              <a:rPr lang="es-ES" sz="2000" dirty="0">
                <a:cs typeface="Arial" panose="020B0604020202020204" pitchFamily="34" charset="0"/>
              </a:rPr>
              <a:t>Formulación de la receta </a:t>
            </a:r>
          </a:p>
          <a:p>
            <a:pPr marL="342900" indent="-342900">
              <a:buFont typeface="Arial" panose="020B0604020202020204" pitchFamily="34" charset="0"/>
              <a:buChar char="•"/>
            </a:pPr>
            <a:r>
              <a:rPr lang="es-ES" sz="2000" dirty="0">
                <a:cs typeface="Arial" panose="020B0604020202020204" pitchFamily="34" charset="0"/>
              </a:rPr>
              <a:t>Desarrollar muestras </a:t>
            </a:r>
          </a:p>
          <a:p>
            <a:pPr marL="342900" indent="-342900">
              <a:buFont typeface="Arial" panose="020B0604020202020204" pitchFamily="34" charset="0"/>
              <a:buChar char="•"/>
            </a:pPr>
            <a:r>
              <a:rPr lang="es-ES" sz="2000" dirty="0">
                <a:cs typeface="Arial" panose="020B0604020202020204" pitchFamily="34" charset="0"/>
              </a:rPr>
              <a:t>Prueba y degustación de muestras (de forma continua) </a:t>
            </a:r>
          </a:p>
          <a:p>
            <a:pPr marL="342900" indent="-342900">
              <a:buFont typeface="Arial" panose="020B0604020202020204" pitchFamily="34" charset="0"/>
              <a:buChar char="•"/>
            </a:pPr>
            <a:r>
              <a:rPr lang="es-ES" sz="2000" dirty="0">
                <a:cs typeface="Arial" panose="020B0604020202020204" pitchFamily="34" charset="0"/>
              </a:rPr>
              <a:t>Revisión de cada ingrediente utilizado </a:t>
            </a:r>
          </a:p>
          <a:p>
            <a:pPr marL="342900" indent="-342900">
              <a:buFont typeface="Arial" panose="020B0604020202020204" pitchFamily="34" charset="0"/>
              <a:buChar char="•"/>
            </a:pPr>
            <a:r>
              <a:rPr lang="es-ES" sz="2000" dirty="0">
                <a:cs typeface="Arial" panose="020B0604020202020204" pitchFamily="34" charset="0"/>
              </a:rPr>
              <a:t>Coste/presupuesto</a:t>
            </a:r>
          </a:p>
          <a:p>
            <a:pPr marL="0" indent="0"/>
            <a:r>
              <a:rPr lang="en-US" sz="2000" b="1" dirty="0">
                <a:cs typeface="Arial" panose="020B0604020202020204" pitchFamily="34" charset="0"/>
              </a:rPr>
              <a:t>Determine why each ingredient is in the recipe </a:t>
            </a:r>
          </a:p>
          <a:p>
            <a:pPr marL="342900" indent="-342900">
              <a:buFont typeface="Arial" panose="020B0604020202020204" pitchFamily="34" charset="0"/>
              <a:buChar char="•"/>
            </a:pPr>
            <a:r>
              <a:rPr lang="es-ES" sz="2000" dirty="0">
                <a:cs typeface="Arial" panose="020B0604020202020204" pitchFamily="34" charset="0"/>
              </a:rPr>
              <a:t>¿Cuál es la funcionalidad de cada ingrediente utilizado? </a:t>
            </a:r>
          </a:p>
          <a:p>
            <a:pPr marL="342900" indent="-342900">
              <a:buFont typeface="Arial" panose="020B0604020202020204" pitchFamily="34" charset="0"/>
              <a:buChar char="•"/>
            </a:pPr>
            <a:r>
              <a:rPr lang="es-ES" sz="2000" dirty="0">
                <a:cs typeface="Arial" panose="020B0604020202020204" pitchFamily="34" charset="0"/>
              </a:rPr>
              <a:t>¿Cómo interactúan estos ingredientes entre sí durante el proceso? </a:t>
            </a:r>
          </a:p>
          <a:p>
            <a:pPr marL="342900" indent="-342900">
              <a:buFont typeface="Arial" panose="020B0604020202020204" pitchFamily="34" charset="0"/>
              <a:buChar char="•"/>
            </a:pPr>
            <a:r>
              <a:rPr lang="es-ES" sz="2000" dirty="0">
                <a:cs typeface="Arial" panose="020B0604020202020204" pitchFamily="34" charset="0"/>
              </a:rPr>
              <a:t>¿Tiene algún efecto sobre el dulzor, la textura u otras propiedades? </a:t>
            </a:r>
            <a:endParaRPr lang="en-US" sz="2000" dirty="0">
              <a:cs typeface="Arial" panose="020B0604020202020204" pitchFamily="34" charset="0"/>
            </a:endParaRPr>
          </a:p>
        </p:txBody>
      </p:sp>
    </p:spTree>
    <p:extLst>
      <p:ext uri="{BB962C8B-B14F-4D97-AF65-F5344CB8AC3E}">
        <p14:creationId xmlns:p14="http://schemas.microsoft.com/office/powerpoint/2010/main" val="2098362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8D08AD-60D3-4874-9675-672A2D74D764}"/>
              </a:ext>
            </a:extLst>
          </p:cNvPr>
          <p:cNvSpPr>
            <a:spLocks noGrp="1"/>
          </p:cNvSpPr>
          <p:nvPr>
            <p:ph type="body" sz="quarter" idx="18"/>
          </p:nvPr>
        </p:nvSpPr>
        <p:spPr>
          <a:xfrm>
            <a:off x="430924" y="1474572"/>
            <a:ext cx="5868673" cy="4390199"/>
          </a:xfrm>
        </p:spPr>
        <p:txBody>
          <a:bodyPr>
            <a:normAutofit fontScale="92500" lnSpcReduction="20000"/>
          </a:bodyPr>
          <a:lstStyle/>
          <a:p>
            <a:pPr marL="0" indent="0"/>
            <a:r>
              <a:rPr lang="es-ES" dirty="0">
                <a:cs typeface="Arial" panose="020B0604020202020204" pitchFamily="34" charset="0"/>
              </a:rPr>
              <a:t>En esta sección, ponemos el foco en las necesidades de los consumidores de nuestros mayores, y en cómo esto puede determinar el camino de su Desarrollo de Nuevos Productos (DNP). </a:t>
            </a:r>
          </a:p>
          <a:p>
            <a:pPr marL="0" indent="0"/>
            <a:r>
              <a:rPr lang="es-ES" dirty="0">
                <a:cs typeface="Arial" panose="020B0604020202020204" pitchFamily="34" charset="0"/>
              </a:rPr>
              <a:t>Algunos ejemplos:</a:t>
            </a:r>
          </a:p>
          <a:p>
            <a:pPr marL="342900" indent="-342900">
              <a:buFont typeface="Arial" panose="020B0604020202020204" pitchFamily="34" charset="0"/>
              <a:buChar char="•"/>
            </a:pPr>
            <a:r>
              <a:rPr lang="es-ES" dirty="0">
                <a:cs typeface="Arial" panose="020B0604020202020204" pitchFamily="34" charset="0"/>
              </a:rPr>
              <a:t>Necesidades físicas y de salud/nutrición</a:t>
            </a:r>
          </a:p>
          <a:p>
            <a:pPr marL="342900" indent="-342900">
              <a:buFont typeface="Arial" panose="020B0604020202020204" pitchFamily="34" charset="0"/>
              <a:buChar char="•"/>
            </a:pPr>
            <a:r>
              <a:rPr lang="es-ES" dirty="0">
                <a:cs typeface="Arial" panose="020B0604020202020204" pitchFamily="34" charset="0"/>
              </a:rPr>
              <a:t>Necesidades de seguridad alimentaria y trazabilidad </a:t>
            </a:r>
          </a:p>
          <a:p>
            <a:pPr marL="342900" indent="-342900">
              <a:buFont typeface="Arial" panose="020B0604020202020204" pitchFamily="34" charset="0"/>
              <a:buChar char="•"/>
            </a:pPr>
            <a:r>
              <a:rPr lang="es-ES" dirty="0">
                <a:cs typeface="Arial" panose="020B0604020202020204" pitchFamily="34" charset="0"/>
              </a:rPr>
              <a:t>Minimizar el impacto medioambiental del ciclo de vida (sostenibilidad)</a:t>
            </a:r>
          </a:p>
          <a:p>
            <a:pPr marL="0" indent="0"/>
            <a:r>
              <a:rPr lang="es-ES" dirty="0">
                <a:cs typeface="Arial" panose="020B0604020202020204" pitchFamily="34" charset="0"/>
              </a:rPr>
              <a:t>Factores como estos deben incluirse en cualquier modelo formalizado de NPD, diseñado específicamente para los fabricantes de alimentos (véase la sección 2). </a:t>
            </a:r>
            <a:endParaRPr lang="en-IE" dirty="0"/>
          </a:p>
        </p:txBody>
      </p:sp>
      <p:sp>
        <p:nvSpPr>
          <p:cNvPr id="3" name="Text Placeholder 2">
            <a:extLst>
              <a:ext uri="{FF2B5EF4-FFF2-40B4-BE49-F238E27FC236}">
                <a16:creationId xmlns:a16="http://schemas.microsoft.com/office/drawing/2014/main" id="{8693DF5A-4051-4E55-92C5-37B3145B65CB}"/>
              </a:ext>
            </a:extLst>
          </p:cNvPr>
          <p:cNvSpPr>
            <a:spLocks noGrp="1"/>
          </p:cNvSpPr>
          <p:nvPr>
            <p:ph type="body" sz="quarter" idx="16"/>
          </p:nvPr>
        </p:nvSpPr>
        <p:spPr>
          <a:xfrm>
            <a:off x="531117" y="590136"/>
            <a:ext cx="5564883" cy="582221"/>
          </a:xfrm>
        </p:spPr>
        <p:txBody>
          <a:bodyPr>
            <a:normAutofit fontScale="62500" lnSpcReduction="20000"/>
          </a:bodyPr>
          <a:lstStyle/>
          <a:p>
            <a:r>
              <a:rPr lang="en-IE" dirty="0" err="1"/>
              <a:t>Necesidades</a:t>
            </a:r>
            <a:r>
              <a:rPr lang="en-IE" dirty="0"/>
              <a:t> del </a:t>
            </a:r>
            <a:r>
              <a:rPr lang="en-IE" dirty="0" err="1"/>
              <a:t>consumidor</a:t>
            </a:r>
            <a:r>
              <a:rPr lang="en-IE" dirty="0"/>
              <a:t> y </a:t>
            </a:r>
            <a:r>
              <a:rPr lang="en-IE" dirty="0" err="1"/>
              <a:t>demandas</a:t>
            </a:r>
            <a:r>
              <a:rPr lang="en-IE" dirty="0"/>
              <a:t>…</a:t>
            </a:r>
          </a:p>
        </p:txBody>
      </p:sp>
      <p:pic>
        <p:nvPicPr>
          <p:cNvPr id="6" name="Picture Placeholder 5" descr="Hand holding basket with apples">
            <a:extLst>
              <a:ext uri="{FF2B5EF4-FFF2-40B4-BE49-F238E27FC236}">
                <a16:creationId xmlns:a16="http://schemas.microsoft.com/office/drawing/2014/main" id="{A8F7FFC4-4056-4B2E-8B5B-E6C8E08FAD10}"/>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243085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erson picking out vegetables">
            <a:extLst>
              <a:ext uri="{FF2B5EF4-FFF2-40B4-BE49-F238E27FC236}">
                <a16:creationId xmlns:a16="http://schemas.microsoft.com/office/drawing/2014/main" id="{E8E59717-D87D-48C2-98B5-F19C4E7B5810}"/>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EE057AC5-A05E-4055-85B9-9458FA95F8A1}"/>
              </a:ext>
            </a:extLst>
          </p:cNvPr>
          <p:cNvSpPr>
            <a:spLocks noGrp="1"/>
          </p:cNvSpPr>
          <p:nvPr>
            <p:ph type="body" sz="quarter" idx="18"/>
          </p:nvPr>
        </p:nvSpPr>
        <p:spPr>
          <a:xfrm>
            <a:off x="1571348" y="1443726"/>
            <a:ext cx="5191917" cy="5414273"/>
          </a:xfrm>
        </p:spPr>
        <p:txBody>
          <a:bodyPr vert="horz" lIns="91440" tIns="45720" rIns="91440" bIns="45720" rtlCol="0" anchor="t">
            <a:normAutofit lnSpcReduction="10000"/>
          </a:bodyPr>
          <a:lstStyle/>
          <a:p>
            <a:pPr marL="0" indent="0" algn="just"/>
            <a:r>
              <a:rPr lang="es-ES" sz="2000" dirty="0"/>
              <a:t>En esta fase hay que tener en cuenta ciertas cosas:</a:t>
            </a:r>
            <a:endParaRPr lang="es-ES"/>
          </a:p>
          <a:p>
            <a:pPr marL="0" indent="0" algn="just"/>
            <a:r>
              <a:rPr lang="es-ES" sz="2000" b="1" dirty="0"/>
              <a:t>Fiabilidad y seguridad de la cadena de suministro </a:t>
            </a:r>
            <a:r>
              <a:rPr lang="es-ES" sz="2000" dirty="0"/>
              <a:t>(en caso de pandemias, conflictos mundiales, etc.) </a:t>
            </a:r>
            <a:endParaRPr lang="es-ES" sz="2000" dirty="0">
              <a:cs typeface="Calibri" panose="020F0502020204030204"/>
            </a:endParaRPr>
          </a:p>
          <a:p>
            <a:pPr marL="0" indent="0" algn="just"/>
            <a:r>
              <a:rPr lang="en-US" sz="2000" b="1" dirty="0" err="1"/>
              <a:t>Disponibilidad</a:t>
            </a:r>
            <a:r>
              <a:rPr lang="en-US" sz="2000" b="1" dirty="0"/>
              <a:t> de </a:t>
            </a:r>
            <a:r>
              <a:rPr lang="en-US" sz="2000" b="1" dirty="0" err="1"/>
              <a:t>ingredientes</a:t>
            </a:r>
            <a:r>
              <a:rPr lang="en-US" sz="2000" b="1" dirty="0"/>
              <a:t> </a:t>
            </a:r>
            <a:r>
              <a:rPr lang="en-US" sz="2000" b="1" dirty="0" err="1"/>
              <a:t>comerciales</a:t>
            </a:r>
            <a:r>
              <a:rPr lang="en-US" sz="2000" b="1" dirty="0"/>
              <a:t>; </a:t>
            </a:r>
            <a:r>
              <a:rPr lang="en-US" sz="2000" dirty="0" err="1"/>
              <a:t>estacionalidad</a:t>
            </a:r>
            <a:r>
              <a:rPr lang="en-US" sz="2000" dirty="0"/>
              <a:t>; </a:t>
            </a:r>
            <a:r>
              <a:rPr lang="en-US" sz="2000" dirty="0" err="1"/>
              <a:t>logística</a:t>
            </a:r>
            <a:r>
              <a:rPr lang="en-US" sz="2000" dirty="0"/>
              <a:t>, </a:t>
            </a:r>
            <a:r>
              <a:rPr lang="en-US" sz="2000" dirty="0" err="1"/>
              <a:t>alérgenos</a:t>
            </a:r>
            <a:r>
              <a:rPr lang="en-US" sz="2000" dirty="0"/>
              <a:t> </a:t>
            </a:r>
            <a:endParaRPr lang="en-US" sz="2000" dirty="0">
              <a:cs typeface="Calibri" panose="020F0502020204030204"/>
            </a:endParaRPr>
          </a:p>
          <a:p>
            <a:pPr marL="457200" indent="-457200" algn="just">
              <a:buFont typeface="+mj-lt"/>
              <a:buAutoNum type="arabicPeriod"/>
            </a:pPr>
            <a:r>
              <a:rPr lang="en-US" sz="2000" b="1" dirty="0"/>
              <a:t>Calidad variable</a:t>
            </a:r>
            <a:r>
              <a:rPr lang="en-US" sz="2000" dirty="0"/>
              <a:t>– </a:t>
            </a:r>
            <a:r>
              <a:rPr lang="es-ES" sz="2000" dirty="0"/>
              <a:t>Pida a sus proveedores las especificaciones de cada uno de los ingredientes </a:t>
            </a:r>
            <a:endParaRPr lang="es-ES" sz="2000" dirty="0">
              <a:cs typeface="Calibri" panose="020F0502020204030204"/>
            </a:endParaRPr>
          </a:p>
          <a:p>
            <a:pPr marL="457200" indent="-457200" algn="just">
              <a:buFont typeface="+mj-lt"/>
              <a:buAutoNum type="arabicPeriod"/>
            </a:pPr>
            <a:r>
              <a:rPr lang="en-US" sz="2000" b="1" dirty="0" err="1"/>
              <a:t>Limitaciones</a:t>
            </a:r>
            <a:r>
              <a:rPr lang="en-US" sz="2000" b="1" dirty="0"/>
              <a:t> de </a:t>
            </a:r>
            <a:r>
              <a:rPr lang="en-US" sz="2000" b="1" dirty="0" err="1"/>
              <a:t>coste</a:t>
            </a:r>
            <a:r>
              <a:rPr lang="en-US" sz="2000" b="1" dirty="0"/>
              <a:t> </a:t>
            </a:r>
            <a:r>
              <a:rPr lang="en-US" sz="2000" dirty="0"/>
              <a:t>(</a:t>
            </a:r>
            <a:r>
              <a:rPr lang="en-US" sz="2000" dirty="0" err="1"/>
              <a:t>por</a:t>
            </a:r>
            <a:r>
              <a:rPr lang="en-US" sz="2000" dirty="0"/>
              <a:t> </a:t>
            </a:r>
            <a:r>
              <a:rPr lang="en-US" sz="2000" dirty="0" err="1"/>
              <a:t>ejemplo</a:t>
            </a:r>
            <a:r>
              <a:rPr lang="en-US" sz="2000" dirty="0"/>
              <a:t>, </a:t>
            </a:r>
            <a:r>
              <a:rPr lang="en-US" sz="2000" dirty="0" err="1"/>
              <a:t>marca</a:t>
            </a:r>
            <a:r>
              <a:rPr lang="en-US" sz="2000" dirty="0"/>
              <a:t> </a:t>
            </a:r>
            <a:r>
              <a:rPr lang="en-US" sz="2000" dirty="0" err="1"/>
              <a:t>genérica</a:t>
            </a:r>
            <a:r>
              <a:rPr lang="en-US" sz="2000" dirty="0"/>
              <a:t> o </a:t>
            </a:r>
            <a:r>
              <a:rPr lang="en-US" sz="2000" dirty="0" err="1"/>
              <a:t>mejor</a:t>
            </a:r>
            <a:r>
              <a:rPr lang="en-US" sz="2000" dirty="0"/>
              <a:t> </a:t>
            </a:r>
            <a:r>
              <a:rPr lang="en-US" sz="2000" dirty="0" err="1"/>
              <a:t>marca</a:t>
            </a:r>
            <a:r>
              <a:rPr lang="en-US" sz="2000" dirty="0"/>
              <a:t>; </a:t>
            </a:r>
            <a:r>
              <a:rPr lang="en-US" sz="2000" dirty="0" err="1"/>
              <a:t>ingredientes</a:t>
            </a:r>
            <a:r>
              <a:rPr lang="en-US" sz="2000" dirty="0"/>
              <a:t> </a:t>
            </a:r>
            <a:r>
              <a:rPr lang="en-US" sz="2000" dirty="0" err="1"/>
              <a:t>modificados</a:t>
            </a:r>
            <a:r>
              <a:rPr lang="en-US" sz="2000" dirty="0"/>
              <a:t> </a:t>
            </a:r>
            <a:r>
              <a:rPr lang="en-US" sz="2000" dirty="0" err="1"/>
              <a:t>genéticamente</a:t>
            </a:r>
            <a:r>
              <a:rPr lang="en-US" sz="2000" dirty="0"/>
              <a:t> (MG) o no MG)</a:t>
            </a:r>
            <a:endParaRPr lang="en-US" sz="2000" dirty="0">
              <a:cs typeface="Calibri" panose="020F0502020204030204"/>
            </a:endParaRPr>
          </a:p>
          <a:p>
            <a:pPr marL="457200" indent="-457200" algn="just">
              <a:buFont typeface="+mj-lt"/>
              <a:buAutoNum type="arabicPeriod"/>
            </a:pPr>
            <a:r>
              <a:rPr lang="es-ES" sz="2000" b="1" dirty="0"/>
              <a:t>Ingrediente y su uso reglamentario </a:t>
            </a:r>
            <a:r>
              <a:rPr lang="en-US" sz="2000" dirty="0"/>
              <a:t>– </a:t>
            </a:r>
            <a:r>
              <a:rPr lang="es-ES" sz="2000" dirty="0"/>
              <a:t>por ejemplo, ¿se utiliza alguna proteína o ingrediente nuevo? ¿Se trata de alguna aplicación o normativa alimentaria específica? </a:t>
            </a:r>
            <a:endParaRPr lang="en-IE" dirty="0">
              <a:cs typeface="Calibri" panose="020F0502020204030204"/>
            </a:endParaRPr>
          </a:p>
        </p:txBody>
      </p:sp>
      <p:sp>
        <p:nvSpPr>
          <p:cNvPr id="4" name="Text Placeholder 3">
            <a:extLst>
              <a:ext uri="{FF2B5EF4-FFF2-40B4-BE49-F238E27FC236}">
                <a16:creationId xmlns:a16="http://schemas.microsoft.com/office/drawing/2014/main" id="{E5FAE6FA-10F9-49C7-985C-6BF40CCF2B28}"/>
              </a:ext>
            </a:extLst>
          </p:cNvPr>
          <p:cNvSpPr>
            <a:spLocks noGrp="1"/>
          </p:cNvSpPr>
          <p:nvPr>
            <p:ph type="body" sz="quarter" idx="16"/>
          </p:nvPr>
        </p:nvSpPr>
        <p:spPr>
          <a:xfrm>
            <a:off x="1718561" y="99754"/>
            <a:ext cx="4954088" cy="1152398"/>
          </a:xfrm>
        </p:spPr>
        <p:txBody>
          <a:bodyPr>
            <a:normAutofit fontScale="85000" lnSpcReduction="10000"/>
          </a:bodyPr>
          <a:lstStyle/>
          <a:p>
            <a:r>
              <a:rPr lang="en-IE" dirty="0"/>
              <a:t>2. </a:t>
            </a:r>
            <a:r>
              <a:rPr lang="es-ES" dirty="0"/>
              <a:t>Abastecimiento de ingredientes y funcionalidad</a:t>
            </a:r>
            <a:endParaRPr lang="en-IE" dirty="0"/>
          </a:p>
        </p:txBody>
      </p:sp>
    </p:spTree>
    <p:extLst>
      <p:ext uri="{BB962C8B-B14F-4D97-AF65-F5344CB8AC3E}">
        <p14:creationId xmlns:p14="http://schemas.microsoft.com/office/powerpoint/2010/main" val="34013441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Dry food items in cardboard box">
            <a:extLst>
              <a:ext uri="{FF2B5EF4-FFF2-40B4-BE49-F238E27FC236}">
                <a16:creationId xmlns:a16="http://schemas.microsoft.com/office/drawing/2014/main" id="{91A3CC5F-CA96-4280-83EB-3FE14C6F6EC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F9F40DD5-A55C-4D77-BA33-D3DB89FF2E44}"/>
              </a:ext>
            </a:extLst>
          </p:cNvPr>
          <p:cNvSpPr>
            <a:spLocks noGrp="1"/>
          </p:cNvSpPr>
          <p:nvPr>
            <p:ph type="body" sz="quarter" idx="18"/>
          </p:nvPr>
        </p:nvSpPr>
        <p:spPr>
          <a:xfrm>
            <a:off x="1518083" y="1449859"/>
            <a:ext cx="5220468" cy="5296930"/>
          </a:xfrm>
        </p:spPr>
        <p:txBody>
          <a:bodyPr>
            <a:normAutofit/>
          </a:bodyPr>
          <a:lstStyle/>
          <a:p>
            <a:pPr indent="0"/>
            <a:r>
              <a:rPr lang="es-ES" dirty="0"/>
              <a:t>El diseño del envase suele realizarse simultáneamente con el diseño del producto. Hay que desarrollar varios aspectos: </a:t>
            </a:r>
          </a:p>
          <a:p>
            <a:pPr marL="360000" indent="-360000">
              <a:spcBef>
                <a:spcPts val="600"/>
              </a:spcBef>
              <a:buFont typeface="Arial" panose="020B0604020202020204" pitchFamily="34" charset="0"/>
              <a:buChar char="•"/>
            </a:pPr>
            <a:r>
              <a:rPr lang="es-ES" dirty="0"/>
              <a:t>Formato - material utilizado</a:t>
            </a:r>
          </a:p>
          <a:p>
            <a:pPr marL="360000" indent="-360000">
              <a:spcBef>
                <a:spcPts val="600"/>
              </a:spcBef>
              <a:buFont typeface="Arial" panose="020B0604020202020204" pitchFamily="34" charset="0"/>
              <a:buChar char="•"/>
            </a:pPr>
            <a:r>
              <a:rPr lang="es-ES" dirty="0"/>
              <a:t>Capacidad para facilitar el etiquetado</a:t>
            </a:r>
          </a:p>
          <a:p>
            <a:pPr marL="360000" indent="-360000">
              <a:spcBef>
                <a:spcPts val="600"/>
              </a:spcBef>
              <a:buFont typeface="Arial" panose="020B0604020202020204" pitchFamily="34" charset="0"/>
              <a:buChar char="•"/>
            </a:pPr>
            <a:r>
              <a:rPr lang="es-ES" dirty="0"/>
              <a:t>Disponibilidad - pedidos mínimos, almacenamiento y coste</a:t>
            </a:r>
          </a:p>
          <a:p>
            <a:pPr marL="360000" indent="-360000">
              <a:spcBef>
                <a:spcPts val="600"/>
              </a:spcBef>
              <a:buFont typeface="Arial" panose="020B0604020202020204" pitchFamily="34" charset="0"/>
              <a:buChar char="•"/>
            </a:pPr>
            <a:r>
              <a:rPr lang="es-ES" dirty="0"/>
              <a:t>Sostenibilidad - impacto en el medio ambiente</a:t>
            </a:r>
          </a:p>
          <a:p>
            <a:pPr marL="360000" indent="-360000">
              <a:spcBef>
                <a:spcPts val="600"/>
              </a:spcBef>
              <a:buFont typeface="Arial" panose="020B0604020202020204" pitchFamily="34" charset="0"/>
              <a:buChar char="•"/>
            </a:pPr>
            <a:r>
              <a:rPr lang="es-ES" dirty="0"/>
              <a:t>Tamaño - forma y estilo</a:t>
            </a:r>
          </a:p>
          <a:p>
            <a:pPr marL="360000" indent="-360000">
              <a:spcBef>
                <a:spcPts val="600"/>
              </a:spcBef>
              <a:buFont typeface="Arial" panose="020B0604020202020204" pitchFamily="34" charset="0"/>
              <a:buChar char="•"/>
            </a:pPr>
            <a:r>
              <a:rPr lang="es-ES" dirty="0"/>
              <a:t>Características que lo hacen adecuado para los usuarios finales mayores</a:t>
            </a:r>
            <a:endParaRPr lang="en-IE" dirty="0"/>
          </a:p>
        </p:txBody>
      </p:sp>
      <p:sp>
        <p:nvSpPr>
          <p:cNvPr id="4" name="Text Placeholder 3">
            <a:extLst>
              <a:ext uri="{FF2B5EF4-FFF2-40B4-BE49-F238E27FC236}">
                <a16:creationId xmlns:a16="http://schemas.microsoft.com/office/drawing/2014/main" id="{ECAD094F-F1B5-4D72-936B-A08C950C0567}"/>
              </a:ext>
            </a:extLst>
          </p:cNvPr>
          <p:cNvSpPr>
            <a:spLocks noGrp="1"/>
          </p:cNvSpPr>
          <p:nvPr>
            <p:ph type="body" sz="quarter" idx="16"/>
          </p:nvPr>
        </p:nvSpPr>
        <p:spPr>
          <a:xfrm>
            <a:off x="1718561" y="228600"/>
            <a:ext cx="4929374" cy="1048265"/>
          </a:xfrm>
        </p:spPr>
        <p:txBody>
          <a:bodyPr anchor="ctr">
            <a:normAutofit lnSpcReduction="10000"/>
          </a:bodyPr>
          <a:lstStyle/>
          <a:p>
            <a:r>
              <a:rPr lang="en-IE" dirty="0"/>
              <a:t>3. </a:t>
            </a:r>
            <a:r>
              <a:rPr lang="es-ES" dirty="0"/>
              <a:t>Diseño y funcionalidad de los envases</a:t>
            </a:r>
            <a:endParaRPr lang="en-IE" dirty="0"/>
          </a:p>
        </p:txBody>
      </p:sp>
    </p:spTree>
    <p:extLst>
      <p:ext uri="{BB962C8B-B14F-4D97-AF65-F5344CB8AC3E}">
        <p14:creationId xmlns:p14="http://schemas.microsoft.com/office/powerpoint/2010/main" val="9069081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DD0D88-FD5B-46E2-9B12-C5DB923816B9}"/>
              </a:ext>
            </a:extLst>
          </p:cNvPr>
          <p:cNvSpPr>
            <a:spLocks noGrp="1"/>
          </p:cNvSpPr>
          <p:nvPr>
            <p:ph type="body" sz="quarter" idx="18"/>
          </p:nvPr>
        </p:nvSpPr>
        <p:spPr>
          <a:xfrm>
            <a:off x="1655805" y="1524000"/>
            <a:ext cx="5074509" cy="4775195"/>
          </a:xfrm>
        </p:spPr>
        <p:txBody>
          <a:bodyPr>
            <a:normAutofit/>
          </a:bodyPr>
          <a:lstStyle/>
          <a:p>
            <a:pPr marL="0" indent="0"/>
            <a:r>
              <a:rPr lang="es-ES" dirty="0"/>
              <a:t>Determinar la marca y la información que se comparte con los consumidores es un paso muy importante en el desarrollo del producto.</a:t>
            </a:r>
          </a:p>
          <a:p>
            <a:pPr marL="0" indent="0"/>
            <a:r>
              <a:rPr lang="es-ES" b="1" dirty="0"/>
              <a:t>Debe proporcionar cierta información (reglamentaria) y cualquier afirmación que se haga debe estar justificada.</a:t>
            </a:r>
          </a:p>
          <a:p>
            <a:pPr marL="0" indent="0"/>
            <a:r>
              <a:rPr lang="es-ES" dirty="0"/>
              <a:t>En esta fase, también hay que tener en cuenta los elementos necesarios para el mercado senior, como un tipo de letra más grande, imágenes, etc., que se adapten a la marca y a la percepción que se quiere crear. </a:t>
            </a:r>
            <a:endParaRPr lang="en-IE" dirty="0"/>
          </a:p>
        </p:txBody>
      </p:sp>
      <p:sp>
        <p:nvSpPr>
          <p:cNvPr id="4" name="Text Placeholder 3">
            <a:extLst>
              <a:ext uri="{FF2B5EF4-FFF2-40B4-BE49-F238E27FC236}">
                <a16:creationId xmlns:a16="http://schemas.microsoft.com/office/drawing/2014/main" id="{06878462-01D1-465E-A16D-4EA5EAC5D4B7}"/>
              </a:ext>
            </a:extLst>
          </p:cNvPr>
          <p:cNvSpPr>
            <a:spLocks noGrp="1"/>
          </p:cNvSpPr>
          <p:nvPr>
            <p:ph type="body" sz="quarter" idx="16"/>
          </p:nvPr>
        </p:nvSpPr>
        <p:spPr>
          <a:xfrm>
            <a:off x="1594993" y="414278"/>
            <a:ext cx="4716425" cy="582221"/>
          </a:xfrm>
        </p:spPr>
        <p:txBody>
          <a:bodyPr>
            <a:normAutofit fontScale="77500" lnSpcReduction="20000"/>
          </a:bodyPr>
          <a:lstStyle/>
          <a:p>
            <a:r>
              <a:rPr lang="en-IE" dirty="0"/>
              <a:t>4. </a:t>
            </a:r>
            <a:r>
              <a:rPr lang="en-IE" dirty="0" err="1"/>
              <a:t>Etiquetado</a:t>
            </a:r>
            <a:r>
              <a:rPr lang="en-IE" dirty="0"/>
              <a:t> y </a:t>
            </a:r>
            <a:r>
              <a:rPr lang="en-IE" dirty="0" err="1"/>
              <a:t>reclamaciones</a:t>
            </a:r>
            <a:endParaRPr lang="en-IE" dirty="0"/>
          </a:p>
          <a:p>
            <a:endParaRPr lang="en-IE" dirty="0"/>
          </a:p>
        </p:txBody>
      </p:sp>
      <p:sp>
        <p:nvSpPr>
          <p:cNvPr id="30" name="TextBox 29">
            <a:extLst>
              <a:ext uri="{FF2B5EF4-FFF2-40B4-BE49-F238E27FC236}">
                <a16:creationId xmlns:a16="http://schemas.microsoft.com/office/drawing/2014/main" id="{C501E928-E2C1-4C4F-BF3D-3D089FA6E28A}"/>
              </a:ext>
            </a:extLst>
          </p:cNvPr>
          <p:cNvSpPr txBox="1"/>
          <p:nvPr/>
        </p:nvSpPr>
        <p:spPr>
          <a:xfrm flipH="1">
            <a:off x="7602041" y="501687"/>
            <a:ext cx="3797644" cy="646331"/>
          </a:xfrm>
          <a:prstGeom prst="rect">
            <a:avLst/>
          </a:prstGeom>
          <a:noFill/>
        </p:spPr>
        <p:txBody>
          <a:bodyPr wrap="square" rtlCol="0">
            <a:spAutoFit/>
          </a:bodyPr>
          <a:lstStyle/>
          <a:p>
            <a:r>
              <a:rPr lang="es-ES" dirty="0">
                <a:solidFill>
                  <a:srgbClr val="000000"/>
                </a:solidFill>
              </a:rPr>
              <a:t>Por ejemplo, el sistema de semáforo del etiquetado de alimentos... </a:t>
            </a:r>
            <a:endParaRPr lang="en-IE" dirty="0">
              <a:solidFill>
                <a:srgbClr val="000000"/>
              </a:solidFill>
            </a:endParaRPr>
          </a:p>
        </p:txBody>
      </p:sp>
      <p:pic>
        <p:nvPicPr>
          <p:cNvPr id="1026" name="Picture 2" descr="Qué es el Semáforo de la Alimentación? | Dietética">
            <a:extLst>
              <a:ext uri="{FF2B5EF4-FFF2-40B4-BE49-F238E27FC236}">
                <a16:creationId xmlns:a16="http://schemas.microsoft.com/office/drawing/2014/main" id="{49CF7EDE-DFB6-4E85-C163-07E27F35CB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2042" y="1361661"/>
            <a:ext cx="3797643" cy="37593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legio Médico pidió al Congreso desistir del semáforo nutricional en el  etiquetado de alimentos | RPP Noticias">
            <a:extLst>
              <a:ext uri="{FF2B5EF4-FFF2-40B4-BE49-F238E27FC236}">
                <a16:creationId xmlns:a16="http://schemas.microsoft.com/office/drawing/2014/main" id="{81972EF8-7DB1-FC15-446B-2388D42656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123" b="24285"/>
          <a:stretch/>
        </p:blipFill>
        <p:spPr bwMode="auto">
          <a:xfrm>
            <a:off x="7353630" y="5195508"/>
            <a:ext cx="4046055" cy="1334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601456"/>
      </p:ext>
    </p:extLst>
  </p:cSld>
  <p:clrMapOvr>
    <a:masterClrMapping/>
  </p:clrMapOvr>
  <p:extLst>
    <p:ext uri="{6950BFC3-D8DA-4A85-94F7-54DA5524770B}">
      <p188:commentRel xmlns:p188="http://schemas.microsoft.com/office/powerpoint/2018/8/main" r:id="rId2"/>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CE7B2D-D051-43C5-AD1C-5B1FC673F0E0}"/>
              </a:ext>
            </a:extLst>
          </p:cNvPr>
          <p:cNvSpPr>
            <a:spLocks noGrp="1"/>
          </p:cNvSpPr>
          <p:nvPr>
            <p:ph type="body" sz="quarter" idx="30"/>
          </p:nvPr>
        </p:nvSpPr>
        <p:spPr>
          <a:xfrm>
            <a:off x="3268444" y="2191503"/>
            <a:ext cx="1896473" cy="1237497"/>
          </a:xfrm>
        </p:spPr>
        <p:txBody>
          <a:bodyPr>
            <a:noAutofit/>
          </a:bodyPr>
          <a:lstStyle/>
          <a:p>
            <a:pPr marL="0" indent="0"/>
            <a:r>
              <a:rPr lang="es-ES" sz="1900" dirty="0"/>
              <a:t>¿Puede producirse de forma </a:t>
            </a:r>
            <a:r>
              <a:rPr lang="es-ES" sz="1900" b="1" dirty="0"/>
              <a:t>consistente</a:t>
            </a:r>
            <a:r>
              <a:rPr lang="es-ES" sz="1900" dirty="0"/>
              <a:t> cuando se amplía?</a:t>
            </a:r>
            <a:endParaRPr lang="en-IE" sz="1900" dirty="0"/>
          </a:p>
        </p:txBody>
      </p:sp>
      <p:sp>
        <p:nvSpPr>
          <p:cNvPr id="3" name="Text Placeholder 2">
            <a:extLst>
              <a:ext uri="{FF2B5EF4-FFF2-40B4-BE49-F238E27FC236}">
                <a16:creationId xmlns:a16="http://schemas.microsoft.com/office/drawing/2014/main" id="{4491450D-0CAB-4D7F-B75C-55F1DD97EF14}"/>
              </a:ext>
            </a:extLst>
          </p:cNvPr>
          <p:cNvSpPr>
            <a:spLocks noGrp="1"/>
          </p:cNvSpPr>
          <p:nvPr>
            <p:ph type="body" sz="quarter" idx="31"/>
          </p:nvPr>
        </p:nvSpPr>
        <p:spPr>
          <a:xfrm>
            <a:off x="1324565" y="2595783"/>
            <a:ext cx="1732731" cy="1237497"/>
          </a:xfrm>
        </p:spPr>
        <p:txBody>
          <a:bodyPr>
            <a:normAutofit/>
          </a:bodyPr>
          <a:lstStyle/>
          <a:p>
            <a:pPr marL="0" indent="0"/>
            <a:r>
              <a:rPr lang="es-ES" sz="1900" dirty="0"/>
              <a:t>¿Es </a:t>
            </a:r>
            <a:r>
              <a:rPr lang="es-ES" sz="1900" b="1" dirty="0"/>
              <a:t>posible</a:t>
            </a:r>
            <a:r>
              <a:rPr lang="es-ES" sz="1900" dirty="0"/>
              <a:t> fabricar este producto?</a:t>
            </a:r>
            <a:endParaRPr lang="en-IE" sz="1900" dirty="0"/>
          </a:p>
        </p:txBody>
      </p:sp>
      <p:sp>
        <p:nvSpPr>
          <p:cNvPr id="4" name="Text Placeholder 3">
            <a:extLst>
              <a:ext uri="{FF2B5EF4-FFF2-40B4-BE49-F238E27FC236}">
                <a16:creationId xmlns:a16="http://schemas.microsoft.com/office/drawing/2014/main" id="{5115914E-82CA-4AE0-B397-8AF8FAF696BD}"/>
              </a:ext>
            </a:extLst>
          </p:cNvPr>
          <p:cNvSpPr>
            <a:spLocks noGrp="1"/>
          </p:cNvSpPr>
          <p:nvPr>
            <p:ph type="body" sz="quarter" idx="32"/>
          </p:nvPr>
        </p:nvSpPr>
        <p:spPr>
          <a:xfrm>
            <a:off x="7165569" y="2369864"/>
            <a:ext cx="1732731" cy="1237497"/>
          </a:xfrm>
        </p:spPr>
        <p:txBody>
          <a:bodyPr>
            <a:normAutofit/>
          </a:bodyPr>
          <a:lstStyle/>
          <a:p>
            <a:pPr marL="0" indent="0"/>
            <a:r>
              <a:rPr lang="es-ES" sz="1900" b="1" dirty="0"/>
              <a:t>¿Dónde y cómo </a:t>
            </a:r>
            <a:r>
              <a:rPr lang="es-ES" sz="1900" dirty="0"/>
              <a:t>se puede producir a mayor escala?</a:t>
            </a:r>
            <a:endParaRPr lang="en-IE" sz="1900" dirty="0"/>
          </a:p>
        </p:txBody>
      </p:sp>
      <p:sp>
        <p:nvSpPr>
          <p:cNvPr id="5" name="Text Placeholder 4">
            <a:extLst>
              <a:ext uri="{FF2B5EF4-FFF2-40B4-BE49-F238E27FC236}">
                <a16:creationId xmlns:a16="http://schemas.microsoft.com/office/drawing/2014/main" id="{5011A273-5CB9-4B20-BBDC-460A49E0D8B0}"/>
              </a:ext>
            </a:extLst>
          </p:cNvPr>
          <p:cNvSpPr>
            <a:spLocks noGrp="1"/>
          </p:cNvSpPr>
          <p:nvPr>
            <p:ph type="body" sz="quarter" idx="33"/>
          </p:nvPr>
        </p:nvSpPr>
        <p:spPr>
          <a:xfrm>
            <a:off x="5254224" y="2404537"/>
            <a:ext cx="1732731" cy="1237497"/>
          </a:xfrm>
        </p:spPr>
        <p:txBody>
          <a:bodyPr>
            <a:normAutofit/>
          </a:bodyPr>
          <a:lstStyle/>
          <a:p>
            <a:pPr marL="0" indent="0"/>
            <a:r>
              <a:rPr lang="es-ES" sz="1900" dirty="0"/>
              <a:t>¿Puede producirse de forma </a:t>
            </a:r>
            <a:r>
              <a:rPr lang="es-ES" sz="1900" b="1" dirty="0"/>
              <a:t>segura</a:t>
            </a:r>
            <a:r>
              <a:rPr lang="es-ES" sz="1900" dirty="0"/>
              <a:t>?</a:t>
            </a:r>
          </a:p>
          <a:p>
            <a:pPr marL="0" indent="0"/>
            <a:endParaRPr lang="en-IE" sz="1900" dirty="0"/>
          </a:p>
        </p:txBody>
      </p:sp>
      <p:sp>
        <p:nvSpPr>
          <p:cNvPr id="6" name="Text Placeholder 5">
            <a:extLst>
              <a:ext uri="{FF2B5EF4-FFF2-40B4-BE49-F238E27FC236}">
                <a16:creationId xmlns:a16="http://schemas.microsoft.com/office/drawing/2014/main" id="{71CC6CAD-A715-42B7-8890-6CDC9AAEF057}"/>
              </a:ext>
            </a:extLst>
          </p:cNvPr>
          <p:cNvSpPr>
            <a:spLocks noGrp="1"/>
          </p:cNvSpPr>
          <p:nvPr>
            <p:ph type="body" sz="quarter" idx="34"/>
          </p:nvPr>
        </p:nvSpPr>
        <p:spPr>
          <a:xfrm>
            <a:off x="9106317" y="2404537"/>
            <a:ext cx="1732731" cy="1237497"/>
          </a:xfrm>
        </p:spPr>
        <p:txBody>
          <a:bodyPr>
            <a:normAutofit/>
          </a:bodyPr>
          <a:lstStyle/>
          <a:p>
            <a:pPr marL="0" indent="0"/>
            <a:r>
              <a:rPr lang="es-ES" sz="1900" dirty="0"/>
              <a:t>¿Puede producir un producto de </a:t>
            </a:r>
            <a:r>
              <a:rPr lang="es-ES" sz="1900" b="1" dirty="0"/>
              <a:t>calidad</a:t>
            </a:r>
            <a:r>
              <a:rPr lang="es-ES" sz="1900" dirty="0"/>
              <a:t>?</a:t>
            </a:r>
            <a:endParaRPr lang="en-IE" sz="1900" dirty="0"/>
          </a:p>
        </p:txBody>
      </p:sp>
      <p:sp>
        <p:nvSpPr>
          <p:cNvPr id="7" name="Text Placeholder 6">
            <a:extLst>
              <a:ext uri="{FF2B5EF4-FFF2-40B4-BE49-F238E27FC236}">
                <a16:creationId xmlns:a16="http://schemas.microsoft.com/office/drawing/2014/main" id="{E75FCD0A-2B6C-4B89-A262-8E2DBCD8971C}"/>
              </a:ext>
            </a:extLst>
          </p:cNvPr>
          <p:cNvSpPr>
            <a:spLocks noGrp="1"/>
          </p:cNvSpPr>
          <p:nvPr>
            <p:ph type="body" sz="quarter" idx="29"/>
          </p:nvPr>
        </p:nvSpPr>
        <p:spPr>
          <a:xfrm>
            <a:off x="10764" y="296562"/>
            <a:ext cx="12181236" cy="731861"/>
          </a:xfrm>
          <a:solidFill>
            <a:srgbClr val="85D2E1"/>
          </a:solidFill>
        </p:spPr>
        <p:txBody>
          <a:bodyPr anchor="ctr">
            <a:normAutofit fontScale="92500"/>
          </a:bodyPr>
          <a:lstStyle/>
          <a:p>
            <a:r>
              <a:rPr lang="es-ES" dirty="0"/>
              <a:t>Preguntas que hay que hacerse durante el desarrollo del producto... </a:t>
            </a:r>
            <a:endParaRPr lang="en-IE" dirty="0"/>
          </a:p>
        </p:txBody>
      </p:sp>
      <p:sp>
        <p:nvSpPr>
          <p:cNvPr id="8" name="Arrow: Curved Up 7">
            <a:extLst>
              <a:ext uri="{FF2B5EF4-FFF2-40B4-BE49-F238E27FC236}">
                <a16:creationId xmlns:a16="http://schemas.microsoft.com/office/drawing/2014/main" id="{7430939A-BA1D-4624-AB69-DEBEB9DE3350}"/>
              </a:ext>
            </a:extLst>
          </p:cNvPr>
          <p:cNvSpPr/>
          <p:nvPr/>
        </p:nvSpPr>
        <p:spPr>
          <a:xfrm>
            <a:off x="1217596" y="2988612"/>
            <a:ext cx="2033186" cy="1062682"/>
          </a:xfrm>
          <a:prstGeom prst="curvedUpArrow">
            <a:avLst>
              <a:gd name="adj1" fmla="val 18949"/>
              <a:gd name="adj2" fmla="val 41365"/>
              <a:gd name="adj3" fmla="val 38179"/>
            </a:avLst>
          </a:prstGeom>
          <a:solidFill>
            <a:srgbClr val="85D2E1"/>
          </a:solidFill>
          <a:ln>
            <a:solidFill>
              <a:srgbClr val="85D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9" name="Arrow: Curved Up 8">
            <a:extLst>
              <a:ext uri="{FF2B5EF4-FFF2-40B4-BE49-F238E27FC236}">
                <a16:creationId xmlns:a16="http://schemas.microsoft.com/office/drawing/2014/main" id="{9AB08AD3-32C1-4B86-9091-CC765694F6FC}"/>
              </a:ext>
            </a:extLst>
          </p:cNvPr>
          <p:cNvSpPr/>
          <p:nvPr/>
        </p:nvSpPr>
        <p:spPr>
          <a:xfrm>
            <a:off x="9047170" y="3023285"/>
            <a:ext cx="2033186" cy="1062682"/>
          </a:xfrm>
          <a:prstGeom prst="curvedUpArrow">
            <a:avLst>
              <a:gd name="adj1" fmla="val 18949"/>
              <a:gd name="adj2" fmla="val 41365"/>
              <a:gd name="adj3" fmla="val 38179"/>
            </a:avLst>
          </a:prstGeom>
          <a:solidFill>
            <a:srgbClr val="85D2E1"/>
          </a:solidFill>
          <a:ln>
            <a:solidFill>
              <a:srgbClr val="85D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0" name="Arrow: Curved Up 9">
            <a:extLst>
              <a:ext uri="{FF2B5EF4-FFF2-40B4-BE49-F238E27FC236}">
                <a16:creationId xmlns:a16="http://schemas.microsoft.com/office/drawing/2014/main" id="{BEB7F4EC-2988-4E94-871E-94E81EA91055}"/>
              </a:ext>
            </a:extLst>
          </p:cNvPr>
          <p:cNvSpPr/>
          <p:nvPr/>
        </p:nvSpPr>
        <p:spPr>
          <a:xfrm>
            <a:off x="5132383" y="2988612"/>
            <a:ext cx="2033186" cy="1062682"/>
          </a:xfrm>
          <a:prstGeom prst="curvedUpArrow">
            <a:avLst>
              <a:gd name="adj1" fmla="val 18949"/>
              <a:gd name="adj2" fmla="val 41365"/>
              <a:gd name="adj3" fmla="val 38179"/>
            </a:avLst>
          </a:prstGeom>
          <a:solidFill>
            <a:srgbClr val="85D2E1"/>
          </a:solidFill>
          <a:ln>
            <a:solidFill>
              <a:srgbClr val="85D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Tree>
    <p:extLst>
      <p:ext uri="{BB962C8B-B14F-4D97-AF65-F5344CB8AC3E}">
        <p14:creationId xmlns:p14="http://schemas.microsoft.com/office/powerpoint/2010/main" val="23072825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08F3DC-D479-44D7-9539-897130065452}"/>
              </a:ext>
            </a:extLst>
          </p:cNvPr>
          <p:cNvSpPr>
            <a:spLocks noGrp="1"/>
          </p:cNvSpPr>
          <p:nvPr>
            <p:ph type="body" sz="quarter" idx="18"/>
          </p:nvPr>
        </p:nvSpPr>
        <p:spPr/>
        <p:txBody>
          <a:bodyPr>
            <a:normAutofit fontScale="92500"/>
          </a:bodyPr>
          <a:lstStyle/>
          <a:p>
            <a:pPr marL="0" indent="0"/>
            <a:r>
              <a:rPr lang="es-ES" dirty="0"/>
              <a:t>La producción de un producto de calidad consistente depende de la fase 3 del proceso de NPD, que es el control de calidad (QC) y la garantía de calidad (QA): las pruebas del producto.</a:t>
            </a:r>
          </a:p>
          <a:p>
            <a:pPr marL="0" indent="0"/>
            <a:r>
              <a:rPr lang="es-ES" dirty="0"/>
              <a:t>Hay tres formas principales de pruebas de productos alimentarios que deben considerarse </a:t>
            </a:r>
            <a:r>
              <a:rPr lang="en-IE" dirty="0"/>
              <a:t>:</a:t>
            </a:r>
          </a:p>
          <a:p>
            <a:pPr marL="3534300" indent="-457200">
              <a:buFont typeface="+mj-lt"/>
              <a:buAutoNum type="arabicPeriod"/>
            </a:pPr>
            <a:r>
              <a:rPr lang="en-IE" dirty="0" err="1"/>
              <a:t>Métodos</a:t>
            </a:r>
            <a:r>
              <a:rPr lang="en-IE" dirty="0"/>
              <a:t> </a:t>
            </a:r>
            <a:r>
              <a:rPr lang="en-IE" dirty="0" err="1"/>
              <a:t>físicos</a:t>
            </a:r>
            <a:endParaRPr lang="en-IE" dirty="0"/>
          </a:p>
          <a:p>
            <a:pPr marL="3534300" indent="-457200">
              <a:buFont typeface="+mj-lt"/>
              <a:buAutoNum type="arabicPeriod"/>
            </a:pPr>
            <a:r>
              <a:rPr lang="en-IE" dirty="0" err="1"/>
              <a:t>Análisis</a:t>
            </a:r>
            <a:r>
              <a:rPr lang="en-IE" dirty="0"/>
              <a:t> de </a:t>
            </a:r>
            <a:r>
              <a:rPr lang="en-IE" dirty="0" err="1"/>
              <a:t>seguridad</a:t>
            </a:r>
            <a:r>
              <a:rPr lang="en-IE" dirty="0"/>
              <a:t> alimentaria</a:t>
            </a:r>
          </a:p>
          <a:p>
            <a:pPr marL="3534300" indent="-457200">
              <a:buFont typeface="+mj-lt"/>
              <a:buAutoNum type="arabicPeriod"/>
            </a:pPr>
            <a:r>
              <a:rPr lang="en-IE" dirty="0" err="1"/>
              <a:t>Métodos</a:t>
            </a:r>
            <a:r>
              <a:rPr lang="en-IE" dirty="0"/>
              <a:t> </a:t>
            </a:r>
            <a:r>
              <a:rPr lang="en-IE" dirty="0" err="1"/>
              <a:t>sensoriales</a:t>
            </a:r>
            <a:endParaRPr lang="en-IE" dirty="0"/>
          </a:p>
          <a:p>
            <a:pPr marL="0" indent="0"/>
            <a:r>
              <a:rPr lang="es-ES" dirty="0"/>
              <a:t>Estas pruebas se llevan a cabo para garantizar que el nuevo producto diseñado (a escala) tiene las propiedades deseadas (por ejemplo, sabor, textura, aspecto, aroma y vida útil).</a:t>
            </a:r>
            <a:endParaRPr lang="en-IE" dirty="0"/>
          </a:p>
        </p:txBody>
      </p:sp>
      <p:sp>
        <p:nvSpPr>
          <p:cNvPr id="4" name="Text Placeholder 2">
            <a:extLst>
              <a:ext uri="{FF2B5EF4-FFF2-40B4-BE49-F238E27FC236}">
                <a16:creationId xmlns:a16="http://schemas.microsoft.com/office/drawing/2014/main" id="{8B18424F-9A90-4749-AC75-F85EBF61F1D6}"/>
              </a:ext>
            </a:extLst>
          </p:cNvPr>
          <p:cNvSpPr>
            <a:spLocks noGrp="1"/>
          </p:cNvSpPr>
          <p:nvPr>
            <p:ph type="body" sz="quarter" idx="16"/>
          </p:nvPr>
        </p:nvSpPr>
        <p:spPr>
          <a:xfrm>
            <a:off x="247238" y="502894"/>
            <a:ext cx="11295578" cy="582612"/>
          </a:xfrm>
          <a:solidFill>
            <a:srgbClr val="FFD100"/>
          </a:solidFill>
        </p:spPr>
        <p:txBody>
          <a:bodyPr anchor="ctr">
            <a:normAutofit lnSpcReduction="10000"/>
          </a:bodyPr>
          <a:lstStyle/>
          <a:p>
            <a:r>
              <a:rPr lang="en-IE" dirty="0"/>
              <a:t>   </a:t>
            </a:r>
            <a:r>
              <a:rPr lang="en-IE" dirty="0" err="1"/>
              <a:t>Proceso</a:t>
            </a:r>
            <a:r>
              <a:rPr lang="en-IE" dirty="0"/>
              <a:t> DPN – </a:t>
            </a:r>
            <a:r>
              <a:rPr lang="en-IE" dirty="0" err="1"/>
              <a:t>Fase</a:t>
            </a:r>
            <a:r>
              <a:rPr lang="en-IE" dirty="0"/>
              <a:t> </a:t>
            </a:r>
            <a:r>
              <a:rPr lang="en-IE" b="1" dirty="0"/>
              <a:t>3. (</a:t>
            </a:r>
            <a:r>
              <a:rPr lang="en-IE" b="1" dirty="0" err="1"/>
              <a:t>Parte</a:t>
            </a:r>
            <a:r>
              <a:rPr lang="en-IE" b="1" dirty="0"/>
              <a:t> 2) </a:t>
            </a:r>
            <a:r>
              <a:rPr lang="en-IE" b="1" dirty="0" err="1"/>
              <a:t>Testeo</a:t>
            </a:r>
            <a:r>
              <a:rPr lang="en-IE" b="1" dirty="0"/>
              <a:t> del </a:t>
            </a:r>
            <a:r>
              <a:rPr lang="en-IE" b="1" dirty="0" err="1"/>
              <a:t>producto</a:t>
            </a:r>
            <a:endParaRPr lang="en-IE" b="1" dirty="0"/>
          </a:p>
        </p:txBody>
      </p:sp>
    </p:spTree>
    <p:extLst>
      <p:ext uri="{BB962C8B-B14F-4D97-AF65-F5344CB8AC3E}">
        <p14:creationId xmlns:p14="http://schemas.microsoft.com/office/powerpoint/2010/main" val="38377991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71607D-72F3-4556-99FE-8A0DD6A5EECE}"/>
              </a:ext>
            </a:extLst>
          </p:cNvPr>
          <p:cNvSpPr>
            <a:spLocks noGrp="1"/>
          </p:cNvSpPr>
          <p:nvPr>
            <p:ph type="body" sz="quarter" idx="18"/>
          </p:nvPr>
        </p:nvSpPr>
        <p:spPr/>
        <p:txBody>
          <a:bodyPr/>
          <a:lstStyle/>
          <a:p>
            <a:pPr marL="285750" indent="-285750">
              <a:buFont typeface="Arial" panose="020B0604020202020204" pitchFamily="34" charset="0"/>
              <a:buChar char="•"/>
            </a:pPr>
            <a:r>
              <a:rPr lang="es-ES" dirty="0">
                <a:cs typeface="Arial" panose="020B0604020202020204" pitchFamily="34" charset="0"/>
              </a:rPr>
              <a:t>Comprobación de la textura (es decir, comprobación de la suavidad/dureza, crujiente, etc., mediante un analizador de textura)</a:t>
            </a:r>
          </a:p>
          <a:p>
            <a:pPr marL="285750" indent="-285750">
              <a:buFont typeface="Arial" panose="020B0604020202020204" pitchFamily="34" charset="0"/>
              <a:buChar char="•"/>
            </a:pPr>
            <a:r>
              <a:rPr lang="es-ES" dirty="0">
                <a:cs typeface="Arial" panose="020B0604020202020204" pitchFamily="34" charset="0"/>
              </a:rPr>
              <a:t>Comprobar la viscosidad de los alimentos con un viscosímetro</a:t>
            </a:r>
          </a:p>
          <a:p>
            <a:pPr marL="285750" indent="-285750">
              <a:buFont typeface="Arial" panose="020B0604020202020204" pitchFamily="34" charset="0"/>
              <a:buChar char="•"/>
            </a:pPr>
            <a:r>
              <a:rPr lang="es-ES" dirty="0">
                <a:cs typeface="Arial" panose="020B0604020202020204" pitchFamily="34" charset="0"/>
              </a:rPr>
              <a:t>Comprobar el contenido de humedad, el pH, la actividad del agua, el recuento de bacterias, etc.</a:t>
            </a:r>
            <a:endParaRPr lang="en-IE" dirty="0"/>
          </a:p>
        </p:txBody>
      </p:sp>
      <p:sp>
        <p:nvSpPr>
          <p:cNvPr id="3" name="Text Placeholder 2">
            <a:extLst>
              <a:ext uri="{FF2B5EF4-FFF2-40B4-BE49-F238E27FC236}">
                <a16:creationId xmlns:a16="http://schemas.microsoft.com/office/drawing/2014/main" id="{2D94B7D7-44B7-4F3B-96E8-7E0452F09562}"/>
              </a:ext>
            </a:extLst>
          </p:cNvPr>
          <p:cNvSpPr>
            <a:spLocks noGrp="1"/>
          </p:cNvSpPr>
          <p:nvPr>
            <p:ph type="body" sz="quarter" idx="16"/>
          </p:nvPr>
        </p:nvSpPr>
        <p:spPr>
          <a:xfrm>
            <a:off x="683725" y="351861"/>
            <a:ext cx="5085159" cy="582221"/>
          </a:xfrm>
        </p:spPr>
        <p:txBody>
          <a:bodyPr>
            <a:normAutofit fontScale="85000" lnSpcReduction="10000"/>
          </a:bodyPr>
          <a:lstStyle/>
          <a:p>
            <a:r>
              <a:rPr lang="en-IE" dirty="0"/>
              <a:t>1. </a:t>
            </a:r>
            <a:r>
              <a:rPr lang="en-IE" dirty="0" err="1"/>
              <a:t>Métodos</a:t>
            </a:r>
            <a:r>
              <a:rPr lang="en-IE" dirty="0"/>
              <a:t> de </a:t>
            </a:r>
            <a:r>
              <a:rPr lang="en-IE" dirty="0" err="1"/>
              <a:t>pruebas</a:t>
            </a:r>
            <a:r>
              <a:rPr lang="en-IE" dirty="0"/>
              <a:t> </a:t>
            </a:r>
            <a:r>
              <a:rPr lang="en-IE" dirty="0" err="1"/>
              <a:t>físicas</a:t>
            </a:r>
            <a:r>
              <a:rPr lang="en-IE" dirty="0"/>
              <a:t>:</a:t>
            </a:r>
          </a:p>
          <a:p>
            <a:endParaRPr lang="en-IE" dirty="0"/>
          </a:p>
          <a:p>
            <a:endParaRPr lang="en-IE" dirty="0"/>
          </a:p>
        </p:txBody>
      </p:sp>
      <p:pic>
        <p:nvPicPr>
          <p:cNvPr id="6" name="Picture Placeholder 5" descr="Person in laboratory">
            <a:extLst>
              <a:ext uri="{FF2B5EF4-FFF2-40B4-BE49-F238E27FC236}">
                <a16:creationId xmlns:a16="http://schemas.microsoft.com/office/drawing/2014/main" id="{BFEEAE04-E381-4FC5-9BBB-3597E89B736E}"/>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392300" y="228600"/>
            <a:ext cx="5564883" cy="5447571"/>
          </a:xfrm>
        </p:spPr>
      </p:pic>
    </p:spTree>
    <p:extLst>
      <p:ext uri="{BB962C8B-B14F-4D97-AF65-F5344CB8AC3E}">
        <p14:creationId xmlns:p14="http://schemas.microsoft.com/office/powerpoint/2010/main" val="33642387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1B600D1-F80E-49DD-8842-E0C2FBD26B47}"/>
              </a:ext>
            </a:extLst>
          </p:cNvPr>
          <p:cNvSpPr>
            <a:spLocks noGrp="1"/>
          </p:cNvSpPr>
          <p:nvPr>
            <p:ph type="body" sz="quarter" idx="31"/>
          </p:nvPr>
        </p:nvSpPr>
        <p:spPr>
          <a:xfrm>
            <a:off x="1458674" y="3889567"/>
            <a:ext cx="3056238" cy="2809337"/>
          </a:xfrm>
          <a:solidFill>
            <a:schemeClr val="tx1">
              <a:lumMod val="20000"/>
              <a:lumOff val="80000"/>
            </a:schemeClr>
          </a:solidFill>
          <a:ln>
            <a:solidFill>
              <a:srgbClr val="85D2E1"/>
            </a:solidFill>
          </a:ln>
        </p:spPr>
        <p:txBody>
          <a:bodyPr>
            <a:noAutofit/>
          </a:bodyPr>
          <a:lstStyle/>
          <a:p>
            <a:pPr marL="0" indent="0">
              <a:lnSpc>
                <a:spcPct val="100000"/>
              </a:lnSpc>
            </a:pPr>
            <a:r>
              <a:rPr lang="es-ES" dirty="0">
                <a:latin typeface="+mn-lt"/>
                <a:cs typeface="Arial" panose="020B0604020202020204" pitchFamily="34" charset="0"/>
              </a:rPr>
              <a:t>Este método permite evaluar con notable precisión el tiempo que tarda un producto en desintegrarse, pero el proceso suele llevar tiempo.</a:t>
            </a:r>
          </a:p>
        </p:txBody>
      </p:sp>
      <p:sp>
        <p:nvSpPr>
          <p:cNvPr id="5" name="Text Placeholder 4">
            <a:extLst>
              <a:ext uri="{FF2B5EF4-FFF2-40B4-BE49-F238E27FC236}">
                <a16:creationId xmlns:a16="http://schemas.microsoft.com/office/drawing/2014/main" id="{3EB2182F-34F8-4A08-A604-205FC981C738}"/>
              </a:ext>
            </a:extLst>
          </p:cNvPr>
          <p:cNvSpPr>
            <a:spLocks noGrp="1"/>
          </p:cNvSpPr>
          <p:nvPr>
            <p:ph type="body" sz="quarter" idx="33"/>
          </p:nvPr>
        </p:nvSpPr>
        <p:spPr>
          <a:xfrm>
            <a:off x="4726863" y="3889568"/>
            <a:ext cx="3055663" cy="2809337"/>
          </a:xfrm>
          <a:solidFill>
            <a:schemeClr val="tx1">
              <a:lumMod val="20000"/>
              <a:lumOff val="80000"/>
            </a:schemeClr>
          </a:solidFill>
          <a:ln>
            <a:solidFill>
              <a:srgbClr val="85D2E1"/>
            </a:solidFill>
          </a:ln>
        </p:spPr>
        <p:txBody>
          <a:bodyPr>
            <a:noAutofit/>
          </a:bodyPr>
          <a:lstStyle/>
          <a:p>
            <a:pPr marL="0" indent="0">
              <a:lnSpc>
                <a:spcPct val="100000"/>
              </a:lnSpc>
            </a:pPr>
            <a:r>
              <a:rPr lang="es-ES" sz="1600" dirty="0">
                <a:latin typeface="+mn-lt"/>
                <a:cs typeface="Arial" panose="020B0604020202020204" pitchFamily="34" charset="0"/>
              </a:rPr>
              <a:t>Se trata de un estudio práctico para determinar el comportamiento de determinados microorganismos en el producto. Consiste en introducir los microbios en el alimento. A continuación, se almacena el producto y se comprueba la presencia de estos microbios en diferentes periodos.</a:t>
            </a:r>
            <a:endParaRPr lang="en-IE" sz="1600" dirty="0">
              <a:latin typeface="+mn-lt"/>
            </a:endParaRPr>
          </a:p>
        </p:txBody>
      </p:sp>
      <p:sp>
        <p:nvSpPr>
          <p:cNvPr id="9" name="Text Placeholder 2">
            <a:extLst>
              <a:ext uri="{FF2B5EF4-FFF2-40B4-BE49-F238E27FC236}">
                <a16:creationId xmlns:a16="http://schemas.microsoft.com/office/drawing/2014/main" id="{84222402-E20C-427E-8772-747449330690}"/>
              </a:ext>
            </a:extLst>
          </p:cNvPr>
          <p:cNvSpPr>
            <a:spLocks noGrp="1"/>
          </p:cNvSpPr>
          <p:nvPr>
            <p:ph type="body" sz="quarter" idx="29"/>
          </p:nvPr>
        </p:nvSpPr>
        <p:spPr>
          <a:xfrm>
            <a:off x="11113" y="446088"/>
            <a:ext cx="12180887" cy="582612"/>
          </a:xfrm>
          <a:solidFill>
            <a:srgbClr val="85D2E1"/>
          </a:solidFill>
        </p:spPr>
        <p:txBody>
          <a:bodyPr>
            <a:normAutofit lnSpcReduction="10000"/>
          </a:bodyPr>
          <a:lstStyle/>
          <a:p>
            <a:r>
              <a:rPr lang="en-IE" dirty="0"/>
              <a:t>1. </a:t>
            </a:r>
            <a:r>
              <a:rPr lang="es-ES" dirty="0"/>
              <a:t>Métodos físicos - </a:t>
            </a:r>
            <a:r>
              <a:rPr lang="es-ES" b="1" dirty="0"/>
              <a:t>Pruebas de vida útil del producto</a:t>
            </a:r>
            <a:endParaRPr lang="en-IE" b="1" dirty="0"/>
          </a:p>
        </p:txBody>
      </p:sp>
      <p:sp>
        <p:nvSpPr>
          <p:cNvPr id="10" name="Arrow: Pentagon 9">
            <a:extLst>
              <a:ext uri="{FF2B5EF4-FFF2-40B4-BE49-F238E27FC236}">
                <a16:creationId xmlns:a16="http://schemas.microsoft.com/office/drawing/2014/main" id="{CCAEB8AB-7842-4D38-B2A1-88AD8780228F}"/>
              </a:ext>
            </a:extLst>
          </p:cNvPr>
          <p:cNvSpPr/>
          <p:nvPr/>
        </p:nvSpPr>
        <p:spPr>
          <a:xfrm>
            <a:off x="11113" y="1323189"/>
            <a:ext cx="2427287" cy="889686"/>
          </a:xfrm>
          <a:prstGeom prst="homePlate">
            <a:avLst/>
          </a:prstGeom>
          <a:solidFill>
            <a:srgbClr val="85D2E1"/>
          </a:solidFill>
          <a:ln>
            <a:solidFill>
              <a:srgbClr val="85D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rgbClr val="000000"/>
                </a:solidFill>
              </a:rPr>
              <a:t>Principales métodos de comprobación de la vida útil</a:t>
            </a:r>
            <a:endParaRPr lang="en-IE" sz="1600" b="1" dirty="0">
              <a:solidFill>
                <a:srgbClr val="000000"/>
              </a:solidFill>
            </a:endParaRPr>
          </a:p>
        </p:txBody>
      </p:sp>
      <p:sp>
        <p:nvSpPr>
          <p:cNvPr id="11" name="TextBox 10">
            <a:extLst>
              <a:ext uri="{FF2B5EF4-FFF2-40B4-BE49-F238E27FC236}">
                <a16:creationId xmlns:a16="http://schemas.microsoft.com/office/drawing/2014/main" id="{2009ABED-50D2-4B54-9350-70C10A446A02}"/>
              </a:ext>
            </a:extLst>
          </p:cNvPr>
          <p:cNvSpPr txBox="1"/>
          <p:nvPr/>
        </p:nvSpPr>
        <p:spPr>
          <a:xfrm>
            <a:off x="2373075" y="2173187"/>
            <a:ext cx="1227437" cy="646331"/>
          </a:xfrm>
          <a:prstGeom prst="rect">
            <a:avLst/>
          </a:prstGeom>
          <a:noFill/>
        </p:spPr>
        <p:txBody>
          <a:bodyPr wrap="square" rtlCol="0">
            <a:spAutoFit/>
          </a:bodyPr>
          <a:lstStyle/>
          <a:p>
            <a:pPr algn="ctr"/>
            <a:r>
              <a:rPr lang="en-IE" b="1" dirty="0" err="1">
                <a:solidFill>
                  <a:srgbClr val="000000"/>
                </a:solidFill>
              </a:rPr>
              <a:t>Métodos</a:t>
            </a:r>
            <a:r>
              <a:rPr lang="en-IE" b="1" dirty="0">
                <a:solidFill>
                  <a:srgbClr val="000000"/>
                </a:solidFill>
              </a:rPr>
              <a:t> </a:t>
            </a:r>
            <a:r>
              <a:rPr lang="en-IE" b="1" dirty="0" err="1">
                <a:solidFill>
                  <a:srgbClr val="000000"/>
                </a:solidFill>
              </a:rPr>
              <a:t>directos</a:t>
            </a:r>
            <a:endParaRPr lang="en-IE" b="1" dirty="0">
              <a:solidFill>
                <a:srgbClr val="000000"/>
              </a:solidFill>
            </a:endParaRPr>
          </a:p>
        </p:txBody>
      </p:sp>
      <p:sp>
        <p:nvSpPr>
          <p:cNvPr id="12" name="TextBox 11">
            <a:extLst>
              <a:ext uri="{FF2B5EF4-FFF2-40B4-BE49-F238E27FC236}">
                <a16:creationId xmlns:a16="http://schemas.microsoft.com/office/drawing/2014/main" id="{144DC183-91E4-46FB-949E-237C22A6EEA5}"/>
              </a:ext>
            </a:extLst>
          </p:cNvPr>
          <p:cNvSpPr txBox="1"/>
          <p:nvPr/>
        </p:nvSpPr>
        <p:spPr>
          <a:xfrm>
            <a:off x="8854189" y="1972544"/>
            <a:ext cx="1336239" cy="1200329"/>
          </a:xfrm>
          <a:prstGeom prst="rect">
            <a:avLst/>
          </a:prstGeom>
          <a:noFill/>
        </p:spPr>
        <p:txBody>
          <a:bodyPr wrap="square" rtlCol="0">
            <a:spAutoFit/>
          </a:bodyPr>
          <a:lstStyle/>
          <a:p>
            <a:pPr algn="ctr"/>
            <a:r>
              <a:rPr lang="es-ES" b="1" dirty="0">
                <a:solidFill>
                  <a:srgbClr val="000000"/>
                </a:solidFill>
              </a:rPr>
              <a:t>Prueba de vida útil acelerada (ASLT)</a:t>
            </a:r>
            <a:endParaRPr lang="en-IE" b="1" dirty="0">
              <a:solidFill>
                <a:srgbClr val="000000"/>
              </a:solidFill>
            </a:endParaRPr>
          </a:p>
        </p:txBody>
      </p:sp>
      <p:sp>
        <p:nvSpPr>
          <p:cNvPr id="13" name="TextBox 12">
            <a:extLst>
              <a:ext uri="{FF2B5EF4-FFF2-40B4-BE49-F238E27FC236}">
                <a16:creationId xmlns:a16="http://schemas.microsoft.com/office/drawing/2014/main" id="{B09CF22F-617E-4F7B-853F-BF864971123E}"/>
              </a:ext>
            </a:extLst>
          </p:cNvPr>
          <p:cNvSpPr txBox="1"/>
          <p:nvPr/>
        </p:nvSpPr>
        <p:spPr>
          <a:xfrm>
            <a:off x="5508234" y="2173187"/>
            <a:ext cx="1227437" cy="646331"/>
          </a:xfrm>
          <a:prstGeom prst="rect">
            <a:avLst/>
          </a:prstGeom>
          <a:noFill/>
        </p:spPr>
        <p:txBody>
          <a:bodyPr wrap="square" rtlCol="0">
            <a:spAutoFit/>
          </a:bodyPr>
          <a:lstStyle/>
          <a:p>
            <a:pPr algn="ctr"/>
            <a:r>
              <a:rPr lang="en-IE" b="1" dirty="0" err="1">
                <a:solidFill>
                  <a:srgbClr val="000000"/>
                </a:solidFill>
              </a:rPr>
              <a:t>Prueba</a:t>
            </a:r>
            <a:r>
              <a:rPr lang="en-IE" b="1" dirty="0">
                <a:solidFill>
                  <a:srgbClr val="000000"/>
                </a:solidFill>
              </a:rPr>
              <a:t> de </a:t>
            </a:r>
            <a:r>
              <a:rPr lang="en-IE" b="1" dirty="0" err="1">
                <a:solidFill>
                  <a:srgbClr val="000000"/>
                </a:solidFill>
              </a:rPr>
              <a:t>Desafío</a:t>
            </a:r>
            <a:endParaRPr lang="en-IE" b="1" dirty="0">
              <a:solidFill>
                <a:srgbClr val="000000"/>
              </a:solidFill>
            </a:endParaRPr>
          </a:p>
        </p:txBody>
      </p:sp>
      <p:sp>
        <p:nvSpPr>
          <p:cNvPr id="14" name="Text Placeholder 4">
            <a:extLst>
              <a:ext uri="{FF2B5EF4-FFF2-40B4-BE49-F238E27FC236}">
                <a16:creationId xmlns:a16="http://schemas.microsoft.com/office/drawing/2014/main" id="{89A1B8BF-FA28-446A-85DF-4419D6B9F5DA}"/>
              </a:ext>
            </a:extLst>
          </p:cNvPr>
          <p:cNvSpPr txBox="1">
            <a:spLocks/>
          </p:cNvSpPr>
          <p:nvPr/>
        </p:nvSpPr>
        <p:spPr>
          <a:xfrm>
            <a:off x="7994478" y="3889568"/>
            <a:ext cx="3055663" cy="2809337"/>
          </a:xfrm>
          <a:prstGeom prst="rect">
            <a:avLst/>
          </a:prstGeom>
          <a:solidFill>
            <a:schemeClr val="tx1">
              <a:lumMod val="20000"/>
              <a:lumOff val="80000"/>
            </a:schemeClr>
          </a:solidFill>
          <a:ln>
            <a:solidFill>
              <a:srgbClr val="85D2E1"/>
            </a:solidFill>
          </a:ln>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000" b="0" i="0" kern="1200" spc="0">
                <a:solidFill>
                  <a:srgbClr val="000000"/>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pPr>
            <a:r>
              <a:rPr lang="es-ES" sz="1800" dirty="0">
                <a:latin typeface="+mn-lt"/>
                <a:cs typeface="Arial" panose="020B0604020202020204" pitchFamily="34" charset="0"/>
              </a:rPr>
              <a:t>El ASLT pretende acelerar el ritmo de deterioro del producto (en las condiciones creadas) sin alterar los mecanismos o el orden de los cambios observados en el producto en condiciones normales de almacenamiento</a:t>
            </a:r>
            <a:r>
              <a:rPr lang="en-US" sz="1800" dirty="0">
                <a:latin typeface="+mn-lt"/>
                <a:cs typeface="Arial" panose="020B0604020202020204" pitchFamily="34" charset="0"/>
              </a:rPr>
              <a:t>.</a:t>
            </a:r>
          </a:p>
        </p:txBody>
      </p:sp>
    </p:spTree>
    <p:extLst>
      <p:ext uri="{BB962C8B-B14F-4D97-AF65-F5344CB8AC3E}">
        <p14:creationId xmlns:p14="http://schemas.microsoft.com/office/powerpoint/2010/main" val="40469055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Logo&#10;&#10;Description automatically generated">
            <a:extLst>
              <a:ext uri="{FF2B5EF4-FFF2-40B4-BE49-F238E27FC236}">
                <a16:creationId xmlns:a16="http://schemas.microsoft.com/office/drawing/2014/main" id="{93CA9D52-184E-4D6D-8FDF-26796CD0DD5F}"/>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l="-11211" t="-22753" r="-5197" b="-21888"/>
          <a:stretch/>
        </p:blipFill>
        <p:spPr>
          <a:xfrm>
            <a:off x="6852062" y="228600"/>
            <a:ext cx="5105121" cy="6362700"/>
          </a:xfrm>
        </p:spPr>
      </p:pic>
      <p:sp>
        <p:nvSpPr>
          <p:cNvPr id="5" name="Text Placeholder 1">
            <a:extLst>
              <a:ext uri="{FF2B5EF4-FFF2-40B4-BE49-F238E27FC236}">
                <a16:creationId xmlns:a16="http://schemas.microsoft.com/office/drawing/2014/main" id="{A629C345-3B51-4265-9736-A17BDEB17C39}"/>
              </a:ext>
            </a:extLst>
          </p:cNvPr>
          <p:cNvSpPr>
            <a:spLocks noGrp="1"/>
          </p:cNvSpPr>
          <p:nvPr>
            <p:ph type="body" sz="quarter" idx="18"/>
          </p:nvPr>
        </p:nvSpPr>
        <p:spPr>
          <a:xfrm>
            <a:off x="1466336" y="1400432"/>
            <a:ext cx="5385726" cy="5457568"/>
          </a:xfrm>
        </p:spPr>
        <p:txBody>
          <a:bodyPr vert="horz" lIns="91440" tIns="45720" rIns="91440" bIns="45720" rtlCol="0" anchor="t">
            <a:normAutofit fontScale="85000" lnSpcReduction="20000"/>
          </a:bodyPr>
          <a:lstStyle/>
          <a:p>
            <a:pPr indent="0" algn="just"/>
            <a:r>
              <a:rPr lang="es-ES" sz="2100" b="1" dirty="0"/>
              <a:t>Garantía de calidad (QA): </a:t>
            </a:r>
            <a:r>
              <a:rPr lang="es-ES" sz="2100" dirty="0"/>
              <a:t>La garantía de calidad es una promesa del fabricante al consumidor de que sus productos alimentarios cumplen una serie de normas claras y coherentes. </a:t>
            </a:r>
            <a:endParaRPr lang="es-ES"/>
          </a:p>
          <a:p>
            <a:pPr indent="0" algn="just"/>
            <a:r>
              <a:rPr lang="es-ES" sz="2100" b="1" dirty="0"/>
              <a:t>El control de calidad (CC) </a:t>
            </a:r>
            <a:r>
              <a:rPr lang="es-ES" sz="2100" dirty="0"/>
              <a:t>es una serie de comprobaciones/pruebas en todas las etapas clave del desarrollo/producción del producto, cuyos resultados se registran</a:t>
            </a:r>
            <a:r>
              <a:rPr lang="en-US" sz="2100" dirty="0"/>
              <a:t>. </a:t>
            </a:r>
            <a:endParaRPr lang="en-US" sz="2100" dirty="0">
              <a:cs typeface="Calibri" panose="020F0502020204030204"/>
            </a:endParaRPr>
          </a:p>
          <a:p>
            <a:pPr marL="0" indent="0" algn="just"/>
            <a:r>
              <a:rPr lang="en-US" sz="2100" b="1" dirty="0">
                <a:cs typeface="Arial" panose="020B0604020202020204" pitchFamily="34" charset="0"/>
              </a:rPr>
              <a:t>     </a:t>
            </a:r>
            <a:r>
              <a:rPr lang="es-ES" sz="2100" b="1" dirty="0">
                <a:cs typeface="Arial" panose="020B0604020202020204" pitchFamily="34" charset="0"/>
              </a:rPr>
              <a:t>Las pruebas de control de calidad incluyen: </a:t>
            </a:r>
          </a:p>
          <a:p>
            <a:pPr marL="342900" indent="-342900" algn="just">
              <a:buFont typeface="Arial" panose="020B0604020202020204" pitchFamily="34" charset="0"/>
              <a:buChar char="•"/>
            </a:pPr>
            <a:r>
              <a:rPr lang="es-ES" sz="2100" dirty="0">
                <a:cs typeface="Arial" panose="020B0604020202020204" pitchFamily="34" charset="0"/>
              </a:rPr>
              <a:t>Prueba de peso del producto </a:t>
            </a:r>
          </a:p>
          <a:p>
            <a:pPr marL="342900" indent="-342900" algn="just">
              <a:buFont typeface="Arial" panose="020B0604020202020204" pitchFamily="34" charset="0"/>
              <a:buChar char="•"/>
            </a:pPr>
            <a:r>
              <a:rPr lang="es-ES" sz="2100" dirty="0">
                <a:cs typeface="Arial" panose="020B0604020202020204" pitchFamily="34" charset="0"/>
              </a:rPr>
              <a:t>Controles visuales (para garantizar que el aspecto de un producto es correcto)</a:t>
            </a:r>
          </a:p>
          <a:p>
            <a:pPr marL="342900" indent="-342900" algn="just">
              <a:buFont typeface="Arial" panose="020B0604020202020204" pitchFamily="34" charset="0"/>
              <a:buChar char="•"/>
            </a:pPr>
            <a:r>
              <a:rPr lang="es-ES" sz="2100" dirty="0">
                <a:cs typeface="Arial" panose="020B0604020202020204" pitchFamily="34" charset="0"/>
              </a:rPr>
              <a:t>Controles de temperatura </a:t>
            </a:r>
          </a:p>
          <a:p>
            <a:pPr marL="342900" indent="-342900" algn="just">
              <a:buFont typeface="Arial" panose="020B0604020202020204" pitchFamily="34" charset="0"/>
              <a:buChar char="•"/>
            </a:pPr>
            <a:r>
              <a:rPr lang="es-ES" sz="2100" dirty="0">
                <a:cs typeface="Arial" panose="020B0604020202020204" pitchFamily="34" charset="0"/>
              </a:rPr>
              <a:t>Pruebas de pH </a:t>
            </a:r>
          </a:p>
          <a:p>
            <a:pPr marL="342900" indent="-342900" algn="just">
              <a:buFont typeface="Arial" panose="020B0604020202020204" pitchFamily="34" charset="0"/>
              <a:buChar char="•"/>
            </a:pPr>
            <a:r>
              <a:rPr lang="es-ES" sz="2100" dirty="0">
                <a:cs typeface="Arial" panose="020B0604020202020204" pitchFamily="34" charset="0"/>
              </a:rPr>
              <a:t>Pruebas microbiológicas </a:t>
            </a:r>
          </a:p>
          <a:p>
            <a:pPr marL="342900" indent="-342900" algn="just">
              <a:buFont typeface="Arial" panose="020B0604020202020204" pitchFamily="34" charset="0"/>
              <a:buChar char="•"/>
            </a:pPr>
            <a:r>
              <a:rPr lang="es-ES" sz="2100" dirty="0">
                <a:cs typeface="Arial" panose="020B0604020202020204" pitchFamily="34" charset="0"/>
              </a:rPr>
              <a:t>Controles químicos </a:t>
            </a:r>
          </a:p>
          <a:p>
            <a:pPr marL="342900" indent="-342900" algn="just">
              <a:buFont typeface="Arial" panose="020B0604020202020204" pitchFamily="34" charset="0"/>
              <a:buChar char="•"/>
            </a:pPr>
            <a:r>
              <a:rPr lang="es-ES" sz="2100" dirty="0">
                <a:cs typeface="Arial" panose="020B0604020202020204" pitchFamily="34" charset="0"/>
              </a:rPr>
              <a:t>Comprobación de los ingredientes</a:t>
            </a:r>
          </a:p>
          <a:p>
            <a:pPr marL="342900" indent="-342900" algn="just">
              <a:buFont typeface="Arial" panose="020B0604020202020204" pitchFamily="34" charset="0"/>
              <a:buChar char="•"/>
            </a:pPr>
            <a:r>
              <a:rPr lang="es-ES" sz="2100" dirty="0">
                <a:cs typeface="Arial" panose="020B0604020202020204" pitchFamily="34" charset="0"/>
              </a:rPr>
              <a:t>Evaluación final: el sabor, la textura y el aroma del producto final</a:t>
            </a:r>
            <a:endParaRPr lang="en-US" sz="2100" dirty="0">
              <a:cs typeface="Calibri" panose="020F0502020204030204"/>
            </a:endParaRPr>
          </a:p>
          <a:p>
            <a:pPr indent="0"/>
            <a:endParaRPr lang="en-US" dirty="0"/>
          </a:p>
          <a:p>
            <a:pPr indent="0"/>
            <a:endParaRPr lang="en-IE" dirty="0"/>
          </a:p>
        </p:txBody>
      </p:sp>
      <p:sp>
        <p:nvSpPr>
          <p:cNvPr id="6" name="Text Placeholder 2">
            <a:extLst>
              <a:ext uri="{FF2B5EF4-FFF2-40B4-BE49-F238E27FC236}">
                <a16:creationId xmlns:a16="http://schemas.microsoft.com/office/drawing/2014/main" id="{62CEC001-270F-4FE0-8FD9-E97B32E14A76}"/>
              </a:ext>
            </a:extLst>
          </p:cNvPr>
          <p:cNvSpPr>
            <a:spLocks noGrp="1"/>
          </p:cNvSpPr>
          <p:nvPr>
            <p:ph type="body" sz="quarter" idx="16"/>
          </p:nvPr>
        </p:nvSpPr>
        <p:spPr>
          <a:xfrm>
            <a:off x="1723931" y="140042"/>
            <a:ext cx="4870536" cy="1178011"/>
          </a:xfrm>
        </p:spPr>
        <p:txBody>
          <a:bodyPr>
            <a:normAutofit fontScale="85000" lnSpcReduction="20000"/>
          </a:bodyPr>
          <a:lstStyle/>
          <a:p>
            <a:pPr marL="742950" indent="-742950">
              <a:buAutoNum type="arabicPeriod" startAt="2"/>
            </a:pPr>
            <a:r>
              <a:rPr lang="en-IE" dirty="0" err="1"/>
              <a:t>Análisis</a:t>
            </a:r>
            <a:r>
              <a:rPr lang="en-IE" dirty="0"/>
              <a:t> de </a:t>
            </a:r>
            <a:r>
              <a:rPr lang="en-IE" dirty="0" err="1"/>
              <a:t>seguridad</a:t>
            </a:r>
            <a:r>
              <a:rPr lang="en-IE" dirty="0"/>
              <a:t> alimentaria</a:t>
            </a:r>
          </a:p>
          <a:p>
            <a:r>
              <a:rPr lang="es-ES" sz="2200" b="1" dirty="0"/>
              <a:t>Pruebas de control y garantía de calidad</a:t>
            </a:r>
            <a:endParaRPr lang="en-IE" sz="2600" b="1" dirty="0"/>
          </a:p>
        </p:txBody>
      </p:sp>
      <p:sp>
        <p:nvSpPr>
          <p:cNvPr id="7" name="TextBox 6">
            <a:extLst>
              <a:ext uri="{FF2B5EF4-FFF2-40B4-BE49-F238E27FC236}">
                <a16:creationId xmlns:a16="http://schemas.microsoft.com/office/drawing/2014/main" id="{F0BB8879-0639-6FE9-600A-20929F8F6927}"/>
              </a:ext>
            </a:extLst>
          </p:cNvPr>
          <p:cNvSpPr txBox="1"/>
          <p:nvPr/>
        </p:nvSpPr>
        <p:spPr>
          <a:xfrm>
            <a:off x="3048000" y="3032062"/>
            <a:ext cx="6096000" cy="369332"/>
          </a:xfrm>
          <a:prstGeom prst="rect">
            <a:avLst/>
          </a:prstGeom>
          <a:noFill/>
        </p:spPr>
        <p:txBody>
          <a:bodyPr wrap="square">
            <a:spAutoFit/>
          </a:bodyPr>
          <a:lstStyle/>
          <a:p>
            <a:pPr marL="3534300" indent="-457200">
              <a:buFont typeface="+mj-lt"/>
              <a:buAutoNum type="arabicPeriod"/>
            </a:pPr>
            <a:r>
              <a:rPr lang="en-IE" dirty="0"/>
              <a:t>Food Safety analysis</a:t>
            </a:r>
          </a:p>
        </p:txBody>
      </p:sp>
    </p:spTree>
    <p:extLst>
      <p:ext uri="{BB962C8B-B14F-4D97-AF65-F5344CB8AC3E}">
        <p14:creationId xmlns:p14="http://schemas.microsoft.com/office/powerpoint/2010/main" val="6264052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CB24B9-18C6-4E66-8AC8-2A91A8AA0CDD}"/>
              </a:ext>
            </a:extLst>
          </p:cNvPr>
          <p:cNvSpPr>
            <a:spLocks noGrp="1"/>
          </p:cNvSpPr>
          <p:nvPr>
            <p:ph type="body" sz="quarter" idx="18"/>
          </p:nvPr>
        </p:nvSpPr>
        <p:spPr>
          <a:xfrm>
            <a:off x="454627" y="1354584"/>
            <a:ext cx="5906416" cy="4475749"/>
          </a:xfrm>
        </p:spPr>
        <p:txBody>
          <a:bodyPr vert="horz" lIns="91440" tIns="45720" rIns="91440" bIns="45720" rtlCol="0" anchor="t">
            <a:normAutofit fontScale="62500" lnSpcReduction="20000"/>
          </a:bodyPr>
          <a:lstStyle/>
          <a:p>
            <a:pPr marL="0" indent="0" algn="just">
              <a:lnSpc>
                <a:spcPct val="120000"/>
              </a:lnSpc>
            </a:pPr>
            <a:r>
              <a:rPr lang="es-ES" sz="2600" b="0" i="0" dirty="0">
                <a:solidFill>
                  <a:srgbClr val="222222"/>
                </a:solidFill>
                <a:effectLst/>
              </a:rPr>
              <a:t>La producción de alimentos debe seguir los principios básicos de las </a:t>
            </a:r>
            <a:r>
              <a:rPr lang="es-ES" sz="2600" b="1" i="0" dirty="0">
                <a:solidFill>
                  <a:srgbClr val="222222"/>
                </a:solidFill>
                <a:effectLst/>
              </a:rPr>
              <a:t>buenas prácticas de fabricación </a:t>
            </a:r>
            <a:r>
              <a:rPr lang="es-ES" sz="2600" b="0" i="0" dirty="0">
                <a:solidFill>
                  <a:srgbClr val="222222"/>
                </a:solidFill>
                <a:effectLst/>
              </a:rPr>
              <a:t>(BPF) y las </a:t>
            </a:r>
            <a:r>
              <a:rPr lang="es-ES" sz="2600" b="1" i="0" dirty="0">
                <a:solidFill>
                  <a:srgbClr val="222222"/>
                </a:solidFill>
                <a:effectLst/>
              </a:rPr>
              <a:t>buenas prácticas de higiene </a:t>
            </a:r>
            <a:r>
              <a:rPr lang="es-ES" sz="2600" b="0" i="0" dirty="0">
                <a:solidFill>
                  <a:srgbClr val="222222"/>
                </a:solidFill>
                <a:effectLst/>
              </a:rPr>
              <a:t>(BPH), así como la aplicación del APPCC como parte de un sistema de gestión de la seguridad alimentaria</a:t>
            </a:r>
            <a:r>
              <a:rPr lang="en-US" sz="2600" b="0" i="0" dirty="0">
                <a:solidFill>
                  <a:srgbClr val="222222"/>
                </a:solidFill>
                <a:effectLst/>
              </a:rPr>
              <a:t>.</a:t>
            </a:r>
            <a:endParaRPr lang="en-IE" sz="2600" dirty="0">
              <a:cs typeface="Calibri" panose="020F0502020204030204"/>
            </a:endParaRPr>
          </a:p>
          <a:p>
            <a:pPr marL="0" indent="0" algn="just" rtl="0">
              <a:lnSpc>
                <a:spcPct val="120000"/>
              </a:lnSpc>
            </a:pPr>
            <a:r>
              <a:rPr lang="es-ES" sz="2600" b="1" i="0" dirty="0">
                <a:solidFill>
                  <a:srgbClr val="222222"/>
                </a:solidFill>
                <a:effectLst/>
              </a:rPr>
              <a:t>El APPCC </a:t>
            </a:r>
            <a:r>
              <a:rPr lang="es-ES" sz="2600" i="0" dirty="0">
                <a:solidFill>
                  <a:srgbClr val="222222"/>
                </a:solidFill>
                <a:effectLst/>
              </a:rPr>
              <a:t>(análisis de riesgos y puntos de control críticos) se refiere a los procedimientos que debe establecer para garantizar la seguridad de los alimentos que produce</a:t>
            </a:r>
            <a:r>
              <a:rPr lang="en-US" sz="2600" i="0" dirty="0">
                <a:solidFill>
                  <a:srgbClr val="222222"/>
                </a:solidFill>
                <a:effectLst/>
              </a:rPr>
              <a:t>. </a:t>
            </a:r>
            <a:r>
              <a:rPr lang="es-ES" sz="2600" b="0" i="0" dirty="0">
                <a:solidFill>
                  <a:srgbClr val="222222"/>
                </a:solidFill>
                <a:effectLst/>
              </a:rPr>
              <a:t>Estos procedimientos conforman su sistema de gestión de la seguridad alimentaria basado en los </a:t>
            </a:r>
            <a:r>
              <a:rPr lang="es-ES" sz="2600" b="0" i="0" dirty="0">
                <a:solidFill>
                  <a:srgbClr val="222222"/>
                </a:solidFill>
                <a:effectLst/>
                <a:hlinkClick r:id="rId3"/>
              </a:rPr>
              <a:t>principios del APPCC </a:t>
            </a:r>
            <a:endParaRPr lang="es-ES" sz="2600" b="0" i="0" dirty="0">
              <a:solidFill>
                <a:srgbClr val="222222"/>
              </a:solidFill>
              <a:effectLst/>
              <a:cs typeface="Calibri" panose="020F0502020204030204"/>
            </a:endParaRPr>
          </a:p>
          <a:p>
            <a:pPr marL="0" indent="0" algn="just" rtl="0">
              <a:lnSpc>
                <a:spcPct val="120000"/>
              </a:lnSpc>
            </a:pPr>
            <a:r>
              <a:rPr lang="es-ES" sz="2600" b="0" i="0" dirty="0">
                <a:solidFill>
                  <a:srgbClr val="222222"/>
                </a:solidFill>
                <a:effectLst/>
              </a:rPr>
              <a:t>El sistema APPCC le permite identificar y controlar cualquier </a:t>
            </a:r>
            <a:r>
              <a:rPr lang="es-ES" sz="2600" b="0" i="0" dirty="0">
                <a:solidFill>
                  <a:srgbClr val="222222"/>
                </a:solidFill>
                <a:effectLst/>
                <a:hlinkClick r:id="rId4"/>
              </a:rPr>
              <a:t>riesgo</a:t>
            </a:r>
            <a:r>
              <a:rPr lang="es-ES" sz="2600" b="0" i="0" dirty="0">
                <a:solidFill>
                  <a:srgbClr val="222222"/>
                </a:solidFill>
                <a:effectLst/>
              </a:rPr>
              <a:t> que pueda suponer un peligro para la preparación de alimentos seguros. Le ayuda a</a:t>
            </a:r>
            <a:r>
              <a:rPr lang="en-US" sz="2600" b="0" i="0" dirty="0">
                <a:solidFill>
                  <a:srgbClr val="222222"/>
                </a:solidFill>
                <a:effectLst/>
              </a:rPr>
              <a:t>:</a:t>
            </a:r>
            <a:endParaRPr lang="en-US" sz="2600" b="0" i="0" dirty="0">
              <a:solidFill>
                <a:srgbClr val="222222"/>
              </a:solidFill>
              <a:effectLst/>
              <a:cs typeface="Calibri" panose="020F0502020204030204"/>
            </a:endParaRPr>
          </a:p>
          <a:p>
            <a:pPr marL="215900" indent="-457200" algn="just">
              <a:lnSpc>
                <a:spcPct val="120000"/>
              </a:lnSpc>
              <a:spcBef>
                <a:spcPts val="600"/>
              </a:spcBef>
              <a:buFont typeface="Arial" panose="020B0604020202020204" pitchFamily="34" charset="0"/>
              <a:buChar char="•"/>
            </a:pPr>
            <a:r>
              <a:rPr lang="es-ES" sz="2600" b="0" i="0" dirty="0">
                <a:solidFill>
                  <a:srgbClr val="222222"/>
                </a:solidFill>
                <a:effectLst/>
              </a:rPr>
              <a:t>identificar lo que puede ir mal</a:t>
            </a:r>
            <a:endParaRPr lang="es-ES" sz="2600" b="0" i="0" dirty="0">
              <a:solidFill>
                <a:srgbClr val="222222"/>
              </a:solidFill>
              <a:effectLst/>
              <a:cs typeface="Calibri" panose="020F0502020204030204"/>
            </a:endParaRPr>
          </a:p>
          <a:p>
            <a:pPr marL="215900" indent="-457200" algn="just">
              <a:lnSpc>
                <a:spcPct val="120000"/>
              </a:lnSpc>
              <a:spcBef>
                <a:spcPts val="600"/>
              </a:spcBef>
              <a:buFont typeface="Arial" panose="020B0604020202020204" pitchFamily="34" charset="0"/>
              <a:buChar char="•"/>
            </a:pPr>
            <a:r>
              <a:rPr lang="es-ES" sz="2600" b="0" i="0" dirty="0">
                <a:solidFill>
                  <a:srgbClr val="222222"/>
                </a:solidFill>
                <a:effectLst/>
              </a:rPr>
              <a:t>planificar para evitarlo</a:t>
            </a:r>
            <a:endParaRPr lang="es-ES" sz="2600" b="0" i="0" dirty="0">
              <a:solidFill>
                <a:srgbClr val="222222"/>
              </a:solidFill>
              <a:effectLst/>
              <a:cs typeface="Calibri" panose="020F0502020204030204"/>
            </a:endParaRPr>
          </a:p>
          <a:p>
            <a:pPr marL="215900" indent="-457200" algn="just">
              <a:lnSpc>
                <a:spcPct val="120000"/>
              </a:lnSpc>
              <a:spcBef>
                <a:spcPts val="600"/>
              </a:spcBef>
              <a:buFont typeface="Arial" panose="020B0604020202020204" pitchFamily="34" charset="0"/>
              <a:buChar char="•"/>
            </a:pPr>
            <a:r>
              <a:rPr lang="es-ES" sz="2600" b="0" i="0" dirty="0">
                <a:solidFill>
                  <a:srgbClr val="222222"/>
                </a:solidFill>
                <a:effectLst/>
              </a:rPr>
              <a:t>Asegurarse de que se aplican las medidas correctoras</a:t>
            </a:r>
            <a:r>
              <a:rPr lang="en-US" sz="2600" b="0" i="0" dirty="0">
                <a:solidFill>
                  <a:srgbClr val="222222"/>
                </a:solidFill>
                <a:effectLst/>
              </a:rPr>
              <a:t>.</a:t>
            </a:r>
            <a:endParaRPr lang="en-US" sz="2600" b="0" i="0" dirty="0">
              <a:solidFill>
                <a:srgbClr val="222222"/>
              </a:solidFill>
              <a:effectLst/>
              <a:cs typeface="Calibri" panose="020F0502020204030204"/>
            </a:endParaRPr>
          </a:p>
          <a:p>
            <a:pPr marL="0" indent="0">
              <a:lnSpc>
                <a:spcPct val="120000"/>
              </a:lnSpc>
            </a:pPr>
            <a:endParaRPr lang="en-IE" sz="1700" dirty="0"/>
          </a:p>
        </p:txBody>
      </p:sp>
      <p:sp>
        <p:nvSpPr>
          <p:cNvPr id="3" name="Text Placeholder 2">
            <a:extLst>
              <a:ext uri="{FF2B5EF4-FFF2-40B4-BE49-F238E27FC236}">
                <a16:creationId xmlns:a16="http://schemas.microsoft.com/office/drawing/2014/main" id="{04CA2765-F001-4789-BCAE-F1F830BB5404}"/>
              </a:ext>
            </a:extLst>
          </p:cNvPr>
          <p:cNvSpPr>
            <a:spLocks noGrp="1"/>
          </p:cNvSpPr>
          <p:nvPr>
            <p:ph type="body" sz="quarter" idx="16"/>
          </p:nvPr>
        </p:nvSpPr>
        <p:spPr>
          <a:xfrm>
            <a:off x="454627" y="426729"/>
            <a:ext cx="5085159" cy="582221"/>
          </a:xfrm>
        </p:spPr>
        <p:txBody>
          <a:bodyPr>
            <a:normAutofit fontScale="70000" lnSpcReduction="20000"/>
          </a:bodyPr>
          <a:lstStyle/>
          <a:p>
            <a:r>
              <a:rPr lang="en-IE" dirty="0"/>
              <a:t>2. </a:t>
            </a:r>
            <a:r>
              <a:rPr lang="en-IE" dirty="0" err="1"/>
              <a:t>Análisis</a:t>
            </a:r>
            <a:r>
              <a:rPr lang="en-IE" dirty="0"/>
              <a:t> de </a:t>
            </a:r>
            <a:r>
              <a:rPr lang="en-IE" dirty="0" err="1"/>
              <a:t>seguridad</a:t>
            </a:r>
            <a:r>
              <a:rPr lang="en-IE" dirty="0"/>
              <a:t> alimentaria :</a:t>
            </a:r>
          </a:p>
        </p:txBody>
      </p:sp>
      <p:sp>
        <p:nvSpPr>
          <p:cNvPr id="6" name="TextBox 5">
            <a:extLst>
              <a:ext uri="{FF2B5EF4-FFF2-40B4-BE49-F238E27FC236}">
                <a16:creationId xmlns:a16="http://schemas.microsoft.com/office/drawing/2014/main" id="{BAAE7DC4-9E21-4B34-24AA-1FA2681E37CD}"/>
              </a:ext>
            </a:extLst>
          </p:cNvPr>
          <p:cNvSpPr txBox="1"/>
          <p:nvPr/>
        </p:nvSpPr>
        <p:spPr>
          <a:xfrm>
            <a:off x="5015243" y="5862206"/>
            <a:ext cx="6096000" cy="646331"/>
          </a:xfrm>
          <a:prstGeom prst="rect">
            <a:avLst/>
          </a:prstGeom>
          <a:solidFill>
            <a:srgbClr val="FFD100"/>
          </a:solidFill>
        </p:spPr>
        <p:txBody>
          <a:bodyPr wrap="square">
            <a:spAutoFit/>
          </a:bodyPr>
          <a:lstStyle/>
          <a:p>
            <a:r>
              <a:rPr lang="en-US" dirty="0">
                <a:solidFill>
                  <a:srgbClr val="000000"/>
                </a:solidFill>
                <a:hlinkClick r:id="rId5"/>
              </a:rPr>
              <a:t>Resultados de la </a:t>
            </a:r>
            <a:r>
              <a:rPr lang="en-US" dirty="0" err="1">
                <a:solidFill>
                  <a:srgbClr val="000000"/>
                </a:solidFill>
                <a:hlinkClick r:id="rId5"/>
              </a:rPr>
              <a:t>búsqueda</a:t>
            </a:r>
            <a:r>
              <a:rPr lang="en-US" dirty="0">
                <a:solidFill>
                  <a:srgbClr val="000000"/>
                </a:solidFill>
                <a:hlinkClick r:id="rId5"/>
              </a:rPr>
              <a:t> </a:t>
            </a:r>
          </a:p>
          <a:p>
            <a:r>
              <a:rPr lang="en-US" dirty="0">
                <a:solidFill>
                  <a:srgbClr val="000000"/>
                </a:solidFill>
                <a:hlinkClick r:id="rId5"/>
              </a:rPr>
              <a:t>| The </a:t>
            </a:r>
            <a:r>
              <a:rPr lang="es-ES" b="1" i="0" dirty="0">
                <a:solidFill>
                  <a:srgbClr val="222222"/>
                </a:solidFill>
                <a:effectLst/>
                <a:latin typeface="museo_sans900"/>
                <a:hlinkClick r:id="rId5"/>
              </a:rPr>
              <a:t>Agencia Española de Seguridad Alimentaria y Nutrición</a:t>
            </a:r>
            <a:r>
              <a:rPr lang="en-IE" b="1" i="0" dirty="0">
                <a:solidFill>
                  <a:srgbClr val="000000"/>
                </a:solidFill>
                <a:effectLst/>
                <a:latin typeface="museo_sans900"/>
                <a:hlinkClick r:id="rId5"/>
              </a:rPr>
              <a:t> </a:t>
            </a:r>
            <a:endParaRPr lang="es-ES" b="1" i="0" dirty="0">
              <a:solidFill>
                <a:srgbClr val="222222"/>
              </a:solidFill>
              <a:effectLst/>
              <a:latin typeface="museo_sans900"/>
            </a:endParaRPr>
          </a:p>
        </p:txBody>
      </p:sp>
      <p:sp>
        <p:nvSpPr>
          <p:cNvPr id="7" name="Arrow: Right 6">
            <a:extLst>
              <a:ext uri="{FF2B5EF4-FFF2-40B4-BE49-F238E27FC236}">
                <a16:creationId xmlns:a16="http://schemas.microsoft.com/office/drawing/2014/main" id="{9E00A6AF-EFC3-5E5D-13B2-85EFD5D75D0B}"/>
              </a:ext>
            </a:extLst>
          </p:cNvPr>
          <p:cNvSpPr/>
          <p:nvPr/>
        </p:nvSpPr>
        <p:spPr>
          <a:xfrm>
            <a:off x="2438392" y="5680237"/>
            <a:ext cx="2033186" cy="991459"/>
          </a:xfrm>
          <a:prstGeom prst="rightArrow">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dirty="0">
                <a:solidFill>
                  <a:srgbClr val="000000"/>
                </a:solidFill>
              </a:rPr>
              <a:t>Haga clic aquí para obtener más información</a:t>
            </a:r>
            <a:endParaRPr lang="en-IE" sz="1100" b="1" dirty="0">
              <a:solidFill>
                <a:srgbClr val="000000"/>
              </a:solidFill>
            </a:endParaRPr>
          </a:p>
        </p:txBody>
      </p:sp>
      <p:sp>
        <p:nvSpPr>
          <p:cNvPr id="5" name="Marcador de posición de imagen 4">
            <a:extLst>
              <a:ext uri="{FF2B5EF4-FFF2-40B4-BE49-F238E27FC236}">
                <a16:creationId xmlns:a16="http://schemas.microsoft.com/office/drawing/2014/main" id="{7C1D5E88-3D98-982F-F622-F89F216A38AD}"/>
              </a:ext>
            </a:extLst>
          </p:cNvPr>
          <p:cNvSpPr>
            <a:spLocks noGrp="1"/>
          </p:cNvSpPr>
          <p:nvPr>
            <p:ph type="pic" sz="quarter" idx="10"/>
          </p:nvPr>
        </p:nvSpPr>
        <p:spPr/>
      </p:sp>
      <p:pic>
        <p:nvPicPr>
          <p:cNvPr id="2050" name="Picture 2" descr="QUÉ ES UN SISTEMA DE AUTOCONTROL APPCC? &gt; Tecoal ®">
            <a:extLst>
              <a:ext uri="{FF2B5EF4-FFF2-40B4-BE49-F238E27FC236}">
                <a16:creationId xmlns:a16="http://schemas.microsoft.com/office/drawing/2014/main" id="{EA1BACD0-8C02-98F7-F08E-7B47635162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1175" y="1400189"/>
            <a:ext cx="5287132" cy="3038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149318"/>
      </p:ext>
    </p:extLst>
  </p:cSld>
  <p:clrMapOvr>
    <a:masterClrMapping/>
  </p:clrMapOvr>
  <p:extLst>
    <p:ext uri="{6950BFC3-D8DA-4A85-94F7-54DA5524770B}">
      <p188:commentRel xmlns:p188="http://schemas.microsoft.com/office/powerpoint/2018/8/main" r:id="rId2"/>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A293DA-016F-46D1-9336-8EB1E36C81BC}"/>
              </a:ext>
            </a:extLst>
          </p:cNvPr>
          <p:cNvSpPr>
            <a:spLocks noGrp="1"/>
          </p:cNvSpPr>
          <p:nvPr>
            <p:ph type="body" sz="quarter" idx="18"/>
          </p:nvPr>
        </p:nvSpPr>
        <p:spPr>
          <a:xfrm>
            <a:off x="362465" y="1383957"/>
            <a:ext cx="11590638" cy="4629665"/>
          </a:xfrm>
        </p:spPr>
        <p:txBody>
          <a:bodyPr vert="horz" lIns="91440" tIns="45720" rIns="91440" bIns="45720" rtlCol="0" anchor="t">
            <a:normAutofit fontScale="92500" lnSpcReduction="10000"/>
          </a:bodyPr>
          <a:lstStyle/>
          <a:p>
            <a:pPr indent="0" algn="just"/>
            <a:r>
              <a:rPr lang="es-ES" sz="2200" dirty="0"/>
              <a:t>El APPCC es una técnica/herramienta para garantizar que</a:t>
            </a:r>
            <a:endParaRPr lang="es-ES"/>
          </a:p>
          <a:p>
            <a:pPr marL="571500" indent="-342900" algn="just">
              <a:buFont typeface="Arial" panose="020B0604020202020204" pitchFamily="34" charset="0"/>
              <a:buChar char="•"/>
            </a:pPr>
            <a:r>
              <a:rPr lang="es-ES" sz="2200" dirty="0"/>
              <a:t>Se identifican todos los problemas de seguridad alimentaria relevantes </a:t>
            </a:r>
            <a:endParaRPr lang="es-ES" sz="2200" dirty="0">
              <a:cs typeface="Calibri" panose="020F0502020204030204"/>
            </a:endParaRPr>
          </a:p>
          <a:p>
            <a:pPr marL="571500" indent="-342900" algn="just">
              <a:buFont typeface="Arial" panose="020B0604020202020204" pitchFamily="34" charset="0"/>
              <a:buChar char="•"/>
            </a:pPr>
            <a:r>
              <a:rPr lang="es-ES" sz="2200" dirty="0"/>
              <a:t>Se diseñe un plan práctico y sensato para prevenir o controlar estos peligros para la seguridad alimentaria durante la producción, centrando la atención en los "puntos de control críticos (PCC)". </a:t>
            </a:r>
            <a:endParaRPr lang="es-ES" sz="2200" dirty="0">
              <a:cs typeface="Calibri" panose="020F0502020204030204"/>
            </a:endParaRPr>
          </a:p>
          <a:p>
            <a:pPr indent="0" algn="just"/>
            <a:r>
              <a:rPr lang="es-ES" sz="2200" b="1" dirty="0">
                <a:cs typeface="Arial" panose="020B0604020202020204" pitchFamily="34" charset="0"/>
              </a:rPr>
              <a:t>Las actividades relacionadas con el APPCC incluyen </a:t>
            </a:r>
            <a:r>
              <a:rPr lang="en-GB" sz="2200" b="1" dirty="0">
                <a:cs typeface="Arial" panose="020B0604020202020204" pitchFamily="34" charset="0"/>
              </a:rPr>
              <a:t>:</a:t>
            </a:r>
          </a:p>
          <a:p>
            <a:pPr marL="628650" indent="-342900" algn="just">
              <a:buFont typeface="Arial" panose="020B0604020202020204" pitchFamily="34" charset="0"/>
              <a:buChar char="•"/>
            </a:pPr>
            <a:r>
              <a:rPr lang="es-ES" sz="2200" b="1" dirty="0">
                <a:cs typeface="Arial" panose="020B0604020202020204" pitchFamily="34" charset="0"/>
              </a:rPr>
              <a:t>Análisis de peligros </a:t>
            </a:r>
            <a:r>
              <a:rPr lang="es-ES" sz="2200" dirty="0">
                <a:cs typeface="Arial" panose="020B0604020202020204" pitchFamily="34" charset="0"/>
              </a:rPr>
              <a:t>(decidir qué peligros identificados en cada fase de la elaboración son probables (por ejemplo, los peligros pueden ser físicos, contaminantes químicos y/o microorganismos que causan intoxicación alimentaria); y decidir qué medidas de control pueden/deben adoptarse para prevenir o minimizar estos peligros</a:t>
            </a:r>
            <a:r>
              <a:rPr lang="en-GB" sz="2200" dirty="0">
                <a:cs typeface="Arial" panose="020B0604020202020204" pitchFamily="34" charset="0"/>
              </a:rPr>
              <a:t>. </a:t>
            </a:r>
          </a:p>
          <a:p>
            <a:pPr marL="628650" indent="-342900" algn="just">
              <a:buFont typeface="Arial" panose="020B0604020202020204" pitchFamily="34" charset="0"/>
              <a:buChar char="•"/>
            </a:pPr>
            <a:r>
              <a:rPr lang="es-ES" sz="2200" b="1" dirty="0">
                <a:cs typeface="Arial" panose="020B0604020202020204" pitchFamily="34" charset="0"/>
              </a:rPr>
              <a:t>Establecimiento de Puntos Críticos de Control (PCC), seguimiento y acciones correctivas - </a:t>
            </a:r>
            <a:r>
              <a:rPr lang="es-ES" sz="2200" dirty="0">
                <a:cs typeface="Arial" panose="020B0604020202020204" pitchFamily="34" charset="0"/>
              </a:rPr>
              <a:t>Cada PCC debe estar bajo control durante el procesamiento para garantizar la seguridad de los alimentos; por ejemplo, utilizando límites críticos acordados y válidos y supervisando las medidas de control con frecuencia, para luego tomar acciones correctivas en consecuencia si es necesario.</a:t>
            </a:r>
            <a:endParaRPr lang="en-GB" sz="2200" dirty="0">
              <a:cs typeface="Arial" panose="020B0604020202020204" pitchFamily="34" charset="0"/>
            </a:endParaRPr>
          </a:p>
          <a:p>
            <a:pPr marL="628650" indent="-342900" algn="just">
              <a:buFont typeface="Arial" panose="020B0604020202020204" pitchFamily="34" charset="0"/>
              <a:buChar char="•"/>
            </a:pPr>
            <a:r>
              <a:rPr lang="es-ES" sz="2200" dirty="0">
                <a:cs typeface="Arial" panose="020B0604020202020204" pitchFamily="34" charset="0"/>
              </a:rPr>
              <a:t>En la práctica, es necesario </a:t>
            </a:r>
            <a:r>
              <a:rPr lang="es-ES" sz="2200" b="1" dirty="0">
                <a:cs typeface="Arial" panose="020B0604020202020204" pitchFamily="34" charset="0"/>
              </a:rPr>
              <a:t>documentar el plan APPCC, aplicarlo y llevar un registro del seguimiento de cada PCC</a:t>
            </a:r>
            <a:r>
              <a:rPr lang="es-ES" sz="2200" dirty="0">
                <a:cs typeface="Arial" panose="020B0604020202020204" pitchFamily="34" charset="0"/>
              </a:rPr>
              <a:t> y de las medidas correctivas adoptadas en caso de que el PCC no funcione correctamente.</a:t>
            </a:r>
            <a:endParaRPr lang="en-IE" dirty="0">
              <a:cs typeface="Calibri" panose="020F0502020204030204"/>
            </a:endParaRPr>
          </a:p>
        </p:txBody>
      </p:sp>
      <p:sp>
        <p:nvSpPr>
          <p:cNvPr id="3" name="Text Placeholder 2">
            <a:extLst>
              <a:ext uri="{FF2B5EF4-FFF2-40B4-BE49-F238E27FC236}">
                <a16:creationId xmlns:a16="http://schemas.microsoft.com/office/drawing/2014/main" id="{B10C6269-49F7-451F-A1FD-B5C77D22269E}"/>
              </a:ext>
            </a:extLst>
          </p:cNvPr>
          <p:cNvSpPr>
            <a:spLocks noGrp="1"/>
          </p:cNvSpPr>
          <p:nvPr>
            <p:ph type="body" sz="quarter" idx="16"/>
          </p:nvPr>
        </p:nvSpPr>
        <p:spPr>
          <a:xfrm>
            <a:off x="0" y="351861"/>
            <a:ext cx="10594345" cy="582221"/>
          </a:xfrm>
          <a:solidFill>
            <a:srgbClr val="85D2E1"/>
          </a:solidFill>
        </p:spPr>
        <p:txBody>
          <a:bodyPr anchor="ctr">
            <a:normAutofit lnSpcReduction="10000"/>
          </a:bodyPr>
          <a:lstStyle/>
          <a:p>
            <a:r>
              <a:rPr lang="en-IE" dirty="0"/>
              <a:t>      </a:t>
            </a:r>
            <a:r>
              <a:rPr lang="en-IE" dirty="0" err="1"/>
              <a:t>Explicación</a:t>
            </a:r>
            <a:r>
              <a:rPr lang="en-IE" dirty="0"/>
              <a:t> del APPCC</a:t>
            </a:r>
          </a:p>
        </p:txBody>
      </p:sp>
      <p:sp>
        <p:nvSpPr>
          <p:cNvPr id="5" name="TextBox 4">
            <a:extLst>
              <a:ext uri="{FF2B5EF4-FFF2-40B4-BE49-F238E27FC236}">
                <a16:creationId xmlns:a16="http://schemas.microsoft.com/office/drawing/2014/main" id="{302765CA-312F-4334-A6A3-31C1C1553A74}"/>
              </a:ext>
            </a:extLst>
          </p:cNvPr>
          <p:cNvSpPr txBox="1"/>
          <p:nvPr/>
        </p:nvSpPr>
        <p:spPr>
          <a:xfrm>
            <a:off x="3929449" y="5934670"/>
            <a:ext cx="8262551" cy="757130"/>
          </a:xfrm>
          <a:prstGeom prst="rect">
            <a:avLst/>
          </a:prstGeom>
          <a:solidFill>
            <a:srgbClr val="FFD100"/>
          </a:solidFill>
        </p:spPr>
        <p:txBody>
          <a:bodyPr wrap="square" rtlCol="0">
            <a:spAutoFit/>
          </a:body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600" b="1"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Consejo: </a:t>
            </a:r>
            <a:r>
              <a:rPr kumimoji="0" lang="es-ES" sz="160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Es fundamental que establezca su propio sistema APPCC y se asegure de que todos sus manipuladores de alimentos reciben la formación pertinente para garantizar la </a:t>
            </a:r>
            <a:r>
              <a:rPr kumimoji="0" lang="es-ES" sz="1600" b="1"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seguridad de los consumidores. </a:t>
            </a:r>
            <a:r>
              <a:rPr kumimoji="0" lang="es-ES" sz="160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Esto también es un </a:t>
            </a:r>
            <a:r>
              <a:rPr kumimoji="0" lang="es-ES" sz="1600" b="1"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requisito legal.</a:t>
            </a:r>
          </a:p>
        </p:txBody>
      </p:sp>
    </p:spTree>
    <p:extLst>
      <p:ext uri="{BB962C8B-B14F-4D97-AF65-F5344CB8AC3E}">
        <p14:creationId xmlns:p14="http://schemas.microsoft.com/office/powerpoint/2010/main" val="1085084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7A3360-22B9-43FF-A5BF-6B1D3398BBF8}"/>
              </a:ext>
            </a:extLst>
          </p:cNvPr>
          <p:cNvSpPr>
            <a:spLocks noGrp="1"/>
          </p:cNvSpPr>
          <p:nvPr>
            <p:ph type="body" sz="quarter" idx="18"/>
          </p:nvPr>
        </p:nvSpPr>
        <p:spPr>
          <a:xfrm>
            <a:off x="420130" y="1451899"/>
            <a:ext cx="5972170" cy="4322825"/>
          </a:xfrm>
        </p:spPr>
        <p:txBody>
          <a:bodyPr vert="horz" lIns="91440" tIns="45720" rIns="91440" bIns="45720" rtlCol="0" anchor="t">
            <a:normAutofit fontScale="92500" lnSpcReduction="10000"/>
          </a:bodyPr>
          <a:lstStyle/>
          <a:p>
            <a:pPr marL="0" indent="0" algn="just"/>
            <a:r>
              <a:rPr lang="es-ES" sz="2300" dirty="0"/>
              <a:t>Como se ha comentado en el módulo 2, existe una enorme oportunidad de mercado para las empresas alimentarias debido al </a:t>
            </a:r>
            <a:r>
              <a:rPr lang="es-ES" sz="2300" b="1" dirty="0"/>
              <a:t>crecimiento global de la población</a:t>
            </a:r>
            <a:r>
              <a:rPr lang="es-ES" sz="2300" dirty="0"/>
              <a:t> en el segmento de mayores de 65 años y, en consecuencia, existe la necesidad de satisfacer las variadas necesidades alimentarias de los consumidores/segmento que envejecen para hacer frente a cómo:</a:t>
            </a:r>
            <a:endParaRPr lang="es-ES"/>
          </a:p>
          <a:p>
            <a:pPr marL="342900" indent="-342900" algn="just">
              <a:buFont typeface="Arial" panose="020B0604020202020204" pitchFamily="34" charset="0"/>
              <a:buChar char="•"/>
            </a:pPr>
            <a:r>
              <a:rPr lang="es-ES" sz="2200" dirty="0">
                <a:cs typeface="Arial" panose="020B0604020202020204" pitchFamily="34" charset="0"/>
              </a:rPr>
              <a:t>La salud cambia con la edad</a:t>
            </a:r>
          </a:p>
          <a:p>
            <a:pPr marL="342900" indent="-342900" algn="just">
              <a:buFont typeface="Arial" panose="020B0604020202020204" pitchFamily="34" charset="0"/>
              <a:buChar char="•"/>
            </a:pPr>
            <a:r>
              <a:rPr lang="es-ES" sz="2200" dirty="0">
                <a:cs typeface="Arial" panose="020B0604020202020204" pitchFamily="34" charset="0"/>
              </a:rPr>
              <a:t>Las necesidades nutricionales cambian con la edad</a:t>
            </a:r>
          </a:p>
          <a:p>
            <a:pPr marL="285750" indent="-285750" algn="just">
              <a:buFont typeface="Arial" panose="020B0604020202020204" pitchFamily="34" charset="0"/>
              <a:buChar char="•"/>
            </a:pPr>
            <a:r>
              <a:rPr lang="es-ES" sz="2200" dirty="0">
                <a:cs typeface="Arial" panose="020B0604020202020204" pitchFamily="34" charset="0"/>
              </a:rPr>
              <a:t>Las necesidades dietéticas especiales cambian con la edad</a:t>
            </a:r>
          </a:p>
          <a:p>
            <a:pPr marL="285750" indent="-285750" algn="just">
              <a:buFont typeface="Arial" panose="020B0604020202020204" pitchFamily="34" charset="0"/>
              <a:buChar char="•"/>
            </a:pPr>
            <a:r>
              <a:rPr lang="es-ES" sz="2200" dirty="0">
                <a:cs typeface="Arial" panose="020B0604020202020204" pitchFamily="34" charset="0"/>
              </a:rPr>
              <a:t>Las percepciones y los cambios sensoriales se producen con la edad</a:t>
            </a:r>
            <a:endParaRPr lang="en-IE" dirty="0">
              <a:cs typeface="Calibri" panose="020F0502020204030204"/>
            </a:endParaRPr>
          </a:p>
        </p:txBody>
      </p:sp>
      <p:sp>
        <p:nvSpPr>
          <p:cNvPr id="3" name="Text Placeholder 2">
            <a:extLst>
              <a:ext uri="{FF2B5EF4-FFF2-40B4-BE49-F238E27FC236}">
                <a16:creationId xmlns:a16="http://schemas.microsoft.com/office/drawing/2014/main" id="{10E78A97-4BD8-4BA8-9639-D6D9EF106E46}"/>
              </a:ext>
            </a:extLst>
          </p:cNvPr>
          <p:cNvSpPr>
            <a:spLocks noGrp="1"/>
          </p:cNvSpPr>
          <p:nvPr>
            <p:ph type="body" sz="quarter" idx="16"/>
          </p:nvPr>
        </p:nvSpPr>
        <p:spPr>
          <a:xfrm>
            <a:off x="520531" y="275968"/>
            <a:ext cx="5085159" cy="1155357"/>
          </a:xfrm>
        </p:spPr>
        <p:txBody>
          <a:bodyPr>
            <a:normAutofit fontScale="92500" lnSpcReduction="20000"/>
          </a:bodyPr>
          <a:lstStyle/>
          <a:p>
            <a:r>
              <a:rPr lang="es-ES" sz="3300" dirty="0"/>
              <a:t>¿Por qué desarrollar nuevos alimentos para las personas mayores?</a:t>
            </a:r>
          </a:p>
        </p:txBody>
      </p:sp>
      <p:pic>
        <p:nvPicPr>
          <p:cNvPr id="6" name="Picture Placeholder 5" descr="A bowl of food&#10;&#10;Description automatically generated with low confidence">
            <a:extLst>
              <a:ext uri="{FF2B5EF4-FFF2-40B4-BE49-F238E27FC236}">
                <a16:creationId xmlns:a16="http://schemas.microsoft.com/office/drawing/2014/main" id="{D836CCD4-3627-459D-825A-93508C4F779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1827" b="1827"/>
          <a:stretch>
            <a:fillRect/>
          </a:stretch>
        </p:blipFill>
        <p:spPr/>
      </p:pic>
    </p:spTree>
    <p:extLst>
      <p:ext uri="{BB962C8B-B14F-4D97-AF65-F5344CB8AC3E}">
        <p14:creationId xmlns:p14="http://schemas.microsoft.com/office/powerpoint/2010/main" val="4390150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8EB330-C133-4754-BF3C-73C5B52354D8}"/>
              </a:ext>
            </a:extLst>
          </p:cNvPr>
          <p:cNvSpPr>
            <a:spLocks noGrp="1"/>
          </p:cNvSpPr>
          <p:nvPr>
            <p:ph type="body" sz="quarter" idx="18"/>
          </p:nvPr>
        </p:nvSpPr>
        <p:spPr>
          <a:xfrm>
            <a:off x="234818" y="1495148"/>
            <a:ext cx="5979552" cy="4485522"/>
          </a:xfrm>
        </p:spPr>
        <p:txBody>
          <a:bodyPr vert="horz" lIns="91440" tIns="45720" rIns="91440" bIns="45720" rtlCol="0" anchor="t">
            <a:no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2200" dirty="0">
                <a:solidFill>
                  <a:prstClr val="black"/>
                </a:solidFill>
                <a:cs typeface="Arial" panose="020B0604020202020204" pitchFamily="34" charset="0"/>
              </a:rPr>
              <a:t>El análisis sensorial consiste en probar el gusto, el sabor/aroma, el aspecto/visual, el oído, etc. del propio producto alimentario</a:t>
            </a:r>
            <a:endParaRPr lang="en-GB" sz="800" b="0" i="0" u="none" strike="noStrike" kern="1200" cap="none" spc="0" normalizeH="0" baseline="0" noProof="0" dirty="0">
              <a:ln>
                <a:noFill/>
              </a:ln>
              <a:solidFill>
                <a:prstClr val="black"/>
              </a:solidFill>
              <a:effectLst/>
              <a:uLnTx/>
              <a:uFillTx/>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200" b="0" i="0" u="none" strike="noStrike" kern="1200" cap="none" spc="0" normalizeH="0" baseline="0" noProof="0" dirty="0">
                <a:ln>
                  <a:noFill/>
                </a:ln>
                <a:solidFill>
                  <a:prstClr val="black"/>
                </a:solidFill>
                <a:effectLst/>
                <a:uLnTx/>
                <a:uFillTx/>
                <a:ea typeface="+mn-ea"/>
                <a:cs typeface="Arial" panose="020B0604020202020204" pitchFamily="34" charset="0"/>
              </a:rPr>
              <a:t>También ofrece a los consumidores </a:t>
            </a:r>
            <a:r>
              <a:rPr kumimoji="0" lang="es-ES" sz="2200" b="1" i="0" u="none" strike="noStrike" kern="1200" cap="none" spc="0" normalizeH="0" baseline="0" noProof="0" dirty="0">
                <a:ln>
                  <a:noFill/>
                </a:ln>
                <a:solidFill>
                  <a:prstClr val="black"/>
                </a:solidFill>
                <a:effectLst/>
                <a:uLnTx/>
                <a:uFillTx/>
                <a:ea typeface="+mn-ea"/>
                <a:cs typeface="Arial" panose="020B0604020202020204" pitchFamily="34" charset="0"/>
              </a:rPr>
              <a:t>información</a:t>
            </a:r>
            <a:r>
              <a:rPr kumimoji="0" lang="es-ES" sz="2200" b="0" i="0" u="none" strike="noStrike" kern="1200" cap="none" spc="0" normalizeH="0" baseline="0" noProof="0" dirty="0">
                <a:ln>
                  <a:noFill/>
                </a:ln>
                <a:solidFill>
                  <a:prstClr val="black"/>
                </a:solidFill>
                <a:effectLst/>
                <a:uLnTx/>
                <a:uFillTx/>
                <a:ea typeface="+mn-ea"/>
                <a:cs typeface="Arial" panose="020B0604020202020204" pitchFamily="34" charset="0"/>
              </a:rPr>
              <a:t> sobre sus </a:t>
            </a:r>
            <a:r>
              <a:rPr kumimoji="0" lang="es-ES" sz="2200" b="1" i="0" u="none" strike="noStrike" kern="1200" cap="none" spc="0" normalizeH="0" baseline="0" noProof="0" dirty="0">
                <a:ln>
                  <a:noFill/>
                </a:ln>
                <a:solidFill>
                  <a:prstClr val="black"/>
                </a:solidFill>
                <a:effectLst/>
                <a:uLnTx/>
                <a:uFillTx/>
                <a:ea typeface="+mn-ea"/>
                <a:cs typeface="Arial" panose="020B0604020202020204" pitchFamily="34" charset="0"/>
              </a:rPr>
              <a:t>preferencias</a:t>
            </a:r>
            <a:r>
              <a:rPr kumimoji="0" lang="es-ES" sz="2200" b="0" i="0" u="none" strike="noStrike" kern="1200" cap="none" spc="0" normalizeH="0" baseline="0" noProof="0" dirty="0">
                <a:ln>
                  <a:noFill/>
                </a:ln>
                <a:solidFill>
                  <a:prstClr val="black"/>
                </a:solidFill>
                <a:effectLst/>
                <a:uLnTx/>
                <a:uFillTx/>
                <a:ea typeface="+mn-ea"/>
                <a:cs typeface="Arial" panose="020B0604020202020204" pitchFamily="34" charset="0"/>
              </a:rPr>
              <a:t> y su opinión sobre el producto</a:t>
            </a:r>
            <a:endParaRPr lang="en-GB" sz="800" b="0" i="0" u="none" strike="noStrike" kern="1200" cap="none" spc="0" normalizeH="0" baseline="0" noProof="0" dirty="0">
              <a:ln>
                <a:noFill/>
              </a:ln>
              <a:solidFill>
                <a:prstClr val="black"/>
              </a:solidFill>
              <a:effectLst/>
              <a:uLnTx/>
              <a:uFillTx/>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200" b="0" i="0" u="none" strike="noStrike" kern="1200" cap="none" spc="0" normalizeH="0" baseline="0" noProof="0" dirty="0">
                <a:ln>
                  <a:noFill/>
                </a:ln>
                <a:solidFill>
                  <a:prstClr val="black"/>
                </a:solidFill>
                <a:effectLst/>
                <a:uLnTx/>
                <a:uFillTx/>
                <a:ea typeface="+mn-ea"/>
                <a:cs typeface="Arial" panose="020B0604020202020204" pitchFamily="34" charset="0"/>
              </a:rPr>
              <a:t>Este "resultado" sensorial ayuda a determinar la </a:t>
            </a:r>
            <a:r>
              <a:rPr kumimoji="0" lang="es-ES" sz="2200" b="1" i="0" u="none" strike="noStrike" kern="1200" cap="none" spc="0" normalizeH="0" baseline="0" noProof="0" dirty="0">
                <a:ln>
                  <a:noFill/>
                </a:ln>
                <a:solidFill>
                  <a:prstClr val="black"/>
                </a:solidFill>
                <a:effectLst/>
                <a:uLnTx/>
                <a:uFillTx/>
                <a:ea typeface="+mn-ea"/>
                <a:cs typeface="Arial" panose="020B0604020202020204" pitchFamily="34" charset="0"/>
              </a:rPr>
              <a:t>vida útil</a:t>
            </a:r>
            <a:r>
              <a:rPr kumimoji="0" lang="es-ES" sz="2200" b="0" i="0" u="none" strike="noStrike" kern="1200" cap="none" spc="0" normalizeH="0" baseline="0" noProof="0" dirty="0">
                <a:ln>
                  <a:noFill/>
                </a:ln>
                <a:solidFill>
                  <a:prstClr val="black"/>
                </a:solidFill>
                <a:effectLst/>
                <a:uLnTx/>
                <a:uFillTx/>
                <a:ea typeface="+mn-ea"/>
                <a:cs typeface="Arial" panose="020B0604020202020204" pitchFamily="34" charset="0"/>
              </a:rPr>
              <a:t> del producto, ya que en diferentes etapas las personas desarrollan una percepción de lo que es o no es la frescura</a:t>
            </a:r>
            <a:endParaRPr lang="en-GB" sz="2200" spc="0" dirty="0">
              <a:solidFill>
                <a:prstClr val="black"/>
              </a:solidFill>
              <a:latin typeface="+mn-lt"/>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tabLst/>
              <a:defRPr/>
            </a:pPr>
            <a:r>
              <a:rPr lang="es-ES" sz="2400" spc="0" dirty="0">
                <a:solidFill>
                  <a:prstClr val="black"/>
                </a:solidFill>
                <a:latin typeface="+mn-lt"/>
                <a:cs typeface="Arial" panose="020B0604020202020204" pitchFamily="34" charset="0"/>
              </a:rPr>
              <a:t>En una sección posterior, trataremos más a fondo el análisis sensorial</a:t>
            </a:r>
          </a:p>
        </p:txBody>
      </p:sp>
      <p:sp>
        <p:nvSpPr>
          <p:cNvPr id="3" name="Text Placeholder 2">
            <a:extLst>
              <a:ext uri="{FF2B5EF4-FFF2-40B4-BE49-F238E27FC236}">
                <a16:creationId xmlns:a16="http://schemas.microsoft.com/office/drawing/2014/main" id="{BF59ED98-2838-49D8-ABD9-970368B014B0}"/>
              </a:ext>
            </a:extLst>
          </p:cNvPr>
          <p:cNvSpPr>
            <a:spLocks noGrp="1"/>
          </p:cNvSpPr>
          <p:nvPr>
            <p:ph type="body" sz="quarter" idx="16"/>
          </p:nvPr>
        </p:nvSpPr>
        <p:spPr>
          <a:xfrm>
            <a:off x="481152" y="344979"/>
            <a:ext cx="5664813" cy="815361"/>
          </a:xfrm>
        </p:spPr>
        <p:txBody>
          <a:bodyPr>
            <a:normAutofit fontScale="92500" lnSpcReduction="20000"/>
          </a:bodyPr>
          <a:lstStyle/>
          <a:p>
            <a:r>
              <a:rPr lang="en-IE" dirty="0"/>
              <a:t>3. </a:t>
            </a:r>
            <a:r>
              <a:rPr lang="en-IE" dirty="0" err="1"/>
              <a:t>Métodos</a:t>
            </a:r>
            <a:r>
              <a:rPr lang="en-IE" dirty="0"/>
              <a:t> de </a:t>
            </a:r>
            <a:r>
              <a:rPr lang="en-IE" dirty="0" err="1"/>
              <a:t>pruebas</a:t>
            </a:r>
            <a:r>
              <a:rPr lang="en-IE" dirty="0"/>
              <a:t> </a:t>
            </a:r>
            <a:r>
              <a:rPr lang="en-IE" dirty="0" err="1"/>
              <a:t>sensoriales</a:t>
            </a:r>
            <a:endParaRPr lang="en-IE" dirty="0"/>
          </a:p>
          <a:p>
            <a:endParaRPr lang="en-IE" dirty="0"/>
          </a:p>
        </p:txBody>
      </p:sp>
      <p:pic>
        <p:nvPicPr>
          <p:cNvPr id="6" name="Picture Placeholder 5" descr="Woman eating a green macaron">
            <a:extLst>
              <a:ext uri="{FF2B5EF4-FFF2-40B4-BE49-F238E27FC236}">
                <a16:creationId xmlns:a16="http://schemas.microsoft.com/office/drawing/2014/main" id="{AF8F2A5D-F347-49BB-85BA-20ADBAD640A6}"/>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679441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89889F-A444-4B0C-8638-592D621A0B7B}"/>
              </a:ext>
            </a:extLst>
          </p:cNvPr>
          <p:cNvSpPr>
            <a:spLocks noGrp="1"/>
          </p:cNvSpPr>
          <p:nvPr>
            <p:ph type="body" sz="quarter" idx="18"/>
          </p:nvPr>
        </p:nvSpPr>
        <p:spPr>
          <a:xfrm>
            <a:off x="734714" y="1458097"/>
            <a:ext cx="10808102" cy="4166618"/>
          </a:xfrm>
        </p:spPr>
        <p:txBody>
          <a:bodyPr vert="horz" lIns="91440" tIns="45720" rIns="91440" bIns="45720" rtlCol="0" anchor="t">
            <a:normAutofit fontScale="92500" lnSpcReduction="10000"/>
          </a:bodyPr>
          <a:lstStyle/>
          <a:p>
            <a:pPr marL="0" indent="0" algn="just"/>
            <a:r>
              <a:rPr lang="es-ES" dirty="0"/>
              <a:t>Así pues, hemos analizado nuestras ideas de productos/servicios alimentarios nuevos o mejorados para las personas mayores y hemos elegido el producto más viable (desde el punto de vista normativo, técnico y financiero) para desarrollarlo y producirlo. Hemos llevado a cabo las pruebas pertinentes de producto y seguridad y ahora debemos ampliarlo y averiguar cómo producirlo.</a:t>
            </a:r>
            <a:endParaRPr lang="es-ES"/>
          </a:p>
          <a:p>
            <a:pPr marL="0" indent="0" algn="just"/>
            <a:r>
              <a:rPr lang="es-ES" dirty="0"/>
              <a:t>DNP significa que su </a:t>
            </a:r>
            <a:r>
              <a:rPr lang="es-ES" b="1" dirty="0"/>
              <a:t>proceso se está desarrollando y cambiando</a:t>
            </a:r>
            <a:r>
              <a:rPr lang="es-ES" dirty="0"/>
              <a:t>. Esto puede implicar la adición de una nueva línea de productos específica para el mercado de la tercera edad, el cambio de la disposición existente, métodos de procesamiento nuevos o diferentes y, lo que es más importante, </a:t>
            </a:r>
            <a:r>
              <a:rPr lang="es-ES" b="1" dirty="0"/>
              <a:t>la formación de sus empleados </a:t>
            </a:r>
            <a:r>
              <a:rPr lang="es-ES" dirty="0"/>
              <a:t>para llevar a cabo el nuevo proceso</a:t>
            </a:r>
            <a:r>
              <a:rPr lang="en-IE" dirty="0"/>
              <a:t>.</a:t>
            </a:r>
            <a:endParaRPr lang="en-IE" dirty="0">
              <a:cs typeface="Calibri" panose="020F0502020204030204"/>
            </a:endParaRPr>
          </a:p>
          <a:p>
            <a:pPr marL="0" indent="0" algn="just">
              <a:tabLst>
                <a:tab pos="0" algn="l"/>
              </a:tabLst>
            </a:pPr>
            <a:r>
              <a:rPr lang="es-ES" b="1" dirty="0"/>
              <a:t>El desarrollo de prototipos </a:t>
            </a:r>
            <a:r>
              <a:rPr lang="es-ES" dirty="0"/>
              <a:t>es necesario para hacerse una idea de los procesos a gran escala y ayuda a entrar en el mercado. La ampliación de la producción ofrece la oportunidad de gestionar los ingredientes, el proceso, la producción, el almacenamiento y el envasado a mayor escala. Y te acercas al lanzamiento al mercado.</a:t>
            </a:r>
            <a:endParaRPr lang="en-IE" dirty="0">
              <a:cs typeface="Calibri" panose="020F0502020204030204"/>
            </a:endParaRPr>
          </a:p>
        </p:txBody>
      </p:sp>
      <p:sp>
        <p:nvSpPr>
          <p:cNvPr id="5" name="Text Placeholder 4">
            <a:extLst>
              <a:ext uri="{FF2B5EF4-FFF2-40B4-BE49-F238E27FC236}">
                <a16:creationId xmlns:a16="http://schemas.microsoft.com/office/drawing/2014/main" id="{DDD17BDC-971C-49E1-8587-E230C8A3F89B}"/>
              </a:ext>
            </a:extLst>
          </p:cNvPr>
          <p:cNvSpPr>
            <a:spLocks noGrp="1"/>
          </p:cNvSpPr>
          <p:nvPr>
            <p:ph type="body" sz="quarter" idx="16"/>
          </p:nvPr>
        </p:nvSpPr>
        <p:spPr>
          <a:xfrm>
            <a:off x="248682" y="527642"/>
            <a:ext cx="10808102" cy="582221"/>
          </a:xfrm>
          <a:solidFill>
            <a:srgbClr val="FFD100"/>
          </a:solidFill>
        </p:spPr>
        <p:txBody>
          <a:bodyPr>
            <a:normAutofit lnSpcReduction="10000"/>
          </a:bodyPr>
          <a:lstStyle/>
          <a:p>
            <a:r>
              <a:rPr lang="en-IE" dirty="0"/>
              <a:t>	 </a:t>
            </a:r>
            <a:r>
              <a:rPr lang="en-IE" dirty="0" err="1"/>
              <a:t>Proceso</a:t>
            </a:r>
            <a:r>
              <a:rPr lang="en-IE" dirty="0"/>
              <a:t> DNP – </a:t>
            </a:r>
            <a:r>
              <a:rPr lang="en-IE" dirty="0" err="1"/>
              <a:t>Fase</a:t>
            </a:r>
            <a:r>
              <a:rPr lang="en-IE" dirty="0"/>
              <a:t> </a:t>
            </a:r>
            <a:r>
              <a:rPr lang="en-IE" b="1" dirty="0"/>
              <a:t>4. </a:t>
            </a:r>
            <a:r>
              <a:rPr lang="en-IE" b="1" dirty="0" err="1"/>
              <a:t>Producción</a:t>
            </a:r>
            <a:r>
              <a:rPr lang="en-IE" b="1" dirty="0"/>
              <a:t> y </a:t>
            </a:r>
            <a:r>
              <a:rPr lang="en-IE" b="1" dirty="0" err="1"/>
              <a:t>lanzamiento</a:t>
            </a:r>
            <a:endParaRPr lang="en-IE" b="1" dirty="0"/>
          </a:p>
        </p:txBody>
      </p:sp>
    </p:spTree>
    <p:extLst>
      <p:ext uri="{BB962C8B-B14F-4D97-AF65-F5344CB8AC3E}">
        <p14:creationId xmlns:p14="http://schemas.microsoft.com/office/powerpoint/2010/main" val="20131666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hild drawing a rocket on a concrete wall">
            <a:extLst>
              <a:ext uri="{FF2B5EF4-FFF2-40B4-BE49-F238E27FC236}">
                <a16:creationId xmlns:a16="http://schemas.microsoft.com/office/drawing/2014/main" id="{CD9FBD6D-7A41-4841-B033-D211E1C7E718}"/>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852062" y="228600"/>
            <a:ext cx="5105121" cy="6362700"/>
          </a:xfrm>
        </p:spPr>
      </p:pic>
      <p:sp>
        <p:nvSpPr>
          <p:cNvPr id="3" name="Text Placeholder 2">
            <a:extLst>
              <a:ext uri="{FF2B5EF4-FFF2-40B4-BE49-F238E27FC236}">
                <a16:creationId xmlns:a16="http://schemas.microsoft.com/office/drawing/2014/main" id="{92686133-0E5E-425A-B5FD-EA057E078983}"/>
              </a:ext>
            </a:extLst>
          </p:cNvPr>
          <p:cNvSpPr>
            <a:spLocks noGrp="1"/>
          </p:cNvSpPr>
          <p:nvPr>
            <p:ph type="body" sz="quarter" idx="18"/>
          </p:nvPr>
        </p:nvSpPr>
        <p:spPr>
          <a:xfrm>
            <a:off x="1595610" y="1350803"/>
            <a:ext cx="5105121" cy="5409225"/>
          </a:xfrm>
        </p:spPr>
        <p:txBody>
          <a:bodyPr vert="horz" lIns="91440" tIns="45720" rIns="91440" bIns="45720" rtlCol="0" anchor="t">
            <a:normAutofit fontScale="70000" lnSpcReduction="20000"/>
          </a:bodyPr>
          <a:lstStyle/>
          <a:p>
            <a:pPr marL="0" indent="0" algn="just">
              <a:lnSpc>
                <a:spcPct val="120000"/>
              </a:lnSpc>
            </a:pPr>
            <a:r>
              <a:rPr lang="es-ES" dirty="0"/>
              <a:t>El lanzamiento de un nuevo producto alimentario en el mercado es uno de los últimos pasos después de probar todos los conceptos a través de varias etapas. Los productos que se lanzan al mercado tienen un índice de fracaso de entre el 25% y el 45%. </a:t>
            </a:r>
            <a:endParaRPr lang="es-ES"/>
          </a:p>
          <a:p>
            <a:pPr marL="0" indent="0" algn="just">
              <a:lnSpc>
                <a:spcPct val="120000"/>
              </a:lnSpc>
            </a:pPr>
            <a:r>
              <a:rPr lang="es-ES" dirty="0"/>
              <a:t>Las investigaciones demuestran que algunos de los fracasos del NPD pueden atribuirse a la falta de un proceso de NPD estructurado. Según </a:t>
            </a:r>
            <a:r>
              <a:rPr lang="es-ES" dirty="0" err="1"/>
              <a:t>Wheelwright</a:t>
            </a:r>
            <a:r>
              <a:rPr lang="es-ES" dirty="0"/>
              <a:t> y Clark (1992), las empresas que abordan el NPD de forma estructurada tienen más éxito que las que tienen un enfoque ad hoc</a:t>
            </a:r>
            <a:endParaRPr lang="es-ES" dirty="0">
              <a:cs typeface="Calibri" panose="020F0502020204030204"/>
            </a:endParaRPr>
          </a:p>
          <a:p>
            <a:pPr marL="0" indent="0" algn="just">
              <a:lnSpc>
                <a:spcPct val="120000"/>
              </a:lnSpc>
            </a:pPr>
            <a:r>
              <a:rPr lang="es-ES" dirty="0"/>
              <a:t>Antes de lanzar un producto, debe tener un </a:t>
            </a:r>
            <a:r>
              <a:rPr lang="es-ES" b="1" dirty="0"/>
              <a:t>PLAN DETALLADO </a:t>
            </a:r>
            <a:r>
              <a:rPr lang="es-ES" dirty="0"/>
              <a:t>para el mismo</a:t>
            </a:r>
            <a:r>
              <a:rPr lang="en-US" dirty="0"/>
              <a:t>. </a:t>
            </a:r>
            <a:r>
              <a:rPr lang="es-ES" dirty="0"/>
              <a:t>Debe incluir detalles sobre el </a:t>
            </a:r>
            <a:r>
              <a:rPr lang="es-ES" b="1" dirty="0"/>
              <a:t>calendario de lanzamiento </a:t>
            </a:r>
            <a:r>
              <a:rPr lang="es-ES" dirty="0"/>
              <a:t>de un producto y los </a:t>
            </a:r>
            <a:r>
              <a:rPr lang="es-ES" b="1" dirty="0"/>
              <a:t>clientes a alcanzar</a:t>
            </a:r>
            <a:r>
              <a:rPr lang="en-US" dirty="0"/>
              <a:t>. </a:t>
            </a:r>
            <a:r>
              <a:rPr lang="es-ES" dirty="0"/>
              <a:t>El posicionamiento correcto frente a los</a:t>
            </a:r>
            <a:r>
              <a:rPr lang="es-ES" b="1" dirty="0"/>
              <a:t> competidores </a:t>
            </a:r>
            <a:r>
              <a:rPr lang="es-ES" dirty="0"/>
              <a:t>también desempeña un papel importante en el lanzamiento</a:t>
            </a:r>
            <a:r>
              <a:rPr lang="en-US" dirty="0"/>
              <a:t>.</a:t>
            </a:r>
            <a:endParaRPr lang="en-IE" dirty="0">
              <a:cs typeface="Calibri" panose="020F0502020204030204"/>
            </a:endParaRPr>
          </a:p>
        </p:txBody>
      </p:sp>
      <p:sp>
        <p:nvSpPr>
          <p:cNvPr id="4" name="Text Placeholder 3">
            <a:extLst>
              <a:ext uri="{FF2B5EF4-FFF2-40B4-BE49-F238E27FC236}">
                <a16:creationId xmlns:a16="http://schemas.microsoft.com/office/drawing/2014/main" id="{83D6FB8B-977C-43E9-8299-6C48D310FC0A}"/>
              </a:ext>
            </a:extLst>
          </p:cNvPr>
          <p:cNvSpPr>
            <a:spLocks noGrp="1"/>
          </p:cNvSpPr>
          <p:nvPr>
            <p:ph type="body" sz="quarter" idx="16"/>
          </p:nvPr>
        </p:nvSpPr>
        <p:spPr/>
        <p:txBody>
          <a:bodyPr>
            <a:normAutofit lnSpcReduction="10000"/>
          </a:bodyPr>
          <a:lstStyle/>
          <a:p>
            <a:r>
              <a:rPr lang="en-IE" dirty="0" err="1"/>
              <a:t>Lanzamiento</a:t>
            </a:r>
            <a:endParaRPr lang="en-IE" dirty="0"/>
          </a:p>
        </p:txBody>
      </p:sp>
    </p:spTree>
    <p:extLst>
      <p:ext uri="{BB962C8B-B14F-4D97-AF65-F5344CB8AC3E}">
        <p14:creationId xmlns:p14="http://schemas.microsoft.com/office/powerpoint/2010/main" val="28653715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2686133-0E5E-425A-B5FD-EA057E078983}"/>
              </a:ext>
            </a:extLst>
          </p:cNvPr>
          <p:cNvSpPr>
            <a:spLocks noGrp="1"/>
          </p:cNvSpPr>
          <p:nvPr>
            <p:ph type="body" sz="quarter" idx="18"/>
          </p:nvPr>
        </p:nvSpPr>
        <p:spPr>
          <a:xfrm>
            <a:off x="1718561" y="1589342"/>
            <a:ext cx="5105121" cy="5409225"/>
          </a:xfrm>
        </p:spPr>
        <p:txBody>
          <a:bodyPr vert="horz" lIns="91440" tIns="45720" rIns="91440" bIns="45720" rtlCol="0" anchor="t">
            <a:normAutofit/>
          </a:bodyPr>
          <a:lstStyle/>
          <a:p>
            <a:pPr marL="0" indent="0" algn="just">
              <a:lnSpc>
                <a:spcPct val="120000"/>
              </a:lnSpc>
            </a:pPr>
            <a:r>
              <a:rPr lang="es-ES" dirty="0"/>
              <a:t>Un factor importante para el lanzamiento es conseguir una buena imagen de marca. Su marca es la capacidad de su empresa para ser reconocida por su grupo objetivo. </a:t>
            </a:r>
            <a:endParaRPr lang="es-ES"/>
          </a:p>
          <a:p>
            <a:pPr marL="0" indent="0" algn="just">
              <a:lnSpc>
                <a:spcPct val="120000"/>
              </a:lnSpc>
            </a:pPr>
            <a:r>
              <a:rPr lang="es-ES" dirty="0"/>
              <a:t>Ya hemos hablado de ello en el módulo 3, en términos de posicionamiento en el mercado, y profundizaremos en la importancia de la marca en el módulo 6, cuando hablemos del marketing para personas mayores.</a:t>
            </a:r>
            <a:endParaRPr lang="en-IE" dirty="0">
              <a:cs typeface="Calibri" panose="020F0502020204030204"/>
            </a:endParaRPr>
          </a:p>
        </p:txBody>
      </p:sp>
      <p:sp>
        <p:nvSpPr>
          <p:cNvPr id="4" name="Text Placeholder 3">
            <a:extLst>
              <a:ext uri="{FF2B5EF4-FFF2-40B4-BE49-F238E27FC236}">
                <a16:creationId xmlns:a16="http://schemas.microsoft.com/office/drawing/2014/main" id="{83D6FB8B-977C-43E9-8299-6C48D310FC0A}"/>
              </a:ext>
            </a:extLst>
          </p:cNvPr>
          <p:cNvSpPr>
            <a:spLocks noGrp="1"/>
          </p:cNvSpPr>
          <p:nvPr>
            <p:ph type="body" sz="quarter" idx="16"/>
          </p:nvPr>
        </p:nvSpPr>
        <p:spPr/>
        <p:txBody>
          <a:bodyPr>
            <a:normAutofit lnSpcReduction="10000"/>
          </a:bodyPr>
          <a:lstStyle/>
          <a:p>
            <a:r>
              <a:rPr lang="en-IE" dirty="0"/>
              <a:t>La </a:t>
            </a:r>
            <a:r>
              <a:rPr lang="en-IE" dirty="0" err="1"/>
              <a:t>marca</a:t>
            </a:r>
            <a:r>
              <a:rPr lang="en-IE" dirty="0"/>
              <a:t> ...</a:t>
            </a:r>
          </a:p>
        </p:txBody>
      </p:sp>
      <p:sp>
        <p:nvSpPr>
          <p:cNvPr id="6" name="Speech Bubble: Rectangle with Corners Rounded 5">
            <a:extLst>
              <a:ext uri="{FF2B5EF4-FFF2-40B4-BE49-F238E27FC236}">
                <a16:creationId xmlns:a16="http://schemas.microsoft.com/office/drawing/2014/main" id="{4CE99783-2A9E-24A1-D7EB-1DAFE73FB9A5}"/>
              </a:ext>
            </a:extLst>
          </p:cNvPr>
          <p:cNvSpPr/>
          <p:nvPr/>
        </p:nvSpPr>
        <p:spPr>
          <a:xfrm>
            <a:off x="7056254" y="1572548"/>
            <a:ext cx="4887590" cy="3455299"/>
          </a:xfrm>
          <a:prstGeom prst="wedgeRoundRectCallout">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TextBox 6">
            <a:extLst>
              <a:ext uri="{FF2B5EF4-FFF2-40B4-BE49-F238E27FC236}">
                <a16:creationId xmlns:a16="http://schemas.microsoft.com/office/drawing/2014/main" id="{6277DAF5-D3DD-A4B6-DDDA-E25E04C13687}"/>
              </a:ext>
            </a:extLst>
          </p:cNvPr>
          <p:cNvSpPr txBox="1"/>
          <p:nvPr/>
        </p:nvSpPr>
        <p:spPr>
          <a:xfrm>
            <a:off x="7189773" y="1849008"/>
            <a:ext cx="4620552" cy="3108543"/>
          </a:xfrm>
          <a:prstGeom prst="rect">
            <a:avLst/>
          </a:prstGeom>
          <a:noFill/>
        </p:spPr>
        <p:txBody>
          <a:bodyPr wrap="square" lIns="91440" tIns="45720" rIns="91440" bIns="45720" anchor="t">
            <a:spAutoFit/>
          </a:bodyPr>
          <a:lstStyle/>
          <a:p>
            <a:pPr algn="ctr"/>
            <a:r>
              <a:rPr lang="es-ES" sz="2800" b="0" i="0" dirty="0">
                <a:solidFill>
                  <a:srgbClr val="212121"/>
                </a:solidFill>
                <a:effectLst/>
                <a:latin typeface="-apple-system"/>
              </a:rPr>
              <a:t>El objetivo principal de la marca es </a:t>
            </a:r>
            <a:r>
              <a:rPr lang="es-ES" sz="2800" b="1" i="0" dirty="0">
                <a:solidFill>
                  <a:srgbClr val="212121"/>
                </a:solidFill>
                <a:effectLst/>
                <a:latin typeface="-apple-system"/>
              </a:rPr>
              <a:t>atraer y retener </a:t>
            </a:r>
            <a:r>
              <a:rPr lang="es-ES" sz="2800" b="0" i="0" dirty="0">
                <a:solidFill>
                  <a:srgbClr val="212121"/>
                </a:solidFill>
                <a:effectLst/>
                <a:latin typeface="-apple-system"/>
              </a:rPr>
              <a:t>a los clientes mediante la entrega de ofertas de productos y servicios que estén bien alineados con las promesas hechas por la marca</a:t>
            </a:r>
            <a:r>
              <a:rPr lang="en-US" sz="2800" b="0" i="0" dirty="0">
                <a:solidFill>
                  <a:srgbClr val="212121"/>
                </a:solidFill>
                <a:effectLst/>
                <a:latin typeface="-apple-system"/>
              </a:rPr>
              <a:t>.</a:t>
            </a:r>
            <a:endParaRPr lang="en-IE" sz="2800" dirty="0">
              <a:cs typeface="Calibri"/>
            </a:endParaRPr>
          </a:p>
        </p:txBody>
      </p:sp>
    </p:spTree>
    <p:extLst>
      <p:ext uri="{BB962C8B-B14F-4D97-AF65-F5344CB8AC3E}">
        <p14:creationId xmlns:p14="http://schemas.microsoft.com/office/powerpoint/2010/main" val="31610833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89889F-A444-4B0C-8638-592D621A0B7B}"/>
              </a:ext>
            </a:extLst>
          </p:cNvPr>
          <p:cNvSpPr>
            <a:spLocks noGrp="1"/>
          </p:cNvSpPr>
          <p:nvPr>
            <p:ph type="body" sz="quarter" idx="18"/>
          </p:nvPr>
        </p:nvSpPr>
        <p:spPr>
          <a:xfrm>
            <a:off x="734714" y="1680519"/>
            <a:ext cx="10808102" cy="4166618"/>
          </a:xfrm>
        </p:spPr>
        <p:txBody>
          <a:bodyPr vert="horz" lIns="91440" tIns="45720" rIns="91440" bIns="45720" rtlCol="0" anchor="t">
            <a:normAutofit/>
          </a:bodyPr>
          <a:lstStyle/>
          <a:p>
            <a:pPr marL="0" indent="0" algn="just"/>
            <a:r>
              <a:rPr lang="es-ES" b="1" dirty="0"/>
              <a:t>Las pruebas de mercado </a:t>
            </a:r>
            <a:r>
              <a:rPr lang="es-ES" dirty="0"/>
              <a:t>ayudarán a identificar cualquier defecto en el producto alimenticio o en el servicio de comida para mayores. También ayudará a analizar el aspecto y el valor de un producto en un mercado definido. A partir de ahí, se pueden realizar los cambios necesarios para el desarrollo posterior</a:t>
            </a:r>
            <a:r>
              <a:rPr lang="en-US" dirty="0"/>
              <a:t>.</a:t>
            </a:r>
            <a:endParaRPr lang="es-ES"/>
          </a:p>
          <a:p>
            <a:pPr marL="0" indent="0" algn="just"/>
            <a:r>
              <a:rPr lang="en-US" dirty="0"/>
              <a:t> </a:t>
            </a:r>
            <a:r>
              <a:rPr lang="es-ES" dirty="0"/>
              <a:t>Buscar la </a:t>
            </a:r>
            <a:r>
              <a:rPr lang="es-ES" b="1" dirty="0"/>
              <a:t>opinión de los clientes </a:t>
            </a:r>
            <a:r>
              <a:rPr lang="es-ES" dirty="0"/>
              <a:t>le dará una idea sobre las necesidades y la satisfacción de los mismos. No es necesario trabajar en la modificación de sus productos inmediatamente. Puede ir paso a paso y atraer a más clientes</a:t>
            </a:r>
            <a:r>
              <a:rPr lang="en-US" dirty="0"/>
              <a:t>.</a:t>
            </a:r>
            <a:endParaRPr lang="en-US" dirty="0">
              <a:cs typeface="Calibri" panose="020F0502020204030204"/>
            </a:endParaRPr>
          </a:p>
          <a:p>
            <a:pPr marL="0" indent="0" algn="just"/>
            <a:r>
              <a:rPr lang="es-ES" b="0" i="0" dirty="0">
                <a:effectLst/>
              </a:rPr>
              <a:t>El lanzamiento de un producto no es el último paso en el desarrollo de un nuevo producto. Tenga en cuenta que es un </a:t>
            </a:r>
            <a:r>
              <a:rPr lang="es-ES" b="1" i="0" dirty="0">
                <a:effectLst/>
              </a:rPr>
              <a:t>proceso continuo </a:t>
            </a:r>
            <a:r>
              <a:rPr lang="es-ES" b="0" i="0" dirty="0">
                <a:effectLst/>
              </a:rPr>
              <a:t>y que el desarrollo posterior siempre es importante para el éxito de un producto.</a:t>
            </a:r>
            <a:endParaRPr lang="en-IE" dirty="0">
              <a:cs typeface="Calibri" panose="020F0502020204030204"/>
            </a:endParaRPr>
          </a:p>
        </p:txBody>
      </p:sp>
      <p:sp>
        <p:nvSpPr>
          <p:cNvPr id="5" name="Text Placeholder 4">
            <a:extLst>
              <a:ext uri="{FF2B5EF4-FFF2-40B4-BE49-F238E27FC236}">
                <a16:creationId xmlns:a16="http://schemas.microsoft.com/office/drawing/2014/main" id="{DDD17BDC-971C-49E1-8587-E230C8A3F89B}"/>
              </a:ext>
            </a:extLst>
          </p:cNvPr>
          <p:cNvSpPr>
            <a:spLocks noGrp="1"/>
          </p:cNvSpPr>
          <p:nvPr>
            <p:ph type="body" sz="quarter" idx="16"/>
          </p:nvPr>
        </p:nvSpPr>
        <p:spPr>
          <a:xfrm>
            <a:off x="248682" y="527642"/>
            <a:ext cx="10808102" cy="582221"/>
          </a:xfrm>
          <a:solidFill>
            <a:srgbClr val="FFD100"/>
          </a:solidFill>
        </p:spPr>
        <p:txBody>
          <a:bodyPr anchor="ctr">
            <a:normAutofit lnSpcReduction="10000"/>
          </a:bodyPr>
          <a:lstStyle/>
          <a:p>
            <a:r>
              <a:rPr lang="en-IE" dirty="0"/>
              <a:t>	</a:t>
            </a:r>
            <a:r>
              <a:rPr lang="en-IE" dirty="0" err="1"/>
              <a:t>Proceso</a:t>
            </a:r>
            <a:r>
              <a:rPr lang="en-IE" dirty="0"/>
              <a:t> DNP – </a:t>
            </a:r>
            <a:r>
              <a:rPr lang="en-IE" dirty="0" err="1"/>
              <a:t>Fase</a:t>
            </a:r>
            <a:r>
              <a:rPr lang="en-IE" dirty="0"/>
              <a:t> </a:t>
            </a:r>
            <a:r>
              <a:rPr lang="en-IE" b="1" dirty="0"/>
              <a:t>5. Post-</a:t>
            </a:r>
            <a:r>
              <a:rPr lang="en-IE" b="1" dirty="0" err="1"/>
              <a:t>Lanzamiento</a:t>
            </a:r>
            <a:endParaRPr lang="en-IE" b="1" dirty="0"/>
          </a:p>
        </p:txBody>
      </p:sp>
    </p:spTree>
    <p:extLst>
      <p:ext uri="{BB962C8B-B14F-4D97-AF65-F5344CB8AC3E}">
        <p14:creationId xmlns:p14="http://schemas.microsoft.com/office/powerpoint/2010/main" val="30318528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3A31EF-BA71-4D69-84A7-10708CEC73AD}"/>
              </a:ext>
            </a:extLst>
          </p:cNvPr>
          <p:cNvSpPr>
            <a:spLocks noGrp="1"/>
          </p:cNvSpPr>
          <p:nvPr>
            <p:ph type="body" sz="quarter" idx="30"/>
          </p:nvPr>
        </p:nvSpPr>
        <p:spPr>
          <a:xfrm>
            <a:off x="3269110" y="4533161"/>
            <a:ext cx="1732731" cy="1686408"/>
          </a:xfrm>
          <a:ln>
            <a:solidFill>
              <a:srgbClr val="1188A3"/>
            </a:solidFill>
          </a:ln>
        </p:spPr>
        <p:txBody>
          <a:bodyPr>
            <a:normAutofit fontScale="77500" lnSpcReduction="20000"/>
          </a:bodyPr>
          <a:lstStyle/>
          <a:p>
            <a:r>
              <a:rPr lang="es-ES" dirty="0">
                <a:solidFill>
                  <a:srgbClr val="1188A3"/>
                </a:solidFill>
              </a:rPr>
              <a:t>Compradores que repiten</a:t>
            </a:r>
          </a:p>
          <a:p>
            <a:r>
              <a:rPr lang="es-ES" dirty="0">
                <a:solidFill>
                  <a:srgbClr val="1188A3"/>
                </a:solidFill>
              </a:rPr>
              <a:t>El boca a boca</a:t>
            </a:r>
          </a:p>
          <a:p>
            <a:r>
              <a:rPr lang="es-ES" dirty="0">
                <a:solidFill>
                  <a:srgbClr val="1188A3"/>
                </a:solidFill>
              </a:rPr>
              <a:t>Expansión del mercado</a:t>
            </a:r>
          </a:p>
          <a:p>
            <a:r>
              <a:rPr lang="es-ES" dirty="0">
                <a:solidFill>
                  <a:srgbClr val="1188A3"/>
                </a:solidFill>
              </a:rPr>
              <a:t>Costes elevados</a:t>
            </a:r>
          </a:p>
          <a:p>
            <a:r>
              <a:rPr lang="es-ES" dirty="0">
                <a:solidFill>
                  <a:srgbClr val="1188A3"/>
                </a:solidFill>
              </a:rPr>
              <a:t>Mejora de los beneficios</a:t>
            </a:r>
          </a:p>
          <a:p>
            <a:endParaRPr lang="en-IE" dirty="0">
              <a:solidFill>
                <a:srgbClr val="1188A3"/>
              </a:solidFill>
            </a:endParaRPr>
          </a:p>
        </p:txBody>
      </p:sp>
      <p:sp>
        <p:nvSpPr>
          <p:cNvPr id="3" name="Text Placeholder 2">
            <a:extLst>
              <a:ext uri="{FF2B5EF4-FFF2-40B4-BE49-F238E27FC236}">
                <a16:creationId xmlns:a16="http://schemas.microsoft.com/office/drawing/2014/main" id="{03407F3E-097D-422B-9932-D08344BD5A01}"/>
              </a:ext>
            </a:extLst>
          </p:cNvPr>
          <p:cNvSpPr>
            <a:spLocks noGrp="1"/>
          </p:cNvSpPr>
          <p:nvPr>
            <p:ph type="body" sz="quarter" idx="31"/>
          </p:nvPr>
        </p:nvSpPr>
        <p:spPr>
          <a:xfrm>
            <a:off x="1333175" y="4539912"/>
            <a:ext cx="1732731" cy="1687893"/>
          </a:xfrm>
          <a:ln>
            <a:solidFill>
              <a:srgbClr val="1188A3"/>
            </a:solidFill>
          </a:ln>
        </p:spPr>
        <p:txBody>
          <a:bodyPr/>
          <a:lstStyle/>
          <a:p>
            <a:r>
              <a:rPr lang="es-ES" dirty="0">
                <a:solidFill>
                  <a:srgbClr val="1188A3"/>
                </a:solidFill>
              </a:rPr>
              <a:t>Gran promoción</a:t>
            </a:r>
          </a:p>
          <a:p>
            <a:r>
              <a:rPr lang="es-ES" dirty="0">
                <a:solidFill>
                  <a:srgbClr val="1188A3"/>
                </a:solidFill>
              </a:rPr>
              <a:t>Costes elevados</a:t>
            </a:r>
          </a:p>
          <a:p>
            <a:r>
              <a:rPr lang="es-ES" dirty="0">
                <a:solidFill>
                  <a:srgbClr val="1188A3"/>
                </a:solidFill>
              </a:rPr>
              <a:t>Rendimiento mínimo</a:t>
            </a:r>
          </a:p>
        </p:txBody>
      </p:sp>
      <p:sp>
        <p:nvSpPr>
          <p:cNvPr id="4" name="Text Placeholder 3">
            <a:extLst>
              <a:ext uri="{FF2B5EF4-FFF2-40B4-BE49-F238E27FC236}">
                <a16:creationId xmlns:a16="http://schemas.microsoft.com/office/drawing/2014/main" id="{7BDDCCA5-8993-4FD8-BF6D-85F4839363F7}"/>
              </a:ext>
            </a:extLst>
          </p:cNvPr>
          <p:cNvSpPr>
            <a:spLocks noGrp="1"/>
          </p:cNvSpPr>
          <p:nvPr>
            <p:ph type="body" sz="quarter" idx="32"/>
          </p:nvPr>
        </p:nvSpPr>
        <p:spPr>
          <a:xfrm>
            <a:off x="7165569" y="4535946"/>
            <a:ext cx="1732731" cy="1685107"/>
          </a:xfrm>
          <a:ln>
            <a:solidFill>
              <a:srgbClr val="1188A3"/>
            </a:solidFill>
          </a:ln>
        </p:spPr>
        <p:txBody>
          <a:bodyPr>
            <a:normAutofit fontScale="92500" lnSpcReduction="10000"/>
          </a:bodyPr>
          <a:lstStyle/>
          <a:p>
            <a:r>
              <a:rPr lang="es-ES" dirty="0">
                <a:solidFill>
                  <a:srgbClr val="1188A3"/>
                </a:solidFill>
              </a:rPr>
              <a:t>Cansancio del consumidor</a:t>
            </a:r>
          </a:p>
          <a:p>
            <a:r>
              <a:rPr lang="es-ES" dirty="0">
                <a:solidFill>
                  <a:srgbClr val="1188A3"/>
                </a:solidFill>
              </a:rPr>
              <a:t>Estancamiento de las ventas</a:t>
            </a:r>
          </a:p>
          <a:p>
            <a:r>
              <a:rPr lang="es-ES" dirty="0">
                <a:solidFill>
                  <a:srgbClr val="1188A3"/>
                </a:solidFill>
              </a:rPr>
              <a:t>Punto de equilibrio o</a:t>
            </a:r>
          </a:p>
          <a:p>
            <a:r>
              <a:rPr lang="es-ES" dirty="0">
                <a:solidFill>
                  <a:srgbClr val="1188A3"/>
                </a:solidFill>
              </a:rPr>
              <a:t>Los beneficios disminuyen</a:t>
            </a:r>
            <a:endParaRPr lang="en-IE" dirty="0">
              <a:solidFill>
                <a:srgbClr val="1188A3"/>
              </a:solidFill>
            </a:endParaRPr>
          </a:p>
        </p:txBody>
      </p:sp>
      <p:sp>
        <p:nvSpPr>
          <p:cNvPr id="5" name="Text Placeholder 4">
            <a:extLst>
              <a:ext uri="{FF2B5EF4-FFF2-40B4-BE49-F238E27FC236}">
                <a16:creationId xmlns:a16="http://schemas.microsoft.com/office/drawing/2014/main" id="{9CE589FF-FF72-433F-B33A-E8AE50061DA0}"/>
              </a:ext>
            </a:extLst>
          </p:cNvPr>
          <p:cNvSpPr>
            <a:spLocks noGrp="1"/>
          </p:cNvSpPr>
          <p:nvPr>
            <p:ph type="body" sz="quarter" idx="33"/>
          </p:nvPr>
        </p:nvSpPr>
        <p:spPr>
          <a:xfrm>
            <a:off x="5123936" y="4542698"/>
            <a:ext cx="1838430" cy="1685107"/>
          </a:xfrm>
          <a:ln>
            <a:solidFill>
              <a:srgbClr val="1188A3"/>
            </a:solidFill>
          </a:ln>
        </p:spPr>
        <p:txBody>
          <a:bodyPr>
            <a:normAutofit fontScale="92500" lnSpcReduction="20000"/>
          </a:bodyPr>
          <a:lstStyle/>
          <a:p>
            <a:pPr marL="0" indent="0"/>
            <a:r>
              <a:rPr lang="es-ES" dirty="0">
                <a:solidFill>
                  <a:srgbClr val="1188A3"/>
                </a:solidFill>
              </a:rPr>
              <a:t>Disminución de los compradores habituales</a:t>
            </a:r>
          </a:p>
          <a:p>
            <a:pPr marL="0" indent="0"/>
            <a:r>
              <a:rPr lang="es-ES" dirty="0">
                <a:solidFill>
                  <a:srgbClr val="1188A3"/>
                </a:solidFill>
              </a:rPr>
              <a:t>Nueva competencia</a:t>
            </a:r>
          </a:p>
          <a:p>
            <a:pPr marL="0" indent="0"/>
            <a:r>
              <a:rPr lang="es-ES" dirty="0">
                <a:solidFill>
                  <a:srgbClr val="1188A3"/>
                </a:solidFill>
              </a:rPr>
              <a:t>Nuevos costes de comercialización</a:t>
            </a:r>
          </a:p>
          <a:p>
            <a:pPr marL="0" indent="0"/>
            <a:r>
              <a:rPr lang="es-ES" dirty="0">
                <a:solidFill>
                  <a:srgbClr val="1188A3"/>
                </a:solidFill>
              </a:rPr>
              <a:t>Se mantienen los beneficios</a:t>
            </a:r>
          </a:p>
        </p:txBody>
      </p:sp>
      <p:sp>
        <p:nvSpPr>
          <p:cNvPr id="6" name="Text Placeholder 5">
            <a:extLst>
              <a:ext uri="{FF2B5EF4-FFF2-40B4-BE49-F238E27FC236}">
                <a16:creationId xmlns:a16="http://schemas.microsoft.com/office/drawing/2014/main" id="{2FA172D4-2007-42C8-8B3D-F0927993A704}"/>
              </a:ext>
            </a:extLst>
          </p:cNvPr>
          <p:cNvSpPr>
            <a:spLocks noGrp="1"/>
          </p:cNvSpPr>
          <p:nvPr>
            <p:ph type="body" sz="quarter" idx="34"/>
          </p:nvPr>
        </p:nvSpPr>
        <p:spPr>
          <a:xfrm>
            <a:off x="9101503" y="4557649"/>
            <a:ext cx="1732731" cy="1685107"/>
          </a:xfrm>
          <a:ln>
            <a:solidFill>
              <a:srgbClr val="1188A3"/>
            </a:solidFill>
          </a:ln>
        </p:spPr>
        <p:txBody>
          <a:bodyPr>
            <a:normAutofit fontScale="92500" lnSpcReduction="10000"/>
          </a:bodyPr>
          <a:lstStyle/>
          <a:p>
            <a:pPr marL="0" indent="0"/>
            <a:r>
              <a:rPr lang="es-ES" dirty="0">
                <a:solidFill>
                  <a:srgbClr val="1188A3"/>
                </a:solidFill>
              </a:rPr>
              <a:t>La competencia es alta</a:t>
            </a:r>
          </a:p>
          <a:p>
            <a:pPr marL="0" indent="0"/>
            <a:r>
              <a:rPr lang="es-ES" dirty="0">
                <a:solidFill>
                  <a:srgbClr val="1188A3"/>
                </a:solidFill>
              </a:rPr>
              <a:t>Las ventas disminuyen</a:t>
            </a:r>
          </a:p>
          <a:p>
            <a:pPr marL="0" indent="0"/>
            <a:r>
              <a:rPr lang="es-ES" dirty="0">
                <a:solidFill>
                  <a:srgbClr val="1188A3"/>
                </a:solidFill>
              </a:rPr>
              <a:t>Los costes son demasiado elevados</a:t>
            </a:r>
          </a:p>
          <a:p>
            <a:pPr marL="0" indent="0"/>
            <a:r>
              <a:rPr lang="es-ES" dirty="0">
                <a:solidFill>
                  <a:srgbClr val="1188A3"/>
                </a:solidFill>
              </a:rPr>
              <a:t>No es rentable</a:t>
            </a:r>
          </a:p>
        </p:txBody>
      </p:sp>
      <p:sp>
        <p:nvSpPr>
          <p:cNvPr id="8" name="Text Placeholder 2">
            <a:extLst>
              <a:ext uri="{FF2B5EF4-FFF2-40B4-BE49-F238E27FC236}">
                <a16:creationId xmlns:a16="http://schemas.microsoft.com/office/drawing/2014/main" id="{DC9C96D8-2F47-4BB5-90D8-919534B6A94E}"/>
              </a:ext>
            </a:extLst>
          </p:cNvPr>
          <p:cNvSpPr>
            <a:spLocks noGrp="1"/>
          </p:cNvSpPr>
          <p:nvPr>
            <p:ph type="body" sz="quarter" idx="29"/>
          </p:nvPr>
        </p:nvSpPr>
        <p:spPr>
          <a:xfrm>
            <a:off x="11113" y="446088"/>
            <a:ext cx="12180887" cy="582612"/>
          </a:xfrm>
          <a:solidFill>
            <a:srgbClr val="85D2E1"/>
          </a:solidFill>
        </p:spPr>
        <p:txBody>
          <a:bodyPr anchor="ctr">
            <a:normAutofit lnSpcReduction="10000"/>
          </a:bodyPr>
          <a:lstStyle/>
          <a:p>
            <a:r>
              <a:rPr lang="es-ES" dirty="0"/>
              <a:t>Ciclo de vida del producto</a:t>
            </a:r>
            <a:endParaRPr lang="en-IE" dirty="0"/>
          </a:p>
        </p:txBody>
      </p:sp>
      <p:sp>
        <p:nvSpPr>
          <p:cNvPr id="10" name="TextBox 9">
            <a:extLst>
              <a:ext uri="{FF2B5EF4-FFF2-40B4-BE49-F238E27FC236}">
                <a16:creationId xmlns:a16="http://schemas.microsoft.com/office/drawing/2014/main" id="{499F4501-22B7-4AB1-938F-8DBDA82A2A98}"/>
              </a:ext>
            </a:extLst>
          </p:cNvPr>
          <p:cNvSpPr txBox="1"/>
          <p:nvPr/>
        </p:nvSpPr>
        <p:spPr>
          <a:xfrm>
            <a:off x="1474610" y="2704066"/>
            <a:ext cx="1449859" cy="646331"/>
          </a:xfrm>
          <a:prstGeom prst="rect">
            <a:avLst/>
          </a:prstGeom>
          <a:noFill/>
        </p:spPr>
        <p:txBody>
          <a:bodyPr wrap="square">
            <a:spAutoFit/>
          </a:bodyPr>
          <a:lstStyle/>
          <a:p>
            <a:pPr algn="ctr"/>
            <a:r>
              <a:rPr lang="en-US" b="1" dirty="0" err="1">
                <a:solidFill>
                  <a:srgbClr val="1188A3"/>
                </a:solidFill>
              </a:rPr>
              <a:t>Período</a:t>
            </a:r>
            <a:r>
              <a:rPr lang="en-US" b="1" dirty="0">
                <a:solidFill>
                  <a:srgbClr val="1188A3"/>
                </a:solidFill>
              </a:rPr>
              <a:t> de </a:t>
            </a:r>
            <a:r>
              <a:rPr lang="en-US" b="1" dirty="0" err="1">
                <a:solidFill>
                  <a:srgbClr val="1188A3"/>
                </a:solidFill>
              </a:rPr>
              <a:t>introducción</a:t>
            </a:r>
            <a:r>
              <a:rPr lang="en-US" b="1" dirty="0">
                <a:solidFill>
                  <a:srgbClr val="1188A3"/>
                </a:solidFill>
              </a:rPr>
              <a:t> </a:t>
            </a:r>
          </a:p>
        </p:txBody>
      </p:sp>
      <p:sp>
        <p:nvSpPr>
          <p:cNvPr id="12" name="TextBox 11">
            <a:extLst>
              <a:ext uri="{FF2B5EF4-FFF2-40B4-BE49-F238E27FC236}">
                <a16:creationId xmlns:a16="http://schemas.microsoft.com/office/drawing/2014/main" id="{69884D45-AB5F-482A-88E4-F0F473E090C4}"/>
              </a:ext>
            </a:extLst>
          </p:cNvPr>
          <p:cNvSpPr txBox="1"/>
          <p:nvPr/>
        </p:nvSpPr>
        <p:spPr>
          <a:xfrm>
            <a:off x="3269110" y="2686905"/>
            <a:ext cx="1732731" cy="923330"/>
          </a:xfrm>
          <a:prstGeom prst="rect">
            <a:avLst/>
          </a:prstGeom>
          <a:noFill/>
        </p:spPr>
        <p:txBody>
          <a:bodyPr wrap="square">
            <a:spAutoFit/>
          </a:bodyPr>
          <a:lstStyle/>
          <a:p>
            <a:pPr algn="ctr"/>
            <a:r>
              <a:rPr lang="en-US" b="1" dirty="0" err="1">
                <a:solidFill>
                  <a:srgbClr val="1188A3"/>
                </a:solidFill>
              </a:rPr>
              <a:t>Periodo</a:t>
            </a:r>
            <a:r>
              <a:rPr lang="en-US" b="1" dirty="0">
                <a:solidFill>
                  <a:srgbClr val="1188A3"/>
                </a:solidFill>
              </a:rPr>
              <a:t> de </a:t>
            </a:r>
            <a:r>
              <a:rPr lang="en-US" b="1" dirty="0" err="1">
                <a:solidFill>
                  <a:srgbClr val="1188A3"/>
                </a:solidFill>
              </a:rPr>
              <a:t>fuerte</a:t>
            </a:r>
            <a:r>
              <a:rPr lang="en-US" b="1" dirty="0">
                <a:solidFill>
                  <a:srgbClr val="1188A3"/>
                </a:solidFill>
              </a:rPr>
              <a:t> </a:t>
            </a:r>
            <a:r>
              <a:rPr lang="en-US" b="1" dirty="0" err="1">
                <a:solidFill>
                  <a:srgbClr val="1188A3"/>
                </a:solidFill>
              </a:rPr>
              <a:t>crecimiento</a:t>
            </a:r>
            <a:endParaRPr lang="en-US" b="1" dirty="0">
              <a:solidFill>
                <a:srgbClr val="1188A3"/>
              </a:solidFill>
            </a:endParaRPr>
          </a:p>
        </p:txBody>
      </p:sp>
      <p:sp>
        <p:nvSpPr>
          <p:cNvPr id="14" name="TextBox 13">
            <a:extLst>
              <a:ext uri="{FF2B5EF4-FFF2-40B4-BE49-F238E27FC236}">
                <a16:creationId xmlns:a16="http://schemas.microsoft.com/office/drawing/2014/main" id="{9796158C-FB51-4508-B523-8658E3EBB210}"/>
              </a:ext>
            </a:extLst>
          </p:cNvPr>
          <p:cNvSpPr txBox="1"/>
          <p:nvPr/>
        </p:nvSpPr>
        <p:spPr>
          <a:xfrm>
            <a:off x="5229634" y="2686220"/>
            <a:ext cx="1732731" cy="923330"/>
          </a:xfrm>
          <a:prstGeom prst="rect">
            <a:avLst/>
          </a:prstGeom>
          <a:noFill/>
        </p:spPr>
        <p:txBody>
          <a:bodyPr wrap="square">
            <a:spAutoFit/>
          </a:bodyPr>
          <a:lstStyle/>
          <a:p>
            <a:pPr algn="ctr"/>
            <a:r>
              <a:rPr lang="es-ES" b="1" dirty="0">
                <a:solidFill>
                  <a:srgbClr val="1188A3"/>
                </a:solidFill>
              </a:rPr>
              <a:t>Disminución de la tasa de crecimiento</a:t>
            </a:r>
            <a:endParaRPr lang="en-IE" b="1" dirty="0">
              <a:solidFill>
                <a:srgbClr val="1188A3"/>
              </a:solidFill>
            </a:endParaRPr>
          </a:p>
        </p:txBody>
      </p:sp>
      <p:sp>
        <p:nvSpPr>
          <p:cNvPr id="16" name="TextBox 15">
            <a:extLst>
              <a:ext uri="{FF2B5EF4-FFF2-40B4-BE49-F238E27FC236}">
                <a16:creationId xmlns:a16="http://schemas.microsoft.com/office/drawing/2014/main" id="{8C846885-51FC-48FF-966C-9D07CB573531}"/>
              </a:ext>
            </a:extLst>
          </p:cNvPr>
          <p:cNvSpPr txBox="1"/>
          <p:nvPr/>
        </p:nvSpPr>
        <p:spPr>
          <a:xfrm>
            <a:off x="7307006" y="2704066"/>
            <a:ext cx="1732731" cy="646331"/>
          </a:xfrm>
          <a:prstGeom prst="rect">
            <a:avLst/>
          </a:prstGeom>
          <a:noFill/>
        </p:spPr>
        <p:txBody>
          <a:bodyPr wrap="square">
            <a:spAutoFit/>
          </a:bodyPr>
          <a:lstStyle/>
          <a:p>
            <a:pPr algn="ctr"/>
            <a:r>
              <a:rPr lang="en-US" b="1" dirty="0" err="1">
                <a:solidFill>
                  <a:srgbClr val="1188A3"/>
                </a:solidFill>
              </a:rPr>
              <a:t>Período</a:t>
            </a:r>
            <a:r>
              <a:rPr lang="en-US" b="1" dirty="0">
                <a:solidFill>
                  <a:srgbClr val="1188A3"/>
                </a:solidFill>
              </a:rPr>
              <a:t> de </a:t>
            </a:r>
            <a:r>
              <a:rPr lang="en-US" b="1" dirty="0" err="1">
                <a:solidFill>
                  <a:srgbClr val="1188A3"/>
                </a:solidFill>
              </a:rPr>
              <a:t>estabilidad</a:t>
            </a:r>
            <a:r>
              <a:rPr lang="en-US" b="1" dirty="0">
                <a:solidFill>
                  <a:srgbClr val="1188A3"/>
                </a:solidFill>
              </a:rPr>
              <a:t> </a:t>
            </a:r>
          </a:p>
        </p:txBody>
      </p:sp>
      <p:sp>
        <p:nvSpPr>
          <p:cNvPr id="18" name="TextBox 17">
            <a:extLst>
              <a:ext uri="{FF2B5EF4-FFF2-40B4-BE49-F238E27FC236}">
                <a16:creationId xmlns:a16="http://schemas.microsoft.com/office/drawing/2014/main" id="{4EB726FB-3B92-431A-ACDF-2E821552B24F}"/>
              </a:ext>
            </a:extLst>
          </p:cNvPr>
          <p:cNvSpPr txBox="1"/>
          <p:nvPr/>
        </p:nvSpPr>
        <p:spPr>
          <a:xfrm>
            <a:off x="9101503" y="2704066"/>
            <a:ext cx="1732731" cy="369332"/>
          </a:xfrm>
          <a:prstGeom prst="rect">
            <a:avLst/>
          </a:prstGeom>
          <a:noFill/>
        </p:spPr>
        <p:txBody>
          <a:bodyPr wrap="square">
            <a:spAutoFit/>
          </a:bodyPr>
          <a:lstStyle/>
          <a:p>
            <a:pPr algn="ctr"/>
            <a:r>
              <a:rPr lang="en-US" b="1" dirty="0" err="1">
                <a:solidFill>
                  <a:srgbClr val="1188A3"/>
                </a:solidFill>
              </a:rPr>
              <a:t>Fase</a:t>
            </a:r>
            <a:r>
              <a:rPr lang="en-US" b="1" dirty="0">
                <a:solidFill>
                  <a:srgbClr val="1188A3"/>
                </a:solidFill>
              </a:rPr>
              <a:t> de </a:t>
            </a:r>
            <a:r>
              <a:rPr lang="en-US" b="1" dirty="0" err="1">
                <a:solidFill>
                  <a:srgbClr val="1188A3"/>
                </a:solidFill>
              </a:rPr>
              <a:t>declive</a:t>
            </a:r>
            <a:endParaRPr lang="en-IE" b="1" dirty="0">
              <a:solidFill>
                <a:srgbClr val="1188A3"/>
              </a:solidFill>
            </a:endParaRPr>
          </a:p>
        </p:txBody>
      </p:sp>
      <p:pic>
        <p:nvPicPr>
          <p:cNvPr id="19" name="Picture 18">
            <a:extLst>
              <a:ext uri="{FF2B5EF4-FFF2-40B4-BE49-F238E27FC236}">
                <a16:creationId xmlns:a16="http://schemas.microsoft.com/office/drawing/2014/main" id="{53890C93-5396-49BA-A85D-BD52655BA8C6}"/>
              </a:ext>
            </a:extLst>
          </p:cNvPr>
          <p:cNvPicPr>
            <a:picLocks noChangeAspect="1"/>
          </p:cNvPicPr>
          <p:nvPr/>
        </p:nvPicPr>
        <p:blipFill>
          <a:blip r:embed="rId2"/>
          <a:stretch>
            <a:fillRect/>
          </a:stretch>
        </p:blipFill>
        <p:spPr>
          <a:xfrm>
            <a:off x="2162960" y="4115940"/>
            <a:ext cx="36579" cy="323116"/>
          </a:xfrm>
          <a:prstGeom prst="rect">
            <a:avLst/>
          </a:prstGeom>
        </p:spPr>
      </p:pic>
      <p:sp>
        <p:nvSpPr>
          <p:cNvPr id="20" name="Rectangle 19">
            <a:extLst>
              <a:ext uri="{FF2B5EF4-FFF2-40B4-BE49-F238E27FC236}">
                <a16:creationId xmlns:a16="http://schemas.microsoft.com/office/drawing/2014/main" id="{6038E52C-F8C5-42BD-B132-ECF0AF892B80}"/>
              </a:ext>
            </a:extLst>
          </p:cNvPr>
          <p:cNvSpPr/>
          <p:nvPr/>
        </p:nvSpPr>
        <p:spPr>
          <a:xfrm rot="16200000" flipV="1">
            <a:off x="5925489" y="6683111"/>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1" name="Rectangle 20">
            <a:extLst>
              <a:ext uri="{FF2B5EF4-FFF2-40B4-BE49-F238E27FC236}">
                <a16:creationId xmlns:a16="http://schemas.microsoft.com/office/drawing/2014/main" id="{6AB845C9-B302-49D2-B334-18B6D55EF6B3}"/>
              </a:ext>
            </a:extLst>
          </p:cNvPr>
          <p:cNvSpPr/>
          <p:nvPr/>
        </p:nvSpPr>
        <p:spPr>
          <a:xfrm rot="16200000" flipV="1">
            <a:off x="7851934" y="4276437"/>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2" name="Rectangle 21">
            <a:extLst>
              <a:ext uri="{FF2B5EF4-FFF2-40B4-BE49-F238E27FC236}">
                <a16:creationId xmlns:a16="http://schemas.microsoft.com/office/drawing/2014/main" id="{EF623378-B6B1-4788-80F2-71ED09BBC6FB}"/>
              </a:ext>
            </a:extLst>
          </p:cNvPr>
          <p:cNvSpPr/>
          <p:nvPr/>
        </p:nvSpPr>
        <p:spPr>
          <a:xfrm rot="16200000" flipV="1">
            <a:off x="5891411" y="4261055"/>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3" name="Rectangle 22">
            <a:extLst>
              <a:ext uri="{FF2B5EF4-FFF2-40B4-BE49-F238E27FC236}">
                <a16:creationId xmlns:a16="http://schemas.microsoft.com/office/drawing/2014/main" id="{3DA2E8AA-0F94-4412-A844-B53C2B1DCDBE}"/>
              </a:ext>
            </a:extLst>
          </p:cNvPr>
          <p:cNvSpPr/>
          <p:nvPr/>
        </p:nvSpPr>
        <p:spPr>
          <a:xfrm rot="16200000" flipV="1">
            <a:off x="3955475" y="4259940"/>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4" name="Rectangle 23">
            <a:extLst>
              <a:ext uri="{FF2B5EF4-FFF2-40B4-BE49-F238E27FC236}">
                <a16:creationId xmlns:a16="http://schemas.microsoft.com/office/drawing/2014/main" id="{E9F44C39-B36A-4978-B29E-DF5394139B10}"/>
              </a:ext>
            </a:extLst>
          </p:cNvPr>
          <p:cNvSpPr/>
          <p:nvPr/>
        </p:nvSpPr>
        <p:spPr>
          <a:xfrm rot="16200000" flipV="1">
            <a:off x="9812457" y="4259056"/>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6" name="TextBox 25">
            <a:extLst>
              <a:ext uri="{FF2B5EF4-FFF2-40B4-BE49-F238E27FC236}">
                <a16:creationId xmlns:a16="http://schemas.microsoft.com/office/drawing/2014/main" id="{AA3BEE56-95AA-4590-9138-7D8E3C0510F3}"/>
              </a:ext>
            </a:extLst>
          </p:cNvPr>
          <p:cNvSpPr txBox="1"/>
          <p:nvPr/>
        </p:nvSpPr>
        <p:spPr>
          <a:xfrm>
            <a:off x="283029" y="1210892"/>
            <a:ext cx="12180887" cy="400110"/>
          </a:xfrm>
          <a:prstGeom prst="rect">
            <a:avLst/>
          </a:prstGeom>
          <a:noFill/>
        </p:spPr>
        <p:txBody>
          <a:bodyPr wrap="square">
            <a:spAutoFit/>
          </a:bodyPr>
          <a:lstStyle/>
          <a:p>
            <a:r>
              <a:rPr lang="es-ES" sz="2000" dirty="0">
                <a:solidFill>
                  <a:srgbClr val="000000"/>
                </a:solidFill>
              </a:rPr>
              <a:t>Los productos pasan por ciclos en la duración de sus ventas. Lo mismo ocurre con los productos alimentarios.</a:t>
            </a:r>
            <a:endParaRPr lang="en-US" sz="2000" dirty="0">
              <a:solidFill>
                <a:srgbClr val="000000"/>
              </a:solidFill>
            </a:endParaRPr>
          </a:p>
        </p:txBody>
      </p:sp>
      <p:sp>
        <p:nvSpPr>
          <p:cNvPr id="27" name="TextBox 26">
            <a:extLst>
              <a:ext uri="{FF2B5EF4-FFF2-40B4-BE49-F238E27FC236}">
                <a16:creationId xmlns:a16="http://schemas.microsoft.com/office/drawing/2014/main" id="{60A8A826-CA38-481E-9F52-DCE3722CC50E}"/>
              </a:ext>
            </a:extLst>
          </p:cNvPr>
          <p:cNvSpPr txBox="1"/>
          <p:nvPr/>
        </p:nvSpPr>
        <p:spPr>
          <a:xfrm>
            <a:off x="10956325" y="6331778"/>
            <a:ext cx="1145059" cy="369332"/>
          </a:xfrm>
          <a:prstGeom prst="rect">
            <a:avLst/>
          </a:prstGeom>
          <a:noFill/>
        </p:spPr>
        <p:txBody>
          <a:bodyPr wrap="square" rtlCol="0">
            <a:spAutoFit/>
          </a:bodyPr>
          <a:lstStyle/>
          <a:p>
            <a:r>
              <a:rPr lang="en-IE" dirty="0">
                <a:solidFill>
                  <a:srgbClr val="1188A3"/>
                </a:solidFill>
                <a:hlinkClick r:id="rId3">
                  <a:extLst>
                    <a:ext uri="{A12FA001-AC4F-418D-AE19-62706E023703}">
                      <ahyp:hlinkClr xmlns:ahyp="http://schemas.microsoft.com/office/drawing/2018/hyperlinkcolor" val="tx"/>
                    </a:ext>
                  </a:extLst>
                </a:hlinkClick>
              </a:rPr>
              <a:t>Source</a:t>
            </a:r>
            <a:endParaRPr lang="en-IE" dirty="0">
              <a:solidFill>
                <a:srgbClr val="1188A3"/>
              </a:solidFill>
            </a:endParaRPr>
          </a:p>
        </p:txBody>
      </p:sp>
    </p:spTree>
    <p:extLst>
      <p:ext uri="{BB962C8B-B14F-4D97-AF65-F5344CB8AC3E}">
        <p14:creationId xmlns:p14="http://schemas.microsoft.com/office/powerpoint/2010/main" val="42129967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F86BB6-E02F-4656-BA0D-4D208027CA7C}"/>
              </a:ext>
            </a:extLst>
          </p:cNvPr>
          <p:cNvSpPr>
            <a:spLocks noGrp="1"/>
          </p:cNvSpPr>
          <p:nvPr>
            <p:ph type="body" sz="quarter" idx="18"/>
          </p:nvPr>
        </p:nvSpPr>
        <p:spPr>
          <a:xfrm>
            <a:off x="1612457" y="1458097"/>
            <a:ext cx="5105120" cy="5214551"/>
          </a:xfrm>
        </p:spPr>
        <p:txBody>
          <a:bodyPr vert="horz" lIns="91440" tIns="45720" rIns="91440" bIns="45720" rtlCol="0" anchor="t">
            <a:normAutofit fontScale="92500" lnSpcReduction="20000"/>
          </a:bodyPr>
          <a:lstStyle/>
          <a:p>
            <a:pPr marL="0" indent="0" algn="just">
              <a:lnSpc>
                <a:spcPct val="100000"/>
              </a:lnSpc>
            </a:pPr>
            <a:r>
              <a:rPr lang="es-ES" sz="2400" dirty="0"/>
              <a:t>Las empresas alimentarias, grandes y pequeñas, introducen miles y miles de productos nuevos cada año. Dedican entre 6 meses y 5 años a desarrollar nuevas gamas de productos alimentarios, en función del grado de nueva tecnología e innovación. El desarrollo de una ampliación de línea que utilice equipos ya existentes en una planta de fabricación suele llevar menos tiempo que el de un nuevo producto que necesite una línea de procesamiento a medida. </a:t>
            </a:r>
            <a:endParaRPr lang="es-ES"/>
          </a:p>
          <a:p>
            <a:pPr marL="0" indent="0" algn="just">
              <a:lnSpc>
                <a:spcPct val="100000"/>
              </a:lnSpc>
            </a:pPr>
            <a:r>
              <a:rPr lang="es-ES" sz="2400" dirty="0"/>
              <a:t>La tasa de fracaso de los nuevos productos, que se define como un producto que ya no está en las estanterías de las tiendas después de cinco años, puede llegar al 90% en algunas categorías de comestibles</a:t>
            </a:r>
            <a:r>
              <a:rPr lang="en-US" sz="2400" dirty="0"/>
              <a:t>. </a:t>
            </a:r>
            <a:r>
              <a:rPr lang="en-US" dirty="0">
                <a:solidFill>
                  <a:srgbClr val="1188A3"/>
                </a:solidFill>
                <a:hlinkClick r:id="rId2">
                  <a:extLst>
                    <a:ext uri="{A12FA001-AC4F-418D-AE19-62706E023703}">
                      <ahyp:hlinkClr xmlns:ahyp="http://schemas.microsoft.com/office/drawing/2018/hyperlinkcolor" val="tx"/>
                    </a:ext>
                  </a:extLst>
                </a:hlinkClick>
              </a:rPr>
              <a:t>Fuente</a:t>
            </a:r>
            <a:endParaRPr lang="en-IE" dirty="0">
              <a:solidFill>
                <a:srgbClr val="1188A3"/>
              </a:solidFill>
              <a:cs typeface="Calibri" panose="020F0502020204030204"/>
            </a:endParaRPr>
          </a:p>
        </p:txBody>
      </p:sp>
      <p:sp>
        <p:nvSpPr>
          <p:cNvPr id="4" name="Text Placeholder 3">
            <a:extLst>
              <a:ext uri="{FF2B5EF4-FFF2-40B4-BE49-F238E27FC236}">
                <a16:creationId xmlns:a16="http://schemas.microsoft.com/office/drawing/2014/main" id="{5D44D514-D983-4460-9FCD-AFD679838E18}"/>
              </a:ext>
            </a:extLst>
          </p:cNvPr>
          <p:cNvSpPr>
            <a:spLocks noGrp="1"/>
          </p:cNvSpPr>
          <p:nvPr>
            <p:ph type="body" sz="quarter" idx="16"/>
          </p:nvPr>
        </p:nvSpPr>
        <p:spPr/>
        <p:txBody>
          <a:bodyPr>
            <a:normAutofit lnSpcReduction="10000"/>
          </a:bodyPr>
          <a:lstStyle/>
          <a:p>
            <a:r>
              <a:rPr lang="en-IE" dirty="0" err="1"/>
              <a:t>Resumen</a:t>
            </a:r>
            <a:endParaRPr lang="en-IE" dirty="0"/>
          </a:p>
        </p:txBody>
      </p:sp>
      <p:pic>
        <p:nvPicPr>
          <p:cNvPr id="6" name="Picture 5">
            <a:extLst>
              <a:ext uri="{FF2B5EF4-FFF2-40B4-BE49-F238E27FC236}">
                <a16:creationId xmlns:a16="http://schemas.microsoft.com/office/drawing/2014/main" id="{DF20E342-45CD-4F42-BE34-4CEA17BD6F9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889108" y="1349837"/>
            <a:ext cx="5110601" cy="3615705"/>
          </a:xfrm>
          <a:prstGeom prst="rect">
            <a:avLst/>
          </a:prstGeom>
        </p:spPr>
      </p:pic>
      <p:sp>
        <p:nvSpPr>
          <p:cNvPr id="8" name="TextBox 7">
            <a:extLst>
              <a:ext uri="{FF2B5EF4-FFF2-40B4-BE49-F238E27FC236}">
                <a16:creationId xmlns:a16="http://schemas.microsoft.com/office/drawing/2014/main" id="{B0A70F0B-4646-4A52-B1A4-DCD0F196BEA6}"/>
              </a:ext>
            </a:extLst>
          </p:cNvPr>
          <p:cNvSpPr txBox="1"/>
          <p:nvPr/>
        </p:nvSpPr>
        <p:spPr>
          <a:xfrm>
            <a:off x="6843082" y="5870542"/>
            <a:ext cx="5348918" cy="369332"/>
          </a:xfrm>
          <a:prstGeom prst="rect">
            <a:avLst/>
          </a:prstGeom>
          <a:noFill/>
        </p:spPr>
        <p:txBody>
          <a:bodyPr wrap="square" rtlCol="0">
            <a:spAutoFit/>
          </a:bodyPr>
          <a:lstStyle/>
          <a:p>
            <a:pPr algn="r"/>
            <a:r>
              <a:rPr lang="en-IE" dirty="0">
                <a:solidFill>
                  <a:srgbClr val="1188A3"/>
                </a:solidFill>
                <a:hlinkClick r:id="rId2">
                  <a:extLst>
                    <a:ext uri="{A12FA001-AC4F-418D-AE19-62706E023703}">
                      <ahyp:hlinkClr xmlns:ahyp="http://schemas.microsoft.com/office/drawing/2018/hyperlinkcolor" val="tx"/>
                    </a:ext>
                  </a:extLst>
                </a:hlinkClick>
              </a:rPr>
              <a:t>Source</a:t>
            </a:r>
            <a:endParaRPr lang="en-IE" dirty="0">
              <a:solidFill>
                <a:srgbClr val="1188A3"/>
              </a:solidFill>
            </a:endParaRPr>
          </a:p>
        </p:txBody>
      </p:sp>
      <p:cxnSp>
        <p:nvCxnSpPr>
          <p:cNvPr id="10" name="Straight Arrow Connector 9">
            <a:extLst>
              <a:ext uri="{FF2B5EF4-FFF2-40B4-BE49-F238E27FC236}">
                <a16:creationId xmlns:a16="http://schemas.microsoft.com/office/drawing/2014/main" id="{7D658DB5-57F2-0A42-BE86-6964AA35CBB2}"/>
              </a:ext>
            </a:extLst>
          </p:cNvPr>
          <p:cNvCxnSpPr>
            <a:cxnSpLocks/>
          </p:cNvCxnSpPr>
          <p:nvPr/>
        </p:nvCxnSpPr>
        <p:spPr>
          <a:xfrm>
            <a:off x="7971129" y="2554055"/>
            <a:ext cx="122945" cy="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6E1D4C0-C279-CC41-AD1B-A81A01D97091}"/>
              </a:ext>
            </a:extLst>
          </p:cNvPr>
          <p:cNvSpPr txBox="1"/>
          <p:nvPr/>
        </p:nvSpPr>
        <p:spPr>
          <a:xfrm>
            <a:off x="6951733" y="2444307"/>
            <a:ext cx="998954" cy="430887"/>
          </a:xfrm>
          <a:prstGeom prst="rect">
            <a:avLst/>
          </a:prstGeom>
          <a:solidFill>
            <a:srgbClr val="FFD100"/>
          </a:solidFill>
        </p:spPr>
        <p:txBody>
          <a:bodyPr wrap="square">
            <a:spAutoFit/>
          </a:bodyPr>
          <a:lstStyle/>
          <a:p>
            <a:pPr algn="ctr"/>
            <a:r>
              <a:rPr lang="en-GB" sz="1100" dirty="0" err="1">
                <a:solidFill>
                  <a:srgbClr val="000000"/>
                </a:solidFill>
                <a:cs typeface="Arial" panose="020B0604020202020204" pitchFamily="34" charset="0"/>
              </a:rPr>
              <a:t>Generación</a:t>
            </a:r>
            <a:r>
              <a:rPr lang="en-GB" sz="1100" dirty="0">
                <a:solidFill>
                  <a:srgbClr val="000000"/>
                </a:solidFill>
                <a:cs typeface="Arial" panose="020B0604020202020204" pitchFamily="34" charset="0"/>
              </a:rPr>
              <a:t> de la idea</a:t>
            </a:r>
          </a:p>
        </p:txBody>
      </p:sp>
      <p:cxnSp>
        <p:nvCxnSpPr>
          <p:cNvPr id="12" name="Straight Arrow Connector 11">
            <a:extLst>
              <a:ext uri="{FF2B5EF4-FFF2-40B4-BE49-F238E27FC236}">
                <a16:creationId xmlns:a16="http://schemas.microsoft.com/office/drawing/2014/main" id="{2D51C03F-F42A-A549-B433-513450CAF98E}"/>
              </a:ext>
            </a:extLst>
          </p:cNvPr>
          <p:cNvCxnSpPr>
            <a:cxnSpLocks/>
          </p:cNvCxnSpPr>
          <p:nvPr/>
        </p:nvCxnSpPr>
        <p:spPr>
          <a:xfrm flipV="1">
            <a:off x="9175848" y="2476812"/>
            <a:ext cx="115261" cy="48276"/>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9C5B4F6-88EC-2646-A57C-E24578D1E36C}"/>
              </a:ext>
            </a:extLst>
          </p:cNvPr>
          <p:cNvCxnSpPr>
            <a:cxnSpLocks/>
          </p:cNvCxnSpPr>
          <p:nvPr/>
        </p:nvCxnSpPr>
        <p:spPr>
          <a:xfrm>
            <a:off x="9174320" y="2677665"/>
            <a:ext cx="115261" cy="48276"/>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A0DC55A-024D-6C40-8D42-7DB3EA14E1F5}"/>
              </a:ext>
            </a:extLst>
          </p:cNvPr>
          <p:cNvCxnSpPr>
            <a:cxnSpLocks/>
          </p:cNvCxnSpPr>
          <p:nvPr/>
        </p:nvCxnSpPr>
        <p:spPr>
          <a:xfrm flipV="1">
            <a:off x="11231216" y="2444307"/>
            <a:ext cx="115261" cy="48276"/>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A169614-8871-0F48-9BF7-CE54AA0260DB}"/>
              </a:ext>
            </a:extLst>
          </p:cNvPr>
          <p:cNvCxnSpPr>
            <a:cxnSpLocks/>
          </p:cNvCxnSpPr>
          <p:nvPr/>
        </p:nvCxnSpPr>
        <p:spPr>
          <a:xfrm>
            <a:off x="11238900" y="2621040"/>
            <a:ext cx="115261" cy="48276"/>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8107120-9AC4-3747-A599-EBC9594E62C8}"/>
              </a:ext>
            </a:extLst>
          </p:cNvPr>
          <p:cNvCxnSpPr>
            <a:cxnSpLocks/>
          </p:cNvCxnSpPr>
          <p:nvPr/>
        </p:nvCxnSpPr>
        <p:spPr>
          <a:xfrm flipV="1">
            <a:off x="9170108" y="3879314"/>
            <a:ext cx="115261" cy="48276"/>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804F0D1-F568-3346-BA6B-AFD004EAECB4}"/>
              </a:ext>
            </a:extLst>
          </p:cNvPr>
          <p:cNvCxnSpPr>
            <a:cxnSpLocks/>
          </p:cNvCxnSpPr>
          <p:nvPr/>
        </p:nvCxnSpPr>
        <p:spPr>
          <a:xfrm>
            <a:off x="9177792" y="4056047"/>
            <a:ext cx="115261" cy="48276"/>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8EF68B4-7455-C843-9858-7DE75BB8B789}"/>
              </a:ext>
            </a:extLst>
          </p:cNvPr>
          <p:cNvCxnSpPr>
            <a:cxnSpLocks/>
          </p:cNvCxnSpPr>
          <p:nvPr/>
        </p:nvCxnSpPr>
        <p:spPr>
          <a:xfrm>
            <a:off x="11698704" y="2901823"/>
            <a:ext cx="0" cy="195943"/>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CDA9F1A-FC12-ED40-9603-4B40A48CC802}"/>
              </a:ext>
            </a:extLst>
          </p:cNvPr>
          <p:cNvCxnSpPr>
            <a:cxnSpLocks/>
          </p:cNvCxnSpPr>
          <p:nvPr/>
        </p:nvCxnSpPr>
        <p:spPr>
          <a:xfrm flipV="1">
            <a:off x="8938841" y="2875194"/>
            <a:ext cx="0" cy="249704"/>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4766F52-D78B-494B-91E6-F71E770F08E6}"/>
              </a:ext>
            </a:extLst>
          </p:cNvPr>
          <p:cNvCxnSpPr>
            <a:cxnSpLocks/>
          </p:cNvCxnSpPr>
          <p:nvPr/>
        </p:nvCxnSpPr>
        <p:spPr>
          <a:xfrm flipV="1">
            <a:off x="10942739" y="2731908"/>
            <a:ext cx="0" cy="383263"/>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C713CB9C-6532-764F-BAAC-BB97FC661098}"/>
              </a:ext>
            </a:extLst>
          </p:cNvPr>
          <p:cNvCxnSpPr>
            <a:cxnSpLocks/>
          </p:cNvCxnSpPr>
          <p:nvPr/>
        </p:nvCxnSpPr>
        <p:spPr>
          <a:xfrm>
            <a:off x="9627307" y="2901823"/>
            <a:ext cx="0" cy="195943"/>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2CAA26D-4880-1C48-A765-2F54C571BA66}"/>
              </a:ext>
            </a:extLst>
          </p:cNvPr>
          <p:cNvCxnSpPr>
            <a:cxnSpLocks/>
          </p:cNvCxnSpPr>
          <p:nvPr/>
        </p:nvCxnSpPr>
        <p:spPr>
          <a:xfrm>
            <a:off x="9627307" y="4357398"/>
            <a:ext cx="0" cy="195943"/>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2CBCC4E-F678-9B46-80A6-B89B42E77520}"/>
              </a:ext>
            </a:extLst>
          </p:cNvPr>
          <p:cNvCxnSpPr>
            <a:cxnSpLocks/>
          </p:cNvCxnSpPr>
          <p:nvPr/>
        </p:nvCxnSpPr>
        <p:spPr>
          <a:xfrm>
            <a:off x="9928258" y="3871343"/>
            <a:ext cx="208567" cy="93571"/>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77F17751-6FB2-224A-8F31-D9DE728DE1A9}"/>
              </a:ext>
            </a:extLst>
          </p:cNvPr>
          <p:cNvCxnSpPr>
            <a:cxnSpLocks/>
          </p:cNvCxnSpPr>
          <p:nvPr/>
        </p:nvCxnSpPr>
        <p:spPr>
          <a:xfrm flipV="1">
            <a:off x="8938841" y="4361709"/>
            <a:ext cx="0" cy="383263"/>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C7A62AB9-7A7F-7443-B1E3-7CE4D5EA54AA}"/>
              </a:ext>
            </a:extLst>
          </p:cNvPr>
          <p:cNvCxnSpPr>
            <a:cxnSpLocks/>
          </p:cNvCxnSpPr>
          <p:nvPr/>
        </p:nvCxnSpPr>
        <p:spPr>
          <a:xfrm>
            <a:off x="9928258" y="2453041"/>
            <a:ext cx="208567" cy="93571"/>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DD372086-A914-9E49-A10E-A57CF5CF75CF}"/>
              </a:ext>
            </a:extLst>
          </p:cNvPr>
          <p:cNvCxnSpPr>
            <a:cxnSpLocks/>
          </p:cNvCxnSpPr>
          <p:nvPr/>
        </p:nvCxnSpPr>
        <p:spPr>
          <a:xfrm>
            <a:off x="8933176" y="3629613"/>
            <a:ext cx="0" cy="195943"/>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7146A12-CCE5-5A49-9828-6320386BD1E4}"/>
              </a:ext>
            </a:extLst>
          </p:cNvPr>
          <p:cNvCxnSpPr>
            <a:cxnSpLocks/>
          </p:cNvCxnSpPr>
          <p:nvPr/>
        </p:nvCxnSpPr>
        <p:spPr>
          <a:xfrm>
            <a:off x="8923845" y="3629613"/>
            <a:ext cx="3147952"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9141EB9-ECED-2944-ABD3-C5FE5F89F87D}"/>
              </a:ext>
            </a:extLst>
          </p:cNvPr>
          <p:cNvCxnSpPr>
            <a:cxnSpLocks/>
          </p:cNvCxnSpPr>
          <p:nvPr/>
        </p:nvCxnSpPr>
        <p:spPr>
          <a:xfrm>
            <a:off x="11979235" y="2406575"/>
            <a:ext cx="98912"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565AE43-1627-C944-8E72-BB59CC17D3AE}"/>
              </a:ext>
            </a:extLst>
          </p:cNvPr>
          <p:cNvCxnSpPr>
            <a:cxnSpLocks/>
          </p:cNvCxnSpPr>
          <p:nvPr/>
        </p:nvCxnSpPr>
        <p:spPr>
          <a:xfrm flipH="1">
            <a:off x="12063135" y="2404876"/>
            <a:ext cx="6189" cy="1228136"/>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6A80A829-A9B9-EA41-B66F-5DA946B28040}"/>
              </a:ext>
            </a:extLst>
          </p:cNvPr>
          <p:cNvSpPr txBox="1"/>
          <p:nvPr/>
        </p:nvSpPr>
        <p:spPr>
          <a:xfrm>
            <a:off x="7001662" y="655232"/>
            <a:ext cx="5348918" cy="400110"/>
          </a:xfrm>
          <a:prstGeom prst="rect">
            <a:avLst/>
          </a:prstGeom>
          <a:noFill/>
        </p:spPr>
        <p:txBody>
          <a:bodyPr wrap="square">
            <a:spAutoFit/>
          </a:bodyPr>
          <a:lstStyle/>
          <a:p>
            <a:pPr algn="ctr"/>
            <a:r>
              <a:rPr lang="en-US" sz="2000" b="1" i="1" dirty="0">
                <a:solidFill>
                  <a:srgbClr val="000000"/>
                </a:solidFill>
              </a:rPr>
              <a:t> </a:t>
            </a:r>
            <a:r>
              <a:rPr lang="es-ES" sz="2000" b="1" i="1" dirty="0">
                <a:solidFill>
                  <a:srgbClr val="000000"/>
                </a:solidFill>
              </a:rPr>
              <a:t>El proceso de desarrollo de productos</a:t>
            </a:r>
            <a:endParaRPr lang="en-US" sz="2000" b="1" i="1" dirty="0">
              <a:solidFill>
                <a:srgbClr val="000000"/>
              </a:solidFill>
            </a:endParaRPr>
          </a:p>
        </p:txBody>
      </p:sp>
      <p:sp>
        <p:nvSpPr>
          <p:cNvPr id="58" name="TextBox 57">
            <a:extLst>
              <a:ext uri="{FF2B5EF4-FFF2-40B4-BE49-F238E27FC236}">
                <a16:creationId xmlns:a16="http://schemas.microsoft.com/office/drawing/2014/main" id="{AD22EE59-1464-744F-96F7-9605AC4462D4}"/>
              </a:ext>
            </a:extLst>
          </p:cNvPr>
          <p:cNvSpPr txBox="1"/>
          <p:nvPr/>
        </p:nvSpPr>
        <p:spPr>
          <a:xfrm>
            <a:off x="8101803" y="2444307"/>
            <a:ext cx="998954" cy="430887"/>
          </a:xfrm>
          <a:prstGeom prst="rect">
            <a:avLst/>
          </a:prstGeom>
          <a:solidFill>
            <a:srgbClr val="FFD100"/>
          </a:solidFill>
        </p:spPr>
        <p:txBody>
          <a:bodyPr wrap="square">
            <a:spAutoFit/>
          </a:bodyPr>
          <a:lstStyle/>
          <a:p>
            <a:pPr algn="ctr"/>
            <a:r>
              <a:rPr lang="en-GB" sz="1100" dirty="0" err="1">
                <a:solidFill>
                  <a:srgbClr val="000000"/>
                </a:solidFill>
                <a:cs typeface="Arial" panose="020B0604020202020204" pitchFamily="34" charset="0"/>
              </a:rPr>
              <a:t>Proyección</a:t>
            </a:r>
            <a:r>
              <a:rPr lang="en-GB" sz="1100" dirty="0">
                <a:solidFill>
                  <a:srgbClr val="000000"/>
                </a:solidFill>
                <a:cs typeface="Arial" panose="020B0604020202020204" pitchFamily="34" charset="0"/>
              </a:rPr>
              <a:t> de la idea</a:t>
            </a:r>
          </a:p>
        </p:txBody>
      </p:sp>
      <p:sp>
        <p:nvSpPr>
          <p:cNvPr id="59" name="TextBox 58">
            <a:extLst>
              <a:ext uri="{FF2B5EF4-FFF2-40B4-BE49-F238E27FC236}">
                <a16:creationId xmlns:a16="http://schemas.microsoft.com/office/drawing/2014/main" id="{B19713D0-1FD2-6949-9D5E-38103231E6F1}"/>
              </a:ext>
            </a:extLst>
          </p:cNvPr>
          <p:cNvSpPr txBox="1"/>
          <p:nvPr/>
        </p:nvSpPr>
        <p:spPr>
          <a:xfrm>
            <a:off x="8188037" y="3160744"/>
            <a:ext cx="1835660" cy="430887"/>
          </a:xfrm>
          <a:prstGeom prst="rect">
            <a:avLst/>
          </a:prstGeom>
          <a:solidFill>
            <a:srgbClr val="FFD100"/>
          </a:solidFill>
        </p:spPr>
        <p:txBody>
          <a:bodyPr wrap="square">
            <a:spAutoFit/>
          </a:bodyPr>
          <a:lstStyle/>
          <a:p>
            <a:pPr algn="ctr"/>
            <a:r>
              <a:rPr lang="es-ES" sz="1100" dirty="0">
                <a:solidFill>
                  <a:srgbClr val="000000"/>
                </a:solidFill>
                <a:cs typeface="Arial" panose="020B0604020202020204" pitchFamily="34" charset="0"/>
              </a:rPr>
              <a:t>Modificar en función de los comentarios</a:t>
            </a:r>
          </a:p>
        </p:txBody>
      </p:sp>
      <p:sp>
        <p:nvSpPr>
          <p:cNvPr id="60" name="TextBox 59">
            <a:extLst>
              <a:ext uri="{FF2B5EF4-FFF2-40B4-BE49-F238E27FC236}">
                <a16:creationId xmlns:a16="http://schemas.microsoft.com/office/drawing/2014/main" id="{8F129703-BBB8-984A-AA06-07E4826F78AE}"/>
              </a:ext>
            </a:extLst>
          </p:cNvPr>
          <p:cNvSpPr txBox="1"/>
          <p:nvPr/>
        </p:nvSpPr>
        <p:spPr>
          <a:xfrm>
            <a:off x="10224226" y="3170171"/>
            <a:ext cx="1810662" cy="430887"/>
          </a:xfrm>
          <a:prstGeom prst="rect">
            <a:avLst/>
          </a:prstGeom>
          <a:solidFill>
            <a:srgbClr val="FFD100"/>
          </a:solidFill>
        </p:spPr>
        <p:txBody>
          <a:bodyPr wrap="square">
            <a:spAutoFit/>
          </a:bodyPr>
          <a:lstStyle/>
          <a:p>
            <a:pPr algn="ctr"/>
            <a:r>
              <a:rPr lang="es-ES" sz="1100" dirty="0">
                <a:solidFill>
                  <a:srgbClr val="000000"/>
                </a:solidFill>
                <a:cs typeface="Arial" panose="020B0604020202020204" pitchFamily="34" charset="0"/>
              </a:rPr>
              <a:t>Modificar en función de los comentarios</a:t>
            </a:r>
          </a:p>
        </p:txBody>
      </p:sp>
      <p:sp>
        <p:nvSpPr>
          <p:cNvPr id="61" name="TextBox 60">
            <a:extLst>
              <a:ext uri="{FF2B5EF4-FFF2-40B4-BE49-F238E27FC236}">
                <a16:creationId xmlns:a16="http://schemas.microsoft.com/office/drawing/2014/main" id="{3FA1C685-20AE-3B42-B189-1E71BF3ED197}"/>
              </a:ext>
            </a:extLst>
          </p:cNvPr>
          <p:cNvSpPr txBox="1"/>
          <p:nvPr/>
        </p:nvSpPr>
        <p:spPr>
          <a:xfrm>
            <a:off x="8101803" y="3877181"/>
            <a:ext cx="998954" cy="430887"/>
          </a:xfrm>
          <a:prstGeom prst="rect">
            <a:avLst/>
          </a:prstGeom>
          <a:solidFill>
            <a:srgbClr val="FFD100"/>
          </a:solidFill>
        </p:spPr>
        <p:txBody>
          <a:bodyPr wrap="square">
            <a:spAutoFit/>
          </a:bodyPr>
          <a:lstStyle/>
          <a:p>
            <a:pPr algn="ctr"/>
            <a:r>
              <a:rPr lang="en-GB" sz="1100" dirty="0">
                <a:solidFill>
                  <a:srgbClr val="000000"/>
                </a:solidFill>
                <a:cs typeface="Arial" panose="020B0604020202020204" pitchFamily="34" charset="0"/>
              </a:rPr>
              <a:t>Marketing de </a:t>
            </a:r>
            <a:r>
              <a:rPr lang="en-GB" sz="1100" dirty="0" err="1">
                <a:solidFill>
                  <a:srgbClr val="000000"/>
                </a:solidFill>
                <a:cs typeface="Arial" panose="020B0604020202020204" pitchFamily="34" charset="0"/>
              </a:rPr>
              <a:t>prueba</a:t>
            </a:r>
            <a:endParaRPr lang="en-GB" sz="1100" dirty="0">
              <a:solidFill>
                <a:srgbClr val="000000"/>
              </a:solidFill>
              <a:cs typeface="Arial" panose="020B0604020202020204" pitchFamily="34" charset="0"/>
            </a:endParaRPr>
          </a:p>
        </p:txBody>
      </p:sp>
      <p:sp>
        <p:nvSpPr>
          <p:cNvPr id="62" name="TextBox 61">
            <a:extLst>
              <a:ext uri="{FF2B5EF4-FFF2-40B4-BE49-F238E27FC236}">
                <a16:creationId xmlns:a16="http://schemas.microsoft.com/office/drawing/2014/main" id="{DDB79B0A-003F-514A-A4BC-92FA1B1E52BF}"/>
              </a:ext>
            </a:extLst>
          </p:cNvPr>
          <p:cNvSpPr txBox="1"/>
          <p:nvPr/>
        </p:nvSpPr>
        <p:spPr>
          <a:xfrm>
            <a:off x="10119138" y="3886608"/>
            <a:ext cx="1295591" cy="261610"/>
          </a:xfrm>
          <a:prstGeom prst="rect">
            <a:avLst/>
          </a:prstGeom>
          <a:solidFill>
            <a:srgbClr val="FFD100"/>
          </a:solidFill>
        </p:spPr>
        <p:txBody>
          <a:bodyPr wrap="square">
            <a:spAutoFit/>
          </a:bodyPr>
          <a:lstStyle/>
          <a:p>
            <a:pPr algn="ctr"/>
            <a:r>
              <a:rPr lang="en-GB" sz="1100" dirty="0" err="1">
                <a:solidFill>
                  <a:srgbClr val="000000"/>
                </a:solidFill>
                <a:cs typeface="Arial" panose="020B0604020202020204" pitchFamily="34" charset="0"/>
              </a:rPr>
              <a:t>Comercialización</a:t>
            </a:r>
            <a:endParaRPr lang="en-GB" sz="1100" dirty="0">
              <a:solidFill>
                <a:srgbClr val="000000"/>
              </a:solidFill>
              <a:cs typeface="Arial" panose="020B0604020202020204" pitchFamily="34" charset="0"/>
            </a:endParaRPr>
          </a:p>
        </p:txBody>
      </p:sp>
      <p:sp>
        <p:nvSpPr>
          <p:cNvPr id="63" name="TextBox 62">
            <a:extLst>
              <a:ext uri="{FF2B5EF4-FFF2-40B4-BE49-F238E27FC236}">
                <a16:creationId xmlns:a16="http://schemas.microsoft.com/office/drawing/2014/main" id="{024F44BC-546D-4D4F-9B3F-E1A12E903033}"/>
              </a:ext>
            </a:extLst>
          </p:cNvPr>
          <p:cNvSpPr txBox="1"/>
          <p:nvPr/>
        </p:nvSpPr>
        <p:spPr>
          <a:xfrm>
            <a:off x="8262855" y="4612472"/>
            <a:ext cx="1770268" cy="430887"/>
          </a:xfrm>
          <a:prstGeom prst="rect">
            <a:avLst/>
          </a:prstGeom>
          <a:solidFill>
            <a:srgbClr val="FFD100"/>
          </a:solidFill>
        </p:spPr>
        <p:txBody>
          <a:bodyPr wrap="square">
            <a:spAutoFit/>
          </a:bodyPr>
          <a:lstStyle/>
          <a:p>
            <a:pPr algn="ctr"/>
            <a:r>
              <a:rPr lang="es-ES" sz="1100" dirty="0">
                <a:solidFill>
                  <a:srgbClr val="000000"/>
                </a:solidFill>
                <a:cs typeface="Arial" panose="020B0604020202020204" pitchFamily="34" charset="0"/>
              </a:rPr>
              <a:t>Modificar en función de los comentarios</a:t>
            </a:r>
          </a:p>
        </p:txBody>
      </p:sp>
      <p:sp>
        <p:nvSpPr>
          <p:cNvPr id="64" name="TextBox 63">
            <a:extLst>
              <a:ext uri="{FF2B5EF4-FFF2-40B4-BE49-F238E27FC236}">
                <a16:creationId xmlns:a16="http://schemas.microsoft.com/office/drawing/2014/main" id="{A2A879B0-6EBB-624C-BCF1-391B4D95FA72}"/>
              </a:ext>
            </a:extLst>
          </p:cNvPr>
          <p:cNvSpPr txBox="1"/>
          <p:nvPr/>
        </p:nvSpPr>
        <p:spPr>
          <a:xfrm>
            <a:off x="10166274" y="1595895"/>
            <a:ext cx="998954" cy="261610"/>
          </a:xfrm>
          <a:prstGeom prst="rect">
            <a:avLst/>
          </a:prstGeom>
          <a:solidFill>
            <a:srgbClr val="85D2E1"/>
          </a:solidFill>
        </p:spPr>
        <p:txBody>
          <a:bodyPr wrap="square">
            <a:spAutoFit/>
          </a:bodyPr>
          <a:lstStyle/>
          <a:p>
            <a:pPr algn="ctr"/>
            <a:r>
              <a:rPr lang="en-GB" sz="1100" dirty="0" err="1">
                <a:solidFill>
                  <a:srgbClr val="000000"/>
                </a:solidFill>
                <a:cs typeface="Arial" panose="020B0604020202020204" pitchFamily="34" charset="0"/>
              </a:rPr>
              <a:t>Tecnológica</a:t>
            </a:r>
            <a:endParaRPr lang="en-GB" sz="1100" dirty="0">
              <a:solidFill>
                <a:srgbClr val="000000"/>
              </a:solidFill>
              <a:cs typeface="Arial" panose="020B0604020202020204" pitchFamily="34" charset="0"/>
            </a:endParaRPr>
          </a:p>
        </p:txBody>
      </p:sp>
      <p:sp>
        <p:nvSpPr>
          <p:cNvPr id="65" name="TextBox 64">
            <a:extLst>
              <a:ext uri="{FF2B5EF4-FFF2-40B4-BE49-F238E27FC236}">
                <a16:creationId xmlns:a16="http://schemas.microsoft.com/office/drawing/2014/main" id="{B8657B41-318F-9342-A7B4-17E9A340F391}"/>
              </a:ext>
            </a:extLst>
          </p:cNvPr>
          <p:cNvSpPr txBox="1"/>
          <p:nvPr/>
        </p:nvSpPr>
        <p:spPr>
          <a:xfrm>
            <a:off x="10166274" y="1878699"/>
            <a:ext cx="998954" cy="261610"/>
          </a:xfrm>
          <a:prstGeom prst="rect">
            <a:avLst/>
          </a:prstGeom>
          <a:noFill/>
        </p:spPr>
        <p:txBody>
          <a:bodyPr wrap="square">
            <a:spAutoFit/>
          </a:bodyPr>
          <a:lstStyle/>
          <a:p>
            <a:pPr algn="ctr"/>
            <a:r>
              <a:rPr lang="en-GB" sz="1100" dirty="0" err="1">
                <a:solidFill>
                  <a:srgbClr val="000000"/>
                </a:solidFill>
                <a:cs typeface="Arial" panose="020B0604020202020204" pitchFamily="34" charset="0"/>
              </a:rPr>
              <a:t>Regulatoria</a:t>
            </a:r>
            <a:endParaRPr lang="en-GB" sz="1100" dirty="0">
              <a:solidFill>
                <a:srgbClr val="000000"/>
              </a:solidFill>
              <a:cs typeface="Arial" panose="020B0604020202020204" pitchFamily="34" charset="0"/>
            </a:endParaRPr>
          </a:p>
        </p:txBody>
      </p:sp>
      <p:sp>
        <p:nvSpPr>
          <p:cNvPr id="66" name="TextBox 65">
            <a:extLst>
              <a:ext uri="{FF2B5EF4-FFF2-40B4-BE49-F238E27FC236}">
                <a16:creationId xmlns:a16="http://schemas.microsoft.com/office/drawing/2014/main" id="{16E70422-4570-6F4B-B227-00310EFD7FCE}"/>
              </a:ext>
            </a:extLst>
          </p:cNvPr>
          <p:cNvSpPr txBox="1"/>
          <p:nvPr/>
        </p:nvSpPr>
        <p:spPr>
          <a:xfrm>
            <a:off x="10156847" y="2152076"/>
            <a:ext cx="998954" cy="261610"/>
          </a:xfrm>
          <a:prstGeom prst="rect">
            <a:avLst/>
          </a:prstGeom>
          <a:noFill/>
        </p:spPr>
        <p:txBody>
          <a:bodyPr wrap="square">
            <a:spAutoFit/>
          </a:bodyPr>
          <a:lstStyle/>
          <a:p>
            <a:pPr algn="ctr"/>
            <a:r>
              <a:rPr lang="en-GB" sz="1100" dirty="0" err="1">
                <a:solidFill>
                  <a:srgbClr val="000000"/>
                </a:solidFill>
                <a:cs typeface="Arial" panose="020B0604020202020204" pitchFamily="34" charset="0"/>
              </a:rPr>
              <a:t>Financiera</a:t>
            </a:r>
            <a:endParaRPr lang="en-GB" sz="1100" dirty="0">
              <a:solidFill>
                <a:srgbClr val="000000"/>
              </a:solidFill>
              <a:cs typeface="Arial" panose="020B0604020202020204" pitchFamily="34" charset="0"/>
            </a:endParaRPr>
          </a:p>
        </p:txBody>
      </p:sp>
      <p:sp>
        <p:nvSpPr>
          <p:cNvPr id="67" name="TextBox 66">
            <a:extLst>
              <a:ext uri="{FF2B5EF4-FFF2-40B4-BE49-F238E27FC236}">
                <a16:creationId xmlns:a16="http://schemas.microsoft.com/office/drawing/2014/main" id="{809AA434-11D5-4040-B1DB-9CF72FAD38EB}"/>
              </a:ext>
            </a:extLst>
          </p:cNvPr>
          <p:cNvSpPr txBox="1"/>
          <p:nvPr/>
        </p:nvSpPr>
        <p:spPr>
          <a:xfrm>
            <a:off x="10166274" y="2444307"/>
            <a:ext cx="998954" cy="261610"/>
          </a:xfrm>
          <a:prstGeom prst="rect">
            <a:avLst/>
          </a:prstGeom>
          <a:solidFill>
            <a:srgbClr val="FFD100"/>
          </a:solidFill>
        </p:spPr>
        <p:txBody>
          <a:bodyPr wrap="square">
            <a:spAutoFit/>
          </a:bodyPr>
          <a:lstStyle/>
          <a:p>
            <a:pPr algn="ctr"/>
            <a:r>
              <a:rPr lang="en-GB" sz="1100" dirty="0" err="1">
                <a:solidFill>
                  <a:srgbClr val="000000"/>
                </a:solidFill>
                <a:cs typeface="Arial" panose="020B0604020202020204" pitchFamily="34" charset="0"/>
              </a:rPr>
              <a:t>Viabilidad</a:t>
            </a:r>
            <a:endParaRPr lang="en-GB" sz="1100" dirty="0">
              <a:solidFill>
                <a:srgbClr val="000000"/>
              </a:solidFill>
              <a:cs typeface="Arial" panose="020B0604020202020204" pitchFamily="34" charset="0"/>
            </a:endParaRPr>
          </a:p>
        </p:txBody>
      </p:sp>
      <p:sp>
        <p:nvSpPr>
          <p:cNvPr id="68" name="TextBox 67">
            <a:extLst>
              <a:ext uri="{FF2B5EF4-FFF2-40B4-BE49-F238E27FC236}">
                <a16:creationId xmlns:a16="http://schemas.microsoft.com/office/drawing/2014/main" id="{EEAD5C98-4622-BB41-BA02-B04089DC03F6}"/>
              </a:ext>
            </a:extLst>
          </p:cNvPr>
          <p:cNvSpPr txBox="1"/>
          <p:nvPr/>
        </p:nvSpPr>
        <p:spPr>
          <a:xfrm>
            <a:off x="9355569" y="2302905"/>
            <a:ext cx="563866" cy="261610"/>
          </a:xfrm>
          <a:prstGeom prst="rect">
            <a:avLst/>
          </a:prstGeom>
          <a:solidFill>
            <a:srgbClr val="13B7B3"/>
          </a:solidFill>
        </p:spPr>
        <p:txBody>
          <a:bodyPr wrap="square">
            <a:spAutoFit/>
          </a:bodyPr>
          <a:lstStyle/>
          <a:p>
            <a:pPr algn="ctr"/>
            <a:r>
              <a:rPr lang="en-GB" sz="1100" b="1" dirty="0" err="1">
                <a:solidFill>
                  <a:srgbClr val="000000"/>
                </a:solidFill>
                <a:cs typeface="Arial" panose="020B0604020202020204" pitchFamily="34" charset="0"/>
              </a:rPr>
              <a:t>Éxito</a:t>
            </a:r>
            <a:endParaRPr lang="en-GB" sz="1100" b="1" dirty="0">
              <a:solidFill>
                <a:srgbClr val="000000"/>
              </a:solidFill>
              <a:cs typeface="Arial" panose="020B0604020202020204" pitchFamily="34" charset="0"/>
            </a:endParaRPr>
          </a:p>
        </p:txBody>
      </p:sp>
      <p:sp>
        <p:nvSpPr>
          <p:cNvPr id="69" name="TextBox 68">
            <a:extLst>
              <a:ext uri="{FF2B5EF4-FFF2-40B4-BE49-F238E27FC236}">
                <a16:creationId xmlns:a16="http://schemas.microsoft.com/office/drawing/2014/main" id="{F9FA5173-0839-4540-AC73-E2A57B8A3025}"/>
              </a:ext>
            </a:extLst>
          </p:cNvPr>
          <p:cNvSpPr txBox="1"/>
          <p:nvPr/>
        </p:nvSpPr>
        <p:spPr>
          <a:xfrm>
            <a:off x="9364996" y="3716925"/>
            <a:ext cx="563866" cy="261610"/>
          </a:xfrm>
          <a:prstGeom prst="rect">
            <a:avLst/>
          </a:prstGeom>
          <a:solidFill>
            <a:srgbClr val="13B7B3"/>
          </a:solidFill>
        </p:spPr>
        <p:txBody>
          <a:bodyPr wrap="square">
            <a:spAutoFit/>
          </a:bodyPr>
          <a:lstStyle/>
          <a:p>
            <a:pPr algn="ctr"/>
            <a:r>
              <a:rPr lang="en-GB" sz="1100" b="1" dirty="0" err="1">
                <a:solidFill>
                  <a:srgbClr val="000000"/>
                </a:solidFill>
                <a:cs typeface="Arial" panose="020B0604020202020204" pitchFamily="34" charset="0"/>
              </a:rPr>
              <a:t>Éxito</a:t>
            </a:r>
            <a:endParaRPr lang="en-GB" sz="1100" b="1" dirty="0">
              <a:solidFill>
                <a:srgbClr val="000000"/>
              </a:solidFill>
              <a:cs typeface="Arial" panose="020B0604020202020204" pitchFamily="34" charset="0"/>
            </a:endParaRPr>
          </a:p>
        </p:txBody>
      </p:sp>
      <p:sp>
        <p:nvSpPr>
          <p:cNvPr id="70" name="TextBox 69">
            <a:extLst>
              <a:ext uri="{FF2B5EF4-FFF2-40B4-BE49-F238E27FC236}">
                <a16:creationId xmlns:a16="http://schemas.microsoft.com/office/drawing/2014/main" id="{EC2D527C-F231-FA40-B45E-21F720EE27D8}"/>
              </a:ext>
            </a:extLst>
          </p:cNvPr>
          <p:cNvSpPr txBox="1"/>
          <p:nvPr/>
        </p:nvSpPr>
        <p:spPr>
          <a:xfrm>
            <a:off x="11401185" y="2284051"/>
            <a:ext cx="563866" cy="261610"/>
          </a:xfrm>
          <a:prstGeom prst="rect">
            <a:avLst/>
          </a:prstGeom>
          <a:solidFill>
            <a:srgbClr val="13B7B3"/>
          </a:solidFill>
        </p:spPr>
        <p:txBody>
          <a:bodyPr wrap="square">
            <a:spAutoFit/>
          </a:bodyPr>
          <a:lstStyle/>
          <a:p>
            <a:pPr algn="ctr"/>
            <a:r>
              <a:rPr lang="en-GB" sz="1100" b="1" dirty="0" err="1">
                <a:solidFill>
                  <a:srgbClr val="000000"/>
                </a:solidFill>
                <a:cs typeface="Arial" panose="020B0604020202020204" pitchFamily="34" charset="0"/>
              </a:rPr>
              <a:t>Éxito</a:t>
            </a:r>
            <a:endParaRPr lang="en-GB" sz="1100" b="1" dirty="0">
              <a:solidFill>
                <a:srgbClr val="000000"/>
              </a:solidFill>
              <a:cs typeface="Arial" panose="020B0604020202020204" pitchFamily="34" charset="0"/>
            </a:endParaRPr>
          </a:p>
        </p:txBody>
      </p:sp>
      <p:sp>
        <p:nvSpPr>
          <p:cNvPr id="71" name="TextBox 70">
            <a:extLst>
              <a:ext uri="{FF2B5EF4-FFF2-40B4-BE49-F238E27FC236}">
                <a16:creationId xmlns:a16="http://schemas.microsoft.com/office/drawing/2014/main" id="{E885342D-CFB1-0F43-BB1F-CF698A355579}"/>
              </a:ext>
            </a:extLst>
          </p:cNvPr>
          <p:cNvSpPr txBox="1"/>
          <p:nvPr/>
        </p:nvSpPr>
        <p:spPr>
          <a:xfrm>
            <a:off x="9355569" y="2595136"/>
            <a:ext cx="563866" cy="230832"/>
          </a:xfrm>
          <a:prstGeom prst="rect">
            <a:avLst/>
          </a:prstGeom>
          <a:solidFill>
            <a:srgbClr val="086D6E"/>
          </a:solidFill>
        </p:spPr>
        <p:txBody>
          <a:bodyPr wrap="square">
            <a:spAutoFit/>
          </a:bodyPr>
          <a:lstStyle/>
          <a:p>
            <a:pPr algn="ctr"/>
            <a:r>
              <a:rPr lang="en-GB" sz="900" b="1" dirty="0" err="1">
                <a:solidFill>
                  <a:schemeClr val="bg1"/>
                </a:solidFill>
                <a:cs typeface="Arial" panose="020B0604020202020204" pitchFamily="34" charset="0"/>
              </a:rPr>
              <a:t>Fracaso</a:t>
            </a:r>
            <a:endParaRPr lang="en-GB" sz="900" b="1" dirty="0">
              <a:solidFill>
                <a:schemeClr val="bg1"/>
              </a:solidFill>
              <a:cs typeface="Arial" panose="020B0604020202020204" pitchFamily="34" charset="0"/>
            </a:endParaRPr>
          </a:p>
        </p:txBody>
      </p:sp>
      <p:sp>
        <p:nvSpPr>
          <p:cNvPr id="72" name="TextBox 71">
            <a:extLst>
              <a:ext uri="{FF2B5EF4-FFF2-40B4-BE49-F238E27FC236}">
                <a16:creationId xmlns:a16="http://schemas.microsoft.com/office/drawing/2014/main" id="{20D3F568-AE1C-FB44-AE44-955DB6FD7EA9}"/>
              </a:ext>
            </a:extLst>
          </p:cNvPr>
          <p:cNvSpPr txBox="1"/>
          <p:nvPr/>
        </p:nvSpPr>
        <p:spPr>
          <a:xfrm>
            <a:off x="9346143" y="4028010"/>
            <a:ext cx="563866" cy="230832"/>
          </a:xfrm>
          <a:prstGeom prst="rect">
            <a:avLst/>
          </a:prstGeom>
          <a:solidFill>
            <a:srgbClr val="086D6E"/>
          </a:solidFill>
        </p:spPr>
        <p:txBody>
          <a:bodyPr wrap="square">
            <a:spAutoFit/>
          </a:bodyPr>
          <a:lstStyle/>
          <a:p>
            <a:pPr algn="ctr"/>
            <a:r>
              <a:rPr lang="en-GB" sz="900" b="1" dirty="0" err="1">
                <a:solidFill>
                  <a:schemeClr val="bg1"/>
                </a:solidFill>
                <a:cs typeface="Arial" panose="020B0604020202020204" pitchFamily="34" charset="0"/>
              </a:rPr>
              <a:t>Fracaso</a:t>
            </a:r>
            <a:endParaRPr lang="en-GB" sz="900" b="1" dirty="0">
              <a:solidFill>
                <a:schemeClr val="bg1"/>
              </a:solidFill>
              <a:cs typeface="Arial" panose="020B0604020202020204" pitchFamily="34" charset="0"/>
            </a:endParaRPr>
          </a:p>
        </p:txBody>
      </p:sp>
      <p:sp>
        <p:nvSpPr>
          <p:cNvPr id="73" name="TextBox 72">
            <a:extLst>
              <a:ext uri="{FF2B5EF4-FFF2-40B4-BE49-F238E27FC236}">
                <a16:creationId xmlns:a16="http://schemas.microsoft.com/office/drawing/2014/main" id="{F9CB2D6B-9D01-9448-9E57-76D91BE4FC27}"/>
              </a:ext>
            </a:extLst>
          </p:cNvPr>
          <p:cNvSpPr txBox="1"/>
          <p:nvPr/>
        </p:nvSpPr>
        <p:spPr>
          <a:xfrm>
            <a:off x="11401187" y="2595136"/>
            <a:ext cx="563866" cy="230832"/>
          </a:xfrm>
          <a:prstGeom prst="rect">
            <a:avLst/>
          </a:prstGeom>
          <a:solidFill>
            <a:srgbClr val="086D6E"/>
          </a:solidFill>
        </p:spPr>
        <p:txBody>
          <a:bodyPr wrap="square">
            <a:spAutoFit/>
          </a:bodyPr>
          <a:lstStyle/>
          <a:p>
            <a:pPr algn="ctr"/>
            <a:r>
              <a:rPr lang="en-GB" sz="900" b="1" dirty="0" err="1">
                <a:solidFill>
                  <a:schemeClr val="bg1"/>
                </a:solidFill>
                <a:cs typeface="Arial" panose="020B0604020202020204" pitchFamily="34" charset="0"/>
              </a:rPr>
              <a:t>Fracaso</a:t>
            </a:r>
            <a:endParaRPr lang="en-GB" sz="900" b="1" dirty="0">
              <a:solidFill>
                <a:schemeClr val="bg1"/>
              </a:solidFill>
              <a:cs typeface="Arial" panose="020B0604020202020204" pitchFamily="34" charset="0"/>
            </a:endParaRPr>
          </a:p>
        </p:txBody>
      </p:sp>
    </p:spTree>
    <p:extLst>
      <p:ext uri="{BB962C8B-B14F-4D97-AF65-F5344CB8AC3E}">
        <p14:creationId xmlns:p14="http://schemas.microsoft.com/office/powerpoint/2010/main" val="32783039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7455188-71DE-BE82-8EEC-A90F5C7429CC}"/>
              </a:ext>
            </a:extLst>
          </p:cNvPr>
          <p:cNvSpPr>
            <a:spLocks noGrp="1"/>
          </p:cNvSpPr>
          <p:nvPr>
            <p:ph type="body" sz="quarter" idx="18"/>
          </p:nvPr>
        </p:nvSpPr>
        <p:spPr>
          <a:xfrm>
            <a:off x="1431235" y="1773241"/>
            <a:ext cx="5254208" cy="4935672"/>
          </a:xfrm>
        </p:spPr>
        <p:txBody>
          <a:bodyPr vert="horz" lIns="91440" tIns="45720" rIns="91440" bIns="45720" rtlCol="0" anchor="t">
            <a:normAutofit lnSpcReduction="10000"/>
          </a:bodyPr>
          <a:lstStyle/>
          <a:p>
            <a:pPr marL="359410" indent="-342900" algn="just">
              <a:buFont typeface="Arial" panose="020B0604020202020204" pitchFamily="34" charset="0"/>
              <a:buChar char="•"/>
            </a:pPr>
            <a:r>
              <a:rPr lang="es-ES" dirty="0"/>
              <a:t>Como todos sabemos, Colgate es una de las principales marcas de cuidado de los dientes. Cuando quisieron entrar en el lucrativo mercado de las comidas preparadas aprovechando su fuerte fidelidad a la marca. Lanzaron una línea de alimentos congelados en los años 80, pero esta extensión de marca fue un vergonzoso fracaso.</a:t>
            </a:r>
            <a:endParaRPr lang="es-ES"/>
          </a:p>
          <a:p>
            <a:pPr marL="359410" indent="-342900" algn="just">
              <a:buFont typeface="Arial" panose="020B0604020202020204" pitchFamily="34" charset="0"/>
              <a:buChar char="•"/>
            </a:pPr>
            <a:r>
              <a:rPr lang="es-ES" dirty="0"/>
              <a:t>Allá por 2011 Tesco decidió sacar un nuevo sándwich para aprovechar el campeonato de tenis de Wimbledon. Fue sin duda un riesgo, y por desgracia fue uno que no le salió bien a la cadena de supermercados</a:t>
            </a:r>
            <a:endParaRPr lang="es-ES" dirty="0">
              <a:cs typeface="Calibri" panose="020F0502020204030204"/>
            </a:endParaRPr>
          </a:p>
        </p:txBody>
      </p:sp>
      <p:sp>
        <p:nvSpPr>
          <p:cNvPr id="4" name="Text Placeholder 3">
            <a:extLst>
              <a:ext uri="{FF2B5EF4-FFF2-40B4-BE49-F238E27FC236}">
                <a16:creationId xmlns:a16="http://schemas.microsoft.com/office/drawing/2014/main" id="{F2D9D3A9-CD53-6782-8252-88C1DB11185F}"/>
              </a:ext>
            </a:extLst>
          </p:cNvPr>
          <p:cNvSpPr>
            <a:spLocks noGrp="1"/>
          </p:cNvSpPr>
          <p:nvPr>
            <p:ph type="body" sz="quarter" idx="16"/>
          </p:nvPr>
        </p:nvSpPr>
        <p:spPr/>
        <p:txBody>
          <a:bodyPr>
            <a:normAutofit fontScale="92500"/>
          </a:bodyPr>
          <a:lstStyle/>
          <a:p>
            <a:r>
              <a:rPr lang="en-IE" dirty="0" err="1"/>
              <a:t>Algunos</a:t>
            </a:r>
            <a:r>
              <a:rPr lang="en-IE" dirty="0"/>
              <a:t> </a:t>
            </a:r>
            <a:r>
              <a:rPr lang="en-IE" dirty="0" err="1"/>
              <a:t>fracasos</a:t>
            </a:r>
            <a:r>
              <a:rPr lang="en-IE" dirty="0"/>
              <a:t> </a:t>
            </a:r>
            <a:r>
              <a:rPr lang="en-IE" dirty="0" err="1"/>
              <a:t>épicos</a:t>
            </a:r>
            <a:r>
              <a:rPr lang="en-IE" dirty="0"/>
              <a:t>...</a:t>
            </a:r>
          </a:p>
        </p:txBody>
      </p:sp>
      <p:pic>
        <p:nvPicPr>
          <p:cNvPr id="1026" name="Picture 2">
            <a:extLst>
              <a:ext uri="{FF2B5EF4-FFF2-40B4-BE49-F238E27FC236}">
                <a16:creationId xmlns:a16="http://schemas.microsoft.com/office/drawing/2014/main" id="{379A2AEC-0DC7-5AC2-C64E-F6FDCCD5188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02519" y="455271"/>
            <a:ext cx="4684727" cy="26359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rawberries and Cream Sandwich (Pic:PA)">
            <a:extLst>
              <a:ext uri="{FF2B5EF4-FFF2-40B4-BE49-F238E27FC236}">
                <a16:creationId xmlns:a16="http://schemas.microsoft.com/office/drawing/2014/main" id="{22D695A9-C26B-B560-4DBD-B7571D43B55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02519" y="3537295"/>
            <a:ext cx="4684727" cy="2628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167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72A34A-A6C5-45F2-A9F1-BB182A4C5EE1}"/>
              </a:ext>
            </a:extLst>
          </p:cNvPr>
          <p:cNvSpPr>
            <a:spLocks noGrp="1"/>
          </p:cNvSpPr>
          <p:nvPr>
            <p:ph type="body" sz="quarter" idx="16"/>
          </p:nvPr>
        </p:nvSpPr>
        <p:spPr>
          <a:xfrm>
            <a:off x="2149154" y="934084"/>
            <a:ext cx="4235894" cy="2039775"/>
          </a:xfrm>
        </p:spPr>
        <p:txBody>
          <a:bodyPr>
            <a:normAutofit lnSpcReduction="10000"/>
          </a:bodyPr>
          <a:lstStyle/>
          <a:p>
            <a:r>
              <a:rPr lang="en-IE" dirty="0" err="1"/>
              <a:t>Nutrición</a:t>
            </a:r>
            <a:r>
              <a:rPr lang="en-IE" dirty="0"/>
              <a:t> y </a:t>
            </a:r>
            <a:r>
              <a:rPr lang="en-IE" dirty="0" err="1"/>
              <a:t>declaraciones</a:t>
            </a:r>
            <a:r>
              <a:rPr lang="en-IE" dirty="0"/>
              <a:t> </a:t>
            </a:r>
            <a:r>
              <a:rPr lang="en-IE" dirty="0" err="1"/>
              <a:t>saludables</a:t>
            </a:r>
            <a:endParaRPr lang="en-IE" dirty="0"/>
          </a:p>
          <a:p>
            <a:endParaRPr lang="en-IE" dirty="0"/>
          </a:p>
        </p:txBody>
      </p:sp>
      <p:sp>
        <p:nvSpPr>
          <p:cNvPr id="3" name="Text Placeholder 2">
            <a:extLst>
              <a:ext uri="{FF2B5EF4-FFF2-40B4-BE49-F238E27FC236}">
                <a16:creationId xmlns:a16="http://schemas.microsoft.com/office/drawing/2014/main" id="{A1D66EAA-5EB8-4FAD-9344-B278EB18EF52}"/>
              </a:ext>
            </a:extLst>
          </p:cNvPr>
          <p:cNvSpPr>
            <a:spLocks noGrp="1"/>
          </p:cNvSpPr>
          <p:nvPr>
            <p:ph type="body" sz="quarter" idx="17"/>
          </p:nvPr>
        </p:nvSpPr>
        <p:spPr/>
        <p:txBody>
          <a:bodyPr>
            <a:normAutofit fontScale="85000" lnSpcReduction="20000"/>
          </a:bodyPr>
          <a:lstStyle/>
          <a:p>
            <a:r>
              <a:rPr lang="en-IE" dirty="0"/>
              <a:t>03 </a:t>
            </a:r>
          </a:p>
        </p:txBody>
      </p:sp>
    </p:spTree>
    <p:extLst>
      <p:ext uri="{BB962C8B-B14F-4D97-AF65-F5344CB8AC3E}">
        <p14:creationId xmlns:p14="http://schemas.microsoft.com/office/powerpoint/2010/main" val="5795965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97D0AF1-9AD9-96C6-CCC4-3722B7A85EE9}"/>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9697" t="1" r="-15" b="-12626"/>
          <a:stretch/>
        </p:blipFill>
        <p:spPr>
          <a:xfrm>
            <a:off x="6852062" y="1177730"/>
            <a:ext cx="5105121" cy="5413569"/>
          </a:xfrm>
        </p:spPr>
      </p:pic>
      <p:sp>
        <p:nvSpPr>
          <p:cNvPr id="3" name="Text Placeholder 2">
            <a:extLst>
              <a:ext uri="{FF2B5EF4-FFF2-40B4-BE49-F238E27FC236}">
                <a16:creationId xmlns:a16="http://schemas.microsoft.com/office/drawing/2014/main" id="{626835BB-6C28-4FE9-B4BE-F66B8BEBA057}"/>
              </a:ext>
            </a:extLst>
          </p:cNvPr>
          <p:cNvSpPr>
            <a:spLocks noGrp="1"/>
          </p:cNvSpPr>
          <p:nvPr>
            <p:ph type="body" sz="quarter" idx="18"/>
          </p:nvPr>
        </p:nvSpPr>
        <p:spPr>
          <a:xfrm>
            <a:off x="1408671" y="1334903"/>
            <a:ext cx="5443391" cy="5099222"/>
          </a:xfrm>
        </p:spPr>
        <p:txBody>
          <a:bodyPr vert="horz" lIns="91440" tIns="45720" rIns="91440" bIns="45720" rtlCol="0" anchor="t">
            <a:noAutofit/>
          </a:bodyPr>
          <a:lstStyle/>
          <a:p>
            <a:pPr indent="0" algn="just"/>
            <a:r>
              <a:rPr lang="es-ES" sz="2100" dirty="0"/>
              <a:t>Cada vez son más los alimentos que se venden en la UE que llevan alegaciones nutricionales y de salud. </a:t>
            </a:r>
            <a:endParaRPr lang="es-ES"/>
          </a:p>
          <a:p>
            <a:pPr indent="0" algn="just"/>
            <a:r>
              <a:rPr lang="es-ES" sz="2100" b="1" dirty="0"/>
              <a:t>Una declaración nutricional </a:t>
            </a:r>
            <a:r>
              <a:rPr lang="es-ES" sz="2100" dirty="0"/>
              <a:t>afirma o sugiere que un alimento tiene propiedades nutricionales beneficiosas, como "bajo en grasas", "sin azúcares añadidos" y "rico en fibra". </a:t>
            </a:r>
            <a:endParaRPr lang="en-US" sz="2100" b="1" dirty="0">
              <a:cs typeface="Calibri" panose="020F0502020204030204"/>
            </a:endParaRPr>
          </a:p>
          <a:p>
            <a:pPr indent="0" algn="just"/>
            <a:r>
              <a:rPr lang="es-ES" sz="2100" b="1" dirty="0"/>
              <a:t>Una declaración de propiedades saludables </a:t>
            </a:r>
            <a:r>
              <a:rPr lang="es-ES" sz="2100" dirty="0"/>
              <a:t>es cualquier afirmación que aparezca en las etiquetas, la publicidad o cualquier otro material de marketing, en la que se declare que el consumo de un determinado alimento puede aportar beneficios para la salud, por ejemplo, que un alimento puede ayudar a reforzar las defensas naturales del organismo</a:t>
            </a:r>
            <a:r>
              <a:rPr lang="en-US" sz="2100" dirty="0"/>
              <a:t>.</a:t>
            </a:r>
            <a:endParaRPr lang="en-IE" sz="2100" dirty="0">
              <a:cs typeface="Calibri" panose="020F0502020204030204"/>
            </a:endParaRPr>
          </a:p>
        </p:txBody>
      </p:sp>
      <p:sp>
        <p:nvSpPr>
          <p:cNvPr id="4" name="Text Placeholder 3">
            <a:extLst>
              <a:ext uri="{FF2B5EF4-FFF2-40B4-BE49-F238E27FC236}">
                <a16:creationId xmlns:a16="http://schemas.microsoft.com/office/drawing/2014/main" id="{0A424A6B-E38F-4ADC-9136-3C7480689707}"/>
              </a:ext>
            </a:extLst>
          </p:cNvPr>
          <p:cNvSpPr>
            <a:spLocks noGrp="1"/>
          </p:cNvSpPr>
          <p:nvPr>
            <p:ph type="body" sz="quarter" idx="16"/>
          </p:nvPr>
        </p:nvSpPr>
        <p:spPr/>
        <p:txBody>
          <a:bodyPr>
            <a:normAutofit fontScale="77500" lnSpcReduction="20000"/>
          </a:bodyPr>
          <a:lstStyle/>
          <a:p>
            <a:r>
              <a:rPr lang="en-IE" dirty="0" err="1"/>
              <a:t>Declaraciones</a:t>
            </a:r>
            <a:r>
              <a:rPr lang="en-IE" dirty="0"/>
              <a:t> </a:t>
            </a:r>
            <a:r>
              <a:rPr lang="en-IE" dirty="0" err="1"/>
              <a:t>en</a:t>
            </a:r>
            <a:r>
              <a:rPr lang="en-IE" dirty="0"/>
              <a:t> la comida…</a:t>
            </a:r>
          </a:p>
        </p:txBody>
      </p:sp>
      <p:sp>
        <p:nvSpPr>
          <p:cNvPr id="2" name="TextBox 1">
            <a:extLst>
              <a:ext uri="{FF2B5EF4-FFF2-40B4-BE49-F238E27FC236}">
                <a16:creationId xmlns:a16="http://schemas.microsoft.com/office/drawing/2014/main" id="{9416026F-F640-20D0-9C53-5A8D49DB343A}"/>
              </a:ext>
            </a:extLst>
          </p:cNvPr>
          <p:cNvSpPr txBox="1"/>
          <p:nvPr/>
        </p:nvSpPr>
        <p:spPr>
          <a:xfrm>
            <a:off x="7607906" y="760221"/>
            <a:ext cx="3593432" cy="461665"/>
          </a:xfrm>
          <a:prstGeom prst="rect">
            <a:avLst/>
          </a:prstGeom>
          <a:noFill/>
        </p:spPr>
        <p:txBody>
          <a:bodyPr wrap="square" rtlCol="0">
            <a:spAutoFit/>
          </a:bodyPr>
          <a:lstStyle/>
          <a:p>
            <a:pPr algn="ctr"/>
            <a:r>
              <a:rPr lang="en-IE" sz="2400" b="1" dirty="0">
                <a:solidFill>
                  <a:srgbClr val="000000"/>
                </a:solidFill>
              </a:rPr>
              <a:t>Example of a Health Claim </a:t>
            </a:r>
          </a:p>
        </p:txBody>
      </p:sp>
    </p:spTree>
    <p:extLst>
      <p:ext uri="{BB962C8B-B14F-4D97-AF65-F5344CB8AC3E}">
        <p14:creationId xmlns:p14="http://schemas.microsoft.com/office/powerpoint/2010/main" val="3394852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3B6293-E241-4D4A-8DFD-06C5DE74EF86}"/>
              </a:ext>
            </a:extLst>
          </p:cNvPr>
          <p:cNvSpPr>
            <a:spLocks noGrp="1"/>
          </p:cNvSpPr>
          <p:nvPr>
            <p:ph type="body" sz="quarter" idx="16"/>
          </p:nvPr>
        </p:nvSpPr>
        <p:spPr>
          <a:xfrm>
            <a:off x="734714" y="486763"/>
            <a:ext cx="10808102" cy="582221"/>
          </a:xfrm>
        </p:spPr>
        <p:txBody>
          <a:bodyPr>
            <a:normAutofit lnSpcReduction="10000"/>
          </a:bodyPr>
          <a:lstStyle/>
          <a:p>
            <a:r>
              <a:rPr lang="es-ES" dirty="0"/>
              <a:t>Ejemplo: Percepción y cambios sensoriales...</a:t>
            </a:r>
            <a:endParaRPr lang="en-IE" dirty="0"/>
          </a:p>
        </p:txBody>
      </p:sp>
      <p:sp>
        <p:nvSpPr>
          <p:cNvPr id="4" name="TextBox 3">
            <a:extLst>
              <a:ext uri="{FF2B5EF4-FFF2-40B4-BE49-F238E27FC236}">
                <a16:creationId xmlns:a16="http://schemas.microsoft.com/office/drawing/2014/main" id="{9C6AD9F2-10ED-4CC6-95C4-961FC1909CE4}"/>
              </a:ext>
            </a:extLst>
          </p:cNvPr>
          <p:cNvSpPr txBox="1"/>
          <p:nvPr/>
        </p:nvSpPr>
        <p:spPr>
          <a:xfrm>
            <a:off x="766119" y="981099"/>
            <a:ext cx="11079040" cy="1446550"/>
          </a:xfrm>
          <a:prstGeom prst="rect">
            <a:avLst/>
          </a:prstGeom>
          <a:noFill/>
        </p:spPr>
        <p:txBody>
          <a:bodyPr wrap="square" lIns="91440" tIns="45720" rIns="91440" bIns="45720" rtlCol="0" anchor="t">
            <a:spAutoFit/>
          </a:bodyPr>
          <a:lstStyle/>
          <a:p>
            <a:pPr algn="just"/>
            <a:r>
              <a:rPr lang="es-ES" sz="2400" b="1" dirty="0">
                <a:solidFill>
                  <a:prstClr val="black"/>
                </a:solidFill>
                <a:cs typeface="Arial" panose="020B0604020202020204" pitchFamily="34" charset="0"/>
              </a:rPr>
              <a:t>La percepción y la disminución del "gusto" por los alimentos pueden producirse con la edad: Deterioro sensorial del consumidor de edad avanzada </a:t>
            </a:r>
            <a:r>
              <a:rPr lang="es-ES" sz="2000" dirty="0">
                <a:solidFill>
                  <a:prstClr val="black"/>
                </a:solidFill>
                <a:cs typeface="Arial" panose="020B0604020202020204" pitchFamily="34" charset="0"/>
              </a:rPr>
              <a:t>(olfato, gusto, sentidos de la textura y del trigémino, visión (vista), oído y masticación y deglución). Por ejemplo, pueden producirse cambios en las papilas gustativas, creando una menor capacidad para diferenciar los sabores.</a:t>
            </a:r>
            <a:endParaRPr lang="es-ES"/>
          </a:p>
        </p:txBody>
      </p:sp>
      <p:pic>
        <p:nvPicPr>
          <p:cNvPr id="9" name="Picture 8">
            <a:extLst>
              <a:ext uri="{FF2B5EF4-FFF2-40B4-BE49-F238E27FC236}">
                <a16:creationId xmlns:a16="http://schemas.microsoft.com/office/drawing/2014/main" id="{26860C9C-C9CB-3746-8539-C541D8EF0B1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09010" y="2572610"/>
            <a:ext cx="9173980" cy="3057993"/>
          </a:xfrm>
          <a:prstGeom prst="rect">
            <a:avLst/>
          </a:prstGeom>
        </p:spPr>
      </p:pic>
      <p:sp>
        <p:nvSpPr>
          <p:cNvPr id="10" name="TextBox 9">
            <a:extLst>
              <a:ext uri="{FF2B5EF4-FFF2-40B4-BE49-F238E27FC236}">
                <a16:creationId xmlns:a16="http://schemas.microsoft.com/office/drawing/2014/main" id="{1E4A7451-A982-DB43-9C3A-585638FD0A43}"/>
              </a:ext>
            </a:extLst>
          </p:cNvPr>
          <p:cNvSpPr txBox="1"/>
          <p:nvPr/>
        </p:nvSpPr>
        <p:spPr>
          <a:xfrm>
            <a:off x="1748850" y="2691029"/>
            <a:ext cx="2673248" cy="884345"/>
          </a:xfrm>
          <a:prstGeom prst="rect">
            <a:avLst/>
          </a:prstGeom>
          <a:noFill/>
        </p:spPr>
        <p:txBody>
          <a:bodyPr wrap="square" rtlCol="0">
            <a:spAutoFit/>
          </a:bodyPr>
          <a:lstStyle/>
          <a:p>
            <a:pPr algn="ctr"/>
            <a:r>
              <a:rPr lang="en-GB" sz="3200" b="1" dirty="0">
                <a:solidFill>
                  <a:prstClr val="black"/>
                </a:solidFill>
                <a:cs typeface="Arial" panose="020B0604020202020204" pitchFamily="34" charset="0"/>
              </a:rPr>
              <a:t>10,000 </a:t>
            </a:r>
          </a:p>
          <a:p>
            <a:pPr algn="ctr">
              <a:lnSpc>
                <a:spcPts val="2200"/>
              </a:lnSpc>
            </a:pPr>
            <a:r>
              <a:rPr lang="en-GB" sz="2600" b="1" dirty="0" err="1">
                <a:solidFill>
                  <a:prstClr val="black"/>
                </a:solidFill>
                <a:cs typeface="Arial" panose="020B0604020202020204" pitchFamily="34" charset="0"/>
              </a:rPr>
              <a:t>Papilas</a:t>
            </a:r>
            <a:r>
              <a:rPr lang="en-GB" sz="2600" b="1" dirty="0">
                <a:solidFill>
                  <a:prstClr val="black"/>
                </a:solidFill>
                <a:cs typeface="Arial" panose="020B0604020202020204" pitchFamily="34" charset="0"/>
              </a:rPr>
              <a:t> </a:t>
            </a:r>
            <a:r>
              <a:rPr lang="en-GB" sz="2600" b="1" dirty="0" err="1">
                <a:solidFill>
                  <a:prstClr val="black"/>
                </a:solidFill>
                <a:cs typeface="Arial" panose="020B0604020202020204" pitchFamily="34" charset="0"/>
              </a:rPr>
              <a:t>gustativas</a:t>
            </a:r>
            <a:endParaRPr lang="en-GB" sz="2600" dirty="0">
              <a:solidFill>
                <a:srgbClr val="FF0000"/>
              </a:solidFill>
              <a:cs typeface="Arial" panose="020B0604020202020204" pitchFamily="34" charset="0"/>
            </a:endParaRPr>
          </a:p>
        </p:txBody>
      </p:sp>
      <p:sp>
        <p:nvSpPr>
          <p:cNvPr id="11" name="TextBox 10">
            <a:extLst>
              <a:ext uri="{FF2B5EF4-FFF2-40B4-BE49-F238E27FC236}">
                <a16:creationId xmlns:a16="http://schemas.microsoft.com/office/drawing/2014/main" id="{B29B7DFD-47C1-4E45-8D82-639C89BC0DD4}"/>
              </a:ext>
            </a:extLst>
          </p:cNvPr>
          <p:cNvSpPr txBox="1"/>
          <p:nvPr/>
        </p:nvSpPr>
        <p:spPr>
          <a:xfrm>
            <a:off x="4731892" y="2691029"/>
            <a:ext cx="2673248" cy="1077218"/>
          </a:xfrm>
          <a:prstGeom prst="rect">
            <a:avLst/>
          </a:prstGeom>
          <a:noFill/>
        </p:spPr>
        <p:txBody>
          <a:bodyPr wrap="square" rtlCol="0">
            <a:spAutoFit/>
          </a:bodyPr>
          <a:lstStyle/>
          <a:p>
            <a:pPr algn="ctr"/>
            <a:r>
              <a:rPr lang="en-GB" sz="3200" b="1" dirty="0" err="1">
                <a:solidFill>
                  <a:prstClr val="black"/>
                </a:solidFill>
                <a:cs typeface="Arial" panose="020B0604020202020204" pitchFamily="34" charset="0"/>
              </a:rPr>
              <a:t>Papilas</a:t>
            </a:r>
            <a:r>
              <a:rPr lang="en-GB" sz="3200" b="1" dirty="0">
                <a:solidFill>
                  <a:prstClr val="black"/>
                </a:solidFill>
                <a:cs typeface="Arial" panose="020B0604020202020204" pitchFamily="34" charset="0"/>
              </a:rPr>
              <a:t> </a:t>
            </a:r>
            <a:r>
              <a:rPr lang="en-GB" sz="3200" b="1" dirty="0" err="1">
                <a:solidFill>
                  <a:prstClr val="black"/>
                </a:solidFill>
                <a:cs typeface="Arial" panose="020B0604020202020204" pitchFamily="34" charset="0"/>
              </a:rPr>
              <a:t>gustativas</a:t>
            </a:r>
            <a:endParaRPr lang="en-GB" sz="3200" b="1" dirty="0">
              <a:solidFill>
                <a:prstClr val="black"/>
              </a:solidFill>
              <a:cs typeface="Arial" panose="020B0604020202020204" pitchFamily="34" charset="0"/>
            </a:endParaRPr>
          </a:p>
        </p:txBody>
      </p:sp>
      <p:sp>
        <p:nvSpPr>
          <p:cNvPr id="12" name="TextBox 11">
            <a:extLst>
              <a:ext uri="{FF2B5EF4-FFF2-40B4-BE49-F238E27FC236}">
                <a16:creationId xmlns:a16="http://schemas.microsoft.com/office/drawing/2014/main" id="{B37A31AC-8E1A-0346-848B-02A19050CD50}"/>
              </a:ext>
            </a:extLst>
          </p:cNvPr>
          <p:cNvSpPr txBox="1"/>
          <p:nvPr/>
        </p:nvSpPr>
        <p:spPr>
          <a:xfrm>
            <a:off x="7719935" y="2892350"/>
            <a:ext cx="2673248" cy="584775"/>
          </a:xfrm>
          <a:prstGeom prst="rect">
            <a:avLst/>
          </a:prstGeom>
          <a:noFill/>
        </p:spPr>
        <p:txBody>
          <a:bodyPr wrap="square" rtlCol="0">
            <a:spAutoFit/>
          </a:bodyPr>
          <a:lstStyle/>
          <a:p>
            <a:pPr algn="ctr"/>
            <a:r>
              <a:rPr lang="en-GB" sz="3200" b="1" dirty="0" err="1">
                <a:solidFill>
                  <a:prstClr val="black"/>
                </a:solidFill>
                <a:cs typeface="Arial" panose="020B0604020202020204" pitchFamily="34" charset="0"/>
              </a:rPr>
              <a:t>Sensibilidad</a:t>
            </a:r>
            <a:endParaRPr lang="en-GB" sz="3200" dirty="0">
              <a:solidFill>
                <a:srgbClr val="FF0000"/>
              </a:solidFill>
              <a:cs typeface="Arial" panose="020B0604020202020204" pitchFamily="34" charset="0"/>
            </a:endParaRPr>
          </a:p>
        </p:txBody>
      </p:sp>
      <p:sp>
        <p:nvSpPr>
          <p:cNvPr id="13" name="TextBox 12">
            <a:extLst>
              <a:ext uri="{FF2B5EF4-FFF2-40B4-BE49-F238E27FC236}">
                <a16:creationId xmlns:a16="http://schemas.microsoft.com/office/drawing/2014/main" id="{F5F6B084-014E-F14F-9C3E-E7C9BB0DF017}"/>
              </a:ext>
            </a:extLst>
          </p:cNvPr>
          <p:cNvSpPr txBox="1"/>
          <p:nvPr/>
        </p:nvSpPr>
        <p:spPr>
          <a:xfrm>
            <a:off x="1509010" y="4288255"/>
            <a:ext cx="1064301" cy="338554"/>
          </a:xfrm>
          <a:prstGeom prst="rect">
            <a:avLst/>
          </a:prstGeom>
          <a:noFill/>
        </p:spPr>
        <p:txBody>
          <a:bodyPr wrap="square" rtlCol="0">
            <a:spAutoFit/>
          </a:bodyPr>
          <a:lstStyle/>
          <a:p>
            <a:pPr algn="ctr"/>
            <a:r>
              <a:rPr lang="en-GB" sz="1600" b="1" dirty="0">
                <a:solidFill>
                  <a:prstClr val="black"/>
                </a:solidFill>
                <a:cs typeface="Arial" panose="020B0604020202020204" pitchFamily="34" charset="0"/>
              </a:rPr>
              <a:t>sour</a:t>
            </a:r>
            <a:endParaRPr lang="en-GB" sz="1600" dirty="0">
              <a:solidFill>
                <a:srgbClr val="FF0000"/>
              </a:solidFill>
              <a:cs typeface="Arial" panose="020B0604020202020204" pitchFamily="34" charset="0"/>
            </a:endParaRPr>
          </a:p>
        </p:txBody>
      </p:sp>
      <p:sp>
        <p:nvSpPr>
          <p:cNvPr id="14" name="TextBox 13">
            <a:extLst>
              <a:ext uri="{FF2B5EF4-FFF2-40B4-BE49-F238E27FC236}">
                <a16:creationId xmlns:a16="http://schemas.microsoft.com/office/drawing/2014/main" id="{63AE5CCA-09D7-2E45-90EC-544C967F6351}"/>
              </a:ext>
            </a:extLst>
          </p:cNvPr>
          <p:cNvSpPr txBox="1"/>
          <p:nvPr/>
        </p:nvSpPr>
        <p:spPr>
          <a:xfrm>
            <a:off x="1778832" y="4932832"/>
            <a:ext cx="1064301" cy="338554"/>
          </a:xfrm>
          <a:prstGeom prst="rect">
            <a:avLst/>
          </a:prstGeom>
          <a:noFill/>
        </p:spPr>
        <p:txBody>
          <a:bodyPr wrap="square" rtlCol="0">
            <a:spAutoFit/>
          </a:bodyPr>
          <a:lstStyle/>
          <a:p>
            <a:pPr algn="ctr"/>
            <a:r>
              <a:rPr lang="en-GB" sz="1600" b="1" dirty="0">
                <a:solidFill>
                  <a:prstClr val="black"/>
                </a:solidFill>
                <a:cs typeface="Arial" panose="020B0604020202020204" pitchFamily="34" charset="0"/>
              </a:rPr>
              <a:t>sweet</a:t>
            </a:r>
            <a:endParaRPr lang="en-GB" sz="1600" dirty="0">
              <a:solidFill>
                <a:srgbClr val="FF0000"/>
              </a:solidFill>
              <a:cs typeface="Arial" panose="020B0604020202020204" pitchFamily="34" charset="0"/>
            </a:endParaRPr>
          </a:p>
        </p:txBody>
      </p:sp>
      <p:sp>
        <p:nvSpPr>
          <p:cNvPr id="15" name="TextBox 14">
            <a:extLst>
              <a:ext uri="{FF2B5EF4-FFF2-40B4-BE49-F238E27FC236}">
                <a16:creationId xmlns:a16="http://schemas.microsoft.com/office/drawing/2014/main" id="{23167DD8-3AE7-4F4C-9E25-8F92CE48ABDF}"/>
              </a:ext>
            </a:extLst>
          </p:cNvPr>
          <p:cNvSpPr txBox="1"/>
          <p:nvPr/>
        </p:nvSpPr>
        <p:spPr>
          <a:xfrm>
            <a:off x="3277851" y="4932832"/>
            <a:ext cx="1064301" cy="338554"/>
          </a:xfrm>
          <a:prstGeom prst="rect">
            <a:avLst/>
          </a:prstGeom>
          <a:noFill/>
        </p:spPr>
        <p:txBody>
          <a:bodyPr wrap="square" rtlCol="0">
            <a:spAutoFit/>
          </a:bodyPr>
          <a:lstStyle/>
          <a:p>
            <a:pPr algn="ctr"/>
            <a:r>
              <a:rPr lang="en-GB" sz="1600" b="1" dirty="0">
                <a:solidFill>
                  <a:prstClr val="black"/>
                </a:solidFill>
                <a:cs typeface="Arial" panose="020B0604020202020204" pitchFamily="34" charset="0"/>
              </a:rPr>
              <a:t>bitter</a:t>
            </a:r>
            <a:endParaRPr lang="en-GB" sz="1600" dirty="0">
              <a:solidFill>
                <a:srgbClr val="FF0000"/>
              </a:solidFill>
              <a:cs typeface="Arial" panose="020B0604020202020204" pitchFamily="34" charset="0"/>
            </a:endParaRPr>
          </a:p>
        </p:txBody>
      </p:sp>
      <p:sp>
        <p:nvSpPr>
          <p:cNvPr id="16" name="TextBox 15">
            <a:extLst>
              <a:ext uri="{FF2B5EF4-FFF2-40B4-BE49-F238E27FC236}">
                <a16:creationId xmlns:a16="http://schemas.microsoft.com/office/drawing/2014/main" id="{6534D391-3C9A-3D4E-83E3-F187D01B636A}"/>
              </a:ext>
            </a:extLst>
          </p:cNvPr>
          <p:cNvSpPr txBox="1"/>
          <p:nvPr/>
        </p:nvSpPr>
        <p:spPr>
          <a:xfrm>
            <a:off x="3532682" y="4288255"/>
            <a:ext cx="1064301" cy="338554"/>
          </a:xfrm>
          <a:prstGeom prst="rect">
            <a:avLst/>
          </a:prstGeom>
          <a:noFill/>
        </p:spPr>
        <p:txBody>
          <a:bodyPr wrap="square" rtlCol="0">
            <a:spAutoFit/>
          </a:bodyPr>
          <a:lstStyle/>
          <a:p>
            <a:pPr algn="ctr"/>
            <a:r>
              <a:rPr lang="en-GB" sz="1600" b="1" dirty="0">
                <a:solidFill>
                  <a:prstClr val="black"/>
                </a:solidFill>
                <a:cs typeface="Arial" panose="020B0604020202020204" pitchFamily="34" charset="0"/>
              </a:rPr>
              <a:t>salty</a:t>
            </a:r>
            <a:endParaRPr lang="en-GB" sz="1600" dirty="0">
              <a:solidFill>
                <a:srgbClr val="FF0000"/>
              </a:solidFill>
              <a:cs typeface="Arial" panose="020B0604020202020204" pitchFamily="34" charset="0"/>
            </a:endParaRPr>
          </a:p>
        </p:txBody>
      </p:sp>
      <p:sp>
        <p:nvSpPr>
          <p:cNvPr id="17" name="TextBox 16">
            <a:extLst>
              <a:ext uri="{FF2B5EF4-FFF2-40B4-BE49-F238E27FC236}">
                <a16:creationId xmlns:a16="http://schemas.microsoft.com/office/drawing/2014/main" id="{0523BAB6-E0A4-0C47-91E6-6EFFE46795FC}"/>
              </a:ext>
            </a:extLst>
          </p:cNvPr>
          <p:cNvSpPr txBox="1"/>
          <p:nvPr/>
        </p:nvSpPr>
        <p:spPr>
          <a:xfrm>
            <a:off x="5091661" y="5382537"/>
            <a:ext cx="1064301" cy="338554"/>
          </a:xfrm>
          <a:prstGeom prst="rect">
            <a:avLst/>
          </a:prstGeom>
          <a:noFill/>
        </p:spPr>
        <p:txBody>
          <a:bodyPr wrap="square" rtlCol="0">
            <a:spAutoFit/>
          </a:bodyPr>
          <a:lstStyle/>
          <a:p>
            <a:pPr algn="ctr"/>
            <a:r>
              <a:rPr lang="en-GB" sz="1600" b="1" dirty="0">
                <a:solidFill>
                  <a:prstClr val="black"/>
                </a:solidFill>
                <a:cs typeface="Arial" panose="020B0604020202020204" pitchFamily="34" charset="0"/>
              </a:rPr>
              <a:t>&gt; 50 yrs</a:t>
            </a:r>
            <a:endParaRPr lang="en-GB" sz="1600" dirty="0">
              <a:solidFill>
                <a:srgbClr val="FF0000"/>
              </a:solidFill>
              <a:cs typeface="Arial" panose="020B0604020202020204" pitchFamily="34" charset="0"/>
            </a:endParaRPr>
          </a:p>
        </p:txBody>
      </p:sp>
      <p:sp>
        <p:nvSpPr>
          <p:cNvPr id="18" name="TextBox 17">
            <a:extLst>
              <a:ext uri="{FF2B5EF4-FFF2-40B4-BE49-F238E27FC236}">
                <a16:creationId xmlns:a16="http://schemas.microsoft.com/office/drawing/2014/main" id="{2D8F8284-14D7-3A45-B7E8-A349EA1EE8E8}"/>
              </a:ext>
            </a:extLst>
          </p:cNvPr>
          <p:cNvSpPr txBox="1"/>
          <p:nvPr/>
        </p:nvSpPr>
        <p:spPr>
          <a:xfrm>
            <a:off x="5961092" y="5382537"/>
            <a:ext cx="1064301" cy="338554"/>
          </a:xfrm>
          <a:prstGeom prst="rect">
            <a:avLst/>
          </a:prstGeom>
          <a:noFill/>
        </p:spPr>
        <p:txBody>
          <a:bodyPr wrap="square" rtlCol="0">
            <a:spAutoFit/>
          </a:bodyPr>
          <a:lstStyle/>
          <a:p>
            <a:pPr algn="ctr"/>
            <a:r>
              <a:rPr lang="en-GB" sz="1600" b="1" dirty="0">
                <a:solidFill>
                  <a:prstClr val="black"/>
                </a:solidFill>
                <a:cs typeface="Arial" panose="020B0604020202020204" pitchFamily="34" charset="0"/>
              </a:rPr>
              <a:t>&gt; 40 yrs</a:t>
            </a:r>
            <a:endParaRPr lang="en-GB" sz="1600" dirty="0">
              <a:solidFill>
                <a:srgbClr val="FF0000"/>
              </a:solidFill>
              <a:cs typeface="Arial" panose="020B0604020202020204" pitchFamily="34" charset="0"/>
            </a:endParaRPr>
          </a:p>
        </p:txBody>
      </p:sp>
      <p:sp>
        <p:nvSpPr>
          <p:cNvPr id="19" name="TextBox 18">
            <a:extLst>
              <a:ext uri="{FF2B5EF4-FFF2-40B4-BE49-F238E27FC236}">
                <a16:creationId xmlns:a16="http://schemas.microsoft.com/office/drawing/2014/main" id="{B315DCE3-EDF3-FA4C-81AB-0C43F15B318D}"/>
              </a:ext>
            </a:extLst>
          </p:cNvPr>
          <p:cNvSpPr txBox="1"/>
          <p:nvPr/>
        </p:nvSpPr>
        <p:spPr>
          <a:xfrm>
            <a:off x="8524409" y="5367547"/>
            <a:ext cx="1064301" cy="338554"/>
          </a:xfrm>
          <a:prstGeom prst="rect">
            <a:avLst/>
          </a:prstGeom>
          <a:noFill/>
        </p:spPr>
        <p:txBody>
          <a:bodyPr wrap="square" rtlCol="0">
            <a:spAutoFit/>
          </a:bodyPr>
          <a:lstStyle/>
          <a:p>
            <a:pPr algn="ctr"/>
            <a:r>
              <a:rPr lang="en-GB" sz="1600" b="1" dirty="0">
                <a:solidFill>
                  <a:prstClr val="black"/>
                </a:solidFill>
                <a:cs typeface="Arial" panose="020B0604020202020204" pitchFamily="34" charset="0"/>
              </a:rPr>
              <a:t>&gt; 60 yrs</a:t>
            </a:r>
            <a:endParaRPr lang="en-GB" sz="1600" dirty="0">
              <a:solidFill>
                <a:srgbClr val="FF0000"/>
              </a:solidFill>
              <a:cs typeface="Arial" panose="020B0604020202020204" pitchFamily="34" charset="0"/>
            </a:endParaRPr>
          </a:p>
        </p:txBody>
      </p:sp>
    </p:spTree>
    <p:extLst>
      <p:ext uri="{BB962C8B-B14F-4D97-AF65-F5344CB8AC3E}">
        <p14:creationId xmlns:p14="http://schemas.microsoft.com/office/powerpoint/2010/main" val="6132253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36504B-CC5E-193A-1F8B-383FF24859F5}"/>
              </a:ext>
            </a:extLst>
          </p:cNvPr>
          <p:cNvSpPr>
            <a:spLocks noGrp="1"/>
          </p:cNvSpPr>
          <p:nvPr>
            <p:ph type="body" sz="quarter" idx="18"/>
          </p:nvPr>
        </p:nvSpPr>
        <p:spPr>
          <a:xfrm>
            <a:off x="325328" y="3360821"/>
            <a:ext cx="5486399" cy="3048000"/>
          </a:xfrm>
        </p:spPr>
        <p:txBody>
          <a:bodyPr>
            <a:normAutofit lnSpcReduction="10000"/>
          </a:bodyPr>
          <a:lstStyle/>
          <a:p>
            <a:pPr marL="0" indent="0"/>
            <a:r>
              <a:rPr lang="es-ES" dirty="0"/>
              <a:t>Están relacionadas con el </a:t>
            </a:r>
            <a:r>
              <a:rPr lang="es-ES" b="1" dirty="0"/>
              <a:t>CONTENIDO</a:t>
            </a:r>
            <a:r>
              <a:rPr lang="es-ES" dirty="0"/>
              <a:t> calórico o de nutrientes del producto alimentario. Suelen ser declaraciones comparativas </a:t>
            </a:r>
          </a:p>
          <a:p>
            <a:pPr marL="342900" indent="-342900">
              <a:buFont typeface="Arial" panose="020B0604020202020204" pitchFamily="34" charset="0"/>
              <a:buChar char="•"/>
            </a:pPr>
            <a:r>
              <a:rPr lang="es-ES" b="1" dirty="0"/>
              <a:t>Bajo en grasa</a:t>
            </a:r>
          </a:p>
          <a:p>
            <a:pPr marL="342900" indent="-342900">
              <a:buFont typeface="Arial" panose="020B0604020202020204" pitchFamily="34" charset="0"/>
              <a:buChar char="•"/>
            </a:pPr>
            <a:r>
              <a:rPr lang="es-ES" b="1" dirty="0"/>
              <a:t>Bajo en azúcar</a:t>
            </a:r>
          </a:p>
          <a:p>
            <a:pPr marL="342900" indent="-342900">
              <a:buFont typeface="Arial" panose="020B0604020202020204" pitchFamily="34" charset="0"/>
              <a:buChar char="•"/>
            </a:pPr>
            <a:r>
              <a:rPr lang="es-ES" b="1" dirty="0"/>
              <a:t>Alto contenido en fibra</a:t>
            </a:r>
          </a:p>
          <a:p>
            <a:pPr marL="342900" indent="-342900">
              <a:buFont typeface="Arial" panose="020B0604020202020204" pitchFamily="34" charset="0"/>
              <a:buChar char="•"/>
            </a:pPr>
            <a:r>
              <a:rPr lang="es-ES" b="1" dirty="0"/>
              <a:t>Alto contenido en proteínas</a:t>
            </a:r>
            <a:endParaRPr lang="en-IE" b="1" dirty="0"/>
          </a:p>
        </p:txBody>
      </p:sp>
      <p:sp>
        <p:nvSpPr>
          <p:cNvPr id="3" name="Text Placeholder 2">
            <a:extLst>
              <a:ext uri="{FF2B5EF4-FFF2-40B4-BE49-F238E27FC236}">
                <a16:creationId xmlns:a16="http://schemas.microsoft.com/office/drawing/2014/main" id="{35F71861-9AB9-9159-4226-F7A0A0287739}"/>
              </a:ext>
            </a:extLst>
          </p:cNvPr>
          <p:cNvSpPr>
            <a:spLocks noGrp="1"/>
          </p:cNvSpPr>
          <p:nvPr>
            <p:ph type="body" sz="quarter" idx="16"/>
          </p:nvPr>
        </p:nvSpPr>
        <p:spPr/>
        <p:txBody>
          <a:bodyPr>
            <a:normAutofit fontScale="85000" lnSpcReduction="10000"/>
          </a:bodyPr>
          <a:lstStyle/>
          <a:p>
            <a:r>
              <a:rPr lang="en-US" b="1" dirty="0" err="1"/>
              <a:t>Reclamaciones</a:t>
            </a:r>
            <a:r>
              <a:rPr lang="en-US" b="1" dirty="0"/>
              <a:t> </a:t>
            </a:r>
            <a:r>
              <a:rPr lang="en-US" b="1" dirty="0" err="1"/>
              <a:t>nutricionales</a:t>
            </a:r>
            <a:endParaRPr lang="en-IE" b="1" dirty="0"/>
          </a:p>
        </p:txBody>
      </p:sp>
      <p:sp>
        <p:nvSpPr>
          <p:cNvPr id="4" name="Text Placeholder 3">
            <a:extLst>
              <a:ext uri="{FF2B5EF4-FFF2-40B4-BE49-F238E27FC236}">
                <a16:creationId xmlns:a16="http://schemas.microsoft.com/office/drawing/2014/main" id="{4223D556-DB6A-8EAA-C5E6-E28B41CE990C}"/>
              </a:ext>
            </a:extLst>
          </p:cNvPr>
          <p:cNvSpPr>
            <a:spLocks noGrp="1"/>
          </p:cNvSpPr>
          <p:nvPr>
            <p:ph type="body" sz="quarter" idx="19"/>
          </p:nvPr>
        </p:nvSpPr>
        <p:spPr>
          <a:xfrm>
            <a:off x="6420770" y="3429000"/>
            <a:ext cx="5602787" cy="2987842"/>
          </a:xfrm>
        </p:spPr>
        <p:txBody>
          <a:bodyPr>
            <a:normAutofit/>
          </a:bodyPr>
          <a:lstStyle/>
          <a:p>
            <a:r>
              <a:rPr lang="es-ES" dirty="0"/>
              <a:t>Están relacionados con la </a:t>
            </a:r>
            <a:r>
              <a:rPr lang="es-ES" b="1" dirty="0"/>
              <a:t>FUNCIÓN</a:t>
            </a:r>
            <a:r>
              <a:rPr lang="es-ES" dirty="0"/>
              <a:t> del producto alimentario:</a:t>
            </a:r>
          </a:p>
          <a:p>
            <a:pPr marL="342900" indent="-342900">
              <a:buFont typeface="Arial" panose="020B0604020202020204" pitchFamily="34" charset="0"/>
              <a:buChar char="•"/>
            </a:pPr>
            <a:r>
              <a:rPr lang="es-ES" b="1" dirty="0"/>
              <a:t>Refuerzo de la inmunidad</a:t>
            </a:r>
          </a:p>
          <a:p>
            <a:pPr marL="342900" indent="-342900">
              <a:buFont typeface="Arial" panose="020B0604020202020204" pitchFamily="34" charset="0"/>
              <a:buChar char="•"/>
            </a:pPr>
            <a:r>
              <a:rPr lang="es-ES" b="1" dirty="0"/>
              <a:t>Reducción del riesgo de enfermedades cardíacas / cáncer</a:t>
            </a:r>
          </a:p>
          <a:p>
            <a:pPr marL="342900" indent="-342900">
              <a:buFont typeface="Arial" panose="020B0604020202020204" pitchFamily="34" charset="0"/>
              <a:buChar char="•"/>
            </a:pPr>
            <a:r>
              <a:rPr lang="es-ES" b="1" dirty="0"/>
              <a:t>Reduce el colesterol</a:t>
            </a:r>
          </a:p>
          <a:p>
            <a:pPr marL="342900" indent="-342900">
              <a:buFont typeface="Arial" panose="020B0604020202020204" pitchFamily="34" charset="0"/>
              <a:buChar char="•"/>
            </a:pPr>
            <a:r>
              <a:rPr lang="es-ES" b="1" dirty="0"/>
              <a:t>Ayuda al crecimiento</a:t>
            </a:r>
          </a:p>
        </p:txBody>
      </p:sp>
      <p:sp>
        <p:nvSpPr>
          <p:cNvPr id="5" name="Text Placeholder 4">
            <a:extLst>
              <a:ext uri="{FF2B5EF4-FFF2-40B4-BE49-F238E27FC236}">
                <a16:creationId xmlns:a16="http://schemas.microsoft.com/office/drawing/2014/main" id="{7E6DB6C2-6F11-89AF-1A04-7E93DAE618DA}"/>
              </a:ext>
            </a:extLst>
          </p:cNvPr>
          <p:cNvSpPr>
            <a:spLocks noGrp="1"/>
          </p:cNvSpPr>
          <p:nvPr>
            <p:ph type="body" sz="quarter" idx="20"/>
          </p:nvPr>
        </p:nvSpPr>
        <p:spPr/>
        <p:txBody>
          <a:bodyPr>
            <a:normAutofit lnSpcReduction="10000"/>
          </a:bodyPr>
          <a:lstStyle/>
          <a:p>
            <a:r>
              <a:rPr lang="en-US" b="1" dirty="0" err="1"/>
              <a:t>Reclamaciones</a:t>
            </a:r>
            <a:r>
              <a:rPr lang="en-US" b="1" dirty="0"/>
              <a:t> de </a:t>
            </a:r>
            <a:r>
              <a:rPr lang="en-US" b="1" dirty="0" err="1"/>
              <a:t>salud</a:t>
            </a:r>
            <a:endParaRPr lang="en-IE" b="1" dirty="0"/>
          </a:p>
        </p:txBody>
      </p:sp>
      <p:pic>
        <p:nvPicPr>
          <p:cNvPr id="7" name="Graphic 6" descr="Heart with pulse outline">
            <a:extLst>
              <a:ext uri="{FF2B5EF4-FFF2-40B4-BE49-F238E27FC236}">
                <a16:creationId xmlns:a16="http://schemas.microsoft.com/office/drawing/2014/main" id="{38A41164-D9AB-BF2B-B2B1-C9EDEF6ECA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42525" y="1309993"/>
            <a:ext cx="914400" cy="914400"/>
          </a:xfrm>
          <a:prstGeom prst="rect">
            <a:avLst/>
          </a:prstGeom>
        </p:spPr>
      </p:pic>
      <p:pic>
        <p:nvPicPr>
          <p:cNvPr id="9" name="Graphic 8" descr="Menu outline">
            <a:extLst>
              <a:ext uri="{FF2B5EF4-FFF2-40B4-BE49-F238E27FC236}">
                <a16:creationId xmlns:a16="http://schemas.microsoft.com/office/drawing/2014/main" id="{6EEC8AEF-FA28-816F-A975-02001761F8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72358" y="1309993"/>
            <a:ext cx="914400" cy="914400"/>
          </a:xfrm>
          <a:prstGeom prst="rect">
            <a:avLst/>
          </a:prstGeom>
        </p:spPr>
      </p:pic>
      <p:cxnSp>
        <p:nvCxnSpPr>
          <p:cNvPr id="11" name="Straight Connector 10">
            <a:extLst>
              <a:ext uri="{FF2B5EF4-FFF2-40B4-BE49-F238E27FC236}">
                <a16:creationId xmlns:a16="http://schemas.microsoft.com/office/drawing/2014/main" id="{8E3807E4-82F7-FA5F-B1C1-003A18A088DC}"/>
              </a:ext>
            </a:extLst>
          </p:cNvPr>
          <p:cNvCxnSpPr/>
          <p:nvPr/>
        </p:nvCxnSpPr>
        <p:spPr>
          <a:xfrm>
            <a:off x="6031832" y="1553358"/>
            <a:ext cx="0" cy="5141495"/>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3230440-596D-D4EE-6D22-9D3A0710B2A6}"/>
              </a:ext>
            </a:extLst>
          </p:cNvPr>
          <p:cNvSpPr txBox="1"/>
          <p:nvPr/>
        </p:nvSpPr>
        <p:spPr>
          <a:xfrm>
            <a:off x="168168" y="632177"/>
            <a:ext cx="12023832" cy="923330"/>
          </a:xfrm>
          <a:prstGeom prst="rect">
            <a:avLst/>
          </a:prstGeom>
          <a:noFill/>
        </p:spPr>
        <p:txBody>
          <a:bodyPr wrap="square">
            <a:spAutoFit/>
          </a:bodyPr>
          <a:lstStyle/>
          <a:p>
            <a:r>
              <a:rPr lang="es-ES" sz="2700" b="1" dirty="0">
                <a:solidFill>
                  <a:srgbClr val="000000"/>
                </a:solidFill>
              </a:rPr>
              <a:t>¿Conoce la diferencia entre las alegaciones nutricionales y las alegaciones de salud?</a:t>
            </a:r>
          </a:p>
        </p:txBody>
      </p:sp>
    </p:spTree>
    <p:extLst>
      <p:ext uri="{BB962C8B-B14F-4D97-AF65-F5344CB8AC3E}">
        <p14:creationId xmlns:p14="http://schemas.microsoft.com/office/powerpoint/2010/main" val="30199974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4ECD6C-ECDA-0AF4-8FB8-CD6749050A35}"/>
              </a:ext>
            </a:extLst>
          </p:cNvPr>
          <p:cNvSpPr>
            <a:spLocks noGrp="1"/>
          </p:cNvSpPr>
          <p:nvPr>
            <p:ph type="body" sz="quarter" idx="31"/>
          </p:nvPr>
        </p:nvSpPr>
        <p:spPr>
          <a:xfrm>
            <a:off x="216131" y="4287664"/>
            <a:ext cx="11975869" cy="1556088"/>
          </a:xfrm>
        </p:spPr>
        <p:txBody>
          <a:bodyPr>
            <a:noAutofit/>
          </a:bodyPr>
          <a:lstStyle/>
          <a:p>
            <a:pPr marL="288000" indent="-288000" algn="l">
              <a:buFont typeface="Arial" panose="020B0604020202020204" pitchFamily="34" charset="0"/>
              <a:buChar char="•"/>
            </a:pPr>
            <a:r>
              <a:rPr lang="es-ES" sz="2200" dirty="0">
                <a:cs typeface="Arial" panose="020B0604020202020204" pitchFamily="34" charset="0"/>
              </a:rPr>
              <a:t>Los alimentos funcionales y los nutracéuticos (que son adecuados para los adultos mayores), no tienen ni un marco reglamentario específico ni una definición legal en Europa</a:t>
            </a:r>
            <a:r>
              <a:rPr lang="en-GB" sz="2200" dirty="0">
                <a:cs typeface="Arial" panose="020B0604020202020204" pitchFamily="34" charset="0"/>
              </a:rPr>
              <a:t>. </a:t>
            </a:r>
          </a:p>
          <a:p>
            <a:pPr marL="288000" indent="-288000" algn="l">
              <a:buFont typeface="Arial" panose="020B0604020202020204" pitchFamily="34" charset="0"/>
              <a:buChar char="•"/>
            </a:pPr>
            <a:r>
              <a:rPr lang="es-ES" sz="2200" dirty="0">
                <a:cs typeface="Arial" panose="020B0604020202020204" pitchFamily="34" charset="0"/>
              </a:rPr>
              <a:t>Los alimentos funcionales y nutracéuticos con cualquier declaración nutricional y de salud relacionada con vitaminas, minerales y/o otras sustancias en su etiquetado, presentación y/o publicidad, tienen que cumplir con los requisitos específicos establecidos por el Reglamento (CE) 1924/2006. (Domínguez Díaz et al., 2019)</a:t>
            </a:r>
            <a:endParaRPr lang="en-GB" sz="2000" b="1" dirty="0">
              <a:solidFill>
                <a:srgbClr val="000000"/>
              </a:solidFill>
              <a:cs typeface="Arial" panose="020B0604020202020204" pitchFamily="34" charset="0"/>
            </a:endParaRPr>
          </a:p>
        </p:txBody>
      </p:sp>
      <p:sp>
        <p:nvSpPr>
          <p:cNvPr id="7" name="Text Placeholder 6">
            <a:extLst>
              <a:ext uri="{FF2B5EF4-FFF2-40B4-BE49-F238E27FC236}">
                <a16:creationId xmlns:a16="http://schemas.microsoft.com/office/drawing/2014/main" id="{B80A22FF-3ABE-04EB-E587-A0CDE14AE134}"/>
              </a:ext>
            </a:extLst>
          </p:cNvPr>
          <p:cNvSpPr>
            <a:spLocks noGrp="1"/>
          </p:cNvSpPr>
          <p:nvPr>
            <p:ph type="body" sz="quarter" idx="29"/>
          </p:nvPr>
        </p:nvSpPr>
        <p:spPr>
          <a:solidFill>
            <a:srgbClr val="85D2E1"/>
          </a:solidFill>
        </p:spPr>
        <p:txBody>
          <a:bodyPr anchor="ctr">
            <a:normAutofit lnSpcReduction="10000"/>
          </a:bodyPr>
          <a:lstStyle/>
          <a:p>
            <a:r>
              <a:rPr lang="en-IE" dirty="0" err="1"/>
              <a:t>Reclamaciones</a:t>
            </a:r>
            <a:r>
              <a:rPr lang="en-IE" dirty="0"/>
              <a:t> </a:t>
            </a:r>
            <a:r>
              <a:rPr lang="en-IE" dirty="0" err="1"/>
              <a:t>comparativas</a:t>
            </a:r>
            <a:r>
              <a:rPr lang="en-IE" dirty="0"/>
              <a:t>, </a:t>
            </a:r>
            <a:r>
              <a:rPr lang="en-IE" dirty="0" err="1"/>
              <a:t>como</a:t>
            </a:r>
            <a:r>
              <a:rPr lang="en-IE" dirty="0"/>
              <a:t>...</a:t>
            </a:r>
          </a:p>
        </p:txBody>
      </p:sp>
      <p:sp>
        <p:nvSpPr>
          <p:cNvPr id="8" name="TextBox 7">
            <a:extLst>
              <a:ext uri="{FF2B5EF4-FFF2-40B4-BE49-F238E27FC236}">
                <a16:creationId xmlns:a16="http://schemas.microsoft.com/office/drawing/2014/main" id="{75A2D884-A0FD-197B-28AD-F889B2D7784A}"/>
              </a:ext>
            </a:extLst>
          </p:cNvPr>
          <p:cNvSpPr txBox="1"/>
          <p:nvPr/>
        </p:nvSpPr>
        <p:spPr>
          <a:xfrm>
            <a:off x="1475874" y="2703095"/>
            <a:ext cx="1590032" cy="461665"/>
          </a:xfrm>
          <a:prstGeom prst="rect">
            <a:avLst/>
          </a:prstGeom>
          <a:noFill/>
        </p:spPr>
        <p:txBody>
          <a:bodyPr wrap="square" rtlCol="0">
            <a:spAutoFit/>
          </a:bodyPr>
          <a:lstStyle/>
          <a:p>
            <a:pPr algn="ctr"/>
            <a:r>
              <a:rPr lang="en-IE" sz="2400" b="1" dirty="0">
                <a:solidFill>
                  <a:srgbClr val="000000"/>
                </a:solidFill>
              </a:rPr>
              <a:t>REDUCIR</a:t>
            </a:r>
          </a:p>
        </p:txBody>
      </p:sp>
      <p:sp>
        <p:nvSpPr>
          <p:cNvPr id="9" name="TextBox 8">
            <a:extLst>
              <a:ext uri="{FF2B5EF4-FFF2-40B4-BE49-F238E27FC236}">
                <a16:creationId xmlns:a16="http://schemas.microsoft.com/office/drawing/2014/main" id="{A4D66EBE-9C27-2F8F-7AF7-FAFFB58F62EB}"/>
              </a:ext>
            </a:extLst>
          </p:cNvPr>
          <p:cNvSpPr txBox="1"/>
          <p:nvPr/>
        </p:nvSpPr>
        <p:spPr>
          <a:xfrm>
            <a:off x="9079331" y="2735179"/>
            <a:ext cx="1850655" cy="461665"/>
          </a:xfrm>
          <a:prstGeom prst="rect">
            <a:avLst/>
          </a:prstGeom>
          <a:noFill/>
        </p:spPr>
        <p:txBody>
          <a:bodyPr wrap="square" rtlCol="0">
            <a:spAutoFit/>
          </a:bodyPr>
          <a:lstStyle/>
          <a:p>
            <a:pPr algn="ctr"/>
            <a:r>
              <a:rPr lang="en-IE" sz="2400" b="1" dirty="0">
                <a:solidFill>
                  <a:srgbClr val="000000"/>
                </a:solidFill>
              </a:rPr>
              <a:t>MAS QUE…</a:t>
            </a:r>
          </a:p>
        </p:txBody>
      </p:sp>
      <p:sp>
        <p:nvSpPr>
          <p:cNvPr id="10" name="TextBox 9">
            <a:extLst>
              <a:ext uri="{FF2B5EF4-FFF2-40B4-BE49-F238E27FC236}">
                <a16:creationId xmlns:a16="http://schemas.microsoft.com/office/drawing/2014/main" id="{9E6CADA2-B6F8-3032-2D32-9A0D5030ACDF}"/>
              </a:ext>
            </a:extLst>
          </p:cNvPr>
          <p:cNvSpPr txBox="1"/>
          <p:nvPr/>
        </p:nvSpPr>
        <p:spPr>
          <a:xfrm>
            <a:off x="7190157" y="2711116"/>
            <a:ext cx="1636793" cy="400110"/>
          </a:xfrm>
          <a:prstGeom prst="rect">
            <a:avLst/>
          </a:prstGeom>
          <a:noFill/>
        </p:spPr>
        <p:txBody>
          <a:bodyPr wrap="square" rtlCol="0">
            <a:spAutoFit/>
          </a:bodyPr>
          <a:lstStyle/>
          <a:p>
            <a:pPr algn="ctr"/>
            <a:r>
              <a:rPr lang="en-IE" sz="2000" b="1" dirty="0">
                <a:solidFill>
                  <a:srgbClr val="000000"/>
                </a:solidFill>
              </a:rPr>
              <a:t>INCREMENTO</a:t>
            </a:r>
          </a:p>
        </p:txBody>
      </p:sp>
      <p:sp>
        <p:nvSpPr>
          <p:cNvPr id="11" name="TextBox 10">
            <a:extLst>
              <a:ext uri="{FF2B5EF4-FFF2-40B4-BE49-F238E27FC236}">
                <a16:creationId xmlns:a16="http://schemas.microsoft.com/office/drawing/2014/main" id="{C170ABEE-C0E9-EE22-A45A-4610D257CC6D}"/>
              </a:ext>
            </a:extLst>
          </p:cNvPr>
          <p:cNvSpPr txBox="1"/>
          <p:nvPr/>
        </p:nvSpPr>
        <p:spPr>
          <a:xfrm>
            <a:off x="5300983" y="2735179"/>
            <a:ext cx="1590032" cy="461665"/>
          </a:xfrm>
          <a:prstGeom prst="rect">
            <a:avLst/>
          </a:prstGeom>
          <a:noFill/>
        </p:spPr>
        <p:txBody>
          <a:bodyPr wrap="square" rtlCol="0">
            <a:spAutoFit/>
          </a:bodyPr>
          <a:lstStyle/>
          <a:p>
            <a:pPr algn="ctr"/>
            <a:r>
              <a:rPr lang="en-IE" sz="2400" b="1" dirty="0">
                <a:solidFill>
                  <a:srgbClr val="000000"/>
                </a:solidFill>
              </a:rPr>
              <a:t>MENOS</a:t>
            </a:r>
          </a:p>
        </p:txBody>
      </p:sp>
      <p:sp>
        <p:nvSpPr>
          <p:cNvPr id="12" name="TextBox 11">
            <a:extLst>
              <a:ext uri="{FF2B5EF4-FFF2-40B4-BE49-F238E27FC236}">
                <a16:creationId xmlns:a16="http://schemas.microsoft.com/office/drawing/2014/main" id="{1A07DEA6-9299-4D97-287F-EFE9E3723FBD}"/>
              </a:ext>
            </a:extLst>
          </p:cNvPr>
          <p:cNvSpPr txBox="1"/>
          <p:nvPr/>
        </p:nvSpPr>
        <p:spPr>
          <a:xfrm>
            <a:off x="3411809" y="2703095"/>
            <a:ext cx="1590032" cy="830997"/>
          </a:xfrm>
          <a:prstGeom prst="rect">
            <a:avLst/>
          </a:prstGeom>
          <a:noFill/>
        </p:spPr>
        <p:txBody>
          <a:bodyPr wrap="square" rtlCol="0">
            <a:spAutoFit/>
          </a:bodyPr>
          <a:lstStyle/>
          <a:p>
            <a:pPr algn="ctr"/>
            <a:r>
              <a:rPr lang="en-IE" sz="2400" b="1" dirty="0">
                <a:solidFill>
                  <a:srgbClr val="000000"/>
                </a:solidFill>
              </a:rPr>
              <a:t>MENOS QUE…</a:t>
            </a:r>
          </a:p>
        </p:txBody>
      </p:sp>
    </p:spTree>
    <p:extLst>
      <p:ext uri="{BB962C8B-B14F-4D97-AF65-F5344CB8AC3E}">
        <p14:creationId xmlns:p14="http://schemas.microsoft.com/office/powerpoint/2010/main" val="9128889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D869D0-C8CA-8580-6083-2EFFF16FA679}"/>
              </a:ext>
            </a:extLst>
          </p:cNvPr>
          <p:cNvSpPr>
            <a:spLocks noGrp="1"/>
          </p:cNvSpPr>
          <p:nvPr>
            <p:ph type="body" sz="quarter" idx="18"/>
          </p:nvPr>
        </p:nvSpPr>
        <p:spPr>
          <a:xfrm>
            <a:off x="734714" y="1435768"/>
            <a:ext cx="10808102" cy="4188947"/>
          </a:xfrm>
        </p:spPr>
        <p:txBody>
          <a:bodyPr vert="horz" lIns="91440" tIns="45720" rIns="91440" bIns="45720" rtlCol="0" anchor="t">
            <a:normAutofit/>
          </a:bodyPr>
          <a:lstStyle/>
          <a:p>
            <a:pPr algn="just"/>
            <a:r>
              <a:rPr lang="es-ES" dirty="0"/>
              <a:t>Después de haber </a:t>
            </a:r>
            <a:r>
              <a:rPr lang="es-ES" b="1" dirty="0"/>
              <a:t>JUSTIFICADO</a:t>
            </a:r>
            <a:r>
              <a:rPr lang="es-ES" dirty="0"/>
              <a:t> el uso de su Demanda de Salud y haber cumplido las condiciones de </a:t>
            </a:r>
            <a:r>
              <a:rPr lang="es-ES" b="1" dirty="0"/>
              <a:t>USO ESPECÍFICO.</a:t>
            </a:r>
            <a:endParaRPr lang="en-IE" b="1" dirty="0">
              <a:cs typeface="Calibri" panose="020F0502020204030204"/>
            </a:endParaRPr>
          </a:p>
          <a:p>
            <a:pPr marL="342900" indent="-342900" algn="just">
              <a:buFont typeface="Arial" panose="020B0604020202020204" pitchFamily="34" charset="0"/>
              <a:buChar char="•"/>
            </a:pPr>
            <a:r>
              <a:rPr lang="es-ES" dirty="0"/>
              <a:t>Su etiquetado nutricional debe reflejar las alegaciones</a:t>
            </a:r>
            <a:endParaRPr lang="es-ES" dirty="0">
              <a:cs typeface="Calibri" panose="020F0502020204030204"/>
            </a:endParaRPr>
          </a:p>
          <a:p>
            <a:pPr marL="342900" indent="-342900" algn="just">
              <a:buFont typeface="Arial" panose="020B0604020202020204" pitchFamily="34" charset="0"/>
              <a:buChar char="•"/>
            </a:pPr>
            <a:r>
              <a:rPr lang="es-ES" dirty="0"/>
              <a:t>Cuando una declaración de propiedades se refiera a una sustancia que no aparezca en el etiquetado nutricional, su cantidad debe indicarse en el mismo campo de visión en el que aparece el etiquetado nutricional.</a:t>
            </a:r>
            <a:endParaRPr lang="es-ES" dirty="0">
              <a:cs typeface="Calibri" panose="020F0502020204030204"/>
            </a:endParaRPr>
          </a:p>
          <a:p>
            <a:pPr marL="342900" indent="-342900" algn="just">
              <a:buFont typeface="Arial" panose="020B0604020202020204" pitchFamily="34" charset="0"/>
              <a:buChar char="•"/>
            </a:pPr>
            <a:r>
              <a:rPr lang="es-ES" dirty="0"/>
              <a:t>Cuando un producto sugiere/reclama una reducción de los factores de riesgo en el desarrollo de una enfermedad, debe aparecer en su etiqueta, en su presentación o en su publicidad, una declaración que informe a los consumidores de que la enfermedad a la que se refiere la declaración está influida por otros factores de riesgo.</a:t>
            </a:r>
            <a:endParaRPr lang="en-IE" dirty="0">
              <a:cs typeface="Calibri" panose="020F0502020204030204"/>
            </a:endParaRPr>
          </a:p>
        </p:txBody>
      </p:sp>
      <p:sp>
        <p:nvSpPr>
          <p:cNvPr id="3" name="Text Placeholder 2">
            <a:extLst>
              <a:ext uri="{FF2B5EF4-FFF2-40B4-BE49-F238E27FC236}">
                <a16:creationId xmlns:a16="http://schemas.microsoft.com/office/drawing/2014/main" id="{49ED6272-8BA8-97E4-2F21-3BF02B902338}"/>
              </a:ext>
            </a:extLst>
          </p:cNvPr>
          <p:cNvSpPr>
            <a:spLocks noGrp="1"/>
          </p:cNvSpPr>
          <p:nvPr>
            <p:ph type="body" sz="quarter" idx="16"/>
          </p:nvPr>
        </p:nvSpPr>
        <p:spPr/>
        <p:txBody>
          <a:bodyPr>
            <a:normAutofit lnSpcReduction="10000"/>
          </a:bodyPr>
          <a:lstStyle/>
          <a:p>
            <a:r>
              <a:rPr lang="en-IE" dirty="0" err="1"/>
              <a:t>Requisitos</a:t>
            </a:r>
            <a:r>
              <a:rPr lang="en-IE" dirty="0"/>
              <a:t> para las </a:t>
            </a:r>
            <a:r>
              <a:rPr lang="en-IE" dirty="0" err="1"/>
              <a:t>empresas</a:t>
            </a:r>
            <a:r>
              <a:rPr lang="en-IE" dirty="0"/>
              <a:t> </a:t>
            </a:r>
            <a:r>
              <a:rPr lang="en-IE" dirty="0" err="1"/>
              <a:t>alimentarias</a:t>
            </a:r>
            <a:r>
              <a:rPr lang="en-IE" dirty="0"/>
              <a:t>...</a:t>
            </a:r>
          </a:p>
        </p:txBody>
      </p:sp>
      <p:sp>
        <p:nvSpPr>
          <p:cNvPr id="5" name="TextBox 4">
            <a:extLst>
              <a:ext uri="{FF2B5EF4-FFF2-40B4-BE49-F238E27FC236}">
                <a16:creationId xmlns:a16="http://schemas.microsoft.com/office/drawing/2014/main" id="{98FE769B-3BC8-2403-0EED-5B46FF559991}"/>
              </a:ext>
            </a:extLst>
          </p:cNvPr>
          <p:cNvSpPr txBox="1"/>
          <p:nvPr/>
        </p:nvSpPr>
        <p:spPr>
          <a:xfrm>
            <a:off x="1098885" y="5551993"/>
            <a:ext cx="11093115" cy="677108"/>
          </a:xfrm>
          <a:prstGeom prst="rect">
            <a:avLst/>
          </a:prstGeom>
          <a:solidFill>
            <a:srgbClr val="FFD100"/>
          </a:solidFill>
        </p:spPr>
        <p:txBody>
          <a:bodyPr wrap="square">
            <a:spAutoFit/>
          </a:bodyPr>
          <a:lstStyle/>
          <a:p>
            <a:r>
              <a:rPr lang="es-ES" sz="2000" dirty="0">
                <a:solidFill>
                  <a:srgbClr val="000000"/>
                </a:solidFill>
                <a:cs typeface="Arial" panose="020B0604020202020204" pitchFamily="34" charset="0"/>
              </a:rPr>
              <a:t>Los ejemplos concretos de estas reclamaciones pueden consultarse aquí:</a:t>
            </a:r>
          </a:p>
          <a:p>
            <a:r>
              <a:rPr lang="en-US" dirty="0">
                <a:solidFill>
                  <a:srgbClr val="1188A3"/>
                </a:solidFill>
                <a:hlinkClick r:id="rId2">
                  <a:extLst>
                    <a:ext uri="{A12FA001-AC4F-418D-AE19-62706E023703}">
                      <ahyp:hlinkClr xmlns:ahyp="http://schemas.microsoft.com/office/drawing/2018/hyperlinkcolor" val="tx"/>
                    </a:ext>
                  </a:extLst>
                </a:hlinkClick>
              </a:rPr>
              <a:t>An international regulatory review of food health-related claims in functional food products labeling - ScienceDirect</a:t>
            </a:r>
            <a:endParaRPr lang="en-GB" dirty="0">
              <a:solidFill>
                <a:srgbClr val="1188A3"/>
              </a:solidFill>
              <a:cs typeface="Arial" panose="020B0604020202020204" pitchFamily="34" charset="0"/>
            </a:endParaRPr>
          </a:p>
        </p:txBody>
      </p:sp>
    </p:spTree>
    <p:extLst>
      <p:ext uri="{BB962C8B-B14F-4D97-AF65-F5344CB8AC3E}">
        <p14:creationId xmlns:p14="http://schemas.microsoft.com/office/powerpoint/2010/main" val="32300242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5E48A7-BAEE-3796-FA47-361A7E030833}"/>
              </a:ext>
            </a:extLst>
          </p:cNvPr>
          <p:cNvSpPr>
            <a:spLocks noGrp="1"/>
          </p:cNvSpPr>
          <p:nvPr>
            <p:ph type="body" sz="quarter" idx="20"/>
          </p:nvPr>
        </p:nvSpPr>
        <p:spPr>
          <a:xfrm>
            <a:off x="6232983" y="2063655"/>
            <a:ext cx="5437648" cy="3722513"/>
          </a:xfrm>
        </p:spPr>
        <p:txBody>
          <a:bodyPr vert="horz" lIns="91440" tIns="45720" rIns="91440" bIns="45720" rtlCol="0" anchor="t">
            <a:noAutofit/>
          </a:bodyPr>
          <a:lstStyle/>
          <a:p>
            <a:pPr algn="just"/>
            <a:r>
              <a:rPr lang="en-IE" b="1" dirty="0">
                <a:solidFill>
                  <a:srgbClr val="1188A3"/>
                </a:solidFill>
              </a:rPr>
              <a:t>2</a:t>
            </a:r>
            <a:r>
              <a:rPr lang="en-IE" dirty="0">
                <a:solidFill>
                  <a:srgbClr val="1188A3"/>
                </a:solidFill>
              </a:rPr>
              <a:t>. </a:t>
            </a:r>
            <a:r>
              <a:rPr lang="es-ES" sz="2200" dirty="0"/>
              <a:t>Seleccione </a:t>
            </a:r>
            <a:r>
              <a:rPr lang="es-ES" sz="2200" b="1" dirty="0"/>
              <a:t>alegaciones de salud fáciles de entender</a:t>
            </a:r>
            <a:r>
              <a:rPr lang="es-ES" sz="2200" dirty="0"/>
              <a:t>; en general, los consumidores de más edad tienden a preferir las alegaciones de salud breves que sólo informan de los beneficios para la salud, por ejemplo, "bueno para el corazón".</a:t>
            </a:r>
            <a:endParaRPr lang="es-ES"/>
          </a:p>
          <a:p>
            <a:pPr algn="just"/>
            <a:r>
              <a:rPr lang="es-ES" sz="2200" dirty="0"/>
              <a:t>Dicho esto, en algunos casos, algunos adultos mayores prefieren una larga explicación de las declaraciones de salud para evitar confusiones, por ejemplo, contiene altos niveles de ácidos grasos Omega-3 que tienen propiedades antiinflamatorias que pueden reducir el riesgo de enfermedades del corazón.</a:t>
            </a:r>
            <a:endParaRPr lang="es-ES" sz="2200" dirty="0">
              <a:cs typeface="Calibri" panose="020F0502020204030204"/>
            </a:endParaRPr>
          </a:p>
          <a:p>
            <a:endParaRPr lang="en-IE" dirty="0"/>
          </a:p>
        </p:txBody>
      </p:sp>
      <p:sp>
        <p:nvSpPr>
          <p:cNvPr id="4" name="Text Placeholder 3">
            <a:extLst>
              <a:ext uri="{FF2B5EF4-FFF2-40B4-BE49-F238E27FC236}">
                <a16:creationId xmlns:a16="http://schemas.microsoft.com/office/drawing/2014/main" id="{13095D7F-43A1-3CAD-70C9-23602D8D9377}"/>
              </a:ext>
            </a:extLst>
          </p:cNvPr>
          <p:cNvSpPr>
            <a:spLocks noGrp="1"/>
          </p:cNvSpPr>
          <p:nvPr>
            <p:ph type="body" sz="quarter" idx="23"/>
          </p:nvPr>
        </p:nvSpPr>
        <p:spPr>
          <a:xfrm>
            <a:off x="128337" y="356314"/>
            <a:ext cx="4387976" cy="1075633"/>
          </a:xfrm>
          <a:solidFill>
            <a:srgbClr val="FFD100"/>
          </a:solidFill>
        </p:spPr>
        <p:txBody>
          <a:bodyPr>
            <a:normAutofit fontScale="55000" lnSpcReduction="20000"/>
          </a:bodyPr>
          <a:lstStyle/>
          <a:p>
            <a:pPr>
              <a:lnSpc>
                <a:spcPct val="120000"/>
              </a:lnSpc>
            </a:pPr>
            <a:r>
              <a:rPr lang="es-ES" sz="3300" dirty="0"/>
              <a:t>Consejos para hacer declaraciones de propiedades saludables en los alimentos destinados a las personas mayores</a:t>
            </a:r>
            <a:endParaRPr lang="en-IE" sz="3300" dirty="0"/>
          </a:p>
        </p:txBody>
      </p:sp>
      <p:sp>
        <p:nvSpPr>
          <p:cNvPr id="6" name="Text Placeholder 1">
            <a:extLst>
              <a:ext uri="{FF2B5EF4-FFF2-40B4-BE49-F238E27FC236}">
                <a16:creationId xmlns:a16="http://schemas.microsoft.com/office/drawing/2014/main" id="{CE6DD9D6-40B5-3CED-061B-0D9D0110ABA2}"/>
              </a:ext>
            </a:extLst>
          </p:cNvPr>
          <p:cNvSpPr txBox="1">
            <a:spLocks/>
          </p:cNvSpPr>
          <p:nvPr/>
        </p:nvSpPr>
        <p:spPr>
          <a:xfrm>
            <a:off x="898984" y="2066543"/>
            <a:ext cx="4387976" cy="372251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EA1D76"/>
              </a:buClr>
              <a:buFont typeface="Arial" charset="0"/>
              <a:buNone/>
              <a:defRPr sz="2400" kern="1200">
                <a:solidFill>
                  <a:srgbClr val="00000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IE" b="1" dirty="0">
                <a:solidFill>
                  <a:srgbClr val="1188A3"/>
                </a:solidFill>
              </a:rPr>
              <a:t>1</a:t>
            </a:r>
            <a:r>
              <a:rPr lang="en-IE" dirty="0">
                <a:solidFill>
                  <a:srgbClr val="1188A3"/>
                </a:solidFill>
              </a:rPr>
              <a:t>. </a:t>
            </a:r>
            <a:r>
              <a:rPr lang="es-ES" dirty="0"/>
              <a:t>Seleccione declaraciones de propiedades saludables que hagan hincapié únicamente en los </a:t>
            </a:r>
            <a:r>
              <a:rPr lang="es-ES" b="1" dirty="0"/>
              <a:t>beneficios de un producto </a:t>
            </a:r>
            <a:r>
              <a:rPr lang="es-ES" dirty="0"/>
              <a:t>(por ejemplo, "rico en proteínas") y no en la tecnología que lo sustenta (por ejemplo, "enriquecido con proteínas"). Puede ayudar a su preferencia o afectar a su comportamiento de compra. </a:t>
            </a:r>
            <a:endParaRPr lang="es-ES"/>
          </a:p>
          <a:p>
            <a:pPr algn="just"/>
            <a:endParaRPr lang="en-IE" dirty="0">
              <a:cs typeface="Calibri" panose="020F0502020204030204"/>
            </a:endParaRPr>
          </a:p>
        </p:txBody>
      </p:sp>
      <p:grpSp>
        <p:nvGrpSpPr>
          <p:cNvPr id="7" name="Graphic 3">
            <a:extLst>
              <a:ext uri="{FF2B5EF4-FFF2-40B4-BE49-F238E27FC236}">
                <a16:creationId xmlns:a16="http://schemas.microsoft.com/office/drawing/2014/main" id="{A60BC036-1ABA-E4E7-7D1F-C3AE913AEA7F}"/>
              </a:ext>
            </a:extLst>
          </p:cNvPr>
          <p:cNvGrpSpPr/>
          <p:nvPr/>
        </p:nvGrpSpPr>
        <p:grpSpPr>
          <a:xfrm>
            <a:off x="9533942" y="489619"/>
            <a:ext cx="1091621" cy="942328"/>
            <a:chOff x="662657" y="2010078"/>
            <a:chExt cx="1091621" cy="942328"/>
          </a:xfrm>
        </p:grpSpPr>
        <p:sp>
          <p:nvSpPr>
            <p:cNvPr id="8" name="Freeform 1492">
              <a:extLst>
                <a:ext uri="{FF2B5EF4-FFF2-40B4-BE49-F238E27FC236}">
                  <a16:creationId xmlns:a16="http://schemas.microsoft.com/office/drawing/2014/main" id="{D44A7C31-623E-C8F7-A839-D8F50BF3986C}"/>
                </a:ext>
              </a:extLst>
            </p:cNvPr>
            <p:cNvSpPr/>
            <p:nvPr/>
          </p:nvSpPr>
          <p:spPr>
            <a:xfrm>
              <a:off x="1117956" y="2040344"/>
              <a:ext cx="611637" cy="665805"/>
            </a:xfrm>
            <a:custGeom>
              <a:avLst/>
              <a:gdLst>
                <a:gd name="connsiteX0" fmla="*/ 606152 w 611637"/>
                <a:gd name="connsiteY0" fmla="*/ 594494 h 665805"/>
                <a:gd name="connsiteX1" fmla="*/ 606152 w 611637"/>
                <a:gd name="connsiteY1" fmla="*/ 654835 h 665805"/>
                <a:gd name="connsiteX2" fmla="*/ 595180 w 611637"/>
                <a:gd name="connsiteY2" fmla="*/ 665806 h 665805"/>
                <a:gd name="connsiteX3" fmla="*/ 482727 w 611637"/>
                <a:gd name="connsiteY3" fmla="*/ 665806 h 665805"/>
                <a:gd name="connsiteX4" fmla="*/ 471756 w 611637"/>
                <a:gd name="connsiteY4" fmla="*/ 654835 h 665805"/>
                <a:gd name="connsiteX5" fmla="*/ 342846 w 611637"/>
                <a:gd name="connsiteY5" fmla="*/ 550610 h 665805"/>
                <a:gd name="connsiteX6" fmla="*/ 213936 w 611637"/>
                <a:gd name="connsiteY6" fmla="*/ 654835 h 665805"/>
                <a:gd name="connsiteX7" fmla="*/ 202965 w 611637"/>
                <a:gd name="connsiteY7" fmla="*/ 665806 h 665805"/>
                <a:gd name="connsiteX8" fmla="*/ 126167 w 611637"/>
                <a:gd name="connsiteY8" fmla="*/ 665806 h 665805"/>
                <a:gd name="connsiteX9" fmla="*/ 115196 w 611637"/>
                <a:gd name="connsiteY9" fmla="*/ 654835 h 665805"/>
                <a:gd name="connsiteX10" fmla="*/ 115196 w 611637"/>
                <a:gd name="connsiteY10" fmla="*/ 578037 h 665805"/>
                <a:gd name="connsiteX11" fmla="*/ 79540 w 611637"/>
                <a:gd name="connsiteY11" fmla="*/ 534153 h 665805"/>
                <a:gd name="connsiteX12" fmla="*/ 0 w 611637"/>
                <a:gd name="connsiteY12" fmla="*/ 438156 h 665805"/>
                <a:gd name="connsiteX13" fmla="*/ 79540 w 611637"/>
                <a:gd name="connsiteY13" fmla="*/ 342160 h 665805"/>
                <a:gd name="connsiteX14" fmla="*/ 115196 w 611637"/>
                <a:gd name="connsiteY14" fmla="*/ 298276 h 665805"/>
                <a:gd name="connsiteX15" fmla="*/ 115196 w 611637"/>
                <a:gd name="connsiteY15" fmla="*/ 221478 h 665805"/>
                <a:gd name="connsiteX16" fmla="*/ 126167 w 611637"/>
                <a:gd name="connsiteY16" fmla="*/ 210507 h 665805"/>
                <a:gd name="connsiteX17" fmla="*/ 359303 w 611637"/>
                <a:gd name="connsiteY17" fmla="*/ 210507 h 665805"/>
                <a:gd name="connsiteX18" fmla="*/ 373017 w 611637"/>
                <a:gd name="connsiteY18" fmla="*/ 205021 h 665805"/>
                <a:gd name="connsiteX19" fmla="*/ 532097 w 611637"/>
                <a:gd name="connsiteY19" fmla="*/ 2057 h 665805"/>
                <a:gd name="connsiteX20" fmla="*/ 537583 w 611637"/>
                <a:gd name="connsiteY20" fmla="*/ 2057 h 665805"/>
                <a:gd name="connsiteX21" fmla="*/ 540325 w 611637"/>
                <a:gd name="connsiteY21" fmla="*/ 4800 h 665805"/>
                <a:gd name="connsiteX22" fmla="*/ 540325 w 611637"/>
                <a:gd name="connsiteY22" fmla="*/ 194051 h 665805"/>
                <a:gd name="connsiteX23" fmla="*/ 556782 w 611637"/>
                <a:gd name="connsiteY23" fmla="*/ 210507 h 665805"/>
                <a:gd name="connsiteX24" fmla="*/ 600666 w 611637"/>
                <a:gd name="connsiteY24" fmla="*/ 210507 h 665805"/>
                <a:gd name="connsiteX25" fmla="*/ 611637 w 611637"/>
                <a:gd name="connsiteY25" fmla="*/ 221478 h 665805"/>
                <a:gd name="connsiteX26" fmla="*/ 611637 w 611637"/>
                <a:gd name="connsiteY26" fmla="*/ 523182 h 66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637" h="665805">
                  <a:moveTo>
                    <a:pt x="606152" y="594494"/>
                  </a:moveTo>
                  <a:lnTo>
                    <a:pt x="606152" y="654835"/>
                  </a:lnTo>
                  <a:cubicBezTo>
                    <a:pt x="606152" y="660320"/>
                    <a:pt x="600666" y="665806"/>
                    <a:pt x="595180" y="665806"/>
                  </a:cubicBezTo>
                  <a:lnTo>
                    <a:pt x="482727" y="665806"/>
                  </a:lnTo>
                  <a:cubicBezTo>
                    <a:pt x="477242" y="665806"/>
                    <a:pt x="471756" y="660320"/>
                    <a:pt x="471756" y="654835"/>
                  </a:cubicBezTo>
                  <a:cubicBezTo>
                    <a:pt x="460785" y="594494"/>
                    <a:pt x="405930" y="550610"/>
                    <a:pt x="342846" y="550610"/>
                  </a:cubicBezTo>
                  <a:cubicBezTo>
                    <a:pt x="279762" y="550610"/>
                    <a:pt x="227650" y="594494"/>
                    <a:pt x="213936" y="654835"/>
                  </a:cubicBezTo>
                  <a:cubicBezTo>
                    <a:pt x="213936" y="660320"/>
                    <a:pt x="208450" y="665806"/>
                    <a:pt x="202965" y="665806"/>
                  </a:cubicBezTo>
                  <a:lnTo>
                    <a:pt x="126167" y="665806"/>
                  </a:lnTo>
                  <a:cubicBezTo>
                    <a:pt x="120682" y="665806"/>
                    <a:pt x="115196" y="660320"/>
                    <a:pt x="115196" y="654835"/>
                  </a:cubicBezTo>
                  <a:lnTo>
                    <a:pt x="115196" y="578037"/>
                  </a:lnTo>
                  <a:cubicBezTo>
                    <a:pt x="115196" y="556095"/>
                    <a:pt x="101483" y="539639"/>
                    <a:pt x="79540" y="534153"/>
                  </a:cubicBezTo>
                  <a:cubicBezTo>
                    <a:pt x="32913" y="525925"/>
                    <a:pt x="0" y="484784"/>
                    <a:pt x="0" y="438156"/>
                  </a:cubicBezTo>
                  <a:cubicBezTo>
                    <a:pt x="0" y="391529"/>
                    <a:pt x="32913" y="350388"/>
                    <a:pt x="79540" y="342160"/>
                  </a:cubicBezTo>
                  <a:cubicBezTo>
                    <a:pt x="101483" y="336674"/>
                    <a:pt x="115196" y="320218"/>
                    <a:pt x="115196" y="298276"/>
                  </a:cubicBezTo>
                  <a:lnTo>
                    <a:pt x="115196" y="221478"/>
                  </a:lnTo>
                  <a:cubicBezTo>
                    <a:pt x="115196" y="215993"/>
                    <a:pt x="120682" y="210507"/>
                    <a:pt x="126167" y="210507"/>
                  </a:cubicBezTo>
                  <a:lnTo>
                    <a:pt x="359303" y="210507"/>
                  </a:lnTo>
                  <a:cubicBezTo>
                    <a:pt x="364788" y="210507"/>
                    <a:pt x="367531" y="207764"/>
                    <a:pt x="373017" y="205021"/>
                  </a:cubicBezTo>
                  <a:lnTo>
                    <a:pt x="532097" y="2057"/>
                  </a:lnTo>
                  <a:cubicBezTo>
                    <a:pt x="532097" y="-686"/>
                    <a:pt x="534840" y="-686"/>
                    <a:pt x="537583" y="2057"/>
                  </a:cubicBezTo>
                  <a:cubicBezTo>
                    <a:pt x="540325" y="2057"/>
                    <a:pt x="540325" y="4800"/>
                    <a:pt x="540325" y="4800"/>
                  </a:cubicBezTo>
                  <a:lnTo>
                    <a:pt x="540325" y="194051"/>
                  </a:lnTo>
                  <a:cubicBezTo>
                    <a:pt x="540325" y="202279"/>
                    <a:pt x="548553" y="210507"/>
                    <a:pt x="556782" y="210507"/>
                  </a:cubicBezTo>
                  <a:lnTo>
                    <a:pt x="600666" y="210507"/>
                  </a:lnTo>
                  <a:cubicBezTo>
                    <a:pt x="606152" y="210507"/>
                    <a:pt x="611637" y="215993"/>
                    <a:pt x="611637" y="221478"/>
                  </a:cubicBezTo>
                  <a:lnTo>
                    <a:pt x="611637" y="523182"/>
                  </a:lnTo>
                </a:path>
              </a:pathLst>
            </a:custGeom>
            <a:solidFill>
              <a:srgbClr val="85D2E1"/>
            </a:solidFill>
            <a:ln w="27426" cap="flat">
              <a:noFill/>
              <a:prstDash val="solid"/>
              <a:miter/>
            </a:ln>
          </p:spPr>
          <p:txBody>
            <a:bodyPr rtlCol="0" anchor="ctr"/>
            <a:lstStyle/>
            <a:p>
              <a:endParaRPr lang="en-US"/>
            </a:p>
          </p:txBody>
        </p:sp>
        <p:grpSp>
          <p:nvGrpSpPr>
            <p:cNvPr id="9" name="Graphic 3">
              <a:extLst>
                <a:ext uri="{FF2B5EF4-FFF2-40B4-BE49-F238E27FC236}">
                  <a16:creationId xmlns:a16="http://schemas.microsoft.com/office/drawing/2014/main" id="{52307259-9CC0-A39F-A2DF-C104D6290964}"/>
                </a:ext>
              </a:extLst>
            </p:cNvPr>
            <p:cNvGrpSpPr/>
            <p:nvPr/>
          </p:nvGrpSpPr>
          <p:grpSpPr>
            <a:xfrm>
              <a:off x="662657" y="2010078"/>
              <a:ext cx="1091621" cy="942328"/>
              <a:chOff x="662657" y="2010078"/>
              <a:chExt cx="1091621" cy="942328"/>
            </a:xfrm>
            <a:solidFill>
              <a:srgbClr val="000000"/>
            </a:solidFill>
          </p:grpSpPr>
          <p:sp>
            <p:nvSpPr>
              <p:cNvPr id="10" name="Freeform 1494">
                <a:extLst>
                  <a:ext uri="{FF2B5EF4-FFF2-40B4-BE49-F238E27FC236}">
                    <a16:creationId xmlns:a16="http://schemas.microsoft.com/office/drawing/2014/main" id="{E0DBE8C2-142D-00F6-8DB4-8351AEC60A2A}"/>
                  </a:ext>
                </a:extLst>
              </p:cNvPr>
              <p:cNvSpPr/>
              <p:nvPr/>
            </p:nvSpPr>
            <p:spPr>
              <a:xfrm>
                <a:off x="761397" y="2497699"/>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solidFill>
                <a:srgbClr val="000000"/>
              </a:solidFill>
              <a:ln w="27426" cap="flat">
                <a:noFill/>
                <a:prstDash val="solid"/>
                <a:miter/>
              </a:ln>
            </p:spPr>
            <p:txBody>
              <a:bodyPr rtlCol="0" anchor="ctr"/>
              <a:lstStyle/>
              <a:p>
                <a:endParaRPr lang="en-US"/>
              </a:p>
            </p:txBody>
          </p:sp>
          <p:sp>
            <p:nvSpPr>
              <p:cNvPr id="11" name="Freeform 1495">
                <a:extLst>
                  <a:ext uri="{FF2B5EF4-FFF2-40B4-BE49-F238E27FC236}">
                    <a16:creationId xmlns:a16="http://schemas.microsoft.com/office/drawing/2014/main" id="{9D45893A-898C-F938-1F2E-E9163ED244A6}"/>
                  </a:ext>
                </a:extLst>
              </p:cNvPr>
              <p:cNvSpPr/>
              <p:nvPr/>
            </p:nvSpPr>
            <p:spPr>
              <a:xfrm>
                <a:off x="761397" y="2585468"/>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solidFill>
                <a:srgbClr val="000000"/>
              </a:solidFill>
              <a:ln w="27426" cap="flat">
                <a:noFill/>
                <a:prstDash val="solid"/>
                <a:miter/>
              </a:ln>
            </p:spPr>
            <p:txBody>
              <a:bodyPr rtlCol="0" anchor="ctr"/>
              <a:lstStyle/>
              <a:p>
                <a:endParaRPr lang="en-US"/>
              </a:p>
            </p:txBody>
          </p:sp>
          <p:sp>
            <p:nvSpPr>
              <p:cNvPr id="12" name="Freeform 1496">
                <a:extLst>
                  <a:ext uri="{FF2B5EF4-FFF2-40B4-BE49-F238E27FC236}">
                    <a16:creationId xmlns:a16="http://schemas.microsoft.com/office/drawing/2014/main" id="{3197AC02-861F-DD42-05AD-4400812E1F9A}"/>
                  </a:ext>
                </a:extLst>
              </p:cNvPr>
              <p:cNvSpPr/>
              <p:nvPr/>
            </p:nvSpPr>
            <p:spPr>
              <a:xfrm>
                <a:off x="1394976" y="2316677"/>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solidFill>
                <a:srgbClr val="000000"/>
              </a:solidFill>
              <a:ln w="27426" cap="flat">
                <a:noFill/>
                <a:prstDash val="solid"/>
                <a:miter/>
              </a:ln>
            </p:spPr>
            <p:txBody>
              <a:bodyPr rtlCol="0" anchor="ctr"/>
              <a:lstStyle/>
              <a:p>
                <a:endParaRPr lang="en-US"/>
              </a:p>
            </p:txBody>
          </p:sp>
          <p:grpSp>
            <p:nvGrpSpPr>
              <p:cNvPr id="13" name="Graphic 3">
                <a:extLst>
                  <a:ext uri="{FF2B5EF4-FFF2-40B4-BE49-F238E27FC236}">
                    <a16:creationId xmlns:a16="http://schemas.microsoft.com/office/drawing/2014/main" id="{AEA49812-92C2-59A5-A694-02C06AC18F16}"/>
                  </a:ext>
                </a:extLst>
              </p:cNvPr>
              <p:cNvGrpSpPr/>
              <p:nvPr/>
            </p:nvGrpSpPr>
            <p:grpSpPr>
              <a:xfrm>
                <a:off x="662657" y="2010078"/>
                <a:ext cx="1091621" cy="942328"/>
                <a:chOff x="662657" y="2010078"/>
                <a:chExt cx="1091621" cy="942328"/>
              </a:xfrm>
              <a:solidFill>
                <a:srgbClr val="000000"/>
              </a:solidFill>
            </p:grpSpPr>
            <p:sp>
              <p:nvSpPr>
                <p:cNvPr id="14" name="Freeform 1498">
                  <a:extLst>
                    <a:ext uri="{FF2B5EF4-FFF2-40B4-BE49-F238E27FC236}">
                      <a16:creationId xmlns:a16="http://schemas.microsoft.com/office/drawing/2014/main" id="{A658B580-3E23-6479-FC3F-C8699DEA9F64}"/>
                    </a:ext>
                  </a:extLst>
                </p:cNvPr>
                <p:cNvSpPr/>
                <p:nvPr/>
              </p:nvSpPr>
              <p:spPr>
                <a:xfrm>
                  <a:off x="1394976" y="2404445"/>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solidFill>
                  <a:srgbClr val="000000"/>
                </a:solidFill>
                <a:ln w="27426" cap="flat">
                  <a:noFill/>
                  <a:prstDash val="solid"/>
                  <a:miter/>
                </a:ln>
              </p:spPr>
              <p:txBody>
                <a:bodyPr rtlCol="0" anchor="ctr"/>
                <a:lstStyle/>
                <a:p>
                  <a:endParaRPr lang="en-US"/>
                </a:p>
              </p:txBody>
            </p:sp>
            <p:sp>
              <p:nvSpPr>
                <p:cNvPr id="15" name="Freeform 1499">
                  <a:extLst>
                    <a:ext uri="{FF2B5EF4-FFF2-40B4-BE49-F238E27FC236}">
                      <a16:creationId xmlns:a16="http://schemas.microsoft.com/office/drawing/2014/main" id="{E0059E24-02BA-E110-5DD5-0D13231E1B50}"/>
                    </a:ext>
                  </a:extLst>
                </p:cNvPr>
                <p:cNvSpPr/>
                <p:nvPr/>
              </p:nvSpPr>
              <p:spPr>
                <a:xfrm>
                  <a:off x="662657" y="2010078"/>
                  <a:ext cx="1091621" cy="942328"/>
                </a:xfrm>
                <a:custGeom>
                  <a:avLst/>
                  <a:gdLst>
                    <a:gd name="connsiteX0" fmla="*/ 1075165 w 1091621"/>
                    <a:gd name="connsiteY0" fmla="*/ 569904 h 942328"/>
                    <a:gd name="connsiteX1" fmla="*/ 1091621 w 1091621"/>
                    <a:gd name="connsiteY1" fmla="*/ 553447 h 942328"/>
                    <a:gd name="connsiteX2" fmla="*/ 1091621 w 1091621"/>
                    <a:gd name="connsiteY2" fmla="*/ 251743 h 942328"/>
                    <a:gd name="connsiteX3" fmla="*/ 1047737 w 1091621"/>
                    <a:gd name="connsiteY3" fmla="*/ 207859 h 942328"/>
                    <a:gd name="connsiteX4" fmla="*/ 1017567 w 1091621"/>
                    <a:gd name="connsiteY4" fmla="*/ 207859 h 942328"/>
                    <a:gd name="connsiteX5" fmla="*/ 1017567 w 1091621"/>
                    <a:gd name="connsiteY5" fmla="*/ 35065 h 942328"/>
                    <a:gd name="connsiteX6" fmla="*/ 992882 w 1091621"/>
                    <a:gd name="connsiteY6" fmla="*/ 2152 h 942328"/>
                    <a:gd name="connsiteX7" fmla="*/ 951740 w 1091621"/>
                    <a:gd name="connsiteY7" fmla="*/ 13123 h 942328"/>
                    <a:gd name="connsiteX8" fmla="*/ 798145 w 1091621"/>
                    <a:gd name="connsiteY8" fmla="*/ 207859 h 942328"/>
                    <a:gd name="connsiteX9" fmla="*/ 573238 w 1091621"/>
                    <a:gd name="connsiteY9" fmla="*/ 207859 h 942328"/>
                    <a:gd name="connsiteX10" fmla="*/ 545811 w 1091621"/>
                    <a:gd name="connsiteY10" fmla="*/ 218830 h 942328"/>
                    <a:gd name="connsiteX11" fmla="*/ 518383 w 1091621"/>
                    <a:gd name="connsiteY11" fmla="*/ 207859 h 942328"/>
                    <a:gd name="connsiteX12" fmla="*/ 441586 w 1091621"/>
                    <a:gd name="connsiteY12" fmla="*/ 207859 h 942328"/>
                    <a:gd name="connsiteX13" fmla="*/ 430615 w 1091621"/>
                    <a:gd name="connsiteY13" fmla="*/ 196888 h 942328"/>
                    <a:gd name="connsiteX14" fmla="*/ 301704 w 1091621"/>
                    <a:gd name="connsiteY14" fmla="*/ 92663 h 942328"/>
                    <a:gd name="connsiteX15" fmla="*/ 172794 w 1091621"/>
                    <a:gd name="connsiteY15" fmla="*/ 196888 h 942328"/>
                    <a:gd name="connsiteX16" fmla="*/ 161823 w 1091621"/>
                    <a:gd name="connsiteY16" fmla="*/ 207859 h 942328"/>
                    <a:gd name="connsiteX17" fmla="*/ 49370 w 1091621"/>
                    <a:gd name="connsiteY17" fmla="*/ 207859 h 942328"/>
                    <a:gd name="connsiteX18" fmla="*/ 5486 w 1091621"/>
                    <a:gd name="connsiteY18" fmla="*/ 251743 h 942328"/>
                    <a:gd name="connsiteX19" fmla="*/ 5486 w 1091621"/>
                    <a:gd name="connsiteY19" fmla="*/ 320313 h 942328"/>
                    <a:gd name="connsiteX20" fmla="*/ 21942 w 1091621"/>
                    <a:gd name="connsiteY20" fmla="*/ 336769 h 942328"/>
                    <a:gd name="connsiteX21" fmla="*/ 38399 w 1091621"/>
                    <a:gd name="connsiteY21" fmla="*/ 320313 h 942328"/>
                    <a:gd name="connsiteX22" fmla="*/ 38399 w 1091621"/>
                    <a:gd name="connsiteY22" fmla="*/ 251743 h 942328"/>
                    <a:gd name="connsiteX23" fmla="*/ 49370 w 1091621"/>
                    <a:gd name="connsiteY23" fmla="*/ 240773 h 942328"/>
                    <a:gd name="connsiteX24" fmla="*/ 161823 w 1091621"/>
                    <a:gd name="connsiteY24" fmla="*/ 240773 h 942328"/>
                    <a:gd name="connsiteX25" fmla="*/ 205708 w 1091621"/>
                    <a:gd name="connsiteY25" fmla="*/ 205117 h 942328"/>
                    <a:gd name="connsiteX26" fmla="*/ 301704 w 1091621"/>
                    <a:gd name="connsiteY26" fmla="*/ 125576 h 942328"/>
                    <a:gd name="connsiteX27" fmla="*/ 397701 w 1091621"/>
                    <a:gd name="connsiteY27" fmla="*/ 205117 h 942328"/>
                    <a:gd name="connsiteX28" fmla="*/ 441586 w 1091621"/>
                    <a:gd name="connsiteY28" fmla="*/ 240773 h 942328"/>
                    <a:gd name="connsiteX29" fmla="*/ 518383 w 1091621"/>
                    <a:gd name="connsiteY29" fmla="*/ 240773 h 942328"/>
                    <a:gd name="connsiteX30" fmla="*/ 529354 w 1091621"/>
                    <a:gd name="connsiteY30" fmla="*/ 251743 h 942328"/>
                    <a:gd name="connsiteX31" fmla="*/ 529354 w 1091621"/>
                    <a:gd name="connsiteY31" fmla="*/ 328541 h 942328"/>
                    <a:gd name="connsiteX32" fmla="*/ 518383 w 1091621"/>
                    <a:gd name="connsiteY32" fmla="*/ 339512 h 942328"/>
                    <a:gd name="connsiteX33" fmla="*/ 414158 w 1091621"/>
                    <a:gd name="connsiteY33" fmla="*/ 468422 h 942328"/>
                    <a:gd name="connsiteX34" fmla="*/ 518383 w 1091621"/>
                    <a:gd name="connsiteY34" fmla="*/ 597332 h 942328"/>
                    <a:gd name="connsiteX35" fmla="*/ 529354 w 1091621"/>
                    <a:gd name="connsiteY35" fmla="*/ 608303 h 942328"/>
                    <a:gd name="connsiteX36" fmla="*/ 529354 w 1091621"/>
                    <a:gd name="connsiteY36" fmla="*/ 685100 h 942328"/>
                    <a:gd name="connsiteX37" fmla="*/ 518383 w 1091621"/>
                    <a:gd name="connsiteY37" fmla="*/ 696071 h 942328"/>
                    <a:gd name="connsiteX38" fmla="*/ 285248 w 1091621"/>
                    <a:gd name="connsiteY38" fmla="*/ 696071 h 942328"/>
                    <a:gd name="connsiteX39" fmla="*/ 271534 w 1091621"/>
                    <a:gd name="connsiteY39" fmla="*/ 701556 h 942328"/>
                    <a:gd name="connsiteX40" fmla="*/ 112453 w 1091621"/>
                    <a:gd name="connsiteY40" fmla="*/ 901778 h 942328"/>
                    <a:gd name="connsiteX41" fmla="*/ 106968 w 1091621"/>
                    <a:gd name="connsiteY41" fmla="*/ 901778 h 942328"/>
                    <a:gd name="connsiteX42" fmla="*/ 104225 w 1091621"/>
                    <a:gd name="connsiteY42" fmla="*/ 899036 h 942328"/>
                    <a:gd name="connsiteX43" fmla="*/ 104225 w 1091621"/>
                    <a:gd name="connsiteY43" fmla="*/ 718013 h 942328"/>
                    <a:gd name="connsiteX44" fmla="*/ 87769 w 1091621"/>
                    <a:gd name="connsiteY44" fmla="*/ 701556 h 942328"/>
                    <a:gd name="connsiteX45" fmla="*/ 43884 w 1091621"/>
                    <a:gd name="connsiteY45" fmla="*/ 701556 h 942328"/>
                    <a:gd name="connsiteX46" fmla="*/ 32913 w 1091621"/>
                    <a:gd name="connsiteY46" fmla="*/ 690585 h 942328"/>
                    <a:gd name="connsiteX47" fmla="*/ 32913 w 1091621"/>
                    <a:gd name="connsiteY47" fmla="*/ 397110 h 942328"/>
                    <a:gd name="connsiteX48" fmla="*/ 16457 w 1091621"/>
                    <a:gd name="connsiteY48" fmla="*/ 380653 h 942328"/>
                    <a:gd name="connsiteX49" fmla="*/ 0 w 1091621"/>
                    <a:gd name="connsiteY49" fmla="*/ 397110 h 942328"/>
                    <a:gd name="connsiteX50" fmla="*/ 0 w 1091621"/>
                    <a:gd name="connsiteY50" fmla="*/ 690585 h 942328"/>
                    <a:gd name="connsiteX51" fmla="*/ 43884 w 1091621"/>
                    <a:gd name="connsiteY51" fmla="*/ 734470 h 942328"/>
                    <a:gd name="connsiteX52" fmla="*/ 71312 w 1091621"/>
                    <a:gd name="connsiteY52" fmla="*/ 734470 h 942328"/>
                    <a:gd name="connsiteX53" fmla="*/ 71312 w 1091621"/>
                    <a:gd name="connsiteY53" fmla="*/ 907264 h 942328"/>
                    <a:gd name="connsiteX54" fmla="*/ 95997 w 1091621"/>
                    <a:gd name="connsiteY54" fmla="*/ 940177 h 942328"/>
                    <a:gd name="connsiteX55" fmla="*/ 137138 w 1091621"/>
                    <a:gd name="connsiteY55" fmla="*/ 929206 h 942328"/>
                    <a:gd name="connsiteX56" fmla="*/ 290733 w 1091621"/>
                    <a:gd name="connsiteY56" fmla="*/ 734470 h 942328"/>
                    <a:gd name="connsiteX57" fmla="*/ 515640 w 1091621"/>
                    <a:gd name="connsiteY57" fmla="*/ 734470 h 942328"/>
                    <a:gd name="connsiteX58" fmla="*/ 543068 w 1091621"/>
                    <a:gd name="connsiteY58" fmla="*/ 723499 h 942328"/>
                    <a:gd name="connsiteX59" fmla="*/ 570496 w 1091621"/>
                    <a:gd name="connsiteY59" fmla="*/ 734470 h 942328"/>
                    <a:gd name="connsiteX60" fmla="*/ 647293 w 1091621"/>
                    <a:gd name="connsiteY60" fmla="*/ 734470 h 942328"/>
                    <a:gd name="connsiteX61" fmla="*/ 691178 w 1091621"/>
                    <a:gd name="connsiteY61" fmla="*/ 698814 h 942328"/>
                    <a:gd name="connsiteX62" fmla="*/ 787174 w 1091621"/>
                    <a:gd name="connsiteY62" fmla="*/ 619273 h 942328"/>
                    <a:gd name="connsiteX63" fmla="*/ 883171 w 1091621"/>
                    <a:gd name="connsiteY63" fmla="*/ 698814 h 942328"/>
                    <a:gd name="connsiteX64" fmla="*/ 927055 w 1091621"/>
                    <a:gd name="connsiteY64" fmla="*/ 734470 h 942328"/>
                    <a:gd name="connsiteX65" fmla="*/ 1039509 w 1091621"/>
                    <a:gd name="connsiteY65" fmla="*/ 734470 h 942328"/>
                    <a:gd name="connsiteX66" fmla="*/ 1083393 w 1091621"/>
                    <a:gd name="connsiteY66" fmla="*/ 690585 h 942328"/>
                    <a:gd name="connsiteX67" fmla="*/ 1083393 w 1091621"/>
                    <a:gd name="connsiteY67" fmla="*/ 630245 h 942328"/>
                    <a:gd name="connsiteX68" fmla="*/ 1066937 w 1091621"/>
                    <a:gd name="connsiteY68" fmla="*/ 613788 h 942328"/>
                    <a:gd name="connsiteX69" fmla="*/ 1050480 w 1091621"/>
                    <a:gd name="connsiteY69" fmla="*/ 630245 h 942328"/>
                    <a:gd name="connsiteX70" fmla="*/ 1050480 w 1091621"/>
                    <a:gd name="connsiteY70" fmla="*/ 690585 h 942328"/>
                    <a:gd name="connsiteX71" fmla="*/ 1039509 w 1091621"/>
                    <a:gd name="connsiteY71" fmla="*/ 701556 h 942328"/>
                    <a:gd name="connsiteX72" fmla="*/ 927055 w 1091621"/>
                    <a:gd name="connsiteY72" fmla="*/ 701556 h 942328"/>
                    <a:gd name="connsiteX73" fmla="*/ 916084 w 1091621"/>
                    <a:gd name="connsiteY73" fmla="*/ 690585 h 942328"/>
                    <a:gd name="connsiteX74" fmla="*/ 787174 w 1091621"/>
                    <a:gd name="connsiteY74" fmla="*/ 586360 h 942328"/>
                    <a:gd name="connsiteX75" fmla="*/ 658264 w 1091621"/>
                    <a:gd name="connsiteY75" fmla="*/ 690585 h 942328"/>
                    <a:gd name="connsiteX76" fmla="*/ 647293 w 1091621"/>
                    <a:gd name="connsiteY76" fmla="*/ 701556 h 942328"/>
                    <a:gd name="connsiteX77" fmla="*/ 570496 w 1091621"/>
                    <a:gd name="connsiteY77" fmla="*/ 701556 h 942328"/>
                    <a:gd name="connsiteX78" fmla="*/ 559525 w 1091621"/>
                    <a:gd name="connsiteY78" fmla="*/ 690585 h 942328"/>
                    <a:gd name="connsiteX79" fmla="*/ 559525 w 1091621"/>
                    <a:gd name="connsiteY79" fmla="*/ 613788 h 942328"/>
                    <a:gd name="connsiteX80" fmla="*/ 523869 w 1091621"/>
                    <a:gd name="connsiteY80" fmla="*/ 569904 h 942328"/>
                    <a:gd name="connsiteX81" fmla="*/ 444328 w 1091621"/>
                    <a:gd name="connsiteY81" fmla="*/ 473907 h 942328"/>
                    <a:gd name="connsiteX82" fmla="*/ 523869 w 1091621"/>
                    <a:gd name="connsiteY82" fmla="*/ 377911 h 942328"/>
                    <a:gd name="connsiteX83" fmla="*/ 559525 w 1091621"/>
                    <a:gd name="connsiteY83" fmla="*/ 334026 h 942328"/>
                    <a:gd name="connsiteX84" fmla="*/ 559525 w 1091621"/>
                    <a:gd name="connsiteY84" fmla="*/ 257229 h 942328"/>
                    <a:gd name="connsiteX85" fmla="*/ 570496 w 1091621"/>
                    <a:gd name="connsiteY85" fmla="*/ 246258 h 942328"/>
                    <a:gd name="connsiteX86" fmla="*/ 803631 w 1091621"/>
                    <a:gd name="connsiteY86" fmla="*/ 246258 h 942328"/>
                    <a:gd name="connsiteX87" fmla="*/ 817345 w 1091621"/>
                    <a:gd name="connsiteY87" fmla="*/ 240773 h 942328"/>
                    <a:gd name="connsiteX88" fmla="*/ 976425 w 1091621"/>
                    <a:gd name="connsiteY88" fmla="*/ 37808 h 942328"/>
                    <a:gd name="connsiteX89" fmla="*/ 981911 w 1091621"/>
                    <a:gd name="connsiteY89" fmla="*/ 37808 h 942328"/>
                    <a:gd name="connsiteX90" fmla="*/ 984654 w 1091621"/>
                    <a:gd name="connsiteY90" fmla="*/ 40551 h 942328"/>
                    <a:gd name="connsiteX91" fmla="*/ 984654 w 1091621"/>
                    <a:gd name="connsiteY91" fmla="*/ 229801 h 942328"/>
                    <a:gd name="connsiteX92" fmla="*/ 1001110 w 1091621"/>
                    <a:gd name="connsiteY92" fmla="*/ 246258 h 942328"/>
                    <a:gd name="connsiteX93" fmla="*/ 1044994 w 1091621"/>
                    <a:gd name="connsiteY93" fmla="*/ 246258 h 942328"/>
                    <a:gd name="connsiteX94" fmla="*/ 1055966 w 1091621"/>
                    <a:gd name="connsiteY94" fmla="*/ 257229 h 942328"/>
                    <a:gd name="connsiteX95" fmla="*/ 1055966 w 1091621"/>
                    <a:gd name="connsiteY95" fmla="*/ 558933 h 942328"/>
                    <a:gd name="connsiteX96" fmla="*/ 1075165 w 1091621"/>
                    <a:gd name="connsiteY96" fmla="*/ 569904 h 942328"/>
                    <a:gd name="connsiteX97" fmla="*/ 1075165 w 1091621"/>
                    <a:gd name="connsiteY97" fmla="*/ 569904 h 94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091621" h="942328">
                      <a:moveTo>
                        <a:pt x="1075165" y="569904"/>
                      </a:moveTo>
                      <a:cubicBezTo>
                        <a:pt x="1083393" y="569904"/>
                        <a:pt x="1091621" y="561676"/>
                        <a:pt x="1091621" y="553447"/>
                      </a:cubicBezTo>
                      <a:lnTo>
                        <a:pt x="1091621" y="251743"/>
                      </a:lnTo>
                      <a:cubicBezTo>
                        <a:pt x="1091621" y="227059"/>
                        <a:pt x="1072422" y="207859"/>
                        <a:pt x="1047737" y="207859"/>
                      </a:cubicBezTo>
                      <a:lnTo>
                        <a:pt x="1017567" y="207859"/>
                      </a:lnTo>
                      <a:lnTo>
                        <a:pt x="1017567" y="35065"/>
                      </a:lnTo>
                      <a:cubicBezTo>
                        <a:pt x="1017567" y="18609"/>
                        <a:pt x="1009338" y="4895"/>
                        <a:pt x="992882" y="2152"/>
                      </a:cubicBezTo>
                      <a:cubicBezTo>
                        <a:pt x="979168" y="-3333"/>
                        <a:pt x="962711" y="2152"/>
                        <a:pt x="951740" y="13123"/>
                      </a:cubicBezTo>
                      <a:lnTo>
                        <a:pt x="798145" y="207859"/>
                      </a:lnTo>
                      <a:lnTo>
                        <a:pt x="573238" y="207859"/>
                      </a:lnTo>
                      <a:cubicBezTo>
                        <a:pt x="562267" y="207859"/>
                        <a:pt x="554039" y="210602"/>
                        <a:pt x="545811" y="218830"/>
                      </a:cubicBezTo>
                      <a:cubicBezTo>
                        <a:pt x="537582" y="213345"/>
                        <a:pt x="529354" y="207859"/>
                        <a:pt x="518383" y="207859"/>
                      </a:cubicBezTo>
                      <a:lnTo>
                        <a:pt x="441586" y="207859"/>
                      </a:lnTo>
                      <a:cubicBezTo>
                        <a:pt x="436100" y="207859"/>
                        <a:pt x="430615" y="202374"/>
                        <a:pt x="430615" y="196888"/>
                      </a:cubicBezTo>
                      <a:cubicBezTo>
                        <a:pt x="419644" y="136548"/>
                        <a:pt x="364788" y="92663"/>
                        <a:pt x="301704" y="92663"/>
                      </a:cubicBezTo>
                      <a:cubicBezTo>
                        <a:pt x="238621" y="92663"/>
                        <a:pt x="186508" y="136548"/>
                        <a:pt x="172794" y="196888"/>
                      </a:cubicBezTo>
                      <a:cubicBezTo>
                        <a:pt x="172794" y="202374"/>
                        <a:pt x="167309" y="207859"/>
                        <a:pt x="161823" y="207859"/>
                      </a:cubicBezTo>
                      <a:lnTo>
                        <a:pt x="49370" y="207859"/>
                      </a:lnTo>
                      <a:cubicBezTo>
                        <a:pt x="24685" y="207859"/>
                        <a:pt x="5486" y="227059"/>
                        <a:pt x="5486" y="251743"/>
                      </a:cubicBezTo>
                      <a:lnTo>
                        <a:pt x="5486" y="320313"/>
                      </a:lnTo>
                      <a:cubicBezTo>
                        <a:pt x="5486" y="328541"/>
                        <a:pt x="13714" y="336769"/>
                        <a:pt x="21942" y="336769"/>
                      </a:cubicBezTo>
                      <a:cubicBezTo>
                        <a:pt x="30170" y="336769"/>
                        <a:pt x="38399" y="328541"/>
                        <a:pt x="38399" y="320313"/>
                      </a:cubicBezTo>
                      <a:lnTo>
                        <a:pt x="38399" y="251743"/>
                      </a:lnTo>
                      <a:cubicBezTo>
                        <a:pt x="38399" y="246258"/>
                        <a:pt x="43884" y="240773"/>
                        <a:pt x="49370" y="240773"/>
                      </a:cubicBezTo>
                      <a:lnTo>
                        <a:pt x="161823" y="240773"/>
                      </a:lnTo>
                      <a:cubicBezTo>
                        <a:pt x="183766" y="240773"/>
                        <a:pt x="200222" y="227059"/>
                        <a:pt x="205708" y="205117"/>
                      </a:cubicBezTo>
                      <a:cubicBezTo>
                        <a:pt x="213936" y="158490"/>
                        <a:pt x="255077" y="125576"/>
                        <a:pt x="301704" y="125576"/>
                      </a:cubicBezTo>
                      <a:cubicBezTo>
                        <a:pt x="348332" y="125576"/>
                        <a:pt x="389473" y="158490"/>
                        <a:pt x="397701" y="205117"/>
                      </a:cubicBezTo>
                      <a:cubicBezTo>
                        <a:pt x="403187" y="227059"/>
                        <a:pt x="419644" y="240773"/>
                        <a:pt x="441586" y="240773"/>
                      </a:cubicBezTo>
                      <a:lnTo>
                        <a:pt x="518383" y="240773"/>
                      </a:lnTo>
                      <a:cubicBezTo>
                        <a:pt x="523869" y="240773"/>
                        <a:pt x="529354" y="246258"/>
                        <a:pt x="529354" y="251743"/>
                      </a:cubicBezTo>
                      <a:lnTo>
                        <a:pt x="529354" y="328541"/>
                      </a:lnTo>
                      <a:cubicBezTo>
                        <a:pt x="529354" y="334026"/>
                        <a:pt x="523869" y="339512"/>
                        <a:pt x="518383" y="339512"/>
                      </a:cubicBezTo>
                      <a:cubicBezTo>
                        <a:pt x="458042" y="353226"/>
                        <a:pt x="414158" y="405338"/>
                        <a:pt x="414158" y="468422"/>
                      </a:cubicBezTo>
                      <a:cubicBezTo>
                        <a:pt x="414158" y="531505"/>
                        <a:pt x="458042" y="583618"/>
                        <a:pt x="518383" y="597332"/>
                      </a:cubicBezTo>
                      <a:cubicBezTo>
                        <a:pt x="523869" y="597332"/>
                        <a:pt x="529354" y="602817"/>
                        <a:pt x="529354" y="608303"/>
                      </a:cubicBezTo>
                      <a:lnTo>
                        <a:pt x="529354" y="685100"/>
                      </a:lnTo>
                      <a:cubicBezTo>
                        <a:pt x="529354" y="690585"/>
                        <a:pt x="523869" y="696071"/>
                        <a:pt x="518383" y="696071"/>
                      </a:cubicBezTo>
                      <a:lnTo>
                        <a:pt x="285248" y="696071"/>
                      </a:lnTo>
                      <a:cubicBezTo>
                        <a:pt x="279762" y="696071"/>
                        <a:pt x="277019" y="698814"/>
                        <a:pt x="271534" y="701556"/>
                      </a:cubicBezTo>
                      <a:lnTo>
                        <a:pt x="112453" y="901778"/>
                      </a:lnTo>
                      <a:cubicBezTo>
                        <a:pt x="112453" y="904521"/>
                        <a:pt x="109711" y="904521"/>
                        <a:pt x="106968" y="901778"/>
                      </a:cubicBezTo>
                      <a:cubicBezTo>
                        <a:pt x="104225" y="901778"/>
                        <a:pt x="104225" y="899036"/>
                        <a:pt x="104225" y="899036"/>
                      </a:cubicBezTo>
                      <a:lnTo>
                        <a:pt x="104225" y="718013"/>
                      </a:lnTo>
                      <a:cubicBezTo>
                        <a:pt x="104225" y="709785"/>
                        <a:pt x="95997" y="701556"/>
                        <a:pt x="87769" y="701556"/>
                      </a:cubicBezTo>
                      <a:lnTo>
                        <a:pt x="43884" y="701556"/>
                      </a:lnTo>
                      <a:cubicBezTo>
                        <a:pt x="38399" y="701556"/>
                        <a:pt x="32913" y="696071"/>
                        <a:pt x="32913" y="690585"/>
                      </a:cubicBezTo>
                      <a:lnTo>
                        <a:pt x="32913" y="397110"/>
                      </a:lnTo>
                      <a:cubicBezTo>
                        <a:pt x="32913" y="388882"/>
                        <a:pt x="24685" y="380653"/>
                        <a:pt x="16457" y="380653"/>
                      </a:cubicBezTo>
                      <a:cubicBezTo>
                        <a:pt x="8228" y="380653"/>
                        <a:pt x="0" y="388882"/>
                        <a:pt x="0" y="397110"/>
                      </a:cubicBezTo>
                      <a:lnTo>
                        <a:pt x="0" y="690585"/>
                      </a:lnTo>
                      <a:cubicBezTo>
                        <a:pt x="0" y="715270"/>
                        <a:pt x="19199" y="734470"/>
                        <a:pt x="43884" y="734470"/>
                      </a:cubicBezTo>
                      <a:lnTo>
                        <a:pt x="71312" y="734470"/>
                      </a:lnTo>
                      <a:lnTo>
                        <a:pt x="71312" y="907264"/>
                      </a:lnTo>
                      <a:cubicBezTo>
                        <a:pt x="71312" y="923720"/>
                        <a:pt x="79540" y="937434"/>
                        <a:pt x="95997" y="940177"/>
                      </a:cubicBezTo>
                      <a:cubicBezTo>
                        <a:pt x="109711" y="945662"/>
                        <a:pt x="126167" y="940177"/>
                        <a:pt x="137138" y="929206"/>
                      </a:cubicBezTo>
                      <a:lnTo>
                        <a:pt x="290733" y="734470"/>
                      </a:lnTo>
                      <a:lnTo>
                        <a:pt x="515640" y="734470"/>
                      </a:lnTo>
                      <a:cubicBezTo>
                        <a:pt x="526611" y="734470"/>
                        <a:pt x="534840" y="731727"/>
                        <a:pt x="543068" y="723499"/>
                      </a:cubicBezTo>
                      <a:cubicBezTo>
                        <a:pt x="551296" y="728984"/>
                        <a:pt x="559525" y="734470"/>
                        <a:pt x="570496" y="734470"/>
                      </a:cubicBezTo>
                      <a:lnTo>
                        <a:pt x="647293" y="734470"/>
                      </a:lnTo>
                      <a:cubicBezTo>
                        <a:pt x="669235" y="734470"/>
                        <a:pt x="685692" y="720756"/>
                        <a:pt x="691178" y="698814"/>
                      </a:cubicBezTo>
                      <a:cubicBezTo>
                        <a:pt x="699406" y="652187"/>
                        <a:pt x="740547" y="619273"/>
                        <a:pt x="787174" y="619273"/>
                      </a:cubicBezTo>
                      <a:cubicBezTo>
                        <a:pt x="833801" y="619273"/>
                        <a:pt x="874943" y="652187"/>
                        <a:pt x="883171" y="698814"/>
                      </a:cubicBezTo>
                      <a:cubicBezTo>
                        <a:pt x="888657" y="720756"/>
                        <a:pt x="905113" y="734470"/>
                        <a:pt x="927055" y="734470"/>
                      </a:cubicBezTo>
                      <a:lnTo>
                        <a:pt x="1039509" y="734470"/>
                      </a:lnTo>
                      <a:cubicBezTo>
                        <a:pt x="1064194" y="734470"/>
                        <a:pt x="1083393" y="715270"/>
                        <a:pt x="1083393" y="690585"/>
                      </a:cubicBezTo>
                      <a:lnTo>
                        <a:pt x="1083393" y="630245"/>
                      </a:lnTo>
                      <a:cubicBezTo>
                        <a:pt x="1083393" y="622016"/>
                        <a:pt x="1075165" y="613788"/>
                        <a:pt x="1066937" y="613788"/>
                      </a:cubicBezTo>
                      <a:cubicBezTo>
                        <a:pt x="1058708" y="613788"/>
                        <a:pt x="1050480" y="622016"/>
                        <a:pt x="1050480" y="630245"/>
                      </a:cubicBezTo>
                      <a:lnTo>
                        <a:pt x="1050480" y="690585"/>
                      </a:lnTo>
                      <a:cubicBezTo>
                        <a:pt x="1050480" y="696071"/>
                        <a:pt x="1044994" y="701556"/>
                        <a:pt x="1039509" y="701556"/>
                      </a:cubicBezTo>
                      <a:lnTo>
                        <a:pt x="927055" y="701556"/>
                      </a:lnTo>
                      <a:cubicBezTo>
                        <a:pt x="921570" y="701556"/>
                        <a:pt x="916084" y="696071"/>
                        <a:pt x="916084" y="690585"/>
                      </a:cubicBezTo>
                      <a:cubicBezTo>
                        <a:pt x="905113" y="630245"/>
                        <a:pt x="850258" y="586360"/>
                        <a:pt x="787174" y="586360"/>
                      </a:cubicBezTo>
                      <a:cubicBezTo>
                        <a:pt x="724091" y="586360"/>
                        <a:pt x="671978" y="630245"/>
                        <a:pt x="658264" y="690585"/>
                      </a:cubicBezTo>
                      <a:cubicBezTo>
                        <a:pt x="658264" y="696071"/>
                        <a:pt x="652779" y="701556"/>
                        <a:pt x="647293" y="701556"/>
                      </a:cubicBezTo>
                      <a:lnTo>
                        <a:pt x="570496" y="701556"/>
                      </a:lnTo>
                      <a:cubicBezTo>
                        <a:pt x="565010" y="701556"/>
                        <a:pt x="559525" y="696071"/>
                        <a:pt x="559525" y="690585"/>
                      </a:cubicBezTo>
                      <a:lnTo>
                        <a:pt x="559525" y="613788"/>
                      </a:lnTo>
                      <a:cubicBezTo>
                        <a:pt x="559525" y="591846"/>
                        <a:pt x="545811" y="575390"/>
                        <a:pt x="523869" y="569904"/>
                      </a:cubicBezTo>
                      <a:cubicBezTo>
                        <a:pt x="477242" y="561676"/>
                        <a:pt x="444328" y="520534"/>
                        <a:pt x="444328" y="473907"/>
                      </a:cubicBezTo>
                      <a:cubicBezTo>
                        <a:pt x="444328" y="427280"/>
                        <a:pt x="477242" y="386139"/>
                        <a:pt x="523869" y="377911"/>
                      </a:cubicBezTo>
                      <a:cubicBezTo>
                        <a:pt x="545811" y="372425"/>
                        <a:pt x="559525" y="355969"/>
                        <a:pt x="559525" y="334026"/>
                      </a:cubicBezTo>
                      <a:lnTo>
                        <a:pt x="559525" y="257229"/>
                      </a:lnTo>
                      <a:cubicBezTo>
                        <a:pt x="559525" y="251743"/>
                        <a:pt x="565010" y="246258"/>
                        <a:pt x="570496" y="246258"/>
                      </a:cubicBezTo>
                      <a:lnTo>
                        <a:pt x="803631" y="246258"/>
                      </a:lnTo>
                      <a:cubicBezTo>
                        <a:pt x="809116" y="246258"/>
                        <a:pt x="811859" y="243515"/>
                        <a:pt x="817345" y="240773"/>
                      </a:cubicBezTo>
                      <a:lnTo>
                        <a:pt x="976425" y="37808"/>
                      </a:lnTo>
                      <a:cubicBezTo>
                        <a:pt x="976425" y="35065"/>
                        <a:pt x="979168" y="35065"/>
                        <a:pt x="981911" y="37808"/>
                      </a:cubicBezTo>
                      <a:cubicBezTo>
                        <a:pt x="984654" y="40551"/>
                        <a:pt x="984654" y="40551"/>
                        <a:pt x="984654" y="40551"/>
                      </a:cubicBezTo>
                      <a:lnTo>
                        <a:pt x="984654" y="229801"/>
                      </a:lnTo>
                      <a:cubicBezTo>
                        <a:pt x="984654" y="238030"/>
                        <a:pt x="992882" y="246258"/>
                        <a:pt x="1001110" y="246258"/>
                      </a:cubicBezTo>
                      <a:lnTo>
                        <a:pt x="1044994" y="246258"/>
                      </a:lnTo>
                      <a:cubicBezTo>
                        <a:pt x="1050480" y="246258"/>
                        <a:pt x="1055966" y="251743"/>
                        <a:pt x="1055966" y="257229"/>
                      </a:cubicBezTo>
                      <a:lnTo>
                        <a:pt x="1055966" y="558933"/>
                      </a:lnTo>
                      <a:cubicBezTo>
                        <a:pt x="1058708" y="561676"/>
                        <a:pt x="1066937" y="569904"/>
                        <a:pt x="1075165" y="569904"/>
                      </a:cubicBezTo>
                      <a:lnTo>
                        <a:pt x="1075165" y="569904"/>
                      </a:lnTo>
                      <a:close/>
                    </a:path>
                  </a:pathLst>
                </a:custGeom>
                <a:solidFill>
                  <a:srgbClr val="000000"/>
                </a:solidFill>
                <a:ln w="27426" cap="flat">
                  <a:noFill/>
                  <a:prstDash val="solid"/>
                  <a:miter/>
                </a:ln>
              </p:spPr>
              <p:txBody>
                <a:bodyPr rtlCol="0" anchor="ctr"/>
                <a:lstStyle/>
                <a:p>
                  <a:endParaRPr lang="en-US"/>
                </a:p>
              </p:txBody>
            </p:sp>
          </p:grpSp>
        </p:grpSp>
      </p:grpSp>
      <p:grpSp>
        <p:nvGrpSpPr>
          <p:cNvPr id="16" name="Group 15">
            <a:extLst>
              <a:ext uri="{FF2B5EF4-FFF2-40B4-BE49-F238E27FC236}">
                <a16:creationId xmlns:a16="http://schemas.microsoft.com/office/drawing/2014/main" id="{0A67FB3E-B007-8224-3408-625B6977F49A}"/>
              </a:ext>
            </a:extLst>
          </p:cNvPr>
          <p:cNvGrpSpPr/>
          <p:nvPr/>
        </p:nvGrpSpPr>
        <p:grpSpPr>
          <a:xfrm>
            <a:off x="2218044" y="5666777"/>
            <a:ext cx="962616" cy="834909"/>
            <a:chOff x="-4712685" y="3328876"/>
            <a:chExt cx="3646852" cy="3163040"/>
          </a:xfrm>
        </p:grpSpPr>
        <p:sp>
          <p:nvSpPr>
            <p:cNvPr id="17" name="Freeform 4">
              <a:extLst>
                <a:ext uri="{FF2B5EF4-FFF2-40B4-BE49-F238E27FC236}">
                  <a16:creationId xmlns:a16="http://schemas.microsoft.com/office/drawing/2014/main" id="{4C04EE6C-9747-D312-DE3F-915DA3616F8D}"/>
                </a:ext>
              </a:extLst>
            </p:cNvPr>
            <p:cNvSpPr/>
            <p:nvPr/>
          </p:nvSpPr>
          <p:spPr>
            <a:xfrm>
              <a:off x="-2751053" y="3630243"/>
              <a:ext cx="1336624" cy="1338322"/>
            </a:xfrm>
            <a:custGeom>
              <a:avLst/>
              <a:gdLst>
                <a:gd name="connsiteX0" fmla="*/ 1238337 w 1336624"/>
                <a:gd name="connsiteY0" fmla="*/ 313636 h 1338322"/>
                <a:gd name="connsiteX1" fmla="*/ 1233578 w 1336624"/>
                <a:gd name="connsiteY1" fmla="*/ 332675 h 1338322"/>
                <a:gd name="connsiteX2" fmla="*/ 1304959 w 1336624"/>
                <a:gd name="connsiteY2" fmla="*/ 506885 h 1338322"/>
                <a:gd name="connsiteX3" fmla="*/ 1318283 w 1336624"/>
                <a:gd name="connsiteY3" fmla="*/ 576379 h 1338322"/>
                <a:gd name="connsiteX4" fmla="*/ 1318283 w 1336624"/>
                <a:gd name="connsiteY4" fmla="*/ 762012 h 1338322"/>
                <a:gd name="connsiteX5" fmla="*/ 1305911 w 1336624"/>
                <a:gd name="connsiteY5" fmla="*/ 831506 h 1338322"/>
                <a:gd name="connsiteX6" fmla="*/ 1233578 w 1336624"/>
                <a:gd name="connsiteY6" fmla="*/ 1005716 h 1338322"/>
                <a:gd name="connsiteX7" fmla="*/ 1196460 w 1336624"/>
                <a:gd name="connsiteY7" fmla="*/ 1062834 h 1338322"/>
                <a:gd name="connsiteX8" fmla="*/ 1061312 w 1336624"/>
                <a:gd name="connsiteY8" fmla="*/ 1201821 h 1338322"/>
                <a:gd name="connsiteX9" fmla="*/ 1009918 w 1336624"/>
                <a:gd name="connsiteY9" fmla="*/ 1237044 h 1338322"/>
                <a:gd name="connsiteX10" fmla="*/ 826231 w 1336624"/>
                <a:gd name="connsiteY10" fmla="*/ 1315105 h 1338322"/>
                <a:gd name="connsiteX11" fmla="*/ 767223 w 1336624"/>
                <a:gd name="connsiteY11" fmla="*/ 1326528 h 1338322"/>
                <a:gd name="connsiteX12" fmla="*/ 568308 w 1336624"/>
                <a:gd name="connsiteY12" fmla="*/ 1325576 h 1338322"/>
                <a:gd name="connsiteX13" fmla="*/ 508348 w 1336624"/>
                <a:gd name="connsiteY13" fmla="*/ 1312249 h 1338322"/>
                <a:gd name="connsiteX14" fmla="*/ 326564 w 1336624"/>
                <a:gd name="connsiteY14" fmla="*/ 1237044 h 1338322"/>
                <a:gd name="connsiteX15" fmla="*/ 274218 w 1336624"/>
                <a:gd name="connsiteY15" fmla="*/ 1202773 h 1338322"/>
                <a:gd name="connsiteX16" fmla="*/ 132408 w 1336624"/>
                <a:gd name="connsiteY16" fmla="*/ 1061882 h 1338322"/>
                <a:gd name="connsiteX17" fmla="*/ 99097 w 1336624"/>
                <a:gd name="connsiteY17" fmla="*/ 1012379 h 1338322"/>
                <a:gd name="connsiteX18" fmla="*/ 21054 w 1336624"/>
                <a:gd name="connsiteY18" fmla="*/ 825794 h 1338322"/>
                <a:gd name="connsiteX19" fmla="*/ 10585 w 1336624"/>
                <a:gd name="connsiteY19" fmla="*/ 769628 h 1338322"/>
                <a:gd name="connsiteX20" fmla="*/ 10585 w 1336624"/>
                <a:gd name="connsiteY20" fmla="*/ 567811 h 1338322"/>
                <a:gd name="connsiteX21" fmla="*/ 22957 w 1336624"/>
                <a:gd name="connsiteY21" fmla="*/ 509741 h 1338322"/>
                <a:gd name="connsiteX22" fmla="*/ 99097 w 1336624"/>
                <a:gd name="connsiteY22" fmla="*/ 325060 h 1338322"/>
                <a:gd name="connsiteX23" fmla="*/ 135263 w 1336624"/>
                <a:gd name="connsiteY23" fmla="*/ 274605 h 1338322"/>
                <a:gd name="connsiteX24" fmla="*/ 274218 w 1336624"/>
                <a:gd name="connsiteY24" fmla="*/ 138474 h 1338322"/>
                <a:gd name="connsiteX25" fmla="*/ 328468 w 1336624"/>
                <a:gd name="connsiteY25" fmla="*/ 102300 h 1338322"/>
                <a:gd name="connsiteX26" fmla="*/ 505492 w 1336624"/>
                <a:gd name="connsiteY26" fmla="*/ 28998 h 1338322"/>
                <a:gd name="connsiteX27" fmla="*/ 573066 w 1336624"/>
                <a:gd name="connsiteY27" fmla="*/ 16623 h 1338322"/>
                <a:gd name="connsiteX28" fmla="*/ 761512 w 1336624"/>
                <a:gd name="connsiteY28" fmla="*/ 16623 h 1338322"/>
                <a:gd name="connsiteX29" fmla="*/ 829086 w 1336624"/>
                <a:gd name="connsiteY29" fmla="*/ 28998 h 1338322"/>
                <a:gd name="connsiteX30" fmla="*/ 1006111 w 1336624"/>
                <a:gd name="connsiteY30" fmla="*/ 101348 h 1338322"/>
                <a:gd name="connsiteX31" fmla="*/ 1060360 w 1336624"/>
                <a:gd name="connsiteY31" fmla="*/ 137522 h 1338322"/>
                <a:gd name="connsiteX32" fmla="*/ 1199315 w 1336624"/>
                <a:gd name="connsiteY32" fmla="*/ 273654 h 1338322"/>
                <a:gd name="connsiteX33" fmla="*/ 1238337 w 1336624"/>
                <a:gd name="connsiteY33" fmla="*/ 313636 h 1338322"/>
                <a:gd name="connsiteX34" fmla="*/ 666337 w 1336624"/>
                <a:gd name="connsiteY34" fmla="*/ 1156126 h 1338322"/>
                <a:gd name="connsiteX35" fmla="*/ 1152680 w 1336624"/>
                <a:gd name="connsiteY35" fmla="*/ 673479 h 1338322"/>
                <a:gd name="connsiteX36" fmla="*/ 670145 w 1336624"/>
                <a:gd name="connsiteY36" fmla="*/ 183217 h 1338322"/>
                <a:gd name="connsiteX37" fmla="*/ 181899 w 1336624"/>
                <a:gd name="connsiteY37" fmla="*/ 667768 h 1338322"/>
                <a:gd name="connsiteX38" fmla="*/ 666337 w 1336624"/>
                <a:gd name="connsiteY38" fmla="*/ 1156126 h 133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36624" h="1338322">
                  <a:moveTo>
                    <a:pt x="1238337" y="313636"/>
                  </a:moveTo>
                  <a:cubicBezTo>
                    <a:pt x="1237385" y="318396"/>
                    <a:pt x="1235481" y="326012"/>
                    <a:pt x="1233578" y="332675"/>
                  </a:cubicBezTo>
                  <a:cubicBezTo>
                    <a:pt x="1216446" y="405025"/>
                    <a:pt x="1243096" y="467855"/>
                    <a:pt x="1304959" y="506885"/>
                  </a:cubicBezTo>
                  <a:cubicBezTo>
                    <a:pt x="1343029" y="530684"/>
                    <a:pt x="1344932" y="539252"/>
                    <a:pt x="1318283" y="576379"/>
                  </a:cubicBezTo>
                  <a:cubicBezTo>
                    <a:pt x="1276407" y="634449"/>
                    <a:pt x="1276407" y="702990"/>
                    <a:pt x="1318283" y="762012"/>
                  </a:cubicBezTo>
                  <a:cubicBezTo>
                    <a:pt x="1344932" y="800091"/>
                    <a:pt x="1343981" y="808659"/>
                    <a:pt x="1305911" y="831506"/>
                  </a:cubicBezTo>
                  <a:cubicBezTo>
                    <a:pt x="1243096" y="870536"/>
                    <a:pt x="1216446" y="934318"/>
                    <a:pt x="1233578" y="1005716"/>
                  </a:cubicBezTo>
                  <a:cubicBezTo>
                    <a:pt x="1243096" y="1047602"/>
                    <a:pt x="1238337" y="1055218"/>
                    <a:pt x="1196460" y="1062834"/>
                  </a:cubicBezTo>
                  <a:cubicBezTo>
                    <a:pt x="1118417" y="1077113"/>
                    <a:pt x="1073685" y="1122808"/>
                    <a:pt x="1061312" y="1201821"/>
                  </a:cubicBezTo>
                  <a:cubicBezTo>
                    <a:pt x="1055602" y="1236092"/>
                    <a:pt x="1044181" y="1243707"/>
                    <a:pt x="1009918" y="1237044"/>
                  </a:cubicBezTo>
                  <a:cubicBezTo>
                    <a:pt x="924261" y="1218956"/>
                    <a:pt x="872866" y="1240851"/>
                    <a:pt x="826231" y="1315105"/>
                  </a:cubicBezTo>
                  <a:cubicBezTo>
                    <a:pt x="810051" y="1341760"/>
                    <a:pt x="791968" y="1343664"/>
                    <a:pt x="767223" y="1326528"/>
                  </a:cubicBezTo>
                  <a:cubicBezTo>
                    <a:pt x="696793" y="1276074"/>
                    <a:pt x="637785" y="1276074"/>
                    <a:pt x="568308" y="1325576"/>
                  </a:cubicBezTo>
                  <a:cubicBezTo>
                    <a:pt x="540707" y="1345568"/>
                    <a:pt x="527383" y="1342712"/>
                    <a:pt x="508348" y="1312249"/>
                  </a:cubicBezTo>
                  <a:cubicBezTo>
                    <a:pt x="463616" y="1241803"/>
                    <a:pt x="409366" y="1218956"/>
                    <a:pt x="326564" y="1237044"/>
                  </a:cubicBezTo>
                  <a:cubicBezTo>
                    <a:pt x="297060" y="1243707"/>
                    <a:pt x="279929" y="1237044"/>
                    <a:pt x="274218" y="1202773"/>
                  </a:cubicBezTo>
                  <a:cubicBezTo>
                    <a:pt x="260894" y="1118048"/>
                    <a:pt x="219017" y="1077113"/>
                    <a:pt x="132408" y="1061882"/>
                  </a:cubicBezTo>
                  <a:cubicBezTo>
                    <a:pt x="101952" y="1056170"/>
                    <a:pt x="92435" y="1040938"/>
                    <a:pt x="99097" y="1012379"/>
                  </a:cubicBezTo>
                  <a:cubicBezTo>
                    <a:pt x="117180" y="921943"/>
                    <a:pt x="99097" y="878152"/>
                    <a:pt x="21054" y="825794"/>
                  </a:cubicBezTo>
                  <a:cubicBezTo>
                    <a:pt x="-2740" y="809611"/>
                    <a:pt x="-5595" y="793427"/>
                    <a:pt x="10585" y="769628"/>
                  </a:cubicBezTo>
                  <a:cubicBezTo>
                    <a:pt x="62931" y="694423"/>
                    <a:pt x="62931" y="641113"/>
                    <a:pt x="10585" y="567811"/>
                  </a:cubicBezTo>
                  <a:cubicBezTo>
                    <a:pt x="-7499" y="542108"/>
                    <a:pt x="-1788" y="525925"/>
                    <a:pt x="22957" y="509741"/>
                  </a:cubicBezTo>
                  <a:cubicBezTo>
                    <a:pt x="96242" y="464047"/>
                    <a:pt x="117180" y="411689"/>
                    <a:pt x="99097" y="325060"/>
                  </a:cubicBezTo>
                  <a:cubicBezTo>
                    <a:pt x="92435" y="291741"/>
                    <a:pt x="101000" y="280317"/>
                    <a:pt x="135263" y="274605"/>
                  </a:cubicBezTo>
                  <a:cubicBezTo>
                    <a:pt x="212355" y="262230"/>
                    <a:pt x="258990" y="216536"/>
                    <a:pt x="274218" y="138474"/>
                  </a:cubicBezTo>
                  <a:cubicBezTo>
                    <a:pt x="281832" y="98492"/>
                    <a:pt x="289446" y="92780"/>
                    <a:pt x="328468" y="102300"/>
                  </a:cubicBezTo>
                  <a:cubicBezTo>
                    <a:pt x="402704" y="119435"/>
                    <a:pt x="465519" y="93732"/>
                    <a:pt x="505492" y="28998"/>
                  </a:cubicBezTo>
                  <a:cubicBezTo>
                    <a:pt x="527383" y="-6225"/>
                    <a:pt x="537852" y="-8129"/>
                    <a:pt x="573066" y="16623"/>
                  </a:cubicBezTo>
                  <a:cubicBezTo>
                    <a:pt x="633026" y="59461"/>
                    <a:pt x="701552" y="59461"/>
                    <a:pt x="761512" y="16623"/>
                  </a:cubicBezTo>
                  <a:cubicBezTo>
                    <a:pt x="796727" y="-8129"/>
                    <a:pt x="806244" y="-6225"/>
                    <a:pt x="829086" y="28998"/>
                  </a:cubicBezTo>
                  <a:cubicBezTo>
                    <a:pt x="869059" y="93732"/>
                    <a:pt x="931875" y="119435"/>
                    <a:pt x="1006111" y="101348"/>
                  </a:cubicBezTo>
                  <a:cubicBezTo>
                    <a:pt x="1045132" y="91828"/>
                    <a:pt x="1053698" y="97540"/>
                    <a:pt x="1060360" y="137522"/>
                  </a:cubicBezTo>
                  <a:cubicBezTo>
                    <a:pt x="1072733" y="213680"/>
                    <a:pt x="1122224" y="263182"/>
                    <a:pt x="1199315" y="273654"/>
                  </a:cubicBezTo>
                  <a:cubicBezTo>
                    <a:pt x="1222157" y="279365"/>
                    <a:pt x="1238337" y="286029"/>
                    <a:pt x="1238337" y="313636"/>
                  </a:cubicBezTo>
                  <a:close/>
                  <a:moveTo>
                    <a:pt x="666337" y="1156126"/>
                  </a:moveTo>
                  <a:cubicBezTo>
                    <a:pt x="933778" y="1157078"/>
                    <a:pt x="1151728" y="940982"/>
                    <a:pt x="1152680" y="673479"/>
                  </a:cubicBezTo>
                  <a:cubicBezTo>
                    <a:pt x="1153631" y="403121"/>
                    <a:pt x="938537" y="184169"/>
                    <a:pt x="670145" y="183217"/>
                  </a:cubicBezTo>
                  <a:cubicBezTo>
                    <a:pt x="399849" y="182265"/>
                    <a:pt x="182851" y="397409"/>
                    <a:pt x="181899" y="667768"/>
                  </a:cubicBezTo>
                  <a:cubicBezTo>
                    <a:pt x="179996" y="937174"/>
                    <a:pt x="396042" y="1155174"/>
                    <a:pt x="666337" y="1156126"/>
                  </a:cubicBezTo>
                  <a:close/>
                </a:path>
              </a:pathLst>
            </a:custGeom>
            <a:solidFill>
              <a:srgbClr val="00BADE"/>
            </a:solidFill>
            <a:ln w="9514" cap="flat">
              <a:noFill/>
              <a:prstDash val="solid"/>
              <a:miter/>
            </a:ln>
          </p:spPr>
          <p:txBody>
            <a:bodyPr rtlCol="0" anchor="ctr"/>
            <a:lstStyle/>
            <a:p>
              <a:endParaRPr lang="en-US"/>
            </a:p>
          </p:txBody>
        </p:sp>
        <p:grpSp>
          <p:nvGrpSpPr>
            <p:cNvPr id="18" name="Graphic 2">
              <a:extLst>
                <a:ext uri="{FF2B5EF4-FFF2-40B4-BE49-F238E27FC236}">
                  <a16:creationId xmlns:a16="http://schemas.microsoft.com/office/drawing/2014/main" id="{B9D0891C-16B5-DF15-AF98-2F299870896C}"/>
                </a:ext>
              </a:extLst>
            </p:cNvPr>
            <p:cNvGrpSpPr/>
            <p:nvPr/>
          </p:nvGrpSpPr>
          <p:grpSpPr>
            <a:xfrm>
              <a:off x="-4712685" y="3328876"/>
              <a:ext cx="3646852" cy="3163040"/>
              <a:chOff x="3595127" y="1330865"/>
              <a:chExt cx="3646852" cy="3163040"/>
            </a:xfrm>
            <a:solidFill>
              <a:srgbClr val="000000"/>
            </a:solidFill>
          </p:grpSpPr>
          <p:sp>
            <p:nvSpPr>
              <p:cNvPr id="19" name="Freeform 6">
                <a:extLst>
                  <a:ext uri="{FF2B5EF4-FFF2-40B4-BE49-F238E27FC236}">
                    <a16:creationId xmlns:a16="http://schemas.microsoft.com/office/drawing/2014/main" id="{C4AC93F6-2C9E-212D-CEFF-2EEE3DCC677E}"/>
                  </a:ext>
                </a:extLst>
              </p:cNvPr>
              <p:cNvSpPr/>
              <p:nvPr/>
            </p:nvSpPr>
            <p:spPr>
              <a:xfrm>
                <a:off x="3595127" y="1330865"/>
                <a:ext cx="3646852" cy="3163040"/>
              </a:xfrm>
              <a:custGeom>
                <a:avLst/>
                <a:gdLst>
                  <a:gd name="connsiteX0" fmla="*/ 0 w 3646852"/>
                  <a:gd name="connsiteY0" fmla="*/ 263695 h 3163039"/>
                  <a:gd name="connsiteX1" fmla="*/ 3807 w 3646852"/>
                  <a:gd name="connsiteY1" fmla="*/ 254175 h 3163039"/>
                  <a:gd name="connsiteX2" fmla="*/ 339773 w 3646852"/>
                  <a:gd name="connsiteY2" fmla="*/ 0 h 3163039"/>
                  <a:gd name="connsiteX3" fmla="*/ 3324449 w 3646852"/>
                  <a:gd name="connsiteY3" fmla="*/ 0 h 3163039"/>
                  <a:gd name="connsiteX4" fmla="*/ 3635670 w 3646852"/>
                  <a:gd name="connsiteY4" fmla="*/ 225616 h 3163039"/>
                  <a:gd name="connsiteX5" fmla="*/ 3646139 w 3646852"/>
                  <a:gd name="connsiteY5" fmla="*/ 313197 h 3163039"/>
                  <a:gd name="connsiteX6" fmla="*/ 3646139 w 3646852"/>
                  <a:gd name="connsiteY6" fmla="*/ 2483680 h 3163039"/>
                  <a:gd name="connsiteX7" fmla="*/ 3331111 w 3646852"/>
                  <a:gd name="connsiteY7" fmla="*/ 2798781 h 3163039"/>
                  <a:gd name="connsiteX8" fmla="*/ 2782905 w 3646852"/>
                  <a:gd name="connsiteY8" fmla="*/ 2798781 h 3163039"/>
                  <a:gd name="connsiteX9" fmla="*/ 2734366 w 3646852"/>
                  <a:gd name="connsiteY9" fmla="*/ 2798781 h 3163039"/>
                  <a:gd name="connsiteX10" fmla="*/ 2734366 w 3646852"/>
                  <a:gd name="connsiteY10" fmla="*/ 2834004 h 3163039"/>
                  <a:gd name="connsiteX11" fmla="*/ 2734366 w 3646852"/>
                  <a:gd name="connsiteY11" fmla="*/ 3087227 h 3163039"/>
                  <a:gd name="connsiteX12" fmla="*/ 2694393 w 3646852"/>
                  <a:gd name="connsiteY12" fmla="*/ 3158625 h 3163039"/>
                  <a:gd name="connsiteX13" fmla="*/ 2619205 w 3646852"/>
                  <a:gd name="connsiteY13" fmla="*/ 3132922 h 3163039"/>
                  <a:gd name="connsiteX14" fmla="*/ 2432663 w 3646852"/>
                  <a:gd name="connsiteY14" fmla="*/ 2942528 h 3163039"/>
                  <a:gd name="connsiteX15" fmla="*/ 2261348 w 3646852"/>
                  <a:gd name="connsiteY15" fmla="*/ 3114834 h 3163039"/>
                  <a:gd name="connsiteX16" fmla="*/ 2233748 w 3646852"/>
                  <a:gd name="connsiteY16" fmla="*/ 3142441 h 3163039"/>
                  <a:gd name="connsiteX17" fmla="*/ 2165222 w 3646852"/>
                  <a:gd name="connsiteY17" fmla="*/ 3157673 h 3163039"/>
                  <a:gd name="connsiteX18" fmla="*/ 2128104 w 3646852"/>
                  <a:gd name="connsiteY18" fmla="*/ 3098651 h 3163039"/>
                  <a:gd name="connsiteX19" fmla="*/ 2128104 w 3646852"/>
                  <a:gd name="connsiteY19" fmla="*/ 2841620 h 3163039"/>
                  <a:gd name="connsiteX20" fmla="*/ 2128104 w 3646852"/>
                  <a:gd name="connsiteY20" fmla="*/ 2797829 h 3163039"/>
                  <a:gd name="connsiteX21" fmla="*/ 2079565 w 3646852"/>
                  <a:gd name="connsiteY21" fmla="*/ 2797829 h 3163039"/>
                  <a:gd name="connsiteX22" fmla="*/ 370229 w 3646852"/>
                  <a:gd name="connsiteY22" fmla="*/ 2799733 h 3163039"/>
                  <a:gd name="connsiteX23" fmla="*/ 0 w 3646852"/>
                  <a:gd name="connsiteY23" fmla="*/ 2536039 h 3163039"/>
                  <a:gd name="connsiteX24" fmla="*/ 0 w 3646852"/>
                  <a:gd name="connsiteY24" fmla="*/ 263695 h 3163039"/>
                  <a:gd name="connsiteX25" fmla="*/ 2129056 w 3646852"/>
                  <a:gd name="connsiteY25" fmla="*/ 2677882 h 3163039"/>
                  <a:gd name="connsiteX26" fmla="*/ 2129056 w 3646852"/>
                  <a:gd name="connsiteY26" fmla="*/ 2628379 h 3163039"/>
                  <a:gd name="connsiteX27" fmla="*/ 2128104 w 3646852"/>
                  <a:gd name="connsiteY27" fmla="*/ 1937252 h 3163039"/>
                  <a:gd name="connsiteX28" fmla="*/ 2103358 w 3646852"/>
                  <a:gd name="connsiteY28" fmla="*/ 1588832 h 3163039"/>
                  <a:gd name="connsiteX29" fmla="*/ 2058626 w 3646852"/>
                  <a:gd name="connsiteY29" fmla="*/ 1546946 h 3163039"/>
                  <a:gd name="connsiteX30" fmla="*/ 1928237 w 3646852"/>
                  <a:gd name="connsiteY30" fmla="*/ 1352744 h 3163039"/>
                  <a:gd name="connsiteX31" fmla="*/ 1904444 w 3646852"/>
                  <a:gd name="connsiteY31" fmla="*/ 1294674 h 3163039"/>
                  <a:gd name="connsiteX32" fmla="*/ 1859711 w 3646852"/>
                  <a:gd name="connsiteY32" fmla="*/ 1065250 h 3163039"/>
                  <a:gd name="connsiteX33" fmla="*/ 1858760 w 3646852"/>
                  <a:gd name="connsiteY33" fmla="*/ 1002421 h 3163039"/>
                  <a:gd name="connsiteX34" fmla="*/ 1905395 w 3646852"/>
                  <a:gd name="connsiteY34" fmla="*/ 772997 h 3163039"/>
                  <a:gd name="connsiteX35" fmla="*/ 1929189 w 3646852"/>
                  <a:gd name="connsiteY35" fmla="*/ 717783 h 3163039"/>
                  <a:gd name="connsiteX36" fmla="*/ 2063385 w 3646852"/>
                  <a:gd name="connsiteY36" fmla="*/ 519774 h 3163039"/>
                  <a:gd name="connsiteX37" fmla="*/ 2102407 w 3646852"/>
                  <a:gd name="connsiteY37" fmla="*/ 481695 h 3163039"/>
                  <a:gd name="connsiteX38" fmla="*/ 2299418 w 3646852"/>
                  <a:gd name="connsiteY38" fmla="*/ 347468 h 3163039"/>
                  <a:gd name="connsiteX39" fmla="*/ 2354619 w 3646852"/>
                  <a:gd name="connsiteY39" fmla="*/ 323669 h 3163039"/>
                  <a:gd name="connsiteX40" fmla="*/ 2583990 w 3646852"/>
                  <a:gd name="connsiteY40" fmla="*/ 277022 h 3163039"/>
                  <a:gd name="connsiteX41" fmla="*/ 2646805 w 3646852"/>
                  <a:gd name="connsiteY41" fmla="*/ 277974 h 3163039"/>
                  <a:gd name="connsiteX42" fmla="*/ 2876176 w 3646852"/>
                  <a:gd name="connsiteY42" fmla="*/ 323669 h 3163039"/>
                  <a:gd name="connsiteX43" fmla="*/ 2935184 w 3646852"/>
                  <a:gd name="connsiteY43" fmla="*/ 347468 h 3163039"/>
                  <a:gd name="connsiteX44" fmla="*/ 3129341 w 3646852"/>
                  <a:gd name="connsiteY44" fmla="*/ 477887 h 3163039"/>
                  <a:gd name="connsiteX45" fmla="*/ 3171217 w 3646852"/>
                  <a:gd name="connsiteY45" fmla="*/ 520726 h 3163039"/>
                  <a:gd name="connsiteX46" fmla="*/ 3302558 w 3646852"/>
                  <a:gd name="connsiteY46" fmla="*/ 716831 h 3163039"/>
                  <a:gd name="connsiteX47" fmla="*/ 3325400 w 3646852"/>
                  <a:gd name="connsiteY47" fmla="*/ 772997 h 3163039"/>
                  <a:gd name="connsiteX48" fmla="*/ 3371084 w 3646852"/>
                  <a:gd name="connsiteY48" fmla="*/ 1004325 h 3163039"/>
                  <a:gd name="connsiteX49" fmla="*/ 3372036 w 3646852"/>
                  <a:gd name="connsiteY49" fmla="*/ 1064298 h 3163039"/>
                  <a:gd name="connsiteX50" fmla="*/ 3324449 w 3646852"/>
                  <a:gd name="connsiteY50" fmla="*/ 1295626 h 3163039"/>
                  <a:gd name="connsiteX51" fmla="*/ 3301606 w 3646852"/>
                  <a:gd name="connsiteY51" fmla="*/ 1348936 h 3163039"/>
                  <a:gd name="connsiteX52" fmla="*/ 3169314 w 3646852"/>
                  <a:gd name="connsiteY52" fmla="*/ 1547897 h 3163039"/>
                  <a:gd name="connsiteX53" fmla="*/ 3135051 w 3646852"/>
                  <a:gd name="connsiteY53" fmla="*/ 1567889 h 3163039"/>
                  <a:gd name="connsiteX54" fmla="*/ 3102692 w 3646852"/>
                  <a:gd name="connsiteY54" fmla="*/ 1700212 h 3163039"/>
                  <a:gd name="connsiteX55" fmla="*/ 3100788 w 3646852"/>
                  <a:gd name="connsiteY55" fmla="*/ 2444650 h 3163039"/>
                  <a:gd name="connsiteX56" fmla="*/ 3100788 w 3646852"/>
                  <a:gd name="connsiteY56" fmla="*/ 2465593 h 3163039"/>
                  <a:gd name="connsiteX57" fmla="*/ 3065574 w 3646852"/>
                  <a:gd name="connsiteY57" fmla="*/ 2547462 h 3163039"/>
                  <a:gd name="connsiteX58" fmla="*/ 2976109 w 3646852"/>
                  <a:gd name="connsiteY58" fmla="*/ 2515095 h 3163039"/>
                  <a:gd name="connsiteX59" fmla="*/ 2800037 w 3646852"/>
                  <a:gd name="connsiteY59" fmla="*/ 2338030 h 3163039"/>
                  <a:gd name="connsiteX60" fmla="*/ 2735318 w 3646852"/>
                  <a:gd name="connsiteY60" fmla="*/ 2467497 h 3163039"/>
                  <a:gd name="connsiteX61" fmla="*/ 2736269 w 3646852"/>
                  <a:gd name="connsiteY61" fmla="*/ 2674074 h 3163039"/>
                  <a:gd name="connsiteX62" fmla="*/ 2772436 w 3646852"/>
                  <a:gd name="connsiteY62" fmla="*/ 2675978 h 3163039"/>
                  <a:gd name="connsiteX63" fmla="*/ 3324449 w 3646852"/>
                  <a:gd name="connsiteY63" fmla="*/ 2675978 h 3163039"/>
                  <a:gd name="connsiteX64" fmla="*/ 3527170 w 3646852"/>
                  <a:gd name="connsiteY64" fmla="*/ 2471305 h 3163039"/>
                  <a:gd name="connsiteX65" fmla="*/ 3527170 w 3646852"/>
                  <a:gd name="connsiteY65" fmla="*/ 322717 h 3163039"/>
                  <a:gd name="connsiteX66" fmla="*/ 3322545 w 3646852"/>
                  <a:gd name="connsiteY66" fmla="*/ 119948 h 3163039"/>
                  <a:gd name="connsiteX67" fmla="*/ 326449 w 3646852"/>
                  <a:gd name="connsiteY67" fmla="*/ 119948 h 3163039"/>
                  <a:gd name="connsiteX68" fmla="*/ 120872 w 3646852"/>
                  <a:gd name="connsiteY68" fmla="*/ 324621 h 3163039"/>
                  <a:gd name="connsiteX69" fmla="*/ 120872 w 3646852"/>
                  <a:gd name="connsiteY69" fmla="*/ 2470353 h 3163039"/>
                  <a:gd name="connsiteX70" fmla="*/ 325497 w 3646852"/>
                  <a:gd name="connsiteY70" fmla="*/ 2675978 h 3163039"/>
                  <a:gd name="connsiteX71" fmla="*/ 2085275 w 3646852"/>
                  <a:gd name="connsiteY71" fmla="*/ 2675978 h 3163039"/>
                  <a:gd name="connsiteX72" fmla="*/ 2129056 w 3646852"/>
                  <a:gd name="connsiteY72" fmla="*/ 2677882 h 3163039"/>
                  <a:gd name="connsiteX73" fmla="*/ 3185494 w 3646852"/>
                  <a:gd name="connsiteY73" fmla="*/ 678752 h 3163039"/>
                  <a:gd name="connsiteX74" fmla="*/ 3146472 w 3646852"/>
                  <a:gd name="connsiteY74" fmla="*/ 640673 h 3163039"/>
                  <a:gd name="connsiteX75" fmla="*/ 3007517 w 3646852"/>
                  <a:gd name="connsiteY75" fmla="*/ 504542 h 3163039"/>
                  <a:gd name="connsiteX76" fmla="*/ 2953268 w 3646852"/>
                  <a:gd name="connsiteY76" fmla="*/ 468368 h 3163039"/>
                  <a:gd name="connsiteX77" fmla="*/ 2776243 w 3646852"/>
                  <a:gd name="connsiteY77" fmla="*/ 396018 h 3163039"/>
                  <a:gd name="connsiteX78" fmla="*/ 2708669 w 3646852"/>
                  <a:gd name="connsiteY78" fmla="*/ 383642 h 3163039"/>
                  <a:gd name="connsiteX79" fmla="*/ 2520223 w 3646852"/>
                  <a:gd name="connsiteY79" fmla="*/ 383642 h 3163039"/>
                  <a:gd name="connsiteX80" fmla="*/ 2452649 w 3646852"/>
                  <a:gd name="connsiteY80" fmla="*/ 396018 h 3163039"/>
                  <a:gd name="connsiteX81" fmla="*/ 2275624 w 3646852"/>
                  <a:gd name="connsiteY81" fmla="*/ 469319 h 3163039"/>
                  <a:gd name="connsiteX82" fmla="*/ 2221375 w 3646852"/>
                  <a:gd name="connsiteY82" fmla="*/ 505494 h 3163039"/>
                  <a:gd name="connsiteX83" fmla="*/ 2082420 w 3646852"/>
                  <a:gd name="connsiteY83" fmla="*/ 641625 h 3163039"/>
                  <a:gd name="connsiteX84" fmla="*/ 2046254 w 3646852"/>
                  <a:gd name="connsiteY84" fmla="*/ 692080 h 3163039"/>
                  <a:gd name="connsiteX85" fmla="*/ 1970114 w 3646852"/>
                  <a:gd name="connsiteY85" fmla="*/ 876761 h 3163039"/>
                  <a:gd name="connsiteX86" fmla="*/ 1957741 w 3646852"/>
                  <a:gd name="connsiteY86" fmla="*/ 934831 h 3163039"/>
                  <a:gd name="connsiteX87" fmla="*/ 1957741 w 3646852"/>
                  <a:gd name="connsiteY87" fmla="*/ 1136648 h 3163039"/>
                  <a:gd name="connsiteX88" fmla="*/ 1968211 w 3646852"/>
                  <a:gd name="connsiteY88" fmla="*/ 1192814 h 3163039"/>
                  <a:gd name="connsiteX89" fmla="*/ 2046254 w 3646852"/>
                  <a:gd name="connsiteY89" fmla="*/ 1379399 h 3163039"/>
                  <a:gd name="connsiteX90" fmla="*/ 2079565 w 3646852"/>
                  <a:gd name="connsiteY90" fmla="*/ 1428902 h 3163039"/>
                  <a:gd name="connsiteX91" fmla="*/ 2221375 w 3646852"/>
                  <a:gd name="connsiteY91" fmla="*/ 1569793 h 3163039"/>
                  <a:gd name="connsiteX92" fmla="*/ 2273721 w 3646852"/>
                  <a:gd name="connsiteY92" fmla="*/ 1604063 h 3163039"/>
                  <a:gd name="connsiteX93" fmla="*/ 2455504 w 3646852"/>
                  <a:gd name="connsiteY93" fmla="*/ 1679269 h 3163039"/>
                  <a:gd name="connsiteX94" fmla="*/ 2515465 w 3646852"/>
                  <a:gd name="connsiteY94" fmla="*/ 1692596 h 3163039"/>
                  <a:gd name="connsiteX95" fmla="*/ 2714379 w 3646852"/>
                  <a:gd name="connsiteY95" fmla="*/ 1693548 h 3163039"/>
                  <a:gd name="connsiteX96" fmla="*/ 2773387 w 3646852"/>
                  <a:gd name="connsiteY96" fmla="*/ 1682125 h 3163039"/>
                  <a:gd name="connsiteX97" fmla="*/ 2957075 w 3646852"/>
                  <a:gd name="connsiteY97" fmla="*/ 1604063 h 3163039"/>
                  <a:gd name="connsiteX98" fmla="*/ 3008469 w 3646852"/>
                  <a:gd name="connsiteY98" fmla="*/ 1568841 h 3163039"/>
                  <a:gd name="connsiteX99" fmla="*/ 3143617 w 3646852"/>
                  <a:gd name="connsiteY99" fmla="*/ 1429854 h 3163039"/>
                  <a:gd name="connsiteX100" fmla="*/ 3180735 w 3646852"/>
                  <a:gd name="connsiteY100" fmla="*/ 1372736 h 3163039"/>
                  <a:gd name="connsiteX101" fmla="*/ 3253068 w 3646852"/>
                  <a:gd name="connsiteY101" fmla="*/ 1198526 h 3163039"/>
                  <a:gd name="connsiteX102" fmla="*/ 3265440 w 3646852"/>
                  <a:gd name="connsiteY102" fmla="*/ 1129032 h 3163039"/>
                  <a:gd name="connsiteX103" fmla="*/ 3265440 w 3646852"/>
                  <a:gd name="connsiteY103" fmla="*/ 943399 h 3163039"/>
                  <a:gd name="connsiteX104" fmla="*/ 3252116 w 3646852"/>
                  <a:gd name="connsiteY104" fmla="*/ 873905 h 3163039"/>
                  <a:gd name="connsiteX105" fmla="*/ 3180735 w 3646852"/>
                  <a:gd name="connsiteY105" fmla="*/ 699695 h 3163039"/>
                  <a:gd name="connsiteX106" fmla="*/ 3185494 w 3646852"/>
                  <a:gd name="connsiteY106" fmla="*/ 678752 h 3163039"/>
                  <a:gd name="connsiteX107" fmla="*/ 2612542 w 3646852"/>
                  <a:gd name="connsiteY107" fmla="*/ 2524615 h 3163039"/>
                  <a:gd name="connsiteX108" fmla="*/ 2524030 w 3646852"/>
                  <a:gd name="connsiteY108" fmla="*/ 2547462 h 3163039"/>
                  <a:gd name="connsiteX109" fmla="*/ 2493574 w 3646852"/>
                  <a:gd name="connsiteY109" fmla="*/ 2462737 h 3163039"/>
                  <a:gd name="connsiteX110" fmla="*/ 2493574 w 3646852"/>
                  <a:gd name="connsiteY110" fmla="*/ 1864902 h 3163039"/>
                  <a:gd name="connsiteX111" fmla="*/ 2493574 w 3646852"/>
                  <a:gd name="connsiteY111" fmla="*/ 1826824 h 3163039"/>
                  <a:gd name="connsiteX112" fmla="*/ 2349861 w 3646852"/>
                  <a:gd name="connsiteY112" fmla="*/ 1741147 h 3163039"/>
                  <a:gd name="connsiteX113" fmla="*/ 2313694 w 3646852"/>
                  <a:gd name="connsiteY113" fmla="*/ 1720203 h 3163039"/>
                  <a:gd name="connsiteX114" fmla="*/ 2253734 w 3646852"/>
                  <a:gd name="connsiteY114" fmla="*/ 1731627 h 3163039"/>
                  <a:gd name="connsiteX115" fmla="*/ 2253734 w 3646852"/>
                  <a:gd name="connsiteY115" fmla="*/ 2955856 h 3163039"/>
                  <a:gd name="connsiteX116" fmla="*/ 2373654 w 3646852"/>
                  <a:gd name="connsiteY116" fmla="*/ 2833052 h 3163039"/>
                  <a:gd name="connsiteX117" fmla="*/ 2490719 w 3646852"/>
                  <a:gd name="connsiteY117" fmla="*/ 2834004 h 3163039"/>
                  <a:gd name="connsiteX118" fmla="*/ 2612542 w 3646852"/>
                  <a:gd name="connsiteY118" fmla="*/ 2959664 h 3163039"/>
                  <a:gd name="connsiteX119" fmla="*/ 2612542 w 3646852"/>
                  <a:gd name="connsiteY119" fmla="*/ 2524615 h 3163039"/>
                  <a:gd name="connsiteX120" fmla="*/ 2617301 w 3646852"/>
                  <a:gd name="connsiteY120" fmla="*/ 1785889 h 3163039"/>
                  <a:gd name="connsiteX121" fmla="*/ 2617301 w 3646852"/>
                  <a:gd name="connsiteY121" fmla="*/ 2349453 h 3163039"/>
                  <a:gd name="connsiteX122" fmla="*/ 2731511 w 3646852"/>
                  <a:gd name="connsiteY122" fmla="*/ 2230457 h 3163039"/>
                  <a:gd name="connsiteX123" fmla="*/ 2860948 w 3646852"/>
                  <a:gd name="connsiteY123" fmla="*/ 2229505 h 3163039"/>
                  <a:gd name="connsiteX124" fmla="*/ 2976109 w 3646852"/>
                  <a:gd name="connsiteY124" fmla="*/ 2346597 h 3163039"/>
                  <a:gd name="connsiteX125" fmla="*/ 2976109 w 3646852"/>
                  <a:gd name="connsiteY125" fmla="*/ 1728771 h 3163039"/>
                  <a:gd name="connsiteX126" fmla="*/ 2950412 w 3646852"/>
                  <a:gd name="connsiteY126" fmla="*/ 1724963 h 3163039"/>
                  <a:gd name="connsiteX127" fmla="*/ 2864755 w 3646852"/>
                  <a:gd name="connsiteY127" fmla="*/ 1760186 h 3163039"/>
                  <a:gd name="connsiteX128" fmla="*/ 2741980 w 3646852"/>
                  <a:gd name="connsiteY128" fmla="*/ 1823016 h 3163039"/>
                  <a:gd name="connsiteX129" fmla="*/ 2617301 w 3646852"/>
                  <a:gd name="connsiteY129" fmla="*/ 1785889 h 316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3646852" h="3163039">
                    <a:moveTo>
                      <a:pt x="0" y="263695"/>
                    </a:moveTo>
                    <a:cubicBezTo>
                      <a:pt x="1904" y="260839"/>
                      <a:pt x="2855" y="257983"/>
                      <a:pt x="3807" y="254175"/>
                    </a:cubicBezTo>
                    <a:cubicBezTo>
                      <a:pt x="55201" y="75205"/>
                      <a:pt x="155135" y="0"/>
                      <a:pt x="339773" y="0"/>
                    </a:cubicBezTo>
                    <a:cubicBezTo>
                      <a:pt x="1334348" y="0"/>
                      <a:pt x="2329874" y="0"/>
                      <a:pt x="3324449" y="0"/>
                    </a:cubicBezTo>
                    <a:cubicBezTo>
                      <a:pt x="3479583" y="0"/>
                      <a:pt x="3598551" y="85677"/>
                      <a:pt x="3635670" y="225616"/>
                    </a:cubicBezTo>
                    <a:cubicBezTo>
                      <a:pt x="3643283" y="254175"/>
                      <a:pt x="3646139" y="284638"/>
                      <a:pt x="3646139" y="313197"/>
                    </a:cubicBezTo>
                    <a:cubicBezTo>
                      <a:pt x="3647090" y="1036691"/>
                      <a:pt x="3647090" y="1760186"/>
                      <a:pt x="3646139" y="2483680"/>
                    </a:cubicBezTo>
                    <a:cubicBezTo>
                      <a:pt x="3646139" y="2666458"/>
                      <a:pt x="3515749" y="2796877"/>
                      <a:pt x="3331111" y="2798781"/>
                    </a:cubicBezTo>
                    <a:cubicBezTo>
                      <a:pt x="3148376" y="2799733"/>
                      <a:pt x="2965640" y="2798781"/>
                      <a:pt x="2782905" y="2798781"/>
                    </a:cubicBezTo>
                    <a:cubicBezTo>
                      <a:pt x="2768629" y="2798781"/>
                      <a:pt x="2754353" y="2798781"/>
                      <a:pt x="2734366" y="2798781"/>
                    </a:cubicBezTo>
                    <a:cubicBezTo>
                      <a:pt x="2734366" y="2811157"/>
                      <a:pt x="2734366" y="2822581"/>
                      <a:pt x="2734366" y="2834004"/>
                    </a:cubicBezTo>
                    <a:cubicBezTo>
                      <a:pt x="2734366" y="2918729"/>
                      <a:pt x="2733414" y="3002502"/>
                      <a:pt x="2734366" y="3087227"/>
                    </a:cubicBezTo>
                    <a:cubicBezTo>
                      <a:pt x="2734366" y="3119594"/>
                      <a:pt x="2726752" y="3146249"/>
                      <a:pt x="2694393" y="3158625"/>
                    </a:cubicBezTo>
                    <a:cubicBezTo>
                      <a:pt x="2662033" y="3171000"/>
                      <a:pt x="2640143" y="3154817"/>
                      <a:pt x="2619205" y="3132922"/>
                    </a:cubicBezTo>
                    <a:cubicBezTo>
                      <a:pt x="2558293" y="3070092"/>
                      <a:pt x="2496430" y="3007262"/>
                      <a:pt x="2432663" y="2942528"/>
                    </a:cubicBezTo>
                    <a:cubicBezTo>
                      <a:pt x="2372703" y="3002502"/>
                      <a:pt x="2317501" y="3058668"/>
                      <a:pt x="2261348" y="3114834"/>
                    </a:cubicBezTo>
                    <a:cubicBezTo>
                      <a:pt x="2251831" y="3124354"/>
                      <a:pt x="2243265" y="3133873"/>
                      <a:pt x="2233748" y="3142441"/>
                    </a:cubicBezTo>
                    <a:cubicBezTo>
                      <a:pt x="2213761" y="3161481"/>
                      <a:pt x="2191871" y="3169096"/>
                      <a:pt x="2165222" y="3157673"/>
                    </a:cubicBezTo>
                    <a:cubicBezTo>
                      <a:pt x="2139525" y="3146249"/>
                      <a:pt x="2128104" y="3126258"/>
                      <a:pt x="2128104" y="3098651"/>
                    </a:cubicBezTo>
                    <a:cubicBezTo>
                      <a:pt x="2128104" y="3012974"/>
                      <a:pt x="2128104" y="2927297"/>
                      <a:pt x="2128104" y="2841620"/>
                    </a:cubicBezTo>
                    <a:cubicBezTo>
                      <a:pt x="2128104" y="2829244"/>
                      <a:pt x="2128104" y="2815917"/>
                      <a:pt x="2128104" y="2797829"/>
                    </a:cubicBezTo>
                    <a:cubicBezTo>
                      <a:pt x="2110021" y="2797829"/>
                      <a:pt x="2094793" y="2797829"/>
                      <a:pt x="2079565" y="2797829"/>
                    </a:cubicBezTo>
                    <a:cubicBezTo>
                      <a:pt x="1509469" y="2797829"/>
                      <a:pt x="939373" y="2794974"/>
                      <a:pt x="370229" y="2799733"/>
                    </a:cubicBezTo>
                    <a:cubicBezTo>
                      <a:pt x="188446" y="2801637"/>
                      <a:pt x="43780" y="2731192"/>
                      <a:pt x="0" y="2536039"/>
                    </a:cubicBezTo>
                    <a:cubicBezTo>
                      <a:pt x="0" y="1779225"/>
                      <a:pt x="0" y="1021460"/>
                      <a:pt x="0" y="263695"/>
                    </a:cubicBezTo>
                    <a:close/>
                    <a:moveTo>
                      <a:pt x="2129056" y="2677882"/>
                    </a:moveTo>
                    <a:cubicBezTo>
                      <a:pt x="2129056" y="2656938"/>
                      <a:pt x="2129056" y="2642659"/>
                      <a:pt x="2129056" y="2628379"/>
                    </a:cubicBezTo>
                    <a:cubicBezTo>
                      <a:pt x="2129056" y="2398003"/>
                      <a:pt x="2130959" y="2167627"/>
                      <a:pt x="2128104" y="1937252"/>
                    </a:cubicBezTo>
                    <a:cubicBezTo>
                      <a:pt x="2126200" y="1821112"/>
                      <a:pt x="2147139" y="1703068"/>
                      <a:pt x="2103358" y="1588832"/>
                    </a:cubicBezTo>
                    <a:cubicBezTo>
                      <a:pt x="2093841" y="1564081"/>
                      <a:pt x="2084323" y="1550753"/>
                      <a:pt x="2058626" y="1546946"/>
                    </a:cubicBezTo>
                    <a:cubicBezTo>
                      <a:pt x="1959645" y="1532666"/>
                      <a:pt x="1903492" y="1449845"/>
                      <a:pt x="1928237" y="1352744"/>
                    </a:cubicBezTo>
                    <a:cubicBezTo>
                      <a:pt x="1934900" y="1325137"/>
                      <a:pt x="1929189" y="1309906"/>
                      <a:pt x="1904444" y="1294674"/>
                    </a:cubicBezTo>
                    <a:cubicBezTo>
                      <a:pt x="1818786" y="1244220"/>
                      <a:pt x="1799752" y="1146168"/>
                      <a:pt x="1859711" y="1065250"/>
                    </a:cubicBezTo>
                    <a:cubicBezTo>
                      <a:pt x="1876843" y="1041451"/>
                      <a:pt x="1875891" y="1025268"/>
                      <a:pt x="1858760" y="1002421"/>
                    </a:cubicBezTo>
                    <a:cubicBezTo>
                      <a:pt x="1798800" y="921503"/>
                      <a:pt x="1818786" y="825355"/>
                      <a:pt x="1905395" y="772997"/>
                    </a:cubicBezTo>
                    <a:cubicBezTo>
                      <a:pt x="1928237" y="758717"/>
                      <a:pt x="1935851" y="744438"/>
                      <a:pt x="1929189" y="717783"/>
                    </a:cubicBezTo>
                    <a:cubicBezTo>
                      <a:pt x="1904444" y="615922"/>
                      <a:pt x="1958693" y="535957"/>
                      <a:pt x="2063385" y="519774"/>
                    </a:cubicBezTo>
                    <a:cubicBezTo>
                      <a:pt x="2087179" y="515966"/>
                      <a:pt x="2098600" y="504542"/>
                      <a:pt x="2102407" y="481695"/>
                    </a:cubicBezTo>
                    <a:cubicBezTo>
                      <a:pt x="2119538" y="376027"/>
                      <a:pt x="2195678" y="323669"/>
                      <a:pt x="2299418" y="347468"/>
                    </a:cubicBezTo>
                    <a:cubicBezTo>
                      <a:pt x="2325115" y="353180"/>
                      <a:pt x="2341295" y="347468"/>
                      <a:pt x="2354619" y="323669"/>
                    </a:cubicBezTo>
                    <a:cubicBezTo>
                      <a:pt x="2406014" y="237040"/>
                      <a:pt x="2504043" y="217048"/>
                      <a:pt x="2583990" y="277022"/>
                    </a:cubicBezTo>
                    <a:cubicBezTo>
                      <a:pt x="2606832" y="294158"/>
                      <a:pt x="2623964" y="295110"/>
                      <a:pt x="2646805" y="277974"/>
                    </a:cubicBezTo>
                    <a:cubicBezTo>
                      <a:pt x="2726752" y="218000"/>
                      <a:pt x="2823830" y="237040"/>
                      <a:pt x="2876176" y="323669"/>
                    </a:cubicBezTo>
                    <a:cubicBezTo>
                      <a:pt x="2891404" y="348420"/>
                      <a:pt x="2907584" y="354132"/>
                      <a:pt x="2935184" y="347468"/>
                    </a:cubicBezTo>
                    <a:cubicBezTo>
                      <a:pt x="3032262" y="323669"/>
                      <a:pt x="3116016" y="379835"/>
                      <a:pt x="3129341" y="477887"/>
                    </a:cubicBezTo>
                    <a:cubicBezTo>
                      <a:pt x="3133148" y="504542"/>
                      <a:pt x="3143617" y="516918"/>
                      <a:pt x="3171217" y="520726"/>
                    </a:cubicBezTo>
                    <a:cubicBezTo>
                      <a:pt x="3272103" y="535005"/>
                      <a:pt x="3326352" y="616874"/>
                      <a:pt x="3302558" y="716831"/>
                    </a:cubicBezTo>
                    <a:cubicBezTo>
                      <a:pt x="3296848" y="742534"/>
                      <a:pt x="3302558" y="758717"/>
                      <a:pt x="3325400" y="772997"/>
                    </a:cubicBezTo>
                    <a:cubicBezTo>
                      <a:pt x="3413912" y="826307"/>
                      <a:pt x="3431996" y="920552"/>
                      <a:pt x="3371084" y="1004325"/>
                    </a:cubicBezTo>
                    <a:cubicBezTo>
                      <a:pt x="3354904" y="1026220"/>
                      <a:pt x="3355856" y="1042403"/>
                      <a:pt x="3372036" y="1064298"/>
                    </a:cubicBezTo>
                    <a:cubicBezTo>
                      <a:pt x="3432947" y="1146168"/>
                      <a:pt x="3413912" y="1242316"/>
                      <a:pt x="3324449" y="1295626"/>
                    </a:cubicBezTo>
                    <a:cubicBezTo>
                      <a:pt x="3302558" y="1308954"/>
                      <a:pt x="3295896" y="1324185"/>
                      <a:pt x="3301606" y="1348936"/>
                    </a:cubicBezTo>
                    <a:cubicBezTo>
                      <a:pt x="3325400" y="1454605"/>
                      <a:pt x="3274958" y="1528858"/>
                      <a:pt x="3169314" y="1547897"/>
                    </a:cubicBezTo>
                    <a:cubicBezTo>
                      <a:pt x="3156941" y="1549801"/>
                      <a:pt x="3137906" y="1558369"/>
                      <a:pt x="3135051" y="1567889"/>
                    </a:cubicBezTo>
                    <a:cubicBezTo>
                      <a:pt x="3121726" y="1611679"/>
                      <a:pt x="3103643" y="1655470"/>
                      <a:pt x="3102692" y="1700212"/>
                    </a:cubicBezTo>
                    <a:cubicBezTo>
                      <a:pt x="3099836" y="1948675"/>
                      <a:pt x="3100788" y="2197139"/>
                      <a:pt x="3100788" y="2444650"/>
                    </a:cubicBezTo>
                    <a:cubicBezTo>
                      <a:pt x="3100788" y="2451314"/>
                      <a:pt x="3100788" y="2458929"/>
                      <a:pt x="3100788" y="2465593"/>
                    </a:cubicBezTo>
                    <a:cubicBezTo>
                      <a:pt x="3102692" y="2498912"/>
                      <a:pt x="3101740" y="2532231"/>
                      <a:pt x="3065574" y="2547462"/>
                    </a:cubicBezTo>
                    <a:cubicBezTo>
                      <a:pt x="3026552" y="2564598"/>
                      <a:pt x="3000855" y="2540798"/>
                      <a:pt x="2976109" y="2515095"/>
                    </a:cubicBezTo>
                    <a:cubicBezTo>
                      <a:pt x="2917101" y="2455121"/>
                      <a:pt x="2857141" y="2396099"/>
                      <a:pt x="2800037" y="2338030"/>
                    </a:cubicBezTo>
                    <a:cubicBezTo>
                      <a:pt x="2748642" y="2368492"/>
                      <a:pt x="2731511" y="2410379"/>
                      <a:pt x="2735318" y="2467497"/>
                    </a:cubicBezTo>
                    <a:cubicBezTo>
                      <a:pt x="2740076" y="2535087"/>
                      <a:pt x="2736269" y="2604580"/>
                      <a:pt x="2736269" y="2674074"/>
                    </a:cubicBezTo>
                    <a:cubicBezTo>
                      <a:pt x="2751497" y="2675026"/>
                      <a:pt x="2761967" y="2675978"/>
                      <a:pt x="2772436" y="2675978"/>
                    </a:cubicBezTo>
                    <a:cubicBezTo>
                      <a:pt x="2956123" y="2675978"/>
                      <a:pt x="3140761" y="2675978"/>
                      <a:pt x="3324449" y="2675978"/>
                    </a:cubicBezTo>
                    <a:cubicBezTo>
                      <a:pt x="3452934" y="2675978"/>
                      <a:pt x="3527170" y="2600772"/>
                      <a:pt x="3527170" y="2471305"/>
                    </a:cubicBezTo>
                    <a:cubicBezTo>
                      <a:pt x="3527170" y="1755426"/>
                      <a:pt x="3527170" y="1038595"/>
                      <a:pt x="3527170" y="322717"/>
                    </a:cubicBezTo>
                    <a:cubicBezTo>
                      <a:pt x="3527170" y="194201"/>
                      <a:pt x="3452934" y="119948"/>
                      <a:pt x="3322545" y="119948"/>
                    </a:cubicBezTo>
                    <a:cubicBezTo>
                      <a:pt x="2324164" y="119948"/>
                      <a:pt x="1325782" y="119948"/>
                      <a:pt x="326449" y="119948"/>
                    </a:cubicBezTo>
                    <a:cubicBezTo>
                      <a:pt x="195108" y="119948"/>
                      <a:pt x="120872" y="193249"/>
                      <a:pt x="120872" y="324621"/>
                    </a:cubicBezTo>
                    <a:cubicBezTo>
                      <a:pt x="120872" y="1039547"/>
                      <a:pt x="120872" y="1754474"/>
                      <a:pt x="120872" y="2470353"/>
                    </a:cubicBezTo>
                    <a:cubicBezTo>
                      <a:pt x="120872" y="2601724"/>
                      <a:pt x="194156" y="2675978"/>
                      <a:pt x="325497" y="2675978"/>
                    </a:cubicBezTo>
                    <a:cubicBezTo>
                      <a:pt x="911773" y="2675978"/>
                      <a:pt x="1499000" y="2675978"/>
                      <a:pt x="2085275" y="2675978"/>
                    </a:cubicBezTo>
                    <a:cubicBezTo>
                      <a:pt x="2098600" y="2677882"/>
                      <a:pt x="2110973" y="2677882"/>
                      <a:pt x="2129056" y="2677882"/>
                    </a:cubicBezTo>
                    <a:close/>
                    <a:moveTo>
                      <a:pt x="3185494" y="678752"/>
                    </a:moveTo>
                    <a:cubicBezTo>
                      <a:pt x="3185494" y="651145"/>
                      <a:pt x="3169314" y="644481"/>
                      <a:pt x="3146472" y="640673"/>
                    </a:cubicBezTo>
                    <a:cubicBezTo>
                      <a:pt x="3069380" y="630202"/>
                      <a:pt x="3020841" y="580700"/>
                      <a:pt x="3007517" y="504542"/>
                    </a:cubicBezTo>
                    <a:cubicBezTo>
                      <a:pt x="3000855" y="464560"/>
                      <a:pt x="2992289" y="458848"/>
                      <a:pt x="2953268" y="468368"/>
                    </a:cubicBezTo>
                    <a:cubicBezTo>
                      <a:pt x="2879031" y="485503"/>
                      <a:pt x="2816216" y="459800"/>
                      <a:pt x="2776243" y="396018"/>
                    </a:cubicBezTo>
                    <a:cubicBezTo>
                      <a:pt x="2754353" y="360795"/>
                      <a:pt x="2743884" y="358891"/>
                      <a:pt x="2708669" y="383642"/>
                    </a:cubicBezTo>
                    <a:cubicBezTo>
                      <a:pt x="2647757" y="426481"/>
                      <a:pt x="2580183" y="426481"/>
                      <a:pt x="2520223" y="383642"/>
                    </a:cubicBezTo>
                    <a:cubicBezTo>
                      <a:pt x="2485009" y="358891"/>
                      <a:pt x="2474539" y="360795"/>
                      <a:pt x="2452649" y="396018"/>
                    </a:cubicBezTo>
                    <a:cubicBezTo>
                      <a:pt x="2412676" y="460752"/>
                      <a:pt x="2349861" y="486455"/>
                      <a:pt x="2275624" y="469319"/>
                    </a:cubicBezTo>
                    <a:cubicBezTo>
                      <a:pt x="2236603" y="459800"/>
                      <a:pt x="2228037" y="465512"/>
                      <a:pt x="2221375" y="505494"/>
                    </a:cubicBezTo>
                    <a:cubicBezTo>
                      <a:pt x="2207099" y="583555"/>
                      <a:pt x="2160463" y="630202"/>
                      <a:pt x="2082420" y="641625"/>
                    </a:cubicBezTo>
                    <a:cubicBezTo>
                      <a:pt x="2048157" y="647337"/>
                      <a:pt x="2039592" y="658761"/>
                      <a:pt x="2046254" y="692080"/>
                    </a:cubicBezTo>
                    <a:cubicBezTo>
                      <a:pt x="2064337" y="778708"/>
                      <a:pt x="2043399" y="830115"/>
                      <a:pt x="1970114" y="876761"/>
                    </a:cubicBezTo>
                    <a:cubicBezTo>
                      <a:pt x="1944417" y="892944"/>
                      <a:pt x="1939658" y="909128"/>
                      <a:pt x="1957741" y="934831"/>
                    </a:cubicBezTo>
                    <a:cubicBezTo>
                      <a:pt x="2010087" y="1008132"/>
                      <a:pt x="2010087" y="1061443"/>
                      <a:pt x="1957741" y="1136648"/>
                    </a:cubicBezTo>
                    <a:cubicBezTo>
                      <a:pt x="1941562" y="1160447"/>
                      <a:pt x="1944417" y="1176631"/>
                      <a:pt x="1968211" y="1192814"/>
                    </a:cubicBezTo>
                    <a:cubicBezTo>
                      <a:pt x="2046254" y="1245172"/>
                      <a:pt x="2065289" y="1288963"/>
                      <a:pt x="2046254" y="1379399"/>
                    </a:cubicBezTo>
                    <a:cubicBezTo>
                      <a:pt x="2040543" y="1407958"/>
                      <a:pt x="2049109" y="1423190"/>
                      <a:pt x="2079565" y="1428902"/>
                    </a:cubicBezTo>
                    <a:cubicBezTo>
                      <a:pt x="2166174" y="1444133"/>
                      <a:pt x="2207099" y="1485068"/>
                      <a:pt x="2221375" y="1569793"/>
                    </a:cubicBezTo>
                    <a:cubicBezTo>
                      <a:pt x="2227085" y="1603111"/>
                      <a:pt x="2244217" y="1610727"/>
                      <a:pt x="2273721" y="1604063"/>
                    </a:cubicBezTo>
                    <a:cubicBezTo>
                      <a:pt x="2356523" y="1585976"/>
                      <a:pt x="2410773" y="1608823"/>
                      <a:pt x="2455504" y="1679269"/>
                    </a:cubicBezTo>
                    <a:cubicBezTo>
                      <a:pt x="2474539" y="1708780"/>
                      <a:pt x="2487864" y="1711636"/>
                      <a:pt x="2515465" y="1692596"/>
                    </a:cubicBezTo>
                    <a:cubicBezTo>
                      <a:pt x="2584942" y="1643094"/>
                      <a:pt x="2643950" y="1643094"/>
                      <a:pt x="2714379" y="1693548"/>
                    </a:cubicBezTo>
                    <a:cubicBezTo>
                      <a:pt x="2739125" y="1710684"/>
                      <a:pt x="2756256" y="1708780"/>
                      <a:pt x="2773387" y="1682125"/>
                    </a:cubicBezTo>
                    <a:cubicBezTo>
                      <a:pt x="2820023" y="1607871"/>
                      <a:pt x="2871417" y="1586928"/>
                      <a:pt x="2957075" y="1604063"/>
                    </a:cubicBezTo>
                    <a:cubicBezTo>
                      <a:pt x="2991337" y="1610727"/>
                      <a:pt x="3002758" y="1603111"/>
                      <a:pt x="3008469" y="1568841"/>
                    </a:cubicBezTo>
                    <a:cubicBezTo>
                      <a:pt x="3021793" y="1489828"/>
                      <a:pt x="3065574" y="1444133"/>
                      <a:pt x="3143617" y="1429854"/>
                    </a:cubicBezTo>
                    <a:cubicBezTo>
                      <a:pt x="3185494" y="1422238"/>
                      <a:pt x="3191204" y="1413670"/>
                      <a:pt x="3180735" y="1372736"/>
                    </a:cubicBezTo>
                    <a:cubicBezTo>
                      <a:pt x="3163603" y="1300386"/>
                      <a:pt x="3190252" y="1237556"/>
                      <a:pt x="3253068" y="1198526"/>
                    </a:cubicBezTo>
                    <a:cubicBezTo>
                      <a:pt x="3290186" y="1174727"/>
                      <a:pt x="3292089" y="1167111"/>
                      <a:pt x="3265440" y="1129032"/>
                    </a:cubicBezTo>
                    <a:cubicBezTo>
                      <a:pt x="3223563" y="1070010"/>
                      <a:pt x="3223563" y="1001469"/>
                      <a:pt x="3265440" y="943399"/>
                    </a:cubicBezTo>
                    <a:cubicBezTo>
                      <a:pt x="3292089" y="906272"/>
                      <a:pt x="3290186" y="897704"/>
                      <a:pt x="3252116" y="873905"/>
                    </a:cubicBezTo>
                    <a:cubicBezTo>
                      <a:pt x="3189301" y="834875"/>
                      <a:pt x="3163603" y="771093"/>
                      <a:pt x="3180735" y="699695"/>
                    </a:cubicBezTo>
                    <a:cubicBezTo>
                      <a:pt x="3182638" y="691128"/>
                      <a:pt x="3184542" y="684464"/>
                      <a:pt x="3185494" y="678752"/>
                    </a:cubicBezTo>
                    <a:close/>
                    <a:moveTo>
                      <a:pt x="2612542" y="2524615"/>
                    </a:moveTo>
                    <a:cubicBezTo>
                      <a:pt x="2584942" y="2550318"/>
                      <a:pt x="2557341" y="2565550"/>
                      <a:pt x="2524030" y="2547462"/>
                    </a:cubicBezTo>
                    <a:cubicBezTo>
                      <a:pt x="2488816" y="2528423"/>
                      <a:pt x="2493574" y="2495104"/>
                      <a:pt x="2493574" y="2462737"/>
                    </a:cubicBezTo>
                    <a:cubicBezTo>
                      <a:pt x="2493574" y="2263776"/>
                      <a:pt x="2493574" y="2063863"/>
                      <a:pt x="2493574" y="1864902"/>
                    </a:cubicBezTo>
                    <a:cubicBezTo>
                      <a:pt x="2493574" y="1852527"/>
                      <a:pt x="2493574" y="1840151"/>
                      <a:pt x="2493574" y="1826824"/>
                    </a:cubicBezTo>
                    <a:cubicBezTo>
                      <a:pt x="2426952" y="1823016"/>
                      <a:pt x="2380317" y="1795409"/>
                      <a:pt x="2349861" y="1741147"/>
                    </a:cubicBezTo>
                    <a:cubicBezTo>
                      <a:pt x="2343199" y="1730675"/>
                      <a:pt x="2326067" y="1720203"/>
                      <a:pt x="2313694" y="1720203"/>
                    </a:cubicBezTo>
                    <a:cubicBezTo>
                      <a:pt x="2293708" y="1719251"/>
                      <a:pt x="2272769" y="1727819"/>
                      <a:pt x="2253734" y="1731627"/>
                    </a:cubicBezTo>
                    <a:cubicBezTo>
                      <a:pt x="2253734" y="2139068"/>
                      <a:pt x="2253734" y="2542702"/>
                      <a:pt x="2253734" y="2955856"/>
                    </a:cubicBezTo>
                    <a:cubicBezTo>
                      <a:pt x="2297515" y="2911113"/>
                      <a:pt x="2335584" y="2872083"/>
                      <a:pt x="2373654" y="2833052"/>
                    </a:cubicBezTo>
                    <a:cubicBezTo>
                      <a:pt x="2418386" y="2788310"/>
                      <a:pt x="2445987" y="2788310"/>
                      <a:pt x="2490719" y="2834004"/>
                    </a:cubicBezTo>
                    <a:cubicBezTo>
                      <a:pt x="2529741" y="2873035"/>
                      <a:pt x="2567811" y="2913017"/>
                      <a:pt x="2612542" y="2959664"/>
                    </a:cubicBezTo>
                    <a:cubicBezTo>
                      <a:pt x="2612542" y="2807349"/>
                      <a:pt x="2612542" y="2668362"/>
                      <a:pt x="2612542" y="2524615"/>
                    </a:cubicBezTo>
                    <a:close/>
                    <a:moveTo>
                      <a:pt x="2617301" y="1785889"/>
                    </a:moveTo>
                    <a:cubicBezTo>
                      <a:pt x="2617301" y="1965811"/>
                      <a:pt x="2617301" y="2152396"/>
                      <a:pt x="2617301" y="2349453"/>
                    </a:cubicBezTo>
                    <a:cubicBezTo>
                      <a:pt x="2660130" y="2304711"/>
                      <a:pt x="2695344" y="2267584"/>
                      <a:pt x="2731511" y="2230457"/>
                    </a:cubicBezTo>
                    <a:cubicBezTo>
                      <a:pt x="2784809" y="2176195"/>
                      <a:pt x="2807650" y="2176195"/>
                      <a:pt x="2860948" y="2229505"/>
                    </a:cubicBezTo>
                    <a:cubicBezTo>
                      <a:pt x="2898066" y="2266632"/>
                      <a:pt x="2935184" y="2303759"/>
                      <a:pt x="2976109" y="2346597"/>
                    </a:cubicBezTo>
                    <a:cubicBezTo>
                      <a:pt x="2976109" y="2135261"/>
                      <a:pt x="2976109" y="1932492"/>
                      <a:pt x="2976109" y="1728771"/>
                    </a:cubicBezTo>
                    <a:cubicBezTo>
                      <a:pt x="2966592" y="1727819"/>
                      <a:pt x="2957075" y="1727819"/>
                      <a:pt x="2950412" y="1724963"/>
                    </a:cubicBezTo>
                    <a:cubicBezTo>
                      <a:pt x="2910439" y="1709732"/>
                      <a:pt x="2886645" y="1721155"/>
                      <a:pt x="2864755" y="1760186"/>
                    </a:cubicBezTo>
                    <a:cubicBezTo>
                      <a:pt x="2839058" y="1804928"/>
                      <a:pt x="2793374" y="1829679"/>
                      <a:pt x="2741980" y="1823016"/>
                    </a:cubicBezTo>
                    <a:cubicBezTo>
                      <a:pt x="2700103" y="1818256"/>
                      <a:pt x="2660130" y="1799217"/>
                      <a:pt x="2617301" y="1785889"/>
                    </a:cubicBezTo>
                    <a:close/>
                  </a:path>
                </a:pathLst>
              </a:custGeom>
              <a:solidFill>
                <a:srgbClr val="000000"/>
              </a:solidFill>
              <a:ln w="9514" cap="flat">
                <a:noFill/>
                <a:prstDash val="solid"/>
                <a:miter/>
              </a:ln>
            </p:spPr>
            <p:txBody>
              <a:bodyPr rtlCol="0" anchor="ctr"/>
              <a:lstStyle/>
              <a:p>
                <a:endParaRPr lang="en-US" dirty="0"/>
              </a:p>
            </p:txBody>
          </p:sp>
          <p:sp>
            <p:nvSpPr>
              <p:cNvPr id="20" name="Freeform 7">
                <a:extLst>
                  <a:ext uri="{FF2B5EF4-FFF2-40B4-BE49-F238E27FC236}">
                    <a16:creationId xmlns:a16="http://schemas.microsoft.com/office/drawing/2014/main" id="{8CA224D7-B9B0-5237-73B9-4A77105A1856}"/>
                  </a:ext>
                </a:extLst>
              </p:cNvPr>
              <p:cNvSpPr/>
              <p:nvPr/>
            </p:nvSpPr>
            <p:spPr>
              <a:xfrm>
                <a:off x="3958931" y="1816219"/>
                <a:ext cx="1519700" cy="1825689"/>
              </a:xfrm>
              <a:custGeom>
                <a:avLst/>
                <a:gdLst>
                  <a:gd name="connsiteX0" fmla="*/ 121585 w 1519700"/>
                  <a:gd name="connsiteY0" fmla="*/ 914987 h 1825688"/>
                  <a:gd name="connsiteX1" fmla="*/ 121585 w 1519700"/>
                  <a:gd name="connsiteY1" fmla="*/ 1499494 h 1825688"/>
                  <a:gd name="connsiteX2" fmla="*/ 326211 w 1519700"/>
                  <a:gd name="connsiteY2" fmla="*/ 1704167 h 1825688"/>
                  <a:gd name="connsiteX3" fmla="*/ 1419767 w 1519700"/>
                  <a:gd name="connsiteY3" fmla="*/ 1704167 h 1825688"/>
                  <a:gd name="connsiteX4" fmla="*/ 1448319 w 1519700"/>
                  <a:gd name="connsiteY4" fmla="*/ 1704167 h 1825688"/>
                  <a:gd name="connsiteX5" fmla="*/ 1519700 w 1519700"/>
                  <a:gd name="connsiteY5" fmla="*/ 1766045 h 1825688"/>
                  <a:gd name="connsiteX6" fmla="*/ 1450223 w 1519700"/>
                  <a:gd name="connsiteY6" fmla="*/ 1825067 h 1825688"/>
                  <a:gd name="connsiteX7" fmla="*/ 303369 w 1519700"/>
                  <a:gd name="connsiteY7" fmla="*/ 1824115 h 1825688"/>
                  <a:gd name="connsiteX8" fmla="*/ 714 w 1519700"/>
                  <a:gd name="connsiteY8" fmla="*/ 1516630 h 1825688"/>
                  <a:gd name="connsiteX9" fmla="*/ 714 w 1519700"/>
                  <a:gd name="connsiteY9" fmla="*/ 312392 h 1825688"/>
                  <a:gd name="connsiteX10" fmla="*/ 311935 w 1519700"/>
                  <a:gd name="connsiteY10" fmla="*/ 1099 h 1825688"/>
                  <a:gd name="connsiteX11" fmla="*/ 1384552 w 1519700"/>
                  <a:gd name="connsiteY11" fmla="*/ 1099 h 1825688"/>
                  <a:gd name="connsiteX12" fmla="*/ 1459740 w 1519700"/>
                  <a:gd name="connsiteY12" fmla="*/ 62977 h 1825688"/>
                  <a:gd name="connsiteX13" fmla="*/ 1382649 w 1519700"/>
                  <a:gd name="connsiteY13" fmla="*/ 122951 h 1825688"/>
                  <a:gd name="connsiteX14" fmla="*/ 324307 w 1519700"/>
                  <a:gd name="connsiteY14" fmla="*/ 122951 h 1825688"/>
                  <a:gd name="connsiteX15" fmla="*/ 179642 w 1519700"/>
                  <a:gd name="connsiteY15" fmla="*/ 172453 h 1825688"/>
                  <a:gd name="connsiteX16" fmla="*/ 120634 w 1519700"/>
                  <a:gd name="connsiteY16" fmla="*/ 320008 h 1825688"/>
                  <a:gd name="connsiteX17" fmla="*/ 121585 w 1519700"/>
                  <a:gd name="connsiteY17" fmla="*/ 914987 h 182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19700" h="1825688">
                    <a:moveTo>
                      <a:pt x="121585" y="914987"/>
                    </a:moveTo>
                    <a:cubicBezTo>
                      <a:pt x="121585" y="1110140"/>
                      <a:pt x="121585" y="1304341"/>
                      <a:pt x="121585" y="1499494"/>
                    </a:cubicBezTo>
                    <a:cubicBezTo>
                      <a:pt x="121585" y="1631818"/>
                      <a:pt x="193918" y="1704167"/>
                      <a:pt x="326211" y="1704167"/>
                    </a:cubicBezTo>
                    <a:cubicBezTo>
                      <a:pt x="690730" y="1704167"/>
                      <a:pt x="1055248" y="1704167"/>
                      <a:pt x="1419767" y="1704167"/>
                    </a:cubicBezTo>
                    <a:cubicBezTo>
                      <a:pt x="1429284" y="1704167"/>
                      <a:pt x="1438802" y="1704167"/>
                      <a:pt x="1448319" y="1704167"/>
                    </a:cubicBezTo>
                    <a:cubicBezTo>
                      <a:pt x="1493051" y="1705119"/>
                      <a:pt x="1519700" y="1728918"/>
                      <a:pt x="1519700" y="1766045"/>
                    </a:cubicBezTo>
                    <a:cubicBezTo>
                      <a:pt x="1518749" y="1802220"/>
                      <a:pt x="1493051" y="1825067"/>
                      <a:pt x="1450223" y="1825067"/>
                    </a:cubicBezTo>
                    <a:cubicBezTo>
                      <a:pt x="1067621" y="1825067"/>
                      <a:pt x="685019" y="1826971"/>
                      <a:pt x="303369" y="1824115"/>
                    </a:cubicBezTo>
                    <a:cubicBezTo>
                      <a:pt x="129199" y="1823163"/>
                      <a:pt x="1666" y="1690840"/>
                      <a:pt x="714" y="1516630"/>
                    </a:cubicBezTo>
                    <a:cubicBezTo>
                      <a:pt x="-238" y="1114900"/>
                      <a:pt x="-238" y="713170"/>
                      <a:pt x="714" y="312392"/>
                    </a:cubicBezTo>
                    <a:cubicBezTo>
                      <a:pt x="714" y="133423"/>
                      <a:pt x="131103" y="2051"/>
                      <a:pt x="311935" y="1099"/>
                    </a:cubicBezTo>
                    <a:cubicBezTo>
                      <a:pt x="669791" y="-805"/>
                      <a:pt x="1026696" y="147"/>
                      <a:pt x="1384552" y="1099"/>
                    </a:cubicBezTo>
                    <a:cubicBezTo>
                      <a:pt x="1432140" y="1099"/>
                      <a:pt x="1460692" y="24898"/>
                      <a:pt x="1459740" y="62977"/>
                    </a:cubicBezTo>
                    <a:cubicBezTo>
                      <a:pt x="1459740" y="101056"/>
                      <a:pt x="1432140" y="122951"/>
                      <a:pt x="1382649" y="122951"/>
                    </a:cubicBezTo>
                    <a:cubicBezTo>
                      <a:pt x="1029551" y="122951"/>
                      <a:pt x="677405" y="122951"/>
                      <a:pt x="324307" y="122951"/>
                    </a:cubicBezTo>
                    <a:cubicBezTo>
                      <a:pt x="270058" y="122951"/>
                      <a:pt x="220567" y="134374"/>
                      <a:pt x="179642" y="172453"/>
                    </a:cubicBezTo>
                    <a:cubicBezTo>
                      <a:pt x="136813" y="212436"/>
                      <a:pt x="120634" y="262890"/>
                      <a:pt x="120634" y="320008"/>
                    </a:cubicBezTo>
                    <a:cubicBezTo>
                      <a:pt x="122537" y="518969"/>
                      <a:pt x="121585" y="716978"/>
                      <a:pt x="121585" y="914987"/>
                    </a:cubicBezTo>
                    <a:close/>
                  </a:path>
                </a:pathLst>
              </a:custGeom>
              <a:solidFill>
                <a:srgbClr val="000000"/>
              </a:solidFill>
              <a:ln w="9514" cap="flat">
                <a:noFill/>
                <a:prstDash val="solid"/>
                <a:miter/>
              </a:ln>
            </p:spPr>
            <p:txBody>
              <a:bodyPr rtlCol="0" anchor="ctr"/>
              <a:lstStyle/>
              <a:p>
                <a:endParaRPr lang="en-US"/>
              </a:p>
            </p:txBody>
          </p:sp>
          <p:sp>
            <p:nvSpPr>
              <p:cNvPr id="21" name="Freeform 8">
                <a:extLst>
                  <a:ext uri="{FF2B5EF4-FFF2-40B4-BE49-F238E27FC236}">
                    <a16:creationId xmlns:a16="http://schemas.microsoft.com/office/drawing/2014/main" id="{63DF0578-B9EC-053A-F3F2-1823D1E01648}"/>
                  </a:ext>
                </a:extLst>
              </p:cNvPr>
              <p:cNvSpPr/>
              <p:nvPr/>
            </p:nvSpPr>
            <p:spPr>
              <a:xfrm>
                <a:off x="4263501" y="3034109"/>
                <a:ext cx="1032395" cy="364577"/>
              </a:xfrm>
              <a:custGeom>
                <a:avLst/>
                <a:gdLst>
                  <a:gd name="connsiteX0" fmla="*/ 553668 w 1032395"/>
                  <a:gd name="connsiteY0" fmla="*/ 266375 h 364577"/>
                  <a:gd name="connsiteX1" fmla="*/ 280517 w 1032395"/>
                  <a:gd name="connsiteY1" fmla="*/ 214969 h 364577"/>
                  <a:gd name="connsiteX2" fmla="*/ 90168 w 1032395"/>
                  <a:gd name="connsiteY2" fmla="*/ 357763 h 364577"/>
                  <a:gd name="connsiteX3" fmla="*/ 9269 w 1032395"/>
                  <a:gd name="connsiteY3" fmla="*/ 335868 h 364577"/>
                  <a:gd name="connsiteX4" fmla="*/ 39725 w 1032395"/>
                  <a:gd name="connsiteY4" fmla="*/ 247335 h 364577"/>
                  <a:gd name="connsiteX5" fmla="*/ 126334 w 1032395"/>
                  <a:gd name="connsiteY5" fmla="*/ 199737 h 364577"/>
                  <a:gd name="connsiteX6" fmla="*/ 198666 w 1032395"/>
                  <a:gd name="connsiteY6" fmla="*/ 71222 h 364577"/>
                  <a:gd name="connsiteX7" fmla="*/ 250061 w 1032395"/>
                  <a:gd name="connsiteY7" fmla="*/ 776 h 364577"/>
                  <a:gd name="connsiteX8" fmla="*/ 320490 w 1032395"/>
                  <a:gd name="connsiteY8" fmla="*/ 52182 h 364577"/>
                  <a:gd name="connsiteX9" fmla="*/ 418520 w 1032395"/>
                  <a:gd name="connsiteY9" fmla="*/ 170226 h 364577"/>
                  <a:gd name="connsiteX10" fmla="*/ 473721 w 1032395"/>
                  <a:gd name="connsiteY10" fmla="*/ 147379 h 364577"/>
                  <a:gd name="connsiteX11" fmla="*/ 521308 w 1032395"/>
                  <a:gd name="connsiteY11" fmla="*/ 92165 h 364577"/>
                  <a:gd name="connsiteX12" fmla="*/ 588882 w 1032395"/>
                  <a:gd name="connsiteY12" fmla="*/ 125484 h 364577"/>
                  <a:gd name="connsiteX13" fmla="*/ 656456 w 1032395"/>
                  <a:gd name="connsiteY13" fmla="*/ 177842 h 364577"/>
                  <a:gd name="connsiteX14" fmla="*/ 963870 w 1032395"/>
                  <a:gd name="connsiteY14" fmla="*/ 228296 h 364577"/>
                  <a:gd name="connsiteX15" fmla="*/ 1032396 w 1032395"/>
                  <a:gd name="connsiteY15" fmla="*/ 289222 h 364577"/>
                  <a:gd name="connsiteX16" fmla="*/ 966726 w 1032395"/>
                  <a:gd name="connsiteY16" fmla="*/ 349196 h 364577"/>
                  <a:gd name="connsiteX17" fmla="*/ 553668 w 1032395"/>
                  <a:gd name="connsiteY17" fmla="*/ 266375 h 36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2395" h="364577">
                    <a:moveTo>
                      <a:pt x="553668" y="266375"/>
                    </a:moveTo>
                    <a:cubicBezTo>
                      <a:pt x="462300" y="330157"/>
                      <a:pt x="396630" y="317781"/>
                      <a:pt x="280517" y="214969"/>
                    </a:cubicBezTo>
                    <a:cubicBezTo>
                      <a:pt x="232929" y="283510"/>
                      <a:pt x="167259" y="328252"/>
                      <a:pt x="90168" y="357763"/>
                    </a:cubicBezTo>
                    <a:cubicBezTo>
                      <a:pt x="54001" y="372043"/>
                      <a:pt x="25449" y="363475"/>
                      <a:pt x="9269" y="335868"/>
                    </a:cubicBezTo>
                    <a:cubicBezTo>
                      <a:pt x="-10718" y="303501"/>
                      <a:pt x="2607" y="266375"/>
                      <a:pt x="39725" y="247335"/>
                    </a:cubicBezTo>
                    <a:cubicBezTo>
                      <a:pt x="69229" y="232104"/>
                      <a:pt x="98733" y="216872"/>
                      <a:pt x="126334" y="199737"/>
                    </a:cubicBezTo>
                    <a:cubicBezTo>
                      <a:pt x="172969" y="170226"/>
                      <a:pt x="194860" y="125484"/>
                      <a:pt x="198666" y="71222"/>
                    </a:cubicBezTo>
                    <a:cubicBezTo>
                      <a:pt x="201522" y="27431"/>
                      <a:pt x="217701" y="6488"/>
                      <a:pt x="250061" y="776"/>
                    </a:cubicBezTo>
                    <a:cubicBezTo>
                      <a:pt x="280517" y="-3984"/>
                      <a:pt x="304310" y="13152"/>
                      <a:pt x="320490" y="52182"/>
                    </a:cubicBezTo>
                    <a:cubicBezTo>
                      <a:pt x="341428" y="101685"/>
                      <a:pt x="372836" y="141667"/>
                      <a:pt x="418520" y="170226"/>
                    </a:cubicBezTo>
                    <a:cubicBezTo>
                      <a:pt x="452783" y="192121"/>
                      <a:pt x="467059" y="186410"/>
                      <a:pt x="473721" y="147379"/>
                    </a:cubicBezTo>
                    <a:cubicBezTo>
                      <a:pt x="478480" y="118820"/>
                      <a:pt x="491804" y="97876"/>
                      <a:pt x="521308" y="92165"/>
                    </a:cubicBezTo>
                    <a:cubicBezTo>
                      <a:pt x="551764" y="85501"/>
                      <a:pt x="576510" y="96925"/>
                      <a:pt x="588882" y="125484"/>
                    </a:cubicBezTo>
                    <a:cubicBezTo>
                      <a:pt x="602207" y="155946"/>
                      <a:pt x="626952" y="170226"/>
                      <a:pt x="656456" y="177842"/>
                    </a:cubicBezTo>
                    <a:cubicBezTo>
                      <a:pt x="757341" y="204497"/>
                      <a:pt x="858226" y="230200"/>
                      <a:pt x="963870" y="228296"/>
                    </a:cubicBezTo>
                    <a:cubicBezTo>
                      <a:pt x="1004795" y="227344"/>
                      <a:pt x="1032396" y="253999"/>
                      <a:pt x="1032396" y="289222"/>
                    </a:cubicBezTo>
                    <a:cubicBezTo>
                      <a:pt x="1032396" y="323493"/>
                      <a:pt x="1004795" y="347292"/>
                      <a:pt x="966726" y="349196"/>
                    </a:cubicBezTo>
                    <a:cubicBezTo>
                      <a:pt x="849661" y="353956"/>
                      <a:pt x="656456" y="315877"/>
                      <a:pt x="553668" y="266375"/>
                    </a:cubicBezTo>
                    <a:close/>
                  </a:path>
                </a:pathLst>
              </a:custGeom>
              <a:solidFill>
                <a:srgbClr val="000000"/>
              </a:solidFill>
              <a:ln w="9514" cap="flat">
                <a:noFill/>
                <a:prstDash val="solid"/>
                <a:miter/>
              </a:ln>
            </p:spPr>
            <p:txBody>
              <a:bodyPr rtlCol="0" anchor="ctr"/>
              <a:lstStyle/>
              <a:p>
                <a:endParaRPr lang="en-US"/>
              </a:p>
            </p:txBody>
          </p:sp>
          <p:sp>
            <p:nvSpPr>
              <p:cNvPr id="22" name="Freeform 9">
                <a:extLst>
                  <a:ext uri="{FF2B5EF4-FFF2-40B4-BE49-F238E27FC236}">
                    <a16:creationId xmlns:a16="http://schemas.microsoft.com/office/drawing/2014/main" id="{1690660B-5102-2903-2AD2-43FCE6D08550}"/>
                  </a:ext>
                </a:extLst>
              </p:cNvPr>
              <p:cNvSpPr/>
              <p:nvPr/>
            </p:nvSpPr>
            <p:spPr>
              <a:xfrm>
                <a:off x="4265055" y="2670044"/>
                <a:ext cx="971860" cy="122089"/>
              </a:xfrm>
              <a:custGeom>
                <a:avLst/>
                <a:gdLst>
                  <a:gd name="connsiteX0" fmla="*/ 484540 w 971860"/>
                  <a:gd name="connsiteY0" fmla="*/ 122090 h 122089"/>
                  <a:gd name="connsiteX1" fmla="*/ 79096 w 971860"/>
                  <a:gd name="connsiteY1" fmla="*/ 122090 h 122089"/>
                  <a:gd name="connsiteX2" fmla="*/ 34364 w 971860"/>
                  <a:gd name="connsiteY2" fmla="*/ 114474 h 122089"/>
                  <a:gd name="connsiteX3" fmla="*/ 1053 w 971860"/>
                  <a:gd name="connsiteY3" fmla="*/ 50692 h 122089"/>
                  <a:gd name="connsiteX4" fmla="*/ 54351 w 971860"/>
                  <a:gd name="connsiteY4" fmla="*/ 1190 h 122089"/>
                  <a:gd name="connsiteX5" fmla="*/ 140008 w 971860"/>
                  <a:gd name="connsiteY5" fmla="*/ 238 h 122089"/>
                  <a:gd name="connsiteX6" fmla="*/ 880466 w 971860"/>
                  <a:gd name="connsiteY6" fmla="*/ 238 h 122089"/>
                  <a:gd name="connsiteX7" fmla="*/ 909018 w 971860"/>
                  <a:gd name="connsiteY7" fmla="*/ 238 h 122089"/>
                  <a:gd name="connsiteX8" fmla="*/ 971834 w 971860"/>
                  <a:gd name="connsiteY8" fmla="*/ 58308 h 122089"/>
                  <a:gd name="connsiteX9" fmla="*/ 909018 w 971860"/>
                  <a:gd name="connsiteY9" fmla="*/ 121138 h 122089"/>
                  <a:gd name="connsiteX10" fmla="*/ 706297 w 971860"/>
                  <a:gd name="connsiteY10" fmla="*/ 121138 h 122089"/>
                  <a:gd name="connsiteX11" fmla="*/ 484540 w 971860"/>
                  <a:gd name="connsiteY11" fmla="*/ 122090 h 12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860" h="122089">
                    <a:moveTo>
                      <a:pt x="484540" y="122090"/>
                    </a:moveTo>
                    <a:cubicBezTo>
                      <a:pt x="349392" y="122090"/>
                      <a:pt x="214244" y="122090"/>
                      <a:pt x="79096" y="122090"/>
                    </a:cubicBezTo>
                    <a:cubicBezTo>
                      <a:pt x="63868" y="122090"/>
                      <a:pt x="47688" y="121138"/>
                      <a:pt x="34364" y="114474"/>
                    </a:cubicBezTo>
                    <a:cubicBezTo>
                      <a:pt x="7715" y="103050"/>
                      <a:pt x="-3706" y="79251"/>
                      <a:pt x="1053" y="50692"/>
                    </a:cubicBezTo>
                    <a:cubicBezTo>
                      <a:pt x="5811" y="22133"/>
                      <a:pt x="24846" y="4046"/>
                      <a:pt x="54351" y="1190"/>
                    </a:cubicBezTo>
                    <a:cubicBezTo>
                      <a:pt x="82903" y="-714"/>
                      <a:pt x="111455" y="238"/>
                      <a:pt x="140008" y="238"/>
                    </a:cubicBezTo>
                    <a:cubicBezTo>
                      <a:pt x="386510" y="238"/>
                      <a:pt x="633012" y="238"/>
                      <a:pt x="880466" y="238"/>
                    </a:cubicBezTo>
                    <a:cubicBezTo>
                      <a:pt x="889983" y="238"/>
                      <a:pt x="899501" y="238"/>
                      <a:pt x="909018" y="238"/>
                    </a:cubicBezTo>
                    <a:cubicBezTo>
                      <a:pt x="947088" y="2142"/>
                      <a:pt x="970882" y="24037"/>
                      <a:pt x="971834" y="58308"/>
                    </a:cubicBezTo>
                    <a:cubicBezTo>
                      <a:pt x="972785" y="94483"/>
                      <a:pt x="948040" y="120186"/>
                      <a:pt x="909018" y="121138"/>
                    </a:cubicBezTo>
                    <a:cubicBezTo>
                      <a:pt x="841445" y="122090"/>
                      <a:pt x="773871" y="121138"/>
                      <a:pt x="706297" y="121138"/>
                    </a:cubicBezTo>
                    <a:cubicBezTo>
                      <a:pt x="631109" y="122090"/>
                      <a:pt x="557824" y="122090"/>
                      <a:pt x="484540" y="122090"/>
                    </a:cubicBezTo>
                    <a:close/>
                  </a:path>
                </a:pathLst>
              </a:custGeom>
              <a:solidFill>
                <a:srgbClr val="000000"/>
              </a:solidFill>
              <a:ln w="9514" cap="flat">
                <a:noFill/>
                <a:prstDash val="solid"/>
                <a:miter/>
              </a:ln>
            </p:spPr>
            <p:txBody>
              <a:bodyPr rtlCol="0" anchor="ctr"/>
              <a:lstStyle/>
              <a:p>
                <a:endParaRPr lang="en-US"/>
              </a:p>
            </p:txBody>
          </p:sp>
          <p:sp>
            <p:nvSpPr>
              <p:cNvPr id="23" name="Freeform 10">
                <a:extLst>
                  <a:ext uri="{FF2B5EF4-FFF2-40B4-BE49-F238E27FC236}">
                    <a16:creationId xmlns:a16="http://schemas.microsoft.com/office/drawing/2014/main" id="{76D290C2-2887-9CCC-4582-E1E0984FAEE3}"/>
                  </a:ext>
                </a:extLst>
              </p:cNvPr>
              <p:cNvSpPr/>
              <p:nvPr/>
            </p:nvSpPr>
            <p:spPr>
              <a:xfrm>
                <a:off x="4264094" y="2427108"/>
                <a:ext cx="971432" cy="122274"/>
              </a:xfrm>
              <a:custGeom>
                <a:avLst/>
                <a:gdLst>
                  <a:gd name="connsiteX0" fmla="*/ 485501 w 971432"/>
                  <a:gd name="connsiteY0" fmla="*/ 423 h 122274"/>
                  <a:gd name="connsiteX1" fmla="*/ 901414 w 971432"/>
                  <a:gd name="connsiteY1" fmla="*/ 423 h 122274"/>
                  <a:gd name="connsiteX2" fmla="*/ 968988 w 971432"/>
                  <a:gd name="connsiteY2" fmla="*/ 45166 h 122274"/>
                  <a:gd name="connsiteX3" fmla="*/ 925207 w 971432"/>
                  <a:gd name="connsiteY3" fmla="*/ 119419 h 122274"/>
                  <a:gd name="connsiteX4" fmla="*/ 889993 w 971432"/>
                  <a:gd name="connsiteY4" fmla="*/ 122275 h 122274"/>
                  <a:gd name="connsiteX5" fmla="*/ 81961 w 971432"/>
                  <a:gd name="connsiteY5" fmla="*/ 122275 h 122274"/>
                  <a:gd name="connsiteX6" fmla="*/ 57215 w 971432"/>
                  <a:gd name="connsiteY6" fmla="*/ 121323 h 122274"/>
                  <a:gd name="connsiteX7" fmla="*/ 110 w 971432"/>
                  <a:gd name="connsiteY7" fmla="*/ 56589 h 122274"/>
                  <a:gd name="connsiteX8" fmla="*/ 61974 w 971432"/>
                  <a:gd name="connsiteY8" fmla="*/ 423 h 122274"/>
                  <a:gd name="connsiteX9" fmla="*/ 378905 w 971432"/>
                  <a:gd name="connsiteY9" fmla="*/ 423 h 122274"/>
                  <a:gd name="connsiteX10" fmla="*/ 485501 w 971432"/>
                  <a:gd name="connsiteY10" fmla="*/ 423 h 12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1432" h="122274">
                    <a:moveTo>
                      <a:pt x="485501" y="423"/>
                    </a:moveTo>
                    <a:cubicBezTo>
                      <a:pt x="624456" y="423"/>
                      <a:pt x="763411" y="423"/>
                      <a:pt x="901414" y="423"/>
                    </a:cubicBezTo>
                    <a:cubicBezTo>
                      <a:pt x="934725" y="423"/>
                      <a:pt x="959470" y="11847"/>
                      <a:pt x="968988" y="45166"/>
                    </a:cubicBezTo>
                    <a:cubicBezTo>
                      <a:pt x="978505" y="78484"/>
                      <a:pt x="959470" y="110851"/>
                      <a:pt x="925207" y="119419"/>
                    </a:cubicBezTo>
                    <a:cubicBezTo>
                      <a:pt x="913787" y="122275"/>
                      <a:pt x="901414" y="122275"/>
                      <a:pt x="889993" y="122275"/>
                    </a:cubicBezTo>
                    <a:cubicBezTo>
                      <a:pt x="620649" y="122275"/>
                      <a:pt x="351305" y="122275"/>
                      <a:pt x="81961" y="122275"/>
                    </a:cubicBezTo>
                    <a:cubicBezTo>
                      <a:pt x="73395" y="122275"/>
                      <a:pt x="64829" y="122275"/>
                      <a:pt x="57215" y="121323"/>
                    </a:cubicBezTo>
                    <a:cubicBezTo>
                      <a:pt x="21049" y="116563"/>
                      <a:pt x="-1793" y="90860"/>
                      <a:pt x="110" y="56589"/>
                    </a:cubicBezTo>
                    <a:cubicBezTo>
                      <a:pt x="2014" y="24222"/>
                      <a:pt x="25808" y="1375"/>
                      <a:pt x="61974" y="423"/>
                    </a:cubicBezTo>
                    <a:cubicBezTo>
                      <a:pt x="167618" y="-529"/>
                      <a:pt x="273262" y="423"/>
                      <a:pt x="378905" y="423"/>
                    </a:cubicBezTo>
                    <a:cubicBezTo>
                      <a:pt x="414120" y="423"/>
                      <a:pt x="450286" y="423"/>
                      <a:pt x="485501" y="423"/>
                    </a:cubicBezTo>
                    <a:close/>
                  </a:path>
                </a:pathLst>
              </a:custGeom>
              <a:solidFill>
                <a:srgbClr val="000000"/>
              </a:solidFill>
              <a:ln w="9514" cap="flat">
                <a:noFill/>
                <a:prstDash val="solid"/>
                <a:miter/>
              </a:ln>
            </p:spPr>
            <p:txBody>
              <a:bodyPr rtlCol="0" anchor="ctr"/>
              <a:lstStyle/>
              <a:p>
                <a:endParaRPr lang="en-US"/>
              </a:p>
            </p:txBody>
          </p:sp>
          <p:sp>
            <p:nvSpPr>
              <p:cNvPr id="24" name="Freeform 11">
                <a:extLst>
                  <a:ext uri="{FF2B5EF4-FFF2-40B4-BE49-F238E27FC236}">
                    <a16:creationId xmlns:a16="http://schemas.microsoft.com/office/drawing/2014/main" id="{50A3B036-7223-31D7-1784-B7A13BD934C3}"/>
                  </a:ext>
                </a:extLst>
              </p:cNvPr>
              <p:cNvSpPr/>
              <p:nvPr/>
            </p:nvSpPr>
            <p:spPr>
              <a:xfrm>
                <a:off x="4266005" y="2183827"/>
                <a:ext cx="970857" cy="121851"/>
              </a:xfrm>
              <a:custGeom>
                <a:avLst/>
                <a:gdLst>
                  <a:gd name="connsiteX0" fmla="*/ 486445 w 970857"/>
                  <a:gd name="connsiteY0" fmla="*/ 0 h 121851"/>
                  <a:gd name="connsiteX1" fmla="*/ 895695 w 970857"/>
                  <a:gd name="connsiteY1" fmla="*/ 0 h 121851"/>
                  <a:gd name="connsiteX2" fmla="*/ 967076 w 970857"/>
                  <a:gd name="connsiteY2" fmla="*/ 40935 h 121851"/>
                  <a:gd name="connsiteX3" fmla="*/ 925200 w 970857"/>
                  <a:gd name="connsiteY3" fmla="*/ 118044 h 121851"/>
                  <a:gd name="connsiteX4" fmla="*/ 883323 w 970857"/>
                  <a:gd name="connsiteY4" fmla="*/ 121852 h 121851"/>
                  <a:gd name="connsiteX5" fmla="*/ 86711 w 970857"/>
                  <a:gd name="connsiteY5" fmla="*/ 121852 h 121851"/>
                  <a:gd name="connsiteX6" fmla="*/ 61966 w 970857"/>
                  <a:gd name="connsiteY6" fmla="*/ 121852 h 121851"/>
                  <a:gd name="connsiteX7" fmla="*/ 103 w 970857"/>
                  <a:gd name="connsiteY7" fmla="*/ 58070 h 121851"/>
                  <a:gd name="connsiteX8" fmla="*/ 64821 w 970857"/>
                  <a:gd name="connsiteY8" fmla="*/ 952 h 121851"/>
                  <a:gd name="connsiteX9" fmla="*/ 292289 w 970857"/>
                  <a:gd name="connsiteY9" fmla="*/ 952 h 121851"/>
                  <a:gd name="connsiteX10" fmla="*/ 486445 w 970857"/>
                  <a:gd name="connsiteY10" fmla="*/ 0 h 12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0857" h="121851">
                    <a:moveTo>
                      <a:pt x="486445" y="0"/>
                    </a:moveTo>
                    <a:cubicBezTo>
                      <a:pt x="622544" y="0"/>
                      <a:pt x="759596" y="0"/>
                      <a:pt x="895695" y="0"/>
                    </a:cubicBezTo>
                    <a:cubicBezTo>
                      <a:pt x="928055" y="0"/>
                      <a:pt x="954704" y="7616"/>
                      <a:pt x="967076" y="40935"/>
                    </a:cubicBezTo>
                    <a:cubicBezTo>
                      <a:pt x="979449" y="75205"/>
                      <a:pt x="960414" y="109476"/>
                      <a:pt x="925200" y="118044"/>
                    </a:cubicBezTo>
                    <a:cubicBezTo>
                      <a:pt x="911875" y="121852"/>
                      <a:pt x="896647" y="121852"/>
                      <a:pt x="883323" y="121852"/>
                    </a:cubicBezTo>
                    <a:cubicBezTo>
                      <a:pt x="617786" y="121852"/>
                      <a:pt x="352249" y="121852"/>
                      <a:pt x="86711" y="121852"/>
                    </a:cubicBezTo>
                    <a:cubicBezTo>
                      <a:pt x="78146" y="121852"/>
                      <a:pt x="70532" y="121852"/>
                      <a:pt x="61966" y="121852"/>
                    </a:cubicBezTo>
                    <a:cubicBezTo>
                      <a:pt x="22945" y="118044"/>
                      <a:pt x="-1801" y="92341"/>
                      <a:pt x="103" y="58070"/>
                    </a:cubicBezTo>
                    <a:cubicBezTo>
                      <a:pt x="2006" y="23799"/>
                      <a:pt x="25800" y="1904"/>
                      <a:pt x="64821" y="952"/>
                    </a:cubicBezTo>
                    <a:cubicBezTo>
                      <a:pt x="140961" y="0"/>
                      <a:pt x="216149" y="952"/>
                      <a:pt x="292289" y="952"/>
                    </a:cubicBezTo>
                    <a:cubicBezTo>
                      <a:pt x="356055" y="0"/>
                      <a:pt x="420774" y="0"/>
                      <a:pt x="486445" y="0"/>
                    </a:cubicBezTo>
                    <a:close/>
                  </a:path>
                </a:pathLst>
              </a:custGeom>
              <a:solidFill>
                <a:srgbClr val="000000"/>
              </a:solidFill>
              <a:ln w="9514" cap="flat">
                <a:noFill/>
                <a:prstDash val="solid"/>
                <a:miter/>
              </a:ln>
            </p:spPr>
            <p:txBody>
              <a:bodyPr rtlCol="0" anchor="ctr"/>
              <a:lstStyle/>
              <a:p>
                <a:endParaRPr lang="en-US"/>
              </a:p>
            </p:txBody>
          </p:sp>
          <p:sp>
            <p:nvSpPr>
              <p:cNvPr id="25" name="Freeform 12">
                <a:extLst>
                  <a:ext uri="{FF2B5EF4-FFF2-40B4-BE49-F238E27FC236}">
                    <a16:creationId xmlns:a16="http://schemas.microsoft.com/office/drawing/2014/main" id="{F8275F13-853D-5EF5-648A-90C2D714959A}"/>
                  </a:ext>
                </a:extLst>
              </p:cNvPr>
              <p:cNvSpPr/>
              <p:nvPr/>
            </p:nvSpPr>
            <p:spPr>
              <a:xfrm>
                <a:off x="5724179" y="1879195"/>
                <a:ext cx="970796" cy="972915"/>
              </a:xfrm>
              <a:custGeom>
                <a:avLst/>
                <a:gdLst>
                  <a:gd name="connsiteX0" fmla="*/ 484442 w 970796"/>
                  <a:gd name="connsiteY0" fmla="*/ 972913 h 972915"/>
                  <a:gd name="connsiteX1" fmla="*/ 3 w 970796"/>
                  <a:gd name="connsiteY1" fmla="*/ 484554 h 972915"/>
                  <a:gd name="connsiteX2" fmla="*/ 488249 w 970796"/>
                  <a:gd name="connsiteY2" fmla="*/ 3 h 972915"/>
                  <a:gd name="connsiteX3" fmla="*/ 970784 w 970796"/>
                  <a:gd name="connsiteY3" fmla="*/ 490266 h 972915"/>
                  <a:gd name="connsiteX4" fmla="*/ 484442 w 970796"/>
                  <a:gd name="connsiteY4" fmla="*/ 972913 h 972915"/>
                  <a:gd name="connsiteX5" fmla="*/ 485394 w 970796"/>
                  <a:gd name="connsiteY5" fmla="*/ 851061 h 972915"/>
                  <a:gd name="connsiteX6" fmla="*/ 849912 w 970796"/>
                  <a:gd name="connsiteY6" fmla="*/ 487410 h 972915"/>
                  <a:gd name="connsiteX7" fmla="*/ 485394 w 970796"/>
                  <a:gd name="connsiteY7" fmla="*/ 122807 h 972915"/>
                  <a:gd name="connsiteX8" fmla="*/ 120875 w 970796"/>
                  <a:gd name="connsiteY8" fmla="*/ 487410 h 972915"/>
                  <a:gd name="connsiteX9" fmla="*/ 485394 w 970796"/>
                  <a:gd name="connsiteY9" fmla="*/ 851061 h 97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0796" h="972915">
                    <a:moveTo>
                      <a:pt x="484442" y="972913"/>
                    </a:moveTo>
                    <a:cubicBezTo>
                      <a:pt x="215098" y="971961"/>
                      <a:pt x="-949" y="753961"/>
                      <a:pt x="3" y="484554"/>
                    </a:cubicBezTo>
                    <a:cubicBezTo>
                      <a:pt x="955" y="215148"/>
                      <a:pt x="218905" y="-949"/>
                      <a:pt x="488249" y="3"/>
                    </a:cubicBezTo>
                    <a:cubicBezTo>
                      <a:pt x="757593" y="955"/>
                      <a:pt x="972687" y="219907"/>
                      <a:pt x="970784" y="490266"/>
                    </a:cubicBezTo>
                    <a:cubicBezTo>
                      <a:pt x="969832" y="757768"/>
                      <a:pt x="751882" y="973865"/>
                      <a:pt x="484442" y="972913"/>
                    </a:cubicBezTo>
                    <a:close/>
                    <a:moveTo>
                      <a:pt x="485394" y="851061"/>
                    </a:moveTo>
                    <a:cubicBezTo>
                      <a:pt x="687163" y="851061"/>
                      <a:pt x="849912" y="689227"/>
                      <a:pt x="849912" y="487410"/>
                    </a:cubicBezTo>
                    <a:cubicBezTo>
                      <a:pt x="849912" y="285593"/>
                      <a:pt x="687163" y="122807"/>
                      <a:pt x="485394" y="122807"/>
                    </a:cubicBezTo>
                    <a:cubicBezTo>
                      <a:pt x="284575" y="122807"/>
                      <a:pt x="120875" y="285593"/>
                      <a:pt x="120875" y="487410"/>
                    </a:cubicBezTo>
                    <a:cubicBezTo>
                      <a:pt x="120875" y="689227"/>
                      <a:pt x="282671" y="851061"/>
                      <a:pt x="485394" y="851061"/>
                    </a:cubicBezTo>
                    <a:close/>
                  </a:path>
                </a:pathLst>
              </a:custGeom>
              <a:solidFill>
                <a:srgbClr val="000000"/>
              </a:solidFill>
              <a:ln w="951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343498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15A1A7-645A-8739-BE23-EC9E3C7E4A25}"/>
              </a:ext>
            </a:extLst>
          </p:cNvPr>
          <p:cNvSpPr>
            <a:spLocks noGrp="1"/>
          </p:cNvSpPr>
          <p:nvPr>
            <p:ph type="body" sz="quarter" idx="18"/>
          </p:nvPr>
        </p:nvSpPr>
        <p:spPr>
          <a:xfrm>
            <a:off x="369536" y="1508832"/>
            <a:ext cx="5735053" cy="3867704"/>
          </a:xfrm>
        </p:spPr>
        <p:txBody>
          <a:bodyPr vert="horz" lIns="91440" tIns="45720" rIns="91440" bIns="45720" rtlCol="0" anchor="t">
            <a:normAutofit fontScale="92500"/>
          </a:bodyPr>
          <a:lstStyle/>
          <a:p>
            <a:pPr indent="0" algn="just"/>
            <a:r>
              <a:rPr lang="es-ES" dirty="0"/>
              <a:t>En el mercado de la UE están prohibidas las declaraciones de los alimentos que puedan inducir a error a los consumidores. Esto no sólo protege a los consumidores, sino que también fomenta la innovación y garantiza la competencia leal. Las normas garantizan la libre circulación de los alimentos con declaraciones, ya que cualquier empresa alimentaria puede utilizar las mismas declaraciones en sus productos en cualquier lugar de la Unión Europea. </a:t>
            </a:r>
            <a:endParaRPr lang="es-ES"/>
          </a:p>
          <a:p>
            <a:pPr indent="0" algn="just"/>
            <a:r>
              <a:rPr lang="es-ES" dirty="0"/>
              <a:t>Para más información, pulse aquí...</a:t>
            </a:r>
            <a:endParaRPr lang="en-IE" dirty="0">
              <a:cs typeface="Calibri" panose="020F0502020204030204"/>
            </a:endParaRPr>
          </a:p>
        </p:txBody>
      </p:sp>
      <p:sp>
        <p:nvSpPr>
          <p:cNvPr id="3" name="Text Placeholder 2">
            <a:extLst>
              <a:ext uri="{FF2B5EF4-FFF2-40B4-BE49-F238E27FC236}">
                <a16:creationId xmlns:a16="http://schemas.microsoft.com/office/drawing/2014/main" id="{3FE19276-1494-0758-FDCD-A4B8E0A0B378}"/>
              </a:ext>
            </a:extLst>
          </p:cNvPr>
          <p:cNvSpPr>
            <a:spLocks noGrp="1"/>
          </p:cNvSpPr>
          <p:nvPr>
            <p:ph type="body" sz="quarter" idx="16"/>
          </p:nvPr>
        </p:nvSpPr>
        <p:spPr>
          <a:xfrm>
            <a:off x="593558" y="228600"/>
            <a:ext cx="5226315" cy="1118937"/>
          </a:xfrm>
        </p:spPr>
        <p:txBody>
          <a:bodyPr>
            <a:normAutofit/>
          </a:bodyPr>
          <a:lstStyle/>
          <a:p>
            <a:r>
              <a:rPr lang="en-IE" dirty="0" err="1"/>
              <a:t>Importancia</a:t>
            </a:r>
            <a:r>
              <a:rPr lang="en-IE" dirty="0"/>
              <a:t> del </a:t>
            </a:r>
            <a:r>
              <a:rPr lang="en-IE" dirty="0" err="1"/>
              <a:t>uso</a:t>
            </a:r>
            <a:r>
              <a:rPr lang="en-IE" dirty="0"/>
              <a:t> </a:t>
            </a:r>
            <a:r>
              <a:rPr lang="en-IE" dirty="0" err="1"/>
              <a:t>correcto</a:t>
            </a:r>
            <a:r>
              <a:rPr lang="en-IE" dirty="0"/>
              <a:t> de CLAIMS</a:t>
            </a:r>
          </a:p>
        </p:txBody>
      </p:sp>
      <p:sp>
        <p:nvSpPr>
          <p:cNvPr id="6" name="TextBox 5">
            <a:extLst>
              <a:ext uri="{FF2B5EF4-FFF2-40B4-BE49-F238E27FC236}">
                <a16:creationId xmlns:a16="http://schemas.microsoft.com/office/drawing/2014/main" id="{6FF3B13A-6842-D623-A836-9340AF717980}"/>
              </a:ext>
            </a:extLst>
          </p:cNvPr>
          <p:cNvSpPr txBox="1"/>
          <p:nvPr/>
        </p:nvSpPr>
        <p:spPr>
          <a:xfrm>
            <a:off x="2023609" y="5317397"/>
            <a:ext cx="2366211" cy="369332"/>
          </a:xfrm>
          <a:prstGeom prst="rect">
            <a:avLst/>
          </a:prstGeom>
          <a:solidFill>
            <a:srgbClr val="FFD100"/>
          </a:solidFill>
        </p:spPr>
        <p:txBody>
          <a:bodyPr wrap="square">
            <a:spAutoFit/>
          </a:bodyPr>
          <a:lstStyle/>
          <a:p>
            <a:r>
              <a:rPr lang="en-IE" dirty="0">
                <a:solidFill>
                  <a:srgbClr val="1188A3"/>
                </a:solidFill>
                <a:hlinkClick r:id="rId2">
                  <a:extLst>
                    <a:ext uri="{A12FA001-AC4F-418D-AE19-62706E023703}">
                      <ahyp:hlinkClr xmlns:ahyp="http://schemas.microsoft.com/office/drawing/2018/hyperlinkcolor" val="tx"/>
                    </a:ext>
                  </a:extLst>
                </a:hlinkClick>
              </a:rPr>
              <a:t>ROADMAP (europa.eu)</a:t>
            </a:r>
            <a:endParaRPr lang="en-IE" dirty="0">
              <a:solidFill>
                <a:srgbClr val="1188A3"/>
              </a:solidFill>
            </a:endParaRPr>
          </a:p>
        </p:txBody>
      </p:sp>
      <p:sp>
        <p:nvSpPr>
          <p:cNvPr id="13" name="TextBox 12">
            <a:extLst>
              <a:ext uri="{FF2B5EF4-FFF2-40B4-BE49-F238E27FC236}">
                <a16:creationId xmlns:a16="http://schemas.microsoft.com/office/drawing/2014/main" id="{9A5B1AE1-346F-328F-B582-74160A905C65}"/>
              </a:ext>
            </a:extLst>
          </p:cNvPr>
          <p:cNvSpPr txBox="1"/>
          <p:nvPr/>
        </p:nvSpPr>
        <p:spPr>
          <a:xfrm>
            <a:off x="8979681" y="998942"/>
            <a:ext cx="2258673" cy="923330"/>
          </a:xfrm>
          <a:prstGeom prst="rect">
            <a:avLst/>
          </a:prstGeom>
          <a:noFill/>
        </p:spPr>
        <p:txBody>
          <a:bodyPr wrap="square" rtlCol="0">
            <a:spAutoFit/>
          </a:bodyPr>
          <a:lstStyle/>
          <a:p>
            <a:r>
              <a:rPr lang="en-IE" sz="5400" b="1" dirty="0"/>
              <a:t>Health</a:t>
            </a:r>
          </a:p>
        </p:txBody>
      </p:sp>
      <p:sp>
        <p:nvSpPr>
          <p:cNvPr id="14" name="TextBox 13">
            <a:extLst>
              <a:ext uri="{FF2B5EF4-FFF2-40B4-BE49-F238E27FC236}">
                <a16:creationId xmlns:a16="http://schemas.microsoft.com/office/drawing/2014/main" id="{898D585D-24F0-36C2-38DD-366BEEBB216E}"/>
              </a:ext>
            </a:extLst>
          </p:cNvPr>
          <p:cNvSpPr txBox="1"/>
          <p:nvPr/>
        </p:nvSpPr>
        <p:spPr>
          <a:xfrm>
            <a:off x="7373839" y="1361279"/>
            <a:ext cx="2735178" cy="1323439"/>
          </a:xfrm>
          <a:prstGeom prst="rect">
            <a:avLst/>
          </a:prstGeom>
          <a:noFill/>
        </p:spPr>
        <p:txBody>
          <a:bodyPr wrap="square" rtlCol="0">
            <a:spAutoFit/>
          </a:bodyPr>
          <a:lstStyle/>
          <a:p>
            <a:r>
              <a:rPr lang="en-IE" sz="8000" b="1" dirty="0">
                <a:solidFill>
                  <a:srgbClr val="005697"/>
                </a:solidFill>
              </a:rPr>
              <a:t>Claim</a:t>
            </a:r>
          </a:p>
        </p:txBody>
      </p:sp>
      <p:sp>
        <p:nvSpPr>
          <p:cNvPr id="16" name="TextBox 15">
            <a:extLst>
              <a:ext uri="{FF2B5EF4-FFF2-40B4-BE49-F238E27FC236}">
                <a16:creationId xmlns:a16="http://schemas.microsoft.com/office/drawing/2014/main" id="{62F81C6E-FA89-BA2D-97F1-4BCF0AEFE37B}"/>
              </a:ext>
            </a:extLst>
          </p:cNvPr>
          <p:cNvSpPr txBox="1"/>
          <p:nvPr/>
        </p:nvSpPr>
        <p:spPr>
          <a:xfrm>
            <a:off x="8139642" y="2442411"/>
            <a:ext cx="3817541" cy="830997"/>
          </a:xfrm>
          <a:prstGeom prst="rect">
            <a:avLst/>
          </a:prstGeom>
          <a:noFill/>
        </p:spPr>
        <p:txBody>
          <a:bodyPr wrap="square" rtlCol="0">
            <a:spAutoFit/>
          </a:bodyPr>
          <a:lstStyle/>
          <a:p>
            <a:r>
              <a:rPr lang="en-IE" sz="4800" dirty="0">
                <a:solidFill>
                  <a:srgbClr val="28AF95"/>
                </a:solidFill>
              </a:rPr>
              <a:t>Nutrition</a:t>
            </a:r>
          </a:p>
        </p:txBody>
      </p:sp>
      <p:sp>
        <p:nvSpPr>
          <p:cNvPr id="17" name="TextBox 16">
            <a:extLst>
              <a:ext uri="{FF2B5EF4-FFF2-40B4-BE49-F238E27FC236}">
                <a16:creationId xmlns:a16="http://schemas.microsoft.com/office/drawing/2014/main" id="{D52DD74C-B994-8C95-8074-3AB956142544}"/>
              </a:ext>
            </a:extLst>
          </p:cNvPr>
          <p:cNvSpPr txBox="1"/>
          <p:nvPr/>
        </p:nvSpPr>
        <p:spPr>
          <a:xfrm>
            <a:off x="7400095" y="1275941"/>
            <a:ext cx="869982" cy="369332"/>
          </a:xfrm>
          <a:prstGeom prst="rect">
            <a:avLst/>
          </a:prstGeom>
          <a:noFill/>
        </p:spPr>
        <p:txBody>
          <a:bodyPr wrap="none" rtlCol="0">
            <a:spAutoFit/>
          </a:bodyPr>
          <a:lstStyle/>
          <a:p>
            <a:r>
              <a:rPr lang="en-IE" b="1" dirty="0">
                <a:solidFill>
                  <a:schemeClr val="tx2">
                    <a:lumMod val="65000"/>
                  </a:schemeClr>
                </a:solidFill>
              </a:rPr>
              <a:t>natural</a:t>
            </a:r>
          </a:p>
        </p:txBody>
      </p:sp>
      <p:sp>
        <p:nvSpPr>
          <p:cNvPr id="18" name="TextBox 17">
            <a:extLst>
              <a:ext uri="{FF2B5EF4-FFF2-40B4-BE49-F238E27FC236}">
                <a16:creationId xmlns:a16="http://schemas.microsoft.com/office/drawing/2014/main" id="{BA26196E-DBA8-F17C-9F89-7BB2A636AA52}"/>
              </a:ext>
            </a:extLst>
          </p:cNvPr>
          <p:cNvSpPr txBox="1"/>
          <p:nvPr/>
        </p:nvSpPr>
        <p:spPr>
          <a:xfrm>
            <a:off x="8020441" y="973117"/>
            <a:ext cx="684803" cy="369332"/>
          </a:xfrm>
          <a:prstGeom prst="rect">
            <a:avLst/>
          </a:prstGeom>
          <a:noFill/>
        </p:spPr>
        <p:txBody>
          <a:bodyPr wrap="none" rtlCol="0">
            <a:spAutoFit/>
          </a:bodyPr>
          <a:lstStyle/>
          <a:p>
            <a:r>
              <a:rPr lang="en-IE" b="1" dirty="0">
                <a:solidFill>
                  <a:schemeClr val="accent5">
                    <a:lumMod val="75000"/>
                  </a:schemeClr>
                </a:solidFill>
              </a:rPr>
              <a:t>HIGH</a:t>
            </a:r>
          </a:p>
        </p:txBody>
      </p:sp>
      <p:sp>
        <p:nvSpPr>
          <p:cNvPr id="19" name="TextBox 18">
            <a:extLst>
              <a:ext uri="{FF2B5EF4-FFF2-40B4-BE49-F238E27FC236}">
                <a16:creationId xmlns:a16="http://schemas.microsoft.com/office/drawing/2014/main" id="{A83C8779-2D9E-5744-ACED-74333787FFFB}"/>
              </a:ext>
            </a:extLst>
          </p:cNvPr>
          <p:cNvSpPr txBox="1"/>
          <p:nvPr/>
        </p:nvSpPr>
        <p:spPr>
          <a:xfrm>
            <a:off x="10383630" y="1737606"/>
            <a:ext cx="576953" cy="369332"/>
          </a:xfrm>
          <a:prstGeom prst="rect">
            <a:avLst/>
          </a:prstGeom>
          <a:noFill/>
        </p:spPr>
        <p:txBody>
          <a:bodyPr wrap="none" rtlCol="0">
            <a:spAutoFit/>
          </a:bodyPr>
          <a:lstStyle/>
          <a:p>
            <a:r>
              <a:rPr lang="en-IE" b="1" dirty="0">
                <a:solidFill>
                  <a:srgbClr val="FFC000"/>
                </a:solidFill>
              </a:rPr>
              <a:t>Low</a:t>
            </a:r>
          </a:p>
        </p:txBody>
      </p:sp>
      <p:sp>
        <p:nvSpPr>
          <p:cNvPr id="20" name="TextBox 19">
            <a:extLst>
              <a:ext uri="{FF2B5EF4-FFF2-40B4-BE49-F238E27FC236}">
                <a16:creationId xmlns:a16="http://schemas.microsoft.com/office/drawing/2014/main" id="{0AE128B5-69C2-BD80-A40B-3D73E9550F4C}"/>
              </a:ext>
            </a:extLst>
          </p:cNvPr>
          <p:cNvSpPr txBox="1"/>
          <p:nvPr/>
        </p:nvSpPr>
        <p:spPr>
          <a:xfrm>
            <a:off x="7423975" y="2642437"/>
            <a:ext cx="861774" cy="1254061"/>
          </a:xfrm>
          <a:prstGeom prst="rect">
            <a:avLst/>
          </a:prstGeom>
          <a:noFill/>
        </p:spPr>
        <p:txBody>
          <a:bodyPr vert="vert270" wrap="none" rtlCol="0">
            <a:spAutoFit/>
          </a:bodyPr>
          <a:lstStyle/>
          <a:p>
            <a:r>
              <a:rPr lang="en-IE" sz="4400" b="1" dirty="0">
                <a:solidFill>
                  <a:srgbClr val="FFD100"/>
                </a:solidFill>
              </a:rPr>
              <a:t>Food</a:t>
            </a:r>
          </a:p>
        </p:txBody>
      </p:sp>
      <p:sp>
        <p:nvSpPr>
          <p:cNvPr id="21" name="TextBox 20">
            <a:extLst>
              <a:ext uri="{FF2B5EF4-FFF2-40B4-BE49-F238E27FC236}">
                <a16:creationId xmlns:a16="http://schemas.microsoft.com/office/drawing/2014/main" id="{B06A2A0D-A3A0-CB07-F776-92822F3ABC6C}"/>
              </a:ext>
            </a:extLst>
          </p:cNvPr>
          <p:cNvSpPr txBox="1"/>
          <p:nvPr/>
        </p:nvSpPr>
        <p:spPr>
          <a:xfrm>
            <a:off x="9850299" y="1737606"/>
            <a:ext cx="492443" cy="959275"/>
          </a:xfrm>
          <a:prstGeom prst="rect">
            <a:avLst/>
          </a:prstGeom>
          <a:noFill/>
        </p:spPr>
        <p:txBody>
          <a:bodyPr vert="vert270" wrap="square" rtlCol="0">
            <a:spAutoFit/>
          </a:bodyPr>
          <a:lstStyle/>
          <a:p>
            <a:r>
              <a:rPr lang="en-IE" sz="2000" b="1" dirty="0">
                <a:solidFill>
                  <a:schemeClr val="tx1">
                    <a:lumMod val="40000"/>
                    <a:lumOff val="60000"/>
                  </a:schemeClr>
                </a:solidFill>
              </a:rPr>
              <a:t>Low-fat</a:t>
            </a:r>
          </a:p>
        </p:txBody>
      </p:sp>
      <p:sp>
        <p:nvSpPr>
          <p:cNvPr id="22" name="TextBox 21">
            <a:extLst>
              <a:ext uri="{FF2B5EF4-FFF2-40B4-BE49-F238E27FC236}">
                <a16:creationId xmlns:a16="http://schemas.microsoft.com/office/drawing/2014/main" id="{BA24C652-9D17-A648-236F-EF11676466EF}"/>
              </a:ext>
            </a:extLst>
          </p:cNvPr>
          <p:cNvSpPr txBox="1"/>
          <p:nvPr/>
        </p:nvSpPr>
        <p:spPr>
          <a:xfrm>
            <a:off x="9026992" y="3105392"/>
            <a:ext cx="2317604" cy="584775"/>
          </a:xfrm>
          <a:prstGeom prst="rect">
            <a:avLst/>
          </a:prstGeom>
          <a:noFill/>
        </p:spPr>
        <p:txBody>
          <a:bodyPr wrap="square" rtlCol="0">
            <a:spAutoFit/>
          </a:bodyPr>
          <a:lstStyle/>
          <a:p>
            <a:r>
              <a:rPr lang="en-IE" sz="3200" dirty="0">
                <a:solidFill>
                  <a:srgbClr val="0070C0"/>
                </a:solidFill>
              </a:rPr>
              <a:t>Fat-free</a:t>
            </a:r>
          </a:p>
        </p:txBody>
      </p:sp>
      <p:sp>
        <p:nvSpPr>
          <p:cNvPr id="23" name="TextBox 22">
            <a:extLst>
              <a:ext uri="{FF2B5EF4-FFF2-40B4-BE49-F238E27FC236}">
                <a16:creationId xmlns:a16="http://schemas.microsoft.com/office/drawing/2014/main" id="{A80FF2F6-1A22-0BA6-A6AF-32A33F455972}"/>
              </a:ext>
            </a:extLst>
          </p:cNvPr>
          <p:cNvSpPr txBox="1"/>
          <p:nvPr/>
        </p:nvSpPr>
        <p:spPr>
          <a:xfrm>
            <a:off x="8126485" y="3060151"/>
            <a:ext cx="1035211" cy="369332"/>
          </a:xfrm>
          <a:prstGeom prst="rect">
            <a:avLst/>
          </a:prstGeom>
          <a:noFill/>
        </p:spPr>
        <p:txBody>
          <a:bodyPr wrap="square" rtlCol="0">
            <a:spAutoFit/>
          </a:bodyPr>
          <a:lstStyle/>
          <a:p>
            <a:r>
              <a:rPr lang="en-IE" dirty="0">
                <a:solidFill>
                  <a:schemeClr val="accent4">
                    <a:lumMod val="75000"/>
                  </a:schemeClr>
                </a:solidFill>
              </a:rPr>
              <a:t>vitamins</a:t>
            </a:r>
          </a:p>
        </p:txBody>
      </p:sp>
      <p:sp>
        <p:nvSpPr>
          <p:cNvPr id="24" name="TextBox 23">
            <a:extLst>
              <a:ext uri="{FF2B5EF4-FFF2-40B4-BE49-F238E27FC236}">
                <a16:creationId xmlns:a16="http://schemas.microsoft.com/office/drawing/2014/main" id="{C8573154-7716-9901-FBB6-63C23626F86B}"/>
              </a:ext>
            </a:extLst>
          </p:cNvPr>
          <p:cNvSpPr txBox="1"/>
          <p:nvPr/>
        </p:nvSpPr>
        <p:spPr>
          <a:xfrm>
            <a:off x="8546897" y="2321468"/>
            <a:ext cx="1035211" cy="338554"/>
          </a:xfrm>
          <a:prstGeom prst="rect">
            <a:avLst/>
          </a:prstGeom>
          <a:noFill/>
        </p:spPr>
        <p:txBody>
          <a:bodyPr wrap="square" rtlCol="0">
            <a:spAutoFit/>
          </a:bodyPr>
          <a:lstStyle/>
          <a:p>
            <a:r>
              <a:rPr lang="en-IE" sz="1600" dirty="0">
                <a:solidFill>
                  <a:srgbClr val="002060"/>
                </a:solidFill>
              </a:rPr>
              <a:t>Calcium</a:t>
            </a:r>
          </a:p>
        </p:txBody>
      </p:sp>
      <p:sp>
        <p:nvSpPr>
          <p:cNvPr id="25" name="TextBox 24">
            <a:extLst>
              <a:ext uri="{FF2B5EF4-FFF2-40B4-BE49-F238E27FC236}">
                <a16:creationId xmlns:a16="http://schemas.microsoft.com/office/drawing/2014/main" id="{B1948EB0-8E50-0367-3EC5-D96A571CD79B}"/>
              </a:ext>
            </a:extLst>
          </p:cNvPr>
          <p:cNvSpPr txBox="1"/>
          <p:nvPr/>
        </p:nvSpPr>
        <p:spPr>
          <a:xfrm>
            <a:off x="7129684" y="2409536"/>
            <a:ext cx="1035211" cy="307777"/>
          </a:xfrm>
          <a:prstGeom prst="rect">
            <a:avLst/>
          </a:prstGeom>
          <a:noFill/>
        </p:spPr>
        <p:txBody>
          <a:bodyPr wrap="square" rtlCol="0">
            <a:spAutoFit/>
          </a:bodyPr>
          <a:lstStyle/>
          <a:p>
            <a:r>
              <a:rPr lang="en-IE" sz="1400" b="1" dirty="0">
                <a:solidFill>
                  <a:schemeClr val="accent2">
                    <a:lumMod val="50000"/>
                  </a:schemeClr>
                </a:solidFill>
              </a:rPr>
              <a:t>Minerals</a:t>
            </a:r>
          </a:p>
        </p:txBody>
      </p:sp>
      <p:sp>
        <p:nvSpPr>
          <p:cNvPr id="26" name="TextBox 25">
            <a:extLst>
              <a:ext uri="{FF2B5EF4-FFF2-40B4-BE49-F238E27FC236}">
                <a16:creationId xmlns:a16="http://schemas.microsoft.com/office/drawing/2014/main" id="{C1CFBAE8-4493-879F-33BB-B12BFF47847A}"/>
              </a:ext>
            </a:extLst>
          </p:cNvPr>
          <p:cNvSpPr txBox="1"/>
          <p:nvPr/>
        </p:nvSpPr>
        <p:spPr>
          <a:xfrm>
            <a:off x="10342742" y="2257745"/>
            <a:ext cx="1137491" cy="369332"/>
          </a:xfrm>
          <a:prstGeom prst="rect">
            <a:avLst/>
          </a:prstGeom>
          <a:noFill/>
        </p:spPr>
        <p:txBody>
          <a:bodyPr wrap="none" rtlCol="0">
            <a:spAutoFit/>
          </a:bodyPr>
          <a:lstStyle/>
          <a:p>
            <a:r>
              <a:rPr lang="en-IE" b="1" dirty="0">
                <a:solidFill>
                  <a:schemeClr val="accent2">
                    <a:lumMod val="50000"/>
                  </a:schemeClr>
                </a:solidFill>
              </a:rPr>
              <a:t>High-fibre</a:t>
            </a:r>
          </a:p>
        </p:txBody>
      </p:sp>
      <p:sp>
        <p:nvSpPr>
          <p:cNvPr id="27" name="TextBox 26">
            <a:extLst>
              <a:ext uri="{FF2B5EF4-FFF2-40B4-BE49-F238E27FC236}">
                <a16:creationId xmlns:a16="http://schemas.microsoft.com/office/drawing/2014/main" id="{246E2867-2154-3A41-562C-2430EA3D28BD}"/>
              </a:ext>
            </a:extLst>
          </p:cNvPr>
          <p:cNvSpPr txBox="1"/>
          <p:nvPr/>
        </p:nvSpPr>
        <p:spPr>
          <a:xfrm>
            <a:off x="8595779" y="434784"/>
            <a:ext cx="553998" cy="1043684"/>
          </a:xfrm>
          <a:prstGeom prst="rect">
            <a:avLst/>
          </a:prstGeom>
          <a:noFill/>
        </p:spPr>
        <p:txBody>
          <a:bodyPr vert="vert270" wrap="square" rtlCol="0">
            <a:spAutoFit/>
          </a:bodyPr>
          <a:lstStyle/>
          <a:p>
            <a:r>
              <a:rPr lang="en-IE" sz="2400" b="1" dirty="0">
                <a:solidFill>
                  <a:srgbClr val="FFD100"/>
                </a:solidFill>
              </a:rPr>
              <a:t>Protein</a:t>
            </a:r>
          </a:p>
        </p:txBody>
      </p:sp>
      <p:sp>
        <p:nvSpPr>
          <p:cNvPr id="28" name="TextBox 27">
            <a:extLst>
              <a:ext uri="{FF2B5EF4-FFF2-40B4-BE49-F238E27FC236}">
                <a16:creationId xmlns:a16="http://schemas.microsoft.com/office/drawing/2014/main" id="{754673BB-64C6-6A98-6C2B-095C7392181E}"/>
              </a:ext>
            </a:extLst>
          </p:cNvPr>
          <p:cNvSpPr txBox="1"/>
          <p:nvPr/>
        </p:nvSpPr>
        <p:spPr>
          <a:xfrm>
            <a:off x="10492088" y="2857909"/>
            <a:ext cx="2317604" cy="584775"/>
          </a:xfrm>
          <a:prstGeom prst="rect">
            <a:avLst/>
          </a:prstGeom>
          <a:noFill/>
        </p:spPr>
        <p:txBody>
          <a:bodyPr wrap="square" rtlCol="0">
            <a:spAutoFit/>
          </a:bodyPr>
          <a:lstStyle/>
          <a:p>
            <a:r>
              <a:rPr lang="en-IE" sz="3200" b="1" dirty="0">
                <a:solidFill>
                  <a:srgbClr val="002060"/>
                </a:solidFill>
              </a:rPr>
              <a:t>SALT</a:t>
            </a:r>
          </a:p>
        </p:txBody>
      </p:sp>
      <p:sp>
        <p:nvSpPr>
          <p:cNvPr id="29" name="TextBox 28">
            <a:extLst>
              <a:ext uri="{FF2B5EF4-FFF2-40B4-BE49-F238E27FC236}">
                <a16:creationId xmlns:a16="http://schemas.microsoft.com/office/drawing/2014/main" id="{C52EB2ED-6DDE-5017-FC9F-6DA39BE6A25B}"/>
              </a:ext>
            </a:extLst>
          </p:cNvPr>
          <p:cNvSpPr txBox="1"/>
          <p:nvPr/>
        </p:nvSpPr>
        <p:spPr>
          <a:xfrm>
            <a:off x="8088630" y="3494019"/>
            <a:ext cx="2317604" cy="584775"/>
          </a:xfrm>
          <a:prstGeom prst="rect">
            <a:avLst/>
          </a:prstGeom>
          <a:noFill/>
        </p:spPr>
        <p:txBody>
          <a:bodyPr wrap="square" rtlCol="0">
            <a:spAutoFit/>
          </a:bodyPr>
          <a:lstStyle/>
          <a:p>
            <a:r>
              <a:rPr lang="en-IE" sz="3200" b="1" dirty="0">
                <a:solidFill>
                  <a:srgbClr val="002060"/>
                </a:solidFill>
              </a:rPr>
              <a:t>Sugar</a:t>
            </a:r>
          </a:p>
        </p:txBody>
      </p:sp>
      <p:sp>
        <p:nvSpPr>
          <p:cNvPr id="30" name="TextBox 29">
            <a:extLst>
              <a:ext uri="{FF2B5EF4-FFF2-40B4-BE49-F238E27FC236}">
                <a16:creationId xmlns:a16="http://schemas.microsoft.com/office/drawing/2014/main" id="{CD8ABCE0-F4C1-2740-C4C8-EE2F3A1D1607}"/>
              </a:ext>
            </a:extLst>
          </p:cNvPr>
          <p:cNvSpPr txBox="1"/>
          <p:nvPr/>
        </p:nvSpPr>
        <p:spPr>
          <a:xfrm>
            <a:off x="10440424" y="3571048"/>
            <a:ext cx="1306127" cy="369332"/>
          </a:xfrm>
          <a:prstGeom prst="rect">
            <a:avLst/>
          </a:prstGeom>
          <a:noFill/>
        </p:spPr>
        <p:txBody>
          <a:bodyPr wrap="none" rtlCol="0">
            <a:spAutoFit/>
          </a:bodyPr>
          <a:lstStyle/>
          <a:p>
            <a:r>
              <a:rPr lang="en-IE" b="1" dirty="0">
                <a:solidFill>
                  <a:schemeClr val="tx2">
                    <a:lumMod val="65000"/>
                  </a:schemeClr>
                </a:solidFill>
              </a:rPr>
              <a:t>FREE-FROM</a:t>
            </a:r>
          </a:p>
        </p:txBody>
      </p:sp>
      <p:sp>
        <p:nvSpPr>
          <p:cNvPr id="31" name="TextBox 30">
            <a:extLst>
              <a:ext uri="{FF2B5EF4-FFF2-40B4-BE49-F238E27FC236}">
                <a16:creationId xmlns:a16="http://schemas.microsoft.com/office/drawing/2014/main" id="{9849045B-6FC9-7676-B8FF-27F9A00AB954}"/>
              </a:ext>
            </a:extLst>
          </p:cNvPr>
          <p:cNvSpPr txBox="1"/>
          <p:nvPr/>
        </p:nvSpPr>
        <p:spPr>
          <a:xfrm>
            <a:off x="6998656" y="2960395"/>
            <a:ext cx="708271" cy="461665"/>
          </a:xfrm>
          <a:prstGeom prst="rect">
            <a:avLst/>
          </a:prstGeom>
          <a:noFill/>
        </p:spPr>
        <p:txBody>
          <a:bodyPr wrap="none" rtlCol="0">
            <a:spAutoFit/>
          </a:bodyPr>
          <a:lstStyle/>
          <a:p>
            <a:r>
              <a:rPr lang="en-IE" sz="2400" b="1" dirty="0">
                <a:solidFill>
                  <a:srgbClr val="70B2BE"/>
                </a:solidFill>
              </a:rPr>
              <a:t>Low</a:t>
            </a:r>
          </a:p>
        </p:txBody>
      </p:sp>
      <p:sp>
        <p:nvSpPr>
          <p:cNvPr id="32" name="TextBox 31">
            <a:extLst>
              <a:ext uri="{FF2B5EF4-FFF2-40B4-BE49-F238E27FC236}">
                <a16:creationId xmlns:a16="http://schemas.microsoft.com/office/drawing/2014/main" id="{BB4F760F-12FD-C9A4-AE31-77E476383E1D}"/>
              </a:ext>
            </a:extLst>
          </p:cNvPr>
          <p:cNvSpPr txBox="1"/>
          <p:nvPr/>
        </p:nvSpPr>
        <p:spPr>
          <a:xfrm>
            <a:off x="10994075" y="1923979"/>
            <a:ext cx="684803" cy="369332"/>
          </a:xfrm>
          <a:prstGeom prst="rect">
            <a:avLst/>
          </a:prstGeom>
          <a:noFill/>
        </p:spPr>
        <p:txBody>
          <a:bodyPr wrap="none" rtlCol="0">
            <a:spAutoFit/>
          </a:bodyPr>
          <a:lstStyle/>
          <a:p>
            <a:r>
              <a:rPr lang="en-IE" b="1" dirty="0">
                <a:solidFill>
                  <a:srgbClr val="70B2BE"/>
                </a:solidFill>
              </a:rPr>
              <a:t>HIGH</a:t>
            </a:r>
          </a:p>
        </p:txBody>
      </p:sp>
      <p:sp>
        <p:nvSpPr>
          <p:cNvPr id="33" name="TextBox 32">
            <a:extLst>
              <a:ext uri="{FF2B5EF4-FFF2-40B4-BE49-F238E27FC236}">
                <a16:creationId xmlns:a16="http://schemas.microsoft.com/office/drawing/2014/main" id="{D1F30BF9-69FD-455D-EEF0-C972D79012C0}"/>
              </a:ext>
            </a:extLst>
          </p:cNvPr>
          <p:cNvSpPr txBox="1"/>
          <p:nvPr/>
        </p:nvSpPr>
        <p:spPr>
          <a:xfrm>
            <a:off x="7019229" y="3782954"/>
            <a:ext cx="1035211" cy="338554"/>
          </a:xfrm>
          <a:prstGeom prst="rect">
            <a:avLst/>
          </a:prstGeom>
          <a:noFill/>
        </p:spPr>
        <p:txBody>
          <a:bodyPr wrap="square" rtlCol="0">
            <a:spAutoFit/>
          </a:bodyPr>
          <a:lstStyle/>
          <a:p>
            <a:r>
              <a:rPr lang="en-IE" sz="1600" dirty="0">
                <a:solidFill>
                  <a:srgbClr val="002060"/>
                </a:solidFill>
              </a:rPr>
              <a:t>Source</a:t>
            </a:r>
          </a:p>
        </p:txBody>
      </p:sp>
      <p:sp>
        <p:nvSpPr>
          <p:cNvPr id="34" name="TextBox 33">
            <a:extLst>
              <a:ext uri="{FF2B5EF4-FFF2-40B4-BE49-F238E27FC236}">
                <a16:creationId xmlns:a16="http://schemas.microsoft.com/office/drawing/2014/main" id="{BBDAB77D-319D-2644-0CD8-B5B311161E57}"/>
              </a:ext>
            </a:extLst>
          </p:cNvPr>
          <p:cNvSpPr txBox="1"/>
          <p:nvPr/>
        </p:nvSpPr>
        <p:spPr>
          <a:xfrm>
            <a:off x="9529465" y="3837826"/>
            <a:ext cx="1035211" cy="369332"/>
          </a:xfrm>
          <a:prstGeom prst="rect">
            <a:avLst/>
          </a:prstGeom>
          <a:noFill/>
        </p:spPr>
        <p:txBody>
          <a:bodyPr wrap="square" rtlCol="0">
            <a:spAutoFit/>
          </a:bodyPr>
          <a:lstStyle/>
          <a:p>
            <a:r>
              <a:rPr lang="en-IE" b="1" dirty="0">
                <a:solidFill>
                  <a:srgbClr val="70B2BE"/>
                </a:solidFill>
              </a:rPr>
              <a:t>vitamins</a:t>
            </a:r>
          </a:p>
        </p:txBody>
      </p:sp>
    </p:spTree>
    <p:extLst>
      <p:ext uri="{BB962C8B-B14F-4D97-AF65-F5344CB8AC3E}">
        <p14:creationId xmlns:p14="http://schemas.microsoft.com/office/powerpoint/2010/main" val="3182129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E4528AC-564E-9C50-B2C6-1D526784B588}"/>
              </a:ext>
            </a:extLst>
          </p:cNvPr>
          <p:cNvSpPr>
            <a:spLocks noGrp="1"/>
          </p:cNvSpPr>
          <p:nvPr>
            <p:ph type="pic" sz="quarter" idx="10"/>
          </p:nvPr>
        </p:nvSpPr>
        <p:spPr/>
      </p:sp>
      <p:sp>
        <p:nvSpPr>
          <p:cNvPr id="3" name="Text Placeholder 2">
            <a:extLst>
              <a:ext uri="{FF2B5EF4-FFF2-40B4-BE49-F238E27FC236}">
                <a16:creationId xmlns:a16="http://schemas.microsoft.com/office/drawing/2014/main" id="{E072A527-3EB6-E8A2-81B3-2C4086B03495}"/>
              </a:ext>
            </a:extLst>
          </p:cNvPr>
          <p:cNvSpPr>
            <a:spLocks noGrp="1"/>
          </p:cNvSpPr>
          <p:nvPr>
            <p:ph type="body" sz="quarter" idx="18"/>
          </p:nvPr>
        </p:nvSpPr>
        <p:spPr>
          <a:xfrm>
            <a:off x="236763" y="1914427"/>
            <a:ext cx="6039749" cy="3913188"/>
          </a:xfrm>
          <a:solidFill>
            <a:schemeClr val="bg1"/>
          </a:solidFill>
        </p:spPr>
        <p:txBody>
          <a:bodyPr vert="horz" lIns="91440" tIns="45720" rIns="91440" bIns="45720" rtlCol="0" anchor="t">
            <a:normAutofit/>
          </a:bodyPr>
          <a:lstStyle/>
          <a:p>
            <a:pPr marL="0" indent="0" algn="just"/>
            <a:r>
              <a:rPr lang="es-ES" b="0" i="0" dirty="0">
                <a:effectLst/>
              </a:rPr>
              <a:t>La EFSA se encarga de verificar el fundamento científico de las declaraciones presentadas, algunas de las cuales se utilizan actualmente y otras son propuestas por los solicitantes - (empresas que quieren presentar declaraciones para su autorización en la UE). </a:t>
            </a:r>
            <a:endParaRPr lang="es-ES"/>
          </a:p>
          <a:p>
            <a:pPr marL="0" indent="0" algn="just"/>
            <a:r>
              <a:rPr lang="es-ES" b="0" i="0" dirty="0">
                <a:effectLst/>
              </a:rPr>
              <a:t>Esta información sirve de base a la Comisión Europea y a los Estados miembros, que decidirán entonces si autorizan las solicitudes.</a:t>
            </a:r>
            <a:endParaRPr lang="es-ES" b="0" i="0" dirty="0">
              <a:effectLst/>
              <a:cs typeface="Calibri" panose="020F0502020204030204"/>
            </a:endParaRPr>
          </a:p>
        </p:txBody>
      </p:sp>
      <p:sp>
        <p:nvSpPr>
          <p:cNvPr id="4" name="Text Placeholder 3">
            <a:extLst>
              <a:ext uri="{FF2B5EF4-FFF2-40B4-BE49-F238E27FC236}">
                <a16:creationId xmlns:a16="http://schemas.microsoft.com/office/drawing/2014/main" id="{8CAEBF34-E109-E1E7-EFC7-4E2FC0A5547C}"/>
              </a:ext>
            </a:extLst>
          </p:cNvPr>
          <p:cNvSpPr>
            <a:spLocks noGrp="1"/>
          </p:cNvSpPr>
          <p:nvPr>
            <p:ph type="body" sz="quarter" idx="16"/>
          </p:nvPr>
        </p:nvSpPr>
        <p:spPr>
          <a:xfrm>
            <a:off x="236765" y="440871"/>
            <a:ext cx="5623720" cy="1061357"/>
          </a:xfrm>
        </p:spPr>
        <p:txBody>
          <a:bodyPr>
            <a:normAutofit fontScale="85000" lnSpcReduction="10000"/>
          </a:bodyPr>
          <a:lstStyle/>
          <a:p>
            <a:r>
              <a:rPr lang="es-ES" dirty="0"/>
              <a:t>El papel de la Autoridad Europea de Seguridad Alimentaria </a:t>
            </a:r>
            <a:r>
              <a:rPr lang="en-IE" dirty="0">
                <a:solidFill>
                  <a:srgbClr val="1188A3"/>
                </a:solidFill>
                <a:hlinkClick r:id="rId3"/>
              </a:rPr>
              <a:t>EFSA</a:t>
            </a:r>
            <a:endParaRPr lang="en-IE" dirty="0">
              <a:solidFill>
                <a:srgbClr val="1188A3"/>
              </a:solidFill>
            </a:endParaRPr>
          </a:p>
        </p:txBody>
      </p:sp>
      <p:pic>
        <p:nvPicPr>
          <p:cNvPr id="5" name="Online Media 4" title="What are health claims and how are they assessed?">
            <a:hlinkClick r:id="" action="ppaction://media"/>
            <a:extLst>
              <a:ext uri="{FF2B5EF4-FFF2-40B4-BE49-F238E27FC236}">
                <a16:creationId xmlns:a16="http://schemas.microsoft.com/office/drawing/2014/main" id="{1DD4DF07-C1B3-85D0-1F9A-0C3BD67D9386}"/>
              </a:ext>
            </a:extLst>
          </p:cNvPr>
          <p:cNvPicPr>
            <a:picLocks noRot="1" noChangeAspect="1"/>
          </p:cNvPicPr>
          <p:nvPr>
            <a:videoFile r:link="rId1"/>
          </p:nvPr>
        </p:nvPicPr>
        <p:blipFill>
          <a:blip r:embed="rId4"/>
          <a:stretch>
            <a:fillRect/>
          </a:stretch>
        </p:blipFill>
        <p:spPr>
          <a:xfrm>
            <a:off x="6931479" y="1203325"/>
            <a:ext cx="5260521" cy="3913188"/>
          </a:xfrm>
          <a:prstGeom prst="rect">
            <a:avLst/>
          </a:prstGeom>
        </p:spPr>
      </p:pic>
      <p:sp>
        <p:nvSpPr>
          <p:cNvPr id="9" name="TextBox 8">
            <a:extLst>
              <a:ext uri="{FF2B5EF4-FFF2-40B4-BE49-F238E27FC236}">
                <a16:creationId xmlns:a16="http://schemas.microsoft.com/office/drawing/2014/main" id="{51532C21-50C2-0F1E-F455-17171A39A631}"/>
              </a:ext>
            </a:extLst>
          </p:cNvPr>
          <p:cNvSpPr txBox="1"/>
          <p:nvPr/>
        </p:nvSpPr>
        <p:spPr>
          <a:xfrm>
            <a:off x="5983062" y="6093670"/>
            <a:ext cx="6208938" cy="369332"/>
          </a:xfrm>
          <a:prstGeom prst="rect">
            <a:avLst/>
          </a:prstGeom>
          <a:noFill/>
        </p:spPr>
        <p:txBody>
          <a:bodyPr wrap="square">
            <a:spAutoFit/>
          </a:bodyPr>
          <a:lstStyle/>
          <a:p>
            <a:r>
              <a:rPr lang="en-US" dirty="0">
                <a:solidFill>
                  <a:srgbClr val="1188A3"/>
                </a:solidFill>
                <a:hlinkClick r:id="rId5">
                  <a:extLst>
                    <a:ext uri="{A12FA001-AC4F-418D-AE19-62706E023703}">
                      <ahyp:hlinkClr xmlns:ahyp="http://schemas.microsoft.com/office/drawing/2018/hyperlinkcolor" val="tx"/>
                    </a:ext>
                  </a:extLst>
                </a:hlinkClick>
              </a:rPr>
              <a:t>What are health claims and how are they assessed? - YouTube</a:t>
            </a:r>
            <a:endParaRPr lang="en-IE" dirty="0">
              <a:solidFill>
                <a:srgbClr val="1188A3"/>
              </a:solidFill>
            </a:endParaRPr>
          </a:p>
        </p:txBody>
      </p:sp>
      <p:sp>
        <p:nvSpPr>
          <p:cNvPr id="11" name="TextBox 10">
            <a:extLst>
              <a:ext uri="{FF2B5EF4-FFF2-40B4-BE49-F238E27FC236}">
                <a16:creationId xmlns:a16="http://schemas.microsoft.com/office/drawing/2014/main" id="{A6957726-6DD3-8D6F-6D21-526C7FCE0853}"/>
              </a:ext>
            </a:extLst>
          </p:cNvPr>
          <p:cNvSpPr txBox="1"/>
          <p:nvPr/>
        </p:nvSpPr>
        <p:spPr>
          <a:xfrm>
            <a:off x="224634" y="5504449"/>
            <a:ext cx="4616787" cy="646331"/>
          </a:xfrm>
          <a:prstGeom prst="rect">
            <a:avLst/>
          </a:prstGeom>
          <a:noFill/>
          <a:ln>
            <a:solidFill>
              <a:srgbClr val="1188A3"/>
            </a:solidFill>
          </a:ln>
        </p:spPr>
        <p:txBody>
          <a:bodyPr wrap="square">
            <a:spAutoFit/>
          </a:bodyPr>
          <a:lstStyle/>
          <a:p>
            <a:r>
              <a:rPr lang="en-IE" dirty="0">
                <a:solidFill>
                  <a:srgbClr val="1188A3"/>
                </a:solidFill>
                <a:hlinkClick r:id="rId6"/>
              </a:rPr>
              <a:t>Aplicaciones de la </a:t>
            </a:r>
            <a:r>
              <a:rPr lang="en-IE" dirty="0" err="1">
                <a:solidFill>
                  <a:srgbClr val="1188A3"/>
                </a:solidFill>
                <a:hlinkClick r:id="rId6"/>
              </a:rPr>
              <a:t>nutrición</a:t>
            </a:r>
            <a:r>
              <a:rPr lang="en-IE" dirty="0">
                <a:solidFill>
                  <a:srgbClr val="1188A3"/>
                </a:solidFill>
                <a:hlinkClick r:id="rId6"/>
              </a:rPr>
              <a:t>: </a:t>
            </a:r>
            <a:r>
              <a:rPr lang="en-IE" dirty="0" err="1">
                <a:solidFill>
                  <a:srgbClr val="1188A3"/>
                </a:solidFill>
                <a:hlinkClick r:id="rId6"/>
              </a:rPr>
              <a:t>Regulaciones</a:t>
            </a:r>
            <a:r>
              <a:rPr lang="en-IE" dirty="0">
                <a:solidFill>
                  <a:srgbClr val="1188A3"/>
                </a:solidFill>
                <a:hlinkClick r:id="rId6"/>
              </a:rPr>
              <a:t> y </a:t>
            </a:r>
            <a:r>
              <a:rPr lang="en-IE" dirty="0" err="1">
                <a:solidFill>
                  <a:srgbClr val="1188A3"/>
                </a:solidFill>
                <a:hlinkClick r:id="rId6"/>
              </a:rPr>
              <a:t>orientación</a:t>
            </a:r>
            <a:r>
              <a:rPr lang="en-IE" dirty="0">
                <a:solidFill>
                  <a:srgbClr val="1188A3"/>
                </a:solidFill>
                <a:hlinkClick r:id="rId6"/>
              </a:rPr>
              <a:t>| EFSA (europa.eu)</a:t>
            </a:r>
            <a:endParaRPr lang="en-IE" dirty="0">
              <a:solidFill>
                <a:srgbClr val="1188A3"/>
              </a:solidFill>
            </a:endParaRPr>
          </a:p>
        </p:txBody>
      </p:sp>
    </p:spTree>
    <p:extLst>
      <p:ext uri="{BB962C8B-B14F-4D97-AF65-F5344CB8AC3E}">
        <p14:creationId xmlns:p14="http://schemas.microsoft.com/office/powerpoint/2010/main" val="114599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2613FB-4F66-1EB6-A304-5C1768A61915}"/>
              </a:ext>
            </a:extLst>
          </p:cNvPr>
          <p:cNvSpPr>
            <a:spLocks noGrp="1"/>
          </p:cNvSpPr>
          <p:nvPr>
            <p:ph type="body" sz="quarter" idx="18"/>
          </p:nvPr>
        </p:nvSpPr>
        <p:spPr>
          <a:xfrm>
            <a:off x="1718561" y="1493520"/>
            <a:ext cx="5131416" cy="5181513"/>
          </a:xfrm>
        </p:spPr>
        <p:txBody>
          <a:bodyPr vert="horz" lIns="91440" tIns="45720" rIns="91440" bIns="45720" rtlCol="0" anchor="t">
            <a:normAutofit fontScale="92500" lnSpcReduction="10000"/>
          </a:bodyPr>
          <a:lstStyle/>
          <a:p>
            <a:pPr marL="0" indent="0" algn="just"/>
            <a:r>
              <a:rPr lang="es-ES" dirty="0"/>
              <a:t>Para las empresas alimentarias, conseguir que la EFSA apruebe una nueva declaración relacionada con la salud o la nutrición es difícil, ya que se necesitan pruebas científicas sólidas y consenso.</a:t>
            </a:r>
            <a:endParaRPr lang="es-ES"/>
          </a:p>
          <a:p>
            <a:pPr marL="0" indent="0" algn="just"/>
            <a:r>
              <a:rPr lang="es-ES" dirty="0"/>
              <a:t>Por lo tanto, las PYME pueden utilizar la base de datos de la UE sobre</a:t>
            </a:r>
            <a:r>
              <a:rPr lang="en-US" dirty="0"/>
              <a:t> “</a:t>
            </a:r>
            <a:r>
              <a:rPr lang="es-ES" dirty="0">
                <a:solidFill>
                  <a:srgbClr val="1188A3"/>
                </a:solidFill>
                <a:hlinkClick r:id="rId2"/>
              </a:rPr>
              <a:t>Registro de la UE de declaraciones nutricionales y de propiedades saludables en los alimentos</a:t>
            </a:r>
            <a:r>
              <a:rPr lang="en-US" dirty="0"/>
              <a:t>”, </a:t>
            </a:r>
            <a:r>
              <a:rPr lang="es-ES" dirty="0"/>
              <a:t>que enumera las declaraciones permitidas relacionadas con la salud y la nutrición. </a:t>
            </a:r>
            <a:endParaRPr lang="es-ES" dirty="0">
              <a:cs typeface="Calibri" panose="020F0502020204030204"/>
            </a:endParaRPr>
          </a:p>
          <a:p>
            <a:pPr marL="0" indent="0" algn="just"/>
            <a:r>
              <a:rPr lang="en-US" b="1" dirty="0"/>
              <a:t>ESSENTIAL READING:</a:t>
            </a:r>
            <a:endParaRPr lang="en-US" b="1" dirty="0">
              <a:cs typeface="Calibri" panose="020F0502020204030204"/>
            </a:endParaRPr>
          </a:p>
          <a:p>
            <a:pPr marL="342900" indent="-342900" algn="just">
              <a:buFont typeface="Arial" panose="020B0604020202020204" pitchFamily="34" charset="0"/>
              <a:buChar char="•"/>
            </a:pPr>
            <a:r>
              <a:rPr lang="en-US" dirty="0">
                <a:solidFill>
                  <a:srgbClr val="1188A3"/>
                </a:solidFill>
                <a:hlinkClick r:id="rId3">
                  <a:extLst>
                    <a:ext uri="{A12FA001-AC4F-418D-AE19-62706E023703}">
                      <ahyp:hlinkClr xmlns:ahyp="http://schemas.microsoft.com/office/drawing/2018/hyperlinkcolor" val="tx"/>
                    </a:ext>
                  </a:extLst>
                </a:hlinkClick>
              </a:rPr>
              <a:t>EU Register of nutrition and health claims made on foods (v.3.6) (europa.eu)</a:t>
            </a:r>
            <a:endParaRPr lang="en-US" dirty="0">
              <a:solidFill>
                <a:srgbClr val="1188A3"/>
              </a:solidFill>
              <a:cs typeface="Calibri" panose="020F0502020204030204"/>
            </a:endParaRPr>
          </a:p>
          <a:p>
            <a:pPr marL="342900" indent="-342900" algn="just">
              <a:buFont typeface="Arial" panose="020B0604020202020204" pitchFamily="34" charset="0"/>
              <a:buChar char="•"/>
            </a:pPr>
            <a:r>
              <a:rPr lang="en-IE" dirty="0">
                <a:solidFill>
                  <a:srgbClr val="1188A3"/>
                </a:solidFill>
                <a:hlinkClick r:id="rId4"/>
              </a:rPr>
              <a:t>Nutrition claims (europa.eu)</a:t>
            </a:r>
            <a:endParaRPr lang="en-IE" dirty="0">
              <a:solidFill>
                <a:srgbClr val="1188A3"/>
              </a:solidFill>
              <a:cs typeface="Calibri" panose="020F0502020204030204"/>
            </a:endParaRPr>
          </a:p>
          <a:p>
            <a:pPr marL="0" indent="0"/>
            <a:endParaRPr lang="en-IE" dirty="0">
              <a:solidFill>
                <a:srgbClr val="1188A3"/>
              </a:solidFill>
            </a:endParaRPr>
          </a:p>
          <a:p>
            <a:pPr marL="0" indent="0"/>
            <a:endParaRPr lang="en-IE" dirty="0"/>
          </a:p>
        </p:txBody>
      </p:sp>
      <p:sp>
        <p:nvSpPr>
          <p:cNvPr id="4" name="Text Placeholder 3">
            <a:extLst>
              <a:ext uri="{FF2B5EF4-FFF2-40B4-BE49-F238E27FC236}">
                <a16:creationId xmlns:a16="http://schemas.microsoft.com/office/drawing/2014/main" id="{4549B3A8-39A8-D514-0F14-EE6A6C2A17FD}"/>
              </a:ext>
            </a:extLst>
          </p:cNvPr>
          <p:cNvSpPr>
            <a:spLocks noGrp="1"/>
          </p:cNvSpPr>
          <p:nvPr>
            <p:ph type="body" sz="quarter" idx="16"/>
          </p:nvPr>
        </p:nvSpPr>
        <p:spPr/>
        <p:txBody>
          <a:bodyPr>
            <a:normAutofit lnSpcReduction="10000"/>
          </a:bodyPr>
          <a:lstStyle/>
          <a:p>
            <a:r>
              <a:rPr lang="en-IE" dirty="0" err="1"/>
              <a:t>Orientación</a:t>
            </a:r>
            <a:endParaRPr lang="en-IE" dirty="0"/>
          </a:p>
        </p:txBody>
      </p:sp>
      <p:sp>
        <p:nvSpPr>
          <p:cNvPr id="10" name="TextBox 9">
            <a:extLst>
              <a:ext uri="{FF2B5EF4-FFF2-40B4-BE49-F238E27FC236}">
                <a16:creationId xmlns:a16="http://schemas.microsoft.com/office/drawing/2014/main" id="{87ED9C72-D131-A130-414A-262DA2248F88}"/>
              </a:ext>
            </a:extLst>
          </p:cNvPr>
          <p:cNvSpPr txBox="1"/>
          <p:nvPr/>
        </p:nvSpPr>
        <p:spPr>
          <a:xfrm>
            <a:off x="6938986" y="151572"/>
            <a:ext cx="5197643" cy="1200329"/>
          </a:xfrm>
          <a:prstGeom prst="rect">
            <a:avLst/>
          </a:prstGeom>
          <a:noFill/>
        </p:spPr>
        <p:txBody>
          <a:bodyPr wrap="square">
            <a:spAutoFit/>
          </a:bodyPr>
          <a:lstStyle/>
          <a:p>
            <a:pPr algn="ctr" fontAlgn="base"/>
            <a:r>
              <a:rPr lang="es-ES" sz="2400" b="1" i="0" dirty="0">
                <a:solidFill>
                  <a:srgbClr val="000000"/>
                </a:solidFill>
                <a:effectLst/>
                <a:cs typeface="Arial" panose="020B0604020202020204" pitchFamily="34" charset="0"/>
              </a:rPr>
              <a:t>Los cinco principales reclamos relacionados con el envejecimiento de la salud (dirigidos a los mayores)</a:t>
            </a:r>
          </a:p>
        </p:txBody>
      </p:sp>
      <p:sp>
        <p:nvSpPr>
          <p:cNvPr id="11" name="Speech Bubble: Oval 10">
            <a:extLst>
              <a:ext uri="{FF2B5EF4-FFF2-40B4-BE49-F238E27FC236}">
                <a16:creationId xmlns:a16="http://schemas.microsoft.com/office/drawing/2014/main" id="{D9C860F7-47FC-24F1-819F-90A19852A795}"/>
              </a:ext>
            </a:extLst>
          </p:cNvPr>
          <p:cNvSpPr/>
          <p:nvPr/>
        </p:nvSpPr>
        <p:spPr>
          <a:xfrm>
            <a:off x="7283114" y="1801436"/>
            <a:ext cx="2109538" cy="1147011"/>
          </a:xfrm>
          <a:prstGeom prst="wedgeEllipseCallout">
            <a:avLst/>
          </a:prstGeom>
          <a:solidFill>
            <a:srgbClr val="85D2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solidFill>
                  <a:srgbClr val="000000"/>
                </a:solidFill>
              </a:rPr>
              <a:t>1. </a:t>
            </a:r>
            <a:r>
              <a:rPr lang="en-IE" b="1" dirty="0" err="1">
                <a:solidFill>
                  <a:srgbClr val="000000"/>
                </a:solidFill>
              </a:rPr>
              <a:t>Salud</a:t>
            </a:r>
            <a:r>
              <a:rPr lang="en-IE" b="1" dirty="0">
                <a:solidFill>
                  <a:srgbClr val="000000"/>
                </a:solidFill>
              </a:rPr>
              <a:t> </a:t>
            </a:r>
            <a:r>
              <a:rPr lang="en-IE" b="1" dirty="0" err="1">
                <a:solidFill>
                  <a:srgbClr val="000000"/>
                </a:solidFill>
              </a:rPr>
              <a:t>digestiva</a:t>
            </a:r>
            <a:r>
              <a:rPr lang="en-IE" b="1" dirty="0">
                <a:solidFill>
                  <a:srgbClr val="000000"/>
                </a:solidFill>
              </a:rPr>
              <a:t>/intestinal</a:t>
            </a:r>
          </a:p>
        </p:txBody>
      </p:sp>
      <p:sp>
        <p:nvSpPr>
          <p:cNvPr id="12" name="Speech Bubble: Oval 11">
            <a:extLst>
              <a:ext uri="{FF2B5EF4-FFF2-40B4-BE49-F238E27FC236}">
                <a16:creationId xmlns:a16="http://schemas.microsoft.com/office/drawing/2014/main" id="{0ABCA678-D553-974B-1933-AA0BB093630A}"/>
              </a:ext>
            </a:extLst>
          </p:cNvPr>
          <p:cNvSpPr/>
          <p:nvPr/>
        </p:nvSpPr>
        <p:spPr>
          <a:xfrm>
            <a:off x="9825788" y="1439778"/>
            <a:ext cx="1933074" cy="1147011"/>
          </a:xfrm>
          <a:prstGeom prst="wedgeEllipseCallou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solidFill>
                  <a:srgbClr val="000000"/>
                </a:solidFill>
              </a:rPr>
              <a:t>2. </a:t>
            </a:r>
            <a:r>
              <a:rPr lang="en-IE" b="1" dirty="0" err="1">
                <a:solidFill>
                  <a:srgbClr val="000000"/>
                </a:solidFill>
              </a:rPr>
              <a:t>Energía</a:t>
            </a:r>
            <a:r>
              <a:rPr lang="en-IE" b="1" dirty="0">
                <a:solidFill>
                  <a:srgbClr val="000000"/>
                </a:solidFill>
              </a:rPr>
              <a:t> / </a:t>
            </a:r>
            <a:r>
              <a:rPr lang="en-IE" b="1" dirty="0" err="1">
                <a:solidFill>
                  <a:srgbClr val="000000"/>
                </a:solidFill>
              </a:rPr>
              <a:t>Alerta</a:t>
            </a:r>
            <a:endParaRPr lang="en-IE" b="1" dirty="0">
              <a:solidFill>
                <a:srgbClr val="000000"/>
              </a:solidFill>
            </a:endParaRPr>
          </a:p>
        </p:txBody>
      </p:sp>
      <p:sp>
        <p:nvSpPr>
          <p:cNvPr id="13" name="Speech Bubble: Oval 12">
            <a:extLst>
              <a:ext uri="{FF2B5EF4-FFF2-40B4-BE49-F238E27FC236}">
                <a16:creationId xmlns:a16="http://schemas.microsoft.com/office/drawing/2014/main" id="{86C135C2-2C9A-2231-6C2A-9E6D3A1E7267}"/>
              </a:ext>
            </a:extLst>
          </p:cNvPr>
          <p:cNvSpPr/>
          <p:nvPr/>
        </p:nvSpPr>
        <p:spPr>
          <a:xfrm>
            <a:off x="8859251" y="3124201"/>
            <a:ext cx="1933074" cy="1147011"/>
          </a:xfrm>
          <a:prstGeom prst="wedgeEllipse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solidFill>
                  <a:srgbClr val="000000"/>
                </a:solidFill>
              </a:rPr>
              <a:t>3. </a:t>
            </a:r>
            <a:r>
              <a:rPr lang="en-IE" b="1" dirty="0" err="1">
                <a:solidFill>
                  <a:srgbClr val="000000"/>
                </a:solidFill>
              </a:rPr>
              <a:t>Salud</a:t>
            </a:r>
            <a:r>
              <a:rPr lang="en-IE" b="1" dirty="0">
                <a:solidFill>
                  <a:srgbClr val="000000"/>
                </a:solidFill>
              </a:rPr>
              <a:t> del </a:t>
            </a:r>
            <a:r>
              <a:rPr lang="en-IE" b="1" dirty="0" err="1">
                <a:solidFill>
                  <a:srgbClr val="000000"/>
                </a:solidFill>
              </a:rPr>
              <a:t>corazón</a:t>
            </a:r>
            <a:endParaRPr lang="en-IE" b="1" dirty="0">
              <a:solidFill>
                <a:srgbClr val="000000"/>
              </a:solidFill>
            </a:endParaRPr>
          </a:p>
        </p:txBody>
      </p:sp>
      <p:sp>
        <p:nvSpPr>
          <p:cNvPr id="14" name="Speech Bubble: Oval 13">
            <a:extLst>
              <a:ext uri="{FF2B5EF4-FFF2-40B4-BE49-F238E27FC236}">
                <a16:creationId xmlns:a16="http://schemas.microsoft.com/office/drawing/2014/main" id="{E5D03AE1-A699-6E5F-C7F0-822B9484C14F}"/>
              </a:ext>
            </a:extLst>
          </p:cNvPr>
          <p:cNvSpPr/>
          <p:nvPr/>
        </p:nvSpPr>
        <p:spPr>
          <a:xfrm>
            <a:off x="7579892" y="4576012"/>
            <a:ext cx="2109538" cy="1147011"/>
          </a:xfrm>
          <a:prstGeom prst="wedgeEllipseCallou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solidFill>
                  <a:srgbClr val="000000"/>
                </a:solidFill>
              </a:rPr>
              <a:t>4. </a:t>
            </a:r>
            <a:r>
              <a:rPr lang="en-IE" b="1" dirty="0" err="1">
                <a:solidFill>
                  <a:srgbClr val="000000"/>
                </a:solidFill>
              </a:rPr>
              <a:t>Salud</a:t>
            </a:r>
            <a:r>
              <a:rPr lang="en-IE" b="1" dirty="0">
                <a:solidFill>
                  <a:srgbClr val="000000"/>
                </a:solidFill>
              </a:rPr>
              <a:t> </a:t>
            </a:r>
            <a:r>
              <a:rPr lang="en-IE" b="1" dirty="0" err="1">
                <a:solidFill>
                  <a:srgbClr val="000000"/>
                </a:solidFill>
              </a:rPr>
              <a:t>inmunológica</a:t>
            </a:r>
            <a:endParaRPr lang="en-IE" b="1" dirty="0">
              <a:solidFill>
                <a:srgbClr val="000000"/>
              </a:solidFill>
            </a:endParaRPr>
          </a:p>
        </p:txBody>
      </p:sp>
      <p:sp>
        <p:nvSpPr>
          <p:cNvPr id="15" name="Speech Bubble: Oval 14">
            <a:extLst>
              <a:ext uri="{FF2B5EF4-FFF2-40B4-BE49-F238E27FC236}">
                <a16:creationId xmlns:a16="http://schemas.microsoft.com/office/drawing/2014/main" id="{E78773CE-96FB-DA71-B1CE-19455C1E177F}"/>
              </a:ext>
            </a:extLst>
          </p:cNvPr>
          <p:cNvSpPr/>
          <p:nvPr/>
        </p:nvSpPr>
        <p:spPr>
          <a:xfrm>
            <a:off x="10138610" y="4930359"/>
            <a:ext cx="1933074" cy="1147011"/>
          </a:xfrm>
          <a:prstGeom prst="wedgeEllipseCallout">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solidFill>
                  <a:srgbClr val="000000"/>
                </a:solidFill>
              </a:rPr>
              <a:t>5. </a:t>
            </a:r>
            <a:r>
              <a:rPr lang="en-IE" b="1" dirty="0" err="1">
                <a:solidFill>
                  <a:srgbClr val="000000"/>
                </a:solidFill>
              </a:rPr>
              <a:t>Cerebro</a:t>
            </a:r>
            <a:r>
              <a:rPr lang="en-IE" b="1" dirty="0">
                <a:solidFill>
                  <a:srgbClr val="000000"/>
                </a:solidFill>
              </a:rPr>
              <a:t> / </a:t>
            </a:r>
            <a:r>
              <a:rPr lang="en-IE" b="1" dirty="0" err="1">
                <a:solidFill>
                  <a:srgbClr val="000000"/>
                </a:solidFill>
              </a:rPr>
              <a:t>Salud</a:t>
            </a:r>
            <a:r>
              <a:rPr lang="en-IE" b="1" dirty="0">
                <a:solidFill>
                  <a:srgbClr val="000000"/>
                </a:solidFill>
              </a:rPr>
              <a:t> </a:t>
            </a:r>
            <a:r>
              <a:rPr lang="en-IE" b="1" dirty="0" err="1">
                <a:solidFill>
                  <a:srgbClr val="000000"/>
                </a:solidFill>
              </a:rPr>
              <a:t>cognitiva</a:t>
            </a:r>
            <a:endParaRPr lang="en-IE" b="1" dirty="0">
              <a:solidFill>
                <a:srgbClr val="000000"/>
              </a:solidFill>
            </a:endParaRPr>
          </a:p>
        </p:txBody>
      </p:sp>
      <p:sp>
        <p:nvSpPr>
          <p:cNvPr id="17" name="TextBox 16">
            <a:extLst>
              <a:ext uri="{FF2B5EF4-FFF2-40B4-BE49-F238E27FC236}">
                <a16:creationId xmlns:a16="http://schemas.microsoft.com/office/drawing/2014/main" id="{7507B886-86E5-577D-E6D1-1B8A50FA62F0}"/>
              </a:ext>
            </a:extLst>
          </p:cNvPr>
          <p:cNvSpPr txBox="1"/>
          <p:nvPr/>
        </p:nvSpPr>
        <p:spPr>
          <a:xfrm>
            <a:off x="7283114" y="6366959"/>
            <a:ext cx="4114800" cy="338554"/>
          </a:xfrm>
          <a:prstGeom prst="rect">
            <a:avLst/>
          </a:prstGeom>
          <a:noFill/>
        </p:spPr>
        <p:txBody>
          <a:bodyPr wrap="square">
            <a:spAutoFit/>
          </a:bodyPr>
          <a:lstStyle/>
          <a:p>
            <a:pPr fontAlgn="base"/>
            <a:r>
              <a:rPr lang="en-GB" sz="1600" i="1" dirty="0">
                <a:cs typeface="Arial" panose="020B0604020202020204" pitchFamily="34" charset="0"/>
              </a:rPr>
              <a:t>(</a:t>
            </a:r>
            <a:r>
              <a:rPr lang="en-GB" sz="1600" i="1" dirty="0" err="1">
                <a:cs typeface="Arial" panose="020B0604020202020204" pitchFamily="34" charset="0"/>
              </a:rPr>
              <a:t>Según</a:t>
            </a:r>
            <a:r>
              <a:rPr lang="en-GB" sz="1600" i="1" dirty="0">
                <a:cs typeface="Arial" panose="020B0604020202020204" pitchFamily="34" charset="0"/>
              </a:rPr>
              <a:t> Innova Market Insights)</a:t>
            </a:r>
            <a:endParaRPr lang="en-GB" sz="1600" b="0" i="1" dirty="0">
              <a:effectLst/>
              <a:cs typeface="Arial" panose="020B0604020202020204" pitchFamily="34" charset="0"/>
            </a:endParaRPr>
          </a:p>
        </p:txBody>
      </p:sp>
    </p:spTree>
    <p:extLst>
      <p:ext uri="{BB962C8B-B14F-4D97-AF65-F5344CB8AC3E}">
        <p14:creationId xmlns:p14="http://schemas.microsoft.com/office/powerpoint/2010/main" val="23635813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FC1CD8-020F-459F-9122-A7A4C1D9D20B}"/>
              </a:ext>
            </a:extLst>
          </p:cNvPr>
          <p:cNvSpPr>
            <a:spLocks noGrp="1"/>
          </p:cNvSpPr>
          <p:nvPr>
            <p:ph type="body" sz="quarter" idx="16"/>
          </p:nvPr>
        </p:nvSpPr>
        <p:spPr>
          <a:xfrm>
            <a:off x="2149154" y="934084"/>
            <a:ext cx="4235894" cy="1792640"/>
          </a:xfrm>
        </p:spPr>
        <p:txBody>
          <a:bodyPr>
            <a:normAutofit fontScale="92500" lnSpcReduction="10000"/>
          </a:bodyPr>
          <a:lstStyle/>
          <a:p>
            <a:r>
              <a:rPr lang="en-IE" dirty="0" err="1"/>
              <a:t>Envasado</a:t>
            </a:r>
            <a:r>
              <a:rPr lang="en-IE" dirty="0"/>
              <a:t> y </a:t>
            </a:r>
            <a:r>
              <a:rPr lang="en-IE" dirty="0" err="1"/>
              <a:t>etiquetado</a:t>
            </a:r>
            <a:r>
              <a:rPr lang="en-IE" dirty="0"/>
              <a:t> </a:t>
            </a:r>
            <a:r>
              <a:rPr lang="en-IE" dirty="0" err="1"/>
              <a:t>innovadores</a:t>
            </a:r>
            <a:endParaRPr lang="en-IE" dirty="0"/>
          </a:p>
        </p:txBody>
      </p:sp>
      <p:sp>
        <p:nvSpPr>
          <p:cNvPr id="3" name="Text Placeholder 2">
            <a:extLst>
              <a:ext uri="{FF2B5EF4-FFF2-40B4-BE49-F238E27FC236}">
                <a16:creationId xmlns:a16="http://schemas.microsoft.com/office/drawing/2014/main" id="{3A362E13-42A2-4105-A2A5-3D8C7333D2C6}"/>
              </a:ext>
            </a:extLst>
          </p:cNvPr>
          <p:cNvSpPr>
            <a:spLocks noGrp="1"/>
          </p:cNvSpPr>
          <p:nvPr>
            <p:ph type="body" sz="quarter" idx="17"/>
          </p:nvPr>
        </p:nvSpPr>
        <p:spPr/>
        <p:txBody>
          <a:bodyPr>
            <a:normAutofit fontScale="85000" lnSpcReduction="20000"/>
          </a:bodyPr>
          <a:lstStyle/>
          <a:p>
            <a:r>
              <a:rPr lang="en-IE" dirty="0"/>
              <a:t>04</a:t>
            </a:r>
          </a:p>
        </p:txBody>
      </p:sp>
    </p:spTree>
    <p:extLst>
      <p:ext uri="{BB962C8B-B14F-4D97-AF65-F5344CB8AC3E}">
        <p14:creationId xmlns:p14="http://schemas.microsoft.com/office/powerpoint/2010/main" val="11029353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hocolates in a box">
            <a:extLst>
              <a:ext uri="{FF2B5EF4-FFF2-40B4-BE49-F238E27FC236}">
                <a16:creationId xmlns:a16="http://schemas.microsoft.com/office/drawing/2014/main" id="{9585925B-4B7D-444A-9CB3-90F1855D87A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614329C3-C4F0-41AB-8C46-0341609C2F9F}"/>
              </a:ext>
            </a:extLst>
          </p:cNvPr>
          <p:cNvSpPr>
            <a:spLocks noGrp="1"/>
          </p:cNvSpPr>
          <p:nvPr>
            <p:ph type="body" sz="quarter" idx="18"/>
          </p:nvPr>
        </p:nvSpPr>
        <p:spPr>
          <a:xfrm>
            <a:off x="1524212" y="1649673"/>
            <a:ext cx="5105121" cy="4525954"/>
          </a:xfrm>
        </p:spPr>
        <p:txBody>
          <a:bodyPr vert="horz" lIns="91440" tIns="45720" rIns="91440" bIns="45720" rtlCol="0" anchor="t">
            <a:normAutofit lnSpcReduction="10000"/>
          </a:bodyPr>
          <a:lstStyle/>
          <a:p>
            <a:pPr indent="0" algn="just"/>
            <a:r>
              <a:rPr lang="es-ES" dirty="0"/>
              <a:t>En esta sección, repasamos el papel del envase en el desarrollo de nuevos productos alimentarios para personas mayores. Algunas consideraciones:</a:t>
            </a:r>
            <a:endParaRPr lang="es-ES"/>
          </a:p>
          <a:p>
            <a:pPr indent="0" algn="just"/>
            <a:r>
              <a:rPr lang="es-ES" dirty="0"/>
              <a:t>La forma del envase puede determinar si el alimento es aceptado por los mayores o no. </a:t>
            </a:r>
            <a:endParaRPr lang="es-ES" dirty="0">
              <a:cs typeface="Calibri" panose="020F0502020204030204"/>
            </a:endParaRPr>
          </a:p>
          <a:p>
            <a:pPr marL="571500" indent="-342900" algn="just">
              <a:buFont typeface="Arial" panose="020B0604020202020204" pitchFamily="34" charset="0"/>
              <a:buChar char="•"/>
            </a:pPr>
            <a:r>
              <a:rPr lang="es-ES" dirty="0"/>
              <a:t>La </a:t>
            </a:r>
            <a:r>
              <a:rPr lang="es-ES" b="1" dirty="0"/>
              <a:t>percepción</a:t>
            </a:r>
            <a:r>
              <a:rPr lang="es-ES" dirty="0"/>
              <a:t> que reciben del aspecto del envase, la </a:t>
            </a:r>
            <a:r>
              <a:rPr lang="es-ES" b="1" dirty="0"/>
              <a:t>facilidad</a:t>
            </a:r>
            <a:r>
              <a:rPr lang="es-ES" dirty="0"/>
              <a:t> de </a:t>
            </a:r>
            <a:r>
              <a:rPr lang="es-ES" b="1" dirty="0"/>
              <a:t>uso del mismo </a:t>
            </a:r>
            <a:r>
              <a:rPr lang="es-ES" dirty="0"/>
              <a:t>y la </a:t>
            </a:r>
            <a:r>
              <a:rPr lang="es-ES" b="1" dirty="0"/>
              <a:t>capacidad de leer o entender</a:t>
            </a:r>
            <a:r>
              <a:rPr lang="es-ES" dirty="0"/>
              <a:t> lo que contiene son factores que influyen en su decisión de compra.</a:t>
            </a:r>
            <a:endParaRPr lang="en-IE" dirty="0">
              <a:cs typeface="Calibri" panose="020F0502020204030204"/>
            </a:endParaRPr>
          </a:p>
        </p:txBody>
      </p:sp>
      <p:sp>
        <p:nvSpPr>
          <p:cNvPr id="4" name="Text Placeholder 3">
            <a:extLst>
              <a:ext uri="{FF2B5EF4-FFF2-40B4-BE49-F238E27FC236}">
                <a16:creationId xmlns:a16="http://schemas.microsoft.com/office/drawing/2014/main" id="{AFECF0E7-5076-467F-8B6A-0DE242C61522}"/>
              </a:ext>
            </a:extLst>
          </p:cNvPr>
          <p:cNvSpPr>
            <a:spLocks noGrp="1"/>
          </p:cNvSpPr>
          <p:nvPr>
            <p:ph type="body" sz="quarter" idx="16"/>
          </p:nvPr>
        </p:nvSpPr>
        <p:spPr/>
        <p:txBody>
          <a:bodyPr>
            <a:normAutofit lnSpcReduction="10000"/>
          </a:bodyPr>
          <a:lstStyle/>
          <a:p>
            <a:r>
              <a:rPr lang="en-IE" dirty="0" err="1"/>
              <a:t>Envases</a:t>
            </a:r>
            <a:r>
              <a:rPr lang="en-IE" dirty="0"/>
              <a:t> </a:t>
            </a:r>
            <a:r>
              <a:rPr lang="en-IE" dirty="0" err="1"/>
              <a:t>innovadores</a:t>
            </a:r>
            <a:r>
              <a:rPr lang="en-IE" dirty="0"/>
              <a:t> </a:t>
            </a:r>
          </a:p>
        </p:txBody>
      </p:sp>
    </p:spTree>
    <p:extLst>
      <p:ext uri="{BB962C8B-B14F-4D97-AF65-F5344CB8AC3E}">
        <p14:creationId xmlns:p14="http://schemas.microsoft.com/office/powerpoint/2010/main" val="20585692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old men giving each other a high five">
            <a:extLst>
              <a:ext uri="{FF2B5EF4-FFF2-40B4-BE49-F238E27FC236}">
                <a16:creationId xmlns:a16="http://schemas.microsoft.com/office/drawing/2014/main" id="{2AF09716-A3B3-4051-AE15-4DB6AB0A839E}"/>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852062" y="228600"/>
            <a:ext cx="5105121" cy="6362700"/>
          </a:xfrm>
        </p:spPr>
      </p:pic>
      <p:sp>
        <p:nvSpPr>
          <p:cNvPr id="3" name="Text Placeholder 2">
            <a:extLst>
              <a:ext uri="{FF2B5EF4-FFF2-40B4-BE49-F238E27FC236}">
                <a16:creationId xmlns:a16="http://schemas.microsoft.com/office/drawing/2014/main" id="{0A5A984D-AC20-4869-94EB-BD84D1B899A8}"/>
              </a:ext>
            </a:extLst>
          </p:cNvPr>
          <p:cNvSpPr>
            <a:spLocks noGrp="1"/>
          </p:cNvSpPr>
          <p:nvPr>
            <p:ph type="body" sz="quarter" idx="18"/>
          </p:nvPr>
        </p:nvSpPr>
        <p:spPr>
          <a:xfrm>
            <a:off x="1449860" y="1773241"/>
            <a:ext cx="5173362" cy="4525954"/>
          </a:xfrm>
        </p:spPr>
        <p:txBody>
          <a:bodyPr vert="horz" lIns="91440" tIns="45720" rIns="91440" bIns="45720" rtlCol="0" anchor="t">
            <a:normAutofit fontScale="92500"/>
          </a:bodyPr>
          <a:lstStyle/>
          <a:p>
            <a:pPr indent="0" algn="just"/>
            <a:r>
              <a:rPr lang="es-ES" dirty="0"/>
              <a:t>Tenga en cuenta que </a:t>
            </a:r>
            <a:r>
              <a:rPr lang="es-ES" b="1" dirty="0"/>
              <a:t>las limitaciones físicas </a:t>
            </a:r>
            <a:r>
              <a:rPr lang="es-ES" dirty="0"/>
              <a:t>pueden afectar a la selección de productos alimenticios de las personas mayores. Su fuerza puede afectar a la hora de abrir o transportar determinados productos alimenticios. Su vista puede afectar a su capacidad para leer la etiqueta o reconocer el producto y/o sus beneficios. </a:t>
            </a:r>
            <a:endParaRPr lang="es-ES"/>
          </a:p>
          <a:p>
            <a:pPr indent="0" algn="just"/>
            <a:r>
              <a:rPr lang="es-ES" dirty="0"/>
              <a:t>A la hora de considerar el DNP de alimentos para personas mayores, recomendamos tener en cuenta todos estos factores y optimizar su envase para que se adapte a las personas mayores. </a:t>
            </a:r>
            <a:endParaRPr lang="en-IE" dirty="0">
              <a:cs typeface="Calibri" panose="020F0502020204030204"/>
            </a:endParaRPr>
          </a:p>
        </p:txBody>
      </p:sp>
      <p:sp>
        <p:nvSpPr>
          <p:cNvPr id="4" name="Text Placeholder 3">
            <a:extLst>
              <a:ext uri="{FF2B5EF4-FFF2-40B4-BE49-F238E27FC236}">
                <a16:creationId xmlns:a16="http://schemas.microsoft.com/office/drawing/2014/main" id="{5944A38A-331A-4F1F-A669-8993ADDF8D52}"/>
              </a:ext>
            </a:extLst>
          </p:cNvPr>
          <p:cNvSpPr>
            <a:spLocks noGrp="1"/>
          </p:cNvSpPr>
          <p:nvPr>
            <p:ph type="body" sz="quarter" idx="16"/>
          </p:nvPr>
        </p:nvSpPr>
        <p:spPr/>
        <p:txBody>
          <a:bodyPr>
            <a:normAutofit lnSpcReduction="10000"/>
          </a:bodyPr>
          <a:lstStyle/>
          <a:p>
            <a:r>
              <a:rPr lang="en-IE" dirty="0" err="1"/>
              <a:t>Factores</a:t>
            </a:r>
            <a:r>
              <a:rPr lang="en-IE" dirty="0"/>
              <a:t> que </a:t>
            </a:r>
            <a:r>
              <a:rPr lang="en-IE" dirty="0" err="1"/>
              <a:t>influyen</a:t>
            </a:r>
            <a:r>
              <a:rPr lang="en-IE" dirty="0"/>
              <a:t> </a:t>
            </a:r>
          </a:p>
        </p:txBody>
      </p:sp>
    </p:spTree>
    <p:extLst>
      <p:ext uri="{BB962C8B-B14F-4D97-AF65-F5344CB8AC3E}">
        <p14:creationId xmlns:p14="http://schemas.microsoft.com/office/powerpoint/2010/main" val="3289947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Elderly couple preparing meal">
            <a:extLst>
              <a:ext uri="{FF2B5EF4-FFF2-40B4-BE49-F238E27FC236}">
                <a16:creationId xmlns:a16="http://schemas.microsoft.com/office/drawing/2014/main" id="{B320FE2B-746F-459B-95F9-2A4D486A6D46}"/>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300"/>
          <a:stretch/>
        </p:blipFill>
        <p:spPr>
          <a:xfrm>
            <a:off x="6852062" y="228600"/>
            <a:ext cx="5105121" cy="6362700"/>
          </a:xfrm>
        </p:spPr>
      </p:pic>
      <p:sp>
        <p:nvSpPr>
          <p:cNvPr id="3" name="Text Placeholder 2">
            <a:extLst>
              <a:ext uri="{FF2B5EF4-FFF2-40B4-BE49-F238E27FC236}">
                <a16:creationId xmlns:a16="http://schemas.microsoft.com/office/drawing/2014/main" id="{95539080-A3E3-4DA0-8260-2FB329911A01}"/>
              </a:ext>
            </a:extLst>
          </p:cNvPr>
          <p:cNvSpPr>
            <a:spLocks noGrp="1"/>
          </p:cNvSpPr>
          <p:nvPr>
            <p:ph type="body" sz="quarter" idx="18"/>
          </p:nvPr>
        </p:nvSpPr>
        <p:spPr>
          <a:xfrm>
            <a:off x="1679343" y="1441622"/>
            <a:ext cx="5105121" cy="5187778"/>
          </a:xfrm>
        </p:spPr>
        <p:txBody>
          <a:bodyPr>
            <a:normAutofit fontScale="92500" lnSpcReduction="20000"/>
          </a:bodyPr>
          <a:lstStyle/>
          <a:p>
            <a:pPr marL="0" algn="just"/>
            <a:r>
              <a:rPr lang="es-ES" dirty="0"/>
              <a:t>Al comprender las características del envejecimiento podemos intentar desarrollar alimentos que tengan un </a:t>
            </a:r>
            <a:r>
              <a:rPr lang="es-ES" b="1" dirty="0"/>
              <a:t>IMPACTO PREVENTIVO </a:t>
            </a:r>
            <a:r>
              <a:rPr lang="es-ES" dirty="0"/>
              <a:t>sobre los efectos del envejecimiento.  Es necesario</a:t>
            </a:r>
            <a:r>
              <a:rPr lang="en-GB" sz="2400" dirty="0">
                <a:cs typeface="Arial" panose="020B0604020202020204" pitchFamily="34" charset="0"/>
              </a:rPr>
              <a:t>:</a:t>
            </a:r>
            <a:endParaRPr lang="en-IE" dirty="0"/>
          </a:p>
          <a:p>
            <a:pPr marL="285750" indent="-285750" algn="just">
              <a:buFont typeface="Arial" panose="020B0604020202020204" pitchFamily="34" charset="0"/>
              <a:buChar char="•"/>
            </a:pPr>
            <a:r>
              <a:rPr lang="es-ES" sz="2400" dirty="0">
                <a:cs typeface="Arial" panose="020B0604020202020204" pitchFamily="34" charset="0"/>
              </a:rPr>
              <a:t>El desarrollo de nuevos productos alimentarios que tengan efectos científicos </a:t>
            </a:r>
            <a:r>
              <a:rPr lang="es-ES" sz="2400" b="1" dirty="0">
                <a:cs typeface="Arial" panose="020B0604020202020204" pitchFamily="34" charset="0"/>
              </a:rPr>
              <a:t>beneficiosos probados </a:t>
            </a:r>
            <a:r>
              <a:rPr lang="es-ES" sz="2400" dirty="0">
                <a:cs typeface="Arial" panose="020B0604020202020204" pitchFamily="34" charset="0"/>
              </a:rPr>
              <a:t>para la salud y que estén </a:t>
            </a:r>
            <a:r>
              <a:rPr lang="es-ES" sz="2400" b="1" dirty="0">
                <a:cs typeface="Arial" panose="020B0604020202020204" pitchFamily="34" charset="0"/>
              </a:rPr>
              <a:t>permitidos por los órganos legislativos, </a:t>
            </a:r>
            <a:r>
              <a:rPr lang="es-ES" sz="2400" dirty="0">
                <a:cs typeface="Arial" panose="020B0604020202020204" pitchFamily="34" charset="0"/>
              </a:rPr>
              <a:t>y que además sean comprendidos y adoptados por los consumidores</a:t>
            </a:r>
            <a:r>
              <a:rPr lang="en-GB" sz="2400" dirty="0">
                <a:cs typeface="Arial" panose="020B0604020202020204" pitchFamily="34" charset="0"/>
              </a:rPr>
              <a:t>. </a:t>
            </a:r>
            <a:endParaRPr lang="en-GB" sz="2800" dirty="0">
              <a:cs typeface="Arial" panose="020B0604020202020204" pitchFamily="34" charset="0"/>
            </a:endParaRPr>
          </a:p>
          <a:p>
            <a:pPr marL="285750" indent="-285750" algn="just">
              <a:buFont typeface="Arial" panose="020B0604020202020204" pitchFamily="34" charset="0"/>
              <a:buChar char="•"/>
            </a:pPr>
            <a:r>
              <a:rPr lang="es-ES" dirty="0">
                <a:cs typeface="Arial" panose="020B0604020202020204" pitchFamily="34" charset="0"/>
              </a:rPr>
              <a:t>El desarrollo de productos </a:t>
            </a:r>
            <a:r>
              <a:rPr lang="es-ES" b="1" dirty="0">
                <a:cs typeface="Arial" panose="020B0604020202020204" pitchFamily="34" charset="0"/>
              </a:rPr>
              <a:t>funcionales basados en alimentos y suplementos nutracéuticos </a:t>
            </a:r>
            <a:r>
              <a:rPr lang="es-ES" dirty="0">
                <a:cs typeface="Arial" panose="020B0604020202020204" pitchFamily="34" charset="0"/>
              </a:rPr>
              <a:t>(por ejemplo, con el avance de las tecnologías alimentarias, la capacidad de extraer, aislar y concentrar compuestos bioactivos de los alimentos y otros materiales.</a:t>
            </a:r>
          </a:p>
          <a:p>
            <a:pPr marL="0"/>
            <a:endParaRPr lang="en-IE" dirty="0"/>
          </a:p>
        </p:txBody>
      </p:sp>
      <p:sp>
        <p:nvSpPr>
          <p:cNvPr id="4" name="Text Placeholder 3">
            <a:extLst>
              <a:ext uri="{FF2B5EF4-FFF2-40B4-BE49-F238E27FC236}">
                <a16:creationId xmlns:a16="http://schemas.microsoft.com/office/drawing/2014/main" id="{A0A768D9-79D7-47E8-B5BC-486B5C0ACF36}"/>
              </a:ext>
            </a:extLst>
          </p:cNvPr>
          <p:cNvSpPr>
            <a:spLocks noGrp="1"/>
          </p:cNvSpPr>
          <p:nvPr>
            <p:ph type="body" sz="quarter" idx="16"/>
          </p:nvPr>
        </p:nvSpPr>
        <p:spPr>
          <a:xfrm>
            <a:off x="1553023" y="352886"/>
            <a:ext cx="5231441" cy="1361303"/>
          </a:xfrm>
        </p:spPr>
        <p:txBody>
          <a:bodyPr>
            <a:normAutofit/>
          </a:bodyPr>
          <a:lstStyle/>
          <a:p>
            <a:r>
              <a:rPr lang="es-ES" sz="2600" dirty="0"/>
              <a:t>¿Qué nuevos productos alimentarios deberían crearse para los mayores...?</a:t>
            </a:r>
          </a:p>
        </p:txBody>
      </p:sp>
    </p:spTree>
    <p:extLst>
      <p:ext uri="{BB962C8B-B14F-4D97-AF65-F5344CB8AC3E}">
        <p14:creationId xmlns:p14="http://schemas.microsoft.com/office/powerpoint/2010/main" val="4498548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F452A4-9490-4017-B3EE-E052546F697F}"/>
              </a:ext>
            </a:extLst>
          </p:cNvPr>
          <p:cNvSpPr>
            <a:spLocks noGrp="1"/>
          </p:cNvSpPr>
          <p:nvPr>
            <p:ph type="body" sz="quarter" idx="16"/>
          </p:nvPr>
        </p:nvSpPr>
        <p:spPr>
          <a:xfrm>
            <a:off x="0" y="343545"/>
            <a:ext cx="12192000" cy="582221"/>
          </a:xfrm>
          <a:solidFill>
            <a:srgbClr val="85D2E1"/>
          </a:solidFill>
        </p:spPr>
        <p:txBody>
          <a:bodyPr anchor="ctr">
            <a:normAutofit fontScale="55000" lnSpcReduction="20000"/>
          </a:bodyPr>
          <a:lstStyle/>
          <a:p>
            <a:pPr algn="ctr"/>
            <a:r>
              <a:rPr lang="es-ES" dirty="0"/>
              <a:t>Factores que hay que tener en cuenta a la hora de diseñar los envases de los alimentos para las personas mayores</a:t>
            </a:r>
          </a:p>
        </p:txBody>
      </p:sp>
      <p:grpSp>
        <p:nvGrpSpPr>
          <p:cNvPr id="17" name="Group 16">
            <a:extLst>
              <a:ext uri="{FF2B5EF4-FFF2-40B4-BE49-F238E27FC236}">
                <a16:creationId xmlns:a16="http://schemas.microsoft.com/office/drawing/2014/main" id="{8DC07EDE-7E57-4ABA-93EB-D3B5DA8EB6A4}"/>
              </a:ext>
            </a:extLst>
          </p:cNvPr>
          <p:cNvGrpSpPr/>
          <p:nvPr/>
        </p:nvGrpSpPr>
        <p:grpSpPr>
          <a:xfrm>
            <a:off x="2298660" y="1428582"/>
            <a:ext cx="7304961" cy="4759767"/>
            <a:chOff x="5035772" y="1694632"/>
            <a:chExt cx="7201204" cy="4850451"/>
          </a:xfrm>
        </p:grpSpPr>
        <p:sp>
          <p:nvSpPr>
            <p:cNvPr id="18" name="Oval 17">
              <a:extLst>
                <a:ext uri="{FF2B5EF4-FFF2-40B4-BE49-F238E27FC236}">
                  <a16:creationId xmlns:a16="http://schemas.microsoft.com/office/drawing/2014/main" id="{B4CB424B-EDF6-4D1E-A280-7156E4AB10FB}"/>
                </a:ext>
              </a:extLst>
            </p:cNvPr>
            <p:cNvSpPr/>
            <p:nvPr/>
          </p:nvSpPr>
          <p:spPr>
            <a:xfrm>
              <a:off x="7452181" y="3450407"/>
              <a:ext cx="2358941" cy="1292661"/>
            </a:xfrm>
            <a:prstGeom prst="ellipse">
              <a:avLst/>
            </a:prstGeom>
            <a:solidFill>
              <a:srgbClr val="009BBD"/>
            </a:solidFill>
            <a:ln w="6350" cap="flat" cmpd="sng" algn="ctr">
              <a:solidFill>
                <a:srgbClr val="00569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dirty="0">
                  <a:ln>
                    <a:noFill/>
                  </a:ln>
                  <a:solidFill>
                    <a:prstClr val="white"/>
                  </a:solidFill>
                  <a:effectLst/>
                  <a:uLnTx/>
                  <a:uFillTx/>
                  <a:latin typeface="Arial"/>
                  <a:ea typeface="+mn-ea"/>
                  <a:cs typeface="+mn-cs"/>
                </a:rPr>
                <a:t>Atributos de los planos de embalaje</a:t>
              </a:r>
              <a:endParaRPr kumimoji="0" lang="en-US" sz="2000" b="1" i="0" u="none" strike="noStrike" kern="0" cap="none" spc="0" normalizeH="0" baseline="0" noProof="0" dirty="0">
                <a:ln>
                  <a:noFill/>
                </a:ln>
                <a:solidFill>
                  <a:prstClr val="white"/>
                </a:solidFill>
                <a:effectLst/>
                <a:uLnTx/>
                <a:uFillTx/>
                <a:latin typeface="Arial"/>
                <a:ea typeface="+mn-ea"/>
                <a:cs typeface="+mn-cs"/>
              </a:endParaRPr>
            </a:p>
          </p:txBody>
        </p:sp>
        <p:grpSp>
          <p:nvGrpSpPr>
            <p:cNvPr id="19" name="Group 18">
              <a:extLst>
                <a:ext uri="{FF2B5EF4-FFF2-40B4-BE49-F238E27FC236}">
                  <a16:creationId xmlns:a16="http://schemas.microsoft.com/office/drawing/2014/main" id="{D23124B9-0254-40CB-B42A-4CD2EC2B3612}"/>
                </a:ext>
              </a:extLst>
            </p:cNvPr>
            <p:cNvGrpSpPr/>
            <p:nvPr/>
          </p:nvGrpSpPr>
          <p:grpSpPr>
            <a:xfrm>
              <a:off x="5035772" y="1694632"/>
              <a:ext cx="7201204" cy="4850451"/>
              <a:chOff x="5050111" y="1632031"/>
              <a:chExt cx="7201204" cy="4850451"/>
            </a:xfrm>
          </p:grpSpPr>
          <p:sp>
            <p:nvSpPr>
              <p:cNvPr id="20" name="Oval 19">
                <a:extLst>
                  <a:ext uri="{FF2B5EF4-FFF2-40B4-BE49-F238E27FC236}">
                    <a16:creationId xmlns:a16="http://schemas.microsoft.com/office/drawing/2014/main" id="{71E55246-3A71-45BE-BA59-A520D2E3C7C2}"/>
                  </a:ext>
                </a:extLst>
              </p:cNvPr>
              <p:cNvSpPr/>
              <p:nvPr/>
            </p:nvSpPr>
            <p:spPr>
              <a:xfrm>
                <a:off x="5808591" y="1714689"/>
                <a:ext cx="2271502" cy="1399696"/>
              </a:xfrm>
              <a:prstGeom prst="ellipse">
                <a:avLst/>
              </a:prstGeom>
              <a:solidFill>
                <a:schemeClr val="accent6"/>
              </a:solidFill>
              <a:ln w="6350" cap="flat" cmpd="sng" algn="ctr">
                <a:solidFill>
                  <a:srgbClr val="FFD1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dirty="0">
                    <a:ln>
                      <a:noFill/>
                    </a:ln>
                    <a:solidFill>
                      <a:prstClr val="black"/>
                    </a:solidFill>
                    <a:effectLst/>
                    <a:uLnTx/>
                    <a:uFillTx/>
                    <a:ea typeface="+mn-ea"/>
                    <a:cs typeface="+mn-cs"/>
                  </a:rPr>
                  <a:t>Braille, color de contraste, logotipo en relieve </a:t>
                </a:r>
              </a:p>
            </p:txBody>
          </p:sp>
          <p:sp>
            <p:nvSpPr>
              <p:cNvPr id="21" name="Oval 20">
                <a:extLst>
                  <a:ext uri="{FF2B5EF4-FFF2-40B4-BE49-F238E27FC236}">
                    <a16:creationId xmlns:a16="http://schemas.microsoft.com/office/drawing/2014/main" id="{7FB2FCB8-D5A2-4C86-AFCE-D81A9DD5E52B}"/>
                  </a:ext>
                </a:extLst>
              </p:cNvPr>
              <p:cNvSpPr/>
              <p:nvPr/>
            </p:nvSpPr>
            <p:spPr>
              <a:xfrm>
                <a:off x="5050111" y="3412120"/>
                <a:ext cx="1883775" cy="1550985"/>
              </a:xfrm>
              <a:prstGeom prst="ellipse">
                <a:avLst/>
              </a:prstGeom>
              <a:solidFill>
                <a:schemeClr val="accent6"/>
              </a:solidFill>
              <a:ln w="6350" cap="flat" cmpd="sng" algn="ctr">
                <a:solidFill>
                  <a:srgbClr val="FFD1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ea typeface="+mn-ea"/>
                    <a:cs typeface="+mn-cs"/>
                  </a:rPr>
                  <a:t>Facilidad</a:t>
                </a:r>
                <a:r>
                  <a:rPr kumimoji="0" lang="en-US" sz="2400" b="1" i="0" u="none" strike="noStrike" kern="0" cap="none" spc="0" normalizeH="0" baseline="0" noProof="0" dirty="0">
                    <a:ln>
                      <a:noFill/>
                    </a:ln>
                    <a:solidFill>
                      <a:prstClr val="black"/>
                    </a:solidFill>
                    <a:effectLst/>
                    <a:uLnTx/>
                    <a:uFillTx/>
                    <a:ea typeface="+mn-ea"/>
                    <a:cs typeface="+mn-cs"/>
                  </a:rPr>
                  <a:t> de </a:t>
                </a:r>
                <a:r>
                  <a:rPr kumimoji="0" lang="en-US" sz="2400" b="1" i="0" u="none" strike="noStrike" kern="0" cap="none" spc="0" normalizeH="0" baseline="0" noProof="0" dirty="0" err="1">
                    <a:ln>
                      <a:noFill/>
                    </a:ln>
                    <a:solidFill>
                      <a:prstClr val="black"/>
                    </a:solidFill>
                    <a:effectLst/>
                    <a:uLnTx/>
                    <a:uFillTx/>
                    <a:ea typeface="+mn-ea"/>
                    <a:cs typeface="+mn-cs"/>
                  </a:rPr>
                  <a:t>apertura</a:t>
                </a:r>
                <a:r>
                  <a:rPr kumimoji="0" lang="en-US" sz="2400" b="1" i="0" u="none" strike="noStrike" kern="0" cap="none" spc="0" normalizeH="0" baseline="0" noProof="0" dirty="0">
                    <a:ln>
                      <a:noFill/>
                    </a:ln>
                    <a:solidFill>
                      <a:prstClr val="black"/>
                    </a:solidFill>
                    <a:effectLst/>
                    <a:uLnTx/>
                    <a:uFillTx/>
                    <a:ea typeface="+mn-ea"/>
                    <a:cs typeface="+mn-cs"/>
                  </a:rPr>
                  <a:t> </a:t>
                </a:r>
              </a:p>
            </p:txBody>
          </p:sp>
          <p:sp>
            <p:nvSpPr>
              <p:cNvPr id="22" name="Oval 21">
                <a:extLst>
                  <a:ext uri="{FF2B5EF4-FFF2-40B4-BE49-F238E27FC236}">
                    <a16:creationId xmlns:a16="http://schemas.microsoft.com/office/drawing/2014/main" id="{92CC0EA6-02F8-4E27-848C-2664FABE6D56}"/>
                  </a:ext>
                </a:extLst>
              </p:cNvPr>
              <p:cNvSpPr/>
              <p:nvPr/>
            </p:nvSpPr>
            <p:spPr>
              <a:xfrm>
                <a:off x="6577525" y="5192862"/>
                <a:ext cx="2121060" cy="1289620"/>
              </a:xfrm>
              <a:prstGeom prst="ellipse">
                <a:avLst/>
              </a:prstGeom>
              <a:solidFill>
                <a:schemeClr val="accent6"/>
              </a:solidFill>
              <a:ln w="6350" cap="flat" cmpd="sng" algn="ctr">
                <a:solidFill>
                  <a:srgbClr val="FFD1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prstClr val="black"/>
                    </a:solidFill>
                    <a:effectLst/>
                    <a:uLnTx/>
                    <a:uFillTx/>
                    <a:ea typeface="+mn-ea"/>
                    <a:cs typeface="+mn-cs"/>
                  </a:rPr>
                  <a:t>Embalaje</a:t>
                </a:r>
                <a:r>
                  <a:rPr kumimoji="0" lang="en-US" sz="2000" b="1" i="0" u="none" strike="noStrike" kern="0" cap="none" spc="0" normalizeH="0" baseline="0" noProof="0" dirty="0">
                    <a:ln>
                      <a:noFill/>
                    </a:ln>
                    <a:solidFill>
                      <a:prstClr val="black"/>
                    </a:solidFill>
                    <a:effectLst/>
                    <a:uLnTx/>
                    <a:uFillTx/>
                    <a:ea typeface="+mn-ea"/>
                    <a:cs typeface="+mn-cs"/>
                  </a:rPr>
                  <a:t> de punto </a:t>
                </a:r>
                <a:r>
                  <a:rPr kumimoji="0" lang="en-US" sz="2000" b="1" i="0" u="none" strike="noStrike" kern="0" cap="none" spc="0" normalizeH="0" baseline="0" noProof="0" dirty="0" err="1">
                    <a:ln>
                      <a:noFill/>
                    </a:ln>
                    <a:solidFill>
                      <a:prstClr val="black"/>
                    </a:solidFill>
                    <a:effectLst/>
                    <a:uLnTx/>
                    <a:uFillTx/>
                    <a:ea typeface="+mn-ea"/>
                    <a:cs typeface="+mn-cs"/>
                  </a:rPr>
                  <a:t>frío</a:t>
                </a:r>
                <a:r>
                  <a:rPr kumimoji="0" lang="en-US" sz="2000" b="1" i="0" u="none" strike="noStrike" kern="0" cap="none" spc="0" normalizeH="0" baseline="0" noProof="0" dirty="0">
                    <a:ln>
                      <a:noFill/>
                    </a:ln>
                    <a:solidFill>
                      <a:prstClr val="black"/>
                    </a:solidFill>
                    <a:effectLst/>
                    <a:uLnTx/>
                    <a:uFillTx/>
                    <a:ea typeface="+mn-ea"/>
                    <a:cs typeface="+mn-cs"/>
                  </a:rPr>
                  <a:t> </a:t>
                </a:r>
              </a:p>
            </p:txBody>
          </p:sp>
          <p:sp>
            <p:nvSpPr>
              <p:cNvPr id="23" name="Oval 22">
                <a:extLst>
                  <a:ext uri="{FF2B5EF4-FFF2-40B4-BE49-F238E27FC236}">
                    <a16:creationId xmlns:a16="http://schemas.microsoft.com/office/drawing/2014/main" id="{57E47B65-ACFB-489B-B7FA-8E814C0416E1}"/>
                  </a:ext>
                </a:extLst>
              </p:cNvPr>
              <p:cNvSpPr/>
              <p:nvPr/>
            </p:nvSpPr>
            <p:spPr>
              <a:xfrm>
                <a:off x="10367540" y="3340728"/>
                <a:ext cx="1883775" cy="1479294"/>
              </a:xfrm>
              <a:prstGeom prst="ellipse">
                <a:avLst/>
              </a:prstGeom>
              <a:solidFill>
                <a:schemeClr val="accent6"/>
              </a:solidFill>
              <a:ln w="6350" cap="flat" cmpd="sng" algn="ctr">
                <a:solidFill>
                  <a:srgbClr val="FFD1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prstClr val="black"/>
                    </a:solidFill>
                    <a:effectLst/>
                    <a:uLnTx/>
                    <a:uFillTx/>
                    <a:ea typeface="+mn-ea"/>
                    <a:cs typeface="+mn-cs"/>
                  </a:rPr>
                  <a:t>Envase</a:t>
                </a:r>
                <a:r>
                  <a:rPr kumimoji="0" lang="en-US" sz="2000" b="1" i="0" u="none" strike="noStrike" kern="0" cap="none" spc="0" normalizeH="0" baseline="0" noProof="0" dirty="0">
                    <a:ln>
                      <a:noFill/>
                    </a:ln>
                    <a:solidFill>
                      <a:prstClr val="black"/>
                    </a:solidFill>
                    <a:effectLst/>
                    <a:uLnTx/>
                    <a:uFillTx/>
                    <a:ea typeface="+mn-ea"/>
                    <a:cs typeface="+mn-cs"/>
                  </a:rPr>
                  <a:t> </a:t>
                </a:r>
                <a:r>
                  <a:rPr kumimoji="0" lang="en-US" sz="2000" b="1" i="0" u="none" strike="noStrike" kern="0" cap="none" spc="0" normalizeH="0" baseline="0" noProof="0" dirty="0" err="1">
                    <a:ln>
                      <a:noFill/>
                    </a:ln>
                    <a:solidFill>
                      <a:prstClr val="black"/>
                    </a:solidFill>
                    <a:effectLst/>
                    <a:uLnTx/>
                    <a:uFillTx/>
                    <a:ea typeface="+mn-ea"/>
                    <a:cs typeface="+mn-cs"/>
                  </a:rPr>
                  <a:t>autoventilado</a:t>
                </a:r>
                <a:r>
                  <a:rPr kumimoji="0" lang="en-US" sz="2000" b="1" i="0" u="none" strike="noStrike" kern="0" cap="none" spc="0" normalizeH="0" baseline="0" noProof="0" dirty="0">
                    <a:ln>
                      <a:noFill/>
                    </a:ln>
                    <a:solidFill>
                      <a:prstClr val="black"/>
                    </a:solidFill>
                    <a:effectLst/>
                    <a:uLnTx/>
                    <a:uFillTx/>
                    <a:ea typeface="+mn-ea"/>
                    <a:cs typeface="+mn-cs"/>
                  </a:rPr>
                  <a:t> </a:t>
                </a:r>
              </a:p>
            </p:txBody>
          </p:sp>
          <p:sp>
            <p:nvSpPr>
              <p:cNvPr id="24" name="Oval 23">
                <a:extLst>
                  <a:ext uri="{FF2B5EF4-FFF2-40B4-BE49-F238E27FC236}">
                    <a16:creationId xmlns:a16="http://schemas.microsoft.com/office/drawing/2014/main" id="{A4F5D2E8-C0FD-48F4-A999-C75ABD0D3387}"/>
                  </a:ext>
                </a:extLst>
              </p:cNvPr>
              <p:cNvSpPr/>
              <p:nvPr/>
            </p:nvSpPr>
            <p:spPr>
              <a:xfrm>
                <a:off x="8946982" y="1632031"/>
                <a:ext cx="2142353" cy="1399696"/>
              </a:xfrm>
              <a:prstGeom prst="ellipse">
                <a:avLst/>
              </a:prstGeom>
              <a:solidFill>
                <a:schemeClr val="accent6"/>
              </a:solidFill>
              <a:ln w="6350" cap="flat" cmpd="sng" algn="ctr">
                <a:solidFill>
                  <a:srgbClr val="FFD1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prstClr val="black"/>
                    </a:solidFill>
                    <a:effectLst/>
                    <a:uLnTx/>
                    <a:uFillTx/>
                    <a:ea typeface="+mn-ea"/>
                    <a:cs typeface="+mn-cs"/>
                  </a:rPr>
                  <a:t>Códigos</a:t>
                </a:r>
                <a:r>
                  <a:rPr kumimoji="0" lang="en-US" sz="2000" b="1" i="0" u="none" strike="noStrike" kern="0" cap="none" spc="0" normalizeH="0" baseline="0" noProof="0" dirty="0">
                    <a:ln>
                      <a:noFill/>
                    </a:ln>
                    <a:solidFill>
                      <a:prstClr val="black"/>
                    </a:solidFill>
                    <a:effectLst/>
                    <a:uLnTx/>
                    <a:uFillTx/>
                    <a:ea typeface="+mn-ea"/>
                    <a:cs typeface="+mn-cs"/>
                  </a:rPr>
                  <a:t> de </a:t>
                </a:r>
                <a:r>
                  <a:rPr kumimoji="0" lang="en-US" sz="2000" b="1" i="0" u="none" strike="noStrike" kern="0" cap="none" spc="0" normalizeH="0" baseline="0" noProof="0" dirty="0" err="1">
                    <a:ln>
                      <a:noFill/>
                    </a:ln>
                    <a:solidFill>
                      <a:prstClr val="black"/>
                    </a:solidFill>
                    <a:effectLst/>
                    <a:uLnTx/>
                    <a:uFillTx/>
                    <a:ea typeface="+mn-ea"/>
                    <a:cs typeface="+mn-cs"/>
                  </a:rPr>
                  <a:t>respuesta</a:t>
                </a:r>
                <a:r>
                  <a:rPr kumimoji="0" lang="en-US" sz="2000" b="1" i="0" u="none" strike="noStrike" kern="0" cap="none" spc="0" normalizeH="0" baseline="0" noProof="0" dirty="0">
                    <a:ln>
                      <a:noFill/>
                    </a:ln>
                    <a:solidFill>
                      <a:prstClr val="black"/>
                    </a:solidFill>
                    <a:effectLst/>
                    <a:uLnTx/>
                    <a:uFillTx/>
                    <a:ea typeface="+mn-ea"/>
                    <a:cs typeface="+mn-cs"/>
                  </a:rPr>
                  <a:t> </a:t>
                </a:r>
                <a:r>
                  <a:rPr kumimoji="0" lang="en-US" sz="2000" b="1" i="0" u="none" strike="noStrike" kern="0" cap="none" spc="0" normalizeH="0" baseline="0" noProof="0" dirty="0" err="1">
                    <a:ln>
                      <a:noFill/>
                    </a:ln>
                    <a:solidFill>
                      <a:prstClr val="black"/>
                    </a:solidFill>
                    <a:effectLst/>
                    <a:uLnTx/>
                    <a:uFillTx/>
                    <a:ea typeface="+mn-ea"/>
                    <a:cs typeface="+mn-cs"/>
                  </a:rPr>
                  <a:t>rápida</a:t>
                </a:r>
                <a:endParaRPr kumimoji="0" lang="en-US" sz="2000" b="1" i="0" u="none" strike="noStrike" kern="0" cap="none" spc="0" normalizeH="0" baseline="0" noProof="0" dirty="0">
                  <a:ln>
                    <a:noFill/>
                  </a:ln>
                  <a:solidFill>
                    <a:prstClr val="black"/>
                  </a:solidFill>
                  <a:effectLst/>
                  <a:uLnTx/>
                  <a:uFillTx/>
                  <a:ea typeface="+mn-ea"/>
                  <a:cs typeface="+mn-cs"/>
                </a:endParaRPr>
              </a:p>
            </p:txBody>
          </p:sp>
          <p:sp>
            <p:nvSpPr>
              <p:cNvPr id="25" name="Down Arrow 20">
                <a:extLst>
                  <a:ext uri="{FF2B5EF4-FFF2-40B4-BE49-F238E27FC236}">
                    <a16:creationId xmlns:a16="http://schemas.microsoft.com/office/drawing/2014/main" id="{FF62ECF8-1FF7-4DD2-A550-8AF88185AC9C}"/>
                  </a:ext>
                </a:extLst>
              </p:cNvPr>
              <p:cNvSpPr/>
              <p:nvPr/>
            </p:nvSpPr>
            <p:spPr>
              <a:xfrm rot="8056537">
                <a:off x="7575107" y="2988165"/>
                <a:ext cx="314145" cy="475829"/>
              </a:xfrm>
              <a:prstGeom prst="downArrow">
                <a:avLst/>
              </a:prstGeom>
              <a:solidFill>
                <a:srgbClr val="009BB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white"/>
                  </a:solidFill>
                  <a:effectLst/>
                  <a:uLnTx/>
                  <a:uFillTx/>
                  <a:latin typeface="Arial"/>
                  <a:ea typeface="+mn-ea"/>
                  <a:cs typeface="+mn-cs"/>
                </a:endParaRPr>
              </a:p>
            </p:txBody>
          </p:sp>
          <p:sp>
            <p:nvSpPr>
              <p:cNvPr id="26" name="Down Arrow 21">
                <a:extLst>
                  <a:ext uri="{FF2B5EF4-FFF2-40B4-BE49-F238E27FC236}">
                    <a16:creationId xmlns:a16="http://schemas.microsoft.com/office/drawing/2014/main" id="{4A501965-A4D7-4C39-93C9-641379CD93EF}"/>
                  </a:ext>
                </a:extLst>
              </p:cNvPr>
              <p:cNvSpPr/>
              <p:nvPr/>
            </p:nvSpPr>
            <p:spPr>
              <a:xfrm rot="5400000">
                <a:off x="7025185" y="3867452"/>
                <a:ext cx="314145" cy="475829"/>
              </a:xfrm>
              <a:prstGeom prst="downArrow">
                <a:avLst/>
              </a:prstGeom>
              <a:solidFill>
                <a:srgbClr val="009BB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white"/>
                  </a:solidFill>
                  <a:effectLst/>
                  <a:uLnTx/>
                  <a:uFillTx/>
                  <a:latin typeface="Arial"/>
                  <a:ea typeface="+mn-ea"/>
                  <a:cs typeface="+mn-cs"/>
                </a:endParaRPr>
              </a:p>
            </p:txBody>
          </p:sp>
          <p:sp>
            <p:nvSpPr>
              <p:cNvPr id="27" name="Down Arrow 22">
                <a:extLst>
                  <a:ext uri="{FF2B5EF4-FFF2-40B4-BE49-F238E27FC236}">
                    <a16:creationId xmlns:a16="http://schemas.microsoft.com/office/drawing/2014/main" id="{B4014D8D-AC94-42E0-AD39-F57659B95B7A}"/>
                  </a:ext>
                </a:extLst>
              </p:cNvPr>
              <p:cNvSpPr/>
              <p:nvPr/>
            </p:nvSpPr>
            <p:spPr>
              <a:xfrm rot="13409317">
                <a:off x="9211402" y="2972672"/>
                <a:ext cx="314145" cy="475829"/>
              </a:xfrm>
              <a:prstGeom prst="downArrow">
                <a:avLst/>
              </a:prstGeom>
              <a:solidFill>
                <a:srgbClr val="009BB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white"/>
                  </a:solidFill>
                  <a:effectLst/>
                  <a:uLnTx/>
                  <a:uFillTx/>
                  <a:latin typeface="Arial"/>
                  <a:ea typeface="+mn-ea"/>
                  <a:cs typeface="+mn-cs"/>
                </a:endParaRPr>
              </a:p>
            </p:txBody>
          </p:sp>
          <p:sp>
            <p:nvSpPr>
              <p:cNvPr id="28" name="Down Arrow 23">
                <a:extLst>
                  <a:ext uri="{FF2B5EF4-FFF2-40B4-BE49-F238E27FC236}">
                    <a16:creationId xmlns:a16="http://schemas.microsoft.com/office/drawing/2014/main" id="{31306E15-44D6-4A13-8590-AC2409430E5A}"/>
                  </a:ext>
                </a:extLst>
              </p:cNvPr>
              <p:cNvSpPr/>
              <p:nvPr/>
            </p:nvSpPr>
            <p:spPr>
              <a:xfrm rot="16200000">
                <a:off x="9906303" y="3842462"/>
                <a:ext cx="314145" cy="475829"/>
              </a:xfrm>
              <a:prstGeom prst="downArrow">
                <a:avLst/>
              </a:prstGeom>
              <a:solidFill>
                <a:srgbClr val="009BB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white"/>
                  </a:solidFill>
                  <a:effectLst/>
                  <a:uLnTx/>
                  <a:uFillTx/>
                  <a:latin typeface="Arial"/>
                  <a:ea typeface="+mn-ea"/>
                  <a:cs typeface="+mn-cs"/>
                </a:endParaRPr>
              </a:p>
            </p:txBody>
          </p:sp>
          <p:sp>
            <p:nvSpPr>
              <p:cNvPr id="29" name="Down Arrow 24">
                <a:extLst>
                  <a:ext uri="{FF2B5EF4-FFF2-40B4-BE49-F238E27FC236}">
                    <a16:creationId xmlns:a16="http://schemas.microsoft.com/office/drawing/2014/main" id="{F40B8016-840F-41C8-8055-2C7D66403483}"/>
                  </a:ext>
                </a:extLst>
              </p:cNvPr>
              <p:cNvSpPr/>
              <p:nvPr/>
            </p:nvSpPr>
            <p:spPr>
              <a:xfrm rot="1772358">
                <a:off x="7839375" y="4671805"/>
                <a:ext cx="255608" cy="498211"/>
              </a:xfrm>
              <a:prstGeom prst="downArrow">
                <a:avLst/>
              </a:prstGeom>
              <a:solidFill>
                <a:srgbClr val="009BB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white"/>
                  </a:solidFill>
                  <a:effectLst/>
                  <a:uLnTx/>
                  <a:uFillTx/>
                  <a:latin typeface="Arial"/>
                  <a:ea typeface="+mn-ea"/>
                  <a:cs typeface="+mn-cs"/>
                </a:endParaRPr>
              </a:p>
            </p:txBody>
          </p:sp>
        </p:grpSp>
      </p:grpSp>
      <p:sp>
        <p:nvSpPr>
          <p:cNvPr id="30" name="TextBox 29">
            <a:extLst>
              <a:ext uri="{FF2B5EF4-FFF2-40B4-BE49-F238E27FC236}">
                <a16:creationId xmlns:a16="http://schemas.microsoft.com/office/drawing/2014/main" id="{1A1AAEF5-EC1D-4C9D-93D2-C3B58AE3F80A}"/>
              </a:ext>
            </a:extLst>
          </p:cNvPr>
          <p:cNvSpPr txBox="1"/>
          <p:nvPr/>
        </p:nvSpPr>
        <p:spPr>
          <a:xfrm>
            <a:off x="4001740" y="6344941"/>
            <a:ext cx="5790654" cy="646331"/>
          </a:xfrm>
          <a:prstGeom prst="rect">
            <a:avLst/>
          </a:prstGeom>
          <a:noFill/>
        </p:spPr>
        <p:txBody>
          <a:bodyPr wrap="square">
            <a:spAutoFit/>
          </a:bodyPr>
          <a:lstStyle/>
          <a:p>
            <a:r>
              <a:rPr lang="es-ES" b="1" dirty="0">
                <a:solidFill>
                  <a:prstClr val="black"/>
                </a:solidFill>
                <a:cs typeface="Arial" panose="020B0604020202020204" pitchFamily="34" charset="0"/>
              </a:rPr>
              <a:t>Plan de envasado de alimentos para el envejecimiento de la población </a:t>
            </a:r>
          </a:p>
        </p:txBody>
      </p:sp>
      <p:sp>
        <p:nvSpPr>
          <p:cNvPr id="31" name="Oval 30">
            <a:extLst>
              <a:ext uri="{FF2B5EF4-FFF2-40B4-BE49-F238E27FC236}">
                <a16:creationId xmlns:a16="http://schemas.microsoft.com/office/drawing/2014/main" id="{BA9C9136-4FF2-42AF-B7D9-A9049FC7E7E8}"/>
              </a:ext>
            </a:extLst>
          </p:cNvPr>
          <p:cNvSpPr/>
          <p:nvPr/>
        </p:nvSpPr>
        <p:spPr>
          <a:xfrm>
            <a:off x="6385057" y="4751609"/>
            <a:ext cx="2173221" cy="1373527"/>
          </a:xfrm>
          <a:prstGeom prst="ellipse">
            <a:avLst/>
          </a:prstGeom>
          <a:solidFill>
            <a:schemeClr val="accent6"/>
          </a:solidFill>
          <a:ln w="6350" cap="flat" cmpd="sng" algn="ctr">
            <a:solidFill>
              <a:srgbClr val="FFD1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ea typeface="+mn-ea"/>
                <a:cs typeface="+mn-cs"/>
              </a:rPr>
              <a:t>Peso y </a:t>
            </a:r>
            <a:r>
              <a:rPr kumimoji="0" lang="en-US" sz="2000" b="1" i="0" u="none" strike="noStrike" kern="0" cap="none" spc="0" normalizeH="0" baseline="0" noProof="0" dirty="0" err="1">
                <a:ln>
                  <a:noFill/>
                </a:ln>
                <a:solidFill>
                  <a:prstClr val="black"/>
                </a:solidFill>
                <a:effectLst/>
                <a:uLnTx/>
                <a:uFillTx/>
                <a:ea typeface="+mn-ea"/>
                <a:cs typeface="+mn-cs"/>
              </a:rPr>
              <a:t>tamaño</a:t>
            </a:r>
            <a:r>
              <a:rPr kumimoji="0" lang="en-US" sz="2000" b="1" i="0" u="none" strike="noStrike" kern="0" cap="none" spc="0" normalizeH="0" baseline="0" noProof="0" dirty="0">
                <a:ln>
                  <a:noFill/>
                </a:ln>
                <a:solidFill>
                  <a:prstClr val="black"/>
                </a:solidFill>
                <a:effectLst/>
                <a:uLnTx/>
                <a:uFillTx/>
                <a:ea typeface="+mn-ea"/>
                <a:cs typeface="+mn-cs"/>
              </a:rPr>
              <a:t> </a:t>
            </a:r>
            <a:r>
              <a:rPr kumimoji="0" lang="en-US" sz="2000" b="1" i="0" u="none" strike="noStrike" kern="0" cap="none" spc="0" normalizeH="0" baseline="0" noProof="0" dirty="0" err="1">
                <a:ln>
                  <a:noFill/>
                </a:ln>
                <a:solidFill>
                  <a:prstClr val="black"/>
                </a:solidFill>
                <a:effectLst/>
                <a:uLnTx/>
                <a:uFillTx/>
                <a:ea typeface="+mn-ea"/>
                <a:cs typeface="+mn-cs"/>
              </a:rPr>
              <a:t>adecuados</a:t>
            </a:r>
            <a:endParaRPr kumimoji="0" lang="en-US" sz="2000" b="1" i="0" u="none" strike="noStrike" kern="0" cap="none" spc="0" normalizeH="0" baseline="0" noProof="0" dirty="0">
              <a:ln>
                <a:noFill/>
              </a:ln>
              <a:solidFill>
                <a:prstClr val="black"/>
              </a:solidFill>
              <a:effectLst/>
              <a:uLnTx/>
              <a:uFillTx/>
              <a:ea typeface="+mn-ea"/>
              <a:cs typeface="+mn-cs"/>
            </a:endParaRPr>
          </a:p>
        </p:txBody>
      </p:sp>
      <p:sp>
        <p:nvSpPr>
          <p:cNvPr id="32" name="Down Arrow 24">
            <a:extLst>
              <a:ext uri="{FF2B5EF4-FFF2-40B4-BE49-F238E27FC236}">
                <a16:creationId xmlns:a16="http://schemas.microsoft.com/office/drawing/2014/main" id="{4BF6EB88-AA0A-4A1F-A3A6-9E82DD3FE157}"/>
              </a:ext>
            </a:extLst>
          </p:cNvPr>
          <p:cNvSpPr/>
          <p:nvPr/>
        </p:nvSpPr>
        <p:spPr>
          <a:xfrm rot="18894790">
            <a:off x="6712327" y="4345632"/>
            <a:ext cx="259291" cy="488896"/>
          </a:xfrm>
          <a:prstGeom prst="downArrow">
            <a:avLst/>
          </a:prstGeom>
          <a:solidFill>
            <a:srgbClr val="009BB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8057678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B6113F5-D353-4F01-A47F-2A776EF34A4C}"/>
              </a:ext>
            </a:extLst>
          </p:cNvPr>
          <p:cNvPicPr>
            <a:picLocks noChangeAspect="1"/>
          </p:cNvPicPr>
          <p:nvPr/>
        </p:nvPicPr>
        <p:blipFill>
          <a:blip r:embed="rId2"/>
          <a:stretch>
            <a:fillRect/>
          </a:stretch>
        </p:blipFill>
        <p:spPr>
          <a:xfrm>
            <a:off x="394502" y="4012202"/>
            <a:ext cx="3105150" cy="1647825"/>
          </a:xfrm>
          <a:prstGeom prst="rect">
            <a:avLst/>
          </a:prstGeom>
        </p:spPr>
      </p:pic>
      <p:sp>
        <p:nvSpPr>
          <p:cNvPr id="6" name="Text Placeholder 5">
            <a:extLst>
              <a:ext uri="{FF2B5EF4-FFF2-40B4-BE49-F238E27FC236}">
                <a16:creationId xmlns:a16="http://schemas.microsoft.com/office/drawing/2014/main" id="{CD8ADFD5-EEA5-44EB-B484-7952626497EB}"/>
              </a:ext>
            </a:extLst>
          </p:cNvPr>
          <p:cNvSpPr>
            <a:spLocks noGrp="1"/>
          </p:cNvSpPr>
          <p:nvPr>
            <p:ph type="body" sz="quarter" idx="38"/>
          </p:nvPr>
        </p:nvSpPr>
        <p:spPr>
          <a:xfrm>
            <a:off x="904742" y="2211099"/>
            <a:ext cx="2106525" cy="1237497"/>
          </a:xfrm>
        </p:spPr>
        <p:txBody>
          <a:bodyPr/>
          <a:lstStyle/>
          <a:p>
            <a:r>
              <a:rPr lang="en-IE" dirty="0" err="1"/>
              <a:t>Fácil</a:t>
            </a:r>
            <a:r>
              <a:rPr lang="en-IE" dirty="0"/>
              <a:t> de </a:t>
            </a:r>
            <a:r>
              <a:rPr lang="en-IE" dirty="0" err="1"/>
              <a:t>abrir</a:t>
            </a:r>
            <a:endParaRPr lang="en-IE" dirty="0"/>
          </a:p>
        </p:txBody>
      </p:sp>
      <p:sp>
        <p:nvSpPr>
          <p:cNvPr id="7" name="Text Placeholder 6">
            <a:extLst>
              <a:ext uri="{FF2B5EF4-FFF2-40B4-BE49-F238E27FC236}">
                <a16:creationId xmlns:a16="http://schemas.microsoft.com/office/drawing/2014/main" id="{016187EC-A226-44C3-A372-4A9C52C1408B}"/>
              </a:ext>
            </a:extLst>
          </p:cNvPr>
          <p:cNvSpPr>
            <a:spLocks noGrp="1"/>
          </p:cNvSpPr>
          <p:nvPr>
            <p:ph type="body" sz="quarter" idx="39"/>
          </p:nvPr>
        </p:nvSpPr>
        <p:spPr>
          <a:xfrm>
            <a:off x="3547887" y="2188741"/>
            <a:ext cx="2106525" cy="1237497"/>
          </a:xfrm>
        </p:spPr>
        <p:txBody>
          <a:bodyPr>
            <a:normAutofit fontScale="92500" lnSpcReduction="20000"/>
          </a:bodyPr>
          <a:lstStyle/>
          <a:p>
            <a:r>
              <a:rPr lang="en-IE" dirty="0"/>
              <a:t>Tapas orbitales </a:t>
            </a:r>
            <a:r>
              <a:rPr lang="en-IE" dirty="0" err="1"/>
              <a:t>en</a:t>
            </a:r>
            <a:r>
              <a:rPr lang="en-IE" dirty="0"/>
              <a:t> </a:t>
            </a:r>
            <a:r>
              <a:rPr lang="en-IE" dirty="0" err="1"/>
              <a:t>tarros</a:t>
            </a:r>
            <a:endParaRPr lang="en-IE" dirty="0"/>
          </a:p>
          <a:p>
            <a:endParaRPr lang="en-IE" dirty="0"/>
          </a:p>
        </p:txBody>
      </p:sp>
      <p:sp>
        <p:nvSpPr>
          <p:cNvPr id="8" name="Text Placeholder 7">
            <a:extLst>
              <a:ext uri="{FF2B5EF4-FFF2-40B4-BE49-F238E27FC236}">
                <a16:creationId xmlns:a16="http://schemas.microsoft.com/office/drawing/2014/main" id="{6407C1BA-F57A-433F-AE13-69ACCE5E9A45}"/>
              </a:ext>
            </a:extLst>
          </p:cNvPr>
          <p:cNvSpPr>
            <a:spLocks noGrp="1"/>
          </p:cNvSpPr>
          <p:nvPr>
            <p:ph type="body" sz="quarter" idx="40"/>
          </p:nvPr>
        </p:nvSpPr>
        <p:spPr>
          <a:xfrm>
            <a:off x="6490620" y="2191503"/>
            <a:ext cx="2106525" cy="1237497"/>
          </a:xfrm>
        </p:spPr>
        <p:txBody>
          <a:bodyPr>
            <a:normAutofit fontScale="77500" lnSpcReduction="20000"/>
          </a:bodyPr>
          <a:lstStyle/>
          <a:p>
            <a:pPr marL="0" indent="0"/>
            <a:r>
              <a:rPr lang="en-IE" dirty="0" err="1"/>
              <a:t>Envases</a:t>
            </a:r>
            <a:r>
              <a:rPr lang="en-IE" dirty="0"/>
              <a:t> </a:t>
            </a:r>
            <a:r>
              <a:rPr lang="en-IE" dirty="0" err="1"/>
              <a:t>autoventilados</a:t>
            </a:r>
            <a:r>
              <a:rPr lang="en-IE" dirty="0"/>
              <a:t> </a:t>
            </a:r>
            <a:r>
              <a:rPr lang="en-IE" dirty="0" err="1"/>
              <a:t>seguros</a:t>
            </a:r>
            <a:endParaRPr lang="en-IE" dirty="0"/>
          </a:p>
        </p:txBody>
      </p:sp>
      <p:sp>
        <p:nvSpPr>
          <p:cNvPr id="9" name="Text Placeholder 8">
            <a:extLst>
              <a:ext uri="{FF2B5EF4-FFF2-40B4-BE49-F238E27FC236}">
                <a16:creationId xmlns:a16="http://schemas.microsoft.com/office/drawing/2014/main" id="{FF3A272E-1BCA-44D3-BAC7-262821195CF4}"/>
              </a:ext>
            </a:extLst>
          </p:cNvPr>
          <p:cNvSpPr>
            <a:spLocks noGrp="1"/>
          </p:cNvSpPr>
          <p:nvPr>
            <p:ph type="body" sz="quarter" idx="41"/>
          </p:nvPr>
        </p:nvSpPr>
        <p:spPr>
          <a:xfrm>
            <a:off x="9193992" y="2128721"/>
            <a:ext cx="2106525" cy="1237497"/>
          </a:xfrm>
        </p:spPr>
        <p:txBody>
          <a:bodyPr>
            <a:normAutofit fontScale="92500" lnSpcReduction="20000"/>
          </a:bodyPr>
          <a:lstStyle/>
          <a:p>
            <a:r>
              <a:rPr lang="en-IE" dirty="0" err="1"/>
              <a:t>Envasado</a:t>
            </a:r>
            <a:r>
              <a:rPr lang="en-IE" dirty="0"/>
              <a:t> Skin al </a:t>
            </a:r>
            <a:r>
              <a:rPr lang="en-IE" dirty="0" err="1"/>
              <a:t>vacío</a:t>
            </a:r>
            <a:r>
              <a:rPr lang="en-IE" dirty="0"/>
              <a:t> </a:t>
            </a:r>
          </a:p>
        </p:txBody>
      </p:sp>
      <p:sp>
        <p:nvSpPr>
          <p:cNvPr id="10" name="Text Placeholder 9">
            <a:extLst>
              <a:ext uri="{FF2B5EF4-FFF2-40B4-BE49-F238E27FC236}">
                <a16:creationId xmlns:a16="http://schemas.microsoft.com/office/drawing/2014/main" id="{69B46088-C493-4133-9D1B-12504976D4B4}"/>
              </a:ext>
            </a:extLst>
          </p:cNvPr>
          <p:cNvSpPr>
            <a:spLocks noGrp="1"/>
          </p:cNvSpPr>
          <p:nvPr>
            <p:ph type="body" sz="quarter" idx="29"/>
          </p:nvPr>
        </p:nvSpPr>
        <p:spPr>
          <a:solidFill>
            <a:srgbClr val="85D2E1"/>
          </a:solidFill>
        </p:spPr>
        <p:txBody>
          <a:bodyPr anchor="ctr">
            <a:normAutofit lnSpcReduction="10000"/>
          </a:bodyPr>
          <a:lstStyle/>
          <a:p>
            <a:r>
              <a:rPr lang="es-ES" dirty="0"/>
              <a:t>Innovaciones de envasado que ya existen...</a:t>
            </a:r>
          </a:p>
        </p:txBody>
      </p:sp>
      <p:pic>
        <p:nvPicPr>
          <p:cNvPr id="12" name="Picture 11">
            <a:extLst>
              <a:ext uri="{FF2B5EF4-FFF2-40B4-BE49-F238E27FC236}">
                <a16:creationId xmlns:a16="http://schemas.microsoft.com/office/drawing/2014/main" id="{F0678426-65EE-47AA-A55F-00E6215696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83063" y="4050510"/>
            <a:ext cx="2106525" cy="1577713"/>
          </a:xfrm>
          <a:prstGeom prst="rect">
            <a:avLst/>
          </a:prstGeom>
        </p:spPr>
      </p:pic>
      <p:pic>
        <p:nvPicPr>
          <p:cNvPr id="14" name="Picture 13">
            <a:extLst>
              <a:ext uri="{FF2B5EF4-FFF2-40B4-BE49-F238E27FC236}">
                <a16:creationId xmlns:a16="http://schemas.microsoft.com/office/drawing/2014/main" id="{9BEAD787-765A-40D0-A41F-8B0136E91E58}"/>
              </a:ext>
            </a:extLst>
          </p:cNvPr>
          <p:cNvPicPr>
            <a:picLocks noChangeAspect="1"/>
          </p:cNvPicPr>
          <p:nvPr/>
        </p:nvPicPr>
        <p:blipFill>
          <a:blip r:embed="rId4"/>
          <a:stretch>
            <a:fillRect/>
          </a:stretch>
        </p:blipFill>
        <p:spPr>
          <a:xfrm>
            <a:off x="6490620" y="4083618"/>
            <a:ext cx="2102340" cy="1504991"/>
          </a:xfrm>
          <a:prstGeom prst="rect">
            <a:avLst/>
          </a:prstGeom>
        </p:spPr>
      </p:pic>
      <p:pic>
        <p:nvPicPr>
          <p:cNvPr id="15" name="Picture 14">
            <a:extLst>
              <a:ext uri="{FF2B5EF4-FFF2-40B4-BE49-F238E27FC236}">
                <a16:creationId xmlns:a16="http://schemas.microsoft.com/office/drawing/2014/main" id="{DC5465DE-6609-4EE9-80B7-21D0D38C5E7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71443" y="3975259"/>
            <a:ext cx="2151622" cy="1721708"/>
          </a:xfrm>
          <a:prstGeom prst="rect">
            <a:avLst/>
          </a:prstGeom>
        </p:spPr>
      </p:pic>
      <p:sp>
        <p:nvSpPr>
          <p:cNvPr id="17" name="TextBox 16">
            <a:extLst>
              <a:ext uri="{FF2B5EF4-FFF2-40B4-BE49-F238E27FC236}">
                <a16:creationId xmlns:a16="http://schemas.microsoft.com/office/drawing/2014/main" id="{25D3A18F-18B4-4268-81C1-5927E691A4C0}"/>
              </a:ext>
            </a:extLst>
          </p:cNvPr>
          <p:cNvSpPr txBox="1"/>
          <p:nvPr/>
        </p:nvSpPr>
        <p:spPr>
          <a:xfrm>
            <a:off x="941475" y="6154350"/>
            <a:ext cx="2106525" cy="369332"/>
          </a:xfrm>
          <a:prstGeom prst="rect">
            <a:avLst/>
          </a:prstGeom>
          <a:noFill/>
        </p:spPr>
        <p:txBody>
          <a:bodyPr wrap="square">
            <a:spAutoFit/>
          </a:bodyPr>
          <a:lstStyle/>
          <a:p>
            <a:r>
              <a:rPr lang="en-IE" dirty="0">
                <a:solidFill>
                  <a:srgbClr val="1188A3"/>
                </a:solidFill>
                <a:hlinkClick r:id="rId6">
                  <a:extLst>
                    <a:ext uri="{A12FA001-AC4F-418D-AE19-62706E023703}">
                      <ahyp:hlinkClr xmlns:ahyp="http://schemas.microsoft.com/office/drawing/2018/hyperlinkcolor" val="tx"/>
                    </a:ext>
                  </a:extLst>
                </a:hlinkClick>
              </a:rPr>
              <a:t>Packagingsense.com</a:t>
            </a:r>
            <a:endParaRPr lang="en-IE" dirty="0">
              <a:solidFill>
                <a:srgbClr val="1188A3"/>
              </a:solidFill>
            </a:endParaRPr>
          </a:p>
        </p:txBody>
      </p:sp>
    </p:spTree>
    <p:extLst>
      <p:ext uri="{BB962C8B-B14F-4D97-AF65-F5344CB8AC3E}">
        <p14:creationId xmlns:p14="http://schemas.microsoft.com/office/powerpoint/2010/main" val="5885938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01B7B8-8F05-4B41-95A7-EA6659CB9DF0}"/>
              </a:ext>
            </a:extLst>
          </p:cNvPr>
          <p:cNvSpPr>
            <a:spLocks noGrp="1"/>
          </p:cNvSpPr>
          <p:nvPr>
            <p:ph type="body" sz="quarter" idx="20"/>
          </p:nvPr>
        </p:nvSpPr>
        <p:spPr>
          <a:xfrm>
            <a:off x="6889281" y="2314436"/>
            <a:ext cx="5146200" cy="2256296"/>
          </a:xfrm>
        </p:spPr>
        <p:txBody>
          <a:bodyPr vert="horz" lIns="91440" tIns="45720" rIns="91440" bIns="45720" rtlCol="0" anchor="t">
            <a:noAutofit/>
          </a:bodyPr>
          <a:lstStyle/>
          <a:p>
            <a:pPr algn="just"/>
            <a:r>
              <a:rPr lang="es-ES" sz="2200" dirty="0"/>
              <a:t>AUGA demuestra un uso adecuado de los envases que es apto para todos los usuarios finales, pero se considera especialmente adecuado para las personas mayores.</a:t>
            </a:r>
            <a:endParaRPr lang="es-ES"/>
          </a:p>
          <a:p>
            <a:pPr algn="just"/>
            <a:r>
              <a:rPr lang="es-ES" sz="2200" dirty="0"/>
              <a:t>El innovador envase de la sopa es fácil de abrir, y la sopa sólo requiere ser calentada en una olla, en el microondas o sumergiendo un envase sin abrir en agua hirviendo durante 10 minutos. Además, tiene un tamaño de ración único, por lo que se evita crear un peso pesado para transportar y se elimina el desperdicio de alimentos.</a:t>
            </a:r>
            <a:endParaRPr lang="es-ES" sz="2200" dirty="0">
              <a:cs typeface="Calibri" panose="020F0502020204030204"/>
            </a:endParaRPr>
          </a:p>
        </p:txBody>
      </p:sp>
      <p:sp>
        <p:nvSpPr>
          <p:cNvPr id="3" name="Text Placeholder 2">
            <a:extLst>
              <a:ext uri="{FF2B5EF4-FFF2-40B4-BE49-F238E27FC236}">
                <a16:creationId xmlns:a16="http://schemas.microsoft.com/office/drawing/2014/main" id="{09D728AB-2819-49AB-86C3-AE9FCEABED83}"/>
              </a:ext>
            </a:extLst>
          </p:cNvPr>
          <p:cNvSpPr>
            <a:spLocks noGrp="1"/>
          </p:cNvSpPr>
          <p:nvPr>
            <p:ph type="body" sz="quarter" idx="22"/>
          </p:nvPr>
        </p:nvSpPr>
        <p:spPr>
          <a:xfrm>
            <a:off x="6353299" y="297663"/>
            <a:ext cx="2825298" cy="1434253"/>
          </a:xfrm>
        </p:spPr>
        <p:txBody>
          <a:bodyPr>
            <a:normAutofit fontScale="77500" lnSpcReduction="20000"/>
          </a:bodyPr>
          <a:lstStyle/>
          <a:p>
            <a:pPr>
              <a:lnSpc>
                <a:spcPct val="120000"/>
              </a:lnSpc>
            </a:pPr>
            <a:r>
              <a:rPr lang="en-IE" dirty="0" err="1"/>
              <a:t>Nuestro</a:t>
            </a:r>
            <a:r>
              <a:rPr lang="en-IE" dirty="0"/>
              <a:t> </a:t>
            </a:r>
            <a:r>
              <a:rPr lang="en-IE" dirty="0" err="1"/>
              <a:t>estudio</a:t>
            </a:r>
            <a:r>
              <a:rPr lang="en-IE" dirty="0"/>
              <a:t> de </a:t>
            </a:r>
            <a:r>
              <a:rPr lang="en-IE" dirty="0" err="1"/>
              <a:t>caso</a:t>
            </a:r>
            <a:r>
              <a:rPr lang="en-IE" dirty="0"/>
              <a:t>... AUGA - LITUANIA</a:t>
            </a:r>
          </a:p>
        </p:txBody>
      </p:sp>
      <p:sp>
        <p:nvSpPr>
          <p:cNvPr id="4" name="Text Placeholder 3">
            <a:extLst>
              <a:ext uri="{FF2B5EF4-FFF2-40B4-BE49-F238E27FC236}">
                <a16:creationId xmlns:a16="http://schemas.microsoft.com/office/drawing/2014/main" id="{AB8A606A-5AB6-416F-8D2C-8A76B3B28FBC}"/>
              </a:ext>
            </a:extLst>
          </p:cNvPr>
          <p:cNvSpPr>
            <a:spLocks noGrp="1"/>
          </p:cNvSpPr>
          <p:nvPr>
            <p:ph type="body" sz="quarter" idx="23"/>
          </p:nvPr>
        </p:nvSpPr>
        <p:spPr>
          <a:xfrm>
            <a:off x="526825" y="559304"/>
            <a:ext cx="3452394" cy="634674"/>
          </a:xfrm>
          <a:solidFill>
            <a:srgbClr val="FFD100"/>
          </a:solidFill>
        </p:spPr>
        <p:txBody>
          <a:bodyPr/>
          <a:lstStyle/>
          <a:p>
            <a:r>
              <a:rPr lang="en-IE" dirty="0"/>
              <a:t>Inspirate…</a:t>
            </a:r>
          </a:p>
        </p:txBody>
      </p:sp>
      <p:pic>
        <p:nvPicPr>
          <p:cNvPr id="7" name="Picture 6">
            <a:extLst>
              <a:ext uri="{FF2B5EF4-FFF2-40B4-BE49-F238E27FC236}">
                <a16:creationId xmlns:a16="http://schemas.microsoft.com/office/drawing/2014/main" id="{53F0970D-AE2C-4354-B4A2-A0E8B15F4EFD}"/>
              </a:ext>
            </a:extLst>
          </p:cNvPr>
          <p:cNvPicPr>
            <a:picLocks noChangeAspect="1"/>
          </p:cNvPicPr>
          <p:nvPr/>
        </p:nvPicPr>
        <p:blipFill>
          <a:blip r:embed="rId2"/>
          <a:stretch>
            <a:fillRect/>
          </a:stretch>
        </p:blipFill>
        <p:spPr>
          <a:xfrm>
            <a:off x="10231553" y="429814"/>
            <a:ext cx="798911" cy="1278258"/>
          </a:xfrm>
          <a:prstGeom prst="rect">
            <a:avLst/>
          </a:prstGeom>
        </p:spPr>
      </p:pic>
      <p:sp>
        <p:nvSpPr>
          <p:cNvPr id="10" name="Arrow: Right 9">
            <a:extLst>
              <a:ext uri="{FF2B5EF4-FFF2-40B4-BE49-F238E27FC236}">
                <a16:creationId xmlns:a16="http://schemas.microsoft.com/office/drawing/2014/main" id="{5F68E0ED-E6A0-49D7-A308-7B661D55177B}"/>
              </a:ext>
            </a:extLst>
          </p:cNvPr>
          <p:cNvSpPr/>
          <p:nvPr/>
        </p:nvSpPr>
        <p:spPr>
          <a:xfrm>
            <a:off x="156519" y="1927654"/>
            <a:ext cx="1177860" cy="773564"/>
          </a:xfrm>
          <a:prstGeom prst="rightArrow">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b="1" dirty="0" err="1">
                <a:solidFill>
                  <a:srgbClr val="000000"/>
                </a:solidFill>
              </a:rPr>
              <a:t>Pincha</a:t>
            </a:r>
            <a:r>
              <a:rPr lang="en-IE" sz="1400" b="1" dirty="0">
                <a:solidFill>
                  <a:srgbClr val="000000"/>
                </a:solidFill>
              </a:rPr>
              <a:t> </a:t>
            </a:r>
            <a:r>
              <a:rPr lang="en-IE" sz="1400" b="1" dirty="0" err="1">
                <a:solidFill>
                  <a:srgbClr val="000000"/>
                </a:solidFill>
              </a:rPr>
              <a:t>aquí</a:t>
            </a:r>
            <a:endParaRPr lang="en-IE" sz="1400" b="1" dirty="0">
              <a:solidFill>
                <a:srgbClr val="000000"/>
              </a:solidFill>
            </a:endParaRPr>
          </a:p>
        </p:txBody>
      </p:sp>
      <p:pic>
        <p:nvPicPr>
          <p:cNvPr id="1026" name="Picture 2">
            <a:extLst>
              <a:ext uri="{FF2B5EF4-FFF2-40B4-BE49-F238E27FC236}">
                <a16:creationId xmlns:a16="http://schemas.microsoft.com/office/drawing/2014/main" id="{0BF4CDE5-584A-D3C4-6459-140149140DB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29010" y="1898751"/>
            <a:ext cx="2960271" cy="415678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hlinkClick r:id="rId4"/>
            <a:extLst>
              <a:ext uri="{FF2B5EF4-FFF2-40B4-BE49-F238E27FC236}">
                <a16:creationId xmlns:a16="http://schemas.microsoft.com/office/drawing/2014/main" id="{ADF83FD1-A3DE-1B0D-AEC8-E36A0237403C}"/>
              </a:ext>
            </a:extLst>
          </p:cNvPr>
          <p:cNvPicPr>
            <a:picLocks noChangeAspect="1"/>
          </p:cNvPicPr>
          <p:nvPr/>
        </p:nvPicPr>
        <p:blipFill rotWithShape="1">
          <a:blip r:embed="rId5"/>
          <a:srcRect l="38811" t="15793" r="39927" b="32427"/>
          <a:stretch/>
        </p:blipFill>
        <p:spPr>
          <a:xfrm>
            <a:off x="1397421" y="1667050"/>
            <a:ext cx="2592280" cy="3551068"/>
          </a:xfrm>
          <a:prstGeom prst="rect">
            <a:avLst/>
          </a:prstGeom>
        </p:spPr>
      </p:pic>
    </p:spTree>
    <p:extLst>
      <p:ext uri="{BB962C8B-B14F-4D97-AF65-F5344CB8AC3E}">
        <p14:creationId xmlns:p14="http://schemas.microsoft.com/office/powerpoint/2010/main" val="5525675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41E863-F6E9-4E41-8AD5-EB11EA2E2647}"/>
              </a:ext>
            </a:extLst>
          </p:cNvPr>
          <p:cNvSpPr>
            <a:spLocks noGrp="1"/>
          </p:cNvSpPr>
          <p:nvPr>
            <p:ph type="body" sz="quarter" idx="30"/>
          </p:nvPr>
        </p:nvSpPr>
        <p:spPr>
          <a:xfrm>
            <a:off x="1679171" y="5344258"/>
            <a:ext cx="2449722" cy="1237497"/>
          </a:xfrm>
        </p:spPr>
        <p:txBody>
          <a:bodyPr>
            <a:normAutofit/>
          </a:bodyPr>
          <a:lstStyle/>
          <a:p>
            <a:pPr marL="0" indent="0"/>
            <a:r>
              <a:rPr lang="es-ES" sz="1800" dirty="0">
                <a:latin typeface="+mn-lt"/>
              </a:rPr>
              <a:t>Son útiles para identificar fácilmente los alimentos en el mercado</a:t>
            </a:r>
          </a:p>
        </p:txBody>
      </p:sp>
      <p:sp>
        <p:nvSpPr>
          <p:cNvPr id="3" name="Text Placeholder 2">
            <a:extLst>
              <a:ext uri="{FF2B5EF4-FFF2-40B4-BE49-F238E27FC236}">
                <a16:creationId xmlns:a16="http://schemas.microsoft.com/office/drawing/2014/main" id="{E2739F46-E9A1-4DCD-8273-EF5AF2A1841D}"/>
              </a:ext>
            </a:extLst>
          </p:cNvPr>
          <p:cNvSpPr>
            <a:spLocks noGrp="1"/>
          </p:cNvSpPr>
          <p:nvPr>
            <p:ph type="body" sz="quarter" idx="31"/>
          </p:nvPr>
        </p:nvSpPr>
        <p:spPr>
          <a:xfrm>
            <a:off x="1774628" y="3974511"/>
            <a:ext cx="2449722" cy="1446351"/>
          </a:xfrm>
        </p:spPr>
        <p:txBody>
          <a:bodyPr>
            <a:normAutofit fontScale="77500" lnSpcReduction="20000"/>
          </a:bodyPr>
          <a:lstStyle/>
          <a:p>
            <a:pPr marL="0" indent="0"/>
            <a:r>
              <a:rPr lang="en-IE" b="1" dirty="0"/>
              <a:t>Braille </a:t>
            </a:r>
          </a:p>
          <a:p>
            <a:pPr marL="0" indent="0"/>
            <a:r>
              <a:rPr lang="en-IE" b="1" dirty="0" err="1"/>
              <a:t>Logotipos</a:t>
            </a:r>
            <a:r>
              <a:rPr lang="en-IE" b="1" dirty="0"/>
              <a:t> </a:t>
            </a:r>
            <a:r>
              <a:rPr lang="en-IE" b="1" dirty="0" err="1"/>
              <a:t>en</a:t>
            </a:r>
            <a:r>
              <a:rPr lang="en-IE" b="1" dirty="0"/>
              <a:t> relieve</a:t>
            </a:r>
          </a:p>
          <a:p>
            <a:pPr marL="0" indent="0"/>
            <a:r>
              <a:rPr lang="en-IE" b="1" dirty="0" err="1"/>
              <a:t>Colores</a:t>
            </a:r>
            <a:r>
              <a:rPr lang="en-IE" b="1" dirty="0"/>
              <a:t> </a:t>
            </a:r>
            <a:r>
              <a:rPr lang="en-IE" b="1" dirty="0" err="1"/>
              <a:t>contrastados</a:t>
            </a:r>
            <a:endParaRPr lang="en-IE" b="1" dirty="0"/>
          </a:p>
          <a:p>
            <a:pPr marL="0" indent="0"/>
            <a:r>
              <a:rPr lang="en-IE" b="1" dirty="0" err="1"/>
              <a:t>Diagramas</a:t>
            </a:r>
            <a:r>
              <a:rPr lang="en-IE" b="1" dirty="0"/>
              <a:t> claros</a:t>
            </a:r>
          </a:p>
        </p:txBody>
      </p:sp>
      <p:sp>
        <p:nvSpPr>
          <p:cNvPr id="5" name="Text Placeholder 4">
            <a:extLst>
              <a:ext uri="{FF2B5EF4-FFF2-40B4-BE49-F238E27FC236}">
                <a16:creationId xmlns:a16="http://schemas.microsoft.com/office/drawing/2014/main" id="{4FAF537E-0BDC-4B86-B2D1-307093238A33}"/>
              </a:ext>
            </a:extLst>
          </p:cNvPr>
          <p:cNvSpPr>
            <a:spLocks noGrp="1"/>
          </p:cNvSpPr>
          <p:nvPr>
            <p:ph type="body" sz="quarter" idx="33"/>
          </p:nvPr>
        </p:nvSpPr>
        <p:spPr>
          <a:xfrm>
            <a:off x="5078733" y="4059906"/>
            <a:ext cx="2061046" cy="1284352"/>
          </a:xfrm>
        </p:spPr>
        <p:txBody>
          <a:bodyPr>
            <a:normAutofit/>
          </a:bodyPr>
          <a:lstStyle/>
          <a:p>
            <a:r>
              <a:rPr lang="en-IE" sz="1700" b="1" dirty="0" err="1"/>
              <a:t>Alertas</a:t>
            </a:r>
            <a:endParaRPr lang="en-IE" sz="1700" b="1" dirty="0"/>
          </a:p>
          <a:p>
            <a:r>
              <a:rPr lang="en-IE" sz="1700" b="1" dirty="0" err="1"/>
              <a:t>Pitidos</a:t>
            </a:r>
            <a:endParaRPr lang="en-IE" sz="1700" b="1" dirty="0"/>
          </a:p>
          <a:p>
            <a:r>
              <a:rPr lang="en-IE" sz="1700" b="1" dirty="0" err="1"/>
              <a:t>Recordatorios</a:t>
            </a:r>
            <a:r>
              <a:rPr lang="en-IE" sz="1700" b="1" dirty="0"/>
              <a:t> de </a:t>
            </a:r>
            <a:r>
              <a:rPr lang="en-IE" sz="1700" b="1" dirty="0" err="1"/>
              <a:t>voz</a:t>
            </a:r>
            <a:endParaRPr lang="en-IE" sz="1700" b="1" dirty="0"/>
          </a:p>
        </p:txBody>
      </p:sp>
      <p:sp>
        <p:nvSpPr>
          <p:cNvPr id="7" name="Text Placeholder 6">
            <a:extLst>
              <a:ext uri="{FF2B5EF4-FFF2-40B4-BE49-F238E27FC236}">
                <a16:creationId xmlns:a16="http://schemas.microsoft.com/office/drawing/2014/main" id="{D92DA67D-070E-475E-A73B-8CF04690DFF0}"/>
              </a:ext>
            </a:extLst>
          </p:cNvPr>
          <p:cNvSpPr>
            <a:spLocks noGrp="1"/>
          </p:cNvSpPr>
          <p:nvPr>
            <p:ph type="body" sz="quarter" idx="35"/>
          </p:nvPr>
        </p:nvSpPr>
        <p:spPr>
          <a:xfrm>
            <a:off x="8185835" y="4115787"/>
            <a:ext cx="2672949" cy="1234609"/>
          </a:xfrm>
        </p:spPr>
        <p:txBody>
          <a:bodyPr>
            <a:noAutofit/>
          </a:bodyPr>
          <a:lstStyle/>
          <a:p>
            <a:r>
              <a:rPr lang="es-ES" sz="1700" b="1" dirty="0"/>
              <a:t>Porciones individuales</a:t>
            </a:r>
          </a:p>
          <a:p>
            <a:r>
              <a:rPr lang="es-ES" sz="1700" b="1" dirty="0"/>
              <a:t>Pesos transportables</a:t>
            </a:r>
          </a:p>
          <a:p>
            <a:r>
              <a:rPr lang="es-ES" sz="1700" b="1" dirty="0"/>
              <a:t>Envases resellables</a:t>
            </a:r>
          </a:p>
          <a:p>
            <a:endParaRPr lang="en-IE" sz="1700" b="1" dirty="0"/>
          </a:p>
        </p:txBody>
      </p:sp>
      <p:sp>
        <p:nvSpPr>
          <p:cNvPr id="8" name="Text Placeholder 7">
            <a:extLst>
              <a:ext uri="{FF2B5EF4-FFF2-40B4-BE49-F238E27FC236}">
                <a16:creationId xmlns:a16="http://schemas.microsoft.com/office/drawing/2014/main" id="{0EEFFE95-6AD8-4D2A-871B-590C5A3EC6CA}"/>
              </a:ext>
            </a:extLst>
          </p:cNvPr>
          <p:cNvSpPr>
            <a:spLocks noGrp="1"/>
          </p:cNvSpPr>
          <p:nvPr>
            <p:ph type="body" sz="quarter" idx="29"/>
          </p:nvPr>
        </p:nvSpPr>
        <p:spPr>
          <a:solidFill>
            <a:srgbClr val="85D2E1"/>
          </a:solidFill>
        </p:spPr>
        <p:txBody>
          <a:bodyPr anchor="ctr">
            <a:normAutofit lnSpcReduction="10000"/>
          </a:bodyPr>
          <a:lstStyle/>
          <a:p>
            <a:r>
              <a:rPr lang="es-ES" dirty="0"/>
              <a:t>Posibles ideas novedosas de envasado...</a:t>
            </a:r>
            <a:endParaRPr lang="en-IE" dirty="0"/>
          </a:p>
        </p:txBody>
      </p:sp>
      <p:sp>
        <p:nvSpPr>
          <p:cNvPr id="9" name="TextBox 8">
            <a:extLst>
              <a:ext uri="{FF2B5EF4-FFF2-40B4-BE49-F238E27FC236}">
                <a16:creationId xmlns:a16="http://schemas.microsoft.com/office/drawing/2014/main" id="{F3AE5305-4731-4C61-A881-E51ABA7A38D5}"/>
              </a:ext>
            </a:extLst>
          </p:cNvPr>
          <p:cNvSpPr txBox="1"/>
          <p:nvPr/>
        </p:nvSpPr>
        <p:spPr>
          <a:xfrm>
            <a:off x="2159231" y="2110379"/>
            <a:ext cx="1680519" cy="646331"/>
          </a:xfrm>
          <a:prstGeom prst="rect">
            <a:avLst/>
          </a:prstGeom>
          <a:noFill/>
        </p:spPr>
        <p:txBody>
          <a:bodyPr wrap="square" rtlCol="0">
            <a:spAutoFit/>
          </a:bodyPr>
          <a:lstStyle/>
          <a:p>
            <a:pPr algn="ctr"/>
            <a:r>
              <a:rPr lang="en-IE" b="1" dirty="0" err="1">
                <a:solidFill>
                  <a:srgbClr val="000000"/>
                </a:solidFill>
              </a:rPr>
              <a:t>Comunicación</a:t>
            </a:r>
            <a:r>
              <a:rPr lang="en-IE" b="1" dirty="0">
                <a:solidFill>
                  <a:srgbClr val="000000"/>
                </a:solidFill>
              </a:rPr>
              <a:t> </a:t>
            </a:r>
            <a:r>
              <a:rPr lang="en-IE" b="1" dirty="0" err="1">
                <a:solidFill>
                  <a:srgbClr val="000000"/>
                </a:solidFill>
              </a:rPr>
              <a:t>adicional</a:t>
            </a:r>
            <a:endParaRPr lang="en-IE" b="1" dirty="0">
              <a:solidFill>
                <a:srgbClr val="000000"/>
              </a:solidFill>
            </a:endParaRPr>
          </a:p>
        </p:txBody>
      </p:sp>
      <p:sp>
        <p:nvSpPr>
          <p:cNvPr id="10" name="TextBox 9">
            <a:extLst>
              <a:ext uri="{FF2B5EF4-FFF2-40B4-BE49-F238E27FC236}">
                <a16:creationId xmlns:a16="http://schemas.microsoft.com/office/drawing/2014/main" id="{DB3997A9-F329-4143-9327-85EE6CE6F75B}"/>
              </a:ext>
            </a:extLst>
          </p:cNvPr>
          <p:cNvSpPr txBox="1"/>
          <p:nvPr/>
        </p:nvSpPr>
        <p:spPr>
          <a:xfrm>
            <a:off x="8682051" y="2043543"/>
            <a:ext cx="1680519" cy="1077218"/>
          </a:xfrm>
          <a:prstGeom prst="rect">
            <a:avLst/>
          </a:prstGeom>
          <a:noFill/>
        </p:spPr>
        <p:txBody>
          <a:bodyPr wrap="square" rtlCol="0">
            <a:spAutoFit/>
          </a:bodyPr>
          <a:lstStyle/>
          <a:p>
            <a:pPr algn="ctr"/>
            <a:r>
              <a:rPr lang="es-ES" sz="1600" b="1" dirty="0">
                <a:solidFill>
                  <a:srgbClr val="000000"/>
                </a:solidFill>
              </a:rPr>
              <a:t>Tamaño de las porciones apropiado para los mayores</a:t>
            </a:r>
          </a:p>
        </p:txBody>
      </p:sp>
      <p:sp>
        <p:nvSpPr>
          <p:cNvPr id="11" name="TextBox 10">
            <a:extLst>
              <a:ext uri="{FF2B5EF4-FFF2-40B4-BE49-F238E27FC236}">
                <a16:creationId xmlns:a16="http://schemas.microsoft.com/office/drawing/2014/main" id="{707576BE-3311-4660-A8CC-1302563ED612}"/>
              </a:ext>
            </a:extLst>
          </p:cNvPr>
          <p:cNvSpPr txBox="1"/>
          <p:nvPr/>
        </p:nvSpPr>
        <p:spPr>
          <a:xfrm>
            <a:off x="5281693" y="2248878"/>
            <a:ext cx="1680519" cy="923330"/>
          </a:xfrm>
          <a:prstGeom prst="rect">
            <a:avLst/>
          </a:prstGeom>
          <a:noFill/>
        </p:spPr>
        <p:txBody>
          <a:bodyPr wrap="square" rtlCol="0">
            <a:spAutoFit/>
          </a:bodyPr>
          <a:lstStyle/>
          <a:p>
            <a:pPr algn="ctr"/>
            <a:r>
              <a:rPr lang="en-IE" b="1" dirty="0" err="1">
                <a:solidFill>
                  <a:srgbClr val="000000"/>
                </a:solidFill>
              </a:rPr>
              <a:t>Instrucciones</a:t>
            </a:r>
            <a:r>
              <a:rPr lang="en-IE" b="1" dirty="0">
                <a:solidFill>
                  <a:srgbClr val="000000"/>
                </a:solidFill>
              </a:rPr>
              <a:t> de </a:t>
            </a:r>
            <a:r>
              <a:rPr lang="en-IE" b="1" dirty="0" err="1">
                <a:solidFill>
                  <a:srgbClr val="000000"/>
                </a:solidFill>
              </a:rPr>
              <a:t>sonido</a:t>
            </a:r>
            <a:r>
              <a:rPr lang="en-IE" b="1" dirty="0">
                <a:solidFill>
                  <a:srgbClr val="000000"/>
                </a:solidFill>
              </a:rPr>
              <a:t> / </a:t>
            </a:r>
            <a:r>
              <a:rPr lang="en-IE" b="1" dirty="0" err="1">
                <a:solidFill>
                  <a:srgbClr val="000000"/>
                </a:solidFill>
              </a:rPr>
              <a:t>habla</a:t>
            </a:r>
            <a:endParaRPr lang="en-IE" b="1" dirty="0">
              <a:solidFill>
                <a:srgbClr val="000000"/>
              </a:solidFill>
            </a:endParaRPr>
          </a:p>
        </p:txBody>
      </p:sp>
      <p:sp>
        <p:nvSpPr>
          <p:cNvPr id="12" name="Text Placeholder 1">
            <a:extLst>
              <a:ext uri="{FF2B5EF4-FFF2-40B4-BE49-F238E27FC236}">
                <a16:creationId xmlns:a16="http://schemas.microsoft.com/office/drawing/2014/main" id="{D42A94BF-310D-43E8-A208-3706CE345C30}"/>
              </a:ext>
            </a:extLst>
          </p:cNvPr>
          <p:cNvSpPr txBox="1">
            <a:spLocks/>
          </p:cNvSpPr>
          <p:nvPr/>
        </p:nvSpPr>
        <p:spPr>
          <a:xfrm>
            <a:off x="8096253" y="5344257"/>
            <a:ext cx="3017520" cy="1237497"/>
          </a:xfrm>
          <a:prstGeom prst="rect">
            <a:avLst/>
          </a:prstGeom>
        </p:spPr>
        <p:txBody>
          <a:bodyPr vert="horz" lIns="91440" tIns="45720" rIns="91440" bIns="45720" rtlCol="0">
            <a:normAutofit fontScale="92500" lnSpcReduction="20000"/>
          </a:bodyPr>
          <a:lstStyle>
            <a:lvl1pPr marL="228600" indent="-228600" algn="ctr" defTabSz="914400" rtl="0" eaLnBrk="1" latinLnBrk="0" hangingPunct="1">
              <a:lnSpc>
                <a:spcPct val="90000"/>
              </a:lnSpc>
              <a:spcBef>
                <a:spcPts val="1000"/>
              </a:spcBef>
              <a:buFont typeface="Arial" panose="020B0604020202020204" pitchFamily="34" charset="0"/>
              <a:buNone/>
              <a:defRPr sz="1500" b="0" i="0" kern="1200" spc="0">
                <a:solidFill>
                  <a:srgbClr val="000000"/>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s-ES" sz="1800" dirty="0">
                <a:latin typeface="+mn-lt"/>
              </a:rPr>
              <a:t>Las personas mayores tienden a consumir porciones más pequeñas, por lo que los envases más pequeños o los envases con cierre podrían funcionar</a:t>
            </a:r>
          </a:p>
        </p:txBody>
      </p:sp>
      <p:sp>
        <p:nvSpPr>
          <p:cNvPr id="13" name="Text Placeholder 1">
            <a:extLst>
              <a:ext uri="{FF2B5EF4-FFF2-40B4-BE49-F238E27FC236}">
                <a16:creationId xmlns:a16="http://schemas.microsoft.com/office/drawing/2014/main" id="{E931A568-FC7C-456C-856A-B1B0E44CBB09}"/>
              </a:ext>
            </a:extLst>
          </p:cNvPr>
          <p:cNvSpPr txBox="1">
            <a:spLocks/>
          </p:cNvSpPr>
          <p:nvPr/>
        </p:nvSpPr>
        <p:spPr>
          <a:xfrm>
            <a:off x="4613564" y="5350396"/>
            <a:ext cx="3017520" cy="1237497"/>
          </a:xfrm>
          <a:prstGeom prst="rect">
            <a:avLst/>
          </a:prstGeom>
        </p:spPr>
        <p:txBody>
          <a:bodyPr vert="horz" lIns="91440" tIns="45720" rIns="91440" bIns="45720" rtlCol="0">
            <a:normAutofit lnSpcReduction="10000"/>
          </a:bodyPr>
          <a:lstStyle>
            <a:lvl1pPr marL="228600" indent="-228600" algn="ctr" defTabSz="914400" rtl="0" eaLnBrk="1" latinLnBrk="0" hangingPunct="1">
              <a:lnSpc>
                <a:spcPct val="90000"/>
              </a:lnSpc>
              <a:spcBef>
                <a:spcPts val="1000"/>
              </a:spcBef>
              <a:buFont typeface="Arial" panose="020B0604020202020204" pitchFamily="34" charset="0"/>
              <a:buNone/>
              <a:defRPr sz="1500" b="0" i="0" kern="1200" spc="0">
                <a:solidFill>
                  <a:srgbClr val="000000"/>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s-ES" sz="1800" dirty="0">
                <a:latin typeface="+mn-lt"/>
              </a:rPr>
              <a:t>Podrían incorporarse a los sistemas de envasado para recordar a los ancianos que deben comer o proporcionar advertencias, etc.</a:t>
            </a:r>
            <a:endParaRPr lang="en-IE" sz="1800" dirty="0">
              <a:latin typeface="+mn-lt"/>
            </a:endParaRPr>
          </a:p>
        </p:txBody>
      </p:sp>
      <p:pic>
        <p:nvPicPr>
          <p:cNvPr id="6" name="Picture 5" descr="Icon&#10;&#10;Description automatically generated">
            <a:extLst>
              <a:ext uri="{FF2B5EF4-FFF2-40B4-BE49-F238E27FC236}">
                <a16:creationId xmlns:a16="http://schemas.microsoft.com/office/drawing/2014/main" id="{16C5CCB8-45D0-71C3-A42C-A25CDA8097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64" y="0"/>
            <a:ext cx="1272604" cy="1984059"/>
          </a:xfrm>
          <a:prstGeom prst="rect">
            <a:avLst/>
          </a:prstGeom>
        </p:spPr>
      </p:pic>
      <p:pic>
        <p:nvPicPr>
          <p:cNvPr id="14" name="Picture 13" descr="Icon&#10;&#10;Description automatically generated">
            <a:extLst>
              <a:ext uri="{FF2B5EF4-FFF2-40B4-BE49-F238E27FC236}">
                <a16:creationId xmlns:a16="http://schemas.microsoft.com/office/drawing/2014/main" id="{666A02A9-2C11-A32F-ABCD-5A682B7D6A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19396" y="-1"/>
            <a:ext cx="1272604" cy="1984059"/>
          </a:xfrm>
          <a:prstGeom prst="rect">
            <a:avLst/>
          </a:prstGeom>
        </p:spPr>
      </p:pic>
    </p:spTree>
    <p:extLst>
      <p:ext uri="{BB962C8B-B14F-4D97-AF65-F5344CB8AC3E}">
        <p14:creationId xmlns:p14="http://schemas.microsoft.com/office/powerpoint/2010/main" val="40277218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Linzer cookies with heart shaped cut-outs filled with jam">
            <a:extLst>
              <a:ext uri="{FF2B5EF4-FFF2-40B4-BE49-F238E27FC236}">
                <a16:creationId xmlns:a16="http://schemas.microsoft.com/office/drawing/2014/main" id="{BD239A38-A71B-4DF8-931D-6DCA1835A1A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DD1E8EC3-4DEE-4799-B1F6-38CBEFD43B16}"/>
              </a:ext>
            </a:extLst>
          </p:cNvPr>
          <p:cNvSpPr>
            <a:spLocks noGrp="1"/>
          </p:cNvSpPr>
          <p:nvPr>
            <p:ph type="body" sz="quarter" idx="18"/>
          </p:nvPr>
        </p:nvSpPr>
        <p:spPr>
          <a:xfrm>
            <a:off x="4036542" y="3092586"/>
            <a:ext cx="8155458" cy="1773704"/>
          </a:xfrm>
          <a:solidFill>
            <a:srgbClr val="85D2E1"/>
          </a:solidFill>
        </p:spPr>
        <p:txBody>
          <a:bodyPr>
            <a:normAutofit fontScale="62500" lnSpcReduction="20000"/>
          </a:bodyPr>
          <a:lstStyle/>
          <a:p>
            <a:pPr marL="216000" marR="0" lvl="0" indent="0"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16000" marR="0" lvl="0" indent="0" algn="l" defTabSz="914400" rtl="0" eaLnBrk="1" fontAlgn="auto" latinLnBrk="0" hangingPunct="1">
              <a:lnSpc>
                <a:spcPct val="120000"/>
              </a:lnSpc>
              <a:spcBef>
                <a:spcPts val="0"/>
              </a:spcBef>
              <a:spcAft>
                <a:spcPts val="0"/>
              </a:spcAft>
              <a:buClrTx/>
              <a:buSzTx/>
              <a:buFontTx/>
              <a:buNone/>
              <a:tabLst/>
              <a:defRPr/>
            </a:pPr>
            <a:r>
              <a:rPr kumimoji="0" lang="es-ES" sz="2900" b="0" i="0" u="none" strike="noStrike" kern="1200" cap="none" spc="0" normalizeH="0" baseline="0" noProof="0" dirty="0">
                <a:ln>
                  <a:noFill/>
                </a:ln>
                <a:solidFill>
                  <a:prstClr val="black"/>
                </a:solidFill>
                <a:effectLst/>
                <a:uLnTx/>
                <a:uFillTx/>
                <a:ea typeface="+mn-ea"/>
                <a:cs typeface="Arial" panose="020B0604020202020204" pitchFamily="34" charset="0"/>
              </a:rPr>
              <a:t>Dada la reducción de las habilidades motoras y la prevalencia de la artritis, diseñe los alimentos para que sean fáciles de manipular, cortar y comer. Una buena regla general es diseñar los alimentos para que sean del tamaño de un bocado y/o puedan comerse con un tenedor o una cuchara en una mano.</a:t>
            </a:r>
            <a:endParaRPr lang="en-IE" dirty="0"/>
          </a:p>
        </p:txBody>
      </p:sp>
      <p:sp>
        <p:nvSpPr>
          <p:cNvPr id="4" name="Text Placeholder 3">
            <a:extLst>
              <a:ext uri="{FF2B5EF4-FFF2-40B4-BE49-F238E27FC236}">
                <a16:creationId xmlns:a16="http://schemas.microsoft.com/office/drawing/2014/main" id="{90F6AAFA-7321-4EA5-8734-D4D9B51D9C7F}"/>
              </a:ext>
            </a:extLst>
          </p:cNvPr>
          <p:cNvSpPr>
            <a:spLocks noGrp="1"/>
          </p:cNvSpPr>
          <p:nvPr>
            <p:ph type="body" sz="quarter" idx="16"/>
          </p:nvPr>
        </p:nvSpPr>
        <p:spPr>
          <a:xfrm>
            <a:off x="464194" y="444299"/>
            <a:ext cx="10813405" cy="582221"/>
          </a:xfrm>
          <a:noFill/>
        </p:spPr>
        <p:txBody>
          <a:bodyPr anchor="ctr">
            <a:normAutofit lnSpcReduction="10000"/>
          </a:bodyPr>
          <a:lstStyle/>
          <a:p>
            <a:r>
              <a:rPr lang="es-ES" dirty="0"/>
              <a:t>Diseño de alimentos y estrategias compensatorias</a:t>
            </a:r>
            <a:endParaRPr lang="en-IE" dirty="0"/>
          </a:p>
        </p:txBody>
      </p:sp>
    </p:spTree>
    <p:extLst>
      <p:ext uri="{BB962C8B-B14F-4D97-AF65-F5344CB8AC3E}">
        <p14:creationId xmlns:p14="http://schemas.microsoft.com/office/powerpoint/2010/main" val="8575088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DED814-E1C2-443A-B51A-5EF28D05F22E}"/>
              </a:ext>
            </a:extLst>
          </p:cNvPr>
          <p:cNvSpPr>
            <a:spLocks noGrp="1"/>
          </p:cNvSpPr>
          <p:nvPr>
            <p:ph type="body" sz="quarter" idx="18"/>
          </p:nvPr>
        </p:nvSpPr>
        <p:spPr/>
        <p:txBody>
          <a:bodyPr/>
          <a:lstStyle/>
          <a:p>
            <a:pPr marL="0"/>
            <a:r>
              <a:rPr lang="es-ES" dirty="0"/>
              <a:t>Antes de elegir el envase adecuado para su producto alimentario, es aconsejable conocer la legislación y las implicaciones de utilizar determinados materiales. Para más información, haga clic aquí...</a:t>
            </a:r>
          </a:p>
        </p:txBody>
      </p:sp>
      <p:sp>
        <p:nvSpPr>
          <p:cNvPr id="4" name="Text Placeholder 3">
            <a:extLst>
              <a:ext uri="{FF2B5EF4-FFF2-40B4-BE49-F238E27FC236}">
                <a16:creationId xmlns:a16="http://schemas.microsoft.com/office/drawing/2014/main" id="{340C9A43-FA70-45B9-90DA-BD31253F66B9}"/>
              </a:ext>
            </a:extLst>
          </p:cNvPr>
          <p:cNvSpPr>
            <a:spLocks noGrp="1"/>
          </p:cNvSpPr>
          <p:nvPr>
            <p:ph type="body" sz="quarter" idx="16"/>
          </p:nvPr>
        </p:nvSpPr>
        <p:spPr/>
        <p:txBody>
          <a:bodyPr>
            <a:normAutofit fontScale="85000" lnSpcReduction="10000"/>
          </a:bodyPr>
          <a:lstStyle/>
          <a:p>
            <a:r>
              <a:rPr lang="en-IE" dirty="0" err="1"/>
              <a:t>Investigación</a:t>
            </a:r>
            <a:r>
              <a:rPr lang="en-IE" dirty="0"/>
              <a:t> </a:t>
            </a:r>
            <a:r>
              <a:rPr lang="en-IE" dirty="0" err="1"/>
              <a:t>recomendada</a:t>
            </a:r>
            <a:r>
              <a:rPr lang="en-IE" dirty="0"/>
              <a:t> </a:t>
            </a:r>
          </a:p>
        </p:txBody>
      </p:sp>
      <p:sp>
        <p:nvSpPr>
          <p:cNvPr id="6" name="TextBox 5">
            <a:extLst>
              <a:ext uri="{FF2B5EF4-FFF2-40B4-BE49-F238E27FC236}">
                <a16:creationId xmlns:a16="http://schemas.microsoft.com/office/drawing/2014/main" id="{CBE3A440-6BA2-4CEE-98AC-570F2FAF41AA}"/>
              </a:ext>
            </a:extLst>
          </p:cNvPr>
          <p:cNvSpPr txBox="1"/>
          <p:nvPr/>
        </p:nvSpPr>
        <p:spPr>
          <a:xfrm>
            <a:off x="7188899" y="751356"/>
            <a:ext cx="4556349" cy="5632311"/>
          </a:xfrm>
          <a:prstGeom prst="rect">
            <a:avLst/>
          </a:prstGeom>
          <a:noFill/>
        </p:spPr>
        <p:txBody>
          <a:bodyPr wrap="square">
            <a:spAutoFit/>
          </a:bodyPr>
          <a:lstStyle/>
          <a:p>
            <a:pPr algn="ctr"/>
            <a:r>
              <a:rPr lang="en-US" sz="2400" b="1" dirty="0">
                <a:solidFill>
                  <a:srgbClr val="1188A3"/>
                </a:solidFill>
                <a:hlinkClick r:id="rId2">
                  <a:extLst>
                    <a:ext uri="{A12FA001-AC4F-418D-AE19-62706E023703}">
                      <ahyp:hlinkClr xmlns:ahyp="http://schemas.microsoft.com/office/drawing/2018/hyperlinkcolor" val="tx"/>
                    </a:ext>
                  </a:extLst>
                </a:hlinkClick>
              </a:rPr>
              <a:t>El Food Packaging Forum </a:t>
            </a:r>
            <a:r>
              <a:rPr lang="es-ES" sz="2400" dirty="0">
                <a:solidFill>
                  <a:srgbClr val="000000"/>
                </a:solidFill>
              </a:rPr>
              <a:t>permite a las partes interesadas tomar mejores decisiones aplicando los últimos conocimientos científicos sobre las sustancias químicas en los materiales en contacto con los alimentos y sobre el impacto medioambiental de los envases alimentarios</a:t>
            </a:r>
            <a:r>
              <a:rPr lang="en-US" sz="2400" dirty="0">
                <a:solidFill>
                  <a:srgbClr val="000000"/>
                </a:solidFill>
              </a:rPr>
              <a:t>. </a:t>
            </a:r>
          </a:p>
          <a:p>
            <a:pPr algn="ctr"/>
            <a:r>
              <a:rPr lang="es-ES" sz="2400" dirty="0">
                <a:solidFill>
                  <a:srgbClr val="000000"/>
                </a:solidFill>
              </a:rPr>
              <a:t>A través de sus publicaciones y herramientas independientes, equilibradas y con base científica, el Foro de Envasado de Alimentos contribuye a proteger la salud humana y medioambiental.</a:t>
            </a:r>
          </a:p>
        </p:txBody>
      </p:sp>
      <p:pic>
        <p:nvPicPr>
          <p:cNvPr id="7" name="Picture 6">
            <a:hlinkClick r:id="rId2"/>
            <a:extLst>
              <a:ext uri="{FF2B5EF4-FFF2-40B4-BE49-F238E27FC236}">
                <a16:creationId xmlns:a16="http://schemas.microsoft.com/office/drawing/2014/main" id="{2093E2C8-9550-4DE8-93F9-48E37DD60C0E}"/>
              </a:ext>
            </a:extLst>
          </p:cNvPr>
          <p:cNvPicPr>
            <a:picLocks noChangeAspect="1"/>
          </p:cNvPicPr>
          <p:nvPr/>
        </p:nvPicPr>
        <p:blipFill>
          <a:blip r:embed="rId3"/>
          <a:stretch>
            <a:fillRect/>
          </a:stretch>
        </p:blipFill>
        <p:spPr>
          <a:xfrm>
            <a:off x="2491131" y="4559185"/>
            <a:ext cx="3244998" cy="1209316"/>
          </a:xfrm>
          <a:prstGeom prst="rect">
            <a:avLst/>
          </a:prstGeom>
        </p:spPr>
      </p:pic>
      <p:sp>
        <p:nvSpPr>
          <p:cNvPr id="8" name="Arrow: Down 7">
            <a:extLst>
              <a:ext uri="{FF2B5EF4-FFF2-40B4-BE49-F238E27FC236}">
                <a16:creationId xmlns:a16="http://schemas.microsoft.com/office/drawing/2014/main" id="{57DF45AE-3D59-4ED8-B542-72F742D1E6B3}"/>
              </a:ext>
            </a:extLst>
          </p:cNvPr>
          <p:cNvSpPr/>
          <p:nvPr/>
        </p:nvSpPr>
        <p:spPr>
          <a:xfrm>
            <a:off x="4736757" y="3861394"/>
            <a:ext cx="527222" cy="582221"/>
          </a:xfrm>
          <a:prstGeom prst="downArrow">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1015997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3C7FB0-8C73-4F1F-9053-AE38174F9914}"/>
              </a:ext>
            </a:extLst>
          </p:cNvPr>
          <p:cNvSpPr>
            <a:spLocks noGrp="1"/>
          </p:cNvSpPr>
          <p:nvPr>
            <p:ph type="body" sz="quarter" idx="18"/>
          </p:nvPr>
        </p:nvSpPr>
        <p:spPr>
          <a:xfrm>
            <a:off x="1802710" y="1773241"/>
            <a:ext cx="4911128" cy="4525954"/>
          </a:xfrm>
        </p:spPr>
        <p:txBody>
          <a:bodyPr vert="horz" lIns="91440" tIns="45720" rIns="91440" bIns="45720" rtlCol="0" anchor="t">
            <a:normAutofit fontScale="92500"/>
          </a:bodyPr>
          <a:lstStyle/>
          <a:p>
            <a:pPr marL="0" indent="0" algn="just"/>
            <a:r>
              <a:rPr lang="es-ES" dirty="0"/>
              <a:t>Las etiquetas cumplen una función muy importante. Sirven de punto de </a:t>
            </a:r>
            <a:r>
              <a:rPr lang="es-ES" b="1" dirty="0"/>
              <a:t>orientación para los consumidores en el punto de venta</a:t>
            </a:r>
            <a:r>
              <a:rPr lang="es-ES" dirty="0"/>
              <a:t>. Las etiquetas también le permiten </a:t>
            </a:r>
            <a:r>
              <a:rPr lang="es-ES" b="1" dirty="0"/>
              <a:t>calificar su producto</a:t>
            </a:r>
            <a:r>
              <a:rPr lang="es-ES" dirty="0"/>
              <a:t>, por ejemplo, como saludable o ecológico.</a:t>
            </a:r>
            <a:endParaRPr lang="es-ES"/>
          </a:p>
          <a:p>
            <a:pPr marL="0" indent="0" algn="just"/>
            <a:r>
              <a:rPr lang="es-ES" dirty="0"/>
              <a:t>Sin embargo, salvo algunas excepciones (por ejemplo, la etiqueta ecológica de la UE), no existen requisitos legales para obtener una etiqueta alimentaria. La mayoría de las etiquetas son emitidas por asociaciones empresariales, que establecen sus propias normas</a:t>
            </a:r>
            <a:r>
              <a:rPr lang="en-IE" dirty="0"/>
              <a:t>. </a:t>
            </a:r>
            <a:r>
              <a:rPr lang="en-IE" dirty="0">
                <a:solidFill>
                  <a:srgbClr val="1188A3"/>
                </a:solidFill>
                <a:hlinkClick r:id="rId2">
                  <a:extLst>
                    <a:ext uri="{A12FA001-AC4F-418D-AE19-62706E023703}">
                      <ahyp:hlinkClr xmlns:ahyp="http://schemas.microsoft.com/office/drawing/2018/hyperlinkcolor" val="tx"/>
                    </a:ext>
                  </a:extLst>
                </a:hlinkClick>
              </a:rPr>
              <a:t>Fuente</a:t>
            </a:r>
            <a:endParaRPr lang="en-IE" dirty="0">
              <a:solidFill>
                <a:srgbClr val="1188A3"/>
              </a:solidFill>
              <a:cs typeface="Calibri" panose="020F0502020204030204"/>
            </a:endParaRPr>
          </a:p>
        </p:txBody>
      </p:sp>
      <p:sp>
        <p:nvSpPr>
          <p:cNvPr id="4" name="Text Placeholder 3">
            <a:extLst>
              <a:ext uri="{FF2B5EF4-FFF2-40B4-BE49-F238E27FC236}">
                <a16:creationId xmlns:a16="http://schemas.microsoft.com/office/drawing/2014/main" id="{2510FC66-82F8-4649-A44D-10C593D14803}"/>
              </a:ext>
            </a:extLst>
          </p:cNvPr>
          <p:cNvSpPr>
            <a:spLocks noGrp="1"/>
          </p:cNvSpPr>
          <p:nvPr>
            <p:ph type="body" sz="quarter" idx="16"/>
          </p:nvPr>
        </p:nvSpPr>
        <p:spPr>
          <a:xfrm>
            <a:off x="1718561" y="228600"/>
            <a:ext cx="4716425" cy="1114168"/>
          </a:xfrm>
        </p:spPr>
        <p:txBody>
          <a:bodyPr>
            <a:normAutofit fontScale="92500"/>
          </a:bodyPr>
          <a:lstStyle/>
          <a:p>
            <a:r>
              <a:rPr lang="es-ES" dirty="0"/>
              <a:t>Precisión y transparencia de las etiquetas</a:t>
            </a:r>
          </a:p>
        </p:txBody>
      </p:sp>
      <p:pic>
        <p:nvPicPr>
          <p:cNvPr id="9" name="Picture 8">
            <a:extLst>
              <a:ext uri="{FF2B5EF4-FFF2-40B4-BE49-F238E27FC236}">
                <a16:creationId xmlns:a16="http://schemas.microsoft.com/office/drawing/2014/main" id="{62B17617-B80B-4C9D-81A2-6190C56A46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74205" y="970350"/>
            <a:ext cx="4661649" cy="1400046"/>
          </a:xfrm>
          <a:prstGeom prst="rect">
            <a:avLst/>
          </a:prstGeom>
        </p:spPr>
      </p:pic>
      <p:sp>
        <p:nvSpPr>
          <p:cNvPr id="11" name="TextBox 10">
            <a:extLst>
              <a:ext uri="{FF2B5EF4-FFF2-40B4-BE49-F238E27FC236}">
                <a16:creationId xmlns:a16="http://schemas.microsoft.com/office/drawing/2014/main" id="{266B4D49-0C2F-4998-B8D1-F595DBB11115}"/>
              </a:ext>
            </a:extLst>
          </p:cNvPr>
          <p:cNvSpPr txBox="1"/>
          <p:nvPr/>
        </p:nvSpPr>
        <p:spPr>
          <a:xfrm>
            <a:off x="8814487" y="601018"/>
            <a:ext cx="2224216" cy="369332"/>
          </a:xfrm>
          <a:prstGeom prst="rect">
            <a:avLst/>
          </a:prstGeom>
          <a:noFill/>
        </p:spPr>
        <p:txBody>
          <a:bodyPr wrap="square">
            <a:spAutoFit/>
          </a:bodyPr>
          <a:lstStyle/>
          <a:p>
            <a:r>
              <a:rPr lang="en-IE" b="1" dirty="0">
                <a:solidFill>
                  <a:srgbClr val="000000"/>
                </a:solidFill>
              </a:rPr>
              <a:t>The EU Bio-label</a:t>
            </a:r>
          </a:p>
        </p:txBody>
      </p:sp>
      <p:sp>
        <p:nvSpPr>
          <p:cNvPr id="13" name="TextBox 12">
            <a:extLst>
              <a:ext uri="{FF2B5EF4-FFF2-40B4-BE49-F238E27FC236}">
                <a16:creationId xmlns:a16="http://schemas.microsoft.com/office/drawing/2014/main" id="{4CD8226C-D214-4EB7-BE92-E61717E6BDD4}"/>
              </a:ext>
            </a:extLst>
          </p:cNvPr>
          <p:cNvSpPr txBox="1"/>
          <p:nvPr/>
        </p:nvSpPr>
        <p:spPr>
          <a:xfrm>
            <a:off x="7274205" y="2379868"/>
            <a:ext cx="4801266" cy="4493538"/>
          </a:xfrm>
          <a:prstGeom prst="rect">
            <a:avLst/>
          </a:prstGeom>
          <a:noFill/>
        </p:spPr>
        <p:txBody>
          <a:bodyPr wrap="square" lIns="91440" tIns="45720" rIns="91440" bIns="45720" anchor="t">
            <a:spAutoFit/>
          </a:bodyPr>
          <a:lstStyle/>
          <a:p>
            <a:pPr algn="just"/>
            <a:r>
              <a:rPr lang="es-ES" sz="2200" b="0" i="0" dirty="0">
                <a:solidFill>
                  <a:srgbClr val="000000"/>
                </a:solidFill>
                <a:effectLst/>
              </a:rPr>
              <a:t>El logotipo ecológico de la Unión Europea da una </a:t>
            </a:r>
            <a:r>
              <a:rPr lang="es-ES" sz="2200" b="1" i="0" dirty="0">
                <a:solidFill>
                  <a:srgbClr val="000000"/>
                </a:solidFill>
                <a:effectLst/>
              </a:rPr>
              <a:t>identidad visual coherente</a:t>
            </a:r>
            <a:r>
              <a:rPr lang="es-ES" sz="2200" b="0" i="0" dirty="0">
                <a:solidFill>
                  <a:srgbClr val="000000"/>
                </a:solidFill>
                <a:effectLst/>
              </a:rPr>
              <a:t> a los productos ecológicos producidos en la UE. Esto facilita a los consumidores la identificación de los productos ecológicos y ayuda a los agricultores a comercializarlos en toda la UE. El logotipo ecológico sólo puede utilizarse en productos que hayan sido certificados como ecológicos por una agencia u organismo de control autorizado.</a:t>
            </a:r>
            <a:endParaRPr lang="es-ES"/>
          </a:p>
          <a:p>
            <a:endParaRPr lang="en-IE" sz="2200" dirty="0">
              <a:solidFill>
                <a:srgbClr val="000000"/>
              </a:solidFill>
            </a:endParaRPr>
          </a:p>
        </p:txBody>
      </p:sp>
      <p:sp>
        <p:nvSpPr>
          <p:cNvPr id="15" name="TextBox 14">
            <a:extLst>
              <a:ext uri="{FF2B5EF4-FFF2-40B4-BE49-F238E27FC236}">
                <a16:creationId xmlns:a16="http://schemas.microsoft.com/office/drawing/2014/main" id="{EDDB924C-31B1-449C-B950-31008EC1FD6E}"/>
              </a:ext>
            </a:extLst>
          </p:cNvPr>
          <p:cNvSpPr txBox="1"/>
          <p:nvPr/>
        </p:nvSpPr>
        <p:spPr>
          <a:xfrm>
            <a:off x="7011446" y="6374157"/>
            <a:ext cx="6096000" cy="369332"/>
          </a:xfrm>
          <a:prstGeom prst="rect">
            <a:avLst/>
          </a:prstGeom>
          <a:noFill/>
        </p:spPr>
        <p:txBody>
          <a:bodyPr wrap="square">
            <a:spAutoFit/>
          </a:bodyPr>
          <a:lstStyle/>
          <a:p>
            <a:r>
              <a:rPr lang="en-IE" dirty="0">
                <a:solidFill>
                  <a:srgbClr val="1188A3"/>
                </a:solidFill>
                <a:hlinkClick r:id="rId4"/>
              </a:rPr>
              <a:t>El </a:t>
            </a:r>
            <a:r>
              <a:rPr lang="en-IE" dirty="0" err="1">
                <a:solidFill>
                  <a:srgbClr val="1188A3"/>
                </a:solidFill>
                <a:hlinkClick r:id="rId4"/>
              </a:rPr>
              <a:t>logotipo</a:t>
            </a:r>
            <a:r>
              <a:rPr lang="en-IE" dirty="0">
                <a:solidFill>
                  <a:srgbClr val="1188A3"/>
                </a:solidFill>
                <a:hlinkClick r:id="rId4"/>
              </a:rPr>
              <a:t> Ecológico | </a:t>
            </a:r>
            <a:r>
              <a:rPr lang="en-IE" dirty="0" err="1">
                <a:solidFill>
                  <a:srgbClr val="1188A3"/>
                </a:solidFill>
                <a:hlinkClick r:id="rId4"/>
              </a:rPr>
              <a:t>Comisión</a:t>
            </a:r>
            <a:r>
              <a:rPr lang="en-IE" dirty="0">
                <a:solidFill>
                  <a:srgbClr val="1188A3"/>
                </a:solidFill>
                <a:hlinkClick r:id="rId4"/>
              </a:rPr>
              <a:t> </a:t>
            </a:r>
            <a:r>
              <a:rPr lang="en-IE" dirty="0" err="1">
                <a:solidFill>
                  <a:srgbClr val="1188A3"/>
                </a:solidFill>
                <a:hlinkClick r:id="rId4"/>
              </a:rPr>
              <a:t>Europea</a:t>
            </a:r>
            <a:r>
              <a:rPr lang="en-IE" dirty="0">
                <a:solidFill>
                  <a:srgbClr val="1188A3"/>
                </a:solidFill>
                <a:hlinkClick r:id="rId4"/>
              </a:rPr>
              <a:t> (europa.eu)</a:t>
            </a:r>
            <a:endParaRPr lang="en-IE" dirty="0">
              <a:solidFill>
                <a:srgbClr val="1188A3"/>
              </a:solidFill>
            </a:endParaRPr>
          </a:p>
        </p:txBody>
      </p:sp>
    </p:spTree>
    <p:extLst>
      <p:ext uri="{BB962C8B-B14F-4D97-AF65-F5344CB8AC3E}">
        <p14:creationId xmlns:p14="http://schemas.microsoft.com/office/powerpoint/2010/main" val="26787555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E02C01-77A4-49AD-AFCC-DFEFC9921D8C}"/>
              </a:ext>
            </a:extLst>
          </p:cNvPr>
          <p:cNvSpPr>
            <a:spLocks noGrp="1"/>
          </p:cNvSpPr>
          <p:nvPr>
            <p:ph type="body" sz="quarter" idx="16"/>
          </p:nvPr>
        </p:nvSpPr>
        <p:spPr/>
        <p:txBody>
          <a:bodyPr>
            <a:normAutofit fontScale="55000" lnSpcReduction="20000"/>
          </a:bodyPr>
          <a:lstStyle/>
          <a:p>
            <a:r>
              <a:rPr lang="es-ES" dirty="0"/>
              <a:t>Etiquetas y reclamaciones en los alimentos</a:t>
            </a:r>
            <a:endParaRPr lang="en-IE" dirty="0"/>
          </a:p>
        </p:txBody>
      </p:sp>
      <p:sp>
        <p:nvSpPr>
          <p:cNvPr id="6" name="Text Placeholder 2">
            <a:extLst>
              <a:ext uri="{FF2B5EF4-FFF2-40B4-BE49-F238E27FC236}">
                <a16:creationId xmlns:a16="http://schemas.microsoft.com/office/drawing/2014/main" id="{CB58C15C-DB57-B745-B891-49E6CC8D8B3D}"/>
              </a:ext>
            </a:extLst>
          </p:cNvPr>
          <p:cNvSpPr txBox="1">
            <a:spLocks/>
          </p:cNvSpPr>
          <p:nvPr/>
        </p:nvSpPr>
        <p:spPr>
          <a:xfrm>
            <a:off x="6972271" y="886621"/>
            <a:ext cx="5148649" cy="530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000" b="1" dirty="0" err="1">
                <a:latin typeface="Helvetica Neue" panose="02000503000000020004" pitchFamily="2" charset="0"/>
                <a:ea typeface="Helvetica Neue" panose="02000503000000020004" pitchFamily="2" charset="0"/>
                <a:cs typeface="Helvetica Neue" panose="02000503000000020004" pitchFamily="2" charset="0"/>
              </a:rPr>
              <a:t>Información</a:t>
            </a:r>
            <a:r>
              <a:rPr lang="en-US" sz="2000" b="1" dirty="0">
                <a:latin typeface="Helvetica Neue" panose="02000503000000020004" pitchFamily="2" charset="0"/>
                <a:ea typeface="Helvetica Neue" panose="02000503000000020004" pitchFamily="2" charset="0"/>
                <a:cs typeface="Helvetica Neue" panose="02000503000000020004" pitchFamily="2" charset="0"/>
              </a:rPr>
              <a:t> </a:t>
            </a:r>
            <a:r>
              <a:rPr lang="en-US" sz="2000" b="1" dirty="0" err="1">
                <a:latin typeface="Helvetica Neue" panose="02000503000000020004" pitchFamily="2" charset="0"/>
                <a:ea typeface="Helvetica Neue" panose="02000503000000020004" pitchFamily="2" charset="0"/>
                <a:cs typeface="Helvetica Neue" panose="02000503000000020004" pitchFamily="2" charset="0"/>
              </a:rPr>
              <a:t>nutricional</a:t>
            </a:r>
            <a:endParaRPr lang="en-US" sz="2000" b="1" dirty="0">
              <a:latin typeface="Helvetica Neue" panose="02000503000000020004" pitchFamily="2" charset="0"/>
              <a:ea typeface="Helvetica Neue" panose="02000503000000020004" pitchFamily="2" charset="0"/>
              <a:cs typeface="Helvetica Neue" panose="02000503000000020004" pitchFamily="2" charset="0"/>
            </a:endParaRPr>
          </a:p>
          <a:p>
            <a:pPr marL="0" indent="0"/>
            <a:endParaRPr lang="en-IE" dirty="0"/>
          </a:p>
        </p:txBody>
      </p:sp>
      <p:cxnSp>
        <p:nvCxnSpPr>
          <p:cNvPr id="7" name="Straight Connector 6">
            <a:extLst>
              <a:ext uri="{FF2B5EF4-FFF2-40B4-BE49-F238E27FC236}">
                <a16:creationId xmlns:a16="http://schemas.microsoft.com/office/drawing/2014/main" id="{A53BE50B-7C32-9B45-9872-752E819F140B}"/>
              </a:ext>
            </a:extLst>
          </p:cNvPr>
          <p:cNvCxnSpPr>
            <a:cxnSpLocks/>
          </p:cNvCxnSpPr>
          <p:nvPr/>
        </p:nvCxnSpPr>
        <p:spPr>
          <a:xfrm>
            <a:off x="7027690" y="1268250"/>
            <a:ext cx="4904509"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B2C07B1-AE22-1D43-A4D1-1FE6C09F6B19}"/>
              </a:ext>
            </a:extLst>
          </p:cNvPr>
          <p:cNvCxnSpPr>
            <a:cxnSpLocks/>
          </p:cNvCxnSpPr>
          <p:nvPr/>
        </p:nvCxnSpPr>
        <p:spPr>
          <a:xfrm>
            <a:off x="7027690" y="1554000"/>
            <a:ext cx="4904509"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0A01119-DE49-4D49-AEC4-A70FB880CBAC}"/>
              </a:ext>
            </a:extLst>
          </p:cNvPr>
          <p:cNvCxnSpPr>
            <a:cxnSpLocks/>
          </p:cNvCxnSpPr>
          <p:nvPr/>
        </p:nvCxnSpPr>
        <p:spPr>
          <a:xfrm>
            <a:off x="7027690" y="3845196"/>
            <a:ext cx="4904509"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38E2398-13C5-5645-BAEA-634DD7B8A1AD}"/>
              </a:ext>
            </a:extLst>
          </p:cNvPr>
          <p:cNvCxnSpPr>
            <a:cxnSpLocks/>
          </p:cNvCxnSpPr>
          <p:nvPr/>
        </p:nvCxnSpPr>
        <p:spPr>
          <a:xfrm>
            <a:off x="7027690" y="4607197"/>
            <a:ext cx="4904509"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32E656E-B32F-C44A-A7B3-3B7987E0C194}"/>
              </a:ext>
            </a:extLst>
          </p:cNvPr>
          <p:cNvCxnSpPr>
            <a:cxnSpLocks/>
          </p:cNvCxnSpPr>
          <p:nvPr/>
        </p:nvCxnSpPr>
        <p:spPr>
          <a:xfrm>
            <a:off x="7027690" y="4330104"/>
            <a:ext cx="4904509"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A65FF3D-7B75-A64A-94FF-2B547B18E35F}"/>
              </a:ext>
            </a:extLst>
          </p:cNvPr>
          <p:cNvCxnSpPr>
            <a:cxnSpLocks/>
          </p:cNvCxnSpPr>
          <p:nvPr/>
        </p:nvCxnSpPr>
        <p:spPr>
          <a:xfrm>
            <a:off x="7027690" y="1839750"/>
            <a:ext cx="4904509"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89EE7CC-FA0A-DA48-90B7-8D42007D0401}"/>
              </a:ext>
            </a:extLst>
          </p:cNvPr>
          <p:cNvCxnSpPr>
            <a:cxnSpLocks/>
          </p:cNvCxnSpPr>
          <p:nvPr/>
        </p:nvCxnSpPr>
        <p:spPr>
          <a:xfrm>
            <a:off x="7027690" y="2125500"/>
            <a:ext cx="4904509"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A5D1870-2F11-514B-A1A2-F5A4B2CE77FA}"/>
              </a:ext>
            </a:extLst>
          </p:cNvPr>
          <p:cNvCxnSpPr>
            <a:cxnSpLocks/>
          </p:cNvCxnSpPr>
          <p:nvPr/>
        </p:nvCxnSpPr>
        <p:spPr>
          <a:xfrm>
            <a:off x="7027690" y="2411250"/>
            <a:ext cx="4904509"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0E1F2C2-22F2-5440-9B2D-E90A1D4FD71F}"/>
              </a:ext>
            </a:extLst>
          </p:cNvPr>
          <p:cNvCxnSpPr>
            <a:cxnSpLocks/>
          </p:cNvCxnSpPr>
          <p:nvPr/>
        </p:nvCxnSpPr>
        <p:spPr>
          <a:xfrm>
            <a:off x="7027690" y="2697000"/>
            <a:ext cx="4904509"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0E66113-5F1C-3E47-ADD8-A2184B14B90C}"/>
              </a:ext>
            </a:extLst>
          </p:cNvPr>
          <p:cNvCxnSpPr>
            <a:cxnSpLocks/>
          </p:cNvCxnSpPr>
          <p:nvPr/>
        </p:nvCxnSpPr>
        <p:spPr>
          <a:xfrm>
            <a:off x="7027690" y="2982750"/>
            <a:ext cx="4904509"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7EB2322-72D0-7A4A-A618-2482EFDAF4CA}"/>
              </a:ext>
            </a:extLst>
          </p:cNvPr>
          <p:cNvCxnSpPr>
            <a:cxnSpLocks/>
          </p:cNvCxnSpPr>
          <p:nvPr/>
        </p:nvCxnSpPr>
        <p:spPr>
          <a:xfrm>
            <a:off x="7027690" y="3268500"/>
            <a:ext cx="4904509"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0C3050B-FEB7-BE4D-90D4-FBD9DACC21FE}"/>
              </a:ext>
            </a:extLst>
          </p:cNvPr>
          <p:cNvCxnSpPr>
            <a:cxnSpLocks/>
          </p:cNvCxnSpPr>
          <p:nvPr/>
        </p:nvCxnSpPr>
        <p:spPr>
          <a:xfrm>
            <a:off x="7027690" y="3554249"/>
            <a:ext cx="4904509"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D70E7F5-ECE2-834A-A2C2-9F023E8A7606}"/>
              </a:ext>
            </a:extLst>
          </p:cNvPr>
          <p:cNvCxnSpPr>
            <a:cxnSpLocks/>
          </p:cNvCxnSpPr>
          <p:nvPr/>
        </p:nvCxnSpPr>
        <p:spPr>
          <a:xfrm flipV="1">
            <a:off x="9452236" y="1268250"/>
            <a:ext cx="0" cy="2576946"/>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23" name="Text Placeholder 2">
            <a:extLst>
              <a:ext uri="{FF2B5EF4-FFF2-40B4-BE49-F238E27FC236}">
                <a16:creationId xmlns:a16="http://schemas.microsoft.com/office/drawing/2014/main" id="{5E1A0EA3-90D7-3945-82AD-401D8D81B1F0}"/>
              </a:ext>
            </a:extLst>
          </p:cNvPr>
          <p:cNvSpPr txBox="1">
            <a:spLocks/>
          </p:cNvSpPr>
          <p:nvPr/>
        </p:nvSpPr>
        <p:spPr>
          <a:xfrm>
            <a:off x="6930708" y="3837639"/>
            <a:ext cx="5148649" cy="4924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s-ES" sz="1400" b="1" dirty="0">
                <a:latin typeface="Helvetica Neue" panose="02000503000000020004" pitchFamily="2" charset="0"/>
                <a:ea typeface="Helvetica Neue" panose="02000503000000020004" pitchFamily="2" charset="0"/>
                <a:cs typeface="Helvetica Neue" panose="02000503000000020004" pitchFamily="2" charset="0"/>
              </a:rPr>
              <a:t>El contenido de sal se debe exclusivamente a la presencia de sodio natural.</a:t>
            </a:r>
            <a:endParaRPr lang="en-IE" dirty="0"/>
          </a:p>
        </p:txBody>
      </p:sp>
      <p:sp>
        <p:nvSpPr>
          <p:cNvPr id="24" name="Text Placeholder 2">
            <a:extLst>
              <a:ext uri="{FF2B5EF4-FFF2-40B4-BE49-F238E27FC236}">
                <a16:creationId xmlns:a16="http://schemas.microsoft.com/office/drawing/2014/main" id="{07EFE42F-2D16-1B4B-8DC4-ABBCCE265EAB}"/>
              </a:ext>
            </a:extLst>
          </p:cNvPr>
          <p:cNvSpPr txBox="1">
            <a:spLocks/>
          </p:cNvSpPr>
          <p:nvPr/>
        </p:nvSpPr>
        <p:spPr>
          <a:xfrm>
            <a:off x="6930708" y="4322549"/>
            <a:ext cx="5148649" cy="2846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400" dirty="0">
                <a:latin typeface="Helvetica Neue" panose="02000503000000020004" pitchFamily="2" charset="0"/>
                <a:ea typeface="Helvetica Neue" panose="02000503000000020004" pitchFamily="2" charset="0"/>
                <a:cs typeface="Helvetica Neue" panose="02000503000000020004" pitchFamily="2" charset="0"/>
              </a:rPr>
              <a:t>*Reference intake of an average adult (8 499 kJ / 2 000 kcal)</a:t>
            </a:r>
            <a:endParaRPr lang="en-GB" sz="14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endParaRPr lang="en-IE" dirty="0"/>
          </a:p>
        </p:txBody>
      </p:sp>
      <p:sp>
        <p:nvSpPr>
          <p:cNvPr id="25" name="Text Placeholder 2">
            <a:extLst>
              <a:ext uri="{FF2B5EF4-FFF2-40B4-BE49-F238E27FC236}">
                <a16:creationId xmlns:a16="http://schemas.microsoft.com/office/drawing/2014/main" id="{76A6A3AC-9994-8640-876D-79A55AE58915}"/>
              </a:ext>
            </a:extLst>
          </p:cNvPr>
          <p:cNvSpPr txBox="1">
            <a:spLocks/>
          </p:cNvSpPr>
          <p:nvPr/>
        </p:nvSpPr>
        <p:spPr>
          <a:xfrm>
            <a:off x="6944563" y="4599639"/>
            <a:ext cx="5148649" cy="12382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400" b="1" dirty="0">
                <a:latin typeface="Helvetica Neue" panose="02000503000000020004" pitchFamily="2" charset="0"/>
                <a:ea typeface="Helvetica Neue" panose="02000503000000020004" pitchFamily="2" charset="0"/>
                <a:cs typeface="Helvetica Neue" panose="02000503000000020004" pitchFamily="2" charset="0"/>
              </a:rPr>
              <a:t>INGREDIENTES: </a:t>
            </a:r>
            <a:r>
              <a:rPr lang="en-US" sz="1400" dirty="0" err="1">
                <a:latin typeface="Helvetica Neue" panose="02000503000000020004" pitchFamily="2" charset="0"/>
                <a:ea typeface="Helvetica Neue" panose="02000503000000020004" pitchFamily="2" charset="0"/>
                <a:cs typeface="Helvetica Neue" panose="02000503000000020004" pitchFamily="2" charset="0"/>
              </a:rPr>
              <a:t>Naranjas</a:t>
            </a:r>
            <a:r>
              <a:rPr lang="en-US" sz="1400" dirty="0">
                <a:latin typeface="Helvetica Neue" panose="02000503000000020004" pitchFamily="2" charset="0"/>
                <a:ea typeface="Helvetica Neue" panose="02000503000000020004" pitchFamily="2" charset="0"/>
                <a:cs typeface="Helvetica Neue" panose="02000503000000020004" pitchFamily="2" charset="0"/>
              </a:rPr>
              <a:t> </a:t>
            </a:r>
            <a:r>
              <a:rPr lang="en-US" sz="1400" dirty="0" err="1">
                <a:latin typeface="Helvetica Neue" panose="02000503000000020004" pitchFamily="2" charset="0"/>
                <a:ea typeface="Helvetica Neue" panose="02000503000000020004" pitchFamily="2" charset="0"/>
                <a:cs typeface="Helvetica Neue" panose="02000503000000020004" pitchFamily="2" charset="0"/>
              </a:rPr>
              <a:t>mandarinas</a:t>
            </a:r>
            <a:r>
              <a:rPr lang="en-US" sz="1400" dirty="0">
                <a:latin typeface="Helvetica Neue" panose="02000503000000020004" pitchFamily="2" charset="0"/>
                <a:ea typeface="Helvetica Neue" panose="02000503000000020004" pitchFamily="2" charset="0"/>
                <a:cs typeface="Helvetica Neue" panose="02000503000000020004" pitchFamily="2" charset="0"/>
              </a:rPr>
              <a:t> (37,9%), nata </a:t>
            </a:r>
            <a:r>
              <a:rPr lang="en-US" sz="1400" dirty="0" err="1">
                <a:latin typeface="Helvetica Neue" panose="02000503000000020004" pitchFamily="2" charset="0"/>
                <a:ea typeface="Helvetica Neue" panose="02000503000000020004" pitchFamily="2" charset="0"/>
                <a:cs typeface="Helvetica Neue" panose="02000503000000020004" pitchFamily="2" charset="0"/>
              </a:rPr>
              <a:t>líquida</a:t>
            </a:r>
            <a:r>
              <a:rPr lang="en-US" sz="1400" b="1" dirty="0">
                <a:latin typeface="Helvetica Neue" panose="02000503000000020004" pitchFamily="2" charset="0"/>
                <a:ea typeface="Helvetica Neue" panose="02000503000000020004" pitchFamily="2" charset="0"/>
                <a:cs typeface="Helvetica Neue" panose="02000503000000020004" pitchFamily="2" charset="0"/>
              </a:rPr>
              <a:t> (leche), </a:t>
            </a:r>
            <a:r>
              <a:rPr lang="en-US" sz="1400" dirty="0" err="1">
                <a:latin typeface="Helvetica Neue" panose="02000503000000020004" pitchFamily="2" charset="0"/>
                <a:ea typeface="Helvetica Neue" panose="02000503000000020004" pitchFamily="2" charset="0"/>
                <a:cs typeface="Helvetica Neue" panose="02000503000000020004" pitchFamily="2" charset="0"/>
              </a:rPr>
              <a:t>peras</a:t>
            </a:r>
            <a:r>
              <a:rPr lang="en-US" sz="1400" dirty="0">
                <a:latin typeface="Helvetica Neue" panose="02000503000000020004" pitchFamily="2" charset="0"/>
                <a:ea typeface="Helvetica Neue" panose="02000503000000020004" pitchFamily="2" charset="0"/>
                <a:cs typeface="Helvetica Neue" panose="02000503000000020004" pitchFamily="2" charset="0"/>
              </a:rPr>
              <a:t> (12,4%), </a:t>
            </a:r>
            <a:r>
              <a:rPr lang="en-US" sz="1400" dirty="0" err="1">
                <a:latin typeface="Helvetica Neue" panose="02000503000000020004" pitchFamily="2" charset="0"/>
                <a:ea typeface="Helvetica Neue" panose="02000503000000020004" pitchFamily="2" charset="0"/>
                <a:cs typeface="Helvetica Neue" panose="02000503000000020004" pitchFamily="2" charset="0"/>
              </a:rPr>
              <a:t>melocotones</a:t>
            </a:r>
            <a:r>
              <a:rPr lang="en-US" sz="1400" dirty="0">
                <a:latin typeface="Helvetica Neue" panose="02000503000000020004" pitchFamily="2" charset="0"/>
                <a:ea typeface="Helvetica Neue" panose="02000503000000020004" pitchFamily="2" charset="0"/>
                <a:cs typeface="Helvetica Neue" panose="02000503000000020004" pitchFamily="2" charset="0"/>
              </a:rPr>
              <a:t> (7,7%), </a:t>
            </a:r>
            <a:r>
              <a:rPr lang="en-US" sz="1400" dirty="0" err="1">
                <a:latin typeface="Helvetica Neue" panose="02000503000000020004" pitchFamily="2" charset="0"/>
                <a:ea typeface="Helvetica Neue" panose="02000503000000020004" pitchFamily="2" charset="0"/>
                <a:cs typeface="Helvetica Neue" panose="02000503000000020004" pitchFamily="2" charset="0"/>
              </a:rPr>
              <a:t>uvas</a:t>
            </a:r>
            <a:r>
              <a:rPr lang="en-US" sz="1400" dirty="0">
                <a:latin typeface="Helvetica Neue" panose="02000503000000020004" pitchFamily="2" charset="0"/>
                <a:ea typeface="Helvetica Neue" panose="02000503000000020004" pitchFamily="2" charset="0"/>
                <a:cs typeface="Helvetica Neue" panose="02000503000000020004" pitchFamily="2" charset="0"/>
              </a:rPr>
              <a:t> Thompson sin pepitas (7,5%), manzana (7,5%), </a:t>
            </a:r>
            <a:r>
              <a:rPr lang="en-US" sz="1400" dirty="0" err="1">
                <a:latin typeface="Helvetica Neue" panose="02000503000000020004" pitchFamily="2" charset="0"/>
                <a:ea typeface="Helvetica Neue" panose="02000503000000020004" pitchFamily="2" charset="0"/>
                <a:cs typeface="Helvetica Neue" panose="02000503000000020004" pitchFamily="2" charset="0"/>
              </a:rPr>
              <a:t>plátano</a:t>
            </a:r>
            <a:r>
              <a:rPr lang="en-US" sz="1400" dirty="0">
                <a:latin typeface="Helvetica Neue" panose="02000503000000020004" pitchFamily="2" charset="0"/>
                <a:ea typeface="Helvetica Neue" panose="02000503000000020004" pitchFamily="2" charset="0"/>
                <a:cs typeface="Helvetica Neue" panose="02000503000000020004" pitchFamily="2" charset="0"/>
              </a:rPr>
              <a:t> (5,9%)</a:t>
            </a:r>
            <a:r>
              <a:rPr lang="en-US" sz="1400" b="1" dirty="0">
                <a:latin typeface="Helvetica Neue" panose="02000503000000020004" pitchFamily="2" charset="0"/>
                <a:ea typeface="Helvetica Neue" panose="02000503000000020004" pitchFamily="2" charset="0"/>
                <a:cs typeface="Helvetica Neue" panose="02000503000000020004" pitchFamily="2" charset="0"/>
              </a:rPr>
              <a:t>, </a:t>
            </a:r>
            <a:r>
              <a:rPr lang="en-US" sz="1400" b="1" dirty="0" err="1">
                <a:latin typeface="Helvetica Neue" panose="02000503000000020004" pitchFamily="2" charset="0"/>
                <a:ea typeface="Helvetica Neue" panose="02000503000000020004" pitchFamily="2" charset="0"/>
                <a:cs typeface="Helvetica Neue" panose="02000503000000020004" pitchFamily="2" charset="0"/>
              </a:rPr>
              <a:t>nueces</a:t>
            </a:r>
            <a:r>
              <a:rPr lang="en-US" sz="1400" b="1" dirty="0">
                <a:latin typeface="Helvetica Neue" panose="02000503000000020004" pitchFamily="2" charset="0"/>
                <a:ea typeface="Helvetica Neue" panose="02000503000000020004" pitchFamily="2" charset="0"/>
                <a:cs typeface="Helvetica Neue" panose="02000503000000020004" pitchFamily="2" charset="0"/>
              </a:rPr>
              <a:t> </a:t>
            </a:r>
            <a:r>
              <a:rPr lang="en-US" sz="1400" dirty="0" err="1">
                <a:latin typeface="Helvetica Neue" panose="02000503000000020004" pitchFamily="2" charset="0"/>
                <a:ea typeface="Helvetica Neue" panose="02000503000000020004" pitchFamily="2" charset="0"/>
                <a:cs typeface="Helvetica Neue" panose="02000503000000020004" pitchFamily="2" charset="0"/>
              </a:rPr>
              <a:t>inglesas</a:t>
            </a:r>
            <a:r>
              <a:rPr lang="en-US" sz="1400" dirty="0">
                <a:latin typeface="Helvetica Neue" panose="02000503000000020004" pitchFamily="2" charset="0"/>
                <a:ea typeface="Helvetica Neue" panose="02000503000000020004" pitchFamily="2" charset="0"/>
                <a:cs typeface="Helvetica Neue" panose="02000503000000020004" pitchFamily="2" charset="0"/>
              </a:rPr>
              <a:t> (</a:t>
            </a:r>
            <a:r>
              <a:rPr lang="en-US" sz="1400" dirty="0" err="1">
                <a:latin typeface="Helvetica Neue" panose="02000503000000020004" pitchFamily="2" charset="0"/>
                <a:ea typeface="Helvetica Neue" panose="02000503000000020004" pitchFamily="2" charset="0"/>
                <a:cs typeface="Helvetica Neue" panose="02000503000000020004" pitchFamily="2" charset="0"/>
              </a:rPr>
              <a:t>frutos</a:t>
            </a:r>
            <a:r>
              <a:rPr lang="en-US" sz="1400" dirty="0">
                <a:latin typeface="Helvetica Neue" panose="02000503000000020004" pitchFamily="2" charset="0"/>
                <a:ea typeface="Helvetica Neue" panose="02000503000000020004" pitchFamily="2" charset="0"/>
                <a:cs typeface="Helvetica Neue" panose="02000503000000020004" pitchFamily="2" charset="0"/>
              </a:rPr>
              <a:t> </a:t>
            </a:r>
            <a:r>
              <a:rPr lang="en-US" sz="1400" dirty="0" err="1">
                <a:latin typeface="Helvetica Neue" panose="02000503000000020004" pitchFamily="2" charset="0"/>
                <a:ea typeface="Helvetica Neue" panose="02000503000000020004" pitchFamily="2" charset="0"/>
                <a:cs typeface="Helvetica Neue" panose="02000503000000020004" pitchFamily="2" charset="0"/>
              </a:rPr>
              <a:t>secos</a:t>
            </a:r>
            <a:r>
              <a:rPr lang="en-US" sz="1400" dirty="0">
                <a:latin typeface="Helvetica Neue" panose="02000503000000020004" pitchFamily="2" charset="0"/>
                <a:ea typeface="Helvetica Neue" panose="02000503000000020004" pitchFamily="2" charset="0"/>
                <a:cs typeface="Helvetica Neue" panose="02000503000000020004" pitchFamily="2" charset="0"/>
              </a:rPr>
              <a:t>)</a:t>
            </a:r>
          </a:p>
          <a:p>
            <a:pPr marL="0" indent="0"/>
            <a:endParaRPr lang="en-IE" dirty="0"/>
          </a:p>
        </p:txBody>
      </p:sp>
      <p:sp>
        <p:nvSpPr>
          <p:cNvPr id="26" name="Text Placeholder 2">
            <a:extLst>
              <a:ext uri="{FF2B5EF4-FFF2-40B4-BE49-F238E27FC236}">
                <a16:creationId xmlns:a16="http://schemas.microsoft.com/office/drawing/2014/main" id="{775D6F53-A9B8-A94C-A9A4-9E3611852206}"/>
              </a:ext>
            </a:extLst>
          </p:cNvPr>
          <p:cNvSpPr txBox="1">
            <a:spLocks/>
          </p:cNvSpPr>
          <p:nvPr/>
        </p:nvSpPr>
        <p:spPr>
          <a:xfrm>
            <a:off x="9466090" y="1274549"/>
            <a:ext cx="2466110" cy="2956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r>
              <a:rPr lang="en-US" sz="1400" b="1" dirty="0">
                <a:latin typeface="Helvetica Neue" panose="02000503000000020004" pitchFamily="2" charset="0"/>
                <a:ea typeface="Helvetica Neue" panose="02000503000000020004" pitchFamily="2" charset="0"/>
                <a:cs typeface="Helvetica Neue" panose="02000503000000020004" pitchFamily="2" charset="0"/>
              </a:rPr>
              <a:t>Per 100 g</a:t>
            </a:r>
            <a:endParaRPr lang="en-IE"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7" name="Text Placeholder 2">
            <a:extLst>
              <a:ext uri="{FF2B5EF4-FFF2-40B4-BE49-F238E27FC236}">
                <a16:creationId xmlns:a16="http://schemas.microsoft.com/office/drawing/2014/main" id="{64D5021A-1C29-A84A-A38B-F0F8EF834B19}"/>
              </a:ext>
            </a:extLst>
          </p:cNvPr>
          <p:cNvSpPr txBox="1">
            <a:spLocks/>
          </p:cNvSpPr>
          <p:nvPr/>
        </p:nvSpPr>
        <p:spPr>
          <a:xfrm>
            <a:off x="6930705" y="1537785"/>
            <a:ext cx="2410690" cy="31817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400" b="1" dirty="0" err="1">
                <a:latin typeface="Helvetica Neue" panose="02000503000000020004" pitchFamily="2" charset="0"/>
                <a:ea typeface="Helvetica Neue" panose="02000503000000020004" pitchFamily="2" charset="0"/>
                <a:cs typeface="Helvetica Neue" panose="02000503000000020004" pitchFamily="2" charset="0"/>
              </a:rPr>
              <a:t>Energía</a:t>
            </a:r>
            <a:endParaRPr lang="en-IE"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8" name="Text Placeholder 2">
            <a:extLst>
              <a:ext uri="{FF2B5EF4-FFF2-40B4-BE49-F238E27FC236}">
                <a16:creationId xmlns:a16="http://schemas.microsoft.com/office/drawing/2014/main" id="{84F6F5C5-C859-1445-AB39-C6BF58153246}"/>
              </a:ext>
            </a:extLst>
          </p:cNvPr>
          <p:cNvSpPr txBox="1">
            <a:spLocks/>
          </p:cNvSpPr>
          <p:nvPr/>
        </p:nvSpPr>
        <p:spPr>
          <a:xfrm>
            <a:off x="6930705" y="1831092"/>
            <a:ext cx="2410690" cy="29330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400" b="1" dirty="0" err="1">
                <a:latin typeface="Helvetica Neue" panose="02000503000000020004" pitchFamily="2" charset="0"/>
                <a:ea typeface="Helvetica Neue" panose="02000503000000020004" pitchFamily="2" charset="0"/>
                <a:cs typeface="Helvetica Neue" panose="02000503000000020004" pitchFamily="2" charset="0"/>
              </a:rPr>
              <a:t>Grasa</a:t>
            </a:r>
            <a:endParaRPr lang="en-IE"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9" name="Text Placeholder 2">
            <a:extLst>
              <a:ext uri="{FF2B5EF4-FFF2-40B4-BE49-F238E27FC236}">
                <a16:creationId xmlns:a16="http://schemas.microsoft.com/office/drawing/2014/main" id="{F9024B1C-E3C0-0A4A-B2F5-6A527A872E0A}"/>
              </a:ext>
            </a:extLst>
          </p:cNvPr>
          <p:cNvSpPr txBox="1">
            <a:spLocks/>
          </p:cNvSpPr>
          <p:nvPr/>
        </p:nvSpPr>
        <p:spPr>
          <a:xfrm>
            <a:off x="7132571" y="2131953"/>
            <a:ext cx="2139547" cy="297243"/>
          </a:xfrm>
          <a:prstGeom prst="rect">
            <a:avLst/>
          </a:prstGeom>
        </p:spPr>
        <p:txBody>
          <a:bodyPr vert="horz" lIns="91440" tIns="45720" rIns="91440" bIns="45720" rtlCol="0" anchor="ct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IE" dirty="0">
                <a:latin typeface="Helvetica Neue" panose="02000503000000020004" pitchFamily="2" charset="0"/>
                <a:ea typeface="Helvetica Neue" panose="02000503000000020004" pitchFamily="2" charset="0"/>
                <a:cs typeface="Helvetica Neue" panose="02000503000000020004" pitchFamily="2" charset="0"/>
              </a:rPr>
              <a:t>De las </a:t>
            </a:r>
            <a:r>
              <a:rPr lang="en-IE" dirty="0" err="1">
                <a:latin typeface="Helvetica Neue" panose="02000503000000020004" pitchFamily="2" charset="0"/>
                <a:ea typeface="Helvetica Neue" panose="02000503000000020004" pitchFamily="2" charset="0"/>
                <a:cs typeface="Helvetica Neue" panose="02000503000000020004" pitchFamily="2" charset="0"/>
              </a:rPr>
              <a:t>cuales</a:t>
            </a:r>
            <a:r>
              <a:rPr lang="en-IE" dirty="0">
                <a:latin typeface="Helvetica Neue" panose="02000503000000020004" pitchFamily="2" charset="0"/>
                <a:ea typeface="Helvetica Neue" panose="02000503000000020004" pitchFamily="2" charset="0"/>
                <a:cs typeface="Helvetica Neue" panose="02000503000000020004" pitchFamily="2" charset="0"/>
              </a:rPr>
              <a:t> </a:t>
            </a:r>
            <a:r>
              <a:rPr lang="en-IE" dirty="0" err="1">
                <a:latin typeface="Helvetica Neue" panose="02000503000000020004" pitchFamily="2" charset="0"/>
                <a:ea typeface="Helvetica Neue" panose="02000503000000020004" pitchFamily="2" charset="0"/>
                <a:cs typeface="Helvetica Neue" panose="02000503000000020004" pitchFamily="2" charset="0"/>
              </a:rPr>
              <a:t>saturadas</a:t>
            </a:r>
            <a:endParaRPr lang="en-IE"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0" name="Text Placeholder 2">
            <a:extLst>
              <a:ext uri="{FF2B5EF4-FFF2-40B4-BE49-F238E27FC236}">
                <a16:creationId xmlns:a16="http://schemas.microsoft.com/office/drawing/2014/main" id="{091D2F76-4A36-374A-A141-BEF98787245F}"/>
              </a:ext>
            </a:extLst>
          </p:cNvPr>
          <p:cNvSpPr txBox="1">
            <a:spLocks/>
          </p:cNvSpPr>
          <p:nvPr/>
        </p:nvSpPr>
        <p:spPr>
          <a:xfrm>
            <a:off x="6944560" y="2412983"/>
            <a:ext cx="2410690" cy="29330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400" b="1" dirty="0" err="1">
                <a:latin typeface="Helvetica Neue" panose="02000503000000020004" pitchFamily="2" charset="0"/>
                <a:ea typeface="Helvetica Neue" panose="02000503000000020004" pitchFamily="2" charset="0"/>
                <a:cs typeface="Helvetica Neue" panose="02000503000000020004" pitchFamily="2" charset="0"/>
              </a:rPr>
              <a:t>Carbohidratos</a:t>
            </a:r>
            <a:endParaRPr lang="en-IE"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1" name="Text Placeholder 2">
            <a:extLst>
              <a:ext uri="{FF2B5EF4-FFF2-40B4-BE49-F238E27FC236}">
                <a16:creationId xmlns:a16="http://schemas.microsoft.com/office/drawing/2014/main" id="{B5232CA1-E514-F04C-9B70-292B9F05DCC4}"/>
              </a:ext>
            </a:extLst>
          </p:cNvPr>
          <p:cNvSpPr txBox="1">
            <a:spLocks/>
          </p:cNvSpPr>
          <p:nvPr/>
        </p:nvSpPr>
        <p:spPr>
          <a:xfrm>
            <a:off x="7146426" y="2713844"/>
            <a:ext cx="2139547" cy="297243"/>
          </a:xfrm>
          <a:prstGeom prst="rect">
            <a:avLst/>
          </a:prstGeom>
        </p:spPr>
        <p:txBody>
          <a:bodyPr vert="horz" lIns="91440" tIns="45720" rIns="91440" bIns="45720" rtlCol="0" anchor="ct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IE" dirty="0">
                <a:latin typeface="Helvetica Neue" panose="02000503000000020004" pitchFamily="2" charset="0"/>
                <a:ea typeface="Helvetica Neue" panose="02000503000000020004" pitchFamily="2" charset="0"/>
                <a:cs typeface="Helvetica Neue" panose="02000503000000020004" pitchFamily="2" charset="0"/>
              </a:rPr>
              <a:t>De las </a:t>
            </a:r>
            <a:r>
              <a:rPr lang="en-IE" dirty="0" err="1">
                <a:latin typeface="Helvetica Neue" panose="02000503000000020004" pitchFamily="2" charset="0"/>
                <a:ea typeface="Helvetica Neue" panose="02000503000000020004" pitchFamily="2" charset="0"/>
                <a:cs typeface="Helvetica Neue" panose="02000503000000020004" pitchFamily="2" charset="0"/>
              </a:rPr>
              <a:t>cuales</a:t>
            </a:r>
            <a:r>
              <a:rPr lang="en-IE" dirty="0">
                <a:latin typeface="Helvetica Neue" panose="02000503000000020004" pitchFamily="2" charset="0"/>
                <a:ea typeface="Helvetica Neue" panose="02000503000000020004" pitchFamily="2" charset="0"/>
                <a:cs typeface="Helvetica Neue" panose="02000503000000020004" pitchFamily="2" charset="0"/>
              </a:rPr>
              <a:t> </a:t>
            </a:r>
            <a:r>
              <a:rPr lang="en-IE" dirty="0" err="1">
                <a:latin typeface="Helvetica Neue" panose="02000503000000020004" pitchFamily="2" charset="0"/>
                <a:ea typeface="Helvetica Neue" panose="02000503000000020004" pitchFamily="2" charset="0"/>
                <a:cs typeface="Helvetica Neue" panose="02000503000000020004" pitchFamily="2" charset="0"/>
              </a:rPr>
              <a:t>azucar</a:t>
            </a:r>
            <a:endParaRPr lang="en-IE"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2" name="Text Placeholder 2">
            <a:extLst>
              <a:ext uri="{FF2B5EF4-FFF2-40B4-BE49-F238E27FC236}">
                <a16:creationId xmlns:a16="http://schemas.microsoft.com/office/drawing/2014/main" id="{73CFB67C-B7E4-B34A-AED2-1B5AAAD324BD}"/>
              </a:ext>
            </a:extLst>
          </p:cNvPr>
          <p:cNvSpPr txBox="1">
            <a:spLocks/>
          </p:cNvSpPr>
          <p:nvPr/>
        </p:nvSpPr>
        <p:spPr>
          <a:xfrm>
            <a:off x="6930705" y="2994874"/>
            <a:ext cx="2410690" cy="29330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400" b="1" dirty="0" err="1">
                <a:latin typeface="Helvetica Neue" panose="02000503000000020004" pitchFamily="2" charset="0"/>
                <a:ea typeface="Helvetica Neue" panose="02000503000000020004" pitchFamily="2" charset="0"/>
                <a:cs typeface="Helvetica Neue" panose="02000503000000020004" pitchFamily="2" charset="0"/>
              </a:rPr>
              <a:t>Proteinas</a:t>
            </a:r>
            <a:endParaRPr lang="en-IE"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3" name="Text Placeholder 2">
            <a:extLst>
              <a:ext uri="{FF2B5EF4-FFF2-40B4-BE49-F238E27FC236}">
                <a16:creationId xmlns:a16="http://schemas.microsoft.com/office/drawing/2014/main" id="{DA44A69C-2F7D-6C48-8FD3-EDF66D73A059}"/>
              </a:ext>
            </a:extLst>
          </p:cNvPr>
          <p:cNvSpPr txBox="1">
            <a:spLocks/>
          </p:cNvSpPr>
          <p:nvPr/>
        </p:nvSpPr>
        <p:spPr>
          <a:xfrm>
            <a:off x="6930705" y="3271965"/>
            <a:ext cx="2410690" cy="29330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400" b="1" dirty="0">
                <a:latin typeface="Helvetica Neue" panose="02000503000000020004" pitchFamily="2" charset="0"/>
                <a:ea typeface="Helvetica Neue" panose="02000503000000020004" pitchFamily="2" charset="0"/>
                <a:cs typeface="Helvetica Neue" panose="02000503000000020004" pitchFamily="2" charset="0"/>
              </a:rPr>
              <a:t>Sal</a:t>
            </a:r>
            <a:endParaRPr lang="en-IE"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4" name="Text Placeholder 2">
            <a:extLst>
              <a:ext uri="{FF2B5EF4-FFF2-40B4-BE49-F238E27FC236}">
                <a16:creationId xmlns:a16="http://schemas.microsoft.com/office/drawing/2014/main" id="{3AA7ECAA-7CDD-D14E-9295-810C936DE93E}"/>
              </a:ext>
            </a:extLst>
          </p:cNvPr>
          <p:cNvSpPr txBox="1">
            <a:spLocks/>
          </p:cNvSpPr>
          <p:nvPr/>
        </p:nvSpPr>
        <p:spPr>
          <a:xfrm>
            <a:off x="6944560" y="3549056"/>
            <a:ext cx="2410690" cy="29330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400" b="1" dirty="0" err="1">
                <a:latin typeface="Helvetica Neue" panose="02000503000000020004" pitchFamily="2" charset="0"/>
                <a:ea typeface="Helvetica Neue" panose="02000503000000020004" pitchFamily="2" charset="0"/>
                <a:cs typeface="Helvetica Neue" panose="02000503000000020004" pitchFamily="2" charset="0"/>
              </a:rPr>
              <a:t>Vitamina</a:t>
            </a:r>
            <a:r>
              <a:rPr lang="en-US" sz="1400" b="1" dirty="0">
                <a:latin typeface="Helvetica Neue" panose="02000503000000020004" pitchFamily="2" charset="0"/>
                <a:ea typeface="Helvetica Neue" panose="02000503000000020004" pitchFamily="2" charset="0"/>
                <a:cs typeface="Helvetica Neue" panose="02000503000000020004" pitchFamily="2" charset="0"/>
              </a:rPr>
              <a:t> C</a:t>
            </a:r>
            <a:endParaRPr lang="en-IE"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5" name="Text Placeholder 2">
            <a:extLst>
              <a:ext uri="{FF2B5EF4-FFF2-40B4-BE49-F238E27FC236}">
                <a16:creationId xmlns:a16="http://schemas.microsoft.com/office/drawing/2014/main" id="{B4474D53-690D-7E4F-B290-0ECD8684FE62}"/>
              </a:ext>
            </a:extLst>
          </p:cNvPr>
          <p:cNvSpPr txBox="1">
            <a:spLocks/>
          </p:cNvSpPr>
          <p:nvPr/>
        </p:nvSpPr>
        <p:spPr>
          <a:xfrm>
            <a:off x="9452235" y="1565494"/>
            <a:ext cx="2466110" cy="2956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r>
              <a:rPr lang="en-US" sz="1400" dirty="0">
                <a:latin typeface="Helvetica Neue Medium" panose="02000503000000020004" pitchFamily="2" charset="0"/>
                <a:ea typeface="Helvetica Neue Medium" panose="02000503000000020004" pitchFamily="2" charset="0"/>
                <a:cs typeface="Helvetica Neue Medium" panose="02000503000000020004" pitchFamily="2" charset="0"/>
              </a:rPr>
              <a:t>485 kJ / 117 kcal</a:t>
            </a:r>
            <a:endParaRPr lang="en-IE" dirty="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36" name="Text Placeholder 2">
            <a:extLst>
              <a:ext uri="{FF2B5EF4-FFF2-40B4-BE49-F238E27FC236}">
                <a16:creationId xmlns:a16="http://schemas.microsoft.com/office/drawing/2014/main" id="{64A3FD3B-831B-BA4A-B6AE-647AB9C78AA7}"/>
              </a:ext>
            </a:extLst>
          </p:cNvPr>
          <p:cNvSpPr txBox="1">
            <a:spLocks/>
          </p:cNvSpPr>
          <p:nvPr/>
        </p:nvSpPr>
        <p:spPr>
          <a:xfrm>
            <a:off x="9466090" y="1828730"/>
            <a:ext cx="2466110" cy="2956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r>
              <a:rPr lang="en-US" sz="1400" dirty="0">
                <a:latin typeface="Helvetica Neue Medium" panose="02000503000000020004" pitchFamily="2" charset="0"/>
                <a:ea typeface="Helvetica Neue Medium" panose="02000503000000020004" pitchFamily="2" charset="0"/>
                <a:cs typeface="Helvetica Neue Medium" panose="02000503000000020004" pitchFamily="2" charset="0"/>
              </a:rPr>
              <a:t>8 g</a:t>
            </a:r>
            <a:endParaRPr lang="en-IE" dirty="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37" name="Text Placeholder 2">
            <a:extLst>
              <a:ext uri="{FF2B5EF4-FFF2-40B4-BE49-F238E27FC236}">
                <a16:creationId xmlns:a16="http://schemas.microsoft.com/office/drawing/2014/main" id="{44E8D93F-E372-D54F-A2F2-566A5C6A2D44}"/>
              </a:ext>
            </a:extLst>
          </p:cNvPr>
          <p:cNvSpPr txBox="1">
            <a:spLocks/>
          </p:cNvSpPr>
          <p:nvPr/>
        </p:nvSpPr>
        <p:spPr>
          <a:xfrm>
            <a:off x="9466090" y="2119676"/>
            <a:ext cx="2466110" cy="2956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r>
              <a:rPr lang="en-US" sz="1400" dirty="0">
                <a:latin typeface="Helvetica Neue Medium" panose="02000503000000020004" pitchFamily="2" charset="0"/>
                <a:ea typeface="Helvetica Neue Medium" panose="02000503000000020004" pitchFamily="2" charset="0"/>
                <a:cs typeface="Helvetica Neue Medium" panose="02000503000000020004" pitchFamily="2" charset="0"/>
              </a:rPr>
              <a:t>3.7 g</a:t>
            </a:r>
            <a:endParaRPr lang="en-IE" dirty="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38" name="Text Placeholder 2">
            <a:extLst>
              <a:ext uri="{FF2B5EF4-FFF2-40B4-BE49-F238E27FC236}">
                <a16:creationId xmlns:a16="http://schemas.microsoft.com/office/drawing/2014/main" id="{4F269C93-E991-BD4C-A8B5-8BBBCD351D83}"/>
              </a:ext>
            </a:extLst>
          </p:cNvPr>
          <p:cNvSpPr txBox="1">
            <a:spLocks/>
          </p:cNvSpPr>
          <p:nvPr/>
        </p:nvSpPr>
        <p:spPr>
          <a:xfrm>
            <a:off x="9466090" y="2410622"/>
            <a:ext cx="2466110" cy="2956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r>
              <a:rPr lang="en-US" sz="1400" dirty="0">
                <a:latin typeface="Helvetica Neue Medium" panose="02000503000000020004" pitchFamily="2" charset="0"/>
                <a:ea typeface="Helvetica Neue Medium" panose="02000503000000020004" pitchFamily="2" charset="0"/>
                <a:cs typeface="Helvetica Neue Medium" panose="02000503000000020004" pitchFamily="2" charset="0"/>
              </a:rPr>
              <a:t>9 g</a:t>
            </a:r>
            <a:endParaRPr lang="en-IE" dirty="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39" name="Text Placeholder 2">
            <a:extLst>
              <a:ext uri="{FF2B5EF4-FFF2-40B4-BE49-F238E27FC236}">
                <a16:creationId xmlns:a16="http://schemas.microsoft.com/office/drawing/2014/main" id="{905ED98F-13B0-614C-980B-98B749BA6EAD}"/>
              </a:ext>
            </a:extLst>
          </p:cNvPr>
          <p:cNvSpPr txBox="1">
            <a:spLocks/>
          </p:cNvSpPr>
          <p:nvPr/>
        </p:nvSpPr>
        <p:spPr>
          <a:xfrm>
            <a:off x="9466090" y="2687713"/>
            <a:ext cx="2466110" cy="2956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r>
              <a:rPr lang="en-US" sz="1400" dirty="0">
                <a:latin typeface="Helvetica Neue Medium" panose="02000503000000020004" pitchFamily="2" charset="0"/>
                <a:ea typeface="Helvetica Neue Medium" panose="02000503000000020004" pitchFamily="2" charset="0"/>
                <a:cs typeface="Helvetica Neue Medium" panose="02000503000000020004" pitchFamily="2" charset="0"/>
              </a:rPr>
              <a:t>8 g</a:t>
            </a:r>
            <a:endParaRPr lang="en-IE" dirty="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40" name="Text Placeholder 2">
            <a:extLst>
              <a:ext uri="{FF2B5EF4-FFF2-40B4-BE49-F238E27FC236}">
                <a16:creationId xmlns:a16="http://schemas.microsoft.com/office/drawing/2014/main" id="{5312F134-2F85-B542-A029-44156B62788B}"/>
              </a:ext>
            </a:extLst>
          </p:cNvPr>
          <p:cNvSpPr txBox="1">
            <a:spLocks/>
          </p:cNvSpPr>
          <p:nvPr/>
        </p:nvSpPr>
        <p:spPr>
          <a:xfrm>
            <a:off x="9466090" y="2992513"/>
            <a:ext cx="2466110" cy="2956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r>
              <a:rPr lang="en-US" sz="1400" dirty="0">
                <a:latin typeface="Helvetica Neue Medium" panose="02000503000000020004" pitchFamily="2" charset="0"/>
                <a:ea typeface="Helvetica Neue Medium" panose="02000503000000020004" pitchFamily="2" charset="0"/>
                <a:cs typeface="Helvetica Neue Medium" panose="02000503000000020004" pitchFamily="2" charset="0"/>
              </a:rPr>
              <a:t>1,4 g</a:t>
            </a:r>
            <a:endParaRPr lang="en-IE" dirty="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41" name="Text Placeholder 2">
            <a:extLst>
              <a:ext uri="{FF2B5EF4-FFF2-40B4-BE49-F238E27FC236}">
                <a16:creationId xmlns:a16="http://schemas.microsoft.com/office/drawing/2014/main" id="{D59A2AB1-9902-014F-8E96-98CA6F79FA3C}"/>
              </a:ext>
            </a:extLst>
          </p:cNvPr>
          <p:cNvSpPr txBox="1">
            <a:spLocks/>
          </p:cNvSpPr>
          <p:nvPr/>
        </p:nvSpPr>
        <p:spPr>
          <a:xfrm>
            <a:off x="9466090" y="3269604"/>
            <a:ext cx="2466110" cy="2956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r>
              <a:rPr lang="en-US" sz="1400" dirty="0">
                <a:latin typeface="Helvetica Neue Medium" panose="02000503000000020004" pitchFamily="2" charset="0"/>
                <a:ea typeface="Helvetica Neue Medium" panose="02000503000000020004" pitchFamily="2" charset="0"/>
                <a:cs typeface="Helvetica Neue Medium" panose="02000503000000020004" pitchFamily="2" charset="0"/>
              </a:rPr>
              <a:t>0,02 g</a:t>
            </a:r>
            <a:endParaRPr lang="en-IE" dirty="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42" name="Text Placeholder 2">
            <a:extLst>
              <a:ext uri="{FF2B5EF4-FFF2-40B4-BE49-F238E27FC236}">
                <a16:creationId xmlns:a16="http://schemas.microsoft.com/office/drawing/2014/main" id="{8BDE318C-7072-DF43-8BC6-4A1A60385397}"/>
              </a:ext>
            </a:extLst>
          </p:cNvPr>
          <p:cNvSpPr txBox="1">
            <a:spLocks/>
          </p:cNvSpPr>
          <p:nvPr/>
        </p:nvSpPr>
        <p:spPr>
          <a:xfrm>
            <a:off x="9466090" y="3560549"/>
            <a:ext cx="2466110" cy="2956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r>
              <a:rPr lang="en-US" sz="1400" dirty="0">
                <a:latin typeface="Helvetica Neue Medium" panose="02000503000000020004" pitchFamily="2" charset="0"/>
                <a:ea typeface="Helvetica Neue Medium" panose="02000503000000020004" pitchFamily="2" charset="0"/>
                <a:cs typeface="Helvetica Neue Medium" panose="02000503000000020004" pitchFamily="2" charset="0"/>
              </a:rPr>
              <a:t>14,81 mg             19% RI*</a:t>
            </a:r>
            <a:endParaRPr lang="en-IE" dirty="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45" name="Text Placeholder 2">
            <a:extLst>
              <a:ext uri="{FF2B5EF4-FFF2-40B4-BE49-F238E27FC236}">
                <a16:creationId xmlns:a16="http://schemas.microsoft.com/office/drawing/2014/main" id="{D081A04E-1010-E04E-BE00-2EF2AB626057}"/>
              </a:ext>
            </a:extLst>
          </p:cNvPr>
          <p:cNvSpPr txBox="1">
            <a:spLocks/>
          </p:cNvSpPr>
          <p:nvPr/>
        </p:nvSpPr>
        <p:spPr>
          <a:xfrm>
            <a:off x="1687697" y="1369919"/>
            <a:ext cx="5148649" cy="5231027"/>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r>
              <a:rPr lang="es-ES" dirty="0"/>
              <a:t>En la UE, las normas de etiquetado permiten a los ciudadanos obtener información completa sobre el </a:t>
            </a:r>
            <a:r>
              <a:rPr lang="es-ES" b="1" dirty="0"/>
              <a:t>contenido y la composición de los productos alimentarios. </a:t>
            </a:r>
            <a:endParaRPr lang="es-ES"/>
          </a:p>
          <a:p>
            <a:pPr marL="0" indent="0" algn="just"/>
            <a:r>
              <a:rPr lang="es-ES" dirty="0"/>
              <a:t>El etiquetado ayuda a los consumidores a elegir con </a:t>
            </a:r>
            <a:r>
              <a:rPr lang="es-ES" b="1" dirty="0"/>
              <a:t>conocimiento de causa</a:t>
            </a:r>
            <a:r>
              <a:rPr lang="es-ES" dirty="0"/>
              <a:t> cuando compran sus productos alimenticios.</a:t>
            </a:r>
            <a:endParaRPr lang="es-ES" dirty="0">
              <a:cs typeface="Calibri" panose="020F0502020204030204"/>
            </a:endParaRPr>
          </a:p>
          <a:p>
            <a:pPr marL="0" indent="0" algn="just"/>
            <a:endParaRPr lang="en-US" sz="1100" dirty="0">
              <a:cs typeface="Calibri" panose="020F0502020204030204"/>
            </a:endParaRPr>
          </a:p>
          <a:p>
            <a:pPr marL="0" indent="0" algn="just">
              <a:lnSpc>
                <a:spcPct val="100000"/>
              </a:lnSpc>
              <a:spcBef>
                <a:spcPts val="0"/>
              </a:spcBef>
              <a:buFontTx/>
              <a:buNone/>
              <a:defRPr/>
            </a:pPr>
            <a:r>
              <a:rPr lang="es-ES" dirty="0">
                <a:solidFill>
                  <a:prstClr val="black"/>
                </a:solidFill>
                <a:cs typeface="Arial" panose="020B0604020202020204" pitchFamily="34" charset="0"/>
              </a:rPr>
              <a:t>Los nutrientes deben figurar en un orden determinado: la energía (tanto en kJ como en kcal) y las cantidades de grasas, saturados, hidratos de carbono, azúcares, proteínas y sal (en lugar de "sodio", que ya no está permitido). </a:t>
            </a:r>
          </a:p>
          <a:p>
            <a:pPr marL="0" indent="0" algn="just">
              <a:lnSpc>
                <a:spcPct val="100000"/>
              </a:lnSpc>
              <a:spcBef>
                <a:spcPts val="0"/>
              </a:spcBef>
              <a:buFontTx/>
              <a:buNone/>
              <a:defRPr/>
            </a:pPr>
            <a:endParaRPr lang="en-GB" dirty="0">
              <a:solidFill>
                <a:prstClr val="black"/>
              </a:solidFill>
              <a:cs typeface="Arial" panose="020B0604020202020204" pitchFamily="34" charset="0"/>
            </a:endParaRPr>
          </a:p>
          <a:p>
            <a:pPr marL="0" indent="0" algn="just">
              <a:lnSpc>
                <a:spcPct val="100000"/>
              </a:lnSpc>
              <a:spcBef>
                <a:spcPts val="0"/>
              </a:spcBef>
              <a:buFontTx/>
              <a:buNone/>
              <a:defRPr/>
            </a:pPr>
            <a:r>
              <a:rPr lang="es-ES" dirty="0">
                <a:solidFill>
                  <a:prstClr val="black"/>
                </a:solidFill>
                <a:cs typeface="Arial" panose="020B0604020202020204" pitchFamily="34" charset="0"/>
              </a:rPr>
              <a:t>Si se hacen declaraciones sobre el contenido nutricional o la salud del producto, es obligatorio dar información detallada.</a:t>
            </a:r>
            <a:endParaRPr lang="en-IE" dirty="0">
              <a:cs typeface="Calibri" panose="020F0502020204030204"/>
            </a:endParaRPr>
          </a:p>
        </p:txBody>
      </p:sp>
    </p:spTree>
    <p:extLst>
      <p:ext uri="{BB962C8B-B14F-4D97-AF65-F5344CB8AC3E}">
        <p14:creationId xmlns:p14="http://schemas.microsoft.com/office/powerpoint/2010/main" val="21169735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6228AC-5DBC-4C7B-B76C-E536266D7CC5}"/>
              </a:ext>
            </a:extLst>
          </p:cNvPr>
          <p:cNvSpPr>
            <a:spLocks noGrp="1"/>
          </p:cNvSpPr>
          <p:nvPr>
            <p:ph type="body" sz="quarter" idx="18"/>
          </p:nvPr>
        </p:nvSpPr>
        <p:spPr>
          <a:xfrm>
            <a:off x="734713" y="1878367"/>
            <a:ext cx="5099251" cy="3143612"/>
          </a:xfrm>
        </p:spPr>
        <p:txBody>
          <a:bodyPr>
            <a:noAutofit/>
          </a:bodyPr>
          <a:lstStyle/>
          <a:p>
            <a:pPr algn="l" fontAlgn="base">
              <a:buFont typeface="Arial" panose="020B0604020202020204" pitchFamily="34" charset="0"/>
              <a:buChar char="•"/>
            </a:pPr>
            <a:r>
              <a:rPr lang="en-US" sz="1800" b="0" i="0" dirty="0" err="1">
                <a:effectLst/>
              </a:rPr>
              <a:t>nombre</a:t>
            </a:r>
            <a:r>
              <a:rPr lang="en-US" sz="1800" b="0" i="0" dirty="0">
                <a:effectLst/>
              </a:rPr>
              <a:t> del </a:t>
            </a:r>
            <a:r>
              <a:rPr lang="en-US" sz="1800" b="0" i="0" dirty="0" err="1">
                <a:effectLst/>
              </a:rPr>
              <a:t>alimento</a:t>
            </a:r>
            <a:endParaRPr lang="en-US" sz="1800" b="0" i="0" dirty="0">
              <a:effectLst/>
            </a:endParaRPr>
          </a:p>
          <a:p>
            <a:pPr algn="l" fontAlgn="base">
              <a:buFont typeface="Arial" panose="020B0604020202020204" pitchFamily="34" charset="0"/>
              <a:buChar char="•"/>
            </a:pPr>
            <a:r>
              <a:rPr lang="en-US" sz="1800" b="0" i="0" dirty="0" err="1">
                <a:effectLst/>
              </a:rPr>
              <a:t>lista</a:t>
            </a:r>
            <a:r>
              <a:rPr lang="en-US" sz="1800" b="0" i="0" dirty="0">
                <a:effectLst/>
              </a:rPr>
              <a:t> de ingredients (</a:t>
            </a:r>
            <a:r>
              <a:rPr lang="en-US" sz="1800" b="0" i="0" dirty="0" err="1">
                <a:effectLst/>
              </a:rPr>
              <a:t>incluyendo</a:t>
            </a:r>
            <a:r>
              <a:rPr lang="en-US" sz="1800" b="0" i="0" dirty="0">
                <a:effectLst/>
              </a:rPr>
              <a:t> </a:t>
            </a:r>
            <a:r>
              <a:rPr lang="en-US" sz="1800" b="0" i="0" dirty="0" err="1">
                <a:effectLst/>
              </a:rPr>
              <a:t>cualquier</a:t>
            </a:r>
            <a:r>
              <a:rPr lang="en-US" sz="1800" b="0" i="0" dirty="0">
                <a:effectLst/>
              </a:rPr>
              <a:t> </a:t>
            </a:r>
            <a:r>
              <a:rPr lang="en-US" sz="1800" dirty="0">
                <a:solidFill>
                  <a:srgbClr val="1188A3"/>
                </a:solidFill>
                <a:hlinkClick r:id="rId2"/>
              </a:rPr>
              <a:t>aditivo</a:t>
            </a:r>
            <a:r>
              <a:rPr lang="en-US" sz="1800" b="0" i="0" dirty="0">
                <a:effectLst/>
              </a:rPr>
              <a:t>)</a:t>
            </a:r>
          </a:p>
          <a:p>
            <a:pPr algn="l" fontAlgn="base">
              <a:buFont typeface="Arial" panose="020B0604020202020204" pitchFamily="34" charset="0"/>
              <a:buChar char="•"/>
            </a:pPr>
            <a:r>
              <a:rPr lang="en-US" sz="1800" b="0" i="0" dirty="0" err="1">
                <a:effectLst/>
              </a:rPr>
              <a:t>información</a:t>
            </a:r>
            <a:r>
              <a:rPr lang="en-US" sz="1800" b="0" i="0" dirty="0">
                <a:effectLst/>
              </a:rPr>
              <a:t> </a:t>
            </a:r>
            <a:r>
              <a:rPr lang="en-US" sz="1800" b="0" i="0" dirty="0" err="1">
                <a:effectLst/>
              </a:rPr>
              <a:t>sobre</a:t>
            </a:r>
            <a:r>
              <a:rPr lang="en-US" sz="1800" b="0" i="0" dirty="0">
                <a:effectLst/>
              </a:rPr>
              <a:t> </a:t>
            </a:r>
            <a:r>
              <a:rPr lang="en-US" sz="1800" b="0" i="0" dirty="0" err="1">
                <a:effectLst/>
              </a:rPr>
              <a:t>alérgenos</a:t>
            </a:r>
            <a:endParaRPr lang="en-US" sz="1800" b="0" i="0" dirty="0">
              <a:effectLst/>
            </a:endParaRPr>
          </a:p>
          <a:p>
            <a:pPr algn="l" fontAlgn="base">
              <a:buFont typeface="Arial" panose="020B0604020202020204" pitchFamily="34" charset="0"/>
              <a:buChar char="•"/>
            </a:pPr>
            <a:r>
              <a:rPr lang="es-ES" sz="1800" b="0" i="0" dirty="0">
                <a:effectLst/>
              </a:rPr>
              <a:t>la cantidad de determinados ingredientes</a:t>
            </a:r>
          </a:p>
          <a:p>
            <a:pPr algn="l" fontAlgn="base">
              <a:buFont typeface="Arial" panose="020B0604020202020204" pitchFamily="34" charset="0"/>
              <a:buChar char="•"/>
            </a:pPr>
            <a:r>
              <a:rPr lang="es-ES" sz="1800" b="0" i="0" dirty="0">
                <a:effectLst/>
              </a:rPr>
              <a:t>la indicación de la fecha (consumo preferente/consumo preferente)</a:t>
            </a:r>
          </a:p>
          <a:p>
            <a:pPr algn="l" fontAlgn="base">
              <a:buFont typeface="Arial" panose="020B0604020202020204" pitchFamily="34" charset="0"/>
              <a:buChar char="•"/>
            </a:pPr>
            <a:r>
              <a:rPr lang="es-ES" sz="1800" b="0" i="0" dirty="0">
                <a:effectLst/>
              </a:rPr>
              <a:t>país de origen, si es necesario para la claridad del consumidor, por ejemplo, la bandera del país</a:t>
            </a:r>
          </a:p>
          <a:p>
            <a:pPr algn="l" fontAlgn="base">
              <a:buFont typeface="Arial" panose="020B0604020202020204" pitchFamily="34" charset="0"/>
              <a:buChar char="•"/>
            </a:pPr>
            <a:endParaRPr lang="es-ES" sz="2000" b="0" i="0" dirty="0">
              <a:effectLst/>
            </a:endParaRPr>
          </a:p>
          <a:p>
            <a:endParaRPr lang="en-IE" sz="2000" dirty="0"/>
          </a:p>
        </p:txBody>
      </p:sp>
      <p:sp>
        <p:nvSpPr>
          <p:cNvPr id="3" name="Text Placeholder 2">
            <a:extLst>
              <a:ext uri="{FF2B5EF4-FFF2-40B4-BE49-F238E27FC236}">
                <a16:creationId xmlns:a16="http://schemas.microsoft.com/office/drawing/2014/main" id="{DDC7BA83-2CA9-4544-AAB8-021D18BCCEF9}"/>
              </a:ext>
            </a:extLst>
          </p:cNvPr>
          <p:cNvSpPr>
            <a:spLocks noGrp="1"/>
          </p:cNvSpPr>
          <p:nvPr>
            <p:ph type="body" sz="quarter" idx="16"/>
          </p:nvPr>
        </p:nvSpPr>
        <p:spPr/>
        <p:txBody>
          <a:bodyPr>
            <a:normAutofit fontScale="77500" lnSpcReduction="20000"/>
          </a:bodyPr>
          <a:lstStyle/>
          <a:p>
            <a:r>
              <a:rPr lang="es-ES" sz="3600" b="1" i="0" dirty="0">
                <a:solidFill>
                  <a:srgbClr val="000000"/>
                </a:solidFill>
                <a:effectLst/>
              </a:rPr>
              <a:t>Información obligatoria para los alimentos preenvasados en la UE...</a:t>
            </a:r>
          </a:p>
        </p:txBody>
      </p:sp>
      <p:sp>
        <p:nvSpPr>
          <p:cNvPr id="7" name="TextBox 6">
            <a:extLst>
              <a:ext uri="{FF2B5EF4-FFF2-40B4-BE49-F238E27FC236}">
                <a16:creationId xmlns:a16="http://schemas.microsoft.com/office/drawing/2014/main" id="{ED420401-1859-44B0-AFF3-F4A7E6D38D61}"/>
              </a:ext>
            </a:extLst>
          </p:cNvPr>
          <p:cNvSpPr txBox="1"/>
          <p:nvPr/>
        </p:nvSpPr>
        <p:spPr>
          <a:xfrm>
            <a:off x="5833965" y="1878367"/>
            <a:ext cx="5529452" cy="2821285"/>
          </a:xfrm>
          <a:prstGeom prst="rect">
            <a:avLst/>
          </a:prstGeom>
          <a:noFill/>
        </p:spPr>
        <p:txBody>
          <a:bodyPr wrap="square">
            <a:spAutoFit/>
          </a:bodyPr>
          <a:lstStyle/>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srgbClr val="000000"/>
                </a:solidFill>
                <a:effectLst/>
                <a:uLnTx/>
                <a:uFillTx/>
                <a:latin typeface="Calibri" panose="020F0502020204030204"/>
                <a:ea typeface="+mn-ea"/>
                <a:cs typeface="+mn-cs"/>
              </a:rPr>
              <a:t>nombre y dirección del operador de la empresa alimentaria establecido en la UE o del importador</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srgbClr val="000000"/>
                </a:solidFill>
                <a:effectLst/>
                <a:uLnTx/>
                <a:uFillTx/>
                <a:latin typeface="Calibri" panose="020F0502020204030204"/>
                <a:ea typeface="+mn-ea"/>
                <a:cs typeface="+mn-cs"/>
              </a:rPr>
              <a:t>cantidad neta</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srgbClr val="000000"/>
                </a:solidFill>
                <a:effectLst/>
                <a:uLnTx/>
                <a:uFillTx/>
                <a:latin typeface="Calibri" panose="020F0502020204030204"/>
                <a:ea typeface="+mn-ea"/>
                <a:cs typeface="+mn-cs"/>
              </a:rPr>
              <a:t>cualquier condición especial de almacenamiento y/o condiciones de uso</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srgbClr val="000000"/>
                </a:solidFill>
                <a:effectLst/>
                <a:uLnTx/>
                <a:uFillTx/>
                <a:latin typeface="Calibri" panose="020F0502020204030204"/>
                <a:ea typeface="+mn-ea"/>
                <a:cs typeface="+mn-cs"/>
              </a:rPr>
              <a:t>instrucciones de uso, si son necesarias</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srgbClr val="000000"/>
                </a:solidFill>
                <a:effectLst/>
                <a:uLnTx/>
                <a:uFillTx/>
                <a:latin typeface="Calibri" panose="020F0502020204030204"/>
                <a:ea typeface="+mn-ea"/>
                <a:cs typeface="+mn-cs"/>
              </a:rPr>
              <a:t>nivel de alcohol para las bebidas (si es superior al 1,2%) </a:t>
            </a:r>
            <a:r>
              <a:rPr kumimoji="0" lang="es-ES" sz="2000" b="0" i="0" u="none" strike="noStrike" kern="1200" cap="none" spc="0" normalizeH="0" baseline="0" noProof="0" dirty="0">
                <a:ln>
                  <a:noFill/>
                </a:ln>
                <a:solidFill>
                  <a:srgbClr val="000000"/>
                </a:solidFill>
                <a:effectLst/>
                <a:uLnTx/>
                <a:uFillTx/>
                <a:latin typeface="Calibri" panose="020F0502020204030204"/>
                <a:ea typeface="+mn-ea"/>
                <a:cs typeface="+mn-cs"/>
                <a:hlinkClick r:id="rId3"/>
              </a:rPr>
              <a:t>Nutrición de declaración </a:t>
            </a:r>
            <a:endParaRPr kumimoji="0" lang="en-US" sz="2000" b="0" i="0" u="none" strike="noStrike" kern="1200" cap="none" spc="0" normalizeH="0" baseline="0" noProof="0" dirty="0">
              <a:ln>
                <a:noFill/>
              </a:ln>
              <a:solidFill>
                <a:srgbClr val="1188A3"/>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9809716-D681-441B-8C0C-FE713072E195}"/>
              </a:ext>
            </a:extLst>
          </p:cNvPr>
          <p:cNvSpPr txBox="1"/>
          <p:nvPr/>
        </p:nvSpPr>
        <p:spPr>
          <a:xfrm>
            <a:off x="216186" y="5562790"/>
            <a:ext cx="11750913" cy="923330"/>
          </a:xfrm>
          <a:prstGeom prst="rect">
            <a:avLst/>
          </a:prstGeom>
          <a:solidFill>
            <a:srgbClr val="FFD100"/>
          </a:solidFill>
        </p:spPr>
        <p:txBody>
          <a:bodyPr wrap="square">
            <a:spAutoFit/>
          </a:bodyPr>
          <a:lstStyle/>
          <a:p>
            <a:pPr algn="l" fontAlgn="base"/>
            <a:r>
              <a:rPr lang="es-ES" sz="1800" b="0" i="0" dirty="0">
                <a:solidFill>
                  <a:srgbClr val="000000"/>
                </a:solidFill>
                <a:effectLst/>
              </a:rPr>
              <a:t>De acuerdo con la legislación de la UE y/o la nacional, algunos productos alimentarios pueden tener que mostrar también advertencias específicas referidas, por ejemplo, a los ingredientes no recomendados para el consumo de los niños (como la cafeína).</a:t>
            </a:r>
            <a:endParaRPr lang="en-US" sz="1800" b="0" i="0" dirty="0">
              <a:solidFill>
                <a:srgbClr val="000000"/>
              </a:solidFill>
              <a:effectLst/>
            </a:endParaRPr>
          </a:p>
        </p:txBody>
      </p:sp>
      <p:sp>
        <p:nvSpPr>
          <p:cNvPr id="11" name="TextBox 10">
            <a:extLst>
              <a:ext uri="{FF2B5EF4-FFF2-40B4-BE49-F238E27FC236}">
                <a16:creationId xmlns:a16="http://schemas.microsoft.com/office/drawing/2014/main" id="{722098F3-9217-42EA-A79F-6EE46DC15D93}"/>
              </a:ext>
            </a:extLst>
          </p:cNvPr>
          <p:cNvSpPr txBox="1"/>
          <p:nvPr/>
        </p:nvSpPr>
        <p:spPr>
          <a:xfrm>
            <a:off x="1847263" y="5094880"/>
            <a:ext cx="10056139" cy="461665"/>
          </a:xfrm>
          <a:prstGeom prst="rect">
            <a:avLst/>
          </a:prstGeom>
          <a:noFill/>
        </p:spPr>
        <p:txBody>
          <a:bodyPr wrap="square">
            <a:spAutoFit/>
          </a:bodyPr>
          <a:lstStyle/>
          <a:p>
            <a:r>
              <a:rPr lang="en-US" sz="2400" dirty="0">
                <a:solidFill>
                  <a:srgbClr val="1188A3"/>
                </a:solidFill>
                <a:hlinkClick r:id="rId4"/>
              </a:rPr>
              <a:t>Normas de </a:t>
            </a:r>
            <a:r>
              <a:rPr lang="en-US" sz="2400" dirty="0" err="1">
                <a:solidFill>
                  <a:srgbClr val="1188A3"/>
                </a:solidFill>
                <a:hlinkClick r:id="rId4"/>
              </a:rPr>
              <a:t>etiquetado</a:t>
            </a:r>
            <a:r>
              <a:rPr lang="en-US" sz="2400" dirty="0">
                <a:solidFill>
                  <a:srgbClr val="1188A3"/>
                </a:solidFill>
                <a:hlinkClick r:id="rId4"/>
              </a:rPr>
              <a:t> de </a:t>
            </a:r>
            <a:r>
              <a:rPr lang="en-US" sz="2400" dirty="0" err="1">
                <a:solidFill>
                  <a:srgbClr val="1188A3"/>
                </a:solidFill>
                <a:hlinkClick r:id="rId4"/>
              </a:rPr>
              <a:t>los</a:t>
            </a:r>
            <a:r>
              <a:rPr lang="en-US" sz="2400" dirty="0">
                <a:solidFill>
                  <a:srgbClr val="1188A3"/>
                </a:solidFill>
                <a:hlinkClick r:id="rId4"/>
              </a:rPr>
              <a:t> </a:t>
            </a:r>
            <a:r>
              <a:rPr lang="en-US" sz="2400" dirty="0" err="1">
                <a:solidFill>
                  <a:srgbClr val="1188A3"/>
                </a:solidFill>
                <a:hlinkClick r:id="rId4"/>
              </a:rPr>
              <a:t>alimentos</a:t>
            </a:r>
            <a:r>
              <a:rPr lang="en-US" sz="2400" dirty="0">
                <a:solidFill>
                  <a:srgbClr val="1188A3"/>
                </a:solidFill>
                <a:hlinkClick r:id="rId4"/>
              </a:rPr>
              <a:t> – Normas generals EU (europa.eu)</a:t>
            </a:r>
            <a:endParaRPr lang="en-IE" sz="2400" dirty="0">
              <a:solidFill>
                <a:srgbClr val="1188A3"/>
              </a:solidFill>
            </a:endParaRPr>
          </a:p>
        </p:txBody>
      </p:sp>
      <p:sp>
        <p:nvSpPr>
          <p:cNvPr id="12" name="Arrow: Right 11">
            <a:extLst>
              <a:ext uri="{FF2B5EF4-FFF2-40B4-BE49-F238E27FC236}">
                <a16:creationId xmlns:a16="http://schemas.microsoft.com/office/drawing/2014/main" id="{05782FD9-8292-46F3-A67D-E9E2AB1DAC10}"/>
              </a:ext>
            </a:extLst>
          </p:cNvPr>
          <p:cNvSpPr/>
          <p:nvPr/>
        </p:nvSpPr>
        <p:spPr>
          <a:xfrm>
            <a:off x="669403" y="4912145"/>
            <a:ext cx="1177860" cy="773564"/>
          </a:xfrm>
          <a:prstGeom prst="rightArrow">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b="1" dirty="0">
                <a:solidFill>
                  <a:srgbClr val="000000"/>
                </a:solidFill>
              </a:rPr>
              <a:t>Click here </a:t>
            </a:r>
          </a:p>
        </p:txBody>
      </p:sp>
      <p:sp>
        <p:nvSpPr>
          <p:cNvPr id="14" name="TextBox 13">
            <a:extLst>
              <a:ext uri="{FF2B5EF4-FFF2-40B4-BE49-F238E27FC236}">
                <a16:creationId xmlns:a16="http://schemas.microsoft.com/office/drawing/2014/main" id="{7C670895-7196-4272-A206-2B434E13685C}"/>
              </a:ext>
            </a:extLst>
          </p:cNvPr>
          <p:cNvSpPr txBox="1"/>
          <p:nvPr/>
        </p:nvSpPr>
        <p:spPr>
          <a:xfrm>
            <a:off x="2110968" y="1374357"/>
            <a:ext cx="7868741" cy="461665"/>
          </a:xfrm>
          <a:prstGeom prst="rect">
            <a:avLst/>
          </a:prstGeom>
          <a:noFill/>
          <a:ln>
            <a:solidFill>
              <a:srgbClr val="000000"/>
            </a:solidFill>
          </a:ln>
        </p:spPr>
        <p:txBody>
          <a:bodyPr wrap="square">
            <a:spAutoFit/>
          </a:bodyPr>
          <a:lstStyle/>
          <a:p>
            <a:pPr algn="ctr"/>
            <a:r>
              <a:rPr lang="es-ES" sz="2400" b="1" i="0" dirty="0">
                <a:solidFill>
                  <a:srgbClr val="000000"/>
                </a:solidFill>
                <a:effectLst/>
              </a:rPr>
              <a:t>¿Qué tipo de información debe mencionar?</a:t>
            </a:r>
            <a:endParaRPr lang="en-US" sz="2400" b="1" i="0" dirty="0">
              <a:solidFill>
                <a:srgbClr val="000000"/>
              </a:solidFill>
              <a:effectLst/>
            </a:endParaRPr>
          </a:p>
        </p:txBody>
      </p:sp>
    </p:spTree>
    <p:extLst>
      <p:ext uri="{BB962C8B-B14F-4D97-AF65-F5344CB8AC3E}">
        <p14:creationId xmlns:p14="http://schemas.microsoft.com/office/powerpoint/2010/main" val="5046797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35F551-D1C7-4134-9EF2-53F3FA662D24}"/>
              </a:ext>
            </a:extLst>
          </p:cNvPr>
          <p:cNvSpPr>
            <a:spLocks noGrp="1"/>
          </p:cNvSpPr>
          <p:nvPr>
            <p:ph type="body" sz="quarter" idx="18"/>
          </p:nvPr>
        </p:nvSpPr>
        <p:spPr>
          <a:xfrm>
            <a:off x="1639330" y="1416908"/>
            <a:ext cx="5173362" cy="5441092"/>
          </a:xfrm>
        </p:spPr>
        <p:txBody>
          <a:bodyPr vert="horz" lIns="91440" tIns="45720" rIns="91440" bIns="45720" rtlCol="0" anchor="t">
            <a:normAutofit/>
          </a:bodyPr>
          <a:lstStyle/>
          <a:p>
            <a:pPr marL="0" indent="0" algn="just"/>
            <a:r>
              <a:rPr lang="es-ES" dirty="0"/>
              <a:t>Uno de los enfoques actuales del etiquetado es la </a:t>
            </a:r>
            <a:r>
              <a:rPr lang="es-ES" b="1" dirty="0" err="1"/>
              <a:t>Nutri</a:t>
            </a:r>
            <a:r>
              <a:rPr lang="es-ES" b="1" dirty="0"/>
              <a:t>-score</a:t>
            </a:r>
            <a:r>
              <a:rPr lang="es-ES" dirty="0"/>
              <a:t>, en la que una escala de colores y letras de 5 pasos proporciona una visión general de la calidad nutricional del alimento.</a:t>
            </a:r>
            <a:r>
              <a:rPr lang="en-IE" dirty="0"/>
              <a:t> </a:t>
            </a:r>
            <a:endParaRPr lang="es-ES"/>
          </a:p>
          <a:p>
            <a:pPr marL="0" indent="0" algn="just"/>
            <a:r>
              <a:rPr lang="es-ES" dirty="0"/>
              <a:t>Sin embargo, se prevé que el mercado mundial de </a:t>
            </a:r>
            <a:r>
              <a:rPr lang="es-ES" b="1" dirty="0"/>
              <a:t>envases inteligentes </a:t>
            </a:r>
            <a:r>
              <a:rPr lang="es-ES" dirty="0"/>
              <a:t>crezca un 5,4% anual y alcance los 52.000 millones de dólares en 2025. La digitalización permitirá una mayor transparencia y trazabilidad de un producto. Aquí es donde el </a:t>
            </a:r>
            <a:r>
              <a:rPr lang="es-ES" b="1" dirty="0" err="1"/>
              <a:t>blockchain</a:t>
            </a:r>
            <a:r>
              <a:rPr lang="es-ES" dirty="0"/>
              <a:t> y el </a:t>
            </a:r>
            <a:r>
              <a:rPr lang="es-ES" b="1" dirty="0" err="1"/>
              <a:t>IoT</a:t>
            </a:r>
            <a:r>
              <a:rPr lang="es-ES" dirty="0"/>
              <a:t> pueden desempeñar un papel. </a:t>
            </a:r>
            <a:endParaRPr lang="es-ES" dirty="0">
              <a:cs typeface="Calibri" panose="020F0502020204030204"/>
            </a:endParaRPr>
          </a:p>
        </p:txBody>
      </p:sp>
      <p:sp>
        <p:nvSpPr>
          <p:cNvPr id="4" name="Text Placeholder 3">
            <a:extLst>
              <a:ext uri="{FF2B5EF4-FFF2-40B4-BE49-F238E27FC236}">
                <a16:creationId xmlns:a16="http://schemas.microsoft.com/office/drawing/2014/main" id="{5F6FF9A3-AA77-45E0-9004-D2A73397E98E}"/>
              </a:ext>
            </a:extLst>
          </p:cNvPr>
          <p:cNvSpPr>
            <a:spLocks noGrp="1"/>
          </p:cNvSpPr>
          <p:nvPr>
            <p:ph type="body" sz="quarter" idx="16"/>
          </p:nvPr>
        </p:nvSpPr>
        <p:spPr>
          <a:xfrm>
            <a:off x="1718561" y="271850"/>
            <a:ext cx="4716425" cy="1029728"/>
          </a:xfrm>
        </p:spPr>
        <p:txBody>
          <a:bodyPr>
            <a:normAutofit lnSpcReduction="10000"/>
          </a:bodyPr>
          <a:lstStyle/>
          <a:p>
            <a:r>
              <a:rPr lang="es-ES" dirty="0"/>
              <a:t>Etiquetas ahora y en el futuro...</a:t>
            </a:r>
          </a:p>
        </p:txBody>
      </p:sp>
      <p:pic>
        <p:nvPicPr>
          <p:cNvPr id="6" name="Picture 5" descr="Graphical user interface, application&#10;&#10;Description automatically generated">
            <a:extLst>
              <a:ext uri="{FF2B5EF4-FFF2-40B4-BE49-F238E27FC236}">
                <a16:creationId xmlns:a16="http://schemas.microsoft.com/office/drawing/2014/main" id="{3F7A7AF8-3EFC-4E28-8A9C-8EC33EEE394E}"/>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8562264" y="1416908"/>
            <a:ext cx="1990406" cy="1290078"/>
          </a:xfrm>
          <a:prstGeom prst="rect">
            <a:avLst/>
          </a:prstGeom>
        </p:spPr>
      </p:pic>
      <p:pic>
        <p:nvPicPr>
          <p:cNvPr id="7" name="Picture 6" descr="Graphical user interface, text, application, chat or text message&#10;&#10;Description automatically generated">
            <a:extLst>
              <a:ext uri="{FF2B5EF4-FFF2-40B4-BE49-F238E27FC236}">
                <a16:creationId xmlns:a16="http://schemas.microsoft.com/office/drawing/2014/main" id="{82372954-82A7-43B9-94A7-6A7605FFC05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525606" y="3032049"/>
            <a:ext cx="4087512" cy="1431853"/>
          </a:xfrm>
          <a:prstGeom prst="rect">
            <a:avLst/>
          </a:prstGeom>
        </p:spPr>
      </p:pic>
    </p:spTree>
    <p:extLst>
      <p:ext uri="{BB962C8B-B14F-4D97-AF65-F5344CB8AC3E}">
        <p14:creationId xmlns:p14="http://schemas.microsoft.com/office/powerpoint/2010/main" val="4216711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F62754-E64E-4934-9A5E-621C20A87B7D}"/>
              </a:ext>
            </a:extLst>
          </p:cNvPr>
          <p:cNvSpPr>
            <a:spLocks noGrp="1"/>
          </p:cNvSpPr>
          <p:nvPr>
            <p:ph type="body" sz="quarter" idx="29"/>
          </p:nvPr>
        </p:nvSpPr>
        <p:spPr>
          <a:solidFill>
            <a:srgbClr val="FFD100"/>
          </a:solidFill>
        </p:spPr>
        <p:txBody>
          <a:bodyPr anchor="ctr">
            <a:normAutofit lnSpcReduction="10000"/>
          </a:bodyPr>
          <a:lstStyle/>
          <a:p>
            <a:r>
              <a:rPr lang="es-ES" b="1" dirty="0"/>
              <a:t>El papel de los nuevos productos alimentarios...</a:t>
            </a:r>
          </a:p>
        </p:txBody>
      </p:sp>
      <p:sp>
        <p:nvSpPr>
          <p:cNvPr id="4" name="Text Placeholder 3">
            <a:extLst>
              <a:ext uri="{FF2B5EF4-FFF2-40B4-BE49-F238E27FC236}">
                <a16:creationId xmlns:a16="http://schemas.microsoft.com/office/drawing/2014/main" id="{085CDE46-23E3-4F10-BD3F-B853B9D61358}"/>
              </a:ext>
            </a:extLst>
          </p:cNvPr>
          <p:cNvSpPr>
            <a:spLocks noGrp="1"/>
          </p:cNvSpPr>
          <p:nvPr>
            <p:ph type="body" sz="quarter" idx="25"/>
          </p:nvPr>
        </p:nvSpPr>
        <p:spPr>
          <a:xfrm>
            <a:off x="1491049" y="3335245"/>
            <a:ext cx="2257167" cy="1582744"/>
          </a:xfrm>
        </p:spPr>
        <p:txBody>
          <a:bodyPr anchor="ctr">
            <a:normAutofit/>
          </a:bodyPr>
          <a:lstStyle/>
          <a:p>
            <a:pPr marL="0" indent="0"/>
            <a:r>
              <a:rPr lang="es-ES" sz="2100" dirty="0"/>
              <a:t>Las necesidades nutricionales y de salud específicas del adulto mayor</a:t>
            </a:r>
          </a:p>
        </p:txBody>
      </p:sp>
      <p:sp>
        <p:nvSpPr>
          <p:cNvPr id="6" name="Text Placeholder 5">
            <a:extLst>
              <a:ext uri="{FF2B5EF4-FFF2-40B4-BE49-F238E27FC236}">
                <a16:creationId xmlns:a16="http://schemas.microsoft.com/office/drawing/2014/main" id="{64978BE4-738E-49B2-B57C-49751AF66457}"/>
              </a:ext>
            </a:extLst>
          </p:cNvPr>
          <p:cNvSpPr>
            <a:spLocks noGrp="1"/>
          </p:cNvSpPr>
          <p:nvPr>
            <p:ph type="body" sz="quarter" idx="33"/>
          </p:nvPr>
        </p:nvSpPr>
        <p:spPr>
          <a:xfrm flipH="1">
            <a:off x="5210432" y="3342520"/>
            <a:ext cx="2257167" cy="1575469"/>
          </a:xfrm>
        </p:spPr>
        <p:txBody>
          <a:bodyPr anchor="ctr">
            <a:noAutofit/>
          </a:bodyPr>
          <a:lstStyle/>
          <a:p>
            <a:pPr marL="0" indent="0"/>
            <a:r>
              <a:rPr lang="es-ES" sz="2100" dirty="0"/>
              <a:t>La típica disminución de la función sensorial y los cambios de percepción</a:t>
            </a:r>
          </a:p>
        </p:txBody>
      </p:sp>
      <p:sp>
        <p:nvSpPr>
          <p:cNvPr id="8" name="Text Placeholder 7">
            <a:extLst>
              <a:ext uri="{FF2B5EF4-FFF2-40B4-BE49-F238E27FC236}">
                <a16:creationId xmlns:a16="http://schemas.microsoft.com/office/drawing/2014/main" id="{29DB4FDD-1A95-4635-991B-7D31B27AB84A}"/>
              </a:ext>
            </a:extLst>
          </p:cNvPr>
          <p:cNvSpPr>
            <a:spLocks noGrp="1"/>
          </p:cNvSpPr>
          <p:nvPr>
            <p:ph type="body" sz="quarter" idx="37"/>
          </p:nvPr>
        </p:nvSpPr>
        <p:spPr>
          <a:xfrm>
            <a:off x="8929816" y="3335245"/>
            <a:ext cx="2407078" cy="1575468"/>
          </a:xfrm>
        </p:spPr>
        <p:txBody>
          <a:bodyPr anchor="ctr">
            <a:noAutofit/>
          </a:bodyPr>
          <a:lstStyle/>
          <a:p>
            <a:pPr marL="0" indent="0"/>
            <a:r>
              <a:rPr lang="es-ES" sz="1900" dirty="0"/>
              <a:t>El cambio de preferencias dentro de este grupo, por ejemplo, el tamaño de las porciones, el abastecimiento y la sostenibilidad </a:t>
            </a:r>
          </a:p>
        </p:txBody>
      </p:sp>
      <p:sp>
        <p:nvSpPr>
          <p:cNvPr id="10" name="TextBox 9">
            <a:extLst>
              <a:ext uri="{FF2B5EF4-FFF2-40B4-BE49-F238E27FC236}">
                <a16:creationId xmlns:a16="http://schemas.microsoft.com/office/drawing/2014/main" id="{127B9693-4888-4530-9716-0EF914031C28}"/>
              </a:ext>
            </a:extLst>
          </p:cNvPr>
          <p:cNvSpPr txBox="1"/>
          <p:nvPr/>
        </p:nvSpPr>
        <p:spPr>
          <a:xfrm>
            <a:off x="304800" y="1306368"/>
            <a:ext cx="11582400" cy="1200329"/>
          </a:xfrm>
          <a:prstGeom prst="rect">
            <a:avLst/>
          </a:prstGeom>
          <a:solidFill>
            <a:srgbClr val="85D2E1"/>
          </a:solidFill>
        </p:spPr>
        <p:txBody>
          <a:bodyPr wrap="square">
            <a:spAutoFit/>
          </a:bodyPr>
          <a:lstStyle/>
          <a:p>
            <a:pPr algn="ctr"/>
            <a:r>
              <a:rPr lang="es-ES" sz="2400" dirty="0">
                <a:solidFill>
                  <a:srgbClr val="000000"/>
                </a:solidFill>
                <a:cs typeface="Arial" panose="020B0604020202020204" pitchFamily="34" charset="0"/>
              </a:rPr>
              <a:t>La alimentación desempeña un papel importante en el proceso de envejecimiento humano. </a:t>
            </a:r>
            <a:r>
              <a:rPr lang="es-ES" sz="2400" b="1" dirty="0">
                <a:solidFill>
                  <a:srgbClr val="000000"/>
                </a:solidFill>
                <a:cs typeface="Arial" panose="020B0604020202020204" pitchFamily="34" charset="0"/>
              </a:rPr>
              <a:t>Los enfoques futuros </a:t>
            </a:r>
            <a:r>
              <a:rPr lang="es-ES" sz="2400" dirty="0">
                <a:solidFill>
                  <a:srgbClr val="000000"/>
                </a:solidFill>
                <a:cs typeface="Arial" panose="020B0604020202020204" pitchFamily="34" charset="0"/>
              </a:rPr>
              <a:t>en el desarrollo de nuevos productos alimentarios deben </a:t>
            </a:r>
            <a:r>
              <a:rPr lang="es-ES" sz="2400" b="1" dirty="0">
                <a:solidFill>
                  <a:srgbClr val="000000"/>
                </a:solidFill>
                <a:cs typeface="Arial" panose="020B0604020202020204" pitchFamily="34" charset="0"/>
              </a:rPr>
              <a:t>centrarse en el desarrollo de medios novedosos</a:t>
            </a:r>
            <a:r>
              <a:rPr lang="es-ES" sz="2400" dirty="0">
                <a:solidFill>
                  <a:srgbClr val="000000"/>
                </a:solidFill>
                <a:cs typeface="Arial" panose="020B0604020202020204" pitchFamily="34" charset="0"/>
              </a:rPr>
              <a:t> para abordar </a:t>
            </a:r>
            <a:r>
              <a:rPr lang="en-GB" sz="2400" dirty="0">
                <a:solidFill>
                  <a:srgbClr val="000000"/>
                </a:solidFill>
              </a:rPr>
              <a:t>:</a:t>
            </a:r>
          </a:p>
        </p:txBody>
      </p:sp>
      <p:pic>
        <p:nvPicPr>
          <p:cNvPr id="12" name="Graphic 11" descr="Badge 3 outline">
            <a:extLst>
              <a:ext uri="{FF2B5EF4-FFF2-40B4-BE49-F238E27FC236}">
                <a16:creationId xmlns:a16="http://schemas.microsoft.com/office/drawing/2014/main" id="{0BD4863E-E6B4-4527-AC9F-BBAD1B1AE3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7088" y="2589600"/>
            <a:ext cx="914400" cy="914400"/>
          </a:xfrm>
          <a:prstGeom prst="rect">
            <a:avLst/>
          </a:prstGeom>
        </p:spPr>
      </p:pic>
      <p:pic>
        <p:nvPicPr>
          <p:cNvPr id="14" name="Graphic 13" descr="Badge 1 outline">
            <a:extLst>
              <a:ext uri="{FF2B5EF4-FFF2-40B4-BE49-F238E27FC236}">
                <a16:creationId xmlns:a16="http://schemas.microsoft.com/office/drawing/2014/main" id="{E0A3730E-8828-4614-9255-FE254014B6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5106" y="2596808"/>
            <a:ext cx="914400" cy="914400"/>
          </a:xfrm>
          <a:prstGeom prst="rect">
            <a:avLst/>
          </a:prstGeom>
        </p:spPr>
      </p:pic>
      <p:pic>
        <p:nvPicPr>
          <p:cNvPr id="16" name="Graphic 15" descr="Badge outline">
            <a:extLst>
              <a:ext uri="{FF2B5EF4-FFF2-40B4-BE49-F238E27FC236}">
                <a16:creationId xmlns:a16="http://schemas.microsoft.com/office/drawing/2014/main" id="{039CA854-91E8-48F4-88EA-CA2646489A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50244" y="2596808"/>
            <a:ext cx="914400" cy="914400"/>
          </a:xfrm>
          <a:prstGeom prst="rect">
            <a:avLst/>
          </a:prstGeom>
        </p:spPr>
      </p:pic>
    </p:spTree>
    <p:extLst>
      <p:ext uri="{BB962C8B-B14F-4D97-AF65-F5344CB8AC3E}">
        <p14:creationId xmlns:p14="http://schemas.microsoft.com/office/powerpoint/2010/main" val="8222593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A0DF28D-4AD5-495A-9052-333A3B1AF8DF}"/>
              </a:ext>
            </a:extLst>
          </p:cNvPr>
          <p:cNvSpPr>
            <a:spLocks noGrp="1"/>
          </p:cNvSpPr>
          <p:nvPr>
            <p:ph type="body" sz="quarter" idx="18"/>
          </p:nvPr>
        </p:nvSpPr>
        <p:spPr>
          <a:xfrm>
            <a:off x="1441622" y="1524000"/>
            <a:ext cx="5324938" cy="4918841"/>
          </a:xfrm>
        </p:spPr>
        <p:txBody>
          <a:bodyPr vert="horz" lIns="91440" tIns="45720" rIns="91440" bIns="45720" rtlCol="0" anchor="t">
            <a:normAutofit fontScale="92500" lnSpcReduction="10000"/>
          </a:bodyPr>
          <a:lstStyle/>
          <a:p>
            <a:pPr indent="0" algn="just"/>
            <a:r>
              <a:rPr lang="es-ES" b="0" i="0" dirty="0">
                <a:solidFill>
                  <a:srgbClr val="000000"/>
                </a:solidFill>
                <a:effectLst/>
              </a:rPr>
              <a:t>Como ya se ha dicho, las etiquetas de los productos tienen muchas funciones: una de ellas es la de ser llamativas y atraer la atención en los estantes, pero quizá la más importante sea la de </a:t>
            </a:r>
            <a:r>
              <a:rPr lang="es-ES" b="1" i="0" dirty="0">
                <a:solidFill>
                  <a:srgbClr val="000000"/>
                </a:solidFill>
                <a:effectLst/>
              </a:rPr>
              <a:t>informar a los consumidores</a:t>
            </a:r>
            <a:r>
              <a:rPr lang="en-US" b="0" i="0" dirty="0">
                <a:solidFill>
                  <a:srgbClr val="000000"/>
                </a:solidFill>
                <a:effectLst/>
              </a:rPr>
              <a:t>. </a:t>
            </a:r>
            <a:r>
              <a:rPr lang="es-ES" b="0" i="0" dirty="0">
                <a:solidFill>
                  <a:srgbClr val="000000"/>
                </a:solidFill>
                <a:effectLst/>
              </a:rPr>
              <a:t>Las etiquetas cuentan la historia de la marca de un producto, pero también presentan datos que ayudan a los consumidores a decidir su compra. </a:t>
            </a:r>
            <a:endParaRPr lang="en-US" b="0" i="0" dirty="0">
              <a:solidFill>
                <a:srgbClr val="000000"/>
              </a:solidFill>
              <a:effectLst/>
              <a:cs typeface="Calibri" panose="020F0502020204030204"/>
            </a:endParaRPr>
          </a:p>
          <a:p>
            <a:pPr indent="0" algn="just"/>
            <a:r>
              <a:rPr lang="es-ES" dirty="0"/>
              <a:t>Pero yendo más allá, según </a:t>
            </a:r>
            <a:r>
              <a:rPr lang="en-IE" dirty="0">
                <a:solidFill>
                  <a:srgbClr val="1188A3"/>
                </a:solidFill>
                <a:hlinkClick r:id="rId2">
                  <a:extLst>
                    <a:ext uri="{A12FA001-AC4F-418D-AE19-62706E023703}">
                      <ahyp:hlinkClr xmlns:ahyp="http://schemas.microsoft.com/office/drawing/2018/hyperlinkcolor" val="tx"/>
                    </a:ext>
                  </a:extLst>
                </a:hlinkClick>
              </a:rPr>
              <a:t>Frau nhofer.de</a:t>
            </a:r>
            <a:r>
              <a:rPr lang="en-IE" dirty="0"/>
              <a:t>, </a:t>
            </a:r>
            <a:r>
              <a:rPr lang="es-ES" dirty="0"/>
              <a:t>el 85% de los clientes alemanes quiere poder seguir el </a:t>
            </a:r>
            <a:r>
              <a:rPr lang="es-ES" b="1" dirty="0"/>
              <a:t>rastro de su comida y el 60% dice que su compra de alimentos se ve influida por las etiquetas</a:t>
            </a:r>
            <a:r>
              <a:rPr lang="es-ES" dirty="0"/>
              <a:t>. Estos porcentajes son mayores en el caso de los alimentos que en el de cualquier otro producto.</a:t>
            </a:r>
            <a:endParaRPr lang="es-ES" dirty="0">
              <a:cs typeface="Calibri" panose="020F0502020204030204"/>
            </a:endParaRPr>
          </a:p>
          <a:p>
            <a:pPr indent="0"/>
            <a:endParaRPr lang="en-IE" dirty="0"/>
          </a:p>
        </p:txBody>
      </p:sp>
      <p:sp>
        <p:nvSpPr>
          <p:cNvPr id="5" name="Text Placeholder 3">
            <a:extLst>
              <a:ext uri="{FF2B5EF4-FFF2-40B4-BE49-F238E27FC236}">
                <a16:creationId xmlns:a16="http://schemas.microsoft.com/office/drawing/2014/main" id="{C830EA86-7A21-4BDE-A865-8B8100C4DD3E}"/>
              </a:ext>
            </a:extLst>
          </p:cNvPr>
          <p:cNvSpPr>
            <a:spLocks noGrp="1"/>
          </p:cNvSpPr>
          <p:nvPr>
            <p:ph type="body" sz="quarter" idx="16"/>
          </p:nvPr>
        </p:nvSpPr>
        <p:spPr>
          <a:xfrm>
            <a:off x="1719263" y="228600"/>
            <a:ext cx="4716462" cy="1097692"/>
          </a:xfrm>
        </p:spPr>
        <p:txBody>
          <a:bodyPr anchor="ctr">
            <a:normAutofit/>
          </a:bodyPr>
          <a:lstStyle/>
          <a:p>
            <a:r>
              <a:rPr lang="es-ES" dirty="0"/>
              <a:t>Etiquetas ahora y en el futuro...</a:t>
            </a:r>
          </a:p>
        </p:txBody>
      </p:sp>
      <p:pic>
        <p:nvPicPr>
          <p:cNvPr id="11" name="Picture Placeholder 10" descr="Citrus fruits and vegetables in a circle">
            <a:extLst>
              <a:ext uri="{FF2B5EF4-FFF2-40B4-BE49-F238E27FC236}">
                <a16:creationId xmlns:a16="http://schemas.microsoft.com/office/drawing/2014/main" id="{D84404AB-B741-49CD-922A-9B0DF6D84EFC}"/>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398177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hart, radar chart&#10;&#10;Description automatically generated">
            <a:hlinkClick r:id="rId2"/>
            <a:extLst>
              <a:ext uri="{FF2B5EF4-FFF2-40B4-BE49-F238E27FC236}">
                <a16:creationId xmlns:a16="http://schemas.microsoft.com/office/drawing/2014/main" id="{28862A1B-3A58-47E9-957F-337457CE6589}"/>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l="10086" t="-37126" r="10086" b="-61847"/>
          <a:stretch/>
        </p:blipFill>
        <p:spPr>
          <a:xfrm>
            <a:off x="7019041" y="344016"/>
            <a:ext cx="5105121" cy="6362700"/>
          </a:xfrm>
        </p:spPr>
      </p:pic>
      <p:sp>
        <p:nvSpPr>
          <p:cNvPr id="3" name="Text Placeholder 2">
            <a:extLst>
              <a:ext uri="{FF2B5EF4-FFF2-40B4-BE49-F238E27FC236}">
                <a16:creationId xmlns:a16="http://schemas.microsoft.com/office/drawing/2014/main" id="{11241BC4-83EE-4316-BEE1-50B11A03E716}"/>
              </a:ext>
            </a:extLst>
          </p:cNvPr>
          <p:cNvSpPr>
            <a:spLocks noGrp="1"/>
          </p:cNvSpPr>
          <p:nvPr>
            <p:ph type="body" sz="quarter" idx="18"/>
          </p:nvPr>
        </p:nvSpPr>
        <p:spPr>
          <a:xfrm>
            <a:off x="1507524" y="1491049"/>
            <a:ext cx="5105121" cy="4481383"/>
          </a:xfrm>
        </p:spPr>
        <p:txBody>
          <a:bodyPr vert="horz" lIns="91440" tIns="45720" rIns="91440" bIns="45720" rtlCol="0" anchor="t">
            <a:normAutofit fontScale="92500" lnSpcReduction="10000"/>
          </a:bodyPr>
          <a:lstStyle/>
          <a:p>
            <a:pPr indent="0" algn="just"/>
            <a:r>
              <a:rPr lang="es-ES" b="1" i="0" dirty="0">
                <a:solidFill>
                  <a:srgbClr val="000000"/>
                </a:solidFill>
                <a:effectLst/>
              </a:rPr>
              <a:t>¿Cómo se pueden reforzar los datos del etiquetado? </a:t>
            </a:r>
            <a:endParaRPr lang="es-ES"/>
          </a:p>
          <a:p>
            <a:pPr indent="0" algn="just"/>
            <a:r>
              <a:rPr lang="es-ES" dirty="0" err="1"/>
              <a:t>Blockchain</a:t>
            </a:r>
            <a:r>
              <a:rPr lang="es-ES" dirty="0"/>
              <a:t> es una tecnología digital que puede ofrecer </a:t>
            </a:r>
            <a:r>
              <a:rPr lang="es-ES" b="1" dirty="0"/>
              <a:t>transparencia más allá de la etiqueta</a:t>
            </a:r>
            <a:r>
              <a:rPr lang="es-ES" dirty="0"/>
              <a:t>, pero a diferencia de cualquier otra base de datos digital, una entrada no puede ser modificada una vez registrada, lo que le da un alto valor de confianza</a:t>
            </a:r>
            <a:r>
              <a:rPr lang="en-US" b="0" i="0" dirty="0">
                <a:solidFill>
                  <a:srgbClr val="000000"/>
                </a:solidFill>
                <a:effectLst/>
              </a:rPr>
              <a:t>.</a:t>
            </a:r>
            <a:endParaRPr lang="en-US" b="0" i="0" dirty="0">
              <a:solidFill>
                <a:srgbClr val="000000"/>
              </a:solidFill>
              <a:effectLst/>
              <a:cs typeface="Calibri" panose="020F0502020204030204"/>
            </a:endParaRPr>
          </a:p>
          <a:p>
            <a:pPr indent="0" algn="just"/>
            <a:r>
              <a:rPr lang="es-ES" b="0" i="0" dirty="0">
                <a:solidFill>
                  <a:srgbClr val="000000"/>
                </a:solidFill>
                <a:effectLst/>
              </a:rPr>
              <a:t>La cadena de bloques es altamente segura y totalmente descentralizada, y las empresas de nueva creación están utilizando la tecnología de cadena de bloques para ofrecer trazabilidad en sus productos.</a:t>
            </a:r>
            <a:endParaRPr lang="es-ES" b="0" i="0" dirty="0">
              <a:solidFill>
                <a:srgbClr val="000000"/>
              </a:solidFill>
              <a:effectLst/>
              <a:cs typeface="Calibri" panose="020F0502020204030204"/>
            </a:endParaRPr>
          </a:p>
        </p:txBody>
      </p:sp>
      <p:sp>
        <p:nvSpPr>
          <p:cNvPr id="4" name="Text Placeholder 3">
            <a:extLst>
              <a:ext uri="{FF2B5EF4-FFF2-40B4-BE49-F238E27FC236}">
                <a16:creationId xmlns:a16="http://schemas.microsoft.com/office/drawing/2014/main" id="{556B8869-E08A-4E26-83B9-F5A80F8F13CF}"/>
              </a:ext>
            </a:extLst>
          </p:cNvPr>
          <p:cNvSpPr>
            <a:spLocks noGrp="1"/>
          </p:cNvSpPr>
          <p:nvPr>
            <p:ph type="body" sz="quarter" idx="16"/>
          </p:nvPr>
        </p:nvSpPr>
        <p:spPr>
          <a:xfrm>
            <a:off x="1701871" y="215803"/>
            <a:ext cx="4716425" cy="1097692"/>
          </a:xfrm>
        </p:spPr>
        <p:txBody>
          <a:bodyPr anchor="ctr">
            <a:normAutofit fontScale="70000" lnSpcReduction="20000"/>
          </a:bodyPr>
          <a:lstStyle/>
          <a:p>
            <a:pPr>
              <a:lnSpc>
                <a:spcPct val="110000"/>
              </a:lnSpc>
            </a:pPr>
            <a:r>
              <a:rPr lang="es-ES" b="0" i="0" dirty="0" err="1">
                <a:solidFill>
                  <a:srgbClr val="252525"/>
                </a:solidFill>
                <a:effectLst/>
              </a:rPr>
              <a:t>Blockchain</a:t>
            </a:r>
            <a:r>
              <a:rPr lang="es-ES" b="0" i="0" dirty="0">
                <a:solidFill>
                  <a:srgbClr val="252525"/>
                </a:solidFill>
                <a:effectLst/>
              </a:rPr>
              <a:t> y el futuro del envasado de alimentos y bebidas</a:t>
            </a:r>
            <a:endParaRPr lang="en-IE" dirty="0"/>
          </a:p>
        </p:txBody>
      </p:sp>
      <p:sp>
        <p:nvSpPr>
          <p:cNvPr id="11" name="TextBox 10">
            <a:extLst>
              <a:ext uri="{FF2B5EF4-FFF2-40B4-BE49-F238E27FC236}">
                <a16:creationId xmlns:a16="http://schemas.microsoft.com/office/drawing/2014/main" id="{002AAF22-62E1-48AD-965E-061B870456DC}"/>
              </a:ext>
            </a:extLst>
          </p:cNvPr>
          <p:cNvSpPr txBox="1"/>
          <p:nvPr/>
        </p:nvSpPr>
        <p:spPr>
          <a:xfrm>
            <a:off x="1449859" y="5853492"/>
            <a:ext cx="5105121" cy="923330"/>
          </a:xfrm>
          <a:prstGeom prst="rect">
            <a:avLst/>
          </a:prstGeom>
          <a:noFill/>
        </p:spPr>
        <p:txBody>
          <a:bodyPr wrap="square">
            <a:spAutoFit/>
          </a:bodyPr>
          <a:lstStyle/>
          <a:p>
            <a:pPr algn="ctr"/>
            <a:r>
              <a:rPr lang="es-ES" dirty="0">
                <a:solidFill>
                  <a:srgbClr val="1188A3"/>
                </a:solidFill>
                <a:hlinkClick r:id="rId2">
                  <a:extLst>
                    <a:ext uri="{A12FA001-AC4F-418D-AE19-62706E023703}">
                      <ahyp:hlinkClr xmlns:ahyp="http://schemas.microsoft.com/office/drawing/2018/hyperlinkcolor" val="tx"/>
                    </a:ext>
                  </a:extLst>
                </a:hlinkClick>
              </a:rPr>
              <a:t>La hoja de trucos definitiva de </a:t>
            </a:r>
            <a:r>
              <a:rPr lang="es-ES" dirty="0" err="1">
                <a:solidFill>
                  <a:srgbClr val="1188A3"/>
                </a:solidFill>
                <a:hlinkClick r:id="rId2">
                  <a:extLst>
                    <a:ext uri="{A12FA001-AC4F-418D-AE19-62706E023703}">
                      <ahyp:hlinkClr xmlns:ahyp="http://schemas.microsoft.com/office/drawing/2018/hyperlinkcolor" val="tx"/>
                    </a:ext>
                  </a:extLst>
                </a:hlinkClick>
              </a:rPr>
              <a:t>Blockchain</a:t>
            </a:r>
            <a:r>
              <a:rPr lang="es-ES" dirty="0">
                <a:solidFill>
                  <a:srgbClr val="1188A3"/>
                </a:solidFill>
                <a:hlinkClick r:id="rId2">
                  <a:extLst>
                    <a:ext uri="{A12FA001-AC4F-418D-AE19-62706E023703}">
                      <ahyp:hlinkClr xmlns:ahyp="http://schemas.microsoft.com/office/drawing/2018/hyperlinkcolor" val="tx"/>
                    </a:ext>
                  </a:extLst>
                </a:hlinkClick>
              </a:rPr>
              <a:t> - 15+ preguntas sobre </a:t>
            </a:r>
            <a:r>
              <a:rPr lang="es-ES" dirty="0" err="1">
                <a:solidFill>
                  <a:srgbClr val="1188A3"/>
                </a:solidFill>
                <a:hlinkClick r:id="rId2">
                  <a:extLst>
                    <a:ext uri="{A12FA001-AC4F-418D-AE19-62706E023703}">
                      <ahyp:hlinkClr xmlns:ahyp="http://schemas.microsoft.com/office/drawing/2018/hyperlinkcolor" val="tx"/>
                    </a:ext>
                  </a:extLst>
                </a:hlinkClick>
              </a:rPr>
              <a:t>Blockchain</a:t>
            </a:r>
            <a:r>
              <a:rPr lang="es-ES" dirty="0">
                <a:solidFill>
                  <a:srgbClr val="1188A3"/>
                </a:solidFill>
                <a:hlinkClick r:id="rId2">
                  <a:extLst>
                    <a:ext uri="{A12FA001-AC4F-418D-AE19-62706E023703}">
                      <ahyp:hlinkClr xmlns:ahyp="http://schemas.microsoft.com/office/drawing/2018/hyperlinkcolor" val="tx"/>
                    </a:ext>
                  </a:extLst>
                </a:hlinkClick>
              </a:rPr>
              <a:t> que todo el mundo debería conocer - 101 </a:t>
            </a:r>
            <a:r>
              <a:rPr lang="es-ES" dirty="0" err="1">
                <a:solidFill>
                  <a:srgbClr val="1188A3"/>
                </a:solidFill>
                <a:hlinkClick r:id="rId2">
                  <a:extLst>
                    <a:ext uri="{A12FA001-AC4F-418D-AE19-62706E023703}">
                      <ahyp:hlinkClr xmlns:ahyp="http://schemas.microsoft.com/office/drawing/2018/hyperlinkcolor" val="tx"/>
                    </a:ext>
                  </a:extLst>
                </a:hlinkClick>
              </a:rPr>
              <a:t>Blockchains</a:t>
            </a:r>
            <a:endParaRPr lang="es-ES" dirty="0">
              <a:solidFill>
                <a:srgbClr val="1188A3"/>
              </a:solidFill>
              <a:hlinkClick r:id="rId2">
                <a:extLst>
                  <a:ext uri="{A12FA001-AC4F-418D-AE19-62706E023703}">
                    <ahyp:hlinkClr xmlns:ahyp="http://schemas.microsoft.com/office/drawing/2018/hyperlinkcolor" val="tx"/>
                  </a:ext>
                </a:extLst>
              </a:hlinkClick>
            </a:endParaRPr>
          </a:p>
        </p:txBody>
      </p:sp>
      <p:sp>
        <p:nvSpPr>
          <p:cNvPr id="12" name="Arrow: Right 11">
            <a:extLst>
              <a:ext uri="{FF2B5EF4-FFF2-40B4-BE49-F238E27FC236}">
                <a16:creationId xmlns:a16="http://schemas.microsoft.com/office/drawing/2014/main" id="{964F70F1-AEE1-4F83-8B7A-DCCC581A33CE}"/>
              </a:ext>
            </a:extLst>
          </p:cNvPr>
          <p:cNvSpPr/>
          <p:nvPr/>
        </p:nvSpPr>
        <p:spPr>
          <a:xfrm rot="18267689">
            <a:off x="7086879" y="4753232"/>
            <a:ext cx="1777035" cy="1100260"/>
          </a:xfrm>
          <a:prstGeom prst="rightArrow">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solidFill>
                  <a:srgbClr val="000000"/>
                </a:solidFill>
              </a:rPr>
              <a:t>Click here to learn more</a:t>
            </a:r>
          </a:p>
        </p:txBody>
      </p:sp>
    </p:spTree>
    <p:extLst>
      <p:ext uri="{BB962C8B-B14F-4D97-AF65-F5344CB8AC3E}">
        <p14:creationId xmlns:p14="http://schemas.microsoft.com/office/powerpoint/2010/main" val="42532099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up of a logo&#10;&#10;Description automatically generated with low confidence">
            <a:extLst>
              <a:ext uri="{FF2B5EF4-FFF2-40B4-BE49-F238E27FC236}">
                <a16:creationId xmlns:a16="http://schemas.microsoft.com/office/drawing/2014/main" id="{97D6A24F-ADB7-4D65-B74C-1D09853D66EE}"/>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247650" y="1587500"/>
            <a:ext cx="11696699" cy="4699000"/>
          </a:xfrm>
        </p:spPr>
      </p:pic>
      <p:sp>
        <p:nvSpPr>
          <p:cNvPr id="3" name="Text Placeholder 2">
            <a:extLst>
              <a:ext uri="{FF2B5EF4-FFF2-40B4-BE49-F238E27FC236}">
                <a16:creationId xmlns:a16="http://schemas.microsoft.com/office/drawing/2014/main" id="{F1C442BD-623A-448C-A3A5-19CD3D36490E}"/>
              </a:ext>
            </a:extLst>
          </p:cNvPr>
          <p:cNvSpPr>
            <a:spLocks noGrp="1"/>
          </p:cNvSpPr>
          <p:nvPr>
            <p:ph type="body" sz="quarter" idx="18"/>
          </p:nvPr>
        </p:nvSpPr>
        <p:spPr>
          <a:xfrm>
            <a:off x="3130378" y="2965142"/>
            <a:ext cx="9061622" cy="2059939"/>
          </a:xfrm>
          <a:solidFill>
            <a:srgbClr val="FFD100"/>
          </a:solidFill>
        </p:spPr>
        <p:txBody>
          <a:bodyPr anchor="ctr">
            <a:normAutofit/>
          </a:bodyPr>
          <a:lstStyle/>
          <a:p>
            <a:pPr>
              <a:lnSpc>
                <a:spcPct val="100000"/>
              </a:lnSpc>
            </a:pPr>
            <a:endParaRPr lang="en-US" b="1" i="0" dirty="0">
              <a:solidFill>
                <a:srgbClr val="000000"/>
              </a:solidFill>
              <a:effectLst/>
            </a:endParaRPr>
          </a:p>
          <a:p>
            <a:pPr>
              <a:lnSpc>
                <a:spcPct val="100000"/>
              </a:lnSpc>
            </a:pPr>
            <a:r>
              <a:rPr lang="es-ES" i="0" dirty="0">
                <a:solidFill>
                  <a:srgbClr val="000000"/>
                </a:solidFill>
                <a:effectLst/>
              </a:rPr>
              <a:t>El</a:t>
            </a:r>
            <a:r>
              <a:rPr lang="es-ES" b="1" i="0" dirty="0">
                <a:solidFill>
                  <a:srgbClr val="000000"/>
                </a:solidFill>
                <a:effectLst/>
              </a:rPr>
              <a:t> </a:t>
            </a:r>
            <a:r>
              <a:rPr lang="es-ES" b="1" i="0" dirty="0" err="1">
                <a:solidFill>
                  <a:srgbClr val="000000"/>
                </a:solidFill>
                <a:effectLst/>
              </a:rPr>
              <a:t>Blockchain</a:t>
            </a:r>
            <a:r>
              <a:rPr lang="es-ES" b="1" i="0" dirty="0">
                <a:solidFill>
                  <a:srgbClr val="000000"/>
                </a:solidFill>
                <a:effectLst/>
              </a:rPr>
              <a:t> </a:t>
            </a:r>
            <a:r>
              <a:rPr lang="es-ES" i="0" dirty="0">
                <a:solidFill>
                  <a:srgbClr val="000000"/>
                </a:solidFill>
                <a:effectLst/>
              </a:rPr>
              <a:t>puede permitir a las empresas alimentarias como usted, dar rápidamente la información relevante y deseada en términos de trazabilidad, datos del producto y contar su historia también, y al hacerlo puede ganar la CONFIANZA del consumidor.</a:t>
            </a:r>
            <a:endParaRPr lang="en-IE" dirty="0"/>
          </a:p>
        </p:txBody>
      </p:sp>
      <p:sp>
        <p:nvSpPr>
          <p:cNvPr id="4" name="Text Placeholder 3">
            <a:extLst>
              <a:ext uri="{FF2B5EF4-FFF2-40B4-BE49-F238E27FC236}">
                <a16:creationId xmlns:a16="http://schemas.microsoft.com/office/drawing/2014/main" id="{02ADD885-488F-4FFB-B964-72BF39576A40}"/>
              </a:ext>
            </a:extLst>
          </p:cNvPr>
          <p:cNvSpPr>
            <a:spLocks noGrp="1"/>
          </p:cNvSpPr>
          <p:nvPr>
            <p:ph type="body" sz="quarter" idx="16"/>
          </p:nvPr>
        </p:nvSpPr>
        <p:spPr/>
        <p:txBody>
          <a:bodyPr>
            <a:normAutofit lnSpcReduction="10000"/>
          </a:bodyPr>
          <a:lstStyle/>
          <a:p>
            <a:r>
              <a:rPr lang="es-ES" dirty="0"/>
              <a:t>Ve un paso por delante...</a:t>
            </a:r>
            <a:endParaRPr lang="en-IE" dirty="0"/>
          </a:p>
        </p:txBody>
      </p:sp>
    </p:spTree>
    <p:extLst>
      <p:ext uri="{BB962C8B-B14F-4D97-AF65-F5344CB8AC3E}">
        <p14:creationId xmlns:p14="http://schemas.microsoft.com/office/powerpoint/2010/main" val="33828249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819049-5C8D-40DB-9299-4987DAA18F6E}"/>
              </a:ext>
            </a:extLst>
          </p:cNvPr>
          <p:cNvSpPr>
            <a:spLocks noGrp="1"/>
          </p:cNvSpPr>
          <p:nvPr>
            <p:ph type="body" sz="quarter" idx="18"/>
          </p:nvPr>
        </p:nvSpPr>
        <p:spPr>
          <a:xfrm>
            <a:off x="1383957" y="1308786"/>
            <a:ext cx="5189838" cy="5189838"/>
          </a:xfrm>
        </p:spPr>
        <p:txBody>
          <a:bodyPr vert="horz" lIns="91440" tIns="45720" rIns="91440" bIns="45720" rtlCol="0" anchor="t">
            <a:noAutofit/>
          </a:bodyPr>
          <a:lstStyle/>
          <a:p>
            <a:pPr indent="0" algn="just"/>
            <a:r>
              <a:rPr lang="es-ES" sz="2000" dirty="0">
                <a:latin typeface="Crimson Text"/>
              </a:rPr>
              <a:t>Si se combina con las tecnologías emergentes, el etiquetado de un producto podría ofrecer nuevos niveles de transparencia y, por tanto, capacitar a los consumidores en sus decisiones de compra.</a:t>
            </a:r>
            <a:endParaRPr lang="es-ES" sz="2000">
              <a:cs typeface="Calibri"/>
            </a:endParaRPr>
          </a:p>
          <a:p>
            <a:pPr indent="0" algn="just"/>
            <a:r>
              <a:rPr lang="es-ES" sz="2000" b="0" i="0" dirty="0">
                <a:solidFill>
                  <a:srgbClr val="000000"/>
                </a:solidFill>
                <a:effectLst/>
                <a:latin typeface="Crimson Text"/>
              </a:rPr>
              <a:t>Los consumidores están empezando a exigir mucha más información sobre la procedencia de los alimentos, sobre todo en lo que respecta a la seguridad alimentaria y el bienestar de los animales, y se espera que esto aumente".</a:t>
            </a:r>
            <a:r>
              <a:rPr lang="en-US" sz="2000" b="0" i="0" dirty="0">
                <a:solidFill>
                  <a:srgbClr val="000000"/>
                </a:solidFill>
                <a:effectLst/>
                <a:latin typeface="Crimson Text"/>
              </a:rPr>
              <a:t>(Fuente:</a:t>
            </a:r>
            <a:r>
              <a:rPr lang="en-US" sz="2000" b="0" i="0" u="none" strike="noStrike" dirty="0">
                <a:solidFill>
                  <a:srgbClr val="1188A3"/>
                </a:solidFill>
                <a:effectLst/>
                <a:latin typeface="Crimson Text"/>
                <a:hlinkClick r:id="rId2">
                  <a:extLst>
                    <a:ext uri="{A12FA001-AC4F-418D-AE19-62706E023703}">
                      <ahyp:hlinkClr xmlns:ahyp="http://schemas.microsoft.com/office/drawing/2018/hyperlinkcolor" val="tx"/>
                    </a:ext>
                  </a:extLst>
                </a:hlinkClick>
              </a:rPr>
              <a:t> Label Insight/Food Marketing Institute</a:t>
            </a:r>
            <a:r>
              <a:rPr lang="en-US" sz="2000" b="0" i="0" u="none" strike="noStrike" dirty="0">
                <a:solidFill>
                  <a:srgbClr val="1188A3"/>
                </a:solidFill>
                <a:effectLst/>
                <a:latin typeface="Crimson Text"/>
              </a:rPr>
              <a:t> </a:t>
            </a:r>
            <a:r>
              <a:rPr lang="en-US" sz="2000" b="0" i="0" dirty="0">
                <a:solidFill>
                  <a:srgbClr val="000000"/>
                </a:solidFill>
                <a:effectLst/>
                <a:latin typeface="Crimson Text"/>
              </a:rPr>
              <a:t>/</a:t>
            </a:r>
            <a:r>
              <a:rPr lang="en-US" sz="2000" b="0" i="0" u="none" strike="noStrike" dirty="0">
                <a:solidFill>
                  <a:srgbClr val="1188A3"/>
                </a:solidFill>
                <a:effectLst/>
                <a:latin typeface="Crimson Text"/>
                <a:hlinkClick r:id="rId3">
                  <a:extLst>
                    <a:ext uri="{A12FA001-AC4F-418D-AE19-62706E023703}">
                      <ahyp:hlinkClr xmlns:ahyp="http://schemas.microsoft.com/office/drawing/2018/hyperlinkcolor" val="tx"/>
                    </a:ext>
                  </a:extLst>
                </a:hlinkClick>
              </a:rPr>
              <a:t>Hartman Group</a:t>
            </a:r>
            <a:r>
              <a:rPr lang="en-US" sz="2000" b="0" i="0" dirty="0">
                <a:solidFill>
                  <a:srgbClr val="000000"/>
                </a:solidFill>
                <a:effectLst/>
                <a:latin typeface="Crimson Text"/>
              </a:rPr>
              <a:t>).</a:t>
            </a:r>
            <a:endParaRPr lang="en-IE" sz="2000" dirty="0">
              <a:cs typeface="Calibri" panose="020F0502020204030204"/>
            </a:endParaRPr>
          </a:p>
        </p:txBody>
      </p:sp>
      <p:sp>
        <p:nvSpPr>
          <p:cNvPr id="4" name="Text Placeholder 3">
            <a:extLst>
              <a:ext uri="{FF2B5EF4-FFF2-40B4-BE49-F238E27FC236}">
                <a16:creationId xmlns:a16="http://schemas.microsoft.com/office/drawing/2014/main" id="{D9F1FEA7-2520-479D-A8E6-C1183C82108F}"/>
              </a:ext>
            </a:extLst>
          </p:cNvPr>
          <p:cNvSpPr>
            <a:spLocks noGrp="1"/>
          </p:cNvSpPr>
          <p:nvPr>
            <p:ph type="body" sz="quarter" idx="16"/>
          </p:nvPr>
        </p:nvSpPr>
        <p:spPr/>
        <p:txBody>
          <a:bodyPr>
            <a:normAutofit fontScale="77500" lnSpcReduction="20000"/>
          </a:bodyPr>
          <a:lstStyle/>
          <a:p>
            <a:r>
              <a:rPr lang="en-IE" dirty="0"/>
              <a:t>¿Por </a:t>
            </a:r>
            <a:r>
              <a:rPr lang="en-IE" dirty="0" err="1"/>
              <a:t>qué</a:t>
            </a:r>
            <a:r>
              <a:rPr lang="en-IE" dirty="0"/>
              <a:t> </a:t>
            </a:r>
            <a:r>
              <a:rPr lang="en-IE" dirty="0" err="1"/>
              <a:t>utilizar</a:t>
            </a:r>
            <a:r>
              <a:rPr lang="en-IE" dirty="0"/>
              <a:t> Blockchain?</a:t>
            </a:r>
          </a:p>
        </p:txBody>
      </p:sp>
      <p:pic>
        <p:nvPicPr>
          <p:cNvPr id="2050" name="Picture 2" descr="Understanding blockchain in the food industry">
            <a:extLst>
              <a:ext uri="{FF2B5EF4-FFF2-40B4-BE49-F238E27FC236}">
                <a16:creationId xmlns:a16="http://schemas.microsoft.com/office/drawing/2014/main" id="{BBA8C521-ACD3-460D-8CD3-4A7159C28741}"/>
              </a:ext>
            </a:extLst>
          </p:cNvPr>
          <p:cNvPicPr>
            <a:picLocks noGrp="1" noChangeAspect="1" noChangeArrowheads="1"/>
          </p:cNvPicPr>
          <p:nvPr>
            <p:ph type="pic" sz="quarter" idx="10"/>
          </p:nvPr>
        </p:nvPicPr>
        <p:blipFill>
          <a:blip r:embed="rId4"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5015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C59377F-A07D-468D-8365-12631D8AA7D5}"/>
              </a:ext>
            </a:extLst>
          </p:cNvPr>
          <p:cNvSpPr>
            <a:spLocks noGrp="1"/>
          </p:cNvSpPr>
          <p:nvPr>
            <p:ph type="pic" sz="quarter" idx="10"/>
          </p:nvPr>
        </p:nvSpPr>
        <p:spPr/>
      </p:sp>
      <p:sp>
        <p:nvSpPr>
          <p:cNvPr id="3" name="Text Placeholder 2">
            <a:extLst>
              <a:ext uri="{FF2B5EF4-FFF2-40B4-BE49-F238E27FC236}">
                <a16:creationId xmlns:a16="http://schemas.microsoft.com/office/drawing/2014/main" id="{10104237-3788-4817-88F1-B9FB9D15570D}"/>
              </a:ext>
            </a:extLst>
          </p:cNvPr>
          <p:cNvSpPr>
            <a:spLocks noGrp="1"/>
          </p:cNvSpPr>
          <p:nvPr>
            <p:ph type="body" sz="quarter" idx="18"/>
          </p:nvPr>
        </p:nvSpPr>
        <p:spPr>
          <a:xfrm>
            <a:off x="174076" y="1914428"/>
            <a:ext cx="6351374" cy="4074480"/>
          </a:xfrm>
          <a:solidFill>
            <a:schemeClr val="bg1"/>
          </a:solidFill>
        </p:spPr>
        <p:txBody>
          <a:bodyPr vert="horz" lIns="91440" tIns="45720" rIns="91440" bIns="45720" rtlCol="0" anchor="t">
            <a:normAutofit fontScale="92500" lnSpcReduction="20000"/>
          </a:bodyPr>
          <a:lstStyle/>
          <a:p>
            <a:pPr indent="0" algn="just">
              <a:lnSpc>
                <a:spcPct val="110000"/>
              </a:lnSpc>
            </a:pPr>
            <a:r>
              <a:rPr lang="es-ES" b="0" i="0" dirty="0">
                <a:effectLst/>
              </a:rPr>
              <a:t>El reto para los diseñadores será cómo integrar de forma ingeniosa los códigos QR en los envases de manera que no resulten molestos y fomenten la participación del cliente. </a:t>
            </a:r>
            <a:endParaRPr lang="es-ES"/>
          </a:p>
          <a:p>
            <a:pPr indent="0" algn="just">
              <a:lnSpc>
                <a:spcPct val="110000"/>
              </a:lnSpc>
            </a:pPr>
            <a:r>
              <a:rPr lang="es-ES" b="0" i="0" dirty="0">
                <a:effectLst/>
              </a:rPr>
              <a:t>La marca de cerveza </a:t>
            </a:r>
            <a:r>
              <a:rPr lang="es-ES" b="0" i="0" dirty="0">
                <a:effectLst/>
                <a:hlinkClick r:id="rId3"/>
              </a:rPr>
              <a:t>Downstream</a:t>
            </a:r>
            <a:r>
              <a:rPr lang="es-ES" b="0" i="0" dirty="0">
                <a:effectLst/>
              </a:rPr>
              <a:t> decidió hacer de su código QR una parte integral de su estética. Creada por </a:t>
            </a:r>
            <a:r>
              <a:rPr lang="es-ES" b="0" i="0" dirty="0" err="1">
                <a:effectLst/>
              </a:rPr>
              <a:t>Ireland</a:t>
            </a:r>
            <a:r>
              <a:rPr lang="es-ES" b="0" i="0" dirty="0">
                <a:effectLst/>
              </a:rPr>
              <a:t> </a:t>
            </a:r>
            <a:r>
              <a:rPr lang="es-ES" b="0" i="0" dirty="0" err="1">
                <a:effectLst/>
              </a:rPr>
              <a:t>Craft</a:t>
            </a:r>
            <a:r>
              <a:rPr lang="es-ES" b="0" i="0" dirty="0">
                <a:effectLst/>
              </a:rPr>
              <a:t> </a:t>
            </a:r>
            <a:r>
              <a:rPr lang="es-ES" b="0" i="0" dirty="0" err="1">
                <a:effectLst/>
              </a:rPr>
              <a:t>Beers</a:t>
            </a:r>
            <a:r>
              <a:rPr lang="es-ES" b="0" i="0" dirty="0">
                <a:effectLst/>
              </a:rPr>
              <a:t> en colaboración con </a:t>
            </a:r>
            <a:r>
              <a:rPr lang="es-ES" b="0" i="0" dirty="0" err="1">
                <a:effectLst/>
              </a:rPr>
              <a:t>arc</a:t>
            </a:r>
            <a:r>
              <a:rPr lang="es-ES" b="0" i="0" dirty="0">
                <a:effectLst/>
              </a:rPr>
              <a:t>-net, afirma ser la primera cerveza con cadena de bloques del mundo. Cada lata de cerveza tiene un gran código QR que facilita a los clientes la obtención de más información sobre su cerveza específica.</a:t>
            </a:r>
            <a:endParaRPr lang="en-IE" dirty="0">
              <a:cs typeface="Calibri" panose="020F0502020204030204"/>
            </a:endParaRPr>
          </a:p>
        </p:txBody>
      </p:sp>
      <p:sp>
        <p:nvSpPr>
          <p:cNvPr id="4" name="Text Placeholder 3">
            <a:extLst>
              <a:ext uri="{FF2B5EF4-FFF2-40B4-BE49-F238E27FC236}">
                <a16:creationId xmlns:a16="http://schemas.microsoft.com/office/drawing/2014/main" id="{FEE0F3B6-3FB1-4170-8A6F-482B46FC727C}"/>
              </a:ext>
            </a:extLst>
          </p:cNvPr>
          <p:cNvSpPr>
            <a:spLocks noGrp="1"/>
          </p:cNvSpPr>
          <p:nvPr>
            <p:ph type="body" sz="quarter" idx="16"/>
          </p:nvPr>
        </p:nvSpPr>
        <p:spPr>
          <a:xfrm>
            <a:off x="174076" y="621016"/>
            <a:ext cx="5113283" cy="582221"/>
          </a:xfrm>
          <a:solidFill>
            <a:srgbClr val="FFD100"/>
          </a:solidFill>
        </p:spPr>
        <p:txBody>
          <a:bodyPr anchor="ctr">
            <a:normAutofit fontScale="70000" lnSpcReduction="20000"/>
          </a:bodyPr>
          <a:lstStyle/>
          <a:p>
            <a:r>
              <a:rPr lang="es-ES" dirty="0"/>
              <a:t>Uso de los códigos QR en </a:t>
            </a:r>
            <a:r>
              <a:rPr lang="es-ES" dirty="0" err="1"/>
              <a:t>Blockchain</a:t>
            </a:r>
            <a:endParaRPr lang="en-IE" dirty="0"/>
          </a:p>
        </p:txBody>
      </p:sp>
      <p:pic>
        <p:nvPicPr>
          <p:cNvPr id="5" name="Online Media 4" title="Downstream Explainer Video">
            <a:hlinkClick r:id="" action="ppaction://media"/>
            <a:extLst>
              <a:ext uri="{FF2B5EF4-FFF2-40B4-BE49-F238E27FC236}">
                <a16:creationId xmlns:a16="http://schemas.microsoft.com/office/drawing/2014/main" id="{CC57F389-3D96-4263-974F-EE9CA925AD8A}"/>
              </a:ext>
            </a:extLst>
          </p:cNvPr>
          <p:cNvPicPr>
            <a:picLocks noRot="1" noChangeAspect="1"/>
          </p:cNvPicPr>
          <p:nvPr>
            <a:videoFile r:link="rId1"/>
          </p:nvPr>
        </p:nvPicPr>
        <p:blipFill>
          <a:blip r:embed="rId4"/>
          <a:stretch>
            <a:fillRect/>
          </a:stretch>
        </p:blipFill>
        <p:spPr>
          <a:xfrm>
            <a:off x="6912231" y="1203325"/>
            <a:ext cx="5279769" cy="4003747"/>
          </a:xfrm>
          <a:prstGeom prst="rect">
            <a:avLst/>
          </a:prstGeom>
        </p:spPr>
      </p:pic>
      <p:sp>
        <p:nvSpPr>
          <p:cNvPr id="7" name="TextBox 6">
            <a:extLst>
              <a:ext uri="{FF2B5EF4-FFF2-40B4-BE49-F238E27FC236}">
                <a16:creationId xmlns:a16="http://schemas.microsoft.com/office/drawing/2014/main" id="{B8AC559B-97E7-4C23-8C96-479DF19EF9D9}"/>
              </a:ext>
            </a:extLst>
          </p:cNvPr>
          <p:cNvSpPr txBox="1"/>
          <p:nvPr/>
        </p:nvSpPr>
        <p:spPr>
          <a:xfrm>
            <a:off x="10326130" y="6096544"/>
            <a:ext cx="1165654" cy="369332"/>
          </a:xfrm>
          <a:prstGeom prst="rect">
            <a:avLst/>
          </a:prstGeom>
          <a:noFill/>
        </p:spPr>
        <p:txBody>
          <a:bodyPr wrap="square">
            <a:spAutoFit/>
          </a:bodyPr>
          <a:lstStyle/>
          <a:p>
            <a:r>
              <a:rPr lang="en-IE" dirty="0">
                <a:solidFill>
                  <a:srgbClr val="1188A3"/>
                </a:solidFill>
                <a:hlinkClick r:id="rId5" action="ppaction://hlinkfile">
                  <a:extLst>
                    <a:ext uri="{A12FA001-AC4F-418D-AE19-62706E023703}">
                      <ahyp:hlinkClr xmlns:ahyp="http://schemas.microsoft.com/office/drawing/2018/hyperlinkcolor" val="tx"/>
                    </a:ext>
                  </a:extLst>
                </a:hlinkClick>
              </a:rPr>
              <a:t>Video Link</a:t>
            </a:r>
            <a:endParaRPr lang="en-IE" dirty="0">
              <a:solidFill>
                <a:srgbClr val="1188A3"/>
              </a:solidFill>
            </a:endParaRPr>
          </a:p>
        </p:txBody>
      </p:sp>
    </p:spTree>
    <p:extLst>
      <p:ext uri="{BB962C8B-B14F-4D97-AF65-F5344CB8AC3E}">
        <p14:creationId xmlns:p14="http://schemas.microsoft.com/office/powerpoint/2010/main" val="383159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Mobile device with apps">
            <a:extLst>
              <a:ext uri="{FF2B5EF4-FFF2-40B4-BE49-F238E27FC236}">
                <a16:creationId xmlns:a16="http://schemas.microsoft.com/office/drawing/2014/main" id="{56F49C49-7280-4831-B1CE-8D3076EC78C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300"/>
          <a:stretch/>
        </p:blipFill>
        <p:spPr>
          <a:xfrm>
            <a:off x="6852062" y="228600"/>
            <a:ext cx="5105121" cy="6362700"/>
          </a:xfrm>
        </p:spPr>
      </p:pic>
      <p:sp>
        <p:nvSpPr>
          <p:cNvPr id="3" name="Text Placeholder 2">
            <a:extLst>
              <a:ext uri="{FF2B5EF4-FFF2-40B4-BE49-F238E27FC236}">
                <a16:creationId xmlns:a16="http://schemas.microsoft.com/office/drawing/2014/main" id="{65ABC3B6-EC6B-49A9-AFE1-B57D06595CB0}"/>
              </a:ext>
            </a:extLst>
          </p:cNvPr>
          <p:cNvSpPr>
            <a:spLocks noGrp="1"/>
          </p:cNvSpPr>
          <p:nvPr>
            <p:ph type="body" sz="quarter" idx="18"/>
          </p:nvPr>
        </p:nvSpPr>
        <p:spPr>
          <a:xfrm>
            <a:off x="1532238" y="1773241"/>
            <a:ext cx="4892313" cy="4525954"/>
          </a:xfrm>
        </p:spPr>
        <p:txBody>
          <a:bodyPr vert="horz" lIns="91440" tIns="45720" rIns="91440" bIns="45720" rtlCol="0" anchor="t">
            <a:normAutofit lnSpcReduction="10000"/>
          </a:bodyPr>
          <a:lstStyle/>
          <a:p>
            <a:pPr indent="0" algn="just"/>
            <a:r>
              <a:rPr lang="es-ES" dirty="0">
                <a:cs typeface="Calibri"/>
              </a:rPr>
              <a:t>La "Internet </a:t>
            </a:r>
            <a:r>
              <a:rPr lang="es-ES" dirty="0" err="1">
                <a:cs typeface="Calibri"/>
              </a:rPr>
              <a:t>of</a:t>
            </a:r>
            <a:r>
              <a:rPr lang="es-ES" dirty="0">
                <a:cs typeface="Calibri"/>
              </a:rPr>
              <a:t> </a:t>
            </a:r>
            <a:r>
              <a:rPr lang="es-ES" dirty="0" err="1">
                <a:cs typeface="Calibri"/>
              </a:rPr>
              <a:t>Things</a:t>
            </a:r>
            <a:r>
              <a:rPr lang="es-ES" dirty="0">
                <a:cs typeface="Calibri"/>
              </a:rPr>
              <a:t>" (</a:t>
            </a:r>
            <a:r>
              <a:rPr lang="es-ES" dirty="0" err="1">
                <a:cs typeface="Calibri"/>
              </a:rPr>
              <a:t>IoT</a:t>
            </a:r>
            <a:r>
              <a:rPr lang="es-ES" dirty="0">
                <a:cs typeface="Calibri"/>
              </a:rPr>
              <a:t>) o “Internet de los objetos” se refiere a cómo una red de objetos físicos inteligentes interconectados puede comunicarse entre sí y recoger e intercambiar información y datos a través de Internet.  </a:t>
            </a:r>
            <a:endParaRPr lang="es-ES"/>
          </a:p>
          <a:p>
            <a:pPr indent="0" algn="just"/>
            <a:r>
              <a:rPr lang="es-ES" dirty="0">
                <a:cs typeface="Calibri"/>
              </a:rPr>
              <a:t>Dentro de la industria alimentaria, estos objetos pueden incluir los teléfonos inteligentes de los clientes, los sistemas de punto de venta, los sistemas de gestión logística y los aparatos de cocina inteligentes. </a:t>
            </a:r>
            <a:endParaRPr lang="en-IE" dirty="0">
              <a:cs typeface="Calibri" panose="020F0502020204030204"/>
            </a:endParaRPr>
          </a:p>
        </p:txBody>
      </p:sp>
      <p:sp>
        <p:nvSpPr>
          <p:cNvPr id="4" name="Text Placeholder 3">
            <a:extLst>
              <a:ext uri="{FF2B5EF4-FFF2-40B4-BE49-F238E27FC236}">
                <a16:creationId xmlns:a16="http://schemas.microsoft.com/office/drawing/2014/main" id="{2870245D-07E3-4A11-9D94-3957FB90BF85}"/>
              </a:ext>
            </a:extLst>
          </p:cNvPr>
          <p:cNvSpPr>
            <a:spLocks noGrp="1"/>
          </p:cNvSpPr>
          <p:nvPr>
            <p:ph type="body" sz="quarter" idx="16"/>
          </p:nvPr>
        </p:nvSpPr>
        <p:spPr/>
        <p:txBody>
          <a:bodyPr vert="horz" lIns="91440" tIns="45720" rIns="91440" bIns="45720" rtlCol="0" anchor="t">
            <a:normAutofit fontScale="92500"/>
          </a:bodyPr>
          <a:lstStyle/>
          <a:p>
            <a:r>
              <a:rPr lang="en-US" b="1" dirty="0">
                <a:cs typeface="Calibri"/>
              </a:rPr>
              <a:t>El Internet de </a:t>
            </a:r>
            <a:r>
              <a:rPr lang="en-US" b="1" dirty="0" err="1">
                <a:cs typeface="Calibri"/>
              </a:rPr>
              <a:t>los</a:t>
            </a:r>
            <a:r>
              <a:rPr lang="en-US" b="1" dirty="0">
                <a:cs typeface="Calibri"/>
              </a:rPr>
              <a:t> </a:t>
            </a:r>
            <a:r>
              <a:rPr lang="en-US" b="1" dirty="0" err="1">
                <a:cs typeface="Calibri"/>
              </a:rPr>
              <a:t>objetos</a:t>
            </a:r>
            <a:r>
              <a:rPr lang="en-US" b="1" dirty="0">
                <a:cs typeface="Calibri"/>
              </a:rPr>
              <a:t> </a:t>
            </a:r>
          </a:p>
          <a:p>
            <a:endParaRPr lang="en-IE" dirty="0"/>
          </a:p>
        </p:txBody>
      </p:sp>
    </p:spTree>
    <p:extLst>
      <p:ext uri="{BB962C8B-B14F-4D97-AF65-F5344CB8AC3E}">
        <p14:creationId xmlns:p14="http://schemas.microsoft.com/office/powerpoint/2010/main" val="26751778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BD08A0-0DC4-477F-99F5-1E3D1BE9639C}"/>
              </a:ext>
            </a:extLst>
          </p:cNvPr>
          <p:cNvSpPr>
            <a:spLocks noGrp="1"/>
          </p:cNvSpPr>
          <p:nvPr>
            <p:ph type="body" sz="quarter" idx="18"/>
          </p:nvPr>
        </p:nvSpPr>
        <p:spPr>
          <a:xfrm>
            <a:off x="263611" y="1757011"/>
            <a:ext cx="11607113" cy="3867704"/>
          </a:xfrm>
        </p:spPr>
        <p:txBody>
          <a:bodyPr vert="horz" lIns="91440" tIns="45720" rIns="91440" bIns="45720" rtlCol="0" anchor="t">
            <a:normAutofit/>
          </a:bodyPr>
          <a:lstStyle/>
          <a:p>
            <a:pPr marL="0" indent="0" algn="just"/>
            <a:r>
              <a:rPr lang="es-ES" sz="2100" b="0" i="0" dirty="0">
                <a:solidFill>
                  <a:srgbClr val="000000"/>
                </a:solidFill>
                <a:effectLst/>
              </a:rPr>
              <a:t>El espacio de los envases de alimentos instantáneos está evolucionando para volverse más inteligente, consciente e interactivo. Esta evolución se conoce como envasado inteligente, y entre los primeros adaptadores locales a esto se encuentran empresas como </a:t>
            </a:r>
            <a:r>
              <a:rPr lang="en-US" sz="2100" b="0" i="0" dirty="0">
                <a:solidFill>
                  <a:srgbClr val="1188A3"/>
                </a:solidFill>
                <a:effectLst/>
                <a:hlinkClick r:id="rId2">
                  <a:extLst>
                    <a:ext uri="{A12FA001-AC4F-418D-AE19-62706E023703}">
                      <ahyp:hlinkClr xmlns:ahyp="http://schemas.microsoft.com/office/drawing/2018/hyperlinkcolor" val="tx"/>
                    </a:ext>
                  </a:extLst>
                </a:hlinkClick>
              </a:rPr>
              <a:t>Tetra Pak </a:t>
            </a:r>
            <a:endParaRPr lang="en-US" sz="2100" b="0" i="0" dirty="0">
              <a:solidFill>
                <a:srgbClr val="1188A3"/>
              </a:solidFill>
              <a:effectLst/>
              <a:cs typeface="Calibri" panose="020F0502020204030204"/>
            </a:endParaRPr>
          </a:p>
          <a:p>
            <a:pPr marL="0" indent="0" algn="just" fontAlgn="base"/>
            <a:r>
              <a:rPr lang="es-ES" sz="2100" b="0" i="0" dirty="0">
                <a:solidFill>
                  <a:srgbClr val="000000"/>
                </a:solidFill>
                <a:effectLst/>
              </a:rPr>
              <a:t>La industria de la comida instantánea depende en gran medida de la seguridad, la frescura, la longevidad y la vida útil de los alimentos</a:t>
            </a:r>
            <a:r>
              <a:rPr lang="en-US" sz="2100" b="0" i="0" dirty="0">
                <a:solidFill>
                  <a:srgbClr val="000000"/>
                </a:solidFill>
                <a:effectLst/>
              </a:rPr>
              <a:t>. </a:t>
            </a:r>
            <a:r>
              <a:rPr lang="es-ES" sz="2100" b="1" i="0" dirty="0">
                <a:solidFill>
                  <a:srgbClr val="000000"/>
                </a:solidFill>
                <a:effectLst/>
              </a:rPr>
              <a:t>Los envases inteligentes </a:t>
            </a:r>
            <a:r>
              <a:rPr lang="es-ES" sz="2100" i="0" dirty="0">
                <a:solidFill>
                  <a:srgbClr val="000000"/>
                </a:solidFill>
                <a:effectLst/>
              </a:rPr>
              <a:t>pueden aprovechar el </a:t>
            </a:r>
            <a:r>
              <a:rPr lang="es-ES" sz="2100" i="0" dirty="0" err="1">
                <a:solidFill>
                  <a:srgbClr val="000000"/>
                </a:solidFill>
                <a:effectLst/>
              </a:rPr>
              <a:t>IoT</a:t>
            </a:r>
            <a:r>
              <a:rPr lang="es-ES" sz="2100" i="0" dirty="0">
                <a:solidFill>
                  <a:srgbClr val="000000"/>
                </a:solidFill>
                <a:effectLst/>
              </a:rPr>
              <a:t> y el </a:t>
            </a:r>
            <a:r>
              <a:rPr lang="es-ES" sz="2100" i="0" dirty="0" err="1">
                <a:solidFill>
                  <a:srgbClr val="000000"/>
                </a:solidFill>
                <a:effectLst/>
              </a:rPr>
              <a:t>big</a:t>
            </a:r>
            <a:r>
              <a:rPr lang="es-ES" sz="2100" i="0" dirty="0">
                <a:solidFill>
                  <a:srgbClr val="000000"/>
                </a:solidFill>
                <a:effectLst/>
              </a:rPr>
              <a:t> data para establecer una conexión dinámica con los sensores de los envases, como la RFID (identificación por radiofrecuencia), la NFC (comunicación de campo cercano), el Bluetooth y las etiquetas inteligentes</a:t>
            </a:r>
            <a:r>
              <a:rPr lang="en-US" sz="2100" i="0" dirty="0">
                <a:solidFill>
                  <a:srgbClr val="000000"/>
                </a:solidFill>
                <a:effectLst/>
              </a:rPr>
              <a:t>.</a:t>
            </a:r>
            <a:endParaRPr lang="en-US" sz="2100" i="0" dirty="0">
              <a:solidFill>
                <a:srgbClr val="000000"/>
              </a:solidFill>
              <a:effectLst/>
              <a:cs typeface="Calibri" panose="020F0502020204030204"/>
            </a:endParaRPr>
          </a:p>
        </p:txBody>
      </p:sp>
      <p:pic>
        <p:nvPicPr>
          <p:cNvPr id="5" name="Picture 4">
            <a:extLst>
              <a:ext uri="{FF2B5EF4-FFF2-40B4-BE49-F238E27FC236}">
                <a16:creationId xmlns:a16="http://schemas.microsoft.com/office/drawing/2014/main" id="{EBE5AEC3-F2DE-4D39-985D-961D647A7635}"/>
              </a:ext>
            </a:extLst>
          </p:cNvPr>
          <p:cNvPicPr>
            <a:picLocks noChangeAspect="1"/>
          </p:cNvPicPr>
          <p:nvPr/>
        </p:nvPicPr>
        <p:blipFill>
          <a:blip r:embed="rId3"/>
          <a:stretch>
            <a:fillRect/>
          </a:stretch>
        </p:blipFill>
        <p:spPr>
          <a:xfrm>
            <a:off x="5460929" y="175557"/>
            <a:ext cx="6064562" cy="1473276"/>
          </a:xfrm>
          <a:prstGeom prst="rect">
            <a:avLst/>
          </a:prstGeom>
        </p:spPr>
      </p:pic>
      <p:sp>
        <p:nvSpPr>
          <p:cNvPr id="6" name="Rectangle: Rounded Corners 5">
            <a:extLst>
              <a:ext uri="{FF2B5EF4-FFF2-40B4-BE49-F238E27FC236}">
                <a16:creationId xmlns:a16="http://schemas.microsoft.com/office/drawing/2014/main" id="{D28C466C-D309-4BB6-B3DC-C50E91F94DCB}"/>
              </a:ext>
            </a:extLst>
          </p:cNvPr>
          <p:cNvSpPr/>
          <p:nvPr/>
        </p:nvSpPr>
        <p:spPr>
          <a:xfrm>
            <a:off x="439149" y="5275693"/>
            <a:ext cx="2314832" cy="914400"/>
          </a:xfrm>
          <a:prstGeom prst="roundRect">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b="1" i="0" dirty="0" err="1">
                <a:solidFill>
                  <a:srgbClr val="000000"/>
                </a:solidFill>
                <a:effectLst/>
                <a:latin typeface="Roboto" panose="02000000000000000000" pitchFamily="2" charset="0"/>
              </a:rPr>
              <a:t>Sensores</a:t>
            </a:r>
            <a:r>
              <a:rPr lang="en-US" b="1" i="0" dirty="0">
                <a:solidFill>
                  <a:srgbClr val="000000"/>
                </a:solidFill>
                <a:effectLst/>
                <a:latin typeface="Roboto" panose="02000000000000000000" pitchFamily="2" charset="0"/>
              </a:rPr>
              <a:t> de </a:t>
            </a:r>
            <a:r>
              <a:rPr lang="en-US" b="1" i="0" dirty="0" err="1">
                <a:solidFill>
                  <a:srgbClr val="000000"/>
                </a:solidFill>
                <a:effectLst/>
                <a:latin typeface="Roboto" panose="02000000000000000000" pitchFamily="2" charset="0"/>
              </a:rPr>
              <a:t>manipulación</a:t>
            </a:r>
            <a:endParaRPr lang="en-IE" dirty="0"/>
          </a:p>
        </p:txBody>
      </p:sp>
      <p:sp>
        <p:nvSpPr>
          <p:cNvPr id="7" name="Rectangle: Rounded Corners 6">
            <a:extLst>
              <a:ext uri="{FF2B5EF4-FFF2-40B4-BE49-F238E27FC236}">
                <a16:creationId xmlns:a16="http://schemas.microsoft.com/office/drawing/2014/main" id="{1ACFFB96-DBC6-4F4D-8132-1D087F1E9B81}"/>
              </a:ext>
            </a:extLst>
          </p:cNvPr>
          <p:cNvSpPr/>
          <p:nvPr/>
        </p:nvSpPr>
        <p:spPr>
          <a:xfrm>
            <a:off x="2115198" y="4226875"/>
            <a:ext cx="2314832" cy="914400"/>
          </a:xfrm>
          <a:prstGeom prst="roundRect">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0" dirty="0" err="1">
                <a:solidFill>
                  <a:srgbClr val="000000"/>
                </a:solidFill>
                <a:effectLst/>
                <a:latin typeface="Roboto" panose="02000000000000000000" pitchFamily="2" charset="0"/>
              </a:rPr>
              <a:t>Registros</a:t>
            </a:r>
            <a:r>
              <a:rPr lang="en-US" b="1" i="0" dirty="0">
                <a:solidFill>
                  <a:srgbClr val="000000"/>
                </a:solidFill>
                <a:effectLst/>
                <a:latin typeface="Roboto" panose="02000000000000000000" pitchFamily="2" charset="0"/>
              </a:rPr>
              <a:t> de </a:t>
            </a:r>
            <a:r>
              <a:rPr lang="en-US" b="1" i="0" dirty="0" err="1">
                <a:solidFill>
                  <a:srgbClr val="000000"/>
                </a:solidFill>
                <a:effectLst/>
                <a:latin typeface="Roboto" panose="02000000000000000000" pitchFamily="2" charset="0"/>
              </a:rPr>
              <a:t>seguimiento</a:t>
            </a:r>
            <a:endParaRPr lang="en-US" b="1" i="0" dirty="0">
              <a:solidFill>
                <a:srgbClr val="000000"/>
              </a:solidFill>
              <a:effectLst/>
              <a:latin typeface="Roboto" panose="02000000000000000000" pitchFamily="2" charset="0"/>
            </a:endParaRPr>
          </a:p>
        </p:txBody>
      </p:sp>
      <p:sp>
        <p:nvSpPr>
          <p:cNvPr id="8" name="Rectangle: Rounded Corners 7">
            <a:extLst>
              <a:ext uri="{FF2B5EF4-FFF2-40B4-BE49-F238E27FC236}">
                <a16:creationId xmlns:a16="http://schemas.microsoft.com/office/drawing/2014/main" id="{6A65B52F-317A-44B4-876A-4546B9D8F870}"/>
              </a:ext>
            </a:extLst>
          </p:cNvPr>
          <p:cNvSpPr/>
          <p:nvPr/>
        </p:nvSpPr>
        <p:spPr>
          <a:xfrm>
            <a:off x="7492313" y="5275693"/>
            <a:ext cx="2314832" cy="914400"/>
          </a:xfrm>
          <a:prstGeom prst="roundRect">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0" dirty="0" err="1">
                <a:solidFill>
                  <a:srgbClr val="000000"/>
                </a:solidFill>
                <a:effectLst/>
                <a:latin typeface="Roboto" panose="02000000000000000000" pitchFamily="2" charset="0"/>
              </a:rPr>
              <a:t>Sensores</a:t>
            </a:r>
            <a:r>
              <a:rPr lang="en-US" b="1" i="0" dirty="0">
                <a:solidFill>
                  <a:srgbClr val="000000"/>
                </a:solidFill>
                <a:effectLst/>
                <a:latin typeface="Roboto" panose="02000000000000000000" pitchFamily="2" charset="0"/>
              </a:rPr>
              <a:t> de </a:t>
            </a:r>
            <a:r>
              <a:rPr lang="en-US" b="1" i="0" dirty="0" err="1">
                <a:solidFill>
                  <a:srgbClr val="000000"/>
                </a:solidFill>
                <a:effectLst/>
                <a:latin typeface="Roboto" panose="02000000000000000000" pitchFamily="2" charset="0"/>
              </a:rPr>
              <a:t>temperatura</a:t>
            </a:r>
            <a:endParaRPr lang="en-IE" dirty="0"/>
          </a:p>
        </p:txBody>
      </p:sp>
      <p:sp>
        <p:nvSpPr>
          <p:cNvPr id="9" name="Rectangle: Rounded Corners 8">
            <a:extLst>
              <a:ext uri="{FF2B5EF4-FFF2-40B4-BE49-F238E27FC236}">
                <a16:creationId xmlns:a16="http://schemas.microsoft.com/office/drawing/2014/main" id="{CE98E904-A77F-490A-A37D-9890199B6233}"/>
              </a:ext>
            </a:extLst>
          </p:cNvPr>
          <p:cNvSpPr/>
          <p:nvPr/>
        </p:nvSpPr>
        <p:spPr>
          <a:xfrm>
            <a:off x="3781168" y="5275693"/>
            <a:ext cx="2314832" cy="914400"/>
          </a:xfrm>
          <a:prstGeom prst="roundRect">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i="0" dirty="0">
                <a:solidFill>
                  <a:srgbClr val="000000"/>
                </a:solidFill>
                <a:effectLst/>
                <a:latin typeface="Roboto" panose="02000000000000000000" pitchFamily="2" charset="0"/>
              </a:rPr>
              <a:t>Mejor antes de las advertencias</a:t>
            </a:r>
            <a:endParaRPr lang="en-IE" dirty="0"/>
          </a:p>
        </p:txBody>
      </p:sp>
      <p:sp>
        <p:nvSpPr>
          <p:cNvPr id="10" name="Rectangle: Rounded Corners 9">
            <a:extLst>
              <a:ext uri="{FF2B5EF4-FFF2-40B4-BE49-F238E27FC236}">
                <a16:creationId xmlns:a16="http://schemas.microsoft.com/office/drawing/2014/main" id="{9FD85168-1B08-4CFC-AF0F-369BDD48365F}"/>
              </a:ext>
            </a:extLst>
          </p:cNvPr>
          <p:cNvSpPr/>
          <p:nvPr/>
        </p:nvSpPr>
        <p:spPr>
          <a:xfrm>
            <a:off x="5835545" y="4253115"/>
            <a:ext cx="2314832" cy="914400"/>
          </a:xfrm>
          <a:prstGeom prst="roundRect">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0" dirty="0" err="1">
                <a:solidFill>
                  <a:srgbClr val="000000"/>
                </a:solidFill>
                <a:effectLst/>
                <a:latin typeface="Roboto" panose="02000000000000000000" pitchFamily="2" charset="0"/>
              </a:rPr>
              <a:t>Etiquetas</a:t>
            </a:r>
            <a:r>
              <a:rPr lang="en-US" b="1" i="0" dirty="0">
                <a:solidFill>
                  <a:srgbClr val="000000"/>
                </a:solidFill>
                <a:effectLst/>
                <a:latin typeface="Roboto" panose="02000000000000000000" pitchFamily="2" charset="0"/>
              </a:rPr>
              <a:t> </a:t>
            </a:r>
            <a:r>
              <a:rPr lang="en-US" b="1" i="0" dirty="0" err="1">
                <a:solidFill>
                  <a:srgbClr val="000000"/>
                </a:solidFill>
                <a:effectLst/>
                <a:latin typeface="Roboto" panose="02000000000000000000" pitchFamily="2" charset="0"/>
              </a:rPr>
              <a:t>electrónicas</a:t>
            </a:r>
            <a:r>
              <a:rPr lang="en-US" b="1" i="0" dirty="0">
                <a:solidFill>
                  <a:srgbClr val="000000"/>
                </a:solidFill>
                <a:effectLst/>
                <a:latin typeface="Roboto" panose="02000000000000000000" pitchFamily="2" charset="0"/>
              </a:rPr>
              <a:t> </a:t>
            </a:r>
            <a:r>
              <a:rPr lang="en-US" b="1" i="0" dirty="0" err="1">
                <a:solidFill>
                  <a:srgbClr val="000000"/>
                </a:solidFill>
                <a:effectLst/>
                <a:latin typeface="Roboto" panose="02000000000000000000" pitchFamily="2" charset="0"/>
              </a:rPr>
              <a:t>digitales</a:t>
            </a:r>
            <a:endParaRPr lang="en-US" b="1" i="0" dirty="0">
              <a:solidFill>
                <a:srgbClr val="000000"/>
              </a:solidFill>
              <a:effectLst/>
              <a:latin typeface="Roboto" panose="02000000000000000000" pitchFamily="2" charset="0"/>
            </a:endParaRPr>
          </a:p>
        </p:txBody>
      </p:sp>
      <p:sp>
        <p:nvSpPr>
          <p:cNvPr id="11" name="Rectangle: Rounded Corners 10">
            <a:extLst>
              <a:ext uri="{FF2B5EF4-FFF2-40B4-BE49-F238E27FC236}">
                <a16:creationId xmlns:a16="http://schemas.microsoft.com/office/drawing/2014/main" id="{8E4838C7-67DB-482E-AE99-E90933424169}"/>
              </a:ext>
            </a:extLst>
          </p:cNvPr>
          <p:cNvSpPr/>
          <p:nvPr/>
        </p:nvSpPr>
        <p:spPr>
          <a:xfrm>
            <a:off x="9407610" y="4226875"/>
            <a:ext cx="2314832" cy="914400"/>
          </a:xfrm>
          <a:prstGeom prst="roundRect">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0" dirty="0" err="1">
                <a:solidFill>
                  <a:srgbClr val="000000"/>
                </a:solidFill>
                <a:effectLst/>
                <a:latin typeface="Roboto" panose="02000000000000000000" pitchFamily="2" charset="0"/>
              </a:rPr>
              <a:t>Activadores</a:t>
            </a:r>
            <a:r>
              <a:rPr lang="en-US" b="1" i="0" dirty="0">
                <a:solidFill>
                  <a:srgbClr val="000000"/>
                </a:solidFill>
                <a:effectLst/>
                <a:latin typeface="Roboto" panose="02000000000000000000" pitchFamily="2" charset="0"/>
              </a:rPr>
              <a:t> de </a:t>
            </a:r>
            <a:r>
              <a:rPr lang="en-US" b="1" i="0" dirty="0" err="1">
                <a:solidFill>
                  <a:srgbClr val="000000"/>
                </a:solidFill>
                <a:effectLst/>
                <a:latin typeface="Roboto" panose="02000000000000000000" pitchFamily="2" charset="0"/>
              </a:rPr>
              <a:t>reordenación</a:t>
            </a:r>
            <a:endParaRPr lang="en-IE" dirty="0"/>
          </a:p>
        </p:txBody>
      </p:sp>
      <p:sp>
        <p:nvSpPr>
          <p:cNvPr id="12" name="Text Placeholder 2">
            <a:extLst>
              <a:ext uri="{FF2B5EF4-FFF2-40B4-BE49-F238E27FC236}">
                <a16:creationId xmlns:a16="http://schemas.microsoft.com/office/drawing/2014/main" id="{DCC511F0-D592-4F6E-9114-C046EFF5E684}"/>
              </a:ext>
            </a:extLst>
          </p:cNvPr>
          <p:cNvSpPr>
            <a:spLocks noGrp="1"/>
          </p:cNvSpPr>
          <p:nvPr>
            <p:ph type="body" sz="quarter" idx="16"/>
          </p:nvPr>
        </p:nvSpPr>
        <p:spPr>
          <a:xfrm>
            <a:off x="277514" y="334279"/>
            <a:ext cx="4661071" cy="912429"/>
          </a:xfrm>
        </p:spPr>
        <p:txBody>
          <a:bodyPr anchor="ctr">
            <a:normAutofit fontScale="77500" lnSpcReduction="20000"/>
          </a:bodyPr>
          <a:lstStyle/>
          <a:p>
            <a:r>
              <a:rPr lang="es-ES" sz="4800" dirty="0" err="1"/>
              <a:t>IoT</a:t>
            </a:r>
            <a:r>
              <a:rPr lang="es-ES" sz="4800" dirty="0"/>
              <a:t> y envasado de alimentos instantáneos</a:t>
            </a:r>
            <a:endParaRPr lang="en-IE" sz="4800" dirty="0"/>
          </a:p>
        </p:txBody>
      </p:sp>
    </p:spTree>
    <p:extLst>
      <p:ext uri="{BB962C8B-B14F-4D97-AF65-F5344CB8AC3E}">
        <p14:creationId xmlns:p14="http://schemas.microsoft.com/office/powerpoint/2010/main" val="41844743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DA57D2-91C9-4E3A-82CB-F4542C1774EF}"/>
              </a:ext>
            </a:extLst>
          </p:cNvPr>
          <p:cNvSpPr>
            <a:spLocks noGrp="1"/>
          </p:cNvSpPr>
          <p:nvPr>
            <p:ph type="body" sz="quarter" idx="18"/>
          </p:nvPr>
        </p:nvSpPr>
        <p:spPr>
          <a:xfrm>
            <a:off x="1718561" y="1631092"/>
            <a:ext cx="4924963" cy="4960207"/>
          </a:xfrm>
        </p:spPr>
        <p:txBody>
          <a:bodyPr vert="horz" lIns="91440" tIns="45720" rIns="91440" bIns="45720" rtlCol="0" anchor="t">
            <a:normAutofit lnSpcReduction="10000"/>
          </a:bodyPr>
          <a:lstStyle/>
          <a:p>
            <a:pPr marL="0" indent="0" algn="just"/>
            <a:r>
              <a:rPr lang="es-ES" dirty="0"/>
              <a:t>Por lo tanto, </a:t>
            </a:r>
            <a:r>
              <a:rPr lang="es-ES" dirty="0" err="1"/>
              <a:t>IoT</a:t>
            </a:r>
            <a:r>
              <a:rPr lang="es-ES" dirty="0"/>
              <a:t> es aplicable en el lado del proceso de envasado para que el funcionamiento de las </a:t>
            </a:r>
            <a:r>
              <a:rPr lang="es-ES" b="1" dirty="0"/>
              <a:t>operaciones</a:t>
            </a:r>
            <a:r>
              <a:rPr lang="es-ES" dirty="0"/>
              <a:t> sea más fluido y rentable, mientras que en el lado del consumidor, facilita el </a:t>
            </a:r>
            <a:r>
              <a:rPr lang="es-ES" b="1" dirty="0"/>
              <a:t>compromiso </a:t>
            </a:r>
            <a:r>
              <a:rPr lang="es-ES" dirty="0"/>
              <a:t>con los productos, entre otras oportunidades a través de envases interactivos o impulsados por la tecnología. </a:t>
            </a:r>
            <a:endParaRPr lang="es-ES"/>
          </a:p>
          <a:p>
            <a:pPr marL="0" indent="0" algn="just"/>
            <a:r>
              <a:rPr lang="es-ES" dirty="0"/>
              <a:t>Ya sea con sensores incrustados mediante códigos QR, realidad virtual u opciones de realidad aumentada, hay numerosas formas de que el </a:t>
            </a:r>
            <a:r>
              <a:rPr lang="es-ES" dirty="0" err="1"/>
              <a:t>IoT</a:t>
            </a:r>
            <a:r>
              <a:rPr lang="es-ES" dirty="0"/>
              <a:t> y los envases trabajen juntos.</a:t>
            </a:r>
            <a:endParaRPr lang="en-IE" dirty="0">
              <a:cs typeface="Calibri" panose="020F0502020204030204"/>
            </a:endParaRPr>
          </a:p>
        </p:txBody>
      </p:sp>
      <p:sp>
        <p:nvSpPr>
          <p:cNvPr id="4" name="Text Placeholder 3">
            <a:extLst>
              <a:ext uri="{FF2B5EF4-FFF2-40B4-BE49-F238E27FC236}">
                <a16:creationId xmlns:a16="http://schemas.microsoft.com/office/drawing/2014/main" id="{537DC275-E3D4-4331-8A7A-A39C0D9E280E}"/>
              </a:ext>
            </a:extLst>
          </p:cNvPr>
          <p:cNvSpPr>
            <a:spLocks noGrp="1"/>
          </p:cNvSpPr>
          <p:nvPr>
            <p:ph type="body" sz="quarter" idx="16"/>
          </p:nvPr>
        </p:nvSpPr>
        <p:spPr/>
        <p:txBody>
          <a:bodyPr>
            <a:normAutofit lnSpcReduction="10000"/>
          </a:bodyPr>
          <a:lstStyle/>
          <a:p>
            <a:r>
              <a:rPr lang="en-IE" dirty="0"/>
              <a:t>IoT y </a:t>
            </a:r>
            <a:r>
              <a:rPr lang="en-IE" dirty="0" err="1"/>
              <a:t>embalaje</a:t>
            </a:r>
            <a:endParaRPr lang="en-IE" dirty="0"/>
          </a:p>
        </p:txBody>
      </p:sp>
      <p:pic>
        <p:nvPicPr>
          <p:cNvPr id="4098" name="Picture 2" descr="Digital carton animation">
            <a:extLst>
              <a:ext uri="{FF2B5EF4-FFF2-40B4-BE49-F238E27FC236}">
                <a16:creationId xmlns:a16="http://schemas.microsoft.com/office/drawing/2014/main" id="{F66470E6-8DE3-4915-813D-A2A86DDDAEED}"/>
              </a:ext>
            </a:extLst>
          </p:cNvPr>
          <p:cNvPicPr>
            <a:picLocks noGrp="1" noChangeAspect="1" noChangeArrowheads="1"/>
          </p:cNvPicPr>
          <p:nvPr>
            <p:ph type="pic" sz="quarter" idx="10"/>
          </p:nvPr>
        </p:nvPicPr>
        <p:blipFill rotWithShape="1">
          <a:blip r:embed="rId2" cstate="screen">
            <a:extLst>
              <a:ext uri="{28A0092B-C50C-407E-A947-70E740481C1C}">
                <a14:useLocalDpi xmlns:a14="http://schemas.microsoft.com/office/drawing/2010/main"/>
              </a:ext>
            </a:extLst>
          </a:blip>
          <a:srcRect l="61063" t="327" r="12191" b="-327"/>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3049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AC8242F-E3BD-4329-AE0F-F60B8B403866}"/>
              </a:ext>
            </a:extLst>
          </p:cNvPr>
          <p:cNvSpPr>
            <a:spLocks noGrp="1"/>
          </p:cNvSpPr>
          <p:nvPr>
            <p:ph type="body" sz="quarter" idx="16"/>
          </p:nvPr>
        </p:nvSpPr>
        <p:spPr>
          <a:xfrm>
            <a:off x="2149154" y="934084"/>
            <a:ext cx="4235894" cy="2386632"/>
          </a:xfrm>
        </p:spPr>
        <p:txBody>
          <a:bodyPr>
            <a:normAutofit fontScale="92500"/>
          </a:bodyPr>
          <a:lstStyle/>
          <a:p>
            <a:r>
              <a:rPr lang="es-ES" dirty="0"/>
              <a:t>Análisis sensorial y pruebas de consumo</a:t>
            </a:r>
          </a:p>
        </p:txBody>
      </p:sp>
      <p:sp>
        <p:nvSpPr>
          <p:cNvPr id="3" name="Text Placeholder 2">
            <a:extLst>
              <a:ext uri="{FF2B5EF4-FFF2-40B4-BE49-F238E27FC236}">
                <a16:creationId xmlns:a16="http://schemas.microsoft.com/office/drawing/2014/main" id="{59A79169-A9B7-A7CE-211B-7BFFA04608D3}"/>
              </a:ext>
            </a:extLst>
          </p:cNvPr>
          <p:cNvSpPr>
            <a:spLocks noGrp="1"/>
          </p:cNvSpPr>
          <p:nvPr>
            <p:ph type="body" sz="quarter" idx="17"/>
          </p:nvPr>
        </p:nvSpPr>
        <p:spPr>
          <a:xfrm>
            <a:off x="704603" y="934085"/>
            <a:ext cx="904551" cy="582221"/>
          </a:xfrm>
        </p:spPr>
        <p:txBody>
          <a:bodyPr>
            <a:normAutofit fontScale="85000" lnSpcReduction="20000"/>
          </a:bodyPr>
          <a:lstStyle/>
          <a:p>
            <a:r>
              <a:rPr lang="en-IE" dirty="0"/>
              <a:t>05</a:t>
            </a:r>
          </a:p>
        </p:txBody>
      </p:sp>
    </p:spTree>
    <p:extLst>
      <p:ext uri="{BB962C8B-B14F-4D97-AF65-F5344CB8AC3E}">
        <p14:creationId xmlns:p14="http://schemas.microsoft.com/office/powerpoint/2010/main" val="6506092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AA5DCA62-5FF3-92F2-721D-A7AAEFB62043}"/>
              </a:ext>
            </a:extLst>
          </p:cNvPr>
          <p:cNvSpPr>
            <a:spLocks noGrp="1"/>
          </p:cNvSpPr>
          <p:nvPr>
            <p:ph type="body" sz="quarter" idx="16"/>
          </p:nvPr>
        </p:nvSpPr>
        <p:spPr>
          <a:xfrm>
            <a:off x="1719263" y="595313"/>
            <a:ext cx="4716462" cy="582612"/>
          </a:xfrm>
        </p:spPr>
        <p:txBody>
          <a:bodyPr>
            <a:normAutofit lnSpcReduction="10000"/>
          </a:bodyPr>
          <a:lstStyle/>
          <a:p>
            <a:r>
              <a:rPr lang="en-IE" b="1" dirty="0"/>
              <a:t>SENTIDOS</a:t>
            </a:r>
          </a:p>
        </p:txBody>
      </p:sp>
      <p:sp>
        <p:nvSpPr>
          <p:cNvPr id="7" name="Text Placeholder 3">
            <a:extLst>
              <a:ext uri="{FF2B5EF4-FFF2-40B4-BE49-F238E27FC236}">
                <a16:creationId xmlns:a16="http://schemas.microsoft.com/office/drawing/2014/main" id="{41578FA8-E425-DB90-227A-928656A6491F}"/>
              </a:ext>
            </a:extLst>
          </p:cNvPr>
          <p:cNvSpPr txBox="1">
            <a:spLocks/>
          </p:cNvSpPr>
          <p:nvPr/>
        </p:nvSpPr>
        <p:spPr>
          <a:xfrm>
            <a:off x="1442995" y="1467853"/>
            <a:ext cx="5342021" cy="47948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sz="2200" dirty="0">
                <a:solidFill>
                  <a:srgbClr val="000000"/>
                </a:solidFill>
              </a:rPr>
              <a:t>La forma en que percibimos los alimentos, desde el punto de vista sensorial, está determinada por los </a:t>
            </a:r>
            <a:r>
              <a:rPr lang="es-ES" sz="2200" b="1" dirty="0">
                <a:solidFill>
                  <a:srgbClr val="000000"/>
                </a:solidFill>
              </a:rPr>
              <a:t>cinco sentidos humanos</a:t>
            </a:r>
            <a:r>
              <a:rPr lang="en-GB" sz="2200" dirty="0">
                <a:solidFill>
                  <a:srgbClr val="000000"/>
                </a:solidFill>
              </a:rPr>
              <a:t>: </a:t>
            </a:r>
            <a:r>
              <a:rPr lang="es-ES" sz="2200" dirty="0">
                <a:solidFill>
                  <a:srgbClr val="000000"/>
                </a:solidFill>
              </a:rPr>
              <a:t>la vista, el olfato, el gusto, el tacto y el oído.  El éxito de los alimentos depende en gran medida de la medida en que su </a:t>
            </a:r>
            <a:r>
              <a:rPr lang="es-ES" sz="2200" b="1" dirty="0">
                <a:solidFill>
                  <a:srgbClr val="000000"/>
                </a:solidFill>
              </a:rPr>
              <a:t>calidad</a:t>
            </a:r>
            <a:r>
              <a:rPr lang="es-ES" sz="2200" dirty="0">
                <a:solidFill>
                  <a:srgbClr val="000000"/>
                </a:solidFill>
              </a:rPr>
              <a:t> </a:t>
            </a:r>
            <a:r>
              <a:rPr lang="es-ES" sz="2200" b="1" dirty="0">
                <a:solidFill>
                  <a:srgbClr val="000000"/>
                </a:solidFill>
              </a:rPr>
              <a:t>sensorial atraiga a la población objetivo</a:t>
            </a:r>
            <a:r>
              <a:rPr lang="es-ES" sz="2200" dirty="0">
                <a:solidFill>
                  <a:srgbClr val="000000"/>
                </a:solidFill>
              </a:rPr>
              <a:t>.</a:t>
            </a:r>
          </a:p>
          <a:p>
            <a:pPr algn="just"/>
            <a:r>
              <a:rPr lang="es-ES" sz="2200" dirty="0">
                <a:solidFill>
                  <a:srgbClr val="000000"/>
                </a:solidFill>
              </a:rPr>
              <a:t>Otros beneficios, como los aspectos sanitarios, pueden aumentar el valor percibido del alimento, pero pueden ser en gran medida </a:t>
            </a:r>
            <a:r>
              <a:rPr lang="es-ES" sz="2200" b="1" dirty="0">
                <a:solidFill>
                  <a:srgbClr val="000000"/>
                </a:solidFill>
              </a:rPr>
              <a:t>inútiles si las cualidades sensoriales son poco atractivas</a:t>
            </a:r>
            <a:r>
              <a:rPr lang="en-IE" sz="2200" b="1" dirty="0">
                <a:solidFill>
                  <a:srgbClr val="000000"/>
                </a:solidFill>
              </a:rPr>
              <a:t>. </a:t>
            </a:r>
          </a:p>
          <a:p>
            <a:pPr algn="just"/>
            <a:r>
              <a:rPr lang="en-IE" sz="2200" b="1" dirty="0">
                <a:solidFill>
                  <a:srgbClr val="000000"/>
                </a:solidFill>
              </a:rPr>
              <a:t> </a:t>
            </a:r>
            <a:r>
              <a:rPr lang="es-ES" sz="2200" b="1" dirty="0">
                <a:solidFill>
                  <a:srgbClr val="000000"/>
                </a:solidFill>
              </a:rPr>
              <a:t>... "¡</a:t>
            </a:r>
            <a:r>
              <a:rPr lang="es-ES" sz="2200" b="1" i="1" dirty="0">
                <a:solidFill>
                  <a:srgbClr val="000000"/>
                </a:solidFill>
              </a:rPr>
              <a:t>Pueden decirme que es bueno para mí, pero eso no sirve de nada si tiene aspecto, sabor y tacto de cartón</a:t>
            </a:r>
            <a:r>
              <a:rPr lang="es-ES" sz="2200" b="1" dirty="0">
                <a:solidFill>
                  <a:srgbClr val="000000"/>
                </a:solidFill>
              </a:rPr>
              <a:t>!"</a:t>
            </a:r>
            <a:endParaRPr lang="en-IE" sz="2200" b="1" dirty="0">
              <a:solidFill>
                <a:srgbClr val="000000"/>
              </a:solidFill>
            </a:endParaRPr>
          </a:p>
          <a:p>
            <a:pPr algn="just"/>
            <a:endParaRPr lang="en-IE" sz="2400" dirty="0">
              <a:solidFill>
                <a:srgbClr val="000000"/>
              </a:solidFill>
            </a:endParaRPr>
          </a:p>
          <a:p>
            <a:pPr algn="just"/>
            <a:endParaRPr lang="en-IE" sz="2400" dirty="0">
              <a:solidFill>
                <a:srgbClr val="000000"/>
              </a:solidFill>
            </a:endParaRPr>
          </a:p>
          <a:p>
            <a:endParaRPr lang="en-IE" sz="2400" dirty="0">
              <a:solidFill>
                <a:srgbClr val="000000"/>
              </a:solidFill>
            </a:endParaRPr>
          </a:p>
        </p:txBody>
      </p:sp>
      <p:pic>
        <p:nvPicPr>
          <p:cNvPr id="12" name="Picture Placeholder 11" descr="A picture containing person, meal&#10;&#10;Description automatically generated">
            <a:extLst>
              <a:ext uri="{FF2B5EF4-FFF2-40B4-BE49-F238E27FC236}">
                <a16:creationId xmlns:a16="http://schemas.microsoft.com/office/drawing/2014/main" id="{1031742E-7383-7574-0409-37576E12E780}"/>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852062" y="228600"/>
            <a:ext cx="5105121" cy="6362700"/>
          </a:xfrm>
        </p:spPr>
      </p:pic>
    </p:spTree>
    <p:extLst>
      <p:ext uri="{BB962C8B-B14F-4D97-AF65-F5344CB8AC3E}">
        <p14:creationId xmlns:p14="http://schemas.microsoft.com/office/powerpoint/2010/main" val="2382341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75">
            <a:extLst>
              <a:ext uri="{FF2B5EF4-FFF2-40B4-BE49-F238E27FC236}">
                <a16:creationId xmlns:a16="http://schemas.microsoft.com/office/drawing/2014/main" id="{FED21093-8CB4-4D68-8CDD-50065559E159}"/>
              </a:ext>
            </a:extLst>
          </p:cNvPr>
          <p:cNvSpPr>
            <a:spLocks noChangeArrowheads="1"/>
          </p:cNvSpPr>
          <p:nvPr/>
        </p:nvSpPr>
        <p:spPr bwMode="auto">
          <a:xfrm>
            <a:off x="801512" y="382027"/>
            <a:ext cx="2491241" cy="2354611"/>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FFD100"/>
          </a:solidFill>
          <a:ln w="9525" cap="flat">
            <a:noFill/>
            <a:bevel/>
            <a:headEnd/>
            <a:tailEnd/>
          </a:ln>
          <a:effectLst/>
        </p:spPr>
        <p:txBody>
          <a:bodyPr wrap="none" anchor="ctr"/>
          <a:lstStyle/>
          <a:p>
            <a:endParaRPr lang="en-US"/>
          </a:p>
        </p:txBody>
      </p:sp>
      <p:sp>
        <p:nvSpPr>
          <p:cNvPr id="2" name="Text Placeholder 1">
            <a:extLst>
              <a:ext uri="{FF2B5EF4-FFF2-40B4-BE49-F238E27FC236}">
                <a16:creationId xmlns:a16="http://schemas.microsoft.com/office/drawing/2014/main" id="{BA6C540E-6818-4F68-91E5-073D3552DC2A}"/>
              </a:ext>
            </a:extLst>
          </p:cNvPr>
          <p:cNvSpPr>
            <a:spLocks noGrp="1"/>
          </p:cNvSpPr>
          <p:nvPr>
            <p:ph type="body" sz="quarter" idx="18"/>
          </p:nvPr>
        </p:nvSpPr>
        <p:spPr>
          <a:xfrm>
            <a:off x="798827" y="2855556"/>
            <a:ext cx="10594346" cy="3283434"/>
          </a:xfrm>
        </p:spPr>
        <p:txBody>
          <a:bodyPr>
            <a:normAutofit fontScale="85000" lnSpcReduction="10000"/>
          </a:bodyPr>
          <a:lstStyle/>
          <a:p>
            <a:pPr marL="0" indent="0" algn="just">
              <a:lnSpc>
                <a:spcPct val="120000"/>
              </a:lnSpc>
            </a:pPr>
            <a:r>
              <a:rPr lang="es-ES" b="1" dirty="0">
                <a:cs typeface="Arial" panose="020B0604020202020204" pitchFamily="34" charset="0"/>
              </a:rPr>
              <a:t>Los productos nutricionalmente optimizados </a:t>
            </a:r>
            <a:r>
              <a:rPr lang="es-ES" dirty="0">
                <a:cs typeface="Arial" panose="020B0604020202020204" pitchFamily="34" charset="0"/>
              </a:rPr>
              <a:t>podrían ayudar a la cohorte de edad avanzada a mantener un proceso de envejecimiento activo y más saludable</a:t>
            </a:r>
            <a:r>
              <a:rPr lang="en-GB" dirty="0">
                <a:cs typeface="Arial" panose="020B0604020202020204" pitchFamily="34" charset="0"/>
              </a:rPr>
              <a:t>. </a:t>
            </a:r>
            <a:r>
              <a:rPr lang="es-ES" dirty="0">
                <a:cs typeface="Arial" panose="020B0604020202020204" pitchFamily="34" charset="0"/>
              </a:rPr>
              <a:t>Es esencial </a:t>
            </a:r>
            <a:r>
              <a:rPr lang="es-ES" b="1" dirty="0">
                <a:cs typeface="Arial" panose="020B0604020202020204" pitchFamily="34" charset="0"/>
              </a:rPr>
              <a:t>adaptar alimentos ricos en nutrientes que satisfagan sus necesidades nutricionales específicas</a:t>
            </a:r>
            <a:r>
              <a:rPr lang="es-ES" dirty="0">
                <a:cs typeface="Arial" panose="020B0604020202020204" pitchFamily="34" charset="0"/>
              </a:rPr>
              <a:t>, que sean fácilmente accesibles, atractivos y con atributos sensoriales adecuados </a:t>
            </a:r>
          </a:p>
          <a:p>
            <a:pPr marL="0" indent="0" algn="just">
              <a:lnSpc>
                <a:spcPct val="120000"/>
              </a:lnSpc>
            </a:pPr>
            <a:r>
              <a:rPr lang="es-ES" b="1" dirty="0">
                <a:cs typeface="Arial" panose="020B0604020202020204" pitchFamily="34" charset="0"/>
              </a:rPr>
              <a:t>Fortificación de nutrientes:  </a:t>
            </a:r>
            <a:r>
              <a:rPr lang="es-ES" dirty="0">
                <a:cs typeface="Arial" panose="020B0604020202020204" pitchFamily="34" charset="0"/>
              </a:rPr>
              <a:t>La inclusión de </a:t>
            </a:r>
            <a:r>
              <a:rPr lang="es-ES" b="1" dirty="0">
                <a:cs typeface="Arial" panose="020B0604020202020204" pitchFamily="34" charset="0"/>
              </a:rPr>
              <a:t>macronutrientes </a:t>
            </a:r>
            <a:r>
              <a:rPr lang="es-ES" dirty="0">
                <a:cs typeface="Arial" panose="020B0604020202020204" pitchFamily="34" charset="0"/>
              </a:rPr>
              <a:t>(proteínas, grasas, carbohidratos, etc.) y</a:t>
            </a:r>
            <a:r>
              <a:rPr lang="es-ES" b="1" dirty="0">
                <a:cs typeface="Arial" panose="020B0604020202020204" pitchFamily="34" charset="0"/>
              </a:rPr>
              <a:t> micronutrientes </a:t>
            </a:r>
            <a:r>
              <a:rPr lang="es-ES" dirty="0">
                <a:cs typeface="Arial" panose="020B0604020202020204" pitchFamily="34" charset="0"/>
              </a:rPr>
              <a:t>(minerales y vitaminas) a través del enriquecimiento de los alimentos adecuados es una consideración muy importante en el desarrollo de nuevos productos, al tiempo que se intenta mejorar la palatabilidad y la aceptación de los alimentos.</a:t>
            </a:r>
            <a:endParaRPr lang="en-IE" dirty="0"/>
          </a:p>
        </p:txBody>
      </p:sp>
      <p:pic>
        <p:nvPicPr>
          <p:cNvPr id="4" name="Graphic 3" descr="Badge 1 outline">
            <a:extLst>
              <a:ext uri="{FF2B5EF4-FFF2-40B4-BE49-F238E27FC236}">
                <a16:creationId xmlns:a16="http://schemas.microsoft.com/office/drawing/2014/main" id="{F8B91F78-24F6-466C-9898-3579C2514F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7514" y="263109"/>
            <a:ext cx="914400" cy="914400"/>
          </a:xfrm>
          <a:prstGeom prst="rect">
            <a:avLst/>
          </a:prstGeom>
        </p:spPr>
      </p:pic>
      <p:sp>
        <p:nvSpPr>
          <p:cNvPr id="7" name="TextBox 6">
            <a:extLst>
              <a:ext uri="{FF2B5EF4-FFF2-40B4-BE49-F238E27FC236}">
                <a16:creationId xmlns:a16="http://schemas.microsoft.com/office/drawing/2014/main" id="{DDADAFEC-A60B-46A1-8793-750434B103AD}"/>
              </a:ext>
            </a:extLst>
          </p:cNvPr>
          <p:cNvSpPr txBox="1"/>
          <p:nvPr/>
        </p:nvSpPr>
        <p:spPr>
          <a:xfrm>
            <a:off x="996778" y="959229"/>
            <a:ext cx="2051222" cy="1546577"/>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100" b="1" i="0" u="none" strike="noStrike" kern="1200" cap="none" spc="0" normalizeH="0" baseline="0" noProof="0" dirty="0">
                <a:ln>
                  <a:noFill/>
                </a:ln>
                <a:solidFill>
                  <a:srgbClr val="000000"/>
                </a:solidFill>
                <a:effectLst/>
                <a:uLnTx/>
                <a:uFillTx/>
                <a:latin typeface="Calibri" panose="020F0502020204030204"/>
                <a:ea typeface="+mn-ea"/>
                <a:cs typeface="+mn-cs"/>
              </a:rPr>
              <a:t>Las necesidades nutricionales y de salud específicas del adulto mayor</a:t>
            </a:r>
          </a:p>
        </p:txBody>
      </p:sp>
      <p:sp>
        <p:nvSpPr>
          <p:cNvPr id="8" name="TextBox 7">
            <a:extLst>
              <a:ext uri="{FF2B5EF4-FFF2-40B4-BE49-F238E27FC236}">
                <a16:creationId xmlns:a16="http://schemas.microsoft.com/office/drawing/2014/main" id="{6EC748D6-0699-4C8A-9BE9-7523F6662003}"/>
              </a:ext>
            </a:extLst>
          </p:cNvPr>
          <p:cNvSpPr txBox="1"/>
          <p:nvPr/>
        </p:nvSpPr>
        <p:spPr>
          <a:xfrm>
            <a:off x="4263081" y="1233286"/>
            <a:ext cx="4543168" cy="646331"/>
          </a:xfrm>
          <a:prstGeom prst="rect">
            <a:avLst/>
          </a:prstGeom>
          <a:solidFill>
            <a:srgbClr val="85D2E1"/>
          </a:solidFill>
        </p:spPr>
        <p:txBody>
          <a:bodyPr wrap="square" rtlCol="0">
            <a:spAutoFit/>
          </a:bodyPr>
          <a:lstStyle/>
          <a:p>
            <a:pPr algn="ctr"/>
            <a:r>
              <a:rPr lang="en-IE" sz="3600" b="1" dirty="0">
                <a:solidFill>
                  <a:srgbClr val="000000"/>
                </a:solidFill>
              </a:rPr>
              <a:t>El factor </a:t>
            </a:r>
            <a:r>
              <a:rPr lang="en-IE" sz="3600" b="1" dirty="0" err="1">
                <a:solidFill>
                  <a:srgbClr val="000000"/>
                </a:solidFill>
              </a:rPr>
              <a:t>nutricional</a:t>
            </a:r>
            <a:endParaRPr lang="en-IE" sz="3600" b="1" dirty="0">
              <a:solidFill>
                <a:srgbClr val="000000"/>
              </a:solidFill>
            </a:endParaRPr>
          </a:p>
        </p:txBody>
      </p:sp>
      <p:pic>
        <p:nvPicPr>
          <p:cNvPr id="6" name="Graphic 5" descr="Food Safety outline">
            <a:extLst>
              <a:ext uri="{FF2B5EF4-FFF2-40B4-BE49-F238E27FC236}">
                <a16:creationId xmlns:a16="http://schemas.microsoft.com/office/drawing/2014/main" id="{8B359D81-5C8D-79AC-FF3E-08A49FAD27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18294" y="538194"/>
            <a:ext cx="1372193" cy="1372193"/>
          </a:xfrm>
          <a:prstGeom prst="rect">
            <a:avLst/>
          </a:prstGeom>
        </p:spPr>
      </p:pic>
    </p:spTree>
    <p:extLst>
      <p:ext uri="{BB962C8B-B14F-4D97-AF65-F5344CB8AC3E}">
        <p14:creationId xmlns:p14="http://schemas.microsoft.com/office/powerpoint/2010/main" val="28005224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uadroTexto 238">
            <a:extLst>
              <a:ext uri="{FF2B5EF4-FFF2-40B4-BE49-F238E27FC236}">
                <a16:creationId xmlns:a16="http://schemas.microsoft.com/office/drawing/2014/main" id="{C2603471-2B08-9D4B-94B8-905133A8960D}"/>
              </a:ext>
            </a:extLst>
          </p:cNvPr>
          <p:cNvSpPr txBox="1"/>
          <p:nvPr/>
        </p:nvSpPr>
        <p:spPr>
          <a:xfrm>
            <a:off x="2946740" y="415291"/>
            <a:ext cx="6298520" cy="769441"/>
          </a:xfrm>
          <a:prstGeom prst="rect">
            <a:avLst/>
          </a:prstGeom>
          <a:noFill/>
        </p:spPr>
        <p:txBody>
          <a:bodyPr wrap="none" rtlCol="0">
            <a:spAutoFit/>
          </a:bodyPr>
          <a:lstStyle/>
          <a:p>
            <a:pPr algn="ctr"/>
            <a:r>
              <a:rPr lang="en-US" sz="4400" b="1" dirty="0">
                <a:solidFill>
                  <a:schemeClr val="tx2"/>
                </a:solidFill>
                <a:latin typeface="Lato Heavy" charset="0"/>
                <a:ea typeface="Lato Heavy" charset="0"/>
                <a:cs typeface="Lato Heavy" charset="0"/>
              </a:rPr>
              <a:t>Education Infographics</a:t>
            </a:r>
          </a:p>
        </p:txBody>
      </p:sp>
      <p:sp>
        <p:nvSpPr>
          <p:cNvPr id="68" name="Freeform 161">
            <a:extLst>
              <a:ext uri="{FF2B5EF4-FFF2-40B4-BE49-F238E27FC236}">
                <a16:creationId xmlns:a16="http://schemas.microsoft.com/office/drawing/2014/main" id="{A9BF4319-4426-7845-9AC7-3F20CDF73E1F}"/>
              </a:ext>
            </a:extLst>
          </p:cNvPr>
          <p:cNvSpPr>
            <a:spLocks noChangeArrowheads="1"/>
          </p:cNvSpPr>
          <p:nvPr/>
        </p:nvSpPr>
        <p:spPr bwMode="auto">
          <a:xfrm>
            <a:off x="1071308" y="2927232"/>
            <a:ext cx="2194749" cy="1897114"/>
          </a:xfrm>
          <a:custGeom>
            <a:avLst/>
            <a:gdLst>
              <a:gd name="T0" fmla="*/ 3974 w 4001"/>
              <a:gd name="T1" fmla="*/ 1124 h 3459"/>
              <a:gd name="T2" fmla="*/ 3974 w 4001"/>
              <a:gd name="T3" fmla="*/ 1124 h 3459"/>
              <a:gd name="T4" fmla="*/ 3046 w 4001"/>
              <a:gd name="T5" fmla="*/ 68 h 3459"/>
              <a:gd name="T6" fmla="*/ 3046 w 4001"/>
              <a:gd name="T7" fmla="*/ 68 h 3459"/>
              <a:gd name="T8" fmla="*/ 2291 w 4001"/>
              <a:gd name="T9" fmla="*/ 66 h 3459"/>
              <a:gd name="T10" fmla="*/ 2291 w 4001"/>
              <a:gd name="T11" fmla="*/ 66 h 3459"/>
              <a:gd name="T12" fmla="*/ 2152 w 4001"/>
              <a:gd name="T13" fmla="*/ 98 h 3459"/>
              <a:gd name="T14" fmla="*/ 2152 w 4001"/>
              <a:gd name="T15" fmla="*/ 98 h 3459"/>
              <a:gd name="T16" fmla="*/ 2152 w 4001"/>
              <a:gd name="T17" fmla="*/ 98 h 3459"/>
              <a:gd name="T18" fmla="*/ 1998 w 4001"/>
              <a:gd name="T19" fmla="*/ 135 h 3459"/>
              <a:gd name="T20" fmla="*/ 1998 w 4001"/>
              <a:gd name="T21" fmla="*/ 135 h 3459"/>
              <a:gd name="T22" fmla="*/ 1913 w 4001"/>
              <a:gd name="T23" fmla="*/ 119 h 3459"/>
              <a:gd name="T24" fmla="*/ 1913 w 4001"/>
              <a:gd name="T25" fmla="*/ 119 h 3459"/>
              <a:gd name="T26" fmla="*/ 1806 w 4001"/>
              <a:gd name="T27" fmla="*/ 82 h 3459"/>
              <a:gd name="T28" fmla="*/ 1806 w 4001"/>
              <a:gd name="T29" fmla="*/ 82 h 3459"/>
              <a:gd name="T30" fmla="*/ 1183 w 4001"/>
              <a:gd name="T31" fmla="*/ 31 h 3459"/>
              <a:gd name="T32" fmla="*/ 1183 w 4001"/>
              <a:gd name="T33" fmla="*/ 31 h 3459"/>
              <a:gd name="T34" fmla="*/ 71 w 4001"/>
              <a:gd name="T35" fmla="*/ 933 h 3459"/>
              <a:gd name="T36" fmla="*/ 71 w 4001"/>
              <a:gd name="T37" fmla="*/ 933 h 3459"/>
              <a:gd name="T38" fmla="*/ 49 w 4001"/>
              <a:gd name="T39" fmla="*/ 1661 h 3459"/>
              <a:gd name="T40" fmla="*/ 49 w 4001"/>
              <a:gd name="T41" fmla="*/ 1661 h 3459"/>
              <a:gd name="T42" fmla="*/ 792 w 4001"/>
              <a:gd name="T43" fmla="*/ 3132 h 3459"/>
              <a:gd name="T44" fmla="*/ 792 w 4001"/>
              <a:gd name="T45" fmla="*/ 3132 h 3459"/>
              <a:gd name="T46" fmla="*/ 1487 w 4001"/>
              <a:gd name="T47" fmla="*/ 3411 h 3459"/>
              <a:gd name="T48" fmla="*/ 1487 w 4001"/>
              <a:gd name="T49" fmla="*/ 3411 h 3459"/>
              <a:gd name="T50" fmla="*/ 1924 w 4001"/>
              <a:gd name="T51" fmla="*/ 3324 h 3459"/>
              <a:gd name="T52" fmla="*/ 1924 w 4001"/>
              <a:gd name="T53" fmla="*/ 3324 h 3459"/>
              <a:gd name="T54" fmla="*/ 2079 w 4001"/>
              <a:gd name="T55" fmla="*/ 3324 h 3459"/>
              <a:gd name="T56" fmla="*/ 2079 w 4001"/>
              <a:gd name="T57" fmla="*/ 3324 h 3459"/>
              <a:gd name="T58" fmla="*/ 2291 w 4001"/>
              <a:gd name="T59" fmla="*/ 3378 h 3459"/>
              <a:gd name="T60" fmla="*/ 2291 w 4001"/>
              <a:gd name="T61" fmla="*/ 3378 h 3459"/>
              <a:gd name="T62" fmla="*/ 3162 w 4001"/>
              <a:gd name="T63" fmla="*/ 3171 h 3459"/>
              <a:gd name="T64" fmla="*/ 3162 w 4001"/>
              <a:gd name="T65" fmla="*/ 3171 h 3459"/>
              <a:gd name="T66" fmla="*/ 3939 w 4001"/>
              <a:gd name="T67" fmla="*/ 1755 h 3459"/>
              <a:gd name="T68" fmla="*/ 3939 w 4001"/>
              <a:gd name="T69" fmla="*/ 1755 h 3459"/>
              <a:gd name="T70" fmla="*/ 3974 w 4001"/>
              <a:gd name="T71" fmla="*/ 1124 h 3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01" h="3459">
                <a:moveTo>
                  <a:pt x="3974" y="1124"/>
                </a:moveTo>
                <a:lnTo>
                  <a:pt x="3974" y="1124"/>
                </a:lnTo>
                <a:cubicBezTo>
                  <a:pt x="3909" y="607"/>
                  <a:pt x="3550" y="201"/>
                  <a:pt x="3046" y="68"/>
                </a:cubicBezTo>
                <a:lnTo>
                  <a:pt x="3046" y="68"/>
                </a:lnTo>
                <a:cubicBezTo>
                  <a:pt x="2795" y="0"/>
                  <a:pt x="2543" y="22"/>
                  <a:pt x="2291" y="66"/>
                </a:cubicBezTo>
                <a:lnTo>
                  <a:pt x="2291" y="66"/>
                </a:lnTo>
                <a:cubicBezTo>
                  <a:pt x="2236" y="75"/>
                  <a:pt x="2212" y="87"/>
                  <a:pt x="2152" y="98"/>
                </a:cubicBezTo>
                <a:lnTo>
                  <a:pt x="2152" y="98"/>
                </a:lnTo>
                <a:lnTo>
                  <a:pt x="2152" y="98"/>
                </a:lnTo>
                <a:cubicBezTo>
                  <a:pt x="2113" y="117"/>
                  <a:pt x="2042" y="133"/>
                  <a:pt x="1998" y="135"/>
                </a:cubicBezTo>
                <a:lnTo>
                  <a:pt x="1998" y="135"/>
                </a:lnTo>
                <a:cubicBezTo>
                  <a:pt x="1967" y="137"/>
                  <a:pt x="1939" y="131"/>
                  <a:pt x="1913" y="119"/>
                </a:cubicBezTo>
                <a:lnTo>
                  <a:pt x="1913" y="119"/>
                </a:lnTo>
                <a:cubicBezTo>
                  <a:pt x="1878" y="103"/>
                  <a:pt x="1842" y="89"/>
                  <a:pt x="1806" y="82"/>
                </a:cubicBezTo>
                <a:lnTo>
                  <a:pt x="1806" y="82"/>
                </a:lnTo>
                <a:cubicBezTo>
                  <a:pt x="1624" y="39"/>
                  <a:pt x="1365" y="17"/>
                  <a:pt x="1183" y="31"/>
                </a:cubicBezTo>
                <a:lnTo>
                  <a:pt x="1183" y="31"/>
                </a:lnTo>
                <a:cubicBezTo>
                  <a:pt x="666" y="71"/>
                  <a:pt x="216" y="436"/>
                  <a:pt x="71" y="933"/>
                </a:cubicBezTo>
                <a:lnTo>
                  <a:pt x="71" y="933"/>
                </a:lnTo>
                <a:cubicBezTo>
                  <a:pt x="0" y="1174"/>
                  <a:pt x="13" y="1418"/>
                  <a:pt x="49" y="1661"/>
                </a:cubicBezTo>
                <a:lnTo>
                  <a:pt x="49" y="1661"/>
                </a:lnTo>
                <a:cubicBezTo>
                  <a:pt x="136" y="2232"/>
                  <a:pt x="383" y="2723"/>
                  <a:pt x="792" y="3132"/>
                </a:cubicBezTo>
                <a:lnTo>
                  <a:pt x="792" y="3132"/>
                </a:lnTo>
                <a:cubicBezTo>
                  <a:pt x="984" y="3322"/>
                  <a:pt x="1216" y="3416"/>
                  <a:pt x="1487" y="3411"/>
                </a:cubicBezTo>
                <a:lnTo>
                  <a:pt x="1487" y="3411"/>
                </a:lnTo>
                <a:cubicBezTo>
                  <a:pt x="1638" y="3409"/>
                  <a:pt x="1779" y="3359"/>
                  <a:pt x="1924" y="3324"/>
                </a:cubicBezTo>
                <a:lnTo>
                  <a:pt x="1924" y="3324"/>
                </a:lnTo>
                <a:cubicBezTo>
                  <a:pt x="1977" y="3310"/>
                  <a:pt x="2026" y="3307"/>
                  <a:pt x="2079" y="3324"/>
                </a:cubicBezTo>
                <a:lnTo>
                  <a:pt x="2079" y="3324"/>
                </a:lnTo>
                <a:cubicBezTo>
                  <a:pt x="2149" y="3345"/>
                  <a:pt x="2220" y="3361"/>
                  <a:pt x="2291" y="3378"/>
                </a:cubicBezTo>
                <a:lnTo>
                  <a:pt x="2291" y="3378"/>
                </a:lnTo>
                <a:cubicBezTo>
                  <a:pt x="2617" y="3458"/>
                  <a:pt x="2914" y="3400"/>
                  <a:pt x="3162" y="3171"/>
                </a:cubicBezTo>
                <a:lnTo>
                  <a:pt x="3162" y="3171"/>
                </a:lnTo>
                <a:cubicBezTo>
                  <a:pt x="3577" y="2787"/>
                  <a:pt x="3834" y="2311"/>
                  <a:pt x="3939" y="1755"/>
                </a:cubicBezTo>
                <a:lnTo>
                  <a:pt x="3939" y="1755"/>
                </a:lnTo>
                <a:cubicBezTo>
                  <a:pt x="3979" y="1546"/>
                  <a:pt x="4000" y="1334"/>
                  <a:pt x="3974" y="1124"/>
                </a:cubicBezTo>
              </a:path>
            </a:pathLst>
          </a:custGeom>
          <a:solidFill>
            <a:schemeClr val="accent1"/>
          </a:solidFill>
          <a:ln>
            <a:noFill/>
          </a:ln>
          <a:effectLst/>
        </p:spPr>
        <p:txBody>
          <a:bodyPr wrap="none" anchor="ctr"/>
          <a:lstStyle/>
          <a:p>
            <a:endParaRPr lang="en-US" sz="900"/>
          </a:p>
        </p:txBody>
      </p:sp>
      <p:sp>
        <p:nvSpPr>
          <p:cNvPr id="69" name="Freeform 162">
            <a:extLst>
              <a:ext uri="{FF2B5EF4-FFF2-40B4-BE49-F238E27FC236}">
                <a16:creationId xmlns:a16="http://schemas.microsoft.com/office/drawing/2014/main" id="{83785551-BA25-6F46-811F-6A9E88DB3BE3}"/>
              </a:ext>
            </a:extLst>
          </p:cNvPr>
          <p:cNvSpPr>
            <a:spLocks noChangeArrowheads="1"/>
          </p:cNvSpPr>
          <p:nvPr/>
        </p:nvSpPr>
        <p:spPr bwMode="auto">
          <a:xfrm>
            <a:off x="2133596" y="2406976"/>
            <a:ext cx="771912" cy="711418"/>
          </a:xfrm>
          <a:custGeom>
            <a:avLst/>
            <a:gdLst>
              <a:gd name="T0" fmla="*/ 331 w 1406"/>
              <a:gd name="T1" fmla="*/ 1230 h 1297"/>
              <a:gd name="T2" fmla="*/ 0 w 1406"/>
              <a:gd name="T3" fmla="*/ 1186 h 1297"/>
              <a:gd name="T4" fmla="*/ 44 w 1406"/>
              <a:gd name="T5" fmla="*/ 855 h 1297"/>
              <a:gd name="T6" fmla="*/ 44 w 1406"/>
              <a:gd name="T7" fmla="*/ 855 h 1297"/>
              <a:gd name="T8" fmla="*/ 1073 w 1406"/>
              <a:gd name="T9" fmla="*/ 67 h 1297"/>
              <a:gd name="T10" fmla="*/ 1405 w 1406"/>
              <a:gd name="T11" fmla="*/ 110 h 1297"/>
              <a:gd name="T12" fmla="*/ 1361 w 1406"/>
              <a:gd name="T13" fmla="*/ 442 h 1297"/>
              <a:gd name="T14" fmla="*/ 1361 w 1406"/>
              <a:gd name="T15" fmla="*/ 442 h 1297"/>
              <a:gd name="T16" fmla="*/ 331 w 1406"/>
              <a:gd name="T17" fmla="*/ 1230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6" h="1297">
                <a:moveTo>
                  <a:pt x="331" y="1230"/>
                </a:moveTo>
                <a:lnTo>
                  <a:pt x="0" y="1186"/>
                </a:lnTo>
                <a:lnTo>
                  <a:pt x="44" y="855"/>
                </a:lnTo>
                <a:lnTo>
                  <a:pt x="44" y="855"/>
                </a:lnTo>
                <a:cubicBezTo>
                  <a:pt x="111" y="353"/>
                  <a:pt x="571" y="0"/>
                  <a:pt x="1073" y="67"/>
                </a:cubicBezTo>
                <a:lnTo>
                  <a:pt x="1405" y="110"/>
                </a:lnTo>
                <a:lnTo>
                  <a:pt x="1361" y="442"/>
                </a:lnTo>
                <a:lnTo>
                  <a:pt x="1361" y="442"/>
                </a:lnTo>
                <a:cubicBezTo>
                  <a:pt x="1295" y="944"/>
                  <a:pt x="834" y="1296"/>
                  <a:pt x="331" y="1230"/>
                </a:cubicBezTo>
              </a:path>
            </a:pathLst>
          </a:custGeom>
          <a:solidFill>
            <a:schemeClr val="accent1"/>
          </a:solidFill>
          <a:ln>
            <a:noFill/>
          </a:ln>
          <a:effectLst/>
        </p:spPr>
        <p:txBody>
          <a:bodyPr wrap="none" anchor="ctr"/>
          <a:lstStyle/>
          <a:p>
            <a:endParaRPr lang="en-US" sz="900"/>
          </a:p>
        </p:txBody>
      </p:sp>
      <p:sp>
        <p:nvSpPr>
          <p:cNvPr id="70" name="Freeform 163">
            <a:extLst>
              <a:ext uri="{FF2B5EF4-FFF2-40B4-BE49-F238E27FC236}">
                <a16:creationId xmlns:a16="http://schemas.microsoft.com/office/drawing/2014/main" id="{89B4E6DB-DDFA-8541-90A9-3943F8856DC7}"/>
              </a:ext>
            </a:extLst>
          </p:cNvPr>
          <p:cNvSpPr>
            <a:spLocks noChangeArrowheads="1"/>
          </p:cNvSpPr>
          <p:nvPr/>
        </p:nvSpPr>
        <p:spPr bwMode="auto">
          <a:xfrm>
            <a:off x="2133596" y="2406976"/>
            <a:ext cx="771912" cy="711418"/>
          </a:xfrm>
          <a:custGeom>
            <a:avLst/>
            <a:gdLst>
              <a:gd name="T0" fmla="*/ 331 w 1406"/>
              <a:gd name="T1" fmla="*/ 1230 h 1297"/>
              <a:gd name="T2" fmla="*/ 0 w 1406"/>
              <a:gd name="T3" fmla="*/ 1186 h 1297"/>
              <a:gd name="T4" fmla="*/ 44 w 1406"/>
              <a:gd name="T5" fmla="*/ 855 h 1297"/>
              <a:gd name="T6" fmla="*/ 44 w 1406"/>
              <a:gd name="T7" fmla="*/ 855 h 1297"/>
              <a:gd name="T8" fmla="*/ 1073 w 1406"/>
              <a:gd name="T9" fmla="*/ 67 h 1297"/>
              <a:gd name="T10" fmla="*/ 1405 w 1406"/>
              <a:gd name="T11" fmla="*/ 110 h 1297"/>
              <a:gd name="T12" fmla="*/ 1361 w 1406"/>
              <a:gd name="T13" fmla="*/ 442 h 1297"/>
              <a:gd name="T14" fmla="*/ 1361 w 1406"/>
              <a:gd name="T15" fmla="*/ 442 h 1297"/>
              <a:gd name="T16" fmla="*/ 331 w 1406"/>
              <a:gd name="T17" fmla="*/ 1230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6" h="1297">
                <a:moveTo>
                  <a:pt x="331" y="1230"/>
                </a:moveTo>
                <a:lnTo>
                  <a:pt x="0" y="1186"/>
                </a:lnTo>
                <a:lnTo>
                  <a:pt x="44" y="855"/>
                </a:lnTo>
                <a:lnTo>
                  <a:pt x="44" y="855"/>
                </a:lnTo>
                <a:cubicBezTo>
                  <a:pt x="111" y="353"/>
                  <a:pt x="571" y="0"/>
                  <a:pt x="1073" y="67"/>
                </a:cubicBezTo>
                <a:lnTo>
                  <a:pt x="1405" y="110"/>
                </a:lnTo>
                <a:lnTo>
                  <a:pt x="1361" y="442"/>
                </a:lnTo>
                <a:lnTo>
                  <a:pt x="1361" y="442"/>
                </a:lnTo>
                <a:cubicBezTo>
                  <a:pt x="1295" y="944"/>
                  <a:pt x="834" y="1296"/>
                  <a:pt x="331" y="1230"/>
                </a:cubicBezTo>
              </a:path>
            </a:pathLst>
          </a:custGeom>
          <a:solidFill>
            <a:schemeClr val="accent1"/>
          </a:solidFill>
          <a:ln w="18360" cap="flat">
            <a:solidFill>
              <a:srgbClr val="FFFFFF"/>
            </a:solidFill>
            <a:round/>
            <a:headEnd/>
            <a:tailEnd/>
          </a:ln>
          <a:effectLst/>
        </p:spPr>
        <p:txBody>
          <a:bodyPr wrap="none" anchor="ctr"/>
          <a:lstStyle/>
          <a:p>
            <a:endParaRPr lang="en-US" sz="900"/>
          </a:p>
        </p:txBody>
      </p:sp>
      <p:sp>
        <p:nvSpPr>
          <p:cNvPr id="71" name="Freeform 164">
            <a:extLst>
              <a:ext uri="{FF2B5EF4-FFF2-40B4-BE49-F238E27FC236}">
                <a16:creationId xmlns:a16="http://schemas.microsoft.com/office/drawing/2014/main" id="{B8767509-CF3F-B34E-8860-8E7A368B917D}"/>
              </a:ext>
            </a:extLst>
          </p:cNvPr>
          <p:cNvSpPr>
            <a:spLocks noChangeArrowheads="1"/>
          </p:cNvSpPr>
          <p:nvPr/>
        </p:nvSpPr>
        <p:spPr bwMode="auto">
          <a:xfrm>
            <a:off x="3689520" y="2927232"/>
            <a:ext cx="2194749" cy="1897114"/>
          </a:xfrm>
          <a:custGeom>
            <a:avLst/>
            <a:gdLst>
              <a:gd name="T0" fmla="*/ 3974 w 4001"/>
              <a:gd name="T1" fmla="*/ 1124 h 3459"/>
              <a:gd name="T2" fmla="*/ 3974 w 4001"/>
              <a:gd name="T3" fmla="*/ 1124 h 3459"/>
              <a:gd name="T4" fmla="*/ 3045 w 4001"/>
              <a:gd name="T5" fmla="*/ 68 h 3459"/>
              <a:gd name="T6" fmla="*/ 3045 w 4001"/>
              <a:gd name="T7" fmla="*/ 68 h 3459"/>
              <a:gd name="T8" fmla="*/ 2290 w 4001"/>
              <a:gd name="T9" fmla="*/ 66 h 3459"/>
              <a:gd name="T10" fmla="*/ 2290 w 4001"/>
              <a:gd name="T11" fmla="*/ 66 h 3459"/>
              <a:gd name="T12" fmla="*/ 2152 w 4001"/>
              <a:gd name="T13" fmla="*/ 98 h 3459"/>
              <a:gd name="T14" fmla="*/ 2152 w 4001"/>
              <a:gd name="T15" fmla="*/ 98 h 3459"/>
              <a:gd name="T16" fmla="*/ 2152 w 4001"/>
              <a:gd name="T17" fmla="*/ 98 h 3459"/>
              <a:gd name="T18" fmla="*/ 1998 w 4001"/>
              <a:gd name="T19" fmla="*/ 135 h 3459"/>
              <a:gd name="T20" fmla="*/ 1998 w 4001"/>
              <a:gd name="T21" fmla="*/ 135 h 3459"/>
              <a:gd name="T22" fmla="*/ 1912 w 4001"/>
              <a:gd name="T23" fmla="*/ 119 h 3459"/>
              <a:gd name="T24" fmla="*/ 1912 w 4001"/>
              <a:gd name="T25" fmla="*/ 119 h 3459"/>
              <a:gd name="T26" fmla="*/ 1805 w 4001"/>
              <a:gd name="T27" fmla="*/ 82 h 3459"/>
              <a:gd name="T28" fmla="*/ 1805 w 4001"/>
              <a:gd name="T29" fmla="*/ 82 h 3459"/>
              <a:gd name="T30" fmla="*/ 1182 w 4001"/>
              <a:gd name="T31" fmla="*/ 31 h 3459"/>
              <a:gd name="T32" fmla="*/ 1182 w 4001"/>
              <a:gd name="T33" fmla="*/ 31 h 3459"/>
              <a:gd name="T34" fmla="*/ 70 w 4001"/>
              <a:gd name="T35" fmla="*/ 933 h 3459"/>
              <a:gd name="T36" fmla="*/ 70 w 4001"/>
              <a:gd name="T37" fmla="*/ 933 h 3459"/>
              <a:gd name="T38" fmla="*/ 48 w 4001"/>
              <a:gd name="T39" fmla="*/ 1661 h 3459"/>
              <a:gd name="T40" fmla="*/ 48 w 4001"/>
              <a:gd name="T41" fmla="*/ 1661 h 3459"/>
              <a:gd name="T42" fmla="*/ 792 w 4001"/>
              <a:gd name="T43" fmla="*/ 3132 h 3459"/>
              <a:gd name="T44" fmla="*/ 792 w 4001"/>
              <a:gd name="T45" fmla="*/ 3132 h 3459"/>
              <a:gd name="T46" fmla="*/ 1486 w 4001"/>
              <a:gd name="T47" fmla="*/ 3411 h 3459"/>
              <a:gd name="T48" fmla="*/ 1486 w 4001"/>
              <a:gd name="T49" fmla="*/ 3411 h 3459"/>
              <a:gd name="T50" fmla="*/ 1923 w 4001"/>
              <a:gd name="T51" fmla="*/ 3324 h 3459"/>
              <a:gd name="T52" fmla="*/ 1923 w 4001"/>
              <a:gd name="T53" fmla="*/ 3324 h 3459"/>
              <a:gd name="T54" fmla="*/ 2078 w 4001"/>
              <a:gd name="T55" fmla="*/ 3324 h 3459"/>
              <a:gd name="T56" fmla="*/ 2078 w 4001"/>
              <a:gd name="T57" fmla="*/ 3324 h 3459"/>
              <a:gd name="T58" fmla="*/ 2290 w 4001"/>
              <a:gd name="T59" fmla="*/ 3378 h 3459"/>
              <a:gd name="T60" fmla="*/ 2290 w 4001"/>
              <a:gd name="T61" fmla="*/ 3378 h 3459"/>
              <a:gd name="T62" fmla="*/ 3161 w 4001"/>
              <a:gd name="T63" fmla="*/ 3171 h 3459"/>
              <a:gd name="T64" fmla="*/ 3161 w 4001"/>
              <a:gd name="T65" fmla="*/ 3171 h 3459"/>
              <a:gd name="T66" fmla="*/ 3939 w 4001"/>
              <a:gd name="T67" fmla="*/ 1755 h 3459"/>
              <a:gd name="T68" fmla="*/ 3939 w 4001"/>
              <a:gd name="T69" fmla="*/ 1755 h 3459"/>
              <a:gd name="T70" fmla="*/ 3974 w 4001"/>
              <a:gd name="T71" fmla="*/ 1124 h 3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01" h="3459">
                <a:moveTo>
                  <a:pt x="3974" y="1124"/>
                </a:moveTo>
                <a:lnTo>
                  <a:pt x="3974" y="1124"/>
                </a:lnTo>
                <a:cubicBezTo>
                  <a:pt x="3909" y="607"/>
                  <a:pt x="3549" y="201"/>
                  <a:pt x="3045" y="68"/>
                </a:cubicBezTo>
                <a:lnTo>
                  <a:pt x="3045" y="68"/>
                </a:lnTo>
                <a:cubicBezTo>
                  <a:pt x="2794" y="0"/>
                  <a:pt x="2542" y="22"/>
                  <a:pt x="2290" y="66"/>
                </a:cubicBezTo>
                <a:lnTo>
                  <a:pt x="2290" y="66"/>
                </a:lnTo>
                <a:cubicBezTo>
                  <a:pt x="2236" y="75"/>
                  <a:pt x="2212" y="87"/>
                  <a:pt x="2152" y="98"/>
                </a:cubicBezTo>
                <a:lnTo>
                  <a:pt x="2152" y="98"/>
                </a:lnTo>
                <a:lnTo>
                  <a:pt x="2152" y="98"/>
                </a:lnTo>
                <a:cubicBezTo>
                  <a:pt x="2112" y="117"/>
                  <a:pt x="2041" y="133"/>
                  <a:pt x="1998" y="135"/>
                </a:cubicBezTo>
                <a:lnTo>
                  <a:pt x="1998" y="135"/>
                </a:lnTo>
                <a:cubicBezTo>
                  <a:pt x="1967" y="137"/>
                  <a:pt x="1938" y="131"/>
                  <a:pt x="1912" y="119"/>
                </a:cubicBezTo>
                <a:lnTo>
                  <a:pt x="1912" y="119"/>
                </a:lnTo>
                <a:cubicBezTo>
                  <a:pt x="1877" y="103"/>
                  <a:pt x="1842" y="89"/>
                  <a:pt x="1805" y="82"/>
                </a:cubicBezTo>
                <a:lnTo>
                  <a:pt x="1805" y="82"/>
                </a:lnTo>
                <a:cubicBezTo>
                  <a:pt x="1623" y="39"/>
                  <a:pt x="1364" y="17"/>
                  <a:pt x="1182" y="31"/>
                </a:cubicBezTo>
                <a:lnTo>
                  <a:pt x="1182" y="31"/>
                </a:lnTo>
                <a:cubicBezTo>
                  <a:pt x="665" y="71"/>
                  <a:pt x="216" y="436"/>
                  <a:pt x="70" y="933"/>
                </a:cubicBezTo>
                <a:lnTo>
                  <a:pt x="70" y="933"/>
                </a:lnTo>
                <a:cubicBezTo>
                  <a:pt x="0" y="1174"/>
                  <a:pt x="12" y="1418"/>
                  <a:pt x="48" y="1661"/>
                </a:cubicBezTo>
                <a:lnTo>
                  <a:pt x="48" y="1661"/>
                </a:lnTo>
                <a:cubicBezTo>
                  <a:pt x="135" y="2232"/>
                  <a:pt x="382" y="2723"/>
                  <a:pt x="792" y="3132"/>
                </a:cubicBezTo>
                <a:lnTo>
                  <a:pt x="792" y="3132"/>
                </a:lnTo>
                <a:cubicBezTo>
                  <a:pt x="983" y="3322"/>
                  <a:pt x="1215" y="3416"/>
                  <a:pt x="1486" y="3411"/>
                </a:cubicBezTo>
                <a:lnTo>
                  <a:pt x="1486" y="3411"/>
                </a:lnTo>
                <a:cubicBezTo>
                  <a:pt x="1638" y="3409"/>
                  <a:pt x="1778" y="3359"/>
                  <a:pt x="1923" y="3324"/>
                </a:cubicBezTo>
                <a:lnTo>
                  <a:pt x="1923" y="3324"/>
                </a:lnTo>
                <a:cubicBezTo>
                  <a:pt x="1977" y="3310"/>
                  <a:pt x="2026" y="3307"/>
                  <a:pt x="2078" y="3324"/>
                </a:cubicBezTo>
                <a:lnTo>
                  <a:pt x="2078" y="3324"/>
                </a:lnTo>
                <a:cubicBezTo>
                  <a:pt x="2148" y="3345"/>
                  <a:pt x="2219" y="3361"/>
                  <a:pt x="2290" y="3378"/>
                </a:cubicBezTo>
                <a:lnTo>
                  <a:pt x="2290" y="3378"/>
                </a:lnTo>
                <a:cubicBezTo>
                  <a:pt x="2616" y="3458"/>
                  <a:pt x="2913" y="3400"/>
                  <a:pt x="3161" y="3171"/>
                </a:cubicBezTo>
                <a:lnTo>
                  <a:pt x="3161" y="3171"/>
                </a:lnTo>
                <a:cubicBezTo>
                  <a:pt x="3577" y="2787"/>
                  <a:pt x="3834" y="2311"/>
                  <a:pt x="3939" y="1755"/>
                </a:cubicBezTo>
                <a:lnTo>
                  <a:pt x="3939" y="1755"/>
                </a:lnTo>
                <a:cubicBezTo>
                  <a:pt x="3978" y="1546"/>
                  <a:pt x="4000" y="1334"/>
                  <a:pt x="3974" y="1124"/>
                </a:cubicBezTo>
              </a:path>
            </a:pathLst>
          </a:custGeom>
          <a:solidFill>
            <a:schemeClr val="accent2"/>
          </a:solidFill>
          <a:ln>
            <a:noFill/>
          </a:ln>
          <a:effectLst/>
        </p:spPr>
        <p:txBody>
          <a:bodyPr wrap="none" anchor="ctr"/>
          <a:lstStyle/>
          <a:p>
            <a:endParaRPr lang="en-US" sz="900"/>
          </a:p>
        </p:txBody>
      </p:sp>
      <p:sp>
        <p:nvSpPr>
          <p:cNvPr id="72" name="Freeform 165">
            <a:extLst>
              <a:ext uri="{FF2B5EF4-FFF2-40B4-BE49-F238E27FC236}">
                <a16:creationId xmlns:a16="http://schemas.microsoft.com/office/drawing/2014/main" id="{BD4EA698-E349-3544-A26F-4EEAFEB484A3}"/>
              </a:ext>
            </a:extLst>
          </p:cNvPr>
          <p:cNvSpPr>
            <a:spLocks noChangeArrowheads="1"/>
          </p:cNvSpPr>
          <p:nvPr/>
        </p:nvSpPr>
        <p:spPr bwMode="auto">
          <a:xfrm>
            <a:off x="6307732" y="2927232"/>
            <a:ext cx="2194749" cy="1897114"/>
          </a:xfrm>
          <a:custGeom>
            <a:avLst/>
            <a:gdLst>
              <a:gd name="T0" fmla="*/ 3974 w 4001"/>
              <a:gd name="T1" fmla="*/ 1124 h 3459"/>
              <a:gd name="T2" fmla="*/ 3974 w 4001"/>
              <a:gd name="T3" fmla="*/ 1124 h 3459"/>
              <a:gd name="T4" fmla="*/ 3046 w 4001"/>
              <a:gd name="T5" fmla="*/ 68 h 3459"/>
              <a:gd name="T6" fmla="*/ 3046 w 4001"/>
              <a:gd name="T7" fmla="*/ 68 h 3459"/>
              <a:gd name="T8" fmla="*/ 2291 w 4001"/>
              <a:gd name="T9" fmla="*/ 66 h 3459"/>
              <a:gd name="T10" fmla="*/ 2291 w 4001"/>
              <a:gd name="T11" fmla="*/ 66 h 3459"/>
              <a:gd name="T12" fmla="*/ 2152 w 4001"/>
              <a:gd name="T13" fmla="*/ 98 h 3459"/>
              <a:gd name="T14" fmla="*/ 2152 w 4001"/>
              <a:gd name="T15" fmla="*/ 98 h 3459"/>
              <a:gd name="T16" fmla="*/ 2152 w 4001"/>
              <a:gd name="T17" fmla="*/ 98 h 3459"/>
              <a:gd name="T18" fmla="*/ 1998 w 4001"/>
              <a:gd name="T19" fmla="*/ 135 h 3459"/>
              <a:gd name="T20" fmla="*/ 1998 w 4001"/>
              <a:gd name="T21" fmla="*/ 135 h 3459"/>
              <a:gd name="T22" fmla="*/ 1912 w 4001"/>
              <a:gd name="T23" fmla="*/ 119 h 3459"/>
              <a:gd name="T24" fmla="*/ 1912 w 4001"/>
              <a:gd name="T25" fmla="*/ 119 h 3459"/>
              <a:gd name="T26" fmla="*/ 1805 w 4001"/>
              <a:gd name="T27" fmla="*/ 82 h 3459"/>
              <a:gd name="T28" fmla="*/ 1805 w 4001"/>
              <a:gd name="T29" fmla="*/ 82 h 3459"/>
              <a:gd name="T30" fmla="*/ 1182 w 4001"/>
              <a:gd name="T31" fmla="*/ 31 h 3459"/>
              <a:gd name="T32" fmla="*/ 1182 w 4001"/>
              <a:gd name="T33" fmla="*/ 31 h 3459"/>
              <a:gd name="T34" fmla="*/ 70 w 4001"/>
              <a:gd name="T35" fmla="*/ 933 h 3459"/>
              <a:gd name="T36" fmla="*/ 70 w 4001"/>
              <a:gd name="T37" fmla="*/ 933 h 3459"/>
              <a:gd name="T38" fmla="*/ 49 w 4001"/>
              <a:gd name="T39" fmla="*/ 1661 h 3459"/>
              <a:gd name="T40" fmla="*/ 49 w 4001"/>
              <a:gd name="T41" fmla="*/ 1661 h 3459"/>
              <a:gd name="T42" fmla="*/ 792 w 4001"/>
              <a:gd name="T43" fmla="*/ 3132 h 3459"/>
              <a:gd name="T44" fmla="*/ 792 w 4001"/>
              <a:gd name="T45" fmla="*/ 3132 h 3459"/>
              <a:gd name="T46" fmla="*/ 1486 w 4001"/>
              <a:gd name="T47" fmla="*/ 3411 h 3459"/>
              <a:gd name="T48" fmla="*/ 1486 w 4001"/>
              <a:gd name="T49" fmla="*/ 3411 h 3459"/>
              <a:gd name="T50" fmla="*/ 1923 w 4001"/>
              <a:gd name="T51" fmla="*/ 3324 h 3459"/>
              <a:gd name="T52" fmla="*/ 1923 w 4001"/>
              <a:gd name="T53" fmla="*/ 3324 h 3459"/>
              <a:gd name="T54" fmla="*/ 2079 w 4001"/>
              <a:gd name="T55" fmla="*/ 3324 h 3459"/>
              <a:gd name="T56" fmla="*/ 2079 w 4001"/>
              <a:gd name="T57" fmla="*/ 3324 h 3459"/>
              <a:gd name="T58" fmla="*/ 2291 w 4001"/>
              <a:gd name="T59" fmla="*/ 3378 h 3459"/>
              <a:gd name="T60" fmla="*/ 2291 w 4001"/>
              <a:gd name="T61" fmla="*/ 3378 h 3459"/>
              <a:gd name="T62" fmla="*/ 3161 w 4001"/>
              <a:gd name="T63" fmla="*/ 3171 h 3459"/>
              <a:gd name="T64" fmla="*/ 3161 w 4001"/>
              <a:gd name="T65" fmla="*/ 3171 h 3459"/>
              <a:gd name="T66" fmla="*/ 3939 w 4001"/>
              <a:gd name="T67" fmla="*/ 1755 h 3459"/>
              <a:gd name="T68" fmla="*/ 3939 w 4001"/>
              <a:gd name="T69" fmla="*/ 1755 h 3459"/>
              <a:gd name="T70" fmla="*/ 3974 w 4001"/>
              <a:gd name="T71" fmla="*/ 1124 h 3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01" h="3459">
                <a:moveTo>
                  <a:pt x="3974" y="1124"/>
                </a:moveTo>
                <a:lnTo>
                  <a:pt x="3974" y="1124"/>
                </a:lnTo>
                <a:cubicBezTo>
                  <a:pt x="3909" y="607"/>
                  <a:pt x="3549" y="201"/>
                  <a:pt x="3046" y="68"/>
                </a:cubicBezTo>
                <a:lnTo>
                  <a:pt x="3046" y="68"/>
                </a:lnTo>
                <a:cubicBezTo>
                  <a:pt x="2794" y="0"/>
                  <a:pt x="2543" y="22"/>
                  <a:pt x="2291" y="66"/>
                </a:cubicBezTo>
                <a:lnTo>
                  <a:pt x="2291" y="66"/>
                </a:lnTo>
                <a:cubicBezTo>
                  <a:pt x="2236" y="75"/>
                  <a:pt x="2212" y="87"/>
                  <a:pt x="2152" y="98"/>
                </a:cubicBezTo>
                <a:lnTo>
                  <a:pt x="2152" y="98"/>
                </a:lnTo>
                <a:lnTo>
                  <a:pt x="2152" y="98"/>
                </a:lnTo>
                <a:cubicBezTo>
                  <a:pt x="2112" y="117"/>
                  <a:pt x="2042" y="133"/>
                  <a:pt x="1998" y="135"/>
                </a:cubicBezTo>
                <a:lnTo>
                  <a:pt x="1998" y="135"/>
                </a:lnTo>
                <a:cubicBezTo>
                  <a:pt x="1967" y="137"/>
                  <a:pt x="1938" y="131"/>
                  <a:pt x="1912" y="119"/>
                </a:cubicBezTo>
                <a:lnTo>
                  <a:pt x="1912" y="119"/>
                </a:lnTo>
                <a:cubicBezTo>
                  <a:pt x="1878" y="103"/>
                  <a:pt x="1842" y="89"/>
                  <a:pt x="1805" y="82"/>
                </a:cubicBezTo>
                <a:lnTo>
                  <a:pt x="1805" y="82"/>
                </a:lnTo>
                <a:cubicBezTo>
                  <a:pt x="1623" y="39"/>
                  <a:pt x="1365" y="17"/>
                  <a:pt x="1182" y="31"/>
                </a:cubicBezTo>
                <a:lnTo>
                  <a:pt x="1182" y="31"/>
                </a:lnTo>
                <a:cubicBezTo>
                  <a:pt x="666" y="71"/>
                  <a:pt x="216" y="436"/>
                  <a:pt x="70" y="933"/>
                </a:cubicBezTo>
                <a:lnTo>
                  <a:pt x="70" y="933"/>
                </a:lnTo>
                <a:cubicBezTo>
                  <a:pt x="0" y="1174"/>
                  <a:pt x="12" y="1418"/>
                  <a:pt x="49" y="1661"/>
                </a:cubicBezTo>
                <a:lnTo>
                  <a:pt x="49" y="1661"/>
                </a:lnTo>
                <a:cubicBezTo>
                  <a:pt x="135" y="2232"/>
                  <a:pt x="382" y="2723"/>
                  <a:pt x="792" y="3132"/>
                </a:cubicBezTo>
                <a:lnTo>
                  <a:pt x="792" y="3132"/>
                </a:lnTo>
                <a:cubicBezTo>
                  <a:pt x="983" y="3322"/>
                  <a:pt x="1215" y="3416"/>
                  <a:pt x="1486" y="3411"/>
                </a:cubicBezTo>
                <a:lnTo>
                  <a:pt x="1486" y="3411"/>
                </a:lnTo>
                <a:cubicBezTo>
                  <a:pt x="1638" y="3409"/>
                  <a:pt x="1779" y="3359"/>
                  <a:pt x="1923" y="3324"/>
                </a:cubicBezTo>
                <a:lnTo>
                  <a:pt x="1923" y="3324"/>
                </a:lnTo>
                <a:cubicBezTo>
                  <a:pt x="1977" y="3310"/>
                  <a:pt x="2026" y="3307"/>
                  <a:pt x="2079" y="3324"/>
                </a:cubicBezTo>
                <a:lnTo>
                  <a:pt x="2079" y="3324"/>
                </a:lnTo>
                <a:cubicBezTo>
                  <a:pt x="2148" y="3345"/>
                  <a:pt x="2220" y="3361"/>
                  <a:pt x="2291" y="3378"/>
                </a:cubicBezTo>
                <a:lnTo>
                  <a:pt x="2291" y="3378"/>
                </a:lnTo>
                <a:cubicBezTo>
                  <a:pt x="2616" y="3458"/>
                  <a:pt x="2914" y="3400"/>
                  <a:pt x="3161" y="3171"/>
                </a:cubicBezTo>
                <a:lnTo>
                  <a:pt x="3161" y="3171"/>
                </a:lnTo>
                <a:cubicBezTo>
                  <a:pt x="3577" y="2787"/>
                  <a:pt x="3834" y="2311"/>
                  <a:pt x="3939" y="1755"/>
                </a:cubicBezTo>
                <a:lnTo>
                  <a:pt x="3939" y="1755"/>
                </a:lnTo>
                <a:cubicBezTo>
                  <a:pt x="3979" y="1546"/>
                  <a:pt x="4000" y="1334"/>
                  <a:pt x="3974" y="1124"/>
                </a:cubicBezTo>
              </a:path>
            </a:pathLst>
          </a:custGeom>
          <a:solidFill>
            <a:srgbClr val="85D2E1"/>
          </a:solidFill>
          <a:ln>
            <a:noFill/>
          </a:ln>
          <a:effectLst/>
        </p:spPr>
        <p:txBody>
          <a:bodyPr wrap="none" anchor="ctr"/>
          <a:lstStyle/>
          <a:p>
            <a:endParaRPr lang="en-US" sz="900"/>
          </a:p>
        </p:txBody>
      </p:sp>
      <p:sp>
        <p:nvSpPr>
          <p:cNvPr id="73" name="Freeform 166">
            <a:extLst>
              <a:ext uri="{FF2B5EF4-FFF2-40B4-BE49-F238E27FC236}">
                <a16:creationId xmlns:a16="http://schemas.microsoft.com/office/drawing/2014/main" id="{57A84B93-F43A-C24A-BADB-4A55ABF73B8A}"/>
              </a:ext>
            </a:extLst>
          </p:cNvPr>
          <p:cNvSpPr>
            <a:spLocks noChangeArrowheads="1"/>
          </p:cNvSpPr>
          <p:nvPr/>
        </p:nvSpPr>
        <p:spPr bwMode="auto">
          <a:xfrm>
            <a:off x="8925943" y="2927232"/>
            <a:ext cx="2194749" cy="1897114"/>
          </a:xfrm>
          <a:custGeom>
            <a:avLst/>
            <a:gdLst>
              <a:gd name="T0" fmla="*/ 3973 w 4001"/>
              <a:gd name="T1" fmla="*/ 1124 h 3459"/>
              <a:gd name="T2" fmla="*/ 3973 w 4001"/>
              <a:gd name="T3" fmla="*/ 1124 h 3459"/>
              <a:gd name="T4" fmla="*/ 3046 w 4001"/>
              <a:gd name="T5" fmla="*/ 68 h 3459"/>
              <a:gd name="T6" fmla="*/ 3046 w 4001"/>
              <a:gd name="T7" fmla="*/ 68 h 3459"/>
              <a:gd name="T8" fmla="*/ 2291 w 4001"/>
              <a:gd name="T9" fmla="*/ 66 h 3459"/>
              <a:gd name="T10" fmla="*/ 2291 w 4001"/>
              <a:gd name="T11" fmla="*/ 66 h 3459"/>
              <a:gd name="T12" fmla="*/ 2152 w 4001"/>
              <a:gd name="T13" fmla="*/ 98 h 3459"/>
              <a:gd name="T14" fmla="*/ 2152 w 4001"/>
              <a:gd name="T15" fmla="*/ 98 h 3459"/>
              <a:gd name="T16" fmla="*/ 2152 w 4001"/>
              <a:gd name="T17" fmla="*/ 98 h 3459"/>
              <a:gd name="T18" fmla="*/ 1998 w 4001"/>
              <a:gd name="T19" fmla="*/ 135 h 3459"/>
              <a:gd name="T20" fmla="*/ 1998 w 4001"/>
              <a:gd name="T21" fmla="*/ 135 h 3459"/>
              <a:gd name="T22" fmla="*/ 1912 w 4001"/>
              <a:gd name="T23" fmla="*/ 119 h 3459"/>
              <a:gd name="T24" fmla="*/ 1912 w 4001"/>
              <a:gd name="T25" fmla="*/ 119 h 3459"/>
              <a:gd name="T26" fmla="*/ 1806 w 4001"/>
              <a:gd name="T27" fmla="*/ 82 h 3459"/>
              <a:gd name="T28" fmla="*/ 1806 w 4001"/>
              <a:gd name="T29" fmla="*/ 82 h 3459"/>
              <a:gd name="T30" fmla="*/ 1183 w 4001"/>
              <a:gd name="T31" fmla="*/ 31 h 3459"/>
              <a:gd name="T32" fmla="*/ 1183 w 4001"/>
              <a:gd name="T33" fmla="*/ 31 h 3459"/>
              <a:gd name="T34" fmla="*/ 70 w 4001"/>
              <a:gd name="T35" fmla="*/ 933 h 3459"/>
              <a:gd name="T36" fmla="*/ 70 w 4001"/>
              <a:gd name="T37" fmla="*/ 933 h 3459"/>
              <a:gd name="T38" fmla="*/ 49 w 4001"/>
              <a:gd name="T39" fmla="*/ 1661 h 3459"/>
              <a:gd name="T40" fmla="*/ 49 w 4001"/>
              <a:gd name="T41" fmla="*/ 1661 h 3459"/>
              <a:gd name="T42" fmla="*/ 792 w 4001"/>
              <a:gd name="T43" fmla="*/ 3132 h 3459"/>
              <a:gd name="T44" fmla="*/ 792 w 4001"/>
              <a:gd name="T45" fmla="*/ 3132 h 3459"/>
              <a:gd name="T46" fmla="*/ 1487 w 4001"/>
              <a:gd name="T47" fmla="*/ 3411 h 3459"/>
              <a:gd name="T48" fmla="*/ 1487 w 4001"/>
              <a:gd name="T49" fmla="*/ 3411 h 3459"/>
              <a:gd name="T50" fmla="*/ 1924 w 4001"/>
              <a:gd name="T51" fmla="*/ 3324 h 3459"/>
              <a:gd name="T52" fmla="*/ 1924 w 4001"/>
              <a:gd name="T53" fmla="*/ 3324 h 3459"/>
              <a:gd name="T54" fmla="*/ 2079 w 4001"/>
              <a:gd name="T55" fmla="*/ 3324 h 3459"/>
              <a:gd name="T56" fmla="*/ 2079 w 4001"/>
              <a:gd name="T57" fmla="*/ 3324 h 3459"/>
              <a:gd name="T58" fmla="*/ 2291 w 4001"/>
              <a:gd name="T59" fmla="*/ 3378 h 3459"/>
              <a:gd name="T60" fmla="*/ 2291 w 4001"/>
              <a:gd name="T61" fmla="*/ 3378 h 3459"/>
              <a:gd name="T62" fmla="*/ 3161 w 4001"/>
              <a:gd name="T63" fmla="*/ 3171 h 3459"/>
              <a:gd name="T64" fmla="*/ 3161 w 4001"/>
              <a:gd name="T65" fmla="*/ 3171 h 3459"/>
              <a:gd name="T66" fmla="*/ 3939 w 4001"/>
              <a:gd name="T67" fmla="*/ 1755 h 3459"/>
              <a:gd name="T68" fmla="*/ 3939 w 4001"/>
              <a:gd name="T69" fmla="*/ 1755 h 3459"/>
              <a:gd name="T70" fmla="*/ 3973 w 4001"/>
              <a:gd name="T71" fmla="*/ 1124 h 3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01" h="3459">
                <a:moveTo>
                  <a:pt x="3973" y="1124"/>
                </a:moveTo>
                <a:lnTo>
                  <a:pt x="3973" y="1124"/>
                </a:lnTo>
                <a:cubicBezTo>
                  <a:pt x="3909" y="607"/>
                  <a:pt x="3549" y="201"/>
                  <a:pt x="3046" y="68"/>
                </a:cubicBezTo>
                <a:lnTo>
                  <a:pt x="3046" y="68"/>
                </a:lnTo>
                <a:cubicBezTo>
                  <a:pt x="2795" y="0"/>
                  <a:pt x="2543" y="22"/>
                  <a:pt x="2291" y="66"/>
                </a:cubicBezTo>
                <a:lnTo>
                  <a:pt x="2291" y="66"/>
                </a:lnTo>
                <a:cubicBezTo>
                  <a:pt x="2236" y="75"/>
                  <a:pt x="2212" y="87"/>
                  <a:pt x="2152" y="98"/>
                </a:cubicBezTo>
                <a:lnTo>
                  <a:pt x="2152" y="98"/>
                </a:lnTo>
                <a:lnTo>
                  <a:pt x="2152" y="98"/>
                </a:lnTo>
                <a:cubicBezTo>
                  <a:pt x="2113" y="117"/>
                  <a:pt x="2042" y="133"/>
                  <a:pt x="1998" y="135"/>
                </a:cubicBezTo>
                <a:lnTo>
                  <a:pt x="1998" y="135"/>
                </a:lnTo>
                <a:cubicBezTo>
                  <a:pt x="1967" y="137"/>
                  <a:pt x="1938" y="131"/>
                  <a:pt x="1912" y="119"/>
                </a:cubicBezTo>
                <a:lnTo>
                  <a:pt x="1912" y="119"/>
                </a:lnTo>
                <a:cubicBezTo>
                  <a:pt x="1878" y="103"/>
                  <a:pt x="1842" y="89"/>
                  <a:pt x="1806" y="82"/>
                </a:cubicBezTo>
                <a:lnTo>
                  <a:pt x="1806" y="82"/>
                </a:lnTo>
                <a:cubicBezTo>
                  <a:pt x="1623" y="39"/>
                  <a:pt x="1365" y="17"/>
                  <a:pt x="1183" y="31"/>
                </a:cubicBezTo>
                <a:lnTo>
                  <a:pt x="1183" y="31"/>
                </a:lnTo>
                <a:cubicBezTo>
                  <a:pt x="666" y="71"/>
                  <a:pt x="216" y="436"/>
                  <a:pt x="70" y="933"/>
                </a:cubicBezTo>
                <a:lnTo>
                  <a:pt x="70" y="933"/>
                </a:lnTo>
                <a:cubicBezTo>
                  <a:pt x="0" y="1174"/>
                  <a:pt x="12" y="1418"/>
                  <a:pt x="49" y="1661"/>
                </a:cubicBezTo>
                <a:lnTo>
                  <a:pt x="49" y="1661"/>
                </a:lnTo>
                <a:cubicBezTo>
                  <a:pt x="135" y="2232"/>
                  <a:pt x="383" y="2723"/>
                  <a:pt x="792" y="3132"/>
                </a:cubicBezTo>
                <a:lnTo>
                  <a:pt x="792" y="3132"/>
                </a:lnTo>
                <a:cubicBezTo>
                  <a:pt x="984" y="3322"/>
                  <a:pt x="1216" y="3416"/>
                  <a:pt x="1487" y="3411"/>
                </a:cubicBezTo>
                <a:lnTo>
                  <a:pt x="1487" y="3411"/>
                </a:lnTo>
                <a:cubicBezTo>
                  <a:pt x="1638" y="3409"/>
                  <a:pt x="1779" y="3359"/>
                  <a:pt x="1924" y="3324"/>
                </a:cubicBezTo>
                <a:lnTo>
                  <a:pt x="1924" y="3324"/>
                </a:lnTo>
                <a:cubicBezTo>
                  <a:pt x="1977" y="3310"/>
                  <a:pt x="2026" y="3307"/>
                  <a:pt x="2079" y="3324"/>
                </a:cubicBezTo>
                <a:lnTo>
                  <a:pt x="2079" y="3324"/>
                </a:lnTo>
                <a:cubicBezTo>
                  <a:pt x="2149" y="3345"/>
                  <a:pt x="2220" y="3361"/>
                  <a:pt x="2291" y="3378"/>
                </a:cubicBezTo>
                <a:lnTo>
                  <a:pt x="2291" y="3378"/>
                </a:lnTo>
                <a:cubicBezTo>
                  <a:pt x="2616" y="3458"/>
                  <a:pt x="2914" y="3400"/>
                  <a:pt x="3161" y="3171"/>
                </a:cubicBezTo>
                <a:lnTo>
                  <a:pt x="3161" y="3171"/>
                </a:lnTo>
                <a:cubicBezTo>
                  <a:pt x="3577" y="2787"/>
                  <a:pt x="3834" y="2311"/>
                  <a:pt x="3939" y="1755"/>
                </a:cubicBezTo>
                <a:lnTo>
                  <a:pt x="3939" y="1755"/>
                </a:lnTo>
                <a:cubicBezTo>
                  <a:pt x="3978" y="1546"/>
                  <a:pt x="4000" y="1334"/>
                  <a:pt x="3973" y="1124"/>
                </a:cubicBezTo>
              </a:path>
            </a:pathLst>
          </a:custGeom>
          <a:solidFill>
            <a:srgbClr val="FFD100"/>
          </a:solidFill>
          <a:ln>
            <a:noFill/>
          </a:ln>
          <a:effectLst/>
        </p:spPr>
        <p:txBody>
          <a:bodyPr wrap="none" anchor="ctr"/>
          <a:lstStyle/>
          <a:p>
            <a:endParaRPr lang="en-US" sz="900"/>
          </a:p>
        </p:txBody>
      </p:sp>
      <p:sp>
        <p:nvSpPr>
          <p:cNvPr id="74" name="Freeform 167">
            <a:extLst>
              <a:ext uri="{FF2B5EF4-FFF2-40B4-BE49-F238E27FC236}">
                <a16:creationId xmlns:a16="http://schemas.microsoft.com/office/drawing/2014/main" id="{158565B1-42B8-5C4C-9790-E2DE99F6E50E}"/>
              </a:ext>
            </a:extLst>
          </p:cNvPr>
          <p:cNvSpPr>
            <a:spLocks noChangeArrowheads="1"/>
          </p:cNvSpPr>
          <p:nvPr/>
        </p:nvSpPr>
        <p:spPr bwMode="auto">
          <a:xfrm>
            <a:off x="4788104" y="2406976"/>
            <a:ext cx="771914" cy="711418"/>
          </a:xfrm>
          <a:custGeom>
            <a:avLst/>
            <a:gdLst>
              <a:gd name="T0" fmla="*/ 331 w 1406"/>
              <a:gd name="T1" fmla="*/ 1230 h 1297"/>
              <a:gd name="T2" fmla="*/ 0 w 1406"/>
              <a:gd name="T3" fmla="*/ 1186 h 1297"/>
              <a:gd name="T4" fmla="*/ 44 w 1406"/>
              <a:gd name="T5" fmla="*/ 855 h 1297"/>
              <a:gd name="T6" fmla="*/ 44 w 1406"/>
              <a:gd name="T7" fmla="*/ 855 h 1297"/>
              <a:gd name="T8" fmla="*/ 1074 w 1406"/>
              <a:gd name="T9" fmla="*/ 67 h 1297"/>
              <a:gd name="T10" fmla="*/ 1405 w 1406"/>
              <a:gd name="T11" fmla="*/ 110 h 1297"/>
              <a:gd name="T12" fmla="*/ 1361 w 1406"/>
              <a:gd name="T13" fmla="*/ 442 h 1297"/>
              <a:gd name="T14" fmla="*/ 1361 w 1406"/>
              <a:gd name="T15" fmla="*/ 442 h 1297"/>
              <a:gd name="T16" fmla="*/ 331 w 1406"/>
              <a:gd name="T17" fmla="*/ 1230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6" h="1297">
                <a:moveTo>
                  <a:pt x="331" y="1230"/>
                </a:moveTo>
                <a:lnTo>
                  <a:pt x="0" y="1186"/>
                </a:lnTo>
                <a:lnTo>
                  <a:pt x="44" y="855"/>
                </a:lnTo>
                <a:lnTo>
                  <a:pt x="44" y="855"/>
                </a:lnTo>
                <a:cubicBezTo>
                  <a:pt x="111" y="353"/>
                  <a:pt x="572" y="0"/>
                  <a:pt x="1074" y="67"/>
                </a:cubicBezTo>
                <a:lnTo>
                  <a:pt x="1405" y="110"/>
                </a:lnTo>
                <a:lnTo>
                  <a:pt x="1361" y="442"/>
                </a:lnTo>
                <a:lnTo>
                  <a:pt x="1361" y="442"/>
                </a:lnTo>
                <a:cubicBezTo>
                  <a:pt x="1295" y="944"/>
                  <a:pt x="833" y="1296"/>
                  <a:pt x="331" y="1230"/>
                </a:cubicBezTo>
              </a:path>
            </a:pathLst>
          </a:custGeom>
          <a:solidFill>
            <a:schemeClr val="accent2"/>
          </a:solidFill>
          <a:ln>
            <a:noFill/>
          </a:ln>
          <a:effectLst/>
        </p:spPr>
        <p:txBody>
          <a:bodyPr wrap="none" anchor="ctr"/>
          <a:lstStyle/>
          <a:p>
            <a:endParaRPr lang="en-US" sz="900"/>
          </a:p>
        </p:txBody>
      </p:sp>
      <p:sp>
        <p:nvSpPr>
          <p:cNvPr id="75" name="Freeform 168">
            <a:extLst>
              <a:ext uri="{FF2B5EF4-FFF2-40B4-BE49-F238E27FC236}">
                <a16:creationId xmlns:a16="http://schemas.microsoft.com/office/drawing/2014/main" id="{02143FC4-5F14-8640-AB5B-6889461F4EA4}"/>
              </a:ext>
            </a:extLst>
          </p:cNvPr>
          <p:cNvSpPr>
            <a:spLocks noChangeArrowheads="1"/>
          </p:cNvSpPr>
          <p:nvPr/>
        </p:nvSpPr>
        <p:spPr bwMode="auto">
          <a:xfrm>
            <a:off x="4788104" y="2406976"/>
            <a:ext cx="771914" cy="711418"/>
          </a:xfrm>
          <a:custGeom>
            <a:avLst/>
            <a:gdLst>
              <a:gd name="T0" fmla="*/ 331 w 1406"/>
              <a:gd name="T1" fmla="*/ 1230 h 1297"/>
              <a:gd name="T2" fmla="*/ 0 w 1406"/>
              <a:gd name="T3" fmla="*/ 1186 h 1297"/>
              <a:gd name="T4" fmla="*/ 44 w 1406"/>
              <a:gd name="T5" fmla="*/ 855 h 1297"/>
              <a:gd name="T6" fmla="*/ 44 w 1406"/>
              <a:gd name="T7" fmla="*/ 855 h 1297"/>
              <a:gd name="T8" fmla="*/ 1074 w 1406"/>
              <a:gd name="T9" fmla="*/ 67 h 1297"/>
              <a:gd name="T10" fmla="*/ 1405 w 1406"/>
              <a:gd name="T11" fmla="*/ 110 h 1297"/>
              <a:gd name="T12" fmla="*/ 1361 w 1406"/>
              <a:gd name="T13" fmla="*/ 442 h 1297"/>
              <a:gd name="T14" fmla="*/ 1361 w 1406"/>
              <a:gd name="T15" fmla="*/ 442 h 1297"/>
              <a:gd name="T16" fmla="*/ 331 w 1406"/>
              <a:gd name="T17" fmla="*/ 1230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6" h="1297">
                <a:moveTo>
                  <a:pt x="331" y="1230"/>
                </a:moveTo>
                <a:lnTo>
                  <a:pt x="0" y="1186"/>
                </a:lnTo>
                <a:lnTo>
                  <a:pt x="44" y="855"/>
                </a:lnTo>
                <a:lnTo>
                  <a:pt x="44" y="855"/>
                </a:lnTo>
                <a:cubicBezTo>
                  <a:pt x="111" y="353"/>
                  <a:pt x="572" y="0"/>
                  <a:pt x="1074" y="67"/>
                </a:cubicBezTo>
                <a:lnTo>
                  <a:pt x="1405" y="110"/>
                </a:lnTo>
                <a:lnTo>
                  <a:pt x="1361" y="442"/>
                </a:lnTo>
                <a:lnTo>
                  <a:pt x="1361" y="442"/>
                </a:lnTo>
                <a:cubicBezTo>
                  <a:pt x="1295" y="944"/>
                  <a:pt x="833" y="1296"/>
                  <a:pt x="331" y="1230"/>
                </a:cubicBezTo>
              </a:path>
            </a:pathLst>
          </a:custGeom>
          <a:solidFill>
            <a:schemeClr val="accent2"/>
          </a:solidFill>
          <a:ln w="18360" cap="flat">
            <a:solidFill>
              <a:srgbClr val="FFFFFF"/>
            </a:solidFill>
            <a:round/>
            <a:headEnd/>
            <a:tailEnd/>
          </a:ln>
          <a:effectLst/>
        </p:spPr>
        <p:txBody>
          <a:bodyPr wrap="none" anchor="ctr"/>
          <a:lstStyle/>
          <a:p>
            <a:endParaRPr lang="en-US" sz="900"/>
          </a:p>
        </p:txBody>
      </p:sp>
      <p:sp>
        <p:nvSpPr>
          <p:cNvPr id="76" name="Freeform 169">
            <a:extLst>
              <a:ext uri="{FF2B5EF4-FFF2-40B4-BE49-F238E27FC236}">
                <a16:creationId xmlns:a16="http://schemas.microsoft.com/office/drawing/2014/main" id="{CA9C22B7-B229-F24D-84A1-CB74C6527951}"/>
              </a:ext>
            </a:extLst>
          </p:cNvPr>
          <p:cNvSpPr>
            <a:spLocks noChangeArrowheads="1"/>
          </p:cNvSpPr>
          <p:nvPr/>
        </p:nvSpPr>
        <p:spPr bwMode="auto">
          <a:xfrm>
            <a:off x="7442613" y="2406976"/>
            <a:ext cx="771912" cy="711418"/>
          </a:xfrm>
          <a:custGeom>
            <a:avLst/>
            <a:gdLst>
              <a:gd name="T0" fmla="*/ 332 w 1406"/>
              <a:gd name="T1" fmla="*/ 1230 h 1297"/>
              <a:gd name="T2" fmla="*/ 0 w 1406"/>
              <a:gd name="T3" fmla="*/ 1186 h 1297"/>
              <a:gd name="T4" fmla="*/ 44 w 1406"/>
              <a:gd name="T5" fmla="*/ 855 h 1297"/>
              <a:gd name="T6" fmla="*/ 44 w 1406"/>
              <a:gd name="T7" fmla="*/ 855 h 1297"/>
              <a:gd name="T8" fmla="*/ 1073 w 1406"/>
              <a:gd name="T9" fmla="*/ 67 h 1297"/>
              <a:gd name="T10" fmla="*/ 1405 w 1406"/>
              <a:gd name="T11" fmla="*/ 110 h 1297"/>
              <a:gd name="T12" fmla="*/ 1361 w 1406"/>
              <a:gd name="T13" fmla="*/ 442 h 1297"/>
              <a:gd name="T14" fmla="*/ 1361 w 1406"/>
              <a:gd name="T15" fmla="*/ 442 h 1297"/>
              <a:gd name="T16" fmla="*/ 332 w 1406"/>
              <a:gd name="T17" fmla="*/ 1230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6" h="1297">
                <a:moveTo>
                  <a:pt x="332" y="1230"/>
                </a:moveTo>
                <a:lnTo>
                  <a:pt x="0" y="1186"/>
                </a:lnTo>
                <a:lnTo>
                  <a:pt x="44" y="855"/>
                </a:lnTo>
                <a:lnTo>
                  <a:pt x="44" y="855"/>
                </a:lnTo>
                <a:cubicBezTo>
                  <a:pt x="111" y="353"/>
                  <a:pt x="571" y="0"/>
                  <a:pt x="1073" y="67"/>
                </a:cubicBezTo>
                <a:lnTo>
                  <a:pt x="1405" y="110"/>
                </a:lnTo>
                <a:lnTo>
                  <a:pt x="1361" y="442"/>
                </a:lnTo>
                <a:lnTo>
                  <a:pt x="1361" y="442"/>
                </a:lnTo>
                <a:cubicBezTo>
                  <a:pt x="1294" y="944"/>
                  <a:pt x="834" y="1296"/>
                  <a:pt x="332" y="1230"/>
                </a:cubicBezTo>
              </a:path>
            </a:pathLst>
          </a:custGeom>
          <a:solidFill>
            <a:schemeClr val="accent3"/>
          </a:solidFill>
          <a:ln>
            <a:noFill/>
          </a:ln>
          <a:effectLst/>
        </p:spPr>
        <p:txBody>
          <a:bodyPr wrap="none" anchor="ctr"/>
          <a:lstStyle/>
          <a:p>
            <a:endParaRPr lang="en-US" sz="900"/>
          </a:p>
        </p:txBody>
      </p:sp>
      <p:sp>
        <p:nvSpPr>
          <p:cNvPr id="77" name="Freeform 170">
            <a:extLst>
              <a:ext uri="{FF2B5EF4-FFF2-40B4-BE49-F238E27FC236}">
                <a16:creationId xmlns:a16="http://schemas.microsoft.com/office/drawing/2014/main" id="{8CDD766A-11F7-9140-8145-D32FCD51ED76}"/>
              </a:ext>
            </a:extLst>
          </p:cNvPr>
          <p:cNvSpPr>
            <a:spLocks noChangeArrowheads="1"/>
          </p:cNvSpPr>
          <p:nvPr/>
        </p:nvSpPr>
        <p:spPr bwMode="auto">
          <a:xfrm>
            <a:off x="7442613" y="2406976"/>
            <a:ext cx="771912" cy="711418"/>
          </a:xfrm>
          <a:custGeom>
            <a:avLst/>
            <a:gdLst>
              <a:gd name="T0" fmla="*/ 332 w 1406"/>
              <a:gd name="T1" fmla="*/ 1230 h 1297"/>
              <a:gd name="T2" fmla="*/ 0 w 1406"/>
              <a:gd name="T3" fmla="*/ 1186 h 1297"/>
              <a:gd name="T4" fmla="*/ 44 w 1406"/>
              <a:gd name="T5" fmla="*/ 855 h 1297"/>
              <a:gd name="T6" fmla="*/ 44 w 1406"/>
              <a:gd name="T7" fmla="*/ 855 h 1297"/>
              <a:gd name="T8" fmla="*/ 1073 w 1406"/>
              <a:gd name="T9" fmla="*/ 67 h 1297"/>
              <a:gd name="T10" fmla="*/ 1405 w 1406"/>
              <a:gd name="T11" fmla="*/ 110 h 1297"/>
              <a:gd name="T12" fmla="*/ 1361 w 1406"/>
              <a:gd name="T13" fmla="*/ 442 h 1297"/>
              <a:gd name="T14" fmla="*/ 1361 w 1406"/>
              <a:gd name="T15" fmla="*/ 442 h 1297"/>
              <a:gd name="T16" fmla="*/ 332 w 1406"/>
              <a:gd name="T17" fmla="*/ 1230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6" h="1297">
                <a:moveTo>
                  <a:pt x="332" y="1230"/>
                </a:moveTo>
                <a:lnTo>
                  <a:pt x="0" y="1186"/>
                </a:lnTo>
                <a:lnTo>
                  <a:pt x="44" y="855"/>
                </a:lnTo>
                <a:lnTo>
                  <a:pt x="44" y="855"/>
                </a:lnTo>
                <a:cubicBezTo>
                  <a:pt x="111" y="353"/>
                  <a:pt x="571" y="0"/>
                  <a:pt x="1073" y="67"/>
                </a:cubicBezTo>
                <a:lnTo>
                  <a:pt x="1405" y="110"/>
                </a:lnTo>
                <a:lnTo>
                  <a:pt x="1361" y="442"/>
                </a:lnTo>
                <a:lnTo>
                  <a:pt x="1361" y="442"/>
                </a:lnTo>
                <a:cubicBezTo>
                  <a:pt x="1294" y="944"/>
                  <a:pt x="834" y="1296"/>
                  <a:pt x="332" y="1230"/>
                </a:cubicBezTo>
              </a:path>
            </a:pathLst>
          </a:custGeom>
          <a:solidFill>
            <a:srgbClr val="85D2E1"/>
          </a:solidFill>
          <a:ln w="18360" cap="flat">
            <a:solidFill>
              <a:srgbClr val="FFFFFF"/>
            </a:solidFill>
            <a:round/>
            <a:headEnd/>
            <a:tailEnd/>
          </a:ln>
          <a:effectLst/>
        </p:spPr>
        <p:txBody>
          <a:bodyPr wrap="none" anchor="ctr"/>
          <a:lstStyle/>
          <a:p>
            <a:endParaRPr lang="en-US" sz="900"/>
          </a:p>
        </p:txBody>
      </p:sp>
      <p:sp>
        <p:nvSpPr>
          <p:cNvPr id="78" name="Freeform 171">
            <a:extLst>
              <a:ext uri="{FF2B5EF4-FFF2-40B4-BE49-F238E27FC236}">
                <a16:creationId xmlns:a16="http://schemas.microsoft.com/office/drawing/2014/main" id="{22B0E485-AE14-5B44-903E-3BF559BD8D68}"/>
              </a:ext>
            </a:extLst>
          </p:cNvPr>
          <p:cNvSpPr>
            <a:spLocks noChangeArrowheads="1"/>
          </p:cNvSpPr>
          <p:nvPr/>
        </p:nvSpPr>
        <p:spPr bwMode="auto">
          <a:xfrm>
            <a:off x="10099541" y="2406976"/>
            <a:ext cx="771912" cy="711418"/>
          </a:xfrm>
          <a:custGeom>
            <a:avLst/>
            <a:gdLst>
              <a:gd name="T0" fmla="*/ 331 w 1406"/>
              <a:gd name="T1" fmla="*/ 1230 h 1297"/>
              <a:gd name="T2" fmla="*/ 0 w 1406"/>
              <a:gd name="T3" fmla="*/ 1186 h 1297"/>
              <a:gd name="T4" fmla="*/ 44 w 1406"/>
              <a:gd name="T5" fmla="*/ 855 h 1297"/>
              <a:gd name="T6" fmla="*/ 44 w 1406"/>
              <a:gd name="T7" fmla="*/ 855 h 1297"/>
              <a:gd name="T8" fmla="*/ 1073 w 1406"/>
              <a:gd name="T9" fmla="*/ 67 h 1297"/>
              <a:gd name="T10" fmla="*/ 1405 w 1406"/>
              <a:gd name="T11" fmla="*/ 110 h 1297"/>
              <a:gd name="T12" fmla="*/ 1361 w 1406"/>
              <a:gd name="T13" fmla="*/ 442 h 1297"/>
              <a:gd name="T14" fmla="*/ 1361 w 1406"/>
              <a:gd name="T15" fmla="*/ 442 h 1297"/>
              <a:gd name="T16" fmla="*/ 331 w 1406"/>
              <a:gd name="T17" fmla="*/ 1230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6" h="1297">
                <a:moveTo>
                  <a:pt x="331" y="1230"/>
                </a:moveTo>
                <a:lnTo>
                  <a:pt x="0" y="1186"/>
                </a:lnTo>
                <a:lnTo>
                  <a:pt x="44" y="855"/>
                </a:lnTo>
                <a:lnTo>
                  <a:pt x="44" y="855"/>
                </a:lnTo>
                <a:cubicBezTo>
                  <a:pt x="110" y="353"/>
                  <a:pt x="572" y="0"/>
                  <a:pt x="1073" y="67"/>
                </a:cubicBezTo>
                <a:lnTo>
                  <a:pt x="1405" y="110"/>
                </a:lnTo>
                <a:lnTo>
                  <a:pt x="1361" y="442"/>
                </a:lnTo>
                <a:lnTo>
                  <a:pt x="1361" y="442"/>
                </a:lnTo>
                <a:cubicBezTo>
                  <a:pt x="1295" y="944"/>
                  <a:pt x="833" y="1296"/>
                  <a:pt x="331" y="1230"/>
                </a:cubicBezTo>
              </a:path>
            </a:pathLst>
          </a:custGeom>
          <a:solidFill>
            <a:schemeClr val="accent4"/>
          </a:solidFill>
          <a:ln>
            <a:noFill/>
          </a:ln>
          <a:effectLst/>
        </p:spPr>
        <p:txBody>
          <a:bodyPr wrap="none" anchor="ctr"/>
          <a:lstStyle/>
          <a:p>
            <a:endParaRPr lang="en-US" sz="900"/>
          </a:p>
        </p:txBody>
      </p:sp>
      <p:sp>
        <p:nvSpPr>
          <p:cNvPr id="79" name="Freeform 172">
            <a:extLst>
              <a:ext uri="{FF2B5EF4-FFF2-40B4-BE49-F238E27FC236}">
                <a16:creationId xmlns:a16="http://schemas.microsoft.com/office/drawing/2014/main" id="{A1F49DF1-096A-9D40-8B00-0B4541456179}"/>
              </a:ext>
            </a:extLst>
          </p:cNvPr>
          <p:cNvSpPr>
            <a:spLocks noChangeArrowheads="1"/>
          </p:cNvSpPr>
          <p:nvPr/>
        </p:nvSpPr>
        <p:spPr bwMode="auto">
          <a:xfrm>
            <a:off x="10099541" y="2406976"/>
            <a:ext cx="771912" cy="711418"/>
          </a:xfrm>
          <a:custGeom>
            <a:avLst/>
            <a:gdLst>
              <a:gd name="T0" fmla="*/ 331 w 1406"/>
              <a:gd name="T1" fmla="*/ 1230 h 1297"/>
              <a:gd name="T2" fmla="*/ 0 w 1406"/>
              <a:gd name="T3" fmla="*/ 1186 h 1297"/>
              <a:gd name="T4" fmla="*/ 44 w 1406"/>
              <a:gd name="T5" fmla="*/ 855 h 1297"/>
              <a:gd name="T6" fmla="*/ 44 w 1406"/>
              <a:gd name="T7" fmla="*/ 855 h 1297"/>
              <a:gd name="T8" fmla="*/ 1073 w 1406"/>
              <a:gd name="T9" fmla="*/ 67 h 1297"/>
              <a:gd name="T10" fmla="*/ 1405 w 1406"/>
              <a:gd name="T11" fmla="*/ 110 h 1297"/>
              <a:gd name="T12" fmla="*/ 1361 w 1406"/>
              <a:gd name="T13" fmla="*/ 442 h 1297"/>
              <a:gd name="T14" fmla="*/ 1361 w 1406"/>
              <a:gd name="T15" fmla="*/ 442 h 1297"/>
              <a:gd name="T16" fmla="*/ 331 w 1406"/>
              <a:gd name="T17" fmla="*/ 1230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6" h="1297">
                <a:moveTo>
                  <a:pt x="331" y="1230"/>
                </a:moveTo>
                <a:lnTo>
                  <a:pt x="0" y="1186"/>
                </a:lnTo>
                <a:lnTo>
                  <a:pt x="44" y="855"/>
                </a:lnTo>
                <a:lnTo>
                  <a:pt x="44" y="855"/>
                </a:lnTo>
                <a:cubicBezTo>
                  <a:pt x="110" y="353"/>
                  <a:pt x="572" y="0"/>
                  <a:pt x="1073" y="67"/>
                </a:cubicBezTo>
                <a:lnTo>
                  <a:pt x="1405" y="110"/>
                </a:lnTo>
                <a:lnTo>
                  <a:pt x="1361" y="442"/>
                </a:lnTo>
                <a:lnTo>
                  <a:pt x="1361" y="442"/>
                </a:lnTo>
                <a:cubicBezTo>
                  <a:pt x="1295" y="944"/>
                  <a:pt x="833" y="1296"/>
                  <a:pt x="331" y="1230"/>
                </a:cubicBezTo>
              </a:path>
            </a:pathLst>
          </a:custGeom>
          <a:solidFill>
            <a:srgbClr val="FFD100"/>
          </a:solidFill>
          <a:ln w="18360" cap="flat">
            <a:solidFill>
              <a:srgbClr val="FFFFFF"/>
            </a:solidFill>
            <a:round/>
            <a:headEnd/>
            <a:tailEnd/>
          </a:ln>
          <a:effectLst/>
        </p:spPr>
        <p:txBody>
          <a:bodyPr wrap="none" anchor="ctr"/>
          <a:lstStyle/>
          <a:p>
            <a:endParaRPr lang="en-US" sz="900"/>
          </a:p>
        </p:txBody>
      </p:sp>
      <p:sp>
        <p:nvSpPr>
          <p:cNvPr id="270" name="CuadroTexto 4">
            <a:extLst>
              <a:ext uri="{FF2B5EF4-FFF2-40B4-BE49-F238E27FC236}">
                <a16:creationId xmlns:a16="http://schemas.microsoft.com/office/drawing/2014/main" id="{6B4FEFA9-7547-C042-8E73-5852931BA376}"/>
              </a:ext>
            </a:extLst>
          </p:cNvPr>
          <p:cNvSpPr txBox="1"/>
          <p:nvPr/>
        </p:nvSpPr>
        <p:spPr>
          <a:xfrm>
            <a:off x="2171730" y="2576768"/>
            <a:ext cx="688463" cy="430887"/>
          </a:xfrm>
          <a:prstGeom prst="rect">
            <a:avLst/>
          </a:prstGeom>
          <a:noFill/>
        </p:spPr>
        <p:txBody>
          <a:bodyPr wrap="square" rtlCol="0">
            <a:spAutoFit/>
          </a:bodyPr>
          <a:lstStyle/>
          <a:p>
            <a:pPr algn="ctr"/>
            <a:r>
              <a:rPr lang="en-US" sz="2200" b="1"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A</a:t>
            </a:r>
          </a:p>
        </p:txBody>
      </p:sp>
      <p:sp>
        <p:nvSpPr>
          <p:cNvPr id="271" name="CuadroTexto 4">
            <a:extLst>
              <a:ext uri="{FF2B5EF4-FFF2-40B4-BE49-F238E27FC236}">
                <a16:creationId xmlns:a16="http://schemas.microsoft.com/office/drawing/2014/main" id="{999FCB39-CDA1-D94A-BF2C-F0CAEA8CD266}"/>
              </a:ext>
            </a:extLst>
          </p:cNvPr>
          <p:cNvSpPr txBox="1"/>
          <p:nvPr/>
        </p:nvSpPr>
        <p:spPr>
          <a:xfrm>
            <a:off x="4842425" y="2576768"/>
            <a:ext cx="688463" cy="430887"/>
          </a:xfrm>
          <a:prstGeom prst="rect">
            <a:avLst/>
          </a:prstGeom>
          <a:noFill/>
        </p:spPr>
        <p:txBody>
          <a:bodyPr wrap="square" rtlCol="0">
            <a:spAutoFit/>
          </a:bodyPr>
          <a:lstStyle/>
          <a:p>
            <a:pPr algn="ctr"/>
            <a:r>
              <a:rPr lang="en-US" sz="2200" b="1"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B</a:t>
            </a:r>
          </a:p>
        </p:txBody>
      </p:sp>
      <p:sp>
        <p:nvSpPr>
          <p:cNvPr id="272" name="CuadroTexto 4">
            <a:extLst>
              <a:ext uri="{FF2B5EF4-FFF2-40B4-BE49-F238E27FC236}">
                <a16:creationId xmlns:a16="http://schemas.microsoft.com/office/drawing/2014/main" id="{02FE9622-1B6E-0F41-956F-F92C1342699A}"/>
              </a:ext>
            </a:extLst>
          </p:cNvPr>
          <p:cNvSpPr txBox="1"/>
          <p:nvPr/>
        </p:nvSpPr>
        <p:spPr>
          <a:xfrm>
            <a:off x="7481360" y="2576768"/>
            <a:ext cx="688463" cy="430887"/>
          </a:xfrm>
          <a:prstGeom prst="rect">
            <a:avLst/>
          </a:prstGeom>
          <a:noFill/>
        </p:spPr>
        <p:txBody>
          <a:bodyPr wrap="square" rtlCol="0">
            <a:spAutoFit/>
          </a:bodyPr>
          <a:lstStyle/>
          <a:p>
            <a:pPr algn="ctr"/>
            <a:r>
              <a:rPr lang="en-US" sz="2200" b="1"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C</a:t>
            </a:r>
          </a:p>
        </p:txBody>
      </p:sp>
      <p:sp>
        <p:nvSpPr>
          <p:cNvPr id="273" name="CuadroTexto 4">
            <a:extLst>
              <a:ext uri="{FF2B5EF4-FFF2-40B4-BE49-F238E27FC236}">
                <a16:creationId xmlns:a16="http://schemas.microsoft.com/office/drawing/2014/main" id="{CDD73ED0-139D-C94A-8C63-B262DD190F73}"/>
              </a:ext>
            </a:extLst>
          </p:cNvPr>
          <p:cNvSpPr txBox="1"/>
          <p:nvPr/>
        </p:nvSpPr>
        <p:spPr>
          <a:xfrm>
            <a:off x="10138289" y="2576768"/>
            <a:ext cx="688463" cy="430887"/>
          </a:xfrm>
          <a:prstGeom prst="rect">
            <a:avLst/>
          </a:prstGeom>
          <a:noFill/>
        </p:spPr>
        <p:txBody>
          <a:bodyPr wrap="square" rtlCol="0">
            <a:spAutoFit/>
          </a:bodyPr>
          <a:lstStyle/>
          <a:p>
            <a:pPr algn="ctr"/>
            <a:r>
              <a:rPr lang="en-US" sz="2200" b="1"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D</a:t>
            </a:r>
          </a:p>
        </p:txBody>
      </p:sp>
      <p:sp>
        <p:nvSpPr>
          <p:cNvPr id="275" name="CuadroTexto 4">
            <a:extLst>
              <a:ext uri="{FF2B5EF4-FFF2-40B4-BE49-F238E27FC236}">
                <a16:creationId xmlns:a16="http://schemas.microsoft.com/office/drawing/2014/main" id="{6DFAEA21-5DC5-3445-94D3-B662D80B3B18}"/>
              </a:ext>
            </a:extLst>
          </p:cNvPr>
          <p:cNvSpPr txBox="1"/>
          <p:nvPr/>
        </p:nvSpPr>
        <p:spPr>
          <a:xfrm>
            <a:off x="1265376" y="3441032"/>
            <a:ext cx="1736439" cy="461665"/>
          </a:xfrm>
          <a:prstGeom prst="rect">
            <a:avLst/>
          </a:prstGeom>
          <a:noFill/>
        </p:spPr>
        <p:txBody>
          <a:bodyPr wrap="square" rtlCol="0">
            <a:spAutoFit/>
          </a:bodyPr>
          <a:lstStyle/>
          <a:p>
            <a:pPr algn="ctr"/>
            <a:r>
              <a:rPr lang="en-US" sz="2400" b="1" dirty="0" err="1">
                <a:solidFill>
                  <a:schemeClr val="bg1"/>
                </a:solidFill>
                <a:ea typeface="Lato Light" charset="0"/>
                <a:cs typeface="Lato Light" charset="0"/>
              </a:rPr>
              <a:t>Apariencia</a:t>
            </a:r>
            <a:endParaRPr lang="en-US" sz="2400" b="1" dirty="0">
              <a:solidFill>
                <a:schemeClr val="bg1"/>
              </a:solidFill>
              <a:ea typeface="Lato Light" charset="0"/>
              <a:cs typeface="Lato Light" charset="0"/>
            </a:endParaRPr>
          </a:p>
        </p:txBody>
      </p:sp>
      <p:sp>
        <p:nvSpPr>
          <p:cNvPr id="31" name="Text Placeholder 3">
            <a:extLst>
              <a:ext uri="{FF2B5EF4-FFF2-40B4-BE49-F238E27FC236}">
                <a16:creationId xmlns:a16="http://schemas.microsoft.com/office/drawing/2014/main" id="{B3FCCAA8-1AAA-724C-7267-DB75D73BED40}"/>
              </a:ext>
            </a:extLst>
          </p:cNvPr>
          <p:cNvSpPr txBox="1">
            <a:spLocks/>
          </p:cNvSpPr>
          <p:nvPr/>
        </p:nvSpPr>
        <p:spPr>
          <a:xfrm>
            <a:off x="0" y="272849"/>
            <a:ext cx="11593285" cy="582221"/>
          </a:xfrm>
          <a:prstGeom prst="rect">
            <a:avLst/>
          </a:prstGeom>
          <a:solidFill>
            <a:srgbClr val="FFD100"/>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dirty="0">
                <a:solidFill>
                  <a:srgbClr val="000000"/>
                </a:solidFill>
              </a:rPr>
              <a:t>	</a:t>
            </a:r>
            <a:r>
              <a:rPr lang="es-ES" b="1" dirty="0">
                <a:solidFill>
                  <a:srgbClr val="000000"/>
                </a:solidFill>
              </a:rPr>
              <a:t> Los atributos sensoriales </a:t>
            </a:r>
            <a:r>
              <a:rPr lang="es-ES" dirty="0">
                <a:solidFill>
                  <a:srgbClr val="000000"/>
                </a:solidFill>
              </a:rPr>
              <a:t>se perciben generalmente en este orden</a:t>
            </a:r>
            <a:r>
              <a:rPr lang="es-ES" b="1" dirty="0">
                <a:solidFill>
                  <a:srgbClr val="000000"/>
                </a:solidFill>
              </a:rPr>
              <a:t>...</a:t>
            </a:r>
            <a:endParaRPr lang="en-IE" dirty="0">
              <a:solidFill>
                <a:srgbClr val="000000"/>
              </a:solidFill>
            </a:endParaRPr>
          </a:p>
        </p:txBody>
      </p:sp>
      <p:sp>
        <p:nvSpPr>
          <p:cNvPr id="32" name="CuadroTexto 4">
            <a:extLst>
              <a:ext uri="{FF2B5EF4-FFF2-40B4-BE49-F238E27FC236}">
                <a16:creationId xmlns:a16="http://schemas.microsoft.com/office/drawing/2014/main" id="{4D1B68BB-600E-825E-19C1-E595292F62D4}"/>
              </a:ext>
            </a:extLst>
          </p:cNvPr>
          <p:cNvSpPr txBox="1"/>
          <p:nvPr/>
        </p:nvSpPr>
        <p:spPr>
          <a:xfrm>
            <a:off x="9040915" y="3177447"/>
            <a:ext cx="1885710" cy="1323439"/>
          </a:xfrm>
          <a:prstGeom prst="rect">
            <a:avLst/>
          </a:prstGeom>
          <a:noFill/>
        </p:spPr>
        <p:txBody>
          <a:bodyPr wrap="square" rtlCol="0">
            <a:spAutoFit/>
          </a:bodyPr>
          <a:lstStyle/>
          <a:p>
            <a:pPr algn="ctr"/>
            <a:r>
              <a:rPr lang="es-ES" sz="2000" b="1" dirty="0">
                <a:solidFill>
                  <a:schemeClr val="bg1"/>
                </a:solidFill>
                <a:ea typeface="Lato Light" charset="0"/>
                <a:cs typeface="Lato Light" charset="0"/>
              </a:rPr>
              <a:t>Sabor (aroma, sabor y sensación química)</a:t>
            </a:r>
            <a:endParaRPr lang="en-US" sz="2000" b="1" dirty="0">
              <a:solidFill>
                <a:schemeClr val="bg1"/>
              </a:solidFill>
              <a:ea typeface="Lato Light" charset="0"/>
              <a:cs typeface="Lato Light" charset="0"/>
            </a:endParaRPr>
          </a:p>
        </p:txBody>
      </p:sp>
      <p:sp>
        <p:nvSpPr>
          <p:cNvPr id="33" name="CuadroTexto 4">
            <a:extLst>
              <a:ext uri="{FF2B5EF4-FFF2-40B4-BE49-F238E27FC236}">
                <a16:creationId xmlns:a16="http://schemas.microsoft.com/office/drawing/2014/main" id="{77E5648C-AAFD-2D30-415D-6C3EF49974E2}"/>
              </a:ext>
            </a:extLst>
          </p:cNvPr>
          <p:cNvSpPr txBox="1"/>
          <p:nvPr/>
        </p:nvSpPr>
        <p:spPr>
          <a:xfrm>
            <a:off x="6574393" y="3441032"/>
            <a:ext cx="1736439" cy="830997"/>
          </a:xfrm>
          <a:prstGeom prst="rect">
            <a:avLst/>
          </a:prstGeom>
          <a:noFill/>
        </p:spPr>
        <p:txBody>
          <a:bodyPr wrap="square" rtlCol="0">
            <a:spAutoFit/>
          </a:bodyPr>
          <a:lstStyle/>
          <a:p>
            <a:pPr algn="ctr"/>
            <a:r>
              <a:rPr lang="en-US" sz="2400" b="1" dirty="0">
                <a:solidFill>
                  <a:schemeClr val="bg1"/>
                </a:solidFill>
                <a:ea typeface="Lato Light" charset="0"/>
                <a:cs typeface="Lato Light" charset="0"/>
              </a:rPr>
              <a:t>Textura y </a:t>
            </a:r>
            <a:r>
              <a:rPr lang="en-US" sz="2400" b="1" dirty="0" err="1">
                <a:solidFill>
                  <a:schemeClr val="bg1"/>
                </a:solidFill>
                <a:ea typeface="Lato Light" charset="0"/>
                <a:cs typeface="Lato Light" charset="0"/>
              </a:rPr>
              <a:t>consistencia</a:t>
            </a:r>
            <a:endParaRPr lang="en-US" sz="2400" b="1" dirty="0">
              <a:solidFill>
                <a:schemeClr val="bg1"/>
              </a:solidFill>
              <a:ea typeface="Lato Light" charset="0"/>
              <a:cs typeface="Lato Light" charset="0"/>
            </a:endParaRPr>
          </a:p>
        </p:txBody>
      </p:sp>
      <p:sp>
        <p:nvSpPr>
          <p:cNvPr id="34" name="CuadroTexto 4">
            <a:extLst>
              <a:ext uri="{FF2B5EF4-FFF2-40B4-BE49-F238E27FC236}">
                <a16:creationId xmlns:a16="http://schemas.microsoft.com/office/drawing/2014/main" id="{9F249969-2E73-D891-69C6-717DD01343C2}"/>
              </a:ext>
            </a:extLst>
          </p:cNvPr>
          <p:cNvSpPr txBox="1"/>
          <p:nvPr/>
        </p:nvSpPr>
        <p:spPr>
          <a:xfrm>
            <a:off x="3974205" y="3275624"/>
            <a:ext cx="1736439" cy="1200329"/>
          </a:xfrm>
          <a:prstGeom prst="rect">
            <a:avLst/>
          </a:prstGeom>
          <a:noFill/>
        </p:spPr>
        <p:txBody>
          <a:bodyPr wrap="square" rtlCol="0">
            <a:spAutoFit/>
          </a:bodyPr>
          <a:lstStyle/>
          <a:p>
            <a:pPr algn="ctr"/>
            <a:r>
              <a:rPr lang="en-US" sz="2400" b="1" dirty="0" err="1">
                <a:solidFill>
                  <a:schemeClr val="bg1"/>
                </a:solidFill>
                <a:ea typeface="Lato Light" charset="0"/>
                <a:cs typeface="Lato Light" charset="0"/>
              </a:rPr>
              <a:t>Olor</a:t>
            </a:r>
            <a:r>
              <a:rPr lang="en-US" sz="2400" b="1" dirty="0">
                <a:solidFill>
                  <a:schemeClr val="bg1"/>
                </a:solidFill>
                <a:ea typeface="Lato Light" charset="0"/>
                <a:cs typeface="Lato Light" charset="0"/>
              </a:rPr>
              <a:t>, </a:t>
            </a:r>
            <a:r>
              <a:rPr lang="en-US" sz="2400" b="1" dirty="0" err="1">
                <a:solidFill>
                  <a:schemeClr val="bg1"/>
                </a:solidFill>
                <a:ea typeface="Lato Light" charset="0"/>
                <a:cs typeface="Lato Light" charset="0"/>
              </a:rPr>
              <a:t>Fragancia</a:t>
            </a:r>
            <a:r>
              <a:rPr lang="en-US" sz="2400" b="1" dirty="0">
                <a:solidFill>
                  <a:schemeClr val="bg1"/>
                </a:solidFill>
                <a:ea typeface="Lato Light" charset="0"/>
                <a:cs typeface="Lato Light" charset="0"/>
              </a:rPr>
              <a:t>/ Aroma</a:t>
            </a:r>
          </a:p>
        </p:txBody>
      </p:sp>
    </p:spTree>
    <p:extLst>
      <p:ext uri="{BB962C8B-B14F-4D97-AF65-F5344CB8AC3E}">
        <p14:creationId xmlns:p14="http://schemas.microsoft.com/office/powerpoint/2010/main" val="7009708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36AEEC3-9BB6-0844-512C-6B84EB13E271}"/>
              </a:ext>
            </a:extLst>
          </p:cNvPr>
          <p:cNvSpPr>
            <a:spLocks noGrp="1"/>
          </p:cNvSpPr>
          <p:nvPr>
            <p:ph type="body" sz="quarter" idx="16"/>
          </p:nvPr>
        </p:nvSpPr>
        <p:spPr>
          <a:xfrm>
            <a:off x="734714" y="594797"/>
            <a:ext cx="10808102" cy="582221"/>
          </a:xfrm>
        </p:spPr>
        <p:txBody>
          <a:bodyPr>
            <a:normAutofit lnSpcReduction="10000"/>
          </a:bodyPr>
          <a:lstStyle/>
          <a:p>
            <a:r>
              <a:rPr lang="en-IE" dirty="0"/>
              <a:t>Variables </a:t>
            </a:r>
            <a:r>
              <a:rPr lang="en-IE" dirty="0" err="1"/>
              <a:t>alimentarias</a:t>
            </a:r>
            <a:r>
              <a:rPr lang="en-IE" dirty="0"/>
              <a:t>...</a:t>
            </a:r>
          </a:p>
        </p:txBody>
      </p:sp>
      <p:sp>
        <p:nvSpPr>
          <p:cNvPr id="4" name="Text Placeholder 4">
            <a:extLst>
              <a:ext uri="{FF2B5EF4-FFF2-40B4-BE49-F238E27FC236}">
                <a16:creationId xmlns:a16="http://schemas.microsoft.com/office/drawing/2014/main" id="{E9F1BF5B-78E0-9F61-1ABF-F9186FC3337C}"/>
              </a:ext>
            </a:extLst>
          </p:cNvPr>
          <p:cNvSpPr>
            <a:spLocks noGrp="1"/>
          </p:cNvSpPr>
          <p:nvPr>
            <p:ph type="body" sz="quarter" idx="18"/>
          </p:nvPr>
        </p:nvSpPr>
        <p:spPr>
          <a:xfrm>
            <a:off x="692149" y="1534583"/>
            <a:ext cx="10807700" cy="3027589"/>
          </a:xfrm>
        </p:spPr>
        <p:txBody>
          <a:bodyPr>
            <a:normAutofit lnSpcReduction="10000"/>
          </a:bodyPr>
          <a:lstStyle/>
          <a:p>
            <a:pPr algn="ctr"/>
            <a:r>
              <a:rPr lang="en-GB" sz="2400" dirty="0"/>
              <a:t>“</a:t>
            </a:r>
            <a:r>
              <a:rPr lang="es-ES" sz="2400" b="1" dirty="0"/>
              <a:t>Nuestros sentidos están diseñados para trabajar juntos, por lo que cuando se combinan, el cerebro presta más atención y codifica la memoria con mayor solidez</a:t>
            </a:r>
            <a:r>
              <a:rPr lang="en-GB" sz="2400" b="1" dirty="0"/>
              <a:t>.” </a:t>
            </a:r>
            <a:r>
              <a:rPr lang="en-GB" sz="2400" dirty="0">
                <a:solidFill>
                  <a:srgbClr val="1188A3"/>
                </a:solidFill>
                <a:hlinkClick r:id="rId2">
                  <a:extLst>
                    <a:ext uri="{A12FA001-AC4F-418D-AE19-62706E023703}">
                      <ahyp:hlinkClr xmlns:ahyp="http://schemas.microsoft.com/office/drawing/2018/hyperlinkcolor" val="tx"/>
                    </a:ext>
                  </a:extLst>
                </a:hlinkClick>
              </a:rPr>
              <a:t>Medina (2014)</a:t>
            </a:r>
            <a:endParaRPr lang="en-GB" sz="2400" b="1" dirty="0">
              <a:solidFill>
                <a:srgbClr val="1188A3"/>
              </a:solidFill>
            </a:endParaRPr>
          </a:p>
          <a:p>
            <a:pPr algn="ctr"/>
            <a:r>
              <a:rPr lang="es-ES" sz="2400" dirty="0"/>
              <a:t>Todas las variables y sentidos se entrelazan al evaluar los alimentos (multimodalidades). El análisis sensorial (o evaluación sensorial) es una disciplina científica que aplica los principios del diseño experimental y el análisis estadístico al uso de los sentidos humanos (vista, olfato, gusto, tacto y oído) con el fin de evaluar los alimentos de consumo.  Por lo general, se "empaquetan" y se evalúan de la siguiente manera</a:t>
            </a:r>
            <a:r>
              <a:rPr lang="en-IE" sz="2400" dirty="0"/>
              <a:t>: </a:t>
            </a:r>
          </a:p>
          <a:p>
            <a:endParaRPr lang="en-IE" dirty="0"/>
          </a:p>
          <a:p>
            <a:endParaRPr lang="en-IE" dirty="0"/>
          </a:p>
        </p:txBody>
      </p:sp>
      <p:sp>
        <p:nvSpPr>
          <p:cNvPr id="5" name="Rectangle 4">
            <a:extLst>
              <a:ext uri="{FF2B5EF4-FFF2-40B4-BE49-F238E27FC236}">
                <a16:creationId xmlns:a16="http://schemas.microsoft.com/office/drawing/2014/main" id="{D3A196D1-8AEE-0FC6-8B2C-C01863BF5A7E}"/>
              </a:ext>
            </a:extLst>
          </p:cNvPr>
          <p:cNvSpPr/>
          <p:nvPr/>
        </p:nvSpPr>
        <p:spPr>
          <a:xfrm>
            <a:off x="1657349" y="4841421"/>
            <a:ext cx="2081893" cy="865415"/>
          </a:xfrm>
          <a:prstGeom prst="rect">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IE" b="1" dirty="0">
                <a:solidFill>
                  <a:srgbClr val="000000"/>
                </a:solidFill>
              </a:rPr>
              <a:t>PALATABILIDAD</a:t>
            </a:r>
          </a:p>
        </p:txBody>
      </p:sp>
      <p:sp>
        <p:nvSpPr>
          <p:cNvPr id="6" name="Rectangle 5">
            <a:extLst>
              <a:ext uri="{FF2B5EF4-FFF2-40B4-BE49-F238E27FC236}">
                <a16:creationId xmlns:a16="http://schemas.microsoft.com/office/drawing/2014/main" id="{0781B017-3060-4761-D8D0-50FE477C104F}"/>
              </a:ext>
            </a:extLst>
          </p:cNvPr>
          <p:cNvSpPr/>
          <p:nvPr/>
        </p:nvSpPr>
        <p:spPr>
          <a:xfrm>
            <a:off x="5055053" y="4841421"/>
            <a:ext cx="2081893" cy="865415"/>
          </a:xfrm>
          <a:prstGeom prst="rect">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IE" b="1" dirty="0">
                <a:solidFill>
                  <a:srgbClr val="000000"/>
                </a:solidFill>
              </a:rPr>
              <a:t>APARIENCIA</a:t>
            </a:r>
          </a:p>
          <a:p>
            <a:pPr algn="ctr"/>
            <a:endParaRPr lang="en-IE" dirty="0">
              <a:solidFill>
                <a:srgbClr val="000000"/>
              </a:solidFill>
            </a:endParaRPr>
          </a:p>
        </p:txBody>
      </p:sp>
      <p:sp>
        <p:nvSpPr>
          <p:cNvPr id="7" name="Rectangle 6">
            <a:extLst>
              <a:ext uri="{FF2B5EF4-FFF2-40B4-BE49-F238E27FC236}">
                <a16:creationId xmlns:a16="http://schemas.microsoft.com/office/drawing/2014/main" id="{BF1F71FE-C0B5-1620-0CA0-FB0C72C27BF0}"/>
              </a:ext>
            </a:extLst>
          </p:cNvPr>
          <p:cNvSpPr/>
          <p:nvPr/>
        </p:nvSpPr>
        <p:spPr>
          <a:xfrm>
            <a:off x="8452757" y="4841421"/>
            <a:ext cx="2081893" cy="865415"/>
          </a:xfrm>
          <a:prstGeom prst="rect">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solidFill>
                  <a:srgbClr val="000000"/>
                </a:solidFill>
              </a:rPr>
              <a:t>SABOR</a:t>
            </a:r>
            <a:endParaRPr lang="en-IE" dirty="0">
              <a:solidFill>
                <a:srgbClr val="000000"/>
              </a:solidFill>
            </a:endParaRPr>
          </a:p>
        </p:txBody>
      </p:sp>
    </p:spTree>
    <p:extLst>
      <p:ext uri="{BB962C8B-B14F-4D97-AF65-F5344CB8AC3E}">
        <p14:creationId xmlns:p14="http://schemas.microsoft.com/office/powerpoint/2010/main" val="27018531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B9DB12-7D10-B616-A135-10BB0FE01416}"/>
              </a:ext>
            </a:extLst>
          </p:cNvPr>
          <p:cNvSpPr>
            <a:spLocks noGrp="1"/>
          </p:cNvSpPr>
          <p:nvPr>
            <p:ph type="body" sz="quarter" idx="16"/>
          </p:nvPr>
        </p:nvSpPr>
        <p:spPr>
          <a:xfrm>
            <a:off x="1" y="370960"/>
            <a:ext cx="11248848" cy="582221"/>
          </a:xfrm>
          <a:solidFill>
            <a:srgbClr val="85D2E1"/>
          </a:solidFill>
        </p:spPr>
        <p:txBody>
          <a:bodyPr anchor="ctr">
            <a:normAutofit lnSpcReduction="10000"/>
          </a:bodyPr>
          <a:lstStyle/>
          <a:p>
            <a:r>
              <a:rPr lang="en-IE" dirty="0"/>
              <a:t>	</a:t>
            </a:r>
            <a:r>
              <a:rPr lang="es-ES" dirty="0"/>
              <a:t> Métodos de prueba de análisis sensorial general </a:t>
            </a:r>
            <a:r>
              <a:rPr lang="en-IE" dirty="0"/>
              <a:t>:</a:t>
            </a:r>
          </a:p>
        </p:txBody>
      </p:sp>
      <p:graphicFrame>
        <p:nvGraphicFramePr>
          <p:cNvPr id="6" name="Diagram 5">
            <a:extLst>
              <a:ext uri="{FF2B5EF4-FFF2-40B4-BE49-F238E27FC236}">
                <a16:creationId xmlns:a16="http://schemas.microsoft.com/office/drawing/2014/main" id="{575669B2-0431-CE80-415B-BA5BDB759C6C}"/>
              </a:ext>
            </a:extLst>
          </p:cNvPr>
          <p:cNvGraphicFramePr/>
          <p:nvPr>
            <p:extLst>
              <p:ext uri="{D42A27DB-BD31-4B8C-83A1-F6EECF244321}">
                <p14:modId xmlns:p14="http://schemas.microsoft.com/office/powerpoint/2010/main" val="2680631280"/>
              </p:ext>
            </p:extLst>
          </p:nvPr>
        </p:nvGraphicFramePr>
        <p:xfrm>
          <a:off x="2232824" y="1398141"/>
          <a:ext cx="7236178" cy="4356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Oval 6">
            <a:extLst>
              <a:ext uri="{FF2B5EF4-FFF2-40B4-BE49-F238E27FC236}">
                <a16:creationId xmlns:a16="http://schemas.microsoft.com/office/drawing/2014/main" id="{1A11F600-262A-BC89-2157-33E502C04245}"/>
              </a:ext>
            </a:extLst>
          </p:cNvPr>
          <p:cNvSpPr/>
          <p:nvPr/>
        </p:nvSpPr>
        <p:spPr>
          <a:xfrm>
            <a:off x="3216442" y="5757487"/>
            <a:ext cx="2696085" cy="908590"/>
          </a:xfrm>
          <a:prstGeom prst="ellipse">
            <a:avLst/>
          </a:prstGeom>
          <a:solidFill>
            <a:schemeClr val="bg2"/>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rgbClr val="1188A3"/>
                </a:solidFill>
              </a:rPr>
              <a:t>Medidas "instrumentales" de la calidad percibida </a:t>
            </a:r>
          </a:p>
        </p:txBody>
      </p:sp>
      <p:sp>
        <p:nvSpPr>
          <p:cNvPr id="8" name="Oval 7">
            <a:extLst>
              <a:ext uri="{FF2B5EF4-FFF2-40B4-BE49-F238E27FC236}">
                <a16:creationId xmlns:a16="http://schemas.microsoft.com/office/drawing/2014/main" id="{3406789E-8740-58E8-E092-31B263C3D4D5}"/>
              </a:ext>
            </a:extLst>
          </p:cNvPr>
          <p:cNvSpPr/>
          <p:nvPr/>
        </p:nvSpPr>
        <p:spPr>
          <a:xfrm>
            <a:off x="6417733" y="5769244"/>
            <a:ext cx="2556042" cy="908590"/>
          </a:xfrm>
          <a:prstGeom prst="ellipse">
            <a:avLst/>
          </a:prstGeom>
          <a:solidFill>
            <a:schemeClr val="bg2"/>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rgbClr val="1188A3"/>
                </a:solidFill>
              </a:rPr>
              <a:t>Respuesta de los consumidores a la calidad percibida </a:t>
            </a:r>
            <a:endParaRPr lang="en-US" sz="1600" b="1" dirty="0">
              <a:solidFill>
                <a:srgbClr val="1188A3"/>
              </a:solidFill>
            </a:endParaRPr>
          </a:p>
        </p:txBody>
      </p:sp>
    </p:spTree>
    <p:extLst>
      <p:ext uri="{BB962C8B-B14F-4D97-AF65-F5344CB8AC3E}">
        <p14:creationId xmlns:p14="http://schemas.microsoft.com/office/powerpoint/2010/main" val="8639591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4D3DBB-C00D-AF78-443A-7D009B686687}"/>
              </a:ext>
            </a:extLst>
          </p:cNvPr>
          <p:cNvSpPr>
            <a:spLocks noGrp="1"/>
          </p:cNvSpPr>
          <p:nvPr>
            <p:ph type="body" sz="quarter" idx="18"/>
          </p:nvPr>
        </p:nvSpPr>
        <p:spPr>
          <a:xfrm>
            <a:off x="734715" y="1757011"/>
            <a:ext cx="4983180" cy="3823544"/>
          </a:xfrm>
          <a:ln>
            <a:solidFill>
              <a:srgbClr val="000000"/>
            </a:solidFill>
          </a:ln>
        </p:spPr>
        <p:txBody>
          <a:bodyPr>
            <a:normAutofit lnSpcReduction="10000"/>
          </a:bodyPr>
          <a:lstStyle/>
          <a:p>
            <a:pPr lvl="0"/>
            <a:r>
              <a:rPr lang="es-ES" b="1" dirty="0"/>
              <a:t>Las pruebas de discriminación </a:t>
            </a:r>
            <a:r>
              <a:rPr lang="es-ES" dirty="0"/>
              <a:t>pueden utilizarse para determinar si los platos/productos son diferentes entre sí</a:t>
            </a:r>
          </a:p>
          <a:p>
            <a:pPr marL="342900" lvl="0" indent="-342900">
              <a:buFont typeface="Arial" panose="020B0604020202020204" pitchFamily="34" charset="0"/>
              <a:buChar char="•"/>
            </a:pPr>
            <a:r>
              <a:rPr lang="es-ES" sz="2400" b="0" dirty="0"/>
              <a:t>Si una característica determinada (crujiente, blanda, punto de fusión, etc.) es diferente entre las muestras, o </a:t>
            </a:r>
          </a:p>
          <a:p>
            <a:pPr marL="342900" lvl="0" indent="-342900">
              <a:buFont typeface="Arial" panose="020B0604020202020204" pitchFamily="34" charset="0"/>
              <a:buChar char="•"/>
            </a:pPr>
            <a:r>
              <a:rPr lang="es-ES" sz="2400" b="0" dirty="0"/>
              <a:t>Si un producto tiene más de una característica seleccionada que otro. </a:t>
            </a:r>
          </a:p>
        </p:txBody>
      </p:sp>
      <p:sp>
        <p:nvSpPr>
          <p:cNvPr id="3" name="Text Placeholder 2">
            <a:extLst>
              <a:ext uri="{FF2B5EF4-FFF2-40B4-BE49-F238E27FC236}">
                <a16:creationId xmlns:a16="http://schemas.microsoft.com/office/drawing/2014/main" id="{4A4513C2-4D12-A111-AFC5-24E2749CC0D3}"/>
              </a:ext>
            </a:extLst>
          </p:cNvPr>
          <p:cNvSpPr>
            <a:spLocks noGrp="1"/>
          </p:cNvSpPr>
          <p:nvPr>
            <p:ph type="body" sz="quarter" idx="16"/>
          </p:nvPr>
        </p:nvSpPr>
        <p:spPr>
          <a:xfrm>
            <a:off x="734714" y="559694"/>
            <a:ext cx="5085159" cy="582221"/>
          </a:xfrm>
        </p:spPr>
        <p:txBody>
          <a:bodyPr>
            <a:normAutofit lnSpcReduction="10000"/>
          </a:bodyPr>
          <a:lstStyle/>
          <a:p>
            <a:r>
              <a:rPr lang="en-IE" dirty="0"/>
              <a:t>1. </a:t>
            </a:r>
            <a:r>
              <a:rPr lang="en-IE" dirty="0" err="1"/>
              <a:t>Métodos</a:t>
            </a:r>
            <a:r>
              <a:rPr lang="en-IE" dirty="0"/>
              <a:t> </a:t>
            </a:r>
            <a:r>
              <a:rPr lang="en-IE" dirty="0" err="1"/>
              <a:t>analíticos</a:t>
            </a:r>
            <a:r>
              <a:rPr lang="en-IE" dirty="0"/>
              <a:t>:</a:t>
            </a:r>
          </a:p>
        </p:txBody>
      </p:sp>
      <p:sp>
        <p:nvSpPr>
          <p:cNvPr id="6" name="TextBox 5">
            <a:extLst>
              <a:ext uri="{FF2B5EF4-FFF2-40B4-BE49-F238E27FC236}">
                <a16:creationId xmlns:a16="http://schemas.microsoft.com/office/drawing/2014/main" id="{37F61DEB-C92D-B050-3B28-9CC8F601C07E}"/>
              </a:ext>
            </a:extLst>
          </p:cNvPr>
          <p:cNvSpPr txBox="1"/>
          <p:nvPr/>
        </p:nvSpPr>
        <p:spPr>
          <a:xfrm>
            <a:off x="6685032" y="1733348"/>
            <a:ext cx="4983180" cy="3477875"/>
          </a:xfrm>
          <a:prstGeom prst="rect">
            <a:avLst/>
          </a:prstGeom>
          <a:solidFill>
            <a:srgbClr val="FFD100"/>
          </a:solidFill>
        </p:spPr>
        <p:txBody>
          <a:bodyPr wrap="square">
            <a:spAutoFit/>
          </a:bodyPr>
          <a:lstStyle/>
          <a:p>
            <a:pPr marL="452438" indent="0"/>
            <a:r>
              <a:rPr lang="es-ES" sz="2200" b="1" dirty="0">
                <a:solidFill>
                  <a:srgbClr val="000000"/>
                </a:solidFill>
              </a:rPr>
              <a:t>Los métodos descriptivos </a:t>
            </a:r>
            <a:r>
              <a:rPr lang="es-ES" sz="2200" dirty="0">
                <a:solidFill>
                  <a:srgbClr val="000000"/>
                </a:solidFill>
              </a:rPr>
              <a:t>se utilizan para proporcionar perfiles más completos de un producto pidiendo a los panelistas que identifiquen</a:t>
            </a:r>
            <a:r>
              <a:rPr lang="en-IE" sz="2200" b="0" dirty="0">
                <a:solidFill>
                  <a:srgbClr val="000000"/>
                </a:solidFill>
              </a:rPr>
              <a:t>: </a:t>
            </a:r>
          </a:p>
          <a:p>
            <a:pPr marL="795338" indent="-342900">
              <a:buFont typeface="Arial" panose="020B0604020202020204" pitchFamily="34" charset="0"/>
              <a:buChar char="•"/>
            </a:pPr>
            <a:r>
              <a:rPr lang="es-ES" sz="2200" b="0" u="sng" dirty="0">
                <a:solidFill>
                  <a:srgbClr val="000000"/>
                </a:solidFill>
              </a:rPr>
              <a:t>diferentes características dentro del producto y </a:t>
            </a:r>
          </a:p>
          <a:p>
            <a:pPr marL="795338" indent="-342900">
              <a:buFont typeface="Arial" panose="020B0604020202020204" pitchFamily="34" charset="0"/>
              <a:buChar char="•"/>
            </a:pPr>
            <a:r>
              <a:rPr lang="en-IE" sz="2200" b="0" u="sng" dirty="0" err="1">
                <a:solidFill>
                  <a:srgbClr val="000000"/>
                </a:solidFill>
              </a:rPr>
              <a:t>cuantificar</a:t>
            </a:r>
            <a:r>
              <a:rPr lang="en-IE" sz="2200" b="0" u="sng" dirty="0">
                <a:solidFill>
                  <a:srgbClr val="000000"/>
                </a:solidFill>
              </a:rPr>
              <a:t> las </a:t>
            </a:r>
            <a:r>
              <a:rPr lang="en-IE" sz="2200" b="0" u="sng" dirty="0" err="1">
                <a:solidFill>
                  <a:srgbClr val="000000"/>
                </a:solidFill>
              </a:rPr>
              <a:t>características</a:t>
            </a:r>
            <a:r>
              <a:rPr lang="en-IE" sz="2200" b="0" u="sng" dirty="0">
                <a:solidFill>
                  <a:srgbClr val="000000"/>
                </a:solidFill>
              </a:rPr>
              <a:t>. </a:t>
            </a:r>
          </a:p>
          <a:p>
            <a:pPr marL="452438"/>
            <a:endParaRPr lang="en-IE" sz="2200" b="0" u="sng" dirty="0">
              <a:solidFill>
                <a:srgbClr val="000000"/>
              </a:solidFill>
            </a:endParaRPr>
          </a:p>
          <a:p>
            <a:pPr marL="452438" marR="0" lvl="0" indent="0" algn="l" defTabSz="914400" rtl="0" eaLnBrk="1" fontAlgn="auto" latinLnBrk="0" hangingPunct="1">
              <a:lnSpc>
                <a:spcPct val="100000"/>
              </a:lnSpc>
              <a:spcBef>
                <a:spcPts val="0"/>
              </a:spcBef>
              <a:spcAft>
                <a:spcPts val="0"/>
              </a:spcAft>
              <a:buClrTx/>
              <a:buSzTx/>
              <a:buFontTx/>
              <a:buNone/>
              <a:tabLst/>
              <a:defRPr/>
            </a:pPr>
            <a:r>
              <a:rPr lang="es-ES" sz="2200" b="0" dirty="0">
                <a:solidFill>
                  <a:srgbClr val="000000"/>
                </a:solidFill>
              </a:rPr>
              <a:t>Los mejores resultados se obtienen de los panelistas gustativos formados</a:t>
            </a:r>
            <a:r>
              <a:rPr lang="en-IE" sz="2200" b="0" dirty="0">
                <a:solidFill>
                  <a:srgbClr val="000000"/>
                </a:solidFill>
              </a:rPr>
              <a:t>. </a:t>
            </a:r>
          </a:p>
        </p:txBody>
      </p:sp>
      <p:sp>
        <p:nvSpPr>
          <p:cNvPr id="29" name="TextBox 28">
            <a:extLst>
              <a:ext uri="{FF2B5EF4-FFF2-40B4-BE49-F238E27FC236}">
                <a16:creationId xmlns:a16="http://schemas.microsoft.com/office/drawing/2014/main" id="{AC0AD05A-4D6D-A682-F486-127F1F2403EF}"/>
              </a:ext>
            </a:extLst>
          </p:cNvPr>
          <p:cNvSpPr txBox="1"/>
          <p:nvPr/>
        </p:nvSpPr>
        <p:spPr>
          <a:xfrm>
            <a:off x="6748181" y="389140"/>
            <a:ext cx="4772254" cy="923330"/>
          </a:xfrm>
          <a:prstGeom prst="rect">
            <a:avLst/>
          </a:prstGeom>
          <a:noFill/>
          <a:ln>
            <a:solidFill>
              <a:srgbClr val="FFD100"/>
            </a:solidFill>
          </a:ln>
        </p:spPr>
        <p:txBody>
          <a:bodyPr wrap="square">
            <a:spAutoFit/>
          </a:bodyPr>
          <a:lstStyle/>
          <a:p>
            <a:pPr marL="355600" indent="0"/>
            <a:r>
              <a:rPr lang="es-ES" sz="1800" b="1" dirty="0">
                <a:solidFill>
                  <a:srgbClr val="000000"/>
                </a:solidFill>
              </a:rPr>
              <a:t>Los métodos analíticos </a:t>
            </a:r>
            <a:r>
              <a:rPr lang="es-ES" sz="1800" dirty="0">
                <a:solidFill>
                  <a:srgbClr val="000000"/>
                </a:solidFill>
              </a:rPr>
              <a:t>de evaluación sensorial suelen ser métodos de discriminación y/o descriptivos. </a:t>
            </a:r>
            <a:endParaRPr lang="en-IE" sz="1800" dirty="0">
              <a:solidFill>
                <a:srgbClr val="000000"/>
              </a:solidFill>
            </a:endParaRPr>
          </a:p>
        </p:txBody>
      </p:sp>
      <p:cxnSp>
        <p:nvCxnSpPr>
          <p:cNvPr id="31" name="Straight Connector 30">
            <a:extLst>
              <a:ext uri="{FF2B5EF4-FFF2-40B4-BE49-F238E27FC236}">
                <a16:creationId xmlns:a16="http://schemas.microsoft.com/office/drawing/2014/main" id="{53DBBB26-B782-FC4B-549C-7DB16FBF517F}"/>
              </a:ext>
            </a:extLst>
          </p:cNvPr>
          <p:cNvCxnSpPr/>
          <p:nvPr/>
        </p:nvCxnSpPr>
        <p:spPr>
          <a:xfrm>
            <a:off x="6386813" y="5927558"/>
            <a:ext cx="5805187" cy="0"/>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sp>
        <p:nvSpPr>
          <p:cNvPr id="4" name="Arrow: Right 3">
            <a:extLst>
              <a:ext uri="{FF2B5EF4-FFF2-40B4-BE49-F238E27FC236}">
                <a16:creationId xmlns:a16="http://schemas.microsoft.com/office/drawing/2014/main" id="{B88BCCF3-78F1-2843-5B89-48AFCCE57435}"/>
              </a:ext>
            </a:extLst>
          </p:cNvPr>
          <p:cNvSpPr/>
          <p:nvPr/>
        </p:nvSpPr>
        <p:spPr>
          <a:xfrm>
            <a:off x="5265964" y="642972"/>
            <a:ext cx="1413023" cy="340824"/>
          </a:xfrm>
          <a:prstGeom prst="rightArrow">
            <a:avLst/>
          </a:prstGeom>
          <a:solidFill>
            <a:srgbClr val="FED100"/>
          </a:solidFill>
          <a:ln>
            <a:solidFill>
              <a:srgbClr val="FE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5821648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06CF72-8E7F-6B86-CC54-50229B1A7273}"/>
              </a:ext>
            </a:extLst>
          </p:cNvPr>
          <p:cNvSpPr>
            <a:spLocks noGrp="1"/>
          </p:cNvSpPr>
          <p:nvPr>
            <p:ph type="body" sz="quarter" idx="16"/>
          </p:nvPr>
        </p:nvSpPr>
        <p:spPr>
          <a:xfrm>
            <a:off x="569495" y="536836"/>
            <a:ext cx="5085159" cy="582221"/>
          </a:xfrm>
        </p:spPr>
        <p:txBody>
          <a:bodyPr>
            <a:normAutofit lnSpcReduction="10000"/>
          </a:bodyPr>
          <a:lstStyle/>
          <a:p>
            <a:r>
              <a:rPr lang="en-IE" dirty="0"/>
              <a:t>2. </a:t>
            </a:r>
            <a:r>
              <a:rPr lang="en-IE" dirty="0" err="1"/>
              <a:t>Métodos</a:t>
            </a:r>
            <a:r>
              <a:rPr lang="en-IE" dirty="0"/>
              <a:t> </a:t>
            </a:r>
            <a:r>
              <a:rPr lang="en-IE" dirty="0" err="1"/>
              <a:t>afectivos</a:t>
            </a:r>
            <a:r>
              <a:rPr lang="en-IE" dirty="0"/>
              <a:t> :</a:t>
            </a:r>
          </a:p>
        </p:txBody>
      </p:sp>
      <p:pic>
        <p:nvPicPr>
          <p:cNvPr id="7" name="Picture Placeholder 6">
            <a:extLst>
              <a:ext uri="{FF2B5EF4-FFF2-40B4-BE49-F238E27FC236}">
                <a16:creationId xmlns:a16="http://schemas.microsoft.com/office/drawing/2014/main" id="{D64C50A9-E0B2-B9EF-282A-3569368CF9E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
        <p:nvSpPr>
          <p:cNvPr id="5" name="Text Placeholder 4">
            <a:extLst>
              <a:ext uri="{FF2B5EF4-FFF2-40B4-BE49-F238E27FC236}">
                <a16:creationId xmlns:a16="http://schemas.microsoft.com/office/drawing/2014/main" id="{B85FAFC5-480E-D3C7-DE00-EB483597512A}"/>
              </a:ext>
            </a:extLst>
          </p:cNvPr>
          <p:cNvSpPr txBox="1">
            <a:spLocks noGrp="1"/>
          </p:cNvSpPr>
          <p:nvPr>
            <p:ph type="body" sz="quarter" idx="18"/>
          </p:nvPr>
        </p:nvSpPr>
        <p:spPr>
          <a:xfrm>
            <a:off x="569495" y="1500690"/>
            <a:ext cx="5630779" cy="4397101"/>
          </a:xfrm>
          <a:prstGeom prst="rect">
            <a:avLst/>
          </a:prstGeom>
          <a:noFill/>
        </p:spPr>
        <p:txBody>
          <a:bodyPr wrap="square">
            <a:spAutoFit/>
          </a:bodyPr>
          <a:lstStyle/>
          <a:p>
            <a:pPr marL="0" indent="0">
              <a:buNone/>
            </a:pPr>
            <a:r>
              <a:rPr lang="es-ES" sz="2250" dirty="0"/>
              <a:t>Reunir un panel de su consumidor objetivo para responder a preguntas como</a:t>
            </a:r>
            <a:r>
              <a:rPr lang="en-IE" sz="2250" dirty="0"/>
              <a:t>:</a:t>
            </a:r>
          </a:p>
          <a:p>
            <a:pPr marL="0" indent="0">
              <a:buNone/>
            </a:pPr>
            <a:endParaRPr lang="en-IE" sz="1050" dirty="0"/>
          </a:p>
          <a:p>
            <a:pPr marL="342900" lvl="0" indent="-342900">
              <a:buFont typeface="Arial" panose="020B0604020202020204" pitchFamily="34" charset="0"/>
              <a:buChar char="•"/>
            </a:pPr>
            <a:r>
              <a:rPr lang="es-ES" sz="2250" i="1" dirty="0"/>
              <a:t>¿Qué producto prefiere?</a:t>
            </a:r>
          </a:p>
          <a:p>
            <a:pPr marL="342900" lvl="0" indent="-342900">
              <a:buFont typeface="Arial" panose="020B0604020202020204" pitchFamily="34" charset="0"/>
              <a:buChar char="•"/>
            </a:pPr>
            <a:r>
              <a:rPr lang="es-ES" sz="2250" i="1" dirty="0"/>
              <a:t>¿Qué producto le gusta?</a:t>
            </a:r>
          </a:p>
          <a:p>
            <a:pPr marL="342900" lvl="0" indent="-342900">
              <a:buFont typeface="Arial" panose="020B0604020202020204" pitchFamily="34" charset="0"/>
              <a:buChar char="•"/>
            </a:pPr>
            <a:r>
              <a:rPr lang="es-ES" sz="2250" i="1" dirty="0"/>
              <a:t>¿Le gusta este producto?</a:t>
            </a:r>
          </a:p>
          <a:p>
            <a:pPr marL="342900" lvl="0" indent="-342900">
              <a:buFont typeface="Arial" panose="020B0604020202020204" pitchFamily="34" charset="0"/>
              <a:buChar char="•"/>
            </a:pPr>
            <a:r>
              <a:rPr lang="es-ES" sz="2250" i="1" dirty="0"/>
              <a:t>¿Con qué frecuencia compraría/utilizaría este producto?</a:t>
            </a:r>
            <a:endParaRPr lang="en-IE" sz="1050" dirty="0"/>
          </a:p>
          <a:p>
            <a:pPr marL="0" indent="0"/>
            <a:r>
              <a:rPr lang="es-ES" sz="2250" dirty="0"/>
              <a:t>Los métodos afectivos requieren un tamaño de panel mucho mayor que los métodos analíticos, para dar mayor confianza a la interpretación de los resultados. </a:t>
            </a:r>
            <a:endParaRPr lang="en-IE" sz="2250" dirty="0"/>
          </a:p>
        </p:txBody>
      </p:sp>
    </p:spTree>
    <p:extLst>
      <p:ext uri="{BB962C8B-B14F-4D97-AF65-F5344CB8AC3E}">
        <p14:creationId xmlns:p14="http://schemas.microsoft.com/office/powerpoint/2010/main" val="33448279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0E589AC-37F1-FAA4-1A08-A647BF2C832B}"/>
              </a:ext>
            </a:extLst>
          </p:cNvPr>
          <p:cNvSpPr>
            <a:spLocks noGrp="1"/>
          </p:cNvSpPr>
          <p:nvPr>
            <p:ph type="body" sz="quarter" idx="16"/>
          </p:nvPr>
        </p:nvSpPr>
        <p:spPr>
          <a:xfrm>
            <a:off x="-1" y="414372"/>
            <a:ext cx="11699421" cy="582221"/>
          </a:xfrm>
          <a:solidFill>
            <a:srgbClr val="FED100"/>
          </a:solidFill>
        </p:spPr>
        <p:txBody>
          <a:bodyPr anchor="ctr">
            <a:normAutofit fontScale="77500" lnSpcReduction="20000"/>
          </a:bodyPr>
          <a:lstStyle/>
          <a:p>
            <a:r>
              <a:rPr lang="en-IE" dirty="0"/>
              <a:t> </a:t>
            </a:r>
            <a:r>
              <a:rPr lang="es-ES" dirty="0"/>
              <a:t>Variables alimentarias: También hay que tener en cuenta la apariencia </a:t>
            </a:r>
            <a:r>
              <a:rPr lang="en-IE" dirty="0"/>
              <a:t>…</a:t>
            </a:r>
          </a:p>
        </p:txBody>
      </p:sp>
      <p:sp>
        <p:nvSpPr>
          <p:cNvPr id="4" name="Text Placeholder 2">
            <a:extLst>
              <a:ext uri="{FF2B5EF4-FFF2-40B4-BE49-F238E27FC236}">
                <a16:creationId xmlns:a16="http://schemas.microsoft.com/office/drawing/2014/main" id="{A0E6A328-019C-2AB3-5986-05907F29F4BD}"/>
              </a:ext>
            </a:extLst>
          </p:cNvPr>
          <p:cNvSpPr>
            <a:spLocks noGrp="1"/>
          </p:cNvSpPr>
          <p:nvPr>
            <p:ph type="body" sz="quarter" idx="18"/>
          </p:nvPr>
        </p:nvSpPr>
        <p:spPr>
          <a:xfrm>
            <a:off x="734713" y="1412457"/>
            <a:ext cx="7326145" cy="3867150"/>
          </a:xfrm>
        </p:spPr>
        <p:txBody>
          <a:bodyPr>
            <a:noAutofit/>
          </a:bodyPr>
          <a:lstStyle/>
          <a:p>
            <a:pPr marL="0" indent="0" algn="just"/>
            <a:r>
              <a:rPr lang="en-US" sz="2200" dirty="0"/>
              <a:t>Digestion begins in the eyes. The appearance of food helps prepare the mouth for food intake (the mouth effect). The technical description.....</a:t>
            </a:r>
          </a:p>
          <a:p>
            <a:pPr marL="0" indent="0" algn="just"/>
            <a:r>
              <a:rPr lang="es-ES" sz="2200" dirty="0"/>
              <a:t>El aspecto de los alimentos, determinado principalmente por el color de la superficie, es la primera sensación que el consumidor percibe y utiliza como herramienta para aceptar </a:t>
            </a:r>
            <a:r>
              <a:rPr lang="es-ES" sz="2200" b="1" i="1" dirty="0"/>
              <a:t>o rechazar los alimentos </a:t>
            </a:r>
            <a:r>
              <a:rPr lang="en-IE" sz="2200" dirty="0"/>
              <a:t>(Leon et al., 2006)</a:t>
            </a:r>
            <a:endParaRPr lang="en-IE" sz="2200" b="1" dirty="0"/>
          </a:p>
          <a:p>
            <a:pPr marL="0" indent="0" algn="just"/>
            <a:r>
              <a:rPr lang="es-ES" sz="2200" dirty="0"/>
              <a:t>Las pruebas de apariencia tienen en cuenta la percepción visual de los alimentos, que incluye el color, el tamaño, la forma, la transparencia, la opacidad y el brillo. </a:t>
            </a:r>
          </a:p>
          <a:p>
            <a:pPr marL="0" indent="0" algn="just"/>
            <a:r>
              <a:rPr lang="es-ES" sz="2200" dirty="0"/>
              <a:t>El aspecto y el color se explican fácilmente a través de la fruta. A medida que una fruta madura, el color se enriquece o, por el contrario, a medida que un alimento se echa a perder o se enmohece, se produce una pérdida de color</a:t>
            </a:r>
            <a:endParaRPr lang="en-IE" sz="2200" dirty="0"/>
          </a:p>
        </p:txBody>
      </p:sp>
      <p:pic>
        <p:nvPicPr>
          <p:cNvPr id="6" name="Picture 5" descr="Rainbow of fresh vegetables and fruits">
            <a:extLst>
              <a:ext uri="{FF2B5EF4-FFF2-40B4-BE49-F238E27FC236}">
                <a16:creationId xmlns:a16="http://schemas.microsoft.com/office/drawing/2014/main" id="{51CB3288-F216-D992-3FFB-8F224B97F3E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279811" y="1508961"/>
            <a:ext cx="3767812" cy="4491789"/>
          </a:xfrm>
          <a:prstGeom prst="rect">
            <a:avLst/>
          </a:prstGeom>
        </p:spPr>
      </p:pic>
    </p:spTree>
    <p:extLst>
      <p:ext uri="{BB962C8B-B14F-4D97-AF65-F5344CB8AC3E}">
        <p14:creationId xmlns:p14="http://schemas.microsoft.com/office/powerpoint/2010/main" val="33719160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63A37659-2513-7573-B62A-882D280780B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0" y="2016579"/>
            <a:ext cx="6978387" cy="2803478"/>
          </a:xfrm>
          <a:prstGeom prst="rect">
            <a:avLst/>
          </a:prstGeom>
        </p:spPr>
      </p:pic>
      <p:sp>
        <p:nvSpPr>
          <p:cNvPr id="4" name="Text Placeholder 3">
            <a:extLst>
              <a:ext uri="{FF2B5EF4-FFF2-40B4-BE49-F238E27FC236}">
                <a16:creationId xmlns:a16="http://schemas.microsoft.com/office/drawing/2014/main" id="{22BF5214-D2D2-883B-D2C2-1331FC4F378D}"/>
              </a:ext>
            </a:extLst>
          </p:cNvPr>
          <p:cNvSpPr>
            <a:spLocks noGrp="1"/>
          </p:cNvSpPr>
          <p:nvPr>
            <p:ph type="body" sz="quarter" idx="16"/>
          </p:nvPr>
        </p:nvSpPr>
        <p:spPr>
          <a:xfrm>
            <a:off x="0" y="272849"/>
            <a:ext cx="11593285" cy="582221"/>
          </a:xfrm>
          <a:solidFill>
            <a:srgbClr val="FFD100"/>
          </a:solidFill>
        </p:spPr>
        <p:txBody>
          <a:bodyPr anchor="ctr">
            <a:normAutofit lnSpcReduction="10000"/>
          </a:bodyPr>
          <a:lstStyle/>
          <a:p>
            <a:r>
              <a:rPr lang="en-IE" dirty="0"/>
              <a:t>      Visual y </a:t>
            </a:r>
            <a:r>
              <a:rPr lang="en-IE" dirty="0" err="1"/>
              <a:t>olfativa</a:t>
            </a:r>
            <a:r>
              <a:rPr lang="en-IE" dirty="0"/>
              <a:t>...</a:t>
            </a:r>
          </a:p>
        </p:txBody>
      </p:sp>
      <p:sp>
        <p:nvSpPr>
          <p:cNvPr id="6" name="Text Placeholder 3">
            <a:extLst>
              <a:ext uri="{FF2B5EF4-FFF2-40B4-BE49-F238E27FC236}">
                <a16:creationId xmlns:a16="http://schemas.microsoft.com/office/drawing/2014/main" id="{778A0B16-4D14-8F63-DD7E-3AE0243C10DF}"/>
              </a:ext>
            </a:extLst>
          </p:cNvPr>
          <p:cNvSpPr>
            <a:spLocks noGrp="1"/>
          </p:cNvSpPr>
          <p:nvPr>
            <p:ph type="body" sz="quarter" idx="18"/>
          </p:nvPr>
        </p:nvSpPr>
        <p:spPr>
          <a:xfrm>
            <a:off x="6890084" y="2689918"/>
            <a:ext cx="5301916" cy="3229619"/>
          </a:xfrm>
          <a:solidFill>
            <a:srgbClr val="85D2E1"/>
          </a:solidFill>
        </p:spPr>
        <p:txBody>
          <a:bodyPr/>
          <a:lstStyle/>
          <a:p>
            <a:pPr algn="ctr"/>
            <a:r>
              <a:rPr lang="en-IE" b="1" dirty="0"/>
              <a:t>¿CUÁL ELEGIRÍAS?</a:t>
            </a:r>
          </a:p>
          <a:p>
            <a:pPr algn="ctr"/>
            <a:r>
              <a:rPr lang="es-ES" dirty="0"/>
              <a:t>La percepción visual o las señales olfativas (el olfato) suelen ser los primeros sentidos que proporcionan información o una percepción sobre la calidad de los alimentos.</a:t>
            </a:r>
            <a:endParaRPr lang="en-IE" dirty="0"/>
          </a:p>
        </p:txBody>
      </p:sp>
    </p:spTree>
    <p:extLst>
      <p:ext uri="{BB962C8B-B14F-4D97-AF65-F5344CB8AC3E}">
        <p14:creationId xmlns:p14="http://schemas.microsoft.com/office/powerpoint/2010/main" val="6400727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39D6FB-9144-4C63-BF5C-7B2C1E478B49}"/>
              </a:ext>
            </a:extLst>
          </p:cNvPr>
          <p:cNvSpPr>
            <a:spLocks noGrp="1"/>
          </p:cNvSpPr>
          <p:nvPr>
            <p:ph type="body" sz="quarter" idx="29"/>
          </p:nvPr>
        </p:nvSpPr>
        <p:spPr>
          <a:solidFill>
            <a:srgbClr val="85D2E1"/>
          </a:solidFill>
        </p:spPr>
        <p:txBody>
          <a:bodyPr anchor="ctr">
            <a:normAutofit lnSpcReduction="10000"/>
          </a:bodyPr>
          <a:lstStyle/>
          <a:p>
            <a:r>
              <a:rPr lang="es-ES" dirty="0"/>
              <a:t>El sabor suele estar formado por 3 componentes</a:t>
            </a:r>
            <a:r>
              <a:rPr lang="en-IE" dirty="0"/>
              <a:t>:</a:t>
            </a:r>
          </a:p>
        </p:txBody>
      </p:sp>
      <p:sp>
        <p:nvSpPr>
          <p:cNvPr id="3" name="Text Placeholder 2">
            <a:extLst>
              <a:ext uri="{FF2B5EF4-FFF2-40B4-BE49-F238E27FC236}">
                <a16:creationId xmlns:a16="http://schemas.microsoft.com/office/drawing/2014/main" id="{C8A5B2A5-1AE9-2D91-CEE5-38A4A80ECF6E}"/>
              </a:ext>
            </a:extLst>
          </p:cNvPr>
          <p:cNvSpPr>
            <a:spLocks noGrp="1"/>
          </p:cNvSpPr>
          <p:nvPr>
            <p:ph type="body" sz="quarter" idx="21"/>
          </p:nvPr>
        </p:nvSpPr>
        <p:spPr>
          <a:xfrm>
            <a:off x="1461407" y="3679498"/>
            <a:ext cx="2286000" cy="1237497"/>
          </a:xfrm>
        </p:spPr>
        <p:txBody>
          <a:bodyPr>
            <a:normAutofit fontScale="92500" lnSpcReduction="20000"/>
          </a:bodyPr>
          <a:lstStyle/>
          <a:p>
            <a:pPr marL="0" indent="0"/>
            <a:r>
              <a:rPr lang="es-ES" dirty="0"/>
              <a:t>Esto contribuye al placer de comer: por ejemplo, el aroma del pan recién horneado</a:t>
            </a:r>
            <a:endParaRPr lang="en-IE" dirty="0"/>
          </a:p>
        </p:txBody>
      </p:sp>
      <p:sp>
        <p:nvSpPr>
          <p:cNvPr id="4" name="Text Placeholder 3">
            <a:extLst>
              <a:ext uri="{FF2B5EF4-FFF2-40B4-BE49-F238E27FC236}">
                <a16:creationId xmlns:a16="http://schemas.microsoft.com/office/drawing/2014/main" id="{4153FF38-B689-7067-06FC-F407C5ED98EA}"/>
              </a:ext>
            </a:extLst>
          </p:cNvPr>
          <p:cNvSpPr>
            <a:spLocks noGrp="1"/>
          </p:cNvSpPr>
          <p:nvPr>
            <p:ph type="body" sz="quarter" idx="25"/>
          </p:nvPr>
        </p:nvSpPr>
        <p:spPr>
          <a:xfrm>
            <a:off x="1646208" y="3341247"/>
            <a:ext cx="1903851" cy="335052"/>
          </a:xfrm>
        </p:spPr>
        <p:txBody>
          <a:bodyPr>
            <a:normAutofit fontScale="92500" lnSpcReduction="10000"/>
          </a:bodyPr>
          <a:lstStyle/>
          <a:p>
            <a:r>
              <a:rPr lang="es-ES" i="0" dirty="0">
                <a:solidFill>
                  <a:srgbClr val="000000"/>
                </a:solidFill>
                <a:effectLst/>
                <a:latin typeface="-apple-system"/>
              </a:rPr>
              <a:t>AROMA</a:t>
            </a:r>
            <a:endParaRPr lang="en-IE" dirty="0"/>
          </a:p>
        </p:txBody>
      </p:sp>
      <p:sp>
        <p:nvSpPr>
          <p:cNvPr id="5" name="Text Placeholder 4">
            <a:extLst>
              <a:ext uri="{FF2B5EF4-FFF2-40B4-BE49-F238E27FC236}">
                <a16:creationId xmlns:a16="http://schemas.microsoft.com/office/drawing/2014/main" id="{28C67ECC-5D84-08B1-06C7-51C962CE01F5}"/>
              </a:ext>
            </a:extLst>
          </p:cNvPr>
          <p:cNvSpPr>
            <a:spLocks noGrp="1"/>
          </p:cNvSpPr>
          <p:nvPr>
            <p:ph type="body" sz="quarter" idx="32"/>
          </p:nvPr>
        </p:nvSpPr>
        <p:spPr>
          <a:xfrm>
            <a:off x="5135336" y="3681424"/>
            <a:ext cx="2367643" cy="1328498"/>
          </a:xfrm>
        </p:spPr>
        <p:txBody>
          <a:bodyPr>
            <a:normAutofit fontScale="92500" lnSpcReduction="20000"/>
          </a:bodyPr>
          <a:lstStyle/>
          <a:p>
            <a:pPr marL="0" indent="0"/>
            <a:r>
              <a:rPr lang="es-ES" dirty="0"/>
              <a:t>Es la sensación física que crea un alimento o una bebida en la boca, a veces está relacionada con la textura</a:t>
            </a:r>
            <a:endParaRPr lang="en-IE" dirty="0"/>
          </a:p>
        </p:txBody>
      </p:sp>
      <p:sp>
        <p:nvSpPr>
          <p:cNvPr id="6" name="Text Placeholder 5">
            <a:extLst>
              <a:ext uri="{FF2B5EF4-FFF2-40B4-BE49-F238E27FC236}">
                <a16:creationId xmlns:a16="http://schemas.microsoft.com/office/drawing/2014/main" id="{84284503-EACC-8174-3C5A-3489312A0606}"/>
              </a:ext>
            </a:extLst>
          </p:cNvPr>
          <p:cNvSpPr>
            <a:spLocks noGrp="1"/>
          </p:cNvSpPr>
          <p:nvPr>
            <p:ph type="body" sz="quarter" idx="33"/>
          </p:nvPr>
        </p:nvSpPr>
        <p:spPr/>
        <p:txBody>
          <a:bodyPr>
            <a:normAutofit fontScale="85000" lnSpcReduction="10000"/>
          </a:bodyPr>
          <a:lstStyle/>
          <a:p>
            <a:r>
              <a:rPr lang="en-IE" dirty="0"/>
              <a:t>ALGODÓN BUCAL</a:t>
            </a:r>
          </a:p>
        </p:txBody>
      </p:sp>
      <p:sp>
        <p:nvSpPr>
          <p:cNvPr id="7" name="Text Placeholder 6">
            <a:extLst>
              <a:ext uri="{FF2B5EF4-FFF2-40B4-BE49-F238E27FC236}">
                <a16:creationId xmlns:a16="http://schemas.microsoft.com/office/drawing/2014/main" id="{4516F093-1852-68F7-A829-4BF54D75ED35}"/>
              </a:ext>
            </a:extLst>
          </p:cNvPr>
          <p:cNvSpPr>
            <a:spLocks noGrp="1"/>
          </p:cNvSpPr>
          <p:nvPr>
            <p:ph type="body" sz="quarter" idx="36"/>
          </p:nvPr>
        </p:nvSpPr>
        <p:spPr>
          <a:xfrm>
            <a:off x="8825593" y="3670297"/>
            <a:ext cx="2449285" cy="1339625"/>
          </a:xfrm>
        </p:spPr>
        <p:txBody>
          <a:bodyPr>
            <a:normAutofit fontScale="77500" lnSpcReduction="20000"/>
          </a:bodyPr>
          <a:lstStyle/>
          <a:p>
            <a:pPr marL="0" indent="0"/>
            <a:r>
              <a:rPr lang="es-ES" dirty="0"/>
              <a:t>Esto desempeña un papel fundamental en el reconocimiento, la aceptación y la apreciación de los alimentos: dulce, salado, ácido, amargo, umami</a:t>
            </a:r>
            <a:endParaRPr lang="en-IE" dirty="0"/>
          </a:p>
        </p:txBody>
      </p:sp>
      <p:sp>
        <p:nvSpPr>
          <p:cNvPr id="8" name="Text Placeholder 7">
            <a:extLst>
              <a:ext uri="{FF2B5EF4-FFF2-40B4-BE49-F238E27FC236}">
                <a16:creationId xmlns:a16="http://schemas.microsoft.com/office/drawing/2014/main" id="{A5D9B601-9DB9-521C-5891-D74ED3FB94C8}"/>
              </a:ext>
            </a:extLst>
          </p:cNvPr>
          <p:cNvSpPr>
            <a:spLocks noGrp="1"/>
          </p:cNvSpPr>
          <p:nvPr>
            <p:ph type="body" sz="quarter" idx="37"/>
          </p:nvPr>
        </p:nvSpPr>
        <p:spPr/>
        <p:txBody>
          <a:bodyPr>
            <a:normAutofit fontScale="92500" lnSpcReduction="10000"/>
          </a:bodyPr>
          <a:lstStyle/>
          <a:p>
            <a:r>
              <a:rPr lang="en-IE" dirty="0"/>
              <a:t>SABOR</a:t>
            </a:r>
          </a:p>
        </p:txBody>
      </p:sp>
      <p:pic>
        <p:nvPicPr>
          <p:cNvPr id="10" name="Graphic 9" descr="Nose outline">
            <a:extLst>
              <a:ext uri="{FF2B5EF4-FFF2-40B4-BE49-F238E27FC236}">
                <a16:creationId xmlns:a16="http://schemas.microsoft.com/office/drawing/2014/main" id="{DAB5BD9F-F743-E690-71AB-0ED0BFD980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34293" y="1641022"/>
            <a:ext cx="914400" cy="914400"/>
          </a:xfrm>
          <a:prstGeom prst="rect">
            <a:avLst/>
          </a:prstGeom>
        </p:spPr>
      </p:pic>
      <p:pic>
        <p:nvPicPr>
          <p:cNvPr id="12" name="Graphic 11" descr="Lips outline">
            <a:extLst>
              <a:ext uri="{FF2B5EF4-FFF2-40B4-BE49-F238E27FC236}">
                <a16:creationId xmlns:a16="http://schemas.microsoft.com/office/drawing/2014/main" id="{E987978C-7F32-B9FF-11FB-C13EF66840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61957" y="1724634"/>
            <a:ext cx="914400" cy="914400"/>
          </a:xfrm>
          <a:prstGeom prst="rect">
            <a:avLst/>
          </a:prstGeom>
        </p:spPr>
      </p:pic>
      <p:pic>
        <p:nvPicPr>
          <p:cNvPr id="14" name="Graphic 13" descr="Tongue with solid fill">
            <a:extLst>
              <a:ext uri="{FF2B5EF4-FFF2-40B4-BE49-F238E27FC236}">
                <a16:creationId xmlns:a16="http://schemas.microsoft.com/office/drawing/2014/main" id="{746A643D-BCBF-141F-D0DB-DAD16DD32C5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93035" y="1724634"/>
            <a:ext cx="914400" cy="914400"/>
          </a:xfrm>
          <a:prstGeom prst="rect">
            <a:avLst/>
          </a:prstGeom>
        </p:spPr>
      </p:pic>
    </p:spTree>
    <p:extLst>
      <p:ext uri="{BB962C8B-B14F-4D97-AF65-F5344CB8AC3E}">
        <p14:creationId xmlns:p14="http://schemas.microsoft.com/office/powerpoint/2010/main" val="10356160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Magnifying glass and question mark">
            <a:extLst>
              <a:ext uri="{FF2B5EF4-FFF2-40B4-BE49-F238E27FC236}">
                <a16:creationId xmlns:a16="http://schemas.microsoft.com/office/drawing/2014/main" id="{74148B48-A187-BB8A-24D0-E12481B66FD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6B0E361B-198A-F43D-F757-AFF4AAFFEDBD}"/>
              </a:ext>
            </a:extLst>
          </p:cNvPr>
          <p:cNvSpPr>
            <a:spLocks noGrp="1"/>
          </p:cNvSpPr>
          <p:nvPr>
            <p:ph type="body" sz="quarter" idx="18"/>
          </p:nvPr>
        </p:nvSpPr>
        <p:spPr>
          <a:xfrm>
            <a:off x="1515979" y="1773241"/>
            <a:ext cx="5105121" cy="4525954"/>
          </a:xfrm>
        </p:spPr>
        <p:txBody>
          <a:bodyPr vert="horz" lIns="91440" tIns="45720" rIns="91440" bIns="45720" rtlCol="0" anchor="t">
            <a:normAutofit fontScale="92500" lnSpcReduction="20000"/>
          </a:bodyPr>
          <a:lstStyle/>
          <a:p>
            <a:pPr marL="285750" indent="-285750" algn="just">
              <a:buFont typeface="Arial" panose="020B0604020202020204" pitchFamily="34" charset="0"/>
              <a:buChar char="•"/>
            </a:pPr>
            <a:r>
              <a:rPr lang="es-ES" sz="2400" dirty="0">
                <a:cs typeface="Arial" panose="020B0604020202020204" pitchFamily="34" charset="0"/>
              </a:rPr>
              <a:t>Proporcionar una </a:t>
            </a:r>
            <a:r>
              <a:rPr lang="es-ES" sz="2400" b="1" dirty="0">
                <a:cs typeface="Arial" panose="020B0604020202020204" pitchFamily="34" charset="0"/>
              </a:rPr>
              <a:t>especificación</a:t>
            </a:r>
            <a:r>
              <a:rPr lang="es-ES" sz="2400" dirty="0">
                <a:cs typeface="Arial" panose="020B0604020202020204" pitchFamily="34" charset="0"/>
              </a:rPr>
              <a:t> detallada de un único producto (que puede pedir un minorista). Una descripción básica suele contener: aroma/sabor; aspecto, sabor; sensación en la boca/trigeminal; regusto </a:t>
            </a:r>
            <a:endParaRPr lang="es-ES"/>
          </a:p>
          <a:p>
            <a:pPr marL="285750" indent="-285750" algn="just">
              <a:buFont typeface="Arial" panose="020B0604020202020204" pitchFamily="34" charset="0"/>
              <a:buChar char="•"/>
            </a:pPr>
            <a:r>
              <a:rPr lang="es-ES" dirty="0">
                <a:cs typeface="Arial" panose="020B0604020202020204" pitchFamily="34" charset="0"/>
              </a:rPr>
              <a:t>Para comparar productos (por ejemplo, hojas de atributos de calidad - normalmente para una gran empresa)</a:t>
            </a:r>
          </a:p>
          <a:p>
            <a:pPr marL="285750" indent="-285750" algn="just">
              <a:buFont typeface="Arial" panose="020B0604020202020204" pitchFamily="34" charset="0"/>
              <a:buChar char="•"/>
            </a:pPr>
            <a:r>
              <a:rPr lang="es-ES" sz="2400" dirty="0">
                <a:cs typeface="Arial" panose="020B0604020202020204" pitchFamily="34" charset="0"/>
              </a:rPr>
              <a:t>Para ayudar a determinar la vida útil </a:t>
            </a:r>
          </a:p>
          <a:p>
            <a:pPr marL="285750" indent="-285750" algn="just">
              <a:buFont typeface="Arial" panose="020B0604020202020204" pitchFamily="34" charset="0"/>
              <a:buChar char="•"/>
            </a:pPr>
            <a:r>
              <a:rPr lang="es-ES" dirty="0">
                <a:cs typeface="Arial" panose="020B0604020202020204" pitchFamily="34" charset="0"/>
              </a:rPr>
              <a:t>Para el NPD: adecuación del objetivo (con la necesidad/preferencias del mercado)</a:t>
            </a:r>
          </a:p>
          <a:p>
            <a:pPr marL="285750" indent="-285750" algn="just">
              <a:buFont typeface="Arial" panose="020B0604020202020204" pitchFamily="34" charset="0"/>
              <a:buChar char="•"/>
            </a:pPr>
            <a:r>
              <a:rPr lang="es-ES" dirty="0">
                <a:cs typeface="Arial" panose="020B0604020202020204" pitchFamily="34" charset="0"/>
              </a:rPr>
              <a:t>Para resolver o como parte de la resolución de problemas de las quejas de los clientes </a:t>
            </a:r>
            <a:endParaRPr lang="en-IE" dirty="0">
              <a:cs typeface="Calibri" panose="020F0502020204030204"/>
            </a:endParaRPr>
          </a:p>
        </p:txBody>
      </p:sp>
      <p:sp>
        <p:nvSpPr>
          <p:cNvPr id="4" name="Text Placeholder 3">
            <a:extLst>
              <a:ext uri="{FF2B5EF4-FFF2-40B4-BE49-F238E27FC236}">
                <a16:creationId xmlns:a16="http://schemas.microsoft.com/office/drawing/2014/main" id="{98D5CD7C-2B22-3BD7-7ACB-836912B9495A}"/>
              </a:ext>
            </a:extLst>
          </p:cNvPr>
          <p:cNvSpPr>
            <a:spLocks noGrp="1"/>
          </p:cNvSpPr>
          <p:nvPr>
            <p:ph type="body" sz="quarter" idx="16"/>
          </p:nvPr>
        </p:nvSpPr>
        <p:spPr>
          <a:xfrm>
            <a:off x="1710326" y="152402"/>
            <a:ext cx="4716425" cy="1170211"/>
          </a:xfrm>
        </p:spPr>
        <p:txBody>
          <a:bodyPr>
            <a:normAutofit/>
          </a:bodyPr>
          <a:lstStyle/>
          <a:p>
            <a:r>
              <a:rPr lang="es-ES" dirty="0"/>
              <a:t>¿Por qué utilizar el análisis descriptivo?</a:t>
            </a:r>
            <a:endParaRPr lang="en-IE" dirty="0"/>
          </a:p>
        </p:txBody>
      </p:sp>
    </p:spTree>
    <p:extLst>
      <p:ext uri="{BB962C8B-B14F-4D97-AF65-F5344CB8AC3E}">
        <p14:creationId xmlns:p14="http://schemas.microsoft.com/office/powerpoint/2010/main" val="379315268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41EFA54-8A65-E540-2064-7909F57B36E3}"/>
              </a:ext>
            </a:extLst>
          </p:cNvPr>
          <p:cNvSpPr>
            <a:spLocks noGrp="1"/>
          </p:cNvSpPr>
          <p:nvPr>
            <p:ph type="pic" sz="quarter" idx="10"/>
          </p:nvPr>
        </p:nvSpPr>
        <p:spPr/>
      </p:sp>
      <p:sp>
        <p:nvSpPr>
          <p:cNvPr id="5" name="Text Placeholder 1">
            <a:extLst>
              <a:ext uri="{FF2B5EF4-FFF2-40B4-BE49-F238E27FC236}">
                <a16:creationId xmlns:a16="http://schemas.microsoft.com/office/drawing/2014/main" id="{84A351DD-7CCE-6472-EA61-849727AF7EC5}"/>
              </a:ext>
            </a:extLst>
          </p:cNvPr>
          <p:cNvSpPr>
            <a:spLocks noGrp="1"/>
          </p:cNvSpPr>
          <p:nvPr>
            <p:ph type="body" sz="quarter" idx="16"/>
          </p:nvPr>
        </p:nvSpPr>
        <p:spPr>
          <a:xfrm>
            <a:off x="735013" y="642938"/>
            <a:ext cx="5084762" cy="582612"/>
          </a:xfrm>
        </p:spPr>
        <p:txBody>
          <a:bodyPr>
            <a:normAutofit fontScale="70000" lnSpcReduction="20000"/>
          </a:bodyPr>
          <a:lstStyle/>
          <a:p>
            <a:r>
              <a:rPr lang="en-IE" b="1" dirty="0" err="1"/>
              <a:t>Cómo</a:t>
            </a:r>
            <a:r>
              <a:rPr lang="en-IE" b="1" dirty="0"/>
              <a:t> </a:t>
            </a:r>
            <a:r>
              <a:rPr lang="en-IE" b="1" dirty="0" err="1"/>
              <a:t>interactúan</a:t>
            </a:r>
            <a:r>
              <a:rPr lang="en-IE" b="1" dirty="0"/>
              <a:t> </a:t>
            </a:r>
            <a:r>
              <a:rPr lang="en-IE" b="1" dirty="0" err="1"/>
              <a:t>nuestros</a:t>
            </a:r>
            <a:r>
              <a:rPr lang="en-IE" b="1" dirty="0"/>
              <a:t> </a:t>
            </a:r>
            <a:r>
              <a:rPr lang="en-IE" b="1" dirty="0" err="1"/>
              <a:t>sentidos</a:t>
            </a:r>
            <a:endParaRPr lang="en-IE" b="1" dirty="0">
              <a:solidFill>
                <a:srgbClr val="085156"/>
              </a:solidFill>
            </a:endParaRPr>
          </a:p>
        </p:txBody>
      </p:sp>
      <p:sp>
        <p:nvSpPr>
          <p:cNvPr id="6" name="Text Placeholder 2">
            <a:extLst>
              <a:ext uri="{FF2B5EF4-FFF2-40B4-BE49-F238E27FC236}">
                <a16:creationId xmlns:a16="http://schemas.microsoft.com/office/drawing/2014/main" id="{1B2B53F9-1A2F-1FEC-114E-287BDA4B1182}"/>
              </a:ext>
            </a:extLst>
          </p:cNvPr>
          <p:cNvSpPr>
            <a:spLocks noGrp="1"/>
          </p:cNvSpPr>
          <p:nvPr>
            <p:ph type="body" sz="quarter" idx="18"/>
          </p:nvPr>
        </p:nvSpPr>
        <p:spPr>
          <a:xfrm>
            <a:off x="449179" y="1572126"/>
            <a:ext cx="5759116" cy="4052387"/>
          </a:xfrm>
        </p:spPr>
        <p:txBody>
          <a:bodyPr vert="horz" lIns="91440" tIns="45720" rIns="91440" bIns="45720" rtlCol="0" anchor="t">
            <a:normAutofit lnSpcReduction="10000"/>
          </a:bodyPr>
          <a:lstStyle/>
          <a:p>
            <a:pPr indent="0" algn="just"/>
            <a:r>
              <a:rPr lang="es-ES" dirty="0" err="1"/>
              <a:t>Leatherhead</a:t>
            </a:r>
            <a:r>
              <a:rPr lang="es-ES" dirty="0"/>
              <a:t> </a:t>
            </a:r>
            <a:r>
              <a:rPr lang="es-ES" dirty="0" err="1"/>
              <a:t>Food</a:t>
            </a:r>
            <a:r>
              <a:rPr lang="es-ES" dirty="0"/>
              <a:t> </a:t>
            </a:r>
            <a:r>
              <a:rPr lang="es-ES" dirty="0" err="1"/>
              <a:t>Research</a:t>
            </a:r>
            <a:r>
              <a:rPr lang="es-ES" dirty="0"/>
              <a:t> ha publicado un excelente trabajo de investigación para ayudarnos a entender cómo funcionan los sentidos juntos. </a:t>
            </a:r>
            <a:endParaRPr lang="es-ES"/>
          </a:p>
          <a:p>
            <a:pPr indent="0" algn="just"/>
            <a:r>
              <a:rPr lang="es-ES" dirty="0"/>
              <a:t>A lo largo de 7 páginas, comparte investigaciones fascinantes como las interacciones físicas (táctiles/gustativas). Es una poderosa herramienta para los desarrolladores de productos alimentarios y los profesionales del marketing. </a:t>
            </a:r>
            <a:endParaRPr lang="en-GB" sz="700" dirty="0">
              <a:cs typeface="Calibri" panose="020F0502020204030204"/>
            </a:endParaRPr>
          </a:p>
          <a:p>
            <a:pPr indent="0"/>
            <a:r>
              <a:rPr lang="en-GB" b="1" dirty="0">
                <a:highlight>
                  <a:srgbClr val="FFD100"/>
                </a:highlight>
              </a:rPr>
              <a:t>Lectura:  </a:t>
            </a:r>
            <a:r>
              <a:rPr lang="en-IE" sz="1800" dirty="0">
                <a:solidFill>
                  <a:srgbClr val="1188A3"/>
                </a:solidFill>
                <a:hlinkClick r:id="rId2">
                  <a:extLst>
                    <a:ext uri="{A12FA001-AC4F-418D-AE19-62706E023703}">
                      <ahyp:hlinkClr xmlns:ahyp="http://schemas.microsoft.com/office/drawing/2018/hyperlinkcolor" val="tx"/>
                    </a:ext>
                  </a:extLst>
                </a:hlinkClick>
              </a:rPr>
              <a:t>White-Paper-How-Our-Senses-Interact.pdf (leatherheadfood.com)</a:t>
            </a:r>
            <a:endParaRPr lang="en-IE" sz="1800" dirty="0">
              <a:solidFill>
                <a:srgbClr val="1188A3"/>
              </a:solidFill>
            </a:endParaRPr>
          </a:p>
        </p:txBody>
      </p:sp>
      <p:pic>
        <p:nvPicPr>
          <p:cNvPr id="7" name="Picture Placeholder 12" descr="A picture containing person, person&#10;&#10;Description automatically generated">
            <a:extLst>
              <a:ext uri="{FF2B5EF4-FFF2-40B4-BE49-F238E27FC236}">
                <a16:creationId xmlns:a16="http://schemas.microsoft.com/office/drawing/2014/main" id="{821BBE0F-4FA7-B523-BDA3-B58FFA01C22B}"/>
              </a:ext>
            </a:extLst>
          </p:cNvPr>
          <p:cNvPicPr>
            <a:picLocks noChangeAspect="1"/>
          </p:cNvPicPr>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6372227" y="228600"/>
            <a:ext cx="5651292" cy="5715000"/>
          </a:xfrm>
          <a:prstGeom prst="rect">
            <a:avLst/>
          </a:prstGeom>
        </p:spPr>
      </p:pic>
    </p:spTree>
    <p:extLst>
      <p:ext uri="{BB962C8B-B14F-4D97-AF65-F5344CB8AC3E}">
        <p14:creationId xmlns:p14="http://schemas.microsoft.com/office/powerpoint/2010/main" val="1464076990"/>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089EED690624143B9CCB44C7945D306" ma:contentTypeVersion="21" ma:contentTypeDescription="Create a new document." ma:contentTypeScope="" ma:versionID="b38d933d22d39ca308305bc566227af5">
  <xsd:schema xmlns:xsd="http://www.w3.org/2001/XMLSchema" xmlns:xs="http://www.w3.org/2001/XMLSchema" xmlns:p="http://schemas.microsoft.com/office/2006/metadata/properties" xmlns:ns2="539e4a8c-7e7c-4ea1-8c2e-f9bf51a8ca20" xmlns:ns3="41f5c9df-7cea-428a-8452-da6b62a57c0f" targetNamespace="http://schemas.microsoft.com/office/2006/metadata/properties" ma:root="true" ma:fieldsID="a6be24cabd3ee67b99a54a108ee5ff2d" ns2:_="" ns3:_="">
    <xsd:import namespace="539e4a8c-7e7c-4ea1-8c2e-f9bf51a8ca20"/>
    <xsd:import namespace="41f5c9df-7cea-428a-8452-da6b62a57c0f"/>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9e4a8c-7e7c-4ea1-8c2e-f9bf51a8ca20"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806f3cfd-5b8b-41d1-a8c0-a3c1c084574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1f5c9df-7cea-428a-8452-da6b62a57c0f" elementFormDefault="qualified">
    <xsd:import namespace="http://schemas.microsoft.com/office/2006/documentManagement/types"/>
    <xsd:import namespace="http://schemas.microsoft.com/office/infopath/2007/PartnerControls"/>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ede8d5ac-98f9-4020-a0e9-7163eaf560f0}" ma:internalName="TaxCatchAll" ma:showField="CatchAllData" ma:web="41f5c9df-7cea-428a-8452-da6b62a57c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eamsChannelId xmlns="539e4a8c-7e7c-4ea1-8c2e-f9bf51a8ca20" xsi:nil="true"/>
    <AppVersion xmlns="539e4a8c-7e7c-4ea1-8c2e-f9bf51a8ca20" xsi:nil="true"/>
    <CultureName xmlns="539e4a8c-7e7c-4ea1-8c2e-f9bf51a8ca20" xsi:nil="true"/>
    <NotebookType xmlns="539e4a8c-7e7c-4ea1-8c2e-f9bf51a8ca20" xsi:nil="true"/>
    <FolderType xmlns="539e4a8c-7e7c-4ea1-8c2e-f9bf51a8ca20" xsi:nil="true"/>
    <TaxCatchAll xmlns="41f5c9df-7cea-428a-8452-da6b62a57c0f" xsi:nil="true"/>
    <lcf76f155ced4ddcb4097134ff3c332f xmlns="539e4a8c-7e7c-4ea1-8c2e-f9bf51a8ca2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66B9794-1E46-4055-9224-157406CAF4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9e4a8c-7e7c-4ea1-8c2e-f9bf51a8ca20"/>
    <ds:schemaRef ds:uri="41f5c9df-7cea-428a-8452-da6b62a57c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293C724-427C-46C7-9014-807C7C5078D5}">
  <ds:schemaRefs>
    <ds:schemaRef ds:uri="http://schemas.microsoft.com/sharepoint/v3/contenttype/forms"/>
  </ds:schemaRefs>
</ds:datastoreItem>
</file>

<file path=customXml/itemProps3.xml><?xml version="1.0" encoding="utf-8"?>
<ds:datastoreItem xmlns:ds="http://schemas.openxmlformats.org/officeDocument/2006/customXml" ds:itemID="{432C0B91-70DD-4DDE-9A7B-75BEB3D226CF}">
  <ds:schemaRefs>
    <ds:schemaRef ds:uri="http://schemas.microsoft.com/office/2006/documentManagement/types"/>
    <ds:schemaRef ds:uri="http://purl.org/dc/dcmitype/"/>
    <ds:schemaRef ds:uri="http://schemas.microsoft.com/office/2006/metadata/properties"/>
    <ds:schemaRef ds:uri="http://purl.org/dc/elements/1.1/"/>
    <ds:schemaRef ds:uri="http://www.w3.org/XML/1998/namespace"/>
    <ds:schemaRef ds:uri="http://schemas.openxmlformats.org/package/2006/metadata/core-properties"/>
    <ds:schemaRef ds:uri="http://schemas.microsoft.com/office/infopath/2007/PartnerControls"/>
    <ds:schemaRef ds:uri="41f5c9df-7cea-428a-8452-da6b62a57c0f"/>
    <ds:schemaRef ds:uri="539e4a8c-7e7c-4ea1-8c2e-f9bf51a8ca20"/>
    <ds:schemaRef ds:uri="http://purl.org/dc/terms/"/>
  </ds:schemaRefs>
</ds:datastoreItem>
</file>

<file path=docProps/app.xml><?xml version="1.0" encoding="utf-8"?>
<Properties xmlns="http://schemas.openxmlformats.org/officeDocument/2006/extended-properties" xmlns:vt="http://schemas.openxmlformats.org/officeDocument/2006/docPropsVTypes">
  <TotalTime>49921</TotalTime>
  <Words>11829</Words>
  <Application>Microsoft Office PowerPoint</Application>
  <PresentationFormat>Widescreen</PresentationFormat>
  <Paragraphs>879</Paragraphs>
  <Slides>112</Slides>
  <Notes>1</Notes>
  <HiddenSlides>0</HiddenSlides>
  <MMClips>3</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112</vt:i4>
      </vt:variant>
    </vt:vector>
  </HeadingPairs>
  <TitlesOfParts>
    <vt:vector size="132" baseType="lpstr">
      <vt:lpstr>Amazon Ember</vt:lpstr>
      <vt:lpstr>-apple-system</vt:lpstr>
      <vt:lpstr>Crimson Text</vt:lpstr>
      <vt:lpstr>Helvetica Neue</vt:lpstr>
      <vt:lpstr>Helvetica Neue Medium</vt:lpstr>
      <vt:lpstr>Lato Heavy</vt:lpstr>
      <vt:lpstr>Lato Regular</vt:lpstr>
      <vt:lpstr>museo_sans900</vt:lpstr>
      <vt:lpstr>Arial</vt:lpstr>
      <vt:lpstr>Calibri</vt:lpstr>
      <vt:lpstr>Calibri Light</vt:lpstr>
      <vt:lpstr>Georgia</vt:lpstr>
      <vt:lpstr>Lato Semibold</vt:lpstr>
      <vt:lpstr>Montserrat</vt:lpstr>
      <vt:lpstr>Montserrat Light</vt:lpstr>
      <vt:lpstr>Montserrat Medium</vt:lpstr>
      <vt:lpstr>Quattrocento Sans</vt:lpstr>
      <vt:lpstr>Roboto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Chak, Maggie (UT-BMS)</cp:lastModifiedBy>
  <cp:revision>250</cp:revision>
  <dcterms:created xsi:type="dcterms:W3CDTF">2020-10-14T13:32:04Z</dcterms:created>
  <dcterms:modified xsi:type="dcterms:W3CDTF">2022-09-14T21:06:32Z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0x010100E089EED690624143B9CCB44C7945D306</vt:lpwstr>
  </property>
  <property fmtid="{D5CDD505-2E9C-101B-9397-08002B2CF9AE}" pid="3" name="MediaServiceImageTags">
    <vt:lpwstr/>
  </property>
</Properties>
</file>