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4" r:id="rId4"/>
  </p:sldMasterIdLst>
  <p:notesMasterIdLst>
    <p:notesMasterId r:id="rId27"/>
  </p:notesMasterIdLst>
  <p:handoutMasterIdLst>
    <p:handoutMasterId r:id="rId28"/>
  </p:handoutMasterIdLst>
  <p:sldIdLst>
    <p:sldId id="327" r:id="rId5"/>
    <p:sldId id="325" r:id="rId6"/>
    <p:sldId id="330" r:id="rId7"/>
    <p:sldId id="336" r:id="rId8"/>
    <p:sldId id="353" r:id="rId9"/>
    <p:sldId id="354" r:id="rId10"/>
    <p:sldId id="340" r:id="rId11"/>
    <p:sldId id="341" r:id="rId12"/>
    <p:sldId id="342" r:id="rId13"/>
    <p:sldId id="343" r:id="rId14"/>
    <p:sldId id="344" r:id="rId15"/>
    <p:sldId id="345" r:id="rId16"/>
    <p:sldId id="324" r:id="rId17"/>
    <p:sldId id="346" r:id="rId18"/>
    <p:sldId id="347" r:id="rId19"/>
    <p:sldId id="348" r:id="rId20"/>
    <p:sldId id="349" r:id="rId21"/>
    <p:sldId id="350" r:id="rId22"/>
    <p:sldId id="351" r:id="rId23"/>
    <p:sldId id="329" r:id="rId24"/>
    <p:sldId id="352" r:id="rId25"/>
    <p:sldId id="326" r:id="rId2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646A2A-5463-31BB-24B8-887E45DDAF69}" name="Orla Casey" initials="OC" userId="S::orla@momentumconsulting.ie::ee9f56f0-43a2-47ae-a5b8-d4a7d2f5ce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103"/>
    <a:srgbClr val="1188A3"/>
    <a:srgbClr val="E6E6E6"/>
    <a:srgbClr val="85D2E1"/>
    <a:srgbClr val="EC9822"/>
    <a:srgbClr val="6FC0CA"/>
    <a:srgbClr val="4B4B4B"/>
    <a:srgbClr val="07766F"/>
    <a:srgbClr val="50BDB7"/>
    <a:srgbClr val="BFC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0" autoAdjust="0"/>
    <p:restoredTop sz="94663"/>
  </p:normalViewPr>
  <p:slideViewPr>
    <p:cSldViewPr snapToGrid="0" snapToObjects="1">
      <p:cViewPr varScale="1">
        <p:scale>
          <a:sx n="84" d="100"/>
          <a:sy n="84" d="100"/>
        </p:scale>
        <p:origin x="25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FFF78E-3B04-FE4F-85E4-FB87D6B9A4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08042-54F6-9949-B2D5-C733231D0E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0E7B-E2E1-1744-BAC5-2450DC2C9399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43CD1-246B-1B4E-B06F-70FF755595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CFDFA-E6F2-274F-847F-9E38145183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D034A-BE7D-944A-B2C4-153631F39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35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38278-3754-D043-970B-705C24BA7B0D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33B2F-6662-2B4E-A57B-B009C830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59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C28F645-F846-CC42-92C4-1BE5F788BAC0}"/>
              </a:ext>
            </a:extLst>
          </p:cNvPr>
          <p:cNvSpPr/>
          <p:nvPr userDrawn="1"/>
        </p:nvSpPr>
        <p:spPr>
          <a:xfrm>
            <a:off x="16961" y="5003077"/>
            <a:ext cx="7559675" cy="4052023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F6B73D-BFD5-EA45-A0C3-6E4C2CE9F26E}"/>
              </a:ext>
            </a:extLst>
          </p:cNvPr>
          <p:cNvGrpSpPr/>
          <p:nvPr userDrawn="1"/>
        </p:nvGrpSpPr>
        <p:grpSpPr>
          <a:xfrm>
            <a:off x="167951" y="10039739"/>
            <a:ext cx="1627384" cy="404078"/>
            <a:chOff x="0" y="0"/>
            <a:chExt cx="2301694" cy="5715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DD686E-F46A-7344-A21C-A3F13442AA87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91A49FF-F935-4547-8E2C-4F4E57957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9E24675-C24A-D644-AC51-B443FBA5E071}"/>
              </a:ext>
            </a:extLst>
          </p:cNvPr>
          <p:cNvSpPr/>
          <p:nvPr userDrawn="1"/>
        </p:nvSpPr>
        <p:spPr>
          <a:xfrm>
            <a:off x="3603463" y="8819466"/>
            <a:ext cx="3976019" cy="545949"/>
          </a:xfrm>
          <a:prstGeom prst="rect">
            <a:avLst/>
          </a:prstGeom>
          <a:solidFill>
            <a:srgbClr val="FE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21CC0EB-F5CF-AD45-BC07-F6B139BA18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3464" y="8911069"/>
            <a:ext cx="3452148" cy="356813"/>
          </a:xfrm>
        </p:spPr>
        <p:txBody>
          <a:bodyPr>
            <a:normAutofit/>
          </a:bodyPr>
          <a:lstStyle>
            <a:lvl1pPr marL="0" indent="0" algn="r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www.webiste.eu</a:t>
            </a:r>
            <a:endParaRPr lang="en-US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BF8AD40A-108B-5846-858D-C7B9F7A01FF1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60" y="1194493"/>
            <a:ext cx="7559675" cy="41585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4466A36-830E-9E4C-8CDA-AC76C8CD6127}"/>
              </a:ext>
            </a:extLst>
          </p:cNvPr>
          <p:cNvSpPr/>
          <p:nvPr userDrawn="1"/>
        </p:nvSpPr>
        <p:spPr>
          <a:xfrm>
            <a:off x="757909" y="5165049"/>
            <a:ext cx="3434313" cy="2708810"/>
          </a:xfrm>
          <a:prstGeom prst="rect">
            <a:avLst/>
          </a:prstGeom>
          <a:solidFill>
            <a:srgbClr val="85D2E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B7770D-F2E8-BC4F-89B7-8CF53C61B508}"/>
              </a:ext>
            </a:extLst>
          </p:cNvPr>
          <p:cNvSpPr/>
          <p:nvPr userDrawn="1"/>
        </p:nvSpPr>
        <p:spPr>
          <a:xfrm>
            <a:off x="1588858" y="5372716"/>
            <a:ext cx="3256949" cy="2062532"/>
          </a:xfrm>
          <a:prstGeom prst="rect">
            <a:avLst/>
          </a:prstGeom>
          <a:solidFill>
            <a:srgbClr val="85D2E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D6F2AEAC-8FF1-0C4B-893C-7B969B684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2558" y="6371989"/>
            <a:ext cx="3256950" cy="697353"/>
          </a:xfrm>
        </p:spPr>
        <p:txBody>
          <a:bodyPr>
            <a:noAutofit/>
          </a:bodyPr>
          <a:lstStyle>
            <a:lvl1pPr marL="0" indent="0" algn="l">
              <a:buNone/>
              <a:defRPr sz="34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POWERPIONT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CEC100F-B8A8-664E-8371-2ADC4B83D5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2558" y="5856629"/>
            <a:ext cx="3256950" cy="53858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Cover Design 1</a:t>
            </a:r>
          </a:p>
        </p:txBody>
      </p:sp>
    </p:spTree>
    <p:extLst>
      <p:ext uri="{BB962C8B-B14F-4D97-AF65-F5344CB8AC3E}">
        <p14:creationId xmlns:p14="http://schemas.microsoft.com/office/powerpoint/2010/main" val="127311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to use the tool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raphic 5">
            <a:extLst>
              <a:ext uri="{FF2B5EF4-FFF2-40B4-BE49-F238E27FC236}">
                <a16:creationId xmlns:a16="http://schemas.microsoft.com/office/drawing/2014/main" id="{31657A1D-8B5D-6140-9800-287290EA3E05}"/>
              </a:ext>
            </a:extLst>
          </p:cNvPr>
          <p:cNvSpPr/>
          <p:nvPr userDrawn="1"/>
        </p:nvSpPr>
        <p:spPr>
          <a:xfrm>
            <a:off x="2973811" y="4857984"/>
            <a:ext cx="3708000" cy="12783"/>
          </a:xfrm>
          <a:custGeom>
            <a:avLst/>
            <a:gdLst>
              <a:gd name="connsiteX0" fmla="*/ 6818176 w 6818175"/>
              <a:gd name="connsiteY0" fmla="*/ 0 h 12783"/>
              <a:gd name="connsiteX1" fmla="*/ 0 w 6818175"/>
              <a:gd name="connsiteY1" fmla="*/ 0 h 1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8175" h="12783">
                <a:moveTo>
                  <a:pt x="6818176" y="0"/>
                </a:moveTo>
                <a:lnTo>
                  <a:pt x="0" y="0"/>
                </a:lnTo>
              </a:path>
            </a:pathLst>
          </a:custGeom>
          <a:ln w="12788" cap="rnd">
            <a:solidFill>
              <a:srgbClr val="FED103"/>
            </a:solidFill>
            <a:custDash>
              <a:ds d="0" sp="225225"/>
            </a:custDash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3E5245-BB7B-2245-AA84-001ED7471A14}"/>
              </a:ext>
            </a:extLst>
          </p:cNvPr>
          <p:cNvSpPr/>
          <p:nvPr userDrawn="1"/>
        </p:nvSpPr>
        <p:spPr>
          <a:xfrm>
            <a:off x="409552" y="2278228"/>
            <a:ext cx="2269480" cy="7469699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314C274-0312-7E42-BC61-6AB755287CE4}"/>
              </a:ext>
            </a:extLst>
          </p:cNvPr>
          <p:cNvSpPr/>
          <p:nvPr userDrawn="1"/>
        </p:nvSpPr>
        <p:spPr>
          <a:xfrm>
            <a:off x="2155807" y="4306243"/>
            <a:ext cx="834495" cy="834068"/>
          </a:xfrm>
          <a:custGeom>
            <a:avLst/>
            <a:gdLst>
              <a:gd name="connsiteX0" fmla="*/ 0 w 652553"/>
              <a:gd name="connsiteY0" fmla="*/ 326110 h 652219"/>
              <a:gd name="connsiteX1" fmla="*/ 326277 w 652553"/>
              <a:gd name="connsiteY1" fmla="*/ 652220 h 652219"/>
              <a:gd name="connsiteX2" fmla="*/ 652554 w 652553"/>
              <a:gd name="connsiteY2" fmla="*/ 326110 h 652219"/>
              <a:gd name="connsiteX3" fmla="*/ 326277 w 652553"/>
              <a:gd name="connsiteY3" fmla="*/ 0 h 652219"/>
              <a:gd name="connsiteX4" fmla="*/ 0 w 652553"/>
              <a:gd name="connsiteY4" fmla="*/ 326110 h 65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553" h="652219">
                <a:moveTo>
                  <a:pt x="0" y="326110"/>
                </a:moveTo>
                <a:cubicBezTo>
                  <a:pt x="0" y="506231"/>
                  <a:pt x="146064" y="652220"/>
                  <a:pt x="326277" y="652220"/>
                </a:cubicBezTo>
                <a:cubicBezTo>
                  <a:pt x="506490" y="652220"/>
                  <a:pt x="652554" y="506231"/>
                  <a:pt x="652554" y="326110"/>
                </a:cubicBezTo>
                <a:cubicBezTo>
                  <a:pt x="652554" y="145989"/>
                  <a:pt x="506490" y="0"/>
                  <a:pt x="326277" y="0"/>
                </a:cubicBezTo>
                <a:cubicBezTo>
                  <a:pt x="146064" y="0"/>
                  <a:pt x="0" y="145989"/>
                  <a:pt x="0" y="326110"/>
                </a:cubicBezTo>
              </a:path>
            </a:pathLst>
          </a:custGeom>
          <a:solidFill>
            <a:srgbClr val="FED103"/>
          </a:solidFill>
          <a:ln w="127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220683C4-70C7-D04E-B00A-55720BB4D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3024" y="4567728"/>
            <a:ext cx="3517313" cy="327216"/>
          </a:xfr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Poppins SemiBold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“IN A NUTSHELL”</a:t>
            </a:r>
            <a:endParaRPr lang="en-US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97DB415E-E9EF-6E46-887B-827EC3CCA3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93025" y="4996948"/>
            <a:ext cx="3499136" cy="995393"/>
          </a:xfrm>
        </p:spPr>
        <p:txBody>
          <a:bodyPr numCol="1" spcCol="288000" anchor="t">
            <a:noAutofit/>
          </a:bodyPr>
          <a:lstStyle>
            <a:lvl1pPr marL="0" marR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C0CA"/>
              </a:buClr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" panose="020F0502020204030204" pitchFamily="34" charset="0"/>
                <a:cs typeface="Poppins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171450" marR="0" lvl="0" indent="-17145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type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A4C709D2-F9B8-9A48-8A6C-7675CAF451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983" y="2481204"/>
            <a:ext cx="1991868" cy="1707482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Poppins SemiBold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How to use the Toolkit</a:t>
            </a:r>
            <a:endParaRPr lang="en-US" dirty="0"/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7F0C9E32-23F7-FD46-A6EF-1ACB4F4C9D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881" y="4505311"/>
            <a:ext cx="784346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C5A5430-0824-BE45-88E0-877CEF31ED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80881" y="4456888"/>
            <a:ext cx="784346" cy="287396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STEP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5B497ADB-8913-9A4F-8621-0DC49C185F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8100" y="3578532"/>
            <a:ext cx="3499134" cy="863016"/>
          </a:xfrm>
        </p:spPr>
        <p:txBody>
          <a:bodyPr numCol="1" spcCol="288000" anchor="t">
            <a:noAutofit/>
          </a:bodyPr>
          <a:lstStyle>
            <a:lvl1pPr marL="0" marR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C0CA"/>
              </a:buClr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" panose="020F0502020204030204" pitchFamily="34" charset="0"/>
                <a:cs typeface="Poppins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171450" marR="0" lvl="0" indent="-17145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type</a:t>
            </a:r>
          </a:p>
        </p:txBody>
      </p:sp>
      <p:sp>
        <p:nvSpPr>
          <p:cNvPr id="30" name="Graphic 5">
            <a:extLst>
              <a:ext uri="{FF2B5EF4-FFF2-40B4-BE49-F238E27FC236}">
                <a16:creationId xmlns:a16="http://schemas.microsoft.com/office/drawing/2014/main" id="{6FEDA84C-8948-4441-8D8D-793A48C9AE31}"/>
              </a:ext>
            </a:extLst>
          </p:cNvPr>
          <p:cNvSpPr/>
          <p:nvPr userDrawn="1"/>
        </p:nvSpPr>
        <p:spPr>
          <a:xfrm>
            <a:off x="2965227" y="7427255"/>
            <a:ext cx="3708000" cy="12783"/>
          </a:xfrm>
          <a:custGeom>
            <a:avLst/>
            <a:gdLst>
              <a:gd name="connsiteX0" fmla="*/ 6818176 w 6818175"/>
              <a:gd name="connsiteY0" fmla="*/ 0 h 12783"/>
              <a:gd name="connsiteX1" fmla="*/ 0 w 6818175"/>
              <a:gd name="connsiteY1" fmla="*/ 0 h 1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8175" h="12783">
                <a:moveTo>
                  <a:pt x="6818176" y="0"/>
                </a:moveTo>
                <a:lnTo>
                  <a:pt x="0" y="0"/>
                </a:lnTo>
              </a:path>
            </a:pathLst>
          </a:custGeom>
          <a:ln w="12788" cap="rnd">
            <a:solidFill>
              <a:srgbClr val="FED103"/>
            </a:solidFill>
            <a:custDash>
              <a:ds d="0" sp="225225"/>
            </a:custDash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D5193712-44ED-BA43-BFEB-D71B5BF49F2F}"/>
              </a:ext>
            </a:extLst>
          </p:cNvPr>
          <p:cNvSpPr/>
          <p:nvPr userDrawn="1"/>
        </p:nvSpPr>
        <p:spPr>
          <a:xfrm>
            <a:off x="2093916" y="6859396"/>
            <a:ext cx="834495" cy="834068"/>
          </a:xfrm>
          <a:custGeom>
            <a:avLst/>
            <a:gdLst>
              <a:gd name="connsiteX0" fmla="*/ 0 w 652553"/>
              <a:gd name="connsiteY0" fmla="*/ 326110 h 652219"/>
              <a:gd name="connsiteX1" fmla="*/ 326277 w 652553"/>
              <a:gd name="connsiteY1" fmla="*/ 652220 h 652219"/>
              <a:gd name="connsiteX2" fmla="*/ 652554 w 652553"/>
              <a:gd name="connsiteY2" fmla="*/ 326110 h 652219"/>
              <a:gd name="connsiteX3" fmla="*/ 326277 w 652553"/>
              <a:gd name="connsiteY3" fmla="*/ 0 h 652219"/>
              <a:gd name="connsiteX4" fmla="*/ 0 w 652553"/>
              <a:gd name="connsiteY4" fmla="*/ 326110 h 65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553" h="652219">
                <a:moveTo>
                  <a:pt x="0" y="326110"/>
                </a:moveTo>
                <a:cubicBezTo>
                  <a:pt x="0" y="506231"/>
                  <a:pt x="146064" y="652220"/>
                  <a:pt x="326277" y="652220"/>
                </a:cubicBezTo>
                <a:cubicBezTo>
                  <a:pt x="506490" y="652220"/>
                  <a:pt x="652554" y="506231"/>
                  <a:pt x="652554" y="326110"/>
                </a:cubicBezTo>
                <a:cubicBezTo>
                  <a:pt x="652554" y="145989"/>
                  <a:pt x="506490" y="0"/>
                  <a:pt x="326277" y="0"/>
                </a:cubicBezTo>
                <a:cubicBezTo>
                  <a:pt x="146064" y="0"/>
                  <a:pt x="0" y="145989"/>
                  <a:pt x="0" y="326110"/>
                </a:cubicBezTo>
              </a:path>
            </a:pathLst>
          </a:custGeom>
          <a:solidFill>
            <a:srgbClr val="FED103"/>
          </a:solidFill>
          <a:ln w="127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Text Placeholder 32">
            <a:extLst>
              <a:ext uri="{FF2B5EF4-FFF2-40B4-BE49-F238E27FC236}">
                <a16:creationId xmlns:a16="http://schemas.microsoft.com/office/drawing/2014/main" id="{45E17CA2-D5FB-D040-BEF2-791B471B96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1201" y="7112822"/>
            <a:ext cx="3499135" cy="327216"/>
          </a:xfr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Poppins SemiBold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ADVANTAGES &amp; DISADVANTAGES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5816409-7E2E-E440-B5D1-F5910C20DF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18100" y="7672359"/>
            <a:ext cx="3499136" cy="995393"/>
          </a:xfrm>
        </p:spPr>
        <p:txBody>
          <a:bodyPr numCol="1" spcCol="288000" anchor="t">
            <a:noAutofit/>
          </a:bodyPr>
          <a:lstStyle>
            <a:lvl1pPr marL="0" marR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C0CA"/>
              </a:buClr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" panose="020F0502020204030204" pitchFamily="34" charset="0"/>
                <a:cs typeface="Poppins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171450" marR="0" lvl="0" indent="-17145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type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7BF0BEE1-82C1-1443-82EF-4C0ED607ED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01683" y="6931119"/>
            <a:ext cx="784346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F425B0A1-9AB7-F843-8B93-6C38BB5787E7}"/>
              </a:ext>
            </a:extLst>
          </p:cNvPr>
          <p:cNvSpPr txBox="1">
            <a:spLocks/>
          </p:cNvSpPr>
          <p:nvPr userDrawn="1"/>
        </p:nvSpPr>
        <p:spPr>
          <a:xfrm>
            <a:off x="7056692" y="10309407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rgbClr val="404F2F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b="0" i="0" smtClean="0">
                <a:latin typeface="Calibri" panose="020F0502020204030204" pitchFamily="34" charset="0"/>
              </a:rPr>
              <a:pPr/>
              <a:t>‹#›</a:t>
            </a:fld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7536044-1751-7144-A778-DD305E7CAC9D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35053" y="10140082"/>
            <a:ext cx="0" cy="178217"/>
          </a:xfrm>
          <a:prstGeom prst="line">
            <a:avLst/>
          </a:prstGeom>
          <a:ln w="28575">
            <a:solidFill>
              <a:srgbClr val="FED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63DF29C9-A519-CB40-8F18-EC37B785C911}"/>
              </a:ext>
            </a:extLst>
          </p:cNvPr>
          <p:cNvSpPr/>
          <p:nvPr userDrawn="1"/>
        </p:nvSpPr>
        <p:spPr>
          <a:xfrm rot="16200000">
            <a:off x="5655200" y="8361506"/>
            <a:ext cx="317349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500" b="0" i="0" u="none" strike="noStrike" kern="1200" spc="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INNOVATING FOOD FOR SENIORS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FC186-885D-E448-8E14-41C835FC945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38899"/>
            <a:ext cx="7559675" cy="23403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4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w to use the tool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raphic 5">
            <a:extLst>
              <a:ext uri="{FF2B5EF4-FFF2-40B4-BE49-F238E27FC236}">
                <a16:creationId xmlns:a16="http://schemas.microsoft.com/office/drawing/2014/main" id="{31657A1D-8B5D-6140-9800-287290EA3E05}"/>
              </a:ext>
            </a:extLst>
          </p:cNvPr>
          <p:cNvSpPr/>
          <p:nvPr userDrawn="1"/>
        </p:nvSpPr>
        <p:spPr>
          <a:xfrm>
            <a:off x="2973811" y="4857984"/>
            <a:ext cx="3708000" cy="12783"/>
          </a:xfrm>
          <a:custGeom>
            <a:avLst/>
            <a:gdLst>
              <a:gd name="connsiteX0" fmla="*/ 6818176 w 6818175"/>
              <a:gd name="connsiteY0" fmla="*/ 0 h 12783"/>
              <a:gd name="connsiteX1" fmla="*/ 0 w 6818175"/>
              <a:gd name="connsiteY1" fmla="*/ 0 h 1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8175" h="12783">
                <a:moveTo>
                  <a:pt x="6818176" y="0"/>
                </a:moveTo>
                <a:lnTo>
                  <a:pt x="0" y="0"/>
                </a:lnTo>
              </a:path>
            </a:pathLst>
          </a:custGeom>
          <a:ln w="12788" cap="rnd">
            <a:solidFill>
              <a:srgbClr val="FED103"/>
            </a:solidFill>
            <a:custDash>
              <a:ds d="0" sp="225225"/>
            </a:custDash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3E5245-BB7B-2245-AA84-001ED7471A14}"/>
              </a:ext>
            </a:extLst>
          </p:cNvPr>
          <p:cNvSpPr/>
          <p:nvPr userDrawn="1"/>
        </p:nvSpPr>
        <p:spPr>
          <a:xfrm>
            <a:off x="409552" y="2278228"/>
            <a:ext cx="2269480" cy="7469699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314C274-0312-7E42-BC61-6AB755287CE4}"/>
              </a:ext>
            </a:extLst>
          </p:cNvPr>
          <p:cNvSpPr/>
          <p:nvPr userDrawn="1"/>
        </p:nvSpPr>
        <p:spPr>
          <a:xfrm>
            <a:off x="2155807" y="4306243"/>
            <a:ext cx="834495" cy="834068"/>
          </a:xfrm>
          <a:custGeom>
            <a:avLst/>
            <a:gdLst>
              <a:gd name="connsiteX0" fmla="*/ 0 w 652553"/>
              <a:gd name="connsiteY0" fmla="*/ 326110 h 652219"/>
              <a:gd name="connsiteX1" fmla="*/ 326277 w 652553"/>
              <a:gd name="connsiteY1" fmla="*/ 652220 h 652219"/>
              <a:gd name="connsiteX2" fmla="*/ 652554 w 652553"/>
              <a:gd name="connsiteY2" fmla="*/ 326110 h 652219"/>
              <a:gd name="connsiteX3" fmla="*/ 326277 w 652553"/>
              <a:gd name="connsiteY3" fmla="*/ 0 h 652219"/>
              <a:gd name="connsiteX4" fmla="*/ 0 w 652553"/>
              <a:gd name="connsiteY4" fmla="*/ 326110 h 65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553" h="652219">
                <a:moveTo>
                  <a:pt x="0" y="326110"/>
                </a:moveTo>
                <a:cubicBezTo>
                  <a:pt x="0" y="506231"/>
                  <a:pt x="146064" y="652220"/>
                  <a:pt x="326277" y="652220"/>
                </a:cubicBezTo>
                <a:cubicBezTo>
                  <a:pt x="506490" y="652220"/>
                  <a:pt x="652554" y="506231"/>
                  <a:pt x="652554" y="326110"/>
                </a:cubicBezTo>
                <a:cubicBezTo>
                  <a:pt x="652554" y="145989"/>
                  <a:pt x="506490" y="0"/>
                  <a:pt x="326277" y="0"/>
                </a:cubicBezTo>
                <a:cubicBezTo>
                  <a:pt x="146064" y="0"/>
                  <a:pt x="0" y="145989"/>
                  <a:pt x="0" y="326110"/>
                </a:cubicBezTo>
              </a:path>
            </a:pathLst>
          </a:custGeom>
          <a:solidFill>
            <a:srgbClr val="FED103"/>
          </a:solidFill>
          <a:ln w="127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220683C4-70C7-D04E-B00A-55720BB4D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3024" y="4567728"/>
            <a:ext cx="3517313" cy="327216"/>
          </a:xfr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Poppins SemiBold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“IN A NUTSHELL”</a:t>
            </a:r>
            <a:endParaRPr lang="en-US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97DB415E-E9EF-6E46-887B-827EC3CCA3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93025" y="4996948"/>
            <a:ext cx="3499136" cy="995393"/>
          </a:xfrm>
        </p:spPr>
        <p:txBody>
          <a:bodyPr numCol="1" spcCol="288000" anchor="t">
            <a:noAutofit/>
          </a:bodyPr>
          <a:lstStyle>
            <a:lvl1pPr marL="0" marR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C0CA"/>
              </a:buClr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" panose="020F0502020204030204" pitchFamily="34" charset="0"/>
                <a:cs typeface="Poppins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171450" marR="0" lvl="0" indent="-17145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type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A4C709D2-F9B8-9A48-8A6C-7675CAF451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983" y="2481204"/>
            <a:ext cx="1991868" cy="1707482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Poppins SemiBold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How to use the Toolkit</a:t>
            </a:r>
            <a:endParaRPr lang="en-US" dirty="0"/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7F0C9E32-23F7-FD46-A6EF-1ACB4F4C9D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881" y="4505311"/>
            <a:ext cx="784346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C5A5430-0824-BE45-88E0-877CEF31ED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80881" y="4456888"/>
            <a:ext cx="784346" cy="287396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STEP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5B497ADB-8913-9A4F-8621-0DC49C185F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8100" y="3578532"/>
            <a:ext cx="3499134" cy="863016"/>
          </a:xfrm>
        </p:spPr>
        <p:txBody>
          <a:bodyPr numCol="1" spcCol="288000" anchor="t">
            <a:noAutofit/>
          </a:bodyPr>
          <a:lstStyle>
            <a:lvl1pPr marL="0" marR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C0CA"/>
              </a:buClr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" panose="020F0502020204030204" pitchFamily="34" charset="0"/>
                <a:cs typeface="Poppins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171450" marR="0" lvl="0" indent="-17145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type</a:t>
            </a:r>
          </a:p>
        </p:txBody>
      </p:sp>
      <p:sp>
        <p:nvSpPr>
          <p:cNvPr id="30" name="Graphic 5">
            <a:extLst>
              <a:ext uri="{FF2B5EF4-FFF2-40B4-BE49-F238E27FC236}">
                <a16:creationId xmlns:a16="http://schemas.microsoft.com/office/drawing/2014/main" id="{6FEDA84C-8948-4441-8D8D-793A48C9AE31}"/>
              </a:ext>
            </a:extLst>
          </p:cNvPr>
          <p:cNvSpPr/>
          <p:nvPr userDrawn="1"/>
        </p:nvSpPr>
        <p:spPr>
          <a:xfrm>
            <a:off x="2991988" y="6648792"/>
            <a:ext cx="3708000" cy="12783"/>
          </a:xfrm>
          <a:custGeom>
            <a:avLst/>
            <a:gdLst>
              <a:gd name="connsiteX0" fmla="*/ 6818176 w 6818175"/>
              <a:gd name="connsiteY0" fmla="*/ 0 h 12783"/>
              <a:gd name="connsiteX1" fmla="*/ 0 w 6818175"/>
              <a:gd name="connsiteY1" fmla="*/ 0 h 1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8175" h="12783">
                <a:moveTo>
                  <a:pt x="6818176" y="0"/>
                </a:moveTo>
                <a:lnTo>
                  <a:pt x="0" y="0"/>
                </a:lnTo>
              </a:path>
            </a:pathLst>
          </a:custGeom>
          <a:ln w="12788" cap="rnd">
            <a:solidFill>
              <a:srgbClr val="FED103"/>
            </a:solidFill>
            <a:custDash>
              <a:ds d="0" sp="225225"/>
            </a:custDash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D5193712-44ED-BA43-BFEB-D71B5BF49F2F}"/>
              </a:ext>
            </a:extLst>
          </p:cNvPr>
          <p:cNvSpPr/>
          <p:nvPr userDrawn="1"/>
        </p:nvSpPr>
        <p:spPr>
          <a:xfrm>
            <a:off x="2173984" y="6097051"/>
            <a:ext cx="834495" cy="834068"/>
          </a:xfrm>
          <a:custGeom>
            <a:avLst/>
            <a:gdLst>
              <a:gd name="connsiteX0" fmla="*/ 0 w 652553"/>
              <a:gd name="connsiteY0" fmla="*/ 326110 h 652219"/>
              <a:gd name="connsiteX1" fmla="*/ 326277 w 652553"/>
              <a:gd name="connsiteY1" fmla="*/ 652220 h 652219"/>
              <a:gd name="connsiteX2" fmla="*/ 652554 w 652553"/>
              <a:gd name="connsiteY2" fmla="*/ 326110 h 652219"/>
              <a:gd name="connsiteX3" fmla="*/ 326277 w 652553"/>
              <a:gd name="connsiteY3" fmla="*/ 0 h 652219"/>
              <a:gd name="connsiteX4" fmla="*/ 0 w 652553"/>
              <a:gd name="connsiteY4" fmla="*/ 326110 h 65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553" h="652219">
                <a:moveTo>
                  <a:pt x="0" y="326110"/>
                </a:moveTo>
                <a:cubicBezTo>
                  <a:pt x="0" y="506231"/>
                  <a:pt x="146064" y="652220"/>
                  <a:pt x="326277" y="652220"/>
                </a:cubicBezTo>
                <a:cubicBezTo>
                  <a:pt x="506490" y="652220"/>
                  <a:pt x="652554" y="506231"/>
                  <a:pt x="652554" y="326110"/>
                </a:cubicBezTo>
                <a:cubicBezTo>
                  <a:pt x="652554" y="145989"/>
                  <a:pt x="506490" y="0"/>
                  <a:pt x="326277" y="0"/>
                </a:cubicBezTo>
                <a:cubicBezTo>
                  <a:pt x="146064" y="0"/>
                  <a:pt x="0" y="145989"/>
                  <a:pt x="0" y="326110"/>
                </a:cubicBezTo>
              </a:path>
            </a:pathLst>
          </a:custGeom>
          <a:solidFill>
            <a:srgbClr val="FED103"/>
          </a:solidFill>
          <a:ln w="127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Text Placeholder 32">
            <a:extLst>
              <a:ext uri="{FF2B5EF4-FFF2-40B4-BE49-F238E27FC236}">
                <a16:creationId xmlns:a16="http://schemas.microsoft.com/office/drawing/2014/main" id="{45E17CA2-D5FB-D040-BEF2-791B471B96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1201" y="6358536"/>
            <a:ext cx="3499135" cy="327216"/>
          </a:xfr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Poppins SemiBold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ADVANTAGES &amp; DISADVANTAGES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5816409-7E2E-E440-B5D1-F5910C20DF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11202" y="6787756"/>
            <a:ext cx="3499136" cy="995393"/>
          </a:xfrm>
        </p:spPr>
        <p:txBody>
          <a:bodyPr numCol="1" spcCol="288000" anchor="t">
            <a:noAutofit/>
          </a:bodyPr>
          <a:lstStyle>
            <a:lvl1pPr marL="0" marR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C0CA"/>
              </a:buClr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" panose="020F0502020204030204" pitchFamily="34" charset="0"/>
                <a:cs typeface="Poppins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171450" marR="0" lvl="0" indent="-17145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type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7BF0BEE1-82C1-1443-82EF-4C0ED607ED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99058" y="6296119"/>
            <a:ext cx="784346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7F5BC216-1A5C-E740-9F1D-ACD3DA752A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99058" y="6247696"/>
            <a:ext cx="784346" cy="287396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STEP</a:t>
            </a:r>
          </a:p>
        </p:txBody>
      </p:sp>
      <p:sp>
        <p:nvSpPr>
          <p:cNvPr id="36" name="Graphic 5">
            <a:extLst>
              <a:ext uri="{FF2B5EF4-FFF2-40B4-BE49-F238E27FC236}">
                <a16:creationId xmlns:a16="http://schemas.microsoft.com/office/drawing/2014/main" id="{A8B983EB-6266-154E-9CB3-A1E91DFA3D85}"/>
              </a:ext>
            </a:extLst>
          </p:cNvPr>
          <p:cNvSpPr/>
          <p:nvPr userDrawn="1"/>
        </p:nvSpPr>
        <p:spPr>
          <a:xfrm>
            <a:off x="2991988" y="8469817"/>
            <a:ext cx="3708000" cy="12783"/>
          </a:xfrm>
          <a:custGeom>
            <a:avLst/>
            <a:gdLst>
              <a:gd name="connsiteX0" fmla="*/ 6818176 w 6818175"/>
              <a:gd name="connsiteY0" fmla="*/ 0 h 12783"/>
              <a:gd name="connsiteX1" fmla="*/ 0 w 6818175"/>
              <a:gd name="connsiteY1" fmla="*/ 0 h 1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8175" h="12783">
                <a:moveTo>
                  <a:pt x="6818176" y="0"/>
                </a:moveTo>
                <a:lnTo>
                  <a:pt x="0" y="0"/>
                </a:lnTo>
              </a:path>
            </a:pathLst>
          </a:custGeom>
          <a:ln w="12788" cap="rnd">
            <a:solidFill>
              <a:srgbClr val="FED103"/>
            </a:solidFill>
            <a:custDash>
              <a:ds d="0" sp="225225"/>
            </a:custDash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000ABD48-CA6C-5A41-9591-777907F136E7}"/>
              </a:ext>
            </a:extLst>
          </p:cNvPr>
          <p:cNvSpPr/>
          <p:nvPr userDrawn="1"/>
        </p:nvSpPr>
        <p:spPr>
          <a:xfrm>
            <a:off x="2173984" y="7918076"/>
            <a:ext cx="834495" cy="834068"/>
          </a:xfrm>
          <a:custGeom>
            <a:avLst/>
            <a:gdLst>
              <a:gd name="connsiteX0" fmla="*/ 0 w 652553"/>
              <a:gd name="connsiteY0" fmla="*/ 326110 h 652219"/>
              <a:gd name="connsiteX1" fmla="*/ 326277 w 652553"/>
              <a:gd name="connsiteY1" fmla="*/ 652220 h 652219"/>
              <a:gd name="connsiteX2" fmla="*/ 652554 w 652553"/>
              <a:gd name="connsiteY2" fmla="*/ 326110 h 652219"/>
              <a:gd name="connsiteX3" fmla="*/ 326277 w 652553"/>
              <a:gd name="connsiteY3" fmla="*/ 0 h 652219"/>
              <a:gd name="connsiteX4" fmla="*/ 0 w 652553"/>
              <a:gd name="connsiteY4" fmla="*/ 326110 h 65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553" h="652219">
                <a:moveTo>
                  <a:pt x="0" y="326110"/>
                </a:moveTo>
                <a:cubicBezTo>
                  <a:pt x="0" y="506231"/>
                  <a:pt x="146064" y="652220"/>
                  <a:pt x="326277" y="652220"/>
                </a:cubicBezTo>
                <a:cubicBezTo>
                  <a:pt x="506490" y="652220"/>
                  <a:pt x="652554" y="506231"/>
                  <a:pt x="652554" y="326110"/>
                </a:cubicBezTo>
                <a:cubicBezTo>
                  <a:pt x="652554" y="145989"/>
                  <a:pt x="506490" y="0"/>
                  <a:pt x="326277" y="0"/>
                </a:cubicBezTo>
                <a:cubicBezTo>
                  <a:pt x="146064" y="0"/>
                  <a:pt x="0" y="145989"/>
                  <a:pt x="0" y="326110"/>
                </a:cubicBezTo>
              </a:path>
            </a:pathLst>
          </a:custGeom>
          <a:solidFill>
            <a:srgbClr val="FED103"/>
          </a:solidFill>
          <a:ln w="127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1088F422-ABFA-D74E-8F0E-772E2F3EE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11201" y="8179561"/>
            <a:ext cx="3480959" cy="327216"/>
          </a:xfr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Poppins SemiBold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LEARNING FROM OTHERS</a:t>
            </a:r>
            <a:endParaRPr lang="en-US" dirty="0"/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E1CEF1DA-93EA-624C-9ED9-701527A3EE5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11202" y="8608781"/>
            <a:ext cx="3499136" cy="995393"/>
          </a:xfrm>
        </p:spPr>
        <p:txBody>
          <a:bodyPr numCol="1" spcCol="288000" anchor="t">
            <a:noAutofit/>
          </a:bodyPr>
          <a:lstStyle>
            <a:lvl1pPr marL="0" marR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C0CA"/>
              </a:buClr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" panose="020F0502020204030204" pitchFamily="34" charset="0"/>
                <a:cs typeface="Poppins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171450" marR="0" lvl="0" indent="-17145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type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7A4C69D2-46C7-A44E-965E-E35832036E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99058" y="8117144"/>
            <a:ext cx="784346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3BDAFA6F-E258-3846-8828-0C0E3F3406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99058" y="8068721"/>
            <a:ext cx="784346" cy="287396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STEP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F425B0A1-9AB7-F843-8B93-6C38BB5787E7}"/>
              </a:ext>
            </a:extLst>
          </p:cNvPr>
          <p:cNvSpPr txBox="1">
            <a:spLocks/>
          </p:cNvSpPr>
          <p:nvPr userDrawn="1"/>
        </p:nvSpPr>
        <p:spPr>
          <a:xfrm>
            <a:off x="7056692" y="10309407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rgbClr val="404F2F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b="0" i="0" smtClean="0">
                <a:latin typeface="Calibri" panose="020F0502020204030204" pitchFamily="34" charset="0"/>
              </a:rPr>
              <a:pPr/>
              <a:t>‹#›</a:t>
            </a:fld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7536044-1751-7144-A778-DD305E7CAC9D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35053" y="10140082"/>
            <a:ext cx="0" cy="178217"/>
          </a:xfrm>
          <a:prstGeom prst="line">
            <a:avLst/>
          </a:prstGeom>
          <a:ln w="28575">
            <a:solidFill>
              <a:srgbClr val="FED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63DF29C9-A519-CB40-8F18-EC37B785C911}"/>
              </a:ext>
            </a:extLst>
          </p:cNvPr>
          <p:cNvSpPr/>
          <p:nvPr userDrawn="1"/>
        </p:nvSpPr>
        <p:spPr>
          <a:xfrm rot="16200000">
            <a:off x="5655200" y="8361506"/>
            <a:ext cx="317349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500" b="0" i="0" u="none" strike="noStrike" kern="1200" spc="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INNOVATING FOOD FOR SENIORS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FC186-885D-E448-8E14-41C835FC945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38899"/>
            <a:ext cx="7559675" cy="23403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0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w to use the tool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F425B0A1-9AB7-F843-8B93-6C38BB5787E7}"/>
              </a:ext>
            </a:extLst>
          </p:cNvPr>
          <p:cNvSpPr txBox="1">
            <a:spLocks/>
          </p:cNvSpPr>
          <p:nvPr userDrawn="1"/>
        </p:nvSpPr>
        <p:spPr>
          <a:xfrm>
            <a:off x="7056692" y="10309407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rgbClr val="404F2F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b="0" i="0" smtClean="0">
                <a:latin typeface="Calibri" panose="020F0502020204030204" pitchFamily="34" charset="0"/>
              </a:rPr>
              <a:pPr/>
              <a:t>‹#›</a:t>
            </a:fld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7536044-1751-7144-A778-DD305E7CAC9D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35053" y="10140082"/>
            <a:ext cx="0" cy="178217"/>
          </a:xfrm>
          <a:prstGeom prst="line">
            <a:avLst/>
          </a:prstGeom>
          <a:ln w="28575">
            <a:solidFill>
              <a:srgbClr val="FED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63DF29C9-A519-CB40-8F18-EC37B785C911}"/>
              </a:ext>
            </a:extLst>
          </p:cNvPr>
          <p:cNvSpPr/>
          <p:nvPr userDrawn="1"/>
        </p:nvSpPr>
        <p:spPr>
          <a:xfrm rot="16200000">
            <a:off x="5655200" y="8361506"/>
            <a:ext cx="317349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500" b="0" i="0" u="none" strike="noStrike" kern="1200" spc="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INNOVATING FOOD FOR SENIORS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7DF944-9363-5847-B831-256D15ED99F4}"/>
              </a:ext>
            </a:extLst>
          </p:cNvPr>
          <p:cNvSpPr/>
          <p:nvPr userDrawn="1"/>
        </p:nvSpPr>
        <p:spPr>
          <a:xfrm flipV="1">
            <a:off x="0" y="2526224"/>
            <a:ext cx="7559675" cy="2819682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DCE2A14F-0DE1-F548-9350-E3735FDAE5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10099" y="3518948"/>
            <a:ext cx="784346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4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BEF3DF00-FBB1-7949-8AB7-E25700E056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46741" y="3214793"/>
            <a:ext cx="1111062" cy="312653"/>
          </a:xfrm>
          <a:noFill/>
        </p:spPr>
        <p:txBody>
          <a:bodyPr anchor="t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GROUP</a:t>
            </a:r>
          </a:p>
        </p:txBody>
      </p:sp>
      <p:sp>
        <p:nvSpPr>
          <p:cNvPr id="48" name="Text Placeholder 32">
            <a:extLst>
              <a:ext uri="{FF2B5EF4-FFF2-40B4-BE49-F238E27FC236}">
                <a16:creationId xmlns:a16="http://schemas.microsoft.com/office/drawing/2014/main" id="{BBB207C3-5A4F-4046-ABB1-C5B27F05FF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4103" y="3915217"/>
            <a:ext cx="3852514" cy="1707482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highlight>
                  <a:srgbClr val="FED103"/>
                </a:highlight>
                <a:latin typeface="Calibri" panose="020F0502020204030204" pitchFamily="34" charset="0"/>
                <a:cs typeface="Poppins SemiBold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How to use the Toolkit</a:t>
            </a:r>
            <a:endParaRPr lang="en-US" dirty="0"/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7F1ADE7E-E8B4-8449-8222-6FC5886AF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103" y="6902754"/>
            <a:ext cx="3852514" cy="2464766"/>
          </a:xfr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0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BE3FA9F-0E30-C645-82A1-085E2E5E2167}"/>
              </a:ext>
            </a:extLst>
          </p:cNvPr>
          <p:cNvSpPr/>
          <p:nvPr userDrawn="1"/>
        </p:nvSpPr>
        <p:spPr>
          <a:xfrm>
            <a:off x="-22870" y="1163479"/>
            <a:ext cx="5918693" cy="1962380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92FDA1D-BAB1-314A-B697-17E6EC6696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165" y="2687479"/>
            <a:ext cx="6371674" cy="7234443"/>
          </a:xfrm>
          <a:custGeom>
            <a:avLst/>
            <a:gdLst>
              <a:gd name="connsiteX0" fmla="*/ 5474658 w 6371674"/>
              <a:gd name="connsiteY0" fmla="*/ 0 h 7234443"/>
              <a:gd name="connsiteX1" fmla="*/ 6371674 w 6371674"/>
              <a:gd name="connsiteY1" fmla="*/ 0 h 7234443"/>
              <a:gd name="connsiteX2" fmla="*/ 6371674 w 6371674"/>
              <a:gd name="connsiteY2" fmla="*/ 7234443 h 7234443"/>
              <a:gd name="connsiteX3" fmla="*/ 0 w 6371674"/>
              <a:gd name="connsiteY3" fmla="*/ 7234443 h 7234443"/>
              <a:gd name="connsiteX4" fmla="*/ 0 w 6371674"/>
              <a:gd name="connsiteY4" fmla="*/ 438380 h 7234443"/>
              <a:gd name="connsiteX5" fmla="*/ 5474658 w 6371674"/>
              <a:gd name="connsiteY5" fmla="*/ 438380 h 723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1674" h="7234443">
                <a:moveTo>
                  <a:pt x="5474658" y="0"/>
                </a:moveTo>
                <a:lnTo>
                  <a:pt x="6371674" y="0"/>
                </a:lnTo>
                <a:lnTo>
                  <a:pt x="6371674" y="7234443"/>
                </a:lnTo>
                <a:lnTo>
                  <a:pt x="0" y="7234443"/>
                </a:lnTo>
                <a:lnTo>
                  <a:pt x="0" y="438380"/>
                </a:lnTo>
                <a:lnTo>
                  <a:pt x="5474658" y="43838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8FB55-B643-6340-9310-8D7065F2DE5F}"/>
              </a:ext>
            </a:extLst>
          </p:cNvPr>
          <p:cNvSpPr/>
          <p:nvPr userDrawn="1"/>
        </p:nvSpPr>
        <p:spPr>
          <a:xfrm>
            <a:off x="421165" y="402107"/>
            <a:ext cx="1210162" cy="2458635"/>
          </a:xfrm>
          <a:prstGeom prst="rect">
            <a:avLst/>
          </a:prstGeom>
          <a:solidFill>
            <a:srgbClr val="FE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A2EA35C5-1F1B-1B40-8AB5-944F7DBA5F5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10635" y="1631424"/>
            <a:ext cx="1031222" cy="1084776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cs typeface="Poppins SemiBold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D369EDCF-7400-1040-80BB-3B8B66B582B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879600" y="1631425"/>
            <a:ext cx="3736123" cy="1084774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Calibri" panose="020F0502020204030204" pitchFamily="34" charset="0"/>
                <a:cs typeface="Poppins SemiBold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9C3F2D5-10DD-8046-87C5-A8F2B622E716}"/>
              </a:ext>
            </a:extLst>
          </p:cNvPr>
          <p:cNvSpPr txBox="1">
            <a:spLocks/>
          </p:cNvSpPr>
          <p:nvPr userDrawn="1"/>
        </p:nvSpPr>
        <p:spPr>
          <a:xfrm>
            <a:off x="7056692" y="10309407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rgbClr val="404F2F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b="0" i="0" smtClean="0">
                <a:latin typeface="Calibri" panose="020F0502020204030204" pitchFamily="34" charset="0"/>
              </a:rPr>
              <a:pPr/>
              <a:t>‹#›</a:t>
            </a:fld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F87A93-98AC-8B44-8AA3-439D2A136E8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35053" y="10140082"/>
            <a:ext cx="0" cy="178217"/>
          </a:xfrm>
          <a:prstGeom prst="line">
            <a:avLst/>
          </a:prstGeom>
          <a:ln w="28575">
            <a:solidFill>
              <a:srgbClr val="FED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B534B94-4C2F-1C4F-A954-8C69C93E42EF}"/>
              </a:ext>
            </a:extLst>
          </p:cNvPr>
          <p:cNvSpPr/>
          <p:nvPr userDrawn="1"/>
        </p:nvSpPr>
        <p:spPr>
          <a:xfrm rot="16200000">
            <a:off x="5655200" y="8361506"/>
            <a:ext cx="317349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500" b="0" i="0" u="none" strike="noStrike" kern="1200" spc="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INNOVATING FOOD FOR SENIORS</a:t>
            </a:r>
          </a:p>
        </p:txBody>
      </p:sp>
    </p:spTree>
    <p:extLst>
      <p:ext uri="{BB962C8B-B14F-4D97-AF65-F5344CB8AC3E}">
        <p14:creationId xmlns:p14="http://schemas.microsoft.com/office/powerpoint/2010/main" val="3462273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Slide 1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phic 5">
            <a:extLst>
              <a:ext uri="{FF2B5EF4-FFF2-40B4-BE49-F238E27FC236}">
                <a16:creationId xmlns:a16="http://schemas.microsoft.com/office/drawing/2014/main" id="{68C85A28-6353-194A-A9E8-F8306759DCBB}"/>
              </a:ext>
            </a:extLst>
          </p:cNvPr>
          <p:cNvSpPr/>
          <p:nvPr/>
        </p:nvSpPr>
        <p:spPr>
          <a:xfrm>
            <a:off x="0" y="1198014"/>
            <a:ext cx="7610501" cy="1714792"/>
          </a:xfrm>
          <a:custGeom>
            <a:avLst/>
            <a:gdLst>
              <a:gd name="connsiteX0" fmla="*/ 0 w 5417269"/>
              <a:gd name="connsiteY0" fmla="*/ 0 h 3199608"/>
              <a:gd name="connsiteX1" fmla="*/ 5417270 w 5417269"/>
              <a:gd name="connsiteY1" fmla="*/ 0 h 3199608"/>
              <a:gd name="connsiteX2" fmla="*/ 5417270 w 5417269"/>
              <a:gd name="connsiteY2" fmla="*/ 3199609 h 3199608"/>
              <a:gd name="connsiteX3" fmla="*/ 0 w 5417269"/>
              <a:gd name="connsiteY3" fmla="*/ 3199609 h 31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269" h="3199608">
                <a:moveTo>
                  <a:pt x="0" y="0"/>
                </a:moveTo>
                <a:lnTo>
                  <a:pt x="5417270" y="0"/>
                </a:lnTo>
                <a:lnTo>
                  <a:pt x="5417270" y="3199609"/>
                </a:lnTo>
                <a:lnTo>
                  <a:pt x="0" y="3199609"/>
                </a:lnTo>
                <a:close/>
              </a:path>
            </a:pathLst>
          </a:custGeom>
          <a:solidFill>
            <a:srgbClr val="85D2E1"/>
          </a:solidFill>
          <a:ln w="12788" cap="flat">
            <a:noFill/>
            <a:prstDash val="solid"/>
            <a:miter/>
          </a:ln>
        </p:spPr>
        <p:txBody>
          <a:bodyPr numCol="1" rtlCol="0" anchor="ctr"/>
          <a:lstStyle/>
          <a:p>
            <a:endParaRPr lang="en-US"/>
          </a:p>
        </p:txBody>
      </p:sp>
      <p:grpSp>
        <p:nvGrpSpPr>
          <p:cNvPr id="39" name="Graphic 5">
            <a:extLst>
              <a:ext uri="{FF2B5EF4-FFF2-40B4-BE49-F238E27FC236}">
                <a16:creationId xmlns:a16="http://schemas.microsoft.com/office/drawing/2014/main" id="{C26DB5BE-7D18-1E41-9C79-EBB780569D7E}"/>
              </a:ext>
            </a:extLst>
          </p:cNvPr>
          <p:cNvGrpSpPr/>
          <p:nvPr/>
        </p:nvGrpSpPr>
        <p:grpSpPr>
          <a:xfrm>
            <a:off x="518535" y="4715197"/>
            <a:ext cx="372577" cy="372258"/>
            <a:chOff x="493699" y="4805485"/>
            <a:chExt cx="372577" cy="372258"/>
          </a:xfrm>
          <a:solidFill>
            <a:srgbClr val="FFFFFF"/>
          </a:solidFill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53FCA5C-B5EF-1546-AB3C-B9B258D6114A}"/>
                </a:ext>
              </a:extLst>
            </p:cNvPr>
            <p:cNvSpPr/>
            <p:nvPr/>
          </p:nvSpPr>
          <p:spPr>
            <a:xfrm>
              <a:off x="493699" y="4805485"/>
              <a:ext cx="372577" cy="372258"/>
            </a:xfrm>
            <a:custGeom>
              <a:avLst/>
              <a:gdLst>
                <a:gd name="connsiteX0" fmla="*/ 240327 w 372577"/>
                <a:gd name="connsiteY0" fmla="*/ 360242 h 372258"/>
                <a:gd name="connsiteX1" fmla="*/ 240327 w 372577"/>
                <a:gd name="connsiteY1" fmla="*/ 317289 h 372258"/>
                <a:gd name="connsiteX2" fmla="*/ 241862 w 372577"/>
                <a:gd name="connsiteY2" fmla="*/ 310002 h 372258"/>
                <a:gd name="connsiteX3" fmla="*/ 261687 w 372577"/>
                <a:gd name="connsiteY3" fmla="*/ 265260 h 372258"/>
                <a:gd name="connsiteX4" fmla="*/ 264245 w 372577"/>
                <a:gd name="connsiteY4" fmla="*/ 253115 h 372258"/>
                <a:gd name="connsiteX5" fmla="*/ 264245 w 372577"/>
                <a:gd name="connsiteY5" fmla="*/ 240204 h 372258"/>
                <a:gd name="connsiteX6" fmla="*/ 342393 w 372577"/>
                <a:gd name="connsiteY6" fmla="*/ 240204 h 372258"/>
                <a:gd name="connsiteX7" fmla="*/ 342393 w 372577"/>
                <a:gd name="connsiteY7" fmla="*/ 30042 h 372258"/>
                <a:gd name="connsiteX8" fmla="*/ 300313 w 372577"/>
                <a:gd name="connsiteY8" fmla="*/ 30042 h 372258"/>
                <a:gd name="connsiteX9" fmla="*/ 300313 w 372577"/>
                <a:gd name="connsiteY9" fmla="*/ 0 h 372258"/>
                <a:gd name="connsiteX10" fmla="*/ 234188 w 372577"/>
                <a:gd name="connsiteY10" fmla="*/ 0 h 372258"/>
                <a:gd name="connsiteX11" fmla="*/ 186097 w 372577"/>
                <a:gd name="connsiteY11" fmla="*/ 29275 h 372258"/>
                <a:gd name="connsiteX12" fmla="*/ 138006 w 372577"/>
                <a:gd name="connsiteY12" fmla="*/ 0 h 372258"/>
                <a:gd name="connsiteX13" fmla="*/ 71881 w 372577"/>
                <a:gd name="connsiteY13" fmla="*/ 0 h 372258"/>
                <a:gd name="connsiteX14" fmla="*/ 71881 w 372577"/>
                <a:gd name="connsiteY14" fmla="*/ 30042 h 372258"/>
                <a:gd name="connsiteX15" fmla="*/ 29801 w 372577"/>
                <a:gd name="connsiteY15" fmla="*/ 30042 h 372258"/>
                <a:gd name="connsiteX16" fmla="*/ 29801 w 372577"/>
                <a:gd name="connsiteY16" fmla="*/ 240204 h 372258"/>
                <a:gd name="connsiteX17" fmla="*/ 107949 w 372577"/>
                <a:gd name="connsiteY17" fmla="*/ 240204 h 372258"/>
                <a:gd name="connsiteX18" fmla="*/ 107949 w 372577"/>
                <a:gd name="connsiteY18" fmla="*/ 251965 h 372258"/>
                <a:gd name="connsiteX19" fmla="*/ 111786 w 372577"/>
                <a:gd name="connsiteY19" fmla="*/ 266538 h 372258"/>
                <a:gd name="connsiteX20" fmla="*/ 135831 w 372577"/>
                <a:gd name="connsiteY20" fmla="*/ 309747 h 372258"/>
                <a:gd name="connsiteX21" fmla="*/ 138134 w 372577"/>
                <a:gd name="connsiteY21" fmla="*/ 318440 h 372258"/>
                <a:gd name="connsiteX22" fmla="*/ 138134 w 372577"/>
                <a:gd name="connsiteY22" fmla="*/ 360242 h 372258"/>
                <a:gd name="connsiteX23" fmla="*/ 0 w 372577"/>
                <a:gd name="connsiteY23" fmla="*/ 360242 h 372258"/>
                <a:gd name="connsiteX24" fmla="*/ 0 w 372577"/>
                <a:gd name="connsiteY24" fmla="*/ 372259 h 372258"/>
                <a:gd name="connsiteX25" fmla="*/ 372577 w 372577"/>
                <a:gd name="connsiteY25" fmla="*/ 372259 h 372258"/>
                <a:gd name="connsiteX26" fmla="*/ 372577 w 372577"/>
                <a:gd name="connsiteY26" fmla="*/ 360242 h 372258"/>
                <a:gd name="connsiteX27" fmla="*/ 240327 w 372577"/>
                <a:gd name="connsiteY27" fmla="*/ 360242 h 372258"/>
                <a:gd name="connsiteX28" fmla="*/ 330498 w 372577"/>
                <a:gd name="connsiteY28" fmla="*/ 42058 h 372258"/>
                <a:gd name="connsiteX29" fmla="*/ 330498 w 372577"/>
                <a:gd name="connsiteY29" fmla="*/ 228187 h 372258"/>
                <a:gd name="connsiteX30" fmla="*/ 204387 w 372577"/>
                <a:gd name="connsiteY30" fmla="*/ 228187 h 372258"/>
                <a:gd name="connsiteX31" fmla="*/ 204387 w 372577"/>
                <a:gd name="connsiteY31" fmla="*/ 234196 h 372258"/>
                <a:gd name="connsiteX32" fmla="*/ 186353 w 372577"/>
                <a:gd name="connsiteY32" fmla="*/ 252221 h 372258"/>
                <a:gd name="connsiteX33" fmla="*/ 184178 w 372577"/>
                <a:gd name="connsiteY33" fmla="*/ 251965 h 372258"/>
                <a:gd name="connsiteX34" fmla="*/ 164737 w 372577"/>
                <a:gd name="connsiteY34" fmla="*/ 216171 h 372258"/>
                <a:gd name="connsiteX35" fmla="*/ 300569 w 372577"/>
                <a:gd name="connsiteY35" fmla="*/ 216171 h 372258"/>
                <a:gd name="connsiteX36" fmla="*/ 300569 w 372577"/>
                <a:gd name="connsiteY36" fmla="*/ 42058 h 372258"/>
                <a:gd name="connsiteX37" fmla="*/ 330498 w 372577"/>
                <a:gd name="connsiteY37" fmla="*/ 42058 h 372258"/>
                <a:gd name="connsiteX38" fmla="*/ 84159 w 372577"/>
                <a:gd name="connsiteY38" fmla="*/ 12017 h 372258"/>
                <a:gd name="connsiteX39" fmla="*/ 138262 w 372577"/>
                <a:gd name="connsiteY39" fmla="*/ 12017 h 372258"/>
                <a:gd name="connsiteX40" fmla="*/ 180341 w 372577"/>
                <a:gd name="connsiteY40" fmla="*/ 54075 h 372258"/>
                <a:gd name="connsiteX41" fmla="*/ 180341 w 372577"/>
                <a:gd name="connsiteY41" fmla="*/ 102141 h 372258"/>
                <a:gd name="connsiteX42" fmla="*/ 192364 w 372577"/>
                <a:gd name="connsiteY42" fmla="*/ 102141 h 372258"/>
                <a:gd name="connsiteX43" fmla="*/ 192364 w 372577"/>
                <a:gd name="connsiteY43" fmla="*/ 54075 h 372258"/>
                <a:gd name="connsiteX44" fmla="*/ 234444 w 372577"/>
                <a:gd name="connsiteY44" fmla="*/ 12017 h 372258"/>
                <a:gd name="connsiteX45" fmla="*/ 288546 w 372577"/>
                <a:gd name="connsiteY45" fmla="*/ 12017 h 372258"/>
                <a:gd name="connsiteX46" fmla="*/ 288546 w 372577"/>
                <a:gd name="connsiteY46" fmla="*/ 204154 h 372258"/>
                <a:gd name="connsiteX47" fmla="*/ 192364 w 372577"/>
                <a:gd name="connsiteY47" fmla="*/ 204154 h 372258"/>
                <a:gd name="connsiteX48" fmla="*/ 192364 w 372577"/>
                <a:gd name="connsiteY48" fmla="*/ 114030 h 372258"/>
                <a:gd name="connsiteX49" fmla="*/ 180341 w 372577"/>
                <a:gd name="connsiteY49" fmla="*/ 114030 h 372258"/>
                <a:gd name="connsiteX50" fmla="*/ 180341 w 372577"/>
                <a:gd name="connsiteY50" fmla="*/ 204154 h 372258"/>
                <a:gd name="connsiteX51" fmla="*/ 156296 w 372577"/>
                <a:gd name="connsiteY51" fmla="*/ 204154 h 372258"/>
                <a:gd name="connsiteX52" fmla="*/ 156296 w 372577"/>
                <a:gd name="connsiteY52" fmla="*/ 174113 h 372258"/>
                <a:gd name="connsiteX53" fmla="*/ 120227 w 372577"/>
                <a:gd name="connsiteY53" fmla="*/ 138063 h 372258"/>
                <a:gd name="connsiteX54" fmla="*/ 108205 w 372577"/>
                <a:gd name="connsiteY54" fmla="*/ 150079 h 372258"/>
                <a:gd name="connsiteX55" fmla="*/ 108205 w 372577"/>
                <a:gd name="connsiteY55" fmla="*/ 204154 h 372258"/>
                <a:gd name="connsiteX56" fmla="*/ 84159 w 372577"/>
                <a:gd name="connsiteY56" fmla="*/ 204154 h 372258"/>
                <a:gd name="connsiteX57" fmla="*/ 84159 w 372577"/>
                <a:gd name="connsiteY57" fmla="*/ 12017 h 372258"/>
                <a:gd name="connsiteX58" fmla="*/ 42080 w 372577"/>
                <a:gd name="connsiteY58" fmla="*/ 228187 h 372258"/>
                <a:gd name="connsiteX59" fmla="*/ 42080 w 372577"/>
                <a:gd name="connsiteY59" fmla="*/ 42058 h 372258"/>
                <a:gd name="connsiteX60" fmla="*/ 72137 w 372577"/>
                <a:gd name="connsiteY60" fmla="*/ 42058 h 372258"/>
                <a:gd name="connsiteX61" fmla="*/ 72137 w 372577"/>
                <a:gd name="connsiteY61" fmla="*/ 216171 h 372258"/>
                <a:gd name="connsiteX62" fmla="*/ 108205 w 372577"/>
                <a:gd name="connsiteY62" fmla="*/ 216171 h 372258"/>
                <a:gd name="connsiteX63" fmla="*/ 108205 w 372577"/>
                <a:gd name="connsiteY63" fmla="*/ 228187 h 372258"/>
                <a:gd name="connsiteX64" fmla="*/ 42080 w 372577"/>
                <a:gd name="connsiteY64" fmla="*/ 228187 h 372258"/>
                <a:gd name="connsiteX65" fmla="*/ 122402 w 372577"/>
                <a:gd name="connsiteY65" fmla="*/ 260785 h 372258"/>
                <a:gd name="connsiteX66" fmla="*/ 120100 w 372577"/>
                <a:gd name="connsiteY66" fmla="*/ 252093 h 372258"/>
                <a:gd name="connsiteX67" fmla="*/ 120100 w 372577"/>
                <a:gd name="connsiteY67" fmla="*/ 150207 h 372258"/>
                <a:gd name="connsiteX68" fmla="*/ 144145 w 372577"/>
                <a:gd name="connsiteY68" fmla="*/ 174241 h 372258"/>
                <a:gd name="connsiteX69" fmla="*/ 144145 w 372577"/>
                <a:gd name="connsiteY69" fmla="*/ 212719 h 372258"/>
                <a:gd name="connsiteX70" fmla="*/ 154761 w 372577"/>
                <a:gd name="connsiteY70" fmla="*/ 223330 h 372258"/>
                <a:gd name="connsiteX71" fmla="*/ 174202 w 372577"/>
                <a:gd name="connsiteY71" fmla="*/ 270373 h 372258"/>
                <a:gd name="connsiteX72" fmla="*/ 186225 w 372577"/>
                <a:gd name="connsiteY72" fmla="*/ 270373 h 372258"/>
                <a:gd name="connsiteX73" fmla="*/ 185969 w 372577"/>
                <a:gd name="connsiteY73" fmla="*/ 264365 h 372258"/>
                <a:gd name="connsiteX74" fmla="*/ 186225 w 372577"/>
                <a:gd name="connsiteY74" fmla="*/ 264365 h 372258"/>
                <a:gd name="connsiteX75" fmla="*/ 215642 w 372577"/>
                <a:gd name="connsiteY75" fmla="*/ 240332 h 372258"/>
                <a:gd name="connsiteX76" fmla="*/ 252350 w 372577"/>
                <a:gd name="connsiteY76" fmla="*/ 240332 h 372258"/>
                <a:gd name="connsiteX77" fmla="*/ 252350 w 372577"/>
                <a:gd name="connsiteY77" fmla="*/ 253243 h 372258"/>
                <a:gd name="connsiteX78" fmla="*/ 250815 w 372577"/>
                <a:gd name="connsiteY78" fmla="*/ 260530 h 372258"/>
                <a:gd name="connsiteX79" fmla="*/ 230990 w 372577"/>
                <a:gd name="connsiteY79" fmla="*/ 305273 h 372258"/>
                <a:gd name="connsiteX80" fmla="*/ 228944 w 372577"/>
                <a:gd name="connsiteY80" fmla="*/ 312431 h 372258"/>
                <a:gd name="connsiteX81" fmla="*/ 149645 w 372577"/>
                <a:gd name="connsiteY81" fmla="*/ 312431 h 372258"/>
                <a:gd name="connsiteX82" fmla="*/ 146575 w 372577"/>
                <a:gd name="connsiteY82" fmla="*/ 304122 h 372258"/>
                <a:gd name="connsiteX83" fmla="*/ 122402 w 372577"/>
                <a:gd name="connsiteY83" fmla="*/ 260785 h 372258"/>
                <a:gd name="connsiteX84" fmla="*/ 150284 w 372577"/>
                <a:gd name="connsiteY84" fmla="*/ 348225 h 372258"/>
                <a:gd name="connsiteX85" fmla="*/ 204387 w 372577"/>
                <a:gd name="connsiteY85" fmla="*/ 348225 h 372258"/>
                <a:gd name="connsiteX86" fmla="*/ 204387 w 372577"/>
                <a:gd name="connsiteY86" fmla="*/ 336209 h 372258"/>
                <a:gd name="connsiteX87" fmla="*/ 150284 w 372577"/>
                <a:gd name="connsiteY87" fmla="*/ 336209 h 372258"/>
                <a:gd name="connsiteX88" fmla="*/ 150284 w 372577"/>
                <a:gd name="connsiteY88" fmla="*/ 324192 h 372258"/>
                <a:gd name="connsiteX89" fmla="*/ 228432 w 372577"/>
                <a:gd name="connsiteY89" fmla="*/ 324192 h 372258"/>
                <a:gd name="connsiteX90" fmla="*/ 228432 w 372577"/>
                <a:gd name="connsiteY90" fmla="*/ 336209 h 372258"/>
                <a:gd name="connsiteX91" fmla="*/ 216409 w 372577"/>
                <a:gd name="connsiteY91" fmla="*/ 336209 h 372258"/>
                <a:gd name="connsiteX92" fmla="*/ 216409 w 372577"/>
                <a:gd name="connsiteY92" fmla="*/ 348225 h 372258"/>
                <a:gd name="connsiteX93" fmla="*/ 228432 w 372577"/>
                <a:gd name="connsiteY93" fmla="*/ 348225 h 372258"/>
                <a:gd name="connsiteX94" fmla="*/ 228432 w 372577"/>
                <a:gd name="connsiteY94" fmla="*/ 360242 h 372258"/>
                <a:gd name="connsiteX95" fmla="*/ 150284 w 372577"/>
                <a:gd name="connsiteY95" fmla="*/ 360242 h 372258"/>
                <a:gd name="connsiteX96" fmla="*/ 150284 w 372577"/>
                <a:gd name="connsiteY96" fmla="*/ 348225 h 37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72577" h="372258">
                  <a:moveTo>
                    <a:pt x="240327" y="360242"/>
                  </a:moveTo>
                  <a:lnTo>
                    <a:pt x="240327" y="317289"/>
                  </a:lnTo>
                  <a:cubicBezTo>
                    <a:pt x="240327" y="314732"/>
                    <a:pt x="240839" y="312303"/>
                    <a:pt x="241862" y="310002"/>
                  </a:cubicBezTo>
                  <a:lnTo>
                    <a:pt x="261687" y="265260"/>
                  </a:lnTo>
                  <a:cubicBezTo>
                    <a:pt x="263349" y="261425"/>
                    <a:pt x="264245" y="257334"/>
                    <a:pt x="264245" y="253115"/>
                  </a:cubicBezTo>
                  <a:lnTo>
                    <a:pt x="264245" y="240204"/>
                  </a:lnTo>
                  <a:lnTo>
                    <a:pt x="342393" y="240204"/>
                  </a:lnTo>
                  <a:lnTo>
                    <a:pt x="342393" y="30042"/>
                  </a:lnTo>
                  <a:lnTo>
                    <a:pt x="300313" y="30042"/>
                  </a:lnTo>
                  <a:lnTo>
                    <a:pt x="300313" y="0"/>
                  </a:lnTo>
                  <a:lnTo>
                    <a:pt x="234188" y="0"/>
                  </a:lnTo>
                  <a:cubicBezTo>
                    <a:pt x="213340" y="0"/>
                    <a:pt x="195178" y="11889"/>
                    <a:pt x="186097" y="29275"/>
                  </a:cubicBezTo>
                  <a:cubicBezTo>
                    <a:pt x="177144" y="11889"/>
                    <a:pt x="158982" y="0"/>
                    <a:pt x="138006" y="0"/>
                  </a:cubicBezTo>
                  <a:lnTo>
                    <a:pt x="71881" y="0"/>
                  </a:lnTo>
                  <a:lnTo>
                    <a:pt x="71881" y="30042"/>
                  </a:lnTo>
                  <a:lnTo>
                    <a:pt x="29801" y="30042"/>
                  </a:lnTo>
                  <a:lnTo>
                    <a:pt x="29801" y="240204"/>
                  </a:lnTo>
                  <a:lnTo>
                    <a:pt x="107949" y="240204"/>
                  </a:lnTo>
                  <a:lnTo>
                    <a:pt x="107949" y="251965"/>
                  </a:lnTo>
                  <a:cubicBezTo>
                    <a:pt x="107949" y="257078"/>
                    <a:pt x="109228" y="262064"/>
                    <a:pt x="111786" y="266538"/>
                  </a:cubicBezTo>
                  <a:lnTo>
                    <a:pt x="135831" y="309747"/>
                  </a:lnTo>
                  <a:cubicBezTo>
                    <a:pt x="137366" y="312431"/>
                    <a:pt x="138134" y="315371"/>
                    <a:pt x="138134" y="318440"/>
                  </a:cubicBezTo>
                  <a:lnTo>
                    <a:pt x="138134" y="360242"/>
                  </a:lnTo>
                  <a:lnTo>
                    <a:pt x="0" y="360242"/>
                  </a:lnTo>
                  <a:lnTo>
                    <a:pt x="0" y="372259"/>
                  </a:lnTo>
                  <a:lnTo>
                    <a:pt x="372577" y="372259"/>
                  </a:lnTo>
                  <a:lnTo>
                    <a:pt x="372577" y="360242"/>
                  </a:lnTo>
                  <a:lnTo>
                    <a:pt x="240327" y="360242"/>
                  </a:lnTo>
                  <a:close/>
                  <a:moveTo>
                    <a:pt x="330498" y="42058"/>
                  </a:moveTo>
                  <a:lnTo>
                    <a:pt x="330498" y="228187"/>
                  </a:lnTo>
                  <a:lnTo>
                    <a:pt x="204387" y="228187"/>
                  </a:lnTo>
                  <a:lnTo>
                    <a:pt x="204387" y="234196"/>
                  </a:lnTo>
                  <a:cubicBezTo>
                    <a:pt x="204387" y="244167"/>
                    <a:pt x="196329" y="252221"/>
                    <a:pt x="186353" y="252221"/>
                  </a:cubicBezTo>
                  <a:cubicBezTo>
                    <a:pt x="185585" y="252221"/>
                    <a:pt x="184818" y="252093"/>
                    <a:pt x="184178" y="251965"/>
                  </a:cubicBezTo>
                  <a:cubicBezTo>
                    <a:pt x="180981" y="238670"/>
                    <a:pt x="174330" y="226398"/>
                    <a:pt x="164737" y="216171"/>
                  </a:cubicBezTo>
                  <a:lnTo>
                    <a:pt x="300569" y="216171"/>
                  </a:lnTo>
                  <a:lnTo>
                    <a:pt x="300569" y="42058"/>
                  </a:lnTo>
                  <a:lnTo>
                    <a:pt x="330498" y="42058"/>
                  </a:lnTo>
                  <a:close/>
                  <a:moveTo>
                    <a:pt x="84159" y="12017"/>
                  </a:moveTo>
                  <a:lnTo>
                    <a:pt x="138262" y="12017"/>
                  </a:lnTo>
                  <a:cubicBezTo>
                    <a:pt x="161412" y="12017"/>
                    <a:pt x="180341" y="30936"/>
                    <a:pt x="180341" y="54075"/>
                  </a:cubicBezTo>
                  <a:lnTo>
                    <a:pt x="180341" y="102141"/>
                  </a:lnTo>
                  <a:lnTo>
                    <a:pt x="192364" y="102141"/>
                  </a:lnTo>
                  <a:lnTo>
                    <a:pt x="192364" y="54075"/>
                  </a:lnTo>
                  <a:cubicBezTo>
                    <a:pt x="192364" y="30936"/>
                    <a:pt x="211293" y="12017"/>
                    <a:pt x="234444" y="12017"/>
                  </a:cubicBezTo>
                  <a:lnTo>
                    <a:pt x="288546" y="12017"/>
                  </a:lnTo>
                  <a:lnTo>
                    <a:pt x="288546" y="204154"/>
                  </a:lnTo>
                  <a:lnTo>
                    <a:pt x="192364" y="204154"/>
                  </a:lnTo>
                  <a:lnTo>
                    <a:pt x="192364" y="114030"/>
                  </a:lnTo>
                  <a:lnTo>
                    <a:pt x="180341" y="114030"/>
                  </a:lnTo>
                  <a:lnTo>
                    <a:pt x="180341" y="204154"/>
                  </a:lnTo>
                  <a:lnTo>
                    <a:pt x="156296" y="204154"/>
                  </a:lnTo>
                  <a:lnTo>
                    <a:pt x="156296" y="174113"/>
                  </a:lnTo>
                  <a:cubicBezTo>
                    <a:pt x="156296" y="154298"/>
                    <a:pt x="140180" y="138063"/>
                    <a:pt x="120227" y="138063"/>
                  </a:cubicBezTo>
                  <a:cubicBezTo>
                    <a:pt x="113577" y="138063"/>
                    <a:pt x="108205" y="143432"/>
                    <a:pt x="108205" y="150079"/>
                  </a:cubicBezTo>
                  <a:lnTo>
                    <a:pt x="108205" y="204154"/>
                  </a:lnTo>
                  <a:lnTo>
                    <a:pt x="84159" y="204154"/>
                  </a:lnTo>
                  <a:lnTo>
                    <a:pt x="84159" y="12017"/>
                  </a:lnTo>
                  <a:close/>
                  <a:moveTo>
                    <a:pt x="42080" y="228187"/>
                  </a:moveTo>
                  <a:lnTo>
                    <a:pt x="42080" y="42058"/>
                  </a:lnTo>
                  <a:lnTo>
                    <a:pt x="72137" y="42058"/>
                  </a:lnTo>
                  <a:lnTo>
                    <a:pt x="72137" y="216171"/>
                  </a:lnTo>
                  <a:lnTo>
                    <a:pt x="108205" y="216171"/>
                  </a:lnTo>
                  <a:lnTo>
                    <a:pt x="108205" y="228187"/>
                  </a:lnTo>
                  <a:lnTo>
                    <a:pt x="42080" y="228187"/>
                  </a:lnTo>
                  <a:close/>
                  <a:moveTo>
                    <a:pt x="122402" y="260785"/>
                  </a:moveTo>
                  <a:cubicBezTo>
                    <a:pt x="120867" y="258101"/>
                    <a:pt x="120100" y="255033"/>
                    <a:pt x="120100" y="252093"/>
                  </a:cubicBezTo>
                  <a:lnTo>
                    <a:pt x="120100" y="150207"/>
                  </a:lnTo>
                  <a:cubicBezTo>
                    <a:pt x="133401" y="150207"/>
                    <a:pt x="144145" y="160946"/>
                    <a:pt x="144145" y="174241"/>
                  </a:cubicBezTo>
                  <a:lnTo>
                    <a:pt x="144145" y="212719"/>
                  </a:lnTo>
                  <a:lnTo>
                    <a:pt x="154761" y="223330"/>
                  </a:lnTo>
                  <a:cubicBezTo>
                    <a:pt x="167295" y="235857"/>
                    <a:pt x="174202" y="252604"/>
                    <a:pt x="174202" y="270373"/>
                  </a:cubicBezTo>
                  <a:lnTo>
                    <a:pt x="186225" y="270373"/>
                  </a:lnTo>
                  <a:cubicBezTo>
                    <a:pt x="186225" y="268328"/>
                    <a:pt x="186097" y="266410"/>
                    <a:pt x="185969" y="264365"/>
                  </a:cubicBezTo>
                  <a:cubicBezTo>
                    <a:pt x="186097" y="264365"/>
                    <a:pt x="186225" y="264365"/>
                    <a:pt x="186225" y="264365"/>
                  </a:cubicBezTo>
                  <a:cubicBezTo>
                    <a:pt x="200678" y="264365"/>
                    <a:pt x="212828" y="254010"/>
                    <a:pt x="215642" y="240332"/>
                  </a:cubicBezTo>
                  <a:lnTo>
                    <a:pt x="252350" y="240332"/>
                  </a:lnTo>
                  <a:lnTo>
                    <a:pt x="252350" y="253243"/>
                  </a:lnTo>
                  <a:cubicBezTo>
                    <a:pt x="252350" y="255800"/>
                    <a:pt x="251838" y="258229"/>
                    <a:pt x="250815" y="260530"/>
                  </a:cubicBezTo>
                  <a:lnTo>
                    <a:pt x="230990" y="305273"/>
                  </a:lnTo>
                  <a:cubicBezTo>
                    <a:pt x="229967" y="307574"/>
                    <a:pt x="229327" y="310002"/>
                    <a:pt x="228944" y="312431"/>
                  </a:cubicBezTo>
                  <a:lnTo>
                    <a:pt x="149645" y="312431"/>
                  </a:lnTo>
                  <a:cubicBezTo>
                    <a:pt x="149005" y="309491"/>
                    <a:pt x="147982" y="306679"/>
                    <a:pt x="146575" y="304122"/>
                  </a:cubicBezTo>
                  <a:lnTo>
                    <a:pt x="122402" y="260785"/>
                  </a:lnTo>
                  <a:close/>
                  <a:moveTo>
                    <a:pt x="150284" y="348225"/>
                  </a:moveTo>
                  <a:lnTo>
                    <a:pt x="204387" y="348225"/>
                  </a:lnTo>
                  <a:lnTo>
                    <a:pt x="204387" y="336209"/>
                  </a:lnTo>
                  <a:lnTo>
                    <a:pt x="150284" y="336209"/>
                  </a:lnTo>
                  <a:lnTo>
                    <a:pt x="150284" y="324192"/>
                  </a:lnTo>
                  <a:lnTo>
                    <a:pt x="228432" y="324192"/>
                  </a:lnTo>
                  <a:lnTo>
                    <a:pt x="228432" y="336209"/>
                  </a:lnTo>
                  <a:lnTo>
                    <a:pt x="216409" y="336209"/>
                  </a:lnTo>
                  <a:lnTo>
                    <a:pt x="216409" y="348225"/>
                  </a:lnTo>
                  <a:lnTo>
                    <a:pt x="228432" y="348225"/>
                  </a:lnTo>
                  <a:lnTo>
                    <a:pt x="228432" y="360242"/>
                  </a:lnTo>
                  <a:lnTo>
                    <a:pt x="150284" y="360242"/>
                  </a:lnTo>
                  <a:lnTo>
                    <a:pt x="150284" y="348225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6609A49-1981-FD43-9843-6920685950BB}"/>
                </a:ext>
              </a:extLst>
            </p:cNvPr>
            <p:cNvSpPr/>
            <p:nvPr/>
          </p:nvSpPr>
          <p:spPr>
            <a:xfrm>
              <a:off x="728015" y="4961573"/>
              <a:ext cx="12022" cy="12016"/>
            </a:xfrm>
            <a:custGeom>
              <a:avLst/>
              <a:gdLst>
                <a:gd name="connsiteX0" fmla="*/ 0 w 12022"/>
                <a:gd name="connsiteY0" fmla="*/ 0 h 12016"/>
                <a:gd name="connsiteX1" fmla="*/ 12023 w 12022"/>
                <a:gd name="connsiteY1" fmla="*/ 0 h 12016"/>
                <a:gd name="connsiteX2" fmla="*/ 12023 w 12022"/>
                <a:gd name="connsiteY2" fmla="*/ 12017 h 12016"/>
                <a:gd name="connsiteX3" fmla="*/ 0 w 12022"/>
                <a:gd name="connsiteY3" fmla="*/ 12017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" h="12016">
                  <a:moveTo>
                    <a:pt x="0" y="0"/>
                  </a:moveTo>
                  <a:lnTo>
                    <a:pt x="12023" y="0"/>
                  </a:lnTo>
                  <a:lnTo>
                    <a:pt x="12023" y="12017"/>
                  </a:lnTo>
                  <a:lnTo>
                    <a:pt x="0" y="12017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9944ABA-20C8-2E43-B624-454AF097119F}"/>
                </a:ext>
              </a:extLst>
            </p:cNvPr>
            <p:cNvSpPr/>
            <p:nvPr/>
          </p:nvSpPr>
          <p:spPr>
            <a:xfrm>
              <a:off x="752061" y="4961573"/>
              <a:ext cx="12022" cy="12016"/>
            </a:xfrm>
            <a:custGeom>
              <a:avLst/>
              <a:gdLst>
                <a:gd name="connsiteX0" fmla="*/ 0 w 12022"/>
                <a:gd name="connsiteY0" fmla="*/ 0 h 12016"/>
                <a:gd name="connsiteX1" fmla="*/ 12023 w 12022"/>
                <a:gd name="connsiteY1" fmla="*/ 0 h 12016"/>
                <a:gd name="connsiteX2" fmla="*/ 12023 w 12022"/>
                <a:gd name="connsiteY2" fmla="*/ 12017 h 12016"/>
                <a:gd name="connsiteX3" fmla="*/ 0 w 12022"/>
                <a:gd name="connsiteY3" fmla="*/ 12017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" h="12016">
                  <a:moveTo>
                    <a:pt x="0" y="0"/>
                  </a:moveTo>
                  <a:lnTo>
                    <a:pt x="12023" y="0"/>
                  </a:lnTo>
                  <a:lnTo>
                    <a:pt x="12023" y="12017"/>
                  </a:lnTo>
                  <a:lnTo>
                    <a:pt x="0" y="12017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1994F8E-D6C2-9F4A-8788-01885A7FDD38}"/>
                </a:ext>
              </a:extLst>
            </p:cNvPr>
            <p:cNvSpPr/>
            <p:nvPr/>
          </p:nvSpPr>
          <p:spPr>
            <a:xfrm>
              <a:off x="703970" y="4961573"/>
              <a:ext cx="12022" cy="12016"/>
            </a:xfrm>
            <a:custGeom>
              <a:avLst/>
              <a:gdLst>
                <a:gd name="connsiteX0" fmla="*/ 0 w 12022"/>
                <a:gd name="connsiteY0" fmla="*/ 0 h 12016"/>
                <a:gd name="connsiteX1" fmla="*/ 12023 w 12022"/>
                <a:gd name="connsiteY1" fmla="*/ 0 h 12016"/>
                <a:gd name="connsiteX2" fmla="*/ 12023 w 12022"/>
                <a:gd name="connsiteY2" fmla="*/ 12017 h 12016"/>
                <a:gd name="connsiteX3" fmla="*/ 0 w 12022"/>
                <a:gd name="connsiteY3" fmla="*/ 12017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" h="12016">
                  <a:moveTo>
                    <a:pt x="0" y="0"/>
                  </a:moveTo>
                  <a:lnTo>
                    <a:pt x="12023" y="0"/>
                  </a:lnTo>
                  <a:lnTo>
                    <a:pt x="12023" y="12017"/>
                  </a:lnTo>
                  <a:lnTo>
                    <a:pt x="0" y="12017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B0C33A2-D5DF-AD4F-811C-A403462EF359}"/>
                </a:ext>
              </a:extLst>
            </p:cNvPr>
            <p:cNvSpPr/>
            <p:nvPr/>
          </p:nvSpPr>
          <p:spPr>
            <a:xfrm>
              <a:off x="697958" y="4985606"/>
              <a:ext cx="72136" cy="12016"/>
            </a:xfrm>
            <a:custGeom>
              <a:avLst/>
              <a:gdLst>
                <a:gd name="connsiteX0" fmla="*/ 0 w 72136"/>
                <a:gd name="connsiteY0" fmla="*/ 0 h 12016"/>
                <a:gd name="connsiteX1" fmla="*/ 72136 w 72136"/>
                <a:gd name="connsiteY1" fmla="*/ 0 h 12016"/>
                <a:gd name="connsiteX2" fmla="*/ 72136 w 72136"/>
                <a:gd name="connsiteY2" fmla="*/ 12017 h 12016"/>
                <a:gd name="connsiteX3" fmla="*/ 0 w 72136"/>
                <a:gd name="connsiteY3" fmla="*/ 12017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" h="12016">
                  <a:moveTo>
                    <a:pt x="0" y="0"/>
                  </a:moveTo>
                  <a:lnTo>
                    <a:pt x="72136" y="0"/>
                  </a:lnTo>
                  <a:lnTo>
                    <a:pt x="72136" y="12017"/>
                  </a:lnTo>
                  <a:lnTo>
                    <a:pt x="0" y="12017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30F6723-B45D-DA49-B895-91806C469135}"/>
                </a:ext>
              </a:extLst>
            </p:cNvPr>
            <p:cNvSpPr/>
            <p:nvPr/>
          </p:nvSpPr>
          <p:spPr>
            <a:xfrm>
              <a:off x="697958" y="4937539"/>
              <a:ext cx="72136" cy="12016"/>
            </a:xfrm>
            <a:custGeom>
              <a:avLst/>
              <a:gdLst>
                <a:gd name="connsiteX0" fmla="*/ 0 w 72136"/>
                <a:gd name="connsiteY0" fmla="*/ 0 h 12016"/>
                <a:gd name="connsiteX1" fmla="*/ 72136 w 72136"/>
                <a:gd name="connsiteY1" fmla="*/ 0 h 12016"/>
                <a:gd name="connsiteX2" fmla="*/ 72136 w 72136"/>
                <a:gd name="connsiteY2" fmla="*/ 12016 h 12016"/>
                <a:gd name="connsiteX3" fmla="*/ 0 w 72136"/>
                <a:gd name="connsiteY3" fmla="*/ 12016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" h="12016">
                  <a:moveTo>
                    <a:pt x="0" y="0"/>
                  </a:moveTo>
                  <a:lnTo>
                    <a:pt x="72136" y="0"/>
                  </a:lnTo>
                  <a:lnTo>
                    <a:pt x="72136" y="12016"/>
                  </a:lnTo>
                  <a:lnTo>
                    <a:pt x="0" y="12016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7FAB2F7-5A72-3B49-9B6E-C9F615C3FABF}"/>
                </a:ext>
              </a:extLst>
            </p:cNvPr>
            <p:cNvSpPr/>
            <p:nvPr/>
          </p:nvSpPr>
          <p:spPr>
            <a:xfrm>
              <a:off x="697958" y="4895481"/>
              <a:ext cx="72136" cy="12016"/>
            </a:xfrm>
            <a:custGeom>
              <a:avLst/>
              <a:gdLst>
                <a:gd name="connsiteX0" fmla="*/ 0 w 72136"/>
                <a:gd name="connsiteY0" fmla="*/ 0 h 12016"/>
                <a:gd name="connsiteX1" fmla="*/ 72136 w 72136"/>
                <a:gd name="connsiteY1" fmla="*/ 0 h 12016"/>
                <a:gd name="connsiteX2" fmla="*/ 72136 w 72136"/>
                <a:gd name="connsiteY2" fmla="*/ 12017 h 12016"/>
                <a:gd name="connsiteX3" fmla="*/ 0 w 72136"/>
                <a:gd name="connsiteY3" fmla="*/ 12017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" h="12016">
                  <a:moveTo>
                    <a:pt x="0" y="0"/>
                  </a:moveTo>
                  <a:lnTo>
                    <a:pt x="72136" y="0"/>
                  </a:lnTo>
                  <a:lnTo>
                    <a:pt x="72136" y="12017"/>
                  </a:lnTo>
                  <a:lnTo>
                    <a:pt x="0" y="12017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1535315-B3D8-A948-8185-F10C13A68D86}"/>
                </a:ext>
              </a:extLst>
            </p:cNvPr>
            <p:cNvSpPr/>
            <p:nvPr/>
          </p:nvSpPr>
          <p:spPr>
            <a:xfrm>
              <a:off x="697958" y="4871576"/>
              <a:ext cx="72136" cy="12016"/>
            </a:xfrm>
            <a:custGeom>
              <a:avLst/>
              <a:gdLst>
                <a:gd name="connsiteX0" fmla="*/ 0 w 72136"/>
                <a:gd name="connsiteY0" fmla="*/ 0 h 12016"/>
                <a:gd name="connsiteX1" fmla="*/ 72136 w 72136"/>
                <a:gd name="connsiteY1" fmla="*/ 0 h 12016"/>
                <a:gd name="connsiteX2" fmla="*/ 72136 w 72136"/>
                <a:gd name="connsiteY2" fmla="*/ 12016 h 12016"/>
                <a:gd name="connsiteX3" fmla="*/ 0 w 72136"/>
                <a:gd name="connsiteY3" fmla="*/ 12016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" h="12016">
                  <a:moveTo>
                    <a:pt x="0" y="0"/>
                  </a:moveTo>
                  <a:lnTo>
                    <a:pt x="72136" y="0"/>
                  </a:lnTo>
                  <a:lnTo>
                    <a:pt x="72136" y="12016"/>
                  </a:lnTo>
                  <a:lnTo>
                    <a:pt x="0" y="12016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02443F5-3A6D-1145-B190-6E8EF042CC94}"/>
                </a:ext>
              </a:extLst>
            </p:cNvPr>
            <p:cNvSpPr/>
            <p:nvPr/>
          </p:nvSpPr>
          <p:spPr>
            <a:xfrm>
              <a:off x="697958" y="4847543"/>
              <a:ext cx="72136" cy="12016"/>
            </a:xfrm>
            <a:custGeom>
              <a:avLst/>
              <a:gdLst>
                <a:gd name="connsiteX0" fmla="*/ 0 w 72136"/>
                <a:gd name="connsiteY0" fmla="*/ 0 h 12016"/>
                <a:gd name="connsiteX1" fmla="*/ 72136 w 72136"/>
                <a:gd name="connsiteY1" fmla="*/ 0 h 12016"/>
                <a:gd name="connsiteX2" fmla="*/ 72136 w 72136"/>
                <a:gd name="connsiteY2" fmla="*/ 12017 h 12016"/>
                <a:gd name="connsiteX3" fmla="*/ 0 w 72136"/>
                <a:gd name="connsiteY3" fmla="*/ 12017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" h="12016">
                  <a:moveTo>
                    <a:pt x="0" y="0"/>
                  </a:moveTo>
                  <a:lnTo>
                    <a:pt x="72136" y="0"/>
                  </a:lnTo>
                  <a:lnTo>
                    <a:pt x="72136" y="12017"/>
                  </a:lnTo>
                  <a:lnTo>
                    <a:pt x="0" y="12017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4986032-45EA-3A4D-B4DB-32C8DA4F7EB6}"/>
                </a:ext>
              </a:extLst>
            </p:cNvPr>
            <p:cNvSpPr/>
            <p:nvPr/>
          </p:nvSpPr>
          <p:spPr>
            <a:xfrm>
              <a:off x="619938" y="4871576"/>
              <a:ext cx="12022" cy="12016"/>
            </a:xfrm>
            <a:custGeom>
              <a:avLst/>
              <a:gdLst>
                <a:gd name="connsiteX0" fmla="*/ 0 w 12022"/>
                <a:gd name="connsiteY0" fmla="*/ 0 h 12016"/>
                <a:gd name="connsiteX1" fmla="*/ 12023 w 12022"/>
                <a:gd name="connsiteY1" fmla="*/ 0 h 12016"/>
                <a:gd name="connsiteX2" fmla="*/ 12023 w 12022"/>
                <a:gd name="connsiteY2" fmla="*/ 12016 h 12016"/>
                <a:gd name="connsiteX3" fmla="*/ 0 w 12022"/>
                <a:gd name="connsiteY3" fmla="*/ 12016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" h="12016">
                  <a:moveTo>
                    <a:pt x="0" y="0"/>
                  </a:moveTo>
                  <a:lnTo>
                    <a:pt x="12023" y="0"/>
                  </a:lnTo>
                  <a:lnTo>
                    <a:pt x="12023" y="12016"/>
                  </a:lnTo>
                  <a:lnTo>
                    <a:pt x="0" y="12016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732D132-47E0-204A-8CEA-3E01C7D1759F}"/>
                </a:ext>
              </a:extLst>
            </p:cNvPr>
            <p:cNvSpPr/>
            <p:nvPr/>
          </p:nvSpPr>
          <p:spPr>
            <a:xfrm>
              <a:off x="643984" y="4871576"/>
              <a:ext cx="12022" cy="12016"/>
            </a:xfrm>
            <a:custGeom>
              <a:avLst/>
              <a:gdLst>
                <a:gd name="connsiteX0" fmla="*/ 0 w 12022"/>
                <a:gd name="connsiteY0" fmla="*/ 0 h 12016"/>
                <a:gd name="connsiteX1" fmla="*/ 12023 w 12022"/>
                <a:gd name="connsiteY1" fmla="*/ 0 h 12016"/>
                <a:gd name="connsiteX2" fmla="*/ 12023 w 12022"/>
                <a:gd name="connsiteY2" fmla="*/ 12016 h 12016"/>
                <a:gd name="connsiteX3" fmla="*/ 0 w 12022"/>
                <a:gd name="connsiteY3" fmla="*/ 12016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" h="12016">
                  <a:moveTo>
                    <a:pt x="0" y="0"/>
                  </a:moveTo>
                  <a:lnTo>
                    <a:pt x="12023" y="0"/>
                  </a:lnTo>
                  <a:lnTo>
                    <a:pt x="12023" y="12016"/>
                  </a:lnTo>
                  <a:lnTo>
                    <a:pt x="0" y="12016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83B91BC-1387-3045-9022-32A7636885AB}"/>
                </a:ext>
              </a:extLst>
            </p:cNvPr>
            <p:cNvSpPr/>
            <p:nvPr/>
          </p:nvSpPr>
          <p:spPr>
            <a:xfrm>
              <a:off x="595893" y="4871576"/>
              <a:ext cx="12022" cy="12016"/>
            </a:xfrm>
            <a:custGeom>
              <a:avLst/>
              <a:gdLst>
                <a:gd name="connsiteX0" fmla="*/ 0 w 12022"/>
                <a:gd name="connsiteY0" fmla="*/ 0 h 12016"/>
                <a:gd name="connsiteX1" fmla="*/ 12023 w 12022"/>
                <a:gd name="connsiteY1" fmla="*/ 0 h 12016"/>
                <a:gd name="connsiteX2" fmla="*/ 12023 w 12022"/>
                <a:gd name="connsiteY2" fmla="*/ 12016 h 12016"/>
                <a:gd name="connsiteX3" fmla="*/ 0 w 12022"/>
                <a:gd name="connsiteY3" fmla="*/ 12016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" h="12016">
                  <a:moveTo>
                    <a:pt x="0" y="0"/>
                  </a:moveTo>
                  <a:lnTo>
                    <a:pt x="12023" y="0"/>
                  </a:lnTo>
                  <a:lnTo>
                    <a:pt x="12023" y="12016"/>
                  </a:lnTo>
                  <a:lnTo>
                    <a:pt x="0" y="12016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BA61E6FD-DBF4-B54B-8A09-7DC471256F82}"/>
                </a:ext>
              </a:extLst>
            </p:cNvPr>
            <p:cNvSpPr/>
            <p:nvPr/>
          </p:nvSpPr>
          <p:spPr>
            <a:xfrm>
              <a:off x="589881" y="4847543"/>
              <a:ext cx="72136" cy="12016"/>
            </a:xfrm>
            <a:custGeom>
              <a:avLst/>
              <a:gdLst>
                <a:gd name="connsiteX0" fmla="*/ 0 w 72136"/>
                <a:gd name="connsiteY0" fmla="*/ 0 h 12016"/>
                <a:gd name="connsiteX1" fmla="*/ 72136 w 72136"/>
                <a:gd name="connsiteY1" fmla="*/ 0 h 12016"/>
                <a:gd name="connsiteX2" fmla="*/ 72136 w 72136"/>
                <a:gd name="connsiteY2" fmla="*/ 12017 h 12016"/>
                <a:gd name="connsiteX3" fmla="*/ 0 w 72136"/>
                <a:gd name="connsiteY3" fmla="*/ 12017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" h="12016">
                  <a:moveTo>
                    <a:pt x="0" y="0"/>
                  </a:moveTo>
                  <a:lnTo>
                    <a:pt x="72136" y="0"/>
                  </a:lnTo>
                  <a:lnTo>
                    <a:pt x="72136" y="12017"/>
                  </a:lnTo>
                  <a:lnTo>
                    <a:pt x="0" y="12017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3E39097-C9A1-BE42-A103-ACEA93B74F00}"/>
                </a:ext>
              </a:extLst>
            </p:cNvPr>
            <p:cNvSpPr/>
            <p:nvPr/>
          </p:nvSpPr>
          <p:spPr>
            <a:xfrm>
              <a:off x="589881" y="4895481"/>
              <a:ext cx="72136" cy="12016"/>
            </a:xfrm>
            <a:custGeom>
              <a:avLst/>
              <a:gdLst>
                <a:gd name="connsiteX0" fmla="*/ 0 w 72136"/>
                <a:gd name="connsiteY0" fmla="*/ 0 h 12016"/>
                <a:gd name="connsiteX1" fmla="*/ 72136 w 72136"/>
                <a:gd name="connsiteY1" fmla="*/ 0 h 12016"/>
                <a:gd name="connsiteX2" fmla="*/ 72136 w 72136"/>
                <a:gd name="connsiteY2" fmla="*/ 12017 h 12016"/>
                <a:gd name="connsiteX3" fmla="*/ 0 w 72136"/>
                <a:gd name="connsiteY3" fmla="*/ 12017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" h="12016">
                  <a:moveTo>
                    <a:pt x="0" y="0"/>
                  </a:moveTo>
                  <a:lnTo>
                    <a:pt x="72136" y="0"/>
                  </a:lnTo>
                  <a:lnTo>
                    <a:pt x="72136" y="12017"/>
                  </a:lnTo>
                  <a:lnTo>
                    <a:pt x="0" y="12017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550AB4F-20FB-2E4D-99FA-160D432906DE}"/>
                </a:ext>
              </a:extLst>
            </p:cNvPr>
            <p:cNvSpPr/>
            <p:nvPr/>
          </p:nvSpPr>
          <p:spPr>
            <a:xfrm>
              <a:off x="589881" y="4919514"/>
              <a:ext cx="72136" cy="12016"/>
            </a:xfrm>
            <a:custGeom>
              <a:avLst/>
              <a:gdLst>
                <a:gd name="connsiteX0" fmla="*/ 0 w 72136"/>
                <a:gd name="connsiteY0" fmla="*/ 0 h 12016"/>
                <a:gd name="connsiteX1" fmla="*/ 72136 w 72136"/>
                <a:gd name="connsiteY1" fmla="*/ 0 h 12016"/>
                <a:gd name="connsiteX2" fmla="*/ 72136 w 72136"/>
                <a:gd name="connsiteY2" fmla="*/ 12016 h 12016"/>
                <a:gd name="connsiteX3" fmla="*/ 0 w 72136"/>
                <a:gd name="connsiteY3" fmla="*/ 12016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" h="12016">
                  <a:moveTo>
                    <a:pt x="0" y="0"/>
                  </a:moveTo>
                  <a:lnTo>
                    <a:pt x="72136" y="0"/>
                  </a:lnTo>
                  <a:lnTo>
                    <a:pt x="72136" y="12016"/>
                  </a:lnTo>
                  <a:lnTo>
                    <a:pt x="0" y="12016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Text Placeholder 100">
            <a:extLst>
              <a:ext uri="{FF2B5EF4-FFF2-40B4-BE49-F238E27FC236}">
                <a16:creationId xmlns:a16="http://schemas.microsoft.com/office/drawing/2014/main" id="{43907CCC-C1F7-7249-BC69-DB0C41ECC6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003" y="1378920"/>
            <a:ext cx="3517312" cy="141696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i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2" name="Text Placeholder 23">
            <a:extLst>
              <a:ext uri="{FF2B5EF4-FFF2-40B4-BE49-F238E27FC236}">
                <a16:creationId xmlns:a16="http://schemas.microsoft.com/office/drawing/2014/main" id="{B61FEBFC-AD76-E44E-A559-C253CFA8F1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12066" y="2287640"/>
            <a:ext cx="1372357" cy="517423"/>
          </a:xfrm>
        </p:spPr>
        <p:txBody>
          <a:bodyPr anchor="t">
            <a:noAutofit/>
          </a:bodyPr>
          <a:lstStyle>
            <a:lvl1pPr marL="0" indent="0" algn="r">
              <a:buNone/>
              <a:defRPr sz="6500" b="1" i="0" baseline="0">
                <a:solidFill>
                  <a:schemeClr val="tx1"/>
                </a:solidFill>
                <a:latin typeface="Times" pitchFamily="2" charset="0"/>
                <a:ea typeface="Times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73" name="Text Placeholder 23">
            <a:extLst>
              <a:ext uri="{FF2B5EF4-FFF2-40B4-BE49-F238E27FC236}">
                <a16:creationId xmlns:a16="http://schemas.microsoft.com/office/drawing/2014/main" id="{39E0FAD2-B4D6-7742-A7E8-34C614E923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2002" y="1481888"/>
            <a:ext cx="1894173" cy="642182"/>
          </a:xfrm>
        </p:spPr>
        <p:txBody>
          <a:bodyPr anchor="t">
            <a:noAutofit/>
          </a:bodyPr>
          <a:lstStyle>
            <a:lvl1pPr marL="0" indent="0" algn="l">
              <a:buNone/>
              <a:defRPr sz="6500" b="1" i="0" baseline="0">
                <a:solidFill>
                  <a:schemeClr val="tx1"/>
                </a:solidFill>
                <a:latin typeface="Times" pitchFamily="2" charset="0"/>
                <a:ea typeface="Times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74" name="Text Placeholder 32">
            <a:extLst>
              <a:ext uri="{FF2B5EF4-FFF2-40B4-BE49-F238E27FC236}">
                <a16:creationId xmlns:a16="http://schemas.microsoft.com/office/drawing/2014/main" id="{5E7549EF-4ED5-C443-8AE1-D559074E56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535" y="3427569"/>
            <a:ext cx="6396366" cy="6605324"/>
          </a:xfrm>
        </p:spPr>
        <p:txBody>
          <a:bodyPr numCol="2" spcCol="324000" anchor="t">
            <a:noAutofit/>
          </a:bodyPr>
          <a:lstStyle>
            <a:lvl1pPr marL="0" marR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Calibri" panose="020F0502020204030204" pitchFamily="34" charset="0"/>
                <a:cs typeface="Poppins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to type</a:t>
            </a:r>
          </a:p>
        </p:txBody>
      </p:sp>
      <p:sp>
        <p:nvSpPr>
          <p:cNvPr id="81" name="Text Placeholder 32">
            <a:extLst>
              <a:ext uri="{FF2B5EF4-FFF2-40B4-BE49-F238E27FC236}">
                <a16:creationId xmlns:a16="http://schemas.microsoft.com/office/drawing/2014/main" id="{E37988F9-74DF-CA43-9AFD-E24D6B69C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003" y="452401"/>
            <a:ext cx="4603420" cy="89647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highlight>
                  <a:srgbClr val="FED103"/>
                </a:highlight>
                <a:latin typeface="Calibri" panose="020F0502020204030204" pitchFamily="34" charset="0"/>
                <a:cs typeface="Poppins SemiBold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  <p:sp>
        <p:nvSpPr>
          <p:cNvPr id="82" name="Slide Number Placeholder 5">
            <a:extLst>
              <a:ext uri="{FF2B5EF4-FFF2-40B4-BE49-F238E27FC236}">
                <a16:creationId xmlns:a16="http://schemas.microsoft.com/office/drawing/2014/main" id="{1EB3AB47-FB55-524C-85BA-CAC020E29637}"/>
              </a:ext>
            </a:extLst>
          </p:cNvPr>
          <p:cNvSpPr txBox="1">
            <a:spLocks/>
          </p:cNvSpPr>
          <p:nvPr userDrawn="1"/>
        </p:nvSpPr>
        <p:spPr>
          <a:xfrm>
            <a:off x="7056692" y="10309407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rgbClr val="404F2F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b="0" i="0" smtClean="0">
                <a:latin typeface="Calibri" panose="020F0502020204030204" pitchFamily="34" charset="0"/>
              </a:rPr>
              <a:pPr/>
              <a:t>‹#›</a:t>
            </a:fld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340AFF8-D779-114C-88ED-380B4CFE33C8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35053" y="10140082"/>
            <a:ext cx="0" cy="178217"/>
          </a:xfrm>
          <a:prstGeom prst="line">
            <a:avLst/>
          </a:prstGeom>
          <a:ln w="28575">
            <a:solidFill>
              <a:srgbClr val="FED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C9CD9421-7EAA-E444-889F-006692415A74}"/>
              </a:ext>
            </a:extLst>
          </p:cNvPr>
          <p:cNvSpPr/>
          <p:nvPr userDrawn="1"/>
        </p:nvSpPr>
        <p:spPr>
          <a:xfrm rot="16200000">
            <a:off x="5655200" y="8361506"/>
            <a:ext cx="317349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500" b="0" i="0" u="none" strike="noStrike" kern="1200" spc="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INNOVATING FOOD FOR SENIORS</a:t>
            </a:r>
          </a:p>
        </p:txBody>
      </p:sp>
    </p:spTree>
    <p:extLst>
      <p:ext uri="{BB962C8B-B14F-4D97-AF65-F5344CB8AC3E}">
        <p14:creationId xmlns:p14="http://schemas.microsoft.com/office/powerpoint/2010/main" val="416506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Slide 1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phic 5">
            <a:extLst>
              <a:ext uri="{FF2B5EF4-FFF2-40B4-BE49-F238E27FC236}">
                <a16:creationId xmlns:a16="http://schemas.microsoft.com/office/drawing/2014/main" id="{68C85A28-6353-194A-A9E8-F8306759DCBB}"/>
              </a:ext>
            </a:extLst>
          </p:cNvPr>
          <p:cNvSpPr/>
          <p:nvPr/>
        </p:nvSpPr>
        <p:spPr>
          <a:xfrm>
            <a:off x="2620370" y="1079342"/>
            <a:ext cx="4940154" cy="2305304"/>
          </a:xfrm>
          <a:custGeom>
            <a:avLst/>
            <a:gdLst>
              <a:gd name="connsiteX0" fmla="*/ 0 w 5417269"/>
              <a:gd name="connsiteY0" fmla="*/ 0 h 3199608"/>
              <a:gd name="connsiteX1" fmla="*/ 5417270 w 5417269"/>
              <a:gd name="connsiteY1" fmla="*/ 0 h 3199608"/>
              <a:gd name="connsiteX2" fmla="*/ 5417270 w 5417269"/>
              <a:gd name="connsiteY2" fmla="*/ 3199609 h 3199608"/>
              <a:gd name="connsiteX3" fmla="*/ 0 w 5417269"/>
              <a:gd name="connsiteY3" fmla="*/ 3199609 h 31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7269" h="3199608">
                <a:moveTo>
                  <a:pt x="0" y="0"/>
                </a:moveTo>
                <a:lnTo>
                  <a:pt x="5417270" y="0"/>
                </a:lnTo>
                <a:lnTo>
                  <a:pt x="5417270" y="3199609"/>
                </a:lnTo>
                <a:lnTo>
                  <a:pt x="0" y="3199609"/>
                </a:lnTo>
                <a:close/>
              </a:path>
            </a:pathLst>
          </a:custGeom>
          <a:solidFill>
            <a:srgbClr val="85D2E1"/>
          </a:solidFill>
          <a:ln w="12788" cap="flat">
            <a:noFill/>
            <a:prstDash val="solid"/>
            <a:miter/>
          </a:ln>
        </p:spPr>
        <p:txBody>
          <a:bodyPr numCol="1" rtlCol="0" anchor="ctr"/>
          <a:lstStyle/>
          <a:p>
            <a:endParaRPr lang="en-US"/>
          </a:p>
        </p:txBody>
      </p:sp>
      <p:grpSp>
        <p:nvGrpSpPr>
          <p:cNvPr id="39" name="Graphic 5">
            <a:extLst>
              <a:ext uri="{FF2B5EF4-FFF2-40B4-BE49-F238E27FC236}">
                <a16:creationId xmlns:a16="http://schemas.microsoft.com/office/drawing/2014/main" id="{C26DB5BE-7D18-1E41-9C79-EBB780569D7E}"/>
              </a:ext>
            </a:extLst>
          </p:cNvPr>
          <p:cNvGrpSpPr/>
          <p:nvPr/>
        </p:nvGrpSpPr>
        <p:grpSpPr>
          <a:xfrm>
            <a:off x="518535" y="4715197"/>
            <a:ext cx="372577" cy="372258"/>
            <a:chOff x="493699" y="4805485"/>
            <a:chExt cx="372577" cy="372258"/>
          </a:xfrm>
          <a:solidFill>
            <a:srgbClr val="FFFFFF"/>
          </a:solidFill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53FCA5C-B5EF-1546-AB3C-B9B258D6114A}"/>
                </a:ext>
              </a:extLst>
            </p:cNvPr>
            <p:cNvSpPr/>
            <p:nvPr/>
          </p:nvSpPr>
          <p:spPr>
            <a:xfrm>
              <a:off x="493699" y="4805485"/>
              <a:ext cx="372577" cy="372258"/>
            </a:xfrm>
            <a:custGeom>
              <a:avLst/>
              <a:gdLst>
                <a:gd name="connsiteX0" fmla="*/ 240327 w 372577"/>
                <a:gd name="connsiteY0" fmla="*/ 360242 h 372258"/>
                <a:gd name="connsiteX1" fmla="*/ 240327 w 372577"/>
                <a:gd name="connsiteY1" fmla="*/ 317289 h 372258"/>
                <a:gd name="connsiteX2" fmla="*/ 241862 w 372577"/>
                <a:gd name="connsiteY2" fmla="*/ 310002 h 372258"/>
                <a:gd name="connsiteX3" fmla="*/ 261687 w 372577"/>
                <a:gd name="connsiteY3" fmla="*/ 265260 h 372258"/>
                <a:gd name="connsiteX4" fmla="*/ 264245 w 372577"/>
                <a:gd name="connsiteY4" fmla="*/ 253115 h 372258"/>
                <a:gd name="connsiteX5" fmla="*/ 264245 w 372577"/>
                <a:gd name="connsiteY5" fmla="*/ 240204 h 372258"/>
                <a:gd name="connsiteX6" fmla="*/ 342393 w 372577"/>
                <a:gd name="connsiteY6" fmla="*/ 240204 h 372258"/>
                <a:gd name="connsiteX7" fmla="*/ 342393 w 372577"/>
                <a:gd name="connsiteY7" fmla="*/ 30042 h 372258"/>
                <a:gd name="connsiteX8" fmla="*/ 300313 w 372577"/>
                <a:gd name="connsiteY8" fmla="*/ 30042 h 372258"/>
                <a:gd name="connsiteX9" fmla="*/ 300313 w 372577"/>
                <a:gd name="connsiteY9" fmla="*/ 0 h 372258"/>
                <a:gd name="connsiteX10" fmla="*/ 234188 w 372577"/>
                <a:gd name="connsiteY10" fmla="*/ 0 h 372258"/>
                <a:gd name="connsiteX11" fmla="*/ 186097 w 372577"/>
                <a:gd name="connsiteY11" fmla="*/ 29275 h 372258"/>
                <a:gd name="connsiteX12" fmla="*/ 138006 w 372577"/>
                <a:gd name="connsiteY12" fmla="*/ 0 h 372258"/>
                <a:gd name="connsiteX13" fmla="*/ 71881 w 372577"/>
                <a:gd name="connsiteY13" fmla="*/ 0 h 372258"/>
                <a:gd name="connsiteX14" fmla="*/ 71881 w 372577"/>
                <a:gd name="connsiteY14" fmla="*/ 30042 h 372258"/>
                <a:gd name="connsiteX15" fmla="*/ 29801 w 372577"/>
                <a:gd name="connsiteY15" fmla="*/ 30042 h 372258"/>
                <a:gd name="connsiteX16" fmla="*/ 29801 w 372577"/>
                <a:gd name="connsiteY16" fmla="*/ 240204 h 372258"/>
                <a:gd name="connsiteX17" fmla="*/ 107949 w 372577"/>
                <a:gd name="connsiteY17" fmla="*/ 240204 h 372258"/>
                <a:gd name="connsiteX18" fmla="*/ 107949 w 372577"/>
                <a:gd name="connsiteY18" fmla="*/ 251965 h 372258"/>
                <a:gd name="connsiteX19" fmla="*/ 111786 w 372577"/>
                <a:gd name="connsiteY19" fmla="*/ 266538 h 372258"/>
                <a:gd name="connsiteX20" fmla="*/ 135831 w 372577"/>
                <a:gd name="connsiteY20" fmla="*/ 309747 h 372258"/>
                <a:gd name="connsiteX21" fmla="*/ 138134 w 372577"/>
                <a:gd name="connsiteY21" fmla="*/ 318440 h 372258"/>
                <a:gd name="connsiteX22" fmla="*/ 138134 w 372577"/>
                <a:gd name="connsiteY22" fmla="*/ 360242 h 372258"/>
                <a:gd name="connsiteX23" fmla="*/ 0 w 372577"/>
                <a:gd name="connsiteY23" fmla="*/ 360242 h 372258"/>
                <a:gd name="connsiteX24" fmla="*/ 0 w 372577"/>
                <a:gd name="connsiteY24" fmla="*/ 372259 h 372258"/>
                <a:gd name="connsiteX25" fmla="*/ 372577 w 372577"/>
                <a:gd name="connsiteY25" fmla="*/ 372259 h 372258"/>
                <a:gd name="connsiteX26" fmla="*/ 372577 w 372577"/>
                <a:gd name="connsiteY26" fmla="*/ 360242 h 372258"/>
                <a:gd name="connsiteX27" fmla="*/ 240327 w 372577"/>
                <a:gd name="connsiteY27" fmla="*/ 360242 h 372258"/>
                <a:gd name="connsiteX28" fmla="*/ 330498 w 372577"/>
                <a:gd name="connsiteY28" fmla="*/ 42058 h 372258"/>
                <a:gd name="connsiteX29" fmla="*/ 330498 w 372577"/>
                <a:gd name="connsiteY29" fmla="*/ 228187 h 372258"/>
                <a:gd name="connsiteX30" fmla="*/ 204387 w 372577"/>
                <a:gd name="connsiteY30" fmla="*/ 228187 h 372258"/>
                <a:gd name="connsiteX31" fmla="*/ 204387 w 372577"/>
                <a:gd name="connsiteY31" fmla="*/ 234196 h 372258"/>
                <a:gd name="connsiteX32" fmla="*/ 186353 w 372577"/>
                <a:gd name="connsiteY32" fmla="*/ 252221 h 372258"/>
                <a:gd name="connsiteX33" fmla="*/ 184178 w 372577"/>
                <a:gd name="connsiteY33" fmla="*/ 251965 h 372258"/>
                <a:gd name="connsiteX34" fmla="*/ 164737 w 372577"/>
                <a:gd name="connsiteY34" fmla="*/ 216171 h 372258"/>
                <a:gd name="connsiteX35" fmla="*/ 300569 w 372577"/>
                <a:gd name="connsiteY35" fmla="*/ 216171 h 372258"/>
                <a:gd name="connsiteX36" fmla="*/ 300569 w 372577"/>
                <a:gd name="connsiteY36" fmla="*/ 42058 h 372258"/>
                <a:gd name="connsiteX37" fmla="*/ 330498 w 372577"/>
                <a:gd name="connsiteY37" fmla="*/ 42058 h 372258"/>
                <a:gd name="connsiteX38" fmla="*/ 84159 w 372577"/>
                <a:gd name="connsiteY38" fmla="*/ 12017 h 372258"/>
                <a:gd name="connsiteX39" fmla="*/ 138262 w 372577"/>
                <a:gd name="connsiteY39" fmla="*/ 12017 h 372258"/>
                <a:gd name="connsiteX40" fmla="*/ 180341 w 372577"/>
                <a:gd name="connsiteY40" fmla="*/ 54075 h 372258"/>
                <a:gd name="connsiteX41" fmla="*/ 180341 w 372577"/>
                <a:gd name="connsiteY41" fmla="*/ 102141 h 372258"/>
                <a:gd name="connsiteX42" fmla="*/ 192364 w 372577"/>
                <a:gd name="connsiteY42" fmla="*/ 102141 h 372258"/>
                <a:gd name="connsiteX43" fmla="*/ 192364 w 372577"/>
                <a:gd name="connsiteY43" fmla="*/ 54075 h 372258"/>
                <a:gd name="connsiteX44" fmla="*/ 234444 w 372577"/>
                <a:gd name="connsiteY44" fmla="*/ 12017 h 372258"/>
                <a:gd name="connsiteX45" fmla="*/ 288546 w 372577"/>
                <a:gd name="connsiteY45" fmla="*/ 12017 h 372258"/>
                <a:gd name="connsiteX46" fmla="*/ 288546 w 372577"/>
                <a:gd name="connsiteY46" fmla="*/ 204154 h 372258"/>
                <a:gd name="connsiteX47" fmla="*/ 192364 w 372577"/>
                <a:gd name="connsiteY47" fmla="*/ 204154 h 372258"/>
                <a:gd name="connsiteX48" fmla="*/ 192364 w 372577"/>
                <a:gd name="connsiteY48" fmla="*/ 114030 h 372258"/>
                <a:gd name="connsiteX49" fmla="*/ 180341 w 372577"/>
                <a:gd name="connsiteY49" fmla="*/ 114030 h 372258"/>
                <a:gd name="connsiteX50" fmla="*/ 180341 w 372577"/>
                <a:gd name="connsiteY50" fmla="*/ 204154 h 372258"/>
                <a:gd name="connsiteX51" fmla="*/ 156296 w 372577"/>
                <a:gd name="connsiteY51" fmla="*/ 204154 h 372258"/>
                <a:gd name="connsiteX52" fmla="*/ 156296 w 372577"/>
                <a:gd name="connsiteY52" fmla="*/ 174113 h 372258"/>
                <a:gd name="connsiteX53" fmla="*/ 120227 w 372577"/>
                <a:gd name="connsiteY53" fmla="*/ 138063 h 372258"/>
                <a:gd name="connsiteX54" fmla="*/ 108205 w 372577"/>
                <a:gd name="connsiteY54" fmla="*/ 150079 h 372258"/>
                <a:gd name="connsiteX55" fmla="*/ 108205 w 372577"/>
                <a:gd name="connsiteY55" fmla="*/ 204154 h 372258"/>
                <a:gd name="connsiteX56" fmla="*/ 84159 w 372577"/>
                <a:gd name="connsiteY56" fmla="*/ 204154 h 372258"/>
                <a:gd name="connsiteX57" fmla="*/ 84159 w 372577"/>
                <a:gd name="connsiteY57" fmla="*/ 12017 h 372258"/>
                <a:gd name="connsiteX58" fmla="*/ 42080 w 372577"/>
                <a:gd name="connsiteY58" fmla="*/ 228187 h 372258"/>
                <a:gd name="connsiteX59" fmla="*/ 42080 w 372577"/>
                <a:gd name="connsiteY59" fmla="*/ 42058 h 372258"/>
                <a:gd name="connsiteX60" fmla="*/ 72137 w 372577"/>
                <a:gd name="connsiteY60" fmla="*/ 42058 h 372258"/>
                <a:gd name="connsiteX61" fmla="*/ 72137 w 372577"/>
                <a:gd name="connsiteY61" fmla="*/ 216171 h 372258"/>
                <a:gd name="connsiteX62" fmla="*/ 108205 w 372577"/>
                <a:gd name="connsiteY62" fmla="*/ 216171 h 372258"/>
                <a:gd name="connsiteX63" fmla="*/ 108205 w 372577"/>
                <a:gd name="connsiteY63" fmla="*/ 228187 h 372258"/>
                <a:gd name="connsiteX64" fmla="*/ 42080 w 372577"/>
                <a:gd name="connsiteY64" fmla="*/ 228187 h 372258"/>
                <a:gd name="connsiteX65" fmla="*/ 122402 w 372577"/>
                <a:gd name="connsiteY65" fmla="*/ 260785 h 372258"/>
                <a:gd name="connsiteX66" fmla="*/ 120100 w 372577"/>
                <a:gd name="connsiteY66" fmla="*/ 252093 h 372258"/>
                <a:gd name="connsiteX67" fmla="*/ 120100 w 372577"/>
                <a:gd name="connsiteY67" fmla="*/ 150207 h 372258"/>
                <a:gd name="connsiteX68" fmla="*/ 144145 w 372577"/>
                <a:gd name="connsiteY68" fmla="*/ 174241 h 372258"/>
                <a:gd name="connsiteX69" fmla="*/ 144145 w 372577"/>
                <a:gd name="connsiteY69" fmla="*/ 212719 h 372258"/>
                <a:gd name="connsiteX70" fmla="*/ 154761 w 372577"/>
                <a:gd name="connsiteY70" fmla="*/ 223330 h 372258"/>
                <a:gd name="connsiteX71" fmla="*/ 174202 w 372577"/>
                <a:gd name="connsiteY71" fmla="*/ 270373 h 372258"/>
                <a:gd name="connsiteX72" fmla="*/ 186225 w 372577"/>
                <a:gd name="connsiteY72" fmla="*/ 270373 h 372258"/>
                <a:gd name="connsiteX73" fmla="*/ 185969 w 372577"/>
                <a:gd name="connsiteY73" fmla="*/ 264365 h 372258"/>
                <a:gd name="connsiteX74" fmla="*/ 186225 w 372577"/>
                <a:gd name="connsiteY74" fmla="*/ 264365 h 372258"/>
                <a:gd name="connsiteX75" fmla="*/ 215642 w 372577"/>
                <a:gd name="connsiteY75" fmla="*/ 240332 h 372258"/>
                <a:gd name="connsiteX76" fmla="*/ 252350 w 372577"/>
                <a:gd name="connsiteY76" fmla="*/ 240332 h 372258"/>
                <a:gd name="connsiteX77" fmla="*/ 252350 w 372577"/>
                <a:gd name="connsiteY77" fmla="*/ 253243 h 372258"/>
                <a:gd name="connsiteX78" fmla="*/ 250815 w 372577"/>
                <a:gd name="connsiteY78" fmla="*/ 260530 h 372258"/>
                <a:gd name="connsiteX79" fmla="*/ 230990 w 372577"/>
                <a:gd name="connsiteY79" fmla="*/ 305273 h 372258"/>
                <a:gd name="connsiteX80" fmla="*/ 228944 w 372577"/>
                <a:gd name="connsiteY80" fmla="*/ 312431 h 372258"/>
                <a:gd name="connsiteX81" fmla="*/ 149645 w 372577"/>
                <a:gd name="connsiteY81" fmla="*/ 312431 h 372258"/>
                <a:gd name="connsiteX82" fmla="*/ 146575 w 372577"/>
                <a:gd name="connsiteY82" fmla="*/ 304122 h 372258"/>
                <a:gd name="connsiteX83" fmla="*/ 122402 w 372577"/>
                <a:gd name="connsiteY83" fmla="*/ 260785 h 372258"/>
                <a:gd name="connsiteX84" fmla="*/ 150284 w 372577"/>
                <a:gd name="connsiteY84" fmla="*/ 348225 h 372258"/>
                <a:gd name="connsiteX85" fmla="*/ 204387 w 372577"/>
                <a:gd name="connsiteY85" fmla="*/ 348225 h 372258"/>
                <a:gd name="connsiteX86" fmla="*/ 204387 w 372577"/>
                <a:gd name="connsiteY86" fmla="*/ 336209 h 372258"/>
                <a:gd name="connsiteX87" fmla="*/ 150284 w 372577"/>
                <a:gd name="connsiteY87" fmla="*/ 336209 h 372258"/>
                <a:gd name="connsiteX88" fmla="*/ 150284 w 372577"/>
                <a:gd name="connsiteY88" fmla="*/ 324192 h 372258"/>
                <a:gd name="connsiteX89" fmla="*/ 228432 w 372577"/>
                <a:gd name="connsiteY89" fmla="*/ 324192 h 372258"/>
                <a:gd name="connsiteX90" fmla="*/ 228432 w 372577"/>
                <a:gd name="connsiteY90" fmla="*/ 336209 h 372258"/>
                <a:gd name="connsiteX91" fmla="*/ 216409 w 372577"/>
                <a:gd name="connsiteY91" fmla="*/ 336209 h 372258"/>
                <a:gd name="connsiteX92" fmla="*/ 216409 w 372577"/>
                <a:gd name="connsiteY92" fmla="*/ 348225 h 372258"/>
                <a:gd name="connsiteX93" fmla="*/ 228432 w 372577"/>
                <a:gd name="connsiteY93" fmla="*/ 348225 h 372258"/>
                <a:gd name="connsiteX94" fmla="*/ 228432 w 372577"/>
                <a:gd name="connsiteY94" fmla="*/ 360242 h 372258"/>
                <a:gd name="connsiteX95" fmla="*/ 150284 w 372577"/>
                <a:gd name="connsiteY95" fmla="*/ 360242 h 372258"/>
                <a:gd name="connsiteX96" fmla="*/ 150284 w 372577"/>
                <a:gd name="connsiteY96" fmla="*/ 348225 h 37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72577" h="372258">
                  <a:moveTo>
                    <a:pt x="240327" y="360242"/>
                  </a:moveTo>
                  <a:lnTo>
                    <a:pt x="240327" y="317289"/>
                  </a:lnTo>
                  <a:cubicBezTo>
                    <a:pt x="240327" y="314732"/>
                    <a:pt x="240839" y="312303"/>
                    <a:pt x="241862" y="310002"/>
                  </a:cubicBezTo>
                  <a:lnTo>
                    <a:pt x="261687" y="265260"/>
                  </a:lnTo>
                  <a:cubicBezTo>
                    <a:pt x="263349" y="261425"/>
                    <a:pt x="264245" y="257334"/>
                    <a:pt x="264245" y="253115"/>
                  </a:cubicBezTo>
                  <a:lnTo>
                    <a:pt x="264245" y="240204"/>
                  </a:lnTo>
                  <a:lnTo>
                    <a:pt x="342393" y="240204"/>
                  </a:lnTo>
                  <a:lnTo>
                    <a:pt x="342393" y="30042"/>
                  </a:lnTo>
                  <a:lnTo>
                    <a:pt x="300313" y="30042"/>
                  </a:lnTo>
                  <a:lnTo>
                    <a:pt x="300313" y="0"/>
                  </a:lnTo>
                  <a:lnTo>
                    <a:pt x="234188" y="0"/>
                  </a:lnTo>
                  <a:cubicBezTo>
                    <a:pt x="213340" y="0"/>
                    <a:pt x="195178" y="11889"/>
                    <a:pt x="186097" y="29275"/>
                  </a:cubicBezTo>
                  <a:cubicBezTo>
                    <a:pt x="177144" y="11889"/>
                    <a:pt x="158982" y="0"/>
                    <a:pt x="138006" y="0"/>
                  </a:cubicBezTo>
                  <a:lnTo>
                    <a:pt x="71881" y="0"/>
                  </a:lnTo>
                  <a:lnTo>
                    <a:pt x="71881" y="30042"/>
                  </a:lnTo>
                  <a:lnTo>
                    <a:pt x="29801" y="30042"/>
                  </a:lnTo>
                  <a:lnTo>
                    <a:pt x="29801" y="240204"/>
                  </a:lnTo>
                  <a:lnTo>
                    <a:pt x="107949" y="240204"/>
                  </a:lnTo>
                  <a:lnTo>
                    <a:pt x="107949" y="251965"/>
                  </a:lnTo>
                  <a:cubicBezTo>
                    <a:pt x="107949" y="257078"/>
                    <a:pt x="109228" y="262064"/>
                    <a:pt x="111786" y="266538"/>
                  </a:cubicBezTo>
                  <a:lnTo>
                    <a:pt x="135831" y="309747"/>
                  </a:lnTo>
                  <a:cubicBezTo>
                    <a:pt x="137366" y="312431"/>
                    <a:pt x="138134" y="315371"/>
                    <a:pt x="138134" y="318440"/>
                  </a:cubicBezTo>
                  <a:lnTo>
                    <a:pt x="138134" y="360242"/>
                  </a:lnTo>
                  <a:lnTo>
                    <a:pt x="0" y="360242"/>
                  </a:lnTo>
                  <a:lnTo>
                    <a:pt x="0" y="372259"/>
                  </a:lnTo>
                  <a:lnTo>
                    <a:pt x="372577" y="372259"/>
                  </a:lnTo>
                  <a:lnTo>
                    <a:pt x="372577" y="360242"/>
                  </a:lnTo>
                  <a:lnTo>
                    <a:pt x="240327" y="360242"/>
                  </a:lnTo>
                  <a:close/>
                  <a:moveTo>
                    <a:pt x="330498" y="42058"/>
                  </a:moveTo>
                  <a:lnTo>
                    <a:pt x="330498" y="228187"/>
                  </a:lnTo>
                  <a:lnTo>
                    <a:pt x="204387" y="228187"/>
                  </a:lnTo>
                  <a:lnTo>
                    <a:pt x="204387" y="234196"/>
                  </a:lnTo>
                  <a:cubicBezTo>
                    <a:pt x="204387" y="244167"/>
                    <a:pt x="196329" y="252221"/>
                    <a:pt x="186353" y="252221"/>
                  </a:cubicBezTo>
                  <a:cubicBezTo>
                    <a:pt x="185585" y="252221"/>
                    <a:pt x="184818" y="252093"/>
                    <a:pt x="184178" y="251965"/>
                  </a:cubicBezTo>
                  <a:cubicBezTo>
                    <a:pt x="180981" y="238670"/>
                    <a:pt x="174330" y="226398"/>
                    <a:pt x="164737" y="216171"/>
                  </a:cubicBezTo>
                  <a:lnTo>
                    <a:pt x="300569" y="216171"/>
                  </a:lnTo>
                  <a:lnTo>
                    <a:pt x="300569" y="42058"/>
                  </a:lnTo>
                  <a:lnTo>
                    <a:pt x="330498" y="42058"/>
                  </a:lnTo>
                  <a:close/>
                  <a:moveTo>
                    <a:pt x="84159" y="12017"/>
                  </a:moveTo>
                  <a:lnTo>
                    <a:pt x="138262" y="12017"/>
                  </a:lnTo>
                  <a:cubicBezTo>
                    <a:pt x="161412" y="12017"/>
                    <a:pt x="180341" y="30936"/>
                    <a:pt x="180341" y="54075"/>
                  </a:cubicBezTo>
                  <a:lnTo>
                    <a:pt x="180341" y="102141"/>
                  </a:lnTo>
                  <a:lnTo>
                    <a:pt x="192364" y="102141"/>
                  </a:lnTo>
                  <a:lnTo>
                    <a:pt x="192364" y="54075"/>
                  </a:lnTo>
                  <a:cubicBezTo>
                    <a:pt x="192364" y="30936"/>
                    <a:pt x="211293" y="12017"/>
                    <a:pt x="234444" y="12017"/>
                  </a:cubicBezTo>
                  <a:lnTo>
                    <a:pt x="288546" y="12017"/>
                  </a:lnTo>
                  <a:lnTo>
                    <a:pt x="288546" y="204154"/>
                  </a:lnTo>
                  <a:lnTo>
                    <a:pt x="192364" y="204154"/>
                  </a:lnTo>
                  <a:lnTo>
                    <a:pt x="192364" y="114030"/>
                  </a:lnTo>
                  <a:lnTo>
                    <a:pt x="180341" y="114030"/>
                  </a:lnTo>
                  <a:lnTo>
                    <a:pt x="180341" y="204154"/>
                  </a:lnTo>
                  <a:lnTo>
                    <a:pt x="156296" y="204154"/>
                  </a:lnTo>
                  <a:lnTo>
                    <a:pt x="156296" y="174113"/>
                  </a:lnTo>
                  <a:cubicBezTo>
                    <a:pt x="156296" y="154298"/>
                    <a:pt x="140180" y="138063"/>
                    <a:pt x="120227" y="138063"/>
                  </a:cubicBezTo>
                  <a:cubicBezTo>
                    <a:pt x="113577" y="138063"/>
                    <a:pt x="108205" y="143432"/>
                    <a:pt x="108205" y="150079"/>
                  </a:cubicBezTo>
                  <a:lnTo>
                    <a:pt x="108205" y="204154"/>
                  </a:lnTo>
                  <a:lnTo>
                    <a:pt x="84159" y="204154"/>
                  </a:lnTo>
                  <a:lnTo>
                    <a:pt x="84159" y="12017"/>
                  </a:lnTo>
                  <a:close/>
                  <a:moveTo>
                    <a:pt x="42080" y="228187"/>
                  </a:moveTo>
                  <a:lnTo>
                    <a:pt x="42080" y="42058"/>
                  </a:lnTo>
                  <a:lnTo>
                    <a:pt x="72137" y="42058"/>
                  </a:lnTo>
                  <a:lnTo>
                    <a:pt x="72137" y="216171"/>
                  </a:lnTo>
                  <a:lnTo>
                    <a:pt x="108205" y="216171"/>
                  </a:lnTo>
                  <a:lnTo>
                    <a:pt x="108205" y="228187"/>
                  </a:lnTo>
                  <a:lnTo>
                    <a:pt x="42080" y="228187"/>
                  </a:lnTo>
                  <a:close/>
                  <a:moveTo>
                    <a:pt x="122402" y="260785"/>
                  </a:moveTo>
                  <a:cubicBezTo>
                    <a:pt x="120867" y="258101"/>
                    <a:pt x="120100" y="255033"/>
                    <a:pt x="120100" y="252093"/>
                  </a:cubicBezTo>
                  <a:lnTo>
                    <a:pt x="120100" y="150207"/>
                  </a:lnTo>
                  <a:cubicBezTo>
                    <a:pt x="133401" y="150207"/>
                    <a:pt x="144145" y="160946"/>
                    <a:pt x="144145" y="174241"/>
                  </a:cubicBezTo>
                  <a:lnTo>
                    <a:pt x="144145" y="212719"/>
                  </a:lnTo>
                  <a:lnTo>
                    <a:pt x="154761" y="223330"/>
                  </a:lnTo>
                  <a:cubicBezTo>
                    <a:pt x="167295" y="235857"/>
                    <a:pt x="174202" y="252604"/>
                    <a:pt x="174202" y="270373"/>
                  </a:cubicBezTo>
                  <a:lnTo>
                    <a:pt x="186225" y="270373"/>
                  </a:lnTo>
                  <a:cubicBezTo>
                    <a:pt x="186225" y="268328"/>
                    <a:pt x="186097" y="266410"/>
                    <a:pt x="185969" y="264365"/>
                  </a:cubicBezTo>
                  <a:cubicBezTo>
                    <a:pt x="186097" y="264365"/>
                    <a:pt x="186225" y="264365"/>
                    <a:pt x="186225" y="264365"/>
                  </a:cubicBezTo>
                  <a:cubicBezTo>
                    <a:pt x="200678" y="264365"/>
                    <a:pt x="212828" y="254010"/>
                    <a:pt x="215642" y="240332"/>
                  </a:cubicBezTo>
                  <a:lnTo>
                    <a:pt x="252350" y="240332"/>
                  </a:lnTo>
                  <a:lnTo>
                    <a:pt x="252350" y="253243"/>
                  </a:lnTo>
                  <a:cubicBezTo>
                    <a:pt x="252350" y="255800"/>
                    <a:pt x="251838" y="258229"/>
                    <a:pt x="250815" y="260530"/>
                  </a:cubicBezTo>
                  <a:lnTo>
                    <a:pt x="230990" y="305273"/>
                  </a:lnTo>
                  <a:cubicBezTo>
                    <a:pt x="229967" y="307574"/>
                    <a:pt x="229327" y="310002"/>
                    <a:pt x="228944" y="312431"/>
                  </a:cubicBezTo>
                  <a:lnTo>
                    <a:pt x="149645" y="312431"/>
                  </a:lnTo>
                  <a:cubicBezTo>
                    <a:pt x="149005" y="309491"/>
                    <a:pt x="147982" y="306679"/>
                    <a:pt x="146575" y="304122"/>
                  </a:cubicBezTo>
                  <a:lnTo>
                    <a:pt x="122402" y="260785"/>
                  </a:lnTo>
                  <a:close/>
                  <a:moveTo>
                    <a:pt x="150284" y="348225"/>
                  </a:moveTo>
                  <a:lnTo>
                    <a:pt x="204387" y="348225"/>
                  </a:lnTo>
                  <a:lnTo>
                    <a:pt x="204387" y="336209"/>
                  </a:lnTo>
                  <a:lnTo>
                    <a:pt x="150284" y="336209"/>
                  </a:lnTo>
                  <a:lnTo>
                    <a:pt x="150284" y="324192"/>
                  </a:lnTo>
                  <a:lnTo>
                    <a:pt x="228432" y="324192"/>
                  </a:lnTo>
                  <a:lnTo>
                    <a:pt x="228432" y="336209"/>
                  </a:lnTo>
                  <a:lnTo>
                    <a:pt x="216409" y="336209"/>
                  </a:lnTo>
                  <a:lnTo>
                    <a:pt x="216409" y="348225"/>
                  </a:lnTo>
                  <a:lnTo>
                    <a:pt x="228432" y="348225"/>
                  </a:lnTo>
                  <a:lnTo>
                    <a:pt x="228432" y="360242"/>
                  </a:lnTo>
                  <a:lnTo>
                    <a:pt x="150284" y="360242"/>
                  </a:lnTo>
                  <a:lnTo>
                    <a:pt x="150284" y="348225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6609A49-1981-FD43-9843-6920685950BB}"/>
                </a:ext>
              </a:extLst>
            </p:cNvPr>
            <p:cNvSpPr/>
            <p:nvPr/>
          </p:nvSpPr>
          <p:spPr>
            <a:xfrm>
              <a:off x="728015" y="4961573"/>
              <a:ext cx="12022" cy="12016"/>
            </a:xfrm>
            <a:custGeom>
              <a:avLst/>
              <a:gdLst>
                <a:gd name="connsiteX0" fmla="*/ 0 w 12022"/>
                <a:gd name="connsiteY0" fmla="*/ 0 h 12016"/>
                <a:gd name="connsiteX1" fmla="*/ 12023 w 12022"/>
                <a:gd name="connsiteY1" fmla="*/ 0 h 12016"/>
                <a:gd name="connsiteX2" fmla="*/ 12023 w 12022"/>
                <a:gd name="connsiteY2" fmla="*/ 12017 h 12016"/>
                <a:gd name="connsiteX3" fmla="*/ 0 w 12022"/>
                <a:gd name="connsiteY3" fmla="*/ 12017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" h="12016">
                  <a:moveTo>
                    <a:pt x="0" y="0"/>
                  </a:moveTo>
                  <a:lnTo>
                    <a:pt x="12023" y="0"/>
                  </a:lnTo>
                  <a:lnTo>
                    <a:pt x="12023" y="12017"/>
                  </a:lnTo>
                  <a:lnTo>
                    <a:pt x="0" y="12017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9944ABA-20C8-2E43-B624-454AF097119F}"/>
                </a:ext>
              </a:extLst>
            </p:cNvPr>
            <p:cNvSpPr/>
            <p:nvPr/>
          </p:nvSpPr>
          <p:spPr>
            <a:xfrm>
              <a:off x="752061" y="4961573"/>
              <a:ext cx="12022" cy="12016"/>
            </a:xfrm>
            <a:custGeom>
              <a:avLst/>
              <a:gdLst>
                <a:gd name="connsiteX0" fmla="*/ 0 w 12022"/>
                <a:gd name="connsiteY0" fmla="*/ 0 h 12016"/>
                <a:gd name="connsiteX1" fmla="*/ 12023 w 12022"/>
                <a:gd name="connsiteY1" fmla="*/ 0 h 12016"/>
                <a:gd name="connsiteX2" fmla="*/ 12023 w 12022"/>
                <a:gd name="connsiteY2" fmla="*/ 12017 h 12016"/>
                <a:gd name="connsiteX3" fmla="*/ 0 w 12022"/>
                <a:gd name="connsiteY3" fmla="*/ 12017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" h="12016">
                  <a:moveTo>
                    <a:pt x="0" y="0"/>
                  </a:moveTo>
                  <a:lnTo>
                    <a:pt x="12023" y="0"/>
                  </a:lnTo>
                  <a:lnTo>
                    <a:pt x="12023" y="12017"/>
                  </a:lnTo>
                  <a:lnTo>
                    <a:pt x="0" y="12017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1994F8E-D6C2-9F4A-8788-01885A7FDD38}"/>
                </a:ext>
              </a:extLst>
            </p:cNvPr>
            <p:cNvSpPr/>
            <p:nvPr/>
          </p:nvSpPr>
          <p:spPr>
            <a:xfrm>
              <a:off x="703970" y="4961573"/>
              <a:ext cx="12022" cy="12016"/>
            </a:xfrm>
            <a:custGeom>
              <a:avLst/>
              <a:gdLst>
                <a:gd name="connsiteX0" fmla="*/ 0 w 12022"/>
                <a:gd name="connsiteY0" fmla="*/ 0 h 12016"/>
                <a:gd name="connsiteX1" fmla="*/ 12023 w 12022"/>
                <a:gd name="connsiteY1" fmla="*/ 0 h 12016"/>
                <a:gd name="connsiteX2" fmla="*/ 12023 w 12022"/>
                <a:gd name="connsiteY2" fmla="*/ 12017 h 12016"/>
                <a:gd name="connsiteX3" fmla="*/ 0 w 12022"/>
                <a:gd name="connsiteY3" fmla="*/ 12017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" h="12016">
                  <a:moveTo>
                    <a:pt x="0" y="0"/>
                  </a:moveTo>
                  <a:lnTo>
                    <a:pt x="12023" y="0"/>
                  </a:lnTo>
                  <a:lnTo>
                    <a:pt x="12023" y="12017"/>
                  </a:lnTo>
                  <a:lnTo>
                    <a:pt x="0" y="12017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B0C33A2-D5DF-AD4F-811C-A403462EF359}"/>
                </a:ext>
              </a:extLst>
            </p:cNvPr>
            <p:cNvSpPr/>
            <p:nvPr/>
          </p:nvSpPr>
          <p:spPr>
            <a:xfrm>
              <a:off x="697958" y="4985606"/>
              <a:ext cx="72136" cy="12016"/>
            </a:xfrm>
            <a:custGeom>
              <a:avLst/>
              <a:gdLst>
                <a:gd name="connsiteX0" fmla="*/ 0 w 72136"/>
                <a:gd name="connsiteY0" fmla="*/ 0 h 12016"/>
                <a:gd name="connsiteX1" fmla="*/ 72136 w 72136"/>
                <a:gd name="connsiteY1" fmla="*/ 0 h 12016"/>
                <a:gd name="connsiteX2" fmla="*/ 72136 w 72136"/>
                <a:gd name="connsiteY2" fmla="*/ 12017 h 12016"/>
                <a:gd name="connsiteX3" fmla="*/ 0 w 72136"/>
                <a:gd name="connsiteY3" fmla="*/ 12017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" h="12016">
                  <a:moveTo>
                    <a:pt x="0" y="0"/>
                  </a:moveTo>
                  <a:lnTo>
                    <a:pt x="72136" y="0"/>
                  </a:lnTo>
                  <a:lnTo>
                    <a:pt x="72136" y="12017"/>
                  </a:lnTo>
                  <a:lnTo>
                    <a:pt x="0" y="12017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30F6723-B45D-DA49-B895-91806C469135}"/>
                </a:ext>
              </a:extLst>
            </p:cNvPr>
            <p:cNvSpPr/>
            <p:nvPr/>
          </p:nvSpPr>
          <p:spPr>
            <a:xfrm>
              <a:off x="697958" y="4937539"/>
              <a:ext cx="72136" cy="12016"/>
            </a:xfrm>
            <a:custGeom>
              <a:avLst/>
              <a:gdLst>
                <a:gd name="connsiteX0" fmla="*/ 0 w 72136"/>
                <a:gd name="connsiteY0" fmla="*/ 0 h 12016"/>
                <a:gd name="connsiteX1" fmla="*/ 72136 w 72136"/>
                <a:gd name="connsiteY1" fmla="*/ 0 h 12016"/>
                <a:gd name="connsiteX2" fmla="*/ 72136 w 72136"/>
                <a:gd name="connsiteY2" fmla="*/ 12016 h 12016"/>
                <a:gd name="connsiteX3" fmla="*/ 0 w 72136"/>
                <a:gd name="connsiteY3" fmla="*/ 12016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" h="12016">
                  <a:moveTo>
                    <a:pt x="0" y="0"/>
                  </a:moveTo>
                  <a:lnTo>
                    <a:pt x="72136" y="0"/>
                  </a:lnTo>
                  <a:lnTo>
                    <a:pt x="72136" y="12016"/>
                  </a:lnTo>
                  <a:lnTo>
                    <a:pt x="0" y="12016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7FAB2F7-5A72-3B49-9B6E-C9F615C3FABF}"/>
                </a:ext>
              </a:extLst>
            </p:cNvPr>
            <p:cNvSpPr/>
            <p:nvPr/>
          </p:nvSpPr>
          <p:spPr>
            <a:xfrm>
              <a:off x="697958" y="4895481"/>
              <a:ext cx="72136" cy="12016"/>
            </a:xfrm>
            <a:custGeom>
              <a:avLst/>
              <a:gdLst>
                <a:gd name="connsiteX0" fmla="*/ 0 w 72136"/>
                <a:gd name="connsiteY0" fmla="*/ 0 h 12016"/>
                <a:gd name="connsiteX1" fmla="*/ 72136 w 72136"/>
                <a:gd name="connsiteY1" fmla="*/ 0 h 12016"/>
                <a:gd name="connsiteX2" fmla="*/ 72136 w 72136"/>
                <a:gd name="connsiteY2" fmla="*/ 12017 h 12016"/>
                <a:gd name="connsiteX3" fmla="*/ 0 w 72136"/>
                <a:gd name="connsiteY3" fmla="*/ 12017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" h="12016">
                  <a:moveTo>
                    <a:pt x="0" y="0"/>
                  </a:moveTo>
                  <a:lnTo>
                    <a:pt x="72136" y="0"/>
                  </a:lnTo>
                  <a:lnTo>
                    <a:pt x="72136" y="12017"/>
                  </a:lnTo>
                  <a:lnTo>
                    <a:pt x="0" y="12017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1535315-B3D8-A948-8185-F10C13A68D86}"/>
                </a:ext>
              </a:extLst>
            </p:cNvPr>
            <p:cNvSpPr/>
            <p:nvPr/>
          </p:nvSpPr>
          <p:spPr>
            <a:xfrm>
              <a:off x="697958" y="4871576"/>
              <a:ext cx="72136" cy="12016"/>
            </a:xfrm>
            <a:custGeom>
              <a:avLst/>
              <a:gdLst>
                <a:gd name="connsiteX0" fmla="*/ 0 w 72136"/>
                <a:gd name="connsiteY0" fmla="*/ 0 h 12016"/>
                <a:gd name="connsiteX1" fmla="*/ 72136 w 72136"/>
                <a:gd name="connsiteY1" fmla="*/ 0 h 12016"/>
                <a:gd name="connsiteX2" fmla="*/ 72136 w 72136"/>
                <a:gd name="connsiteY2" fmla="*/ 12016 h 12016"/>
                <a:gd name="connsiteX3" fmla="*/ 0 w 72136"/>
                <a:gd name="connsiteY3" fmla="*/ 12016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" h="12016">
                  <a:moveTo>
                    <a:pt x="0" y="0"/>
                  </a:moveTo>
                  <a:lnTo>
                    <a:pt x="72136" y="0"/>
                  </a:lnTo>
                  <a:lnTo>
                    <a:pt x="72136" y="12016"/>
                  </a:lnTo>
                  <a:lnTo>
                    <a:pt x="0" y="12016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02443F5-3A6D-1145-B190-6E8EF042CC94}"/>
                </a:ext>
              </a:extLst>
            </p:cNvPr>
            <p:cNvSpPr/>
            <p:nvPr/>
          </p:nvSpPr>
          <p:spPr>
            <a:xfrm>
              <a:off x="697958" y="4847543"/>
              <a:ext cx="72136" cy="12016"/>
            </a:xfrm>
            <a:custGeom>
              <a:avLst/>
              <a:gdLst>
                <a:gd name="connsiteX0" fmla="*/ 0 w 72136"/>
                <a:gd name="connsiteY0" fmla="*/ 0 h 12016"/>
                <a:gd name="connsiteX1" fmla="*/ 72136 w 72136"/>
                <a:gd name="connsiteY1" fmla="*/ 0 h 12016"/>
                <a:gd name="connsiteX2" fmla="*/ 72136 w 72136"/>
                <a:gd name="connsiteY2" fmla="*/ 12017 h 12016"/>
                <a:gd name="connsiteX3" fmla="*/ 0 w 72136"/>
                <a:gd name="connsiteY3" fmla="*/ 12017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" h="12016">
                  <a:moveTo>
                    <a:pt x="0" y="0"/>
                  </a:moveTo>
                  <a:lnTo>
                    <a:pt x="72136" y="0"/>
                  </a:lnTo>
                  <a:lnTo>
                    <a:pt x="72136" y="12017"/>
                  </a:lnTo>
                  <a:lnTo>
                    <a:pt x="0" y="12017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4986032-45EA-3A4D-B4DB-32C8DA4F7EB6}"/>
                </a:ext>
              </a:extLst>
            </p:cNvPr>
            <p:cNvSpPr/>
            <p:nvPr/>
          </p:nvSpPr>
          <p:spPr>
            <a:xfrm>
              <a:off x="619938" y="4871576"/>
              <a:ext cx="12022" cy="12016"/>
            </a:xfrm>
            <a:custGeom>
              <a:avLst/>
              <a:gdLst>
                <a:gd name="connsiteX0" fmla="*/ 0 w 12022"/>
                <a:gd name="connsiteY0" fmla="*/ 0 h 12016"/>
                <a:gd name="connsiteX1" fmla="*/ 12023 w 12022"/>
                <a:gd name="connsiteY1" fmla="*/ 0 h 12016"/>
                <a:gd name="connsiteX2" fmla="*/ 12023 w 12022"/>
                <a:gd name="connsiteY2" fmla="*/ 12016 h 12016"/>
                <a:gd name="connsiteX3" fmla="*/ 0 w 12022"/>
                <a:gd name="connsiteY3" fmla="*/ 12016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" h="12016">
                  <a:moveTo>
                    <a:pt x="0" y="0"/>
                  </a:moveTo>
                  <a:lnTo>
                    <a:pt x="12023" y="0"/>
                  </a:lnTo>
                  <a:lnTo>
                    <a:pt x="12023" y="12016"/>
                  </a:lnTo>
                  <a:lnTo>
                    <a:pt x="0" y="12016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732D132-47E0-204A-8CEA-3E01C7D1759F}"/>
                </a:ext>
              </a:extLst>
            </p:cNvPr>
            <p:cNvSpPr/>
            <p:nvPr/>
          </p:nvSpPr>
          <p:spPr>
            <a:xfrm>
              <a:off x="643984" y="4871576"/>
              <a:ext cx="12022" cy="12016"/>
            </a:xfrm>
            <a:custGeom>
              <a:avLst/>
              <a:gdLst>
                <a:gd name="connsiteX0" fmla="*/ 0 w 12022"/>
                <a:gd name="connsiteY0" fmla="*/ 0 h 12016"/>
                <a:gd name="connsiteX1" fmla="*/ 12023 w 12022"/>
                <a:gd name="connsiteY1" fmla="*/ 0 h 12016"/>
                <a:gd name="connsiteX2" fmla="*/ 12023 w 12022"/>
                <a:gd name="connsiteY2" fmla="*/ 12016 h 12016"/>
                <a:gd name="connsiteX3" fmla="*/ 0 w 12022"/>
                <a:gd name="connsiteY3" fmla="*/ 12016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" h="12016">
                  <a:moveTo>
                    <a:pt x="0" y="0"/>
                  </a:moveTo>
                  <a:lnTo>
                    <a:pt x="12023" y="0"/>
                  </a:lnTo>
                  <a:lnTo>
                    <a:pt x="12023" y="12016"/>
                  </a:lnTo>
                  <a:lnTo>
                    <a:pt x="0" y="12016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83B91BC-1387-3045-9022-32A7636885AB}"/>
                </a:ext>
              </a:extLst>
            </p:cNvPr>
            <p:cNvSpPr/>
            <p:nvPr/>
          </p:nvSpPr>
          <p:spPr>
            <a:xfrm>
              <a:off x="595893" y="4871576"/>
              <a:ext cx="12022" cy="12016"/>
            </a:xfrm>
            <a:custGeom>
              <a:avLst/>
              <a:gdLst>
                <a:gd name="connsiteX0" fmla="*/ 0 w 12022"/>
                <a:gd name="connsiteY0" fmla="*/ 0 h 12016"/>
                <a:gd name="connsiteX1" fmla="*/ 12023 w 12022"/>
                <a:gd name="connsiteY1" fmla="*/ 0 h 12016"/>
                <a:gd name="connsiteX2" fmla="*/ 12023 w 12022"/>
                <a:gd name="connsiteY2" fmla="*/ 12016 h 12016"/>
                <a:gd name="connsiteX3" fmla="*/ 0 w 12022"/>
                <a:gd name="connsiteY3" fmla="*/ 12016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" h="12016">
                  <a:moveTo>
                    <a:pt x="0" y="0"/>
                  </a:moveTo>
                  <a:lnTo>
                    <a:pt x="12023" y="0"/>
                  </a:lnTo>
                  <a:lnTo>
                    <a:pt x="12023" y="12016"/>
                  </a:lnTo>
                  <a:lnTo>
                    <a:pt x="0" y="12016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BA61E6FD-DBF4-B54B-8A09-7DC471256F82}"/>
                </a:ext>
              </a:extLst>
            </p:cNvPr>
            <p:cNvSpPr/>
            <p:nvPr/>
          </p:nvSpPr>
          <p:spPr>
            <a:xfrm>
              <a:off x="589881" y="4847543"/>
              <a:ext cx="72136" cy="12016"/>
            </a:xfrm>
            <a:custGeom>
              <a:avLst/>
              <a:gdLst>
                <a:gd name="connsiteX0" fmla="*/ 0 w 72136"/>
                <a:gd name="connsiteY0" fmla="*/ 0 h 12016"/>
                <a:gd name="connsiteX1" fmla="*/ 72136 w 72136"/>
                <a:gd name="connsiteY1" fmla="*/ 0 h 12016"/>
                <a:gd name="connsiteX2" fmla="*/ 72136 w 72136"/>
                <a:gd name="connsiteY2" fmla="*/ 12017 h 12016"/>
                <a:gd name="connsiteX3" fmla="*/ 0 w 72136"/>
                <a:gd name="connsiteY3" fmla="*/ 12017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" h="12016">
                  <a:moveTo>
                    <a:pt x="0" y="0"/>
                  </a:moveTo>
                  <a:lnTo>
                    <a:pt x="72136" y="0"/>
                  </a:lnTo>
                  <a:lnTo>
                    <a:pt x="72136" y="12017"/>
                  </a:lnTo>
                  <a:lnTo>
                    <a:pt x="0" y="12017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3E39097-C9A1-BE42-A103-ACEA93B74F00}"/>
                </a:ext>
              </a:extLst>
            </p:cNvPr>
            <p:cNvSpPr/>
            <p:nvPr/>
          </p:nvSpPr>
          <p:spPr>
            <a:xfrm>
              <a:off x="589881" y="4895481"/>
              <a:ext cx="72136" cy="12016"/>
            </a:xfrm>
            <a:custGeom>
              <a:avLst/>
              <a:gdLst>
                <a:gd name="connsiteX0" fmla="*/ 0 w 72136"/>
                <a:gd name="connsiteY0" fmla="*/ 0 h 12016"/>
                <a:gd name="connsiteX1" fmla="*/ 72136 w 72136"/>
                <a:gd name="connsiteY1" fmla="*/ 0 h 12016"/>
                <a:gd name="connsiteX2" fmla="*/ 72136 w 72136"/>
                <a:gd name="connsiteY2" fmla="*/ 12017 h 12016"/>
                <a:gd name="connsiteX3" fmla="*/ 0 w 72136"/>
                <a:gd name="connsiteY3" fmla="*/ 12017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" h="12016">
                  <a:moveTo>
                    <a:pt x="0" y="0"/>
                  </a:moveTo>
                  <a:lnTo>
                    <a:pt x="72136" y="0"/>
                  </a:lnTo>
                  <a:lnTo>
                    <a:pt x="72136" y="12017"/>
                  </a:lnTo>
                  <a:lnTo>
                    <a:pt x="0" y="12017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550AB4F-20FB-2E4D-99FA-160D432906DE}"/>
                </a:ext>
              </a:extLst>
            </p:cNvPr>
            <p:cNvSpPr/>
            <p:nvPr/>
          </p:nvSpPr>
          <p:spPr>
            <a:xfrm>
              <a:off x="589881" y="4919514"/>
              <a:ext cx="72136" cy="12016"/>
            </a:xfrm>
            <a:custGeom>
              <a:avLst/>
              <a:gdLst>
                <a:gd name="connsiteX0" fmla="*/ 0 w 72136"/>
                <a:gd name="connsiteY0" fmla="*/ 0 h 12016"/>
                <a:gd name="connsiteX1" fmla="*/ 72136 w 72136"/>
                <a:gd name="connsiteY1" fmla="*/ 0 h 12016"/>
                <a:gd name="connsiteX2" fmla="*/ 72136 w 72136"/>
                <a:gd name="connsiteY2" fmla="*/ 12016 h 12016"/>
                <a:gd name="connsiteX3" fmla="*/ 0 w 72136"/>
                <a:gd name="connsiteY3" fmla="*/ 12016 h 1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" h="12016">
                  <a:moveTo>
                    <a:pt x="0" y="0"/>
                  </a:moveTo>
                  <a:lnTo>
                    <a:pt x="72136" y="0"/>
                  </a:lnTo>
                  <a:lnTo>
                    <a:pt x="72136" y="12016"/>
                  </a:lnTo>
                  <a:lnTo>
                    <a:pt x="0" y="12016"/>
                  </a:lnTo>
                  <a:close/>
                </a:path>
              </a:pathLst>
            </a:custGeom>
            <a:solidFill>
              <a:srgbClr val="FFFFFF"/>
            </a:solidFill>
            <a:ln w="12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Text Placeholder 32">
            <a:extLst>
              <a:ext uri="{FF2B5EF4-FFF2-40B4-BE49-F238E27FC236}">
                <a16:creationId xmlns:a16="http://schemas.microsoft.com/office/drawing/2014/main" id="{5E7549EF-4ED5-C443-8AE1-D559074E56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038" y="4104713"/>
            <a:ext cx="6235598" cy="5413420"/>
          </a:xfrm>
        </p:spPr>
        <p:txBody>
          <a:bodyPr numCol="2" spcCol="432000" anchor="t">
            <a:noAutofit/>
          </a:bodyPr>
          <a:lstStyle>
            <a:lvl1pPr marL="0" marR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Calibri" panose="020F0502020204030204" pitchFamily="34" charset="0"/>
                <a:cs typeface="Poppins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to type</a:t>
            </a:r>
          </a:p>
        </p:txBody>
      </p:sp>
      <p:sp>
        <p:nvSpPr>
          <p:cNvPr id="81" name="Text Placeholder 32">
            <a:extLst>
              <a:ext uri="{FF2B5EF4-FFF2-40B4-BE49-F238E27FC236}">
                <a16:creationId xmlns:a16="http://schemas.microsoft.com/office/drawing/2014/main" id="{E37988F9-74DF-CA43-9AFD-E24D6B69C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003" y="452401"/>
            <a:ext cx="4603420" cy="89647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highlight>
                  <a:srgbClr val="FED103"/>
                </a:highlight>
                <a:latin typeface="Calibri" panose="020F0502020204030204" pitchFamily="34" charset="0"/>
                <a:cs typeface="Poppins SemiBold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  <p:sp>
        <p:nvSpPr>
          <p:cNvPr id="82" name="Slide Number Placeholder 5">
            <a:extLst>
              <a:ext uri="{FF2B5EF4-FFF2-40B4-BE49-F238E27FC236}">
                <a16:creationId xmlns:a16="http://schemas.microsoft.com/office/drawing/2014/main" id="{1EB3AB47-FB55-524C-85BA-CAC020E29637}"/>
              </a:ext>
            </a:extLst>
          </p:cNvPr>
          <p:cNvSpPr txBox="1">
            <a:spLocks/>
          </p:cNvSpPr>
          <p:nvPr userDrawn="1"/>
        </p:nvSpPr>
        <p:spPr>
          <a:xfrm>
            <a:off x="7056692" y="10309407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rgbClr val="404F2F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b="0" i="0" smtClean="0">
                <a:latin typeface="Calibri" panose="020F0502020204030204" pitchFamily="34" charset="0"/>
              </a:rPr>
              <a:pPr/>
              <a:t>‹#›</a:t>
            </a:fld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340AFF8-D779-114C-88ED-380B4CFE33C8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35053" y="10140082"/>
            <a:ext cx="0" cy="178217"/>
          </a:xfrm>
          <a:prstGeom prst="line">
            <a:avLst/>
          </a:prstGeom>
          <a:ln w="28575">
            <a:solidFill>
              <a:srgbClr val="FED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C9CD9421-7EAA-E444-889F-006692415A74}"/>
              </a:ext>
            </a:extLst>
          </p:cNvPr>
          <p:cNvSpPr/>
          <p:nvPr userDrawn="1"/>
        </p:nvSpPr>
        <p:spPr>
          <a:xfrm rot="16200000">
            <a:off x="5655200" y="8361506"/>
            <a:ext cx="317349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500" b="0" i="0" u="none" strike="noStrike" kern="1200" spc="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INNOVATING FOOD FOR SENIORS</a:t>
            </a:r>
          </a:p>
        </p:txBody>
      </p:sp>
      <p:sp>
        <p:nvSpPr>
          <p:cNvPr id="27" name="Text Placeholder 100">
            <a:extLst>
              <a:ext uri="{FF2B5EF4-FFF2-40B4-BE49-F238E27FC236}">
                <a16:creationId xmlns:a16="http://schemas.microsoft.com/office/drawing/2014/main" id="{1FF5662E-3F65-0245-B358-E3B38ABF42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80324" y="1605465"/>
            <a:ext cx="3517312" cy="141696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i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3AF02F15-C67C-9C4F-869B-F535E01A46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0387" y="2514185"/>
            <a:ext cx="1372357" cy="517423"/>
          </a:xfrm>
        </p:spPr>
        <p:txBody>
          <a:bodyPr anchor="t">
            <a:noAutofit/>
          </a:bodyPr>
          <a:lstStyle>
            <a:lvl1pPr marL="0" indent="0" algn="r">
              <a:buNone/>
              <a:defRPr sz="6500" b="1" i="0" baseline="0">
                <a:solidFill>
                  <a:schemeClr val="tx1"/>
                </a:solidFill>
                <a:latin typeface="Times" pitchFamily="2" charset="0"/>
                <a:ea typeface="Times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C4C7837B-34F1-2A42-80E4-0111B0C0F6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80323" y="1708433"/>
            <a:ext cx="1894173" cy="642182"/>
          </a:xfrm>
        </p:spPr>
        <p:txBody>
          <a:bodyPr anchor="t">
            <a:noAutofit/>
          </a:bodyPr>
          <a:lstStyle>
            <a:lvl1pPr marL="0" indent="0" algn="l">
              <a:buNone/>
              <a:defRPr sz="6500" b="1" i="0" baseline="0">
                <a:solidFill>
                  <a:schemeClr val="tx1"/>
                </a:solidFill>
                <a:latin typeface="Times" pitchFamily="2" charset="0"/>
                <a:ea typeface="Times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1176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8F741A1-AB60-8E46-B32E-E72AE55C9727}"/>
              </a:ext>
            </a:extLst>
          </p:cNvPr>
          <p:cNvSpPr/>
          <p:nvPr userDrawn="1"/>
        </p:nvSpPr>
        <p:spPr>
          <a:xfrm>
            <a:off x="-14115" y="6229820"/>
            <a:ext cx="7587903" cy="3270552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F6B73D-BFD5-EA45-A0C3-6E4C2CE9F26E}"/>
              </a:ext>
            </a:extLst>
          </p:cNvPr>
          <p:cNvGrpSpPr/>
          <p:nvPr userDrawn="1"/>
        </p:nvGrpSpPr>
        <p:grpSpPr>
          <a:xfrm>
            <a:off x="5718142" y="10152034"/>
            <a:ext cx="1627384" cy="404078"/>
            <a:chOff x="0" y="0"/>
            <a:chExt cx="2301694" cy="5715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DD686E-F46A-7344-A21C-A3F13442AA87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91A49FF-F935-4547-8E2C-4F4E57957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C7960A4-0184-934C-9407-963B5157E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03621"/>
            <a:ext cx="7559675" cy="3596852"/>
          </a:xfrm>
          <a:custGeom>
            <a:avLst/>
            <a:gdLst>
              <a:gd name="connsiteX0" fmla="*/ 0 w 7559675"/>
              <a:gd name="connsiteY0" fmla="*/ 0 h 3596852"/>
              <a:gd name="connsiteX1" fmla="*/ 7559675 w 7559675"/>
              <a:gd name="connsiteY1" fmla="*/ 0 h 3596852"/>
              <a:gd name="connsiteX2" fmla="*/ 7559675 w 7559675"/>
              <a:gd name="connsiteY2" fmla="*/ 3596852 h 3596852"/>
              <a:gd name="connsiteX3" fmla="*/ 3988325 w 7559675"/>
              <a:gd name="connsiteY3" fmla="*/ 3596852 h 3596852"/>
              <a:gd name="connsiteX4" fmla="*/ 3988325 w 7559675"/>
              <a:gd name="connsiteY4" fmla="*/ 3501218 h 3596852"/>
              <a:gd name="connsiteX5" fmla="*/ 536177 w 7559675"/>
              <a:gd name="connsiteY5" fmla="*/ 3501218 h 3596852"/>
              <a:gd name="connsiteX6" fmla="*/ 536177 w 7559675"/>
              <a:gd name="connsiteY6" fmla="*/ 3596852 h 3596852"/>
              <a:gd name="connsiteX7" fmla="*/ 0 w 7559675"/>
              <a:gd name="connsiteY7" fmla="*/ 3596852 h 359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3596852">
                <a:moveTo>
                  <a:pt x="0" y="0"/>
                </a:moveTo>
                <a:lnTo>
                  <a:pt x="7559675" y="0"/>
                </a:lnTo>
                <a:lnTo>
                  <a:pt x="7559675" y="3596852"/>
                </a:lnTo>
                <a:lnTo>
                  <a:pt x="3988325" y="3596852"/>
                </a:lnTo>
                <a:lnTo>
                  <a:pt x="3988325" y="3501218"/>
                </a:lnTo>
                <a:lnTo>
                  <a:pt x="536177" y="3501218"/>
                </a:lnTo>
                <a:lnTo>
                  <a:pt x="536177" y="3596852"/>
                </a:lnTo>
                <a:lnTo>
                  <a:pt x="0" y="35968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A6FA924-C075-EA4E-A32E-4D4DB242F4D9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4" y="-96278"/>
            <a:ext cx="7559675" cy="2999899"/>
          </a:xfrm>
          <a:prstGeom prst="rect">
            <a:avLst/>
          </a:prstGeom>
        </p:spPr>
      </p:pic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DB5A878D-D7F0-1346-8835-C0E4E8DF31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577" y="7800285"/>
            <a:ext cx="3256950" cy="697353"/>
          </a:xfrm>
        </p:spPr>
        <p:txBody>
          <a:bodyPr>
            <a:noAutofit/>
          </a:bodyPr>
          <a:lstStyle>
            <a:lvl1pPr marL="0" indent="0" algn="l">
              <a:buNone/>
              <a:defRPr sz="34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POWERPIONT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4799240-8096-684D-85D8-D41CE13E4D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577" y="7284925"/>
            <a:ext cx="3256950" cy="53858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Cover Design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C803FC-B39C-B14A-9A1E-8E2521387128}"/>
              </a:ext>
            </a:extLst>
          </p:cNvPr>
          <p:cNvSpPr/>
          <p:nvPr userDrawn="1"/>
        </p:nvSpPr>
        <p:spPr>
          <a:xfrm>
            <a:off x="3779837" y="9079572"/>
            <a:ext cx="3779838" cy="545949"/>
          </a:xfrm>
          <a:prstGeom prst="rect">
            <a:avLst/>
          </a:prstGeom>
          <a:solidFill>
            <a:srgbClr val="FE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AD08A9AC-4B6D-CE4F-BB1A-88B69CFFD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6024" y="9147086"/>
            <a:ext cx="3452148" cy="356813"/>
          </a:xfrm>
        </p:spPr>
        <p:txBody>
          <a:bodyPr>
            <a:normAutofit/>
          </a:bodyPr>
          <a:lstStyle>
            <a:lvl1pPr marL="0" indent="0" algn="r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www.webiste.eu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73CC9F-1A39-BF4C-9F7A-3E75632530D7}"/>
              </a:ext>
            </a:extLst>
          </p:cNvPr>
          <p:cNvSpPr/>
          <p:nvPr userDrawn="1"/>
        </p:nvSpPr>
        <p:spPr>
          <a:xfrm>
            <a:off x="536177" y="6430016"/>
            <a:ext cx="3571350" cy="272975"/>
          </a:xfrm>
          <a:prstGeom prst="rect">
            <a:avLst/>
          </a:prstGeom>
          <a:solidFill>
            <a:srgbClr val="FE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6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B56E7B8-8573-5D44-AE15-B94009B42F92}"/>
              </a:ext>
            </a:extLst>
          </p:cNvPr>
          <p:cNvSpPr/>
          <p:nvPr userDrawn="1"/>
        </p:nvSpPr>
        <p:spPr>
          <a:xfrm>
            <a:off x="-13294" y="6183252"/>
            <a:ext cx="7586261" cy="3360223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4A919D34-096E-D847-93D1-EE2EC13DA3FE}"/>
              </a:ext>
            </a:extLst>
          </p:cNvPr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805" y="6259209"/>
            <a:ext cx="7216162" cy="2542394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F2374B-A422-9B46-AC34-4EE0F04F1C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49500" y="0"/>
            <a:ext cx="5210175" cy="64897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1BD9A4-F751-FE4F-B075-6395C5DA6300}"/>
              </a:ext>
            </a:extLst>
          </p:cNvPr>
          <p:cNvSpPr/>
          <p:nvPr userDrawn="1"/>
        </p:nvSpPr>
        <p:spPr>
          <a:xfrm>
            <a:off x="3793129" y="9320486"/>
            <a:ext cx="3779838" cy="545949"/>
          </a:xfrm>
          <a:prstGeom prst="rect">
            <a:avLst/>
          </a:prstGeom>
          <a:solidFill>
            <a:srgbClr val="FE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6A4B37CF-B62F-1743-9D97-B40FF71C0A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180" y="1916843"/>
            <a:ext cx="3256950" cy="697353"/>
          </a:xfrm>
        </p:spPr>
        <p:txBody>
          <a:bodyPr>
            <a:noAutofit/>
          </a:bodyPr>
          <a:lstStyle>
            <a:lvl1pPr marL="0" indent="0" algn="l">
              <a:buNone/>
              <a:defRPr sz="34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POWERPIONT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73B11617-40F2-F940-B0BE-328DFB5CEA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180" y="1401483"/>
            <a:ext cx="3256950" cy="53858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Cover Design 1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A04A089-8A30-5E4C-9FEA-F5A899A8EC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0819" y="9419028"/>
            <a:ext cx="3452148" cy="356813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www.webiste.eu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05F848-52B9-1F4A-BFB3-96FF4CE96540}"/>
              </a:ext>
            </a:extLst>
          </p:cNvPr>
          <p:cNvGrpSpPr/>
          <p:nvPr userDrawn="1"/>
        </p:nvGrpSpPr>
        <p:grpSpPr>
          <a:xfrm>
            <a:off x="329315" y="9956204"/>
            <a:ext cx="1627384" cy="404078"/>
            <a:chOff x="0" y="0"/>
            <a:chExt cx="2301694" cy="5715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77F36B-AB84-3C47-B34A-BB6A3E44DAF3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995B135-6C5A-B145-8A06-CF0FA8FD5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765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80A8C7-66E4-5F4A-AA7A-292BA23E1778}"/>
              </a:ext>
            </a:extLst>
          </p:cNvPr>
          <p:cNvSpPr/>
          <p:nvPr userDrawn="1"/>
        </p:nvSpPr>
        <p:spPr>
          <a:xfrm>
            <a:off x="0" y="699284"/>
            <a:ext cx="305330" cy="8364505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477F03-B0D0-EA4E-ACCB-E527D97FA1DB}"/>
              </a:ext>
            </a:extLst>
          </p:cNvPr>
          <p:cNvSpPr/>
          <p:nvPr userDrawn="1"/>
        </p:nvSpPr>
        <p:spPr>
          <a:xfrm>
            <a:off x="3779837" y="791623"/>
            <a:ext cx="3779838" cy="5287509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640B3A54-0E64-8347-988F-F8C5276BE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728" y="791623"/>
            <a:ext cx="2807369" cy="1895825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Poppins SemiBold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Welcome to our Toolkit</a:t>
            </a:r>
            <a:endParaRPr lang="en-US" dirty="0"/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09A8E1A2-B382-CC44-8CBF-2A1F9F3A84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628" y="3297093"/>
            <a:ext cx="2807369" cy="4963057"/>
          </a:xfrm>
        </p:spPr>
        <p:txBody>
          <a:bodyPr numCol="1" spcCol="288000" anchor="t">
            <a:noAutofit/>
          </a:bodyPr>
          <a:lstStyle>
            <a:lvl1pPr marL="0" marR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Calibri" panose="020F0502020204030204" pitchFamily="34" charset="0"/>
                <a:cs typeface="Poppins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to type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54038B1C-E866-4C45-AEA2-55A24877B3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2162" y="4553356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tx1"/>
                </a:solidFill>
                <a:latin typeface="Times" pitchFamily="2" charset="0"/>
                <a:ea typeface="Times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C63B86AC-D010-5742-B720-1239D7C571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6689" y="1373638"/>
            <a:ext cx="3350802" cy="42367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00" b="1" i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D6209699-295C-4C44-BD97-DDAC54AA11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8400" y="1360265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tx1"/>
                </a:solidFill>
                <a:latin typeface="Times" pitchFamily="2" charset="0"/>
                <a:ea typeface="Times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5C5B50-E3D6-7E48-BDEF-53579C657562}"/>
              </a:ext>
            </a:extLst>
          </p:cNvPr>
          <p:cNvCxnSpPr>
            <a:cxnSpLocks/>
          </p:cNvCxnSpPr>
          <p:nvPr userDrawn="1"/>
        </p:nvCxnSpPr>
        <p:spPr>
          <a:xfrm>
            <a:off x="448847" y="2431646"/>
            <a:ext cx="2936247" cy="0"/>
          </a:xfrm>
          <a:prstGeom prst="line">
            <a:avLst/>
          </a:prstGeom>
          <a:ln w="19050">
            <a:solidFill>
              <a:srgbClr val="FED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CE789A0-1B73-8144-BFEB-FE7535B081E0}"/>
              </a:ext>
            </a:extLst>
          </p:cNvPr>
          <p:cNvSpPr txBox="1">
            <a:spLocks/>
          </p:cNvSpPr>
          <p:nvPr userDrawn="1"/>
        </p:nvSpPr>
        <p:spPr>
          <a:xfrm>
            <a:off x="7056692" y="10309407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rgbClr val="404F2F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b="0" i="0" smtClean="0">
                <a:latin typeface="Calibri" panose="020F0502020204030204" pitchFamily="34" charset="0"/>
              </a:rPr>
              <a:pPr/>
              <a:t>‹#›</a:t>
            </a:fld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15A5BF-F52F-6A4B-9CA2-3A54DAEE84A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35053" y="10140082"/>
            <a:ext cx="0" cy="178217"/>
          </a:xfrm>
          <a:prstGeom prst="line">
            <a:avLst/>
          </a:prstGeom>
          <a:ln w="28575">
            <a:solidFill>
              <a:srgbClr val="FED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872CAAB-0B46-EF4D-BB1F-278920701407}"/>
              </a:ext>
            </a:extLst>
          </p:cNvPr>
          <p:cNvSpPr/>
          <p:nvPr userDrawn="1"/>
        </p:nvSpPr>
        <p:spPr>
          <a:xfrm rot="16200000">
            <a:off x="5655200" y="8361506"/>
            <a:ext cx="317349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500" b="0" i="0" u="none" strike="noStrike" kern="1200" spc="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INNOVATING FOOD FOR SENIORS</a:t>
            </a:r>
          </a:p>
        </p:txBody>
      </p:sp>
    </p:spTree>
    <p:extLst>
      <p:ext uri="{BB962C8B-B14F-4D97-AF65-F5344CB8AC3E}">
        <p14:creationId xmlns:p14="http://schemas.microsoft.com/office/powerpoint/2010/main" val="96422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E63BC11-2887-974A-9F3C-3450F6BEC76C}"/>
              </a:ext>
            </a:extLst>
          </p:cNvPr>
          <p:cNvSpPr/>
          <p:nvPr userDrawn="1"/>
        </p:nvSpPr>
        <p:spPr>
          <a:xfrm>
            <a:off x="327689" y="8793779"/>
            <a:ext cx="3452148" cy="545949"/>
          </a:xfrm>
          <a:prstGeom prst="rect">
            <a:avLst/>
          </a:prstGeom>
          <a:solidFill>
            <a:srgbClr val="FE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9E1D57-225E-5547-8227-562B45BE64F6}"/>
              </a:ext>
            </a:extLst>
          </p:cNvPr>
          <p:cNvSpPr/>
          <p:nvPr userDrawn="1"/>
        </p:nvSpPr>
        <p:spPr>
          <a:xfrm>
            <a:off x="3609474" y="2972647"/>
            <a:ext cx="3950201" cy="4589134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black background with white dots&#10;&#10;Description automatically generated with low confidence">
            <a:extLst>
              <a:ext uri="{FF2B5EF4-FFF2-40B4-BE49-F238E27FC236}">
                <a16:creationId xmlns:a16="http://schemas.microsoft.com/office/drawing/2014/main" id="{BFB2B699-3278-2F45-857B-910821A60860}"/>
              </a:ext>
            </a:extLst>
          </p:cNvPr>
          <p:cNvPicPr/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67160" y="1515464"/>
            <a:ext cx="2640661" cy="4473027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8E447BE-EA26-D942-9822-D53A8A9180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699284"/>
            <a:ext cx="6982159" cy="8364505"/>
          </a:xfrm>
          <a:custGeom>
            <a:avLst/>
            <a:gdLst>
              <a:gd name="connsiteX0" fmla="*/ 0 w 6982159"/>
              <a:gd name="connsiteY0" fmla="*/ 0 h 8364505"/>
              <a:gd name="connsiteX1" fmla="*/ 6982159 w 6982159"/>
              <a:gd name="connsiteY1" fmla="*/ 0 h 8364505"/>
              <a:gd name="connsiteX2" fmla="*/ 6982159 w 6982159"/>
              <a:gd name="connsiteY2" fmla="*/ 8364505 h 8364505"/>
              <a:gd name="connsiteX3" fmla="*/ 3779838 w 6982159"/>
              <a:gd name="connsiteY3" fmla="*/ 8364505 h 8364505"/>
              <a:gd name="connsiteX4" fmla="*/ 3779838 w 6982159"/>
              <a:gd name="connsiteY4" fmla="*/ 8094495 h 8364505"/>
              <a:gd name="connsiteX5" fmla="*/ 327690 w 6982159"/>
              <a:gd name="connsiteY5" fmla="*/ 8094495 h 8364505"/>
              <a:gd name="connsiteX6" fmla="*/ 327690 w 6982159"/>
              <a:gd name="connsiteY6" fmla="*/ 8364505 h 8364505"/>
              <a:gd name="connsiteX7" fmla="*/ 0 w 6982159"/>
              <a:gd name="connsiteY7" fmla="*/ 8364505 h 836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2159" h="8364505">
                <a:moveTo>
                  <a:pt x="0" y="0"/>
                </a:moveTo>
                <a:lnTo>
                  <a:pt x="6982159" y="0"/>
                </a:lnTo>
                <a:lnTo>
                  <a:pt x="6982159" y="8364505"/>
                </a:lnTo>
                <a:lnTo>
                  <a:pt x="3779838" y="8364505"/>
                </a:lnTo>
                <a:lnTo>
                  <a:pt x="3779838" y="8094495"/>
                </a:lnTo>
                <a:lnTo>
                  <a:pt x="327690" y="8094495"/>
                </a:lnTo>
                <a:lnTo>
                  <a:pt x="327690" y="8364505"/>
                </a:lnTo>
                <a:lnTo>
                  <a:pt x="0" y="83645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19DBF93C-326D-9B46-B258-3C82FE90F6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689" y="8887522"/>
            <a:ext cx="3452148" cy="356813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www.webiste.eu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5DA4F66-C3D0-F543-ADB6-33296041BFF3}"/>
              </a:ext>
            </a:extLst>
          </p:cNvPr>
          <p:cNvSpPr txBox="1">
            <a:spLocks/>
          </p:cNvSpPr>
          <p:nvPr userDrawn="1"/>
        </p:nvSpPr>
        <p:spPr>
          <a:xfrm>
            <a:off x="7056692" y="10309407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rgbClr val="404F2F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b="0" i="0" smtClean="0">
                <a:latin typeface="Calibri" panose="020F0502020204030204" pitchFamily="34" charset="0"/>
              </a:rPr>
              <a:pPr/>
              <a:t>‹#›</a:t>
            </a:fld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F17C0B-354F-6F4A-B47D-76C9F7BBE6E5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35053" y="10140082"/>
            <a:ext cx="0" cy="178217"/>
          </a:xfrm>
          <a:prstGeom prst="line">
            <a:avLst/>
          </a:prstGeom>
          <a:ln w="28575">
            <a:solidFill>
              <a:srgbClr val="FED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01F9B73-F83B-4146-8EF2-17EBD325FB30}"/>
              </a:ext>
            </a:extLst>
          </p:cNvPr>
          <p:cNvSpPr/>
          <p:nvPr userDrawn="1"/>
        </p:nvSpPr>
        <p:spPr>
          <a:xfrm rot="16200000">
            <a:off x="5655200" y="8361506"/>
            <a:ext cx="317349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500" b="0" i="0" u="none" strike="noStrike" kern="1200" spc="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INNOVATING FOOD FOR SENIORS</a:t>
            </a:r>
          </a:p>
        </p:txBody>
      </p:sp>
    </p:spTree>
    <p:extLst>
      <p:ext uri="{BB962C8B-B14F-4D97-AF65-F5344CB8AC3E}">
        <p14:creationId xmlns:p14="http://schemas.microsoft.com/office/powerpoint/2010/main" val="177921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62456B9-0DB4-334E-9EDD-36B5A50EF525}"/>
              </a:ext>
            </a:extLst>
          </p:cNvPr>
          <p:cNvSpPr/>
          <p:nvPr userDrawn="1"/>
        </p:nvSpPr>
        <p:spPr>
          <a:xfrm>
            <a:off x="0" y="-18889"/>
            <a:ext cx="7559675" cy="168970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B59AB606-DE17-FC4B-9E63-17D9EB98F9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40313" y="1403206"/>
            <a:ext cx="5161319" cy="60363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highlight>
                  <a:srgbClr val="FED103"/>
                </a:highlight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TABLES OF CONTENTS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F737D2CE-B007-A147-A0D0-F78F4538195D}"/>
              </a:ext>
            </a:extLst>
          </p:cNvPr>
          <p:cNvSpPr txBox="1">
            <a:spLocks/>
          </p:cNvSpPr>
          <p:nvPr userDrawn="1"/>
        </p:nvSpPr>
        <p:spPr>
          <a:xfrm>
            <a:off x="7056692" y="10309407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rgbClr val="404F2F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b="0" i="0" smtClean="0">
                <a:latin typeface="Calibri" panose="020F0502020204030204" pitchFamily="34" charset="0"/>
              </a:rPr>
              <a:pPr/>
              <a:t>‹#›</a:t>
            </a:fld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80B29BE-1662-E740-88ED-B58DC720397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35053" y="10140082"/>
            <a:ext cx="0" cy="178217"/>
          </a:xfrm>
          <a:prstGeom prst="line">
            <a:avLst/>
          </a:prstGeom>
          <a:ln w="28575">
            <a:solidFill>
              <a:srgbClr val="FED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4E0B3-563F-DC4A-A4EB-2746792FCC4B}"/>
              </a:ext>
            </a:extLst>
          </p:cNvPr>
          <p:cNvSpPr/>
          <p:nvPr userDrawn="1"/>
        </p:nvSpPr>
        <p:spPr>
          <a:xfrm rot="16200000">
            <a:off x="5655200" y="8361506"/>
            <a:ext cx="317349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500" b="0" i="0" u="none" strike="noStrike" kern="1200" spc="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INNOVATING FOOD FOR SENIORS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1C01640A-5C05-814C-B0AF-90F3868DC456}"/>
              </a:ext>
            </a:extLst>
          </p:cNvPr>
          <p:cNvSpPr txBox="1"/>
          <p:nvPr userDrawn="1"/>
        </p:nvSpPr>
        <p:spPr>
          <a:xfrm>
            <a:off x="468865" y="9721732"/>
            <a:ext cx="3987971" cy="72097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700" b="0" i="0" dirty="0">
                <a:solidFill>
                  <a:srgbClr val="404F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use, which may be made of the information contained therein.</a:t>
            </a:r>
            <a:endParaRPr lang="en-IE" sz="700" b="0" i="0" dirty="0">
              <a:solidFill>
                <a:srgbClr val="404F2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00" b="0" i="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100" b="0" i="0" dirty="0">
              <a:solidFill>
                <a:srgbClr val="4141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 Placeholder 32">
            <a:extLst>
              <a:ext uri="{FF2B5EF4-FFF2-40B4-BE49-F238E27FC236}">
                <a16:creationId xmlns:a16="http://schemas.microsoft.com/office/drawing/2014/main" id="{A97FC836-62A1-4641-A97E-558FB098E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873" y="3183674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74" name="Text Placeholder 32">
            <a:extLst>
              <a:ext uri="{FF2B5EF4-FFF2-40B4-BE49-F238E27FC236}">
                <a16:creationId xmlns:a16="http://schemas.microsoft.com/office/drawing/2014/main" id="{BEC7190E-825E-F94F-88AC-B33DCA8E60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4712" y="3183674"/>
            <a:ext cx="5090250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D7A40A82-0E16-6C49-BDC4-F3E525F1C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873" y="3658916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76" name="Text Placeholder 32">
            <a:extLst>
              <a:ext uri="{FF2B5EF4-FFF2-40B4-BE49-F238E27FC236}">
                <a16:creationId xmlns:a16="http://schemas.microsoft.com/office/drawing/2014/main" id="{FD7A2DC8-405C-2442-BBC4-35CCB620FE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4712" y="3658916"/>
            <a:ext cx="5090250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77" name="Text Placeholder 32">
            <a:extLst>
              <a:ext uri="{FF2B5EF4-FFF2-40B4-BE49-F238E27FC236}">
                <a16:creationId xmlns:a16="http://schemas.microsoft.com/office/drawing/2014/main" id="{8DB64FE7-3F5B-5B47-8337-30ED71F35C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873" y="4179097"/>
            <a:ext cx="648000" cy="35204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78" name="Text Placeholder 32">
            <a:extLst>
              <a:ext uri="{FF2B5EF4-FFF2-40B4-BE49-F238E27FC236}">
                <a16:creationId xmlns:a16="http://schemas.microsoft.com/office/drawing/2014/main" id="{42761F7A-3E77-A94F-8F04-EF2F57C330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4712" y="4175040"/>
            <a:ext cx="5090250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79" name="Text Placeholder 32">
            <a:extLst>
              <a:ext uri="{FF2B5EF4-FFF2-40B4-BE49-F238E27FC236}">
                <a16:creationId xmlns:a16="http://schemas.microsoft.com/office/drawing/2014/main" id="{47ECB7B4-BD57-3645-BDA8-DCDE66C292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873" y="4680057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  <p:sp>
        <p:nvSpPr>
          <p:cNvPr id="80" name="Text Placeholder 32">
            <a:extLst>
              <a:ext uri="{FF2B5EF4-FFF2-40B4-BE49-F238E27FC236}">
                <a16:creationId xmlns:a16="http://schemas.microsoft.com/office/drawing/2014/main" id="{ECE42196-C6B4-D24A-BECF-50ECF6DB0F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4712" y="4661005"/>
            <a:ext cx="5090250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81" name="Text Placeholder 32">
            <a:extLst>
              <a:ext uri="{FF2B5EF4-FFF2-40B4-BE49-F238E27FC236}">
                <a16:creationId xmlns:a16="http://schemas.microsoft.com/office/drawing/2014/main" id="{B123F13C-D24E-AF46-9696-A95402FBAE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8873" y="5219322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05</a:t>
            </a:r>
            <a:endParaRPr lang="en-US" dirty="0"/>
          </a:p>
        </p:txBody>
      </p:sp>
      <p:sp>
        <p:nvSpPr>
          <p:cNvPr id="82" name="Text Placeholder 32">
            <a:extLst>
              <a:ext uri="{FF2B5EF4-FFF2-40B4-BE49-F238E27FC236}">
                <a16:creationId xmlns:a16="http://schemas.microsoft.com/office/drawing/2014/main" id="{F6628F33-4FB2-344A-98B6-A2B4F672B7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34712" y="5200270"/>
            <a:ext cx="5090250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83" name="Text Placeholder 32">
            <a:extLst>
              <a:ext uri="{FF2B5EF4-FFF2-40B4-BE49-F238E27FC236}">
                <a16:creationId xmlns:a16="http://schemas.microsoft.com/office/drawing/2014/main" id="{E6AF7E50-1308-564D-BE6E-CED2921495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873" y="5716009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06</a:t>
            </a:r>
            <a:endParaRPr lang="en-US" dirty="0"/>
          </a:p>
        </p:txBody>
      </p:sp>
      <p:sp>
        <p:nvSpPr>
          <p:cNvPr id="84" name="Text Placeholder 32">
            <a:extLst>
              <a:ext uri="{FF2B5EF4-FFF2-40B4-BE49-F238E27FC236}">
                <a16:creationId xmlns:a16="http://schemas.microsoft.com/office/drawing/2014/main" id="{9CC205B7-1B0A-DF43-BE1B-C3FAE2DA86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34712" y="5696957"/>
            <a:ext cx="5090250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85" name="Text Placeholder 32">
            <a:extLst>
              <a:ext uri="{FF2B5EF4-FFF2-40B4-BE49-F238E27FC236}">
                <a16:creationId xmlns:a16="http://schemas.microsoft.com/office/drawing/2014/main" id="{D0625E1D-4717-C146-8D4D-9E23EDE4B5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8873" y="6212040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07</a:t>
            </a:r>
            <a:endParaRPr lang="en-US" dirty="0"/>
          </a:p>
        </p:txBody>
      </p:sp>
      <p:sp>
        <p:nvSpPr>
          <p:cNvPr id="86" name="Text Placeholder 32">
            <a:extLst>
              <a:ext uri="{FF2B5EF4-FFF2-40B4-BE49-F238E27FC236}">
                <a16:creationId xmlns:a16="http://schemas.microsoft.com/office/drawing/2014/main" id="{E7889C59-4D7A-B64A-9D79-2A8047878E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34712" y="6192988"/>
            <a:ext cx="5090250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E718E3-DF6A-8443-8C51-B4B11CA9174B}"/>
              </a:ext>
            </a:extLst>
          </p:cNvPr>
          <p:cNvGrpSpPr/>
          <p:nvPr userDrawn="1"/>
        </p:nvGrpSpPr>
        <p:grpSpPr>
          <a:xfrm>
            <a:off x="355429" y="3597956"/>
            <a:ext cx="6218012" cy="2506930"/>
            <a:chOff x="530658" y="3567976"/>
            <a:chExt cx="4278713" cy="2506930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B1BC3A-CB88-304A-BE2B-222EBEE3653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30658" y="3567976"/>
              <a:ext cx="4278713" cy="0"/>
            </a:xfrm>
            <a:prstGeom prst="line">
              <a:avLst/>
            </a:prstGeom>
            <a:ln w="9525">
              <a:solidFill>
                <a:srgbClr val="FED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1EF9377-00F5-B746-89A2-42ADD61B351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30658" y="4063226"/>
              <a:ext cx="4278713" cy="0"/>
            </a:xfrm>
            <a:prstGeom prst="line">
              <a:avLst/>
            </a:prstGeom>
            <a:ln w="9525">
              <a:solidFill>
                <a:srgbClr val="FED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0076359-0FF6-6649-AF83-E60627FA318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30658" y="4560375"/>
              <a:ext cx="4278713" cy="0"/>
            </a:xfrm>
            <a:prstGeom prst="line">
              <a:avLst/>
            </a:prstGeom>
            <a:ln w="9525">
              <a:solidFill>
                <a:srgbClr val="FED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8990D41-0C2B-3043-AC04-6944D27D84B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30658" y="5055625"/>
              <a:ext cx="4278713" cy="0"/>
            </a:xfrm>
            <a:prstGeom prst="line">
              <a:avLst/>
            </a:prstGeom>
            <a:ln w="9525">
              <a:solidFill>
                <a:srgbClr val="FED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1ECC8E4-CBE4-1842-B52D-C48D4C02124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30658" y="5579656"/>
              <a:ext cx="4278713" cy="0"/>
            </a:xfrm>
            <a:prstGeom prst="line">
              <a:avLst/>
            </a:prstGeom>
            <a:ln w="9525">
              <a:solidFill>
                <a:srgbClr val="FED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D5852C5-B905-ED46-B620-57DA9635CFA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30658" y="6074906"/>
              <a:ext cx="4278713" cy="0"/>
            </a:xfrm>
            <a:prstGeom prst="line">
              <a:avLst/>
            </a:prstGeom>
            <a:ln w="9525">
              <a:solidFill>
                <a:srgbClr val="FED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46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62456B9-0DB4-334E-9EDD-36B5A50EF525}"/>
              </a:ext>
            </a:extLst>
          </p:cNvPr>
          <p:cNvSpPr/>
          <p:nvPr userDrawn="1"/>
        </p:nvSpPr>
        <p:spPr>
          <a:xfrm>
            <a:off x="-41122" y="-5849"/>
            <a:ext cx="1575054" cy="10697655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E74606-951A-CE40-A94A-708906E5CBE3}"/>
              </a:ext>
            </a:extLst>
          </p:cNvPr>
          <p:cNvSpPr/>
          <p:nvPr userDrawn="1"/>
        </p:nvSpPr>
        <p:spPr>
          <a:xfrm>
            <a:off x="1102154" y="2592777"/>
            <a:ext cx="645693" cy="3812290"/>
          </a:xfrm>
          <a:prstGeom prst="rect">
            <a:avLst/>
          </a:prstGeom>
          <a:solidFill>
            <a:srgbClr val="FE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430" marR="878205" algn="r">
              <a:lnSpc>
                <a:spcPts val="4000"/>
              </a:lnSpc>
              <a:spcAft>
                <a:spcPts val="900"/>
              </a:spcAft>
            </a:pPr>
            <a:r>
              <a:rPr lang="en-IE" sz="2000" b="0" i="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000" b="0" i="0" dirty="0">
              <a:solidFill>
                <a:srgbClr val="7F7F7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B59AB606-DE17-FC4B-9E63-17D9EB98F9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15685" y="950838"/>
            <a:ext cx="5161319" cy="603631"/>
          </a:xfrm>
        </p:spPr>
        <p:txBody>
          <a:bodyPr>
            <a:noAutofit/>
          </a:bodyPr>
          <a:lstStyle>
            <a:lvl1pPr marL="0" indent="0" algn="r">
              <a:buNone/>
              <a:defRPr sz="44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F737D2CE-B007-A147-A0D0-F78F4538195D}"/>
              </a:ext>
            </a:extLst>
          </p:cNvPr>
          <p:cNvSpPr txBox="1">
            <a:spLocks/>
          </p:cNvSpPr>
          <p:nvPr userDrawn="1"/>
        </p:nvSpPr>
        <p:spPr>
          <a:xfrm>
            <a:off x="7056692" y="10309407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rgbClr val="404F2F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b="0" i="0" smtClean="0">
                <a:latin typeface="Calibri" panose="020F0502020204030204" pitchFamily="34" charset="0"/>
              </a:rPr>
              <a:pPr/>
              <a:t>‹#›</a:t>
            </a:fld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80B29BE-1662-E740-88ED-B58DC720397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35053" y="10140082"/>
            <a:ext cx="0" cy="178217"/>
          </a:xfrm>
          <a:prstGeom prst="line">
            <a:avLst/>
          </a:prstGeom>
          <a:ln w="28575">
            <a:solidFill>
              <a:srgbClr val="FED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4E0B3-563F-DC4A-A4EB-2746792FCC4B}"/>
              </a:ext>
            </a:extLst>
          </p:cNvPr>
          <p:cNvSpPr/>
          <p:nvPr userDrawn="1"/>
        </p:nvSpPr>
        <p:spPr>
          <a:xfrm rot="16200000">
            <a:off x="5655200" y="8361506"/>
            <a:ext cx="317349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500" b="0" i="0" u="none" strike="noStrike" kern="1200" spc="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INNOVATING FOOD FOR SENIORS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1C01640A-5C05-814C-B0AF-90F3868DC456}"/>
              </a:ext>
            </a:extLst>
          </p:cNvPr>
          <p:cNvSpPr txBox="1"/>
          <p:nvPr userDrawn="1"/>
        </p:nvSpPr>
        <p:spPr>
          <a:xfrm>
            <a:off x="1889147" y="7196245"/>
            <a:ext cx="4986409" cy="77209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700" b="0" i="0" dirty="0">
                <a:solidFill>
                  <a:srgbClr val="404F2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project has been funded with support from the European Commission. This publication [communication] reflects the views only of the author, and the Commission cannot be held responsible for any use, which may be made of the information contained therein.</a:t>
            </a:r>
            <a:endParaRPr lang="en-IE" sz="700" b="0" i="0" dirty="0">
              <a:solidFill>
                <a:srgbClr val="404F2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00" b="0" i="0" dirty="0">
                <a:solidFill>
                  <a:srgbClr val="41414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100" b="0" i="0" dirty="0">
              <a:solidFill>
                <a:srgbClr val="4141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 Placeholder 32">
            <a:extLst>
              <a:ext uri="{FF2B5EF4-FFF2-40B4-BE49-F238E27FC236}">
                <a16:creationId xmlns:a16="http://schemas.microsoft.com/office/drawing/2014/main" id="{A97FC836-62A1-4641-A97E-558FB098E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2154" y="2814973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74" name="Text Placeholder 32">
            <a:extLst>
              <a:ext uri="{FF2B5EF4-FFF2-40B4-BE49-F238E27FC236}">
                <a16:creationId xmlns:a16="http://schemas.microsoft.com/office/drawing/2014/main" id="{BEC7190E-825E-F94F-88AC-B33DCA8E60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17993" y="2814973"/>
            <a:ext cx="5090250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D7A40A82-0E16-6C49-BDC4-F3E525F1C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2154" y="3290215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76" name="Text Placeholder 32">
            <a:extLst>
              <a:ext uri="{FF2B5EF4-FFF2-40B4-BE49-F238E27FC236}">
                <a16:creationId xmlns:a16="http://schemas.microsoft.com/office/drawing/2014/main" id="{FD7A2DC8-405C-2442-BBC4-35CCB620FE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7993" y="3290215"/>
            <a:ext cx="5090250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77" name="Text Placeholder 32">
            <a:extLst>
              <a:ext uri="{FF2B5EF4-FFF2-40B4-BE49-F238E27FC236}">
                <a16:creationId xmlns:a16="http://schemas.microsoft.com/office/drawing/2014/main" id="{8DB64FE7-3F5B-5B47-8337-30ED71F35C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2154" y="3810396"/>
            <a:ext cx="648000" cy="352044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78" name="Text Placeholder 32">
            <a:extLst>
              <a:ext uri="{FF2B5EF4-FFF2-40B4-BE49-F238E27FC236}">
                <a16:creationId xmlns:a16="http://schemas.microsoft.com/office/drawing/2014/main" id="{42761F7A-3E77-A94F-8F04-EF2F57C330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17993" y="3806339"/>
            <a:ext cx="5090250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79" name="Text Placeholder 32">
            <a:extLst>
              <a:ext uri="{FF2B5EF4-FFF2-40B4-BE49-F238E27FC236}">
                <a16:creationId xmlns:a16="http://schemas.microsoft.com/office/drawing/2014/main" id="{47ECB7B4-BD57-3645-BDA8-DCDE66C292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2154" y="4311356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  <p:sp>
        <p:nvSpPr>
          <p:cNvPr id="80" name="Text Placeholder 32">
            <a:extLst>
              <a:ext uri="{FF2B5EF4-FFF2-40B4-BE49-F238E27FC236}">
                <a16:creationId xmlns:a16="http://schemas.microsoft.com/office/drawing/2014/main" id="{ECE42196-C6B4-D24A-BECF-50ECF6DB0F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17993" y="4292304"/>
            <a:ext cx="5090250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81" name="Text Placeholder 32">
            <a:extLst>
              <a:ext uri="{FF2B5EF4-FFF2-40B4-BE49-F238E27FC236}">
                <a16:creationId xmlns:a16="http://schemas.microsoft.com/office/drawing/2014/main" id="{B123F13C-D24E-AF46-9696-A95402FBAE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2154" y="4850621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05</a:t>
            </a:r>
            <a:endParaRPr lang="en-US" dirty="0"/>
          </a:p>
        </p:txBody>
      </p:sp>
      <p:sp>
        <p:nvSpPr>
          <p:cNvPr id="82" name="Text Placeholder 32">
            <a:extLst>
              <a:ext uri="{FF2B5EF4-FFF2-40B4-BE49-F238E27FC236}">
                <a16:creationId xmlns:a16="http://schemas.microsoft.com/office/drawing/2014/main" id="{F6628F33-4FB2-344A-98B6-A2B4F672B7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17993" y="4831569"/>
            <a:ext cx="5090250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83" name="Text Placeholder 32">
            <a:extLst>
              <a:ext uri="{FF2B5EF4-FFF2-40B4-BE49-F238E27FC236}">
                <a16:creationId xmlns:a16="http://schemas.microsoft.com/office/drawing/2014/main" id="{E6AF7E50-1308-564D-BE6E-CED2921495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02154" y="5347308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06</a:t>
            </a:r>
            <a:endParaRPr lang="en-US" dirty="0"/>
          </a:p>
        </p:txBody>
      </p:sp>
      <p:sp>
        <p:nvSpPr>
          <p:cNvPr id="84" name="Text Placeholder 32">
            <a:extLst>
              <a:ext uri="{FF2B5EF4-FFF2-40B4-BE49-F238E27FC236}">
                <a16:creationId xmlns:a16="http://schemas.microsoft.com/office/drawing/2014/main" id="{9CC205B7-1B0A-DF43-BE1B-C3FAE2DA86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17993" y="5328256"/>
            <a:ext cx="5090250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85" name="Text Placeholder 32">
            <a:extLst>
              <a:ext uri="{FF2B5EF4-FFF2-40B4-BE49-F238E27FC236}">
                <a16:creationId xmlns:a16="http://schemas.microsoft.com/office/drawing/2014/main" id="{D0625E1D-4717-C146-8D4D-9E23EDE4B5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2154" y="5843339"/>
            <a:ext cx="648000" cy="348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 b="1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07</a:t>
            </a:r>
            <a:endParaRPr lang="en-US" dirty="0"/>
          </a:p>
        </p:txBody>
      </p:sp>
      <p:sp>
        <p:nvSpPr>
          <p:cNvPr id="86" name="Text Placeholder 32">
            <a:extLst>
              <a:ext uri="{FF2B5EF4-FFF2-40B4-BE49-F238E27FC236}">
                <a16:creationId xmlns:a16="http://schemas.microsoft.com/office/drawing/2014/main" id="{E7889C59-4D7A-B64A-9D79-2A8047878E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17993" y="5824287"/>
            <a:ext cx="5090250" cy="348400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85602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2pPr>
            <a:lvl3pPr marL="771204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3pPr>
            <a:lvl4pPr marL="1156806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4pPr>
            <a:lvl5pPr marL="1542409" indent="0">
              <a:buNone/>
              <a:defRPr sz="3265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E718E3-DF6A-8443-8C51-B4B11CA9174B}"/>
              </a:ext>
            </a:extLst>
          </p:cNvPr>
          <p:cNvGrpSpPr/>
          <p:nvPr userDrawn="1"/>
        </p:nvGrpSpPr>
        <p:grpSpPr>
          <a:xfrm>
            <a:off x="1815686" y="3229255"/>
            <a:ext cx="5161319" cy="2506930"/>
            <a:chOff x="530658" y="3567976"/>
            <a:chExt cx="4278713" cy="2506930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B1BC3A-CB88-304A-BE2B-222EBEE3653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30658" y="3567976"/>
              <a:ext cx="4278713" cy="0"/>
            </a:xfrm>
            <a:prstGeom prst="line">
              <a:avLst/>
            </a:prstGeom>
            <a:ln w="9525">
              <a:solidFill>
                <a:srgbClr val="FED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1EF9377-00F5-B746-89A2-42ADD61B351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30658" y="4063226"/>
              <a:ext cx="4278713" cy="0"/>
            </a:xfrm>
            <a:prstGeom prst="line">
              <a:avLst/>
            </a:prstGeom>
            <a:ln w="9525">
              <a:solidFill>
                <a:srgbClr val="FED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0076359-0FF6-6649-AF83-E60627FA318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30658" y="4560375"/>
              <a:ext cx="4278713" cy="0"/>
            </a:xfrm>
            <a:prstGeom prst="line">
              <a:avLst/>
            </a:prstGeom>
            <a:ln w="9525">
              <a:solidFill>
                <a:srgbClr val="FED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8990D41-0C2B-3043-AC04-6944D27D84B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30658" y="5055625"/>
              <a:ext cx="4278713" cy="0"/>
            </a:xfrm>
            <a:prstGeom prst="line">
              <a:avLst/>
            </a:prstGeom>
            <a:ln w="9525">
              <a:solidFill>
                <a:srgbClr val="FED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1ECC8E4-CBE4-1842-B52D-C48D4C02124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30658" y="5579656"/>
              <a:ext cx="4278713" cy="0"/>
            </a:xfrm>
            <a:prstGeom prst="line">
              <a:avLst/>
            </a:prstGeom>
            <a:ln w="9525">
              <a:solidFill>
                <a:srgbClr val="FED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D5852C5-B905-ED46-B620-57DA9635CFA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30658" y="6074906"/>
              <a:ext cx="4278713" cy="0"/>
            </a:xfrm>
            <a:prstGeom prst="line">
              <a:avLst/>
            </a:prstGeom>
            <a:ln w="9525">
              <a:solidFill>
                <a:srgbClr val="FED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24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21D2F11-0865-E247-9ED7-60557D780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038" y="470402"/>
            <a:ext cx="3656333" cy="1121661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highlight>
                  <a:srgbClr val="FED103"/>
                </a:highlight>
                <a:latin typeface="Calibri" panose="020F0502020204030204" pitchFamily="34" charset="0"/>
                <a:cs typeface="Poppins SemiBold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6C433DBF-6EAF-2A43-ADCD-11ECCA23E6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038" y="5345906"/>
            <a:ext cx="6235598" cy="4172227"/>
          </a:xfrm>
        </p:spPr>
        <p:txBody>
          <a:bodyPr numCol="2" spcCol="432000" anchor="t">
            <a:noAutofit/>
          </a:bodyPr>
          <a:lstStyle>
            <a:lvl1pPr marL="0" marR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Calibri" panose="020F0502020204030204" pitchFamily="34" charset="0"/>
                <a:cs typeface="Poppins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to type</a:t>
            </a:r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30CD0898-7705-F143-8F1B-72A2A54330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3051" y="1200947"/>
            <a:ext cx="6294585" cy="3207279"/>
          </a:xfrm>
        </p:spPr>
        <p:txBody>
          <a:bodyPr numCol="1" spcCol="288000" anchor="t">
            <a:noAutofit/>
          </a:bodyPr>
          <a:lstStyle>
            <a:lvl1pPr marL="0" marR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Calibri" panose="020F0502020204030204" pitchFamily="34" charset="0"/>
                <a:cs typeface="Poppins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to type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7BA352DC-146A-9B44-BB1D-6EDE75794A60}"/>
              </a:ext>
            </a:extLst>
          </p:cNvPr>
          <p:cNvSpPr txBox="1">
            <a:spLocks/>
          </p:cNvSpPr>
          <p:nvPr userDrawn="1"/>
        </p:nvSpPr>
        <p:spPr>
          <a:xfrm>
            <a:off x="7056692" y="10309407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rgbClr val="404F2F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b="0" i="0" smtClean="0">
                <a:latin typeface="Calibri" panose="020F0502020204030204" pitchFamily="34" charset="0"/>
              </a:rPr>
              <a:pPr/>
              <a:t>‹#›</a:t>
            </a:fld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7D37C7-0826-604F-9A4C-D02C4B2E775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35053" y="10140082"/>
            <a:ext cx="0" cy="178217"/>
          </a:xfrm>
          <a:prstGeom prst="line">
            <a:avLst/>
          </a:prstGeom>
          <a:ln w="28575">
            <a:solidFill>
              <a:srgbClr val="FED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0C0D48F-D26B-CB4E-B58E-96E7604B82D9}"/>
              </a:ext>
            </a:extLst>
          </p:cNvPr>
          <p:cNvSpPr/>
          <p:nvPr userDrawn="1"/>
        </p:nvSpPr>
        <p:spPr>
          <a:xfrm rot="16200000">
            <a:off x="5655200" y="8361506"/>
            <a:ext cx="317349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500" b="0" i="0" u="none" strike="noStrike" kern="1200" spc="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INNOVATING FOOD FOR SENIORS</a:t>
            </a:r>
          </a:p>
        </p:txBody>
      </p:sp>
    </p:spTree>
    <p:extLst>
      <p:ext uri="{BB962C8B-B14F-4D97-AF65-F5344CB8AC3E}">
        <p14:creationId xmlns:p14="http://schemas.microsoft.com/office/powerpoint/2010/main" val="327721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ki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 Placeholder 32">
            <a:extLst>
              <a:ext uri="{FF2B5EF4-FFF2-40B4-BE49-F238E27FC236}">
                <a16:creationId xmlns:a16="http://schemas.microsoft.com/office/drawing/2014/main" id="{E9734D9B-B7B2-1545-A31A-B0FCA99D5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038" y="470402"/>
            <a:ext cx="3656333" cy="1121661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highlight>
                  <a:srgbClr val="FED103"/>
                </a:highlight>
                <a:latin typeface="Calibri" panose="020F0502020204030204" pitchFamily="34" charset="0"/>
                <a:cs typeface="Poppins SemiBold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  <p:sp>
        <p:nvSpPr>
          <p:cNvPr id="385" name="Text Placeholder 32">
            <a:extLst>
              <a:ext uri="{FF2B5EF4-FFF2-40B4-BE49-F238E27FC236}">
                <a16:creationId xmlns:a16="http://schemas.microsoft.com/office/drawing/2014/main" id="{F831BC2A-78BB-EA45-8361-3850DF9FFD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038" y="1487606"/>
            <a:ext cx="6235598" cy="8030527"/>
          </a:xfrm>
        </p:spPr>
        <p:txBody>
          <a:bodyPr numCol="2" spcCol="432000" anchor="t">
            <a:noAutofit/>
          </a:bodyPr>
          <a:lstStyle>
            <a:lvl1pPr marL="0" marR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Calibri" panose="020F0502020204030204" pitchFamily="34" charset="0"/>
                <a:cs typeface="Poppins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just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to type</a:t>
            </a:r>
          </a:p>
        </p:txBody>
      </p:sp>
      <p:sp>
        <p:nvSpPr>
          <p:cNvPr id="390" name="Slide Number Placeholder 5">
            <a:extLst>
              <a:ext uri="{FF2B5EF4-FFF2-40B4-BE49-F238E27FC236}">
                <a16:creationId xmlns:a16="http://schemas.microsoft.com/office/drawing/2014/main" id="{2686E354-547D-8C49-8E4B-26F2FCD3ADC8}"/>
              </a:ext>
            </a:extLst>
          </p:cNvPr>
          <p:cNvSpPr txBox="1">
            <a:spLocks/>
          </p:cNvSpPr>
          <p:nvPr userDrawn="1"/>
        </p:nvSpPr>
        <p:spPr>
          <a:xfrm>
            <a:off x="7056692" y="10309407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rgbClr val="404F2F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b="0" i="0" smtClean="0">
                <a:latin typeface="Calibri" panose="020F0502020204030204" pitchFamily="34" charset="0"/>
              </a:rPr>
              <a:pPr/>
              <a:t>‹#›</a:t>
            </a:fld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6A64DA47-B5D1-304B-B8A4-69F0761499F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235053" y="10140082"/>
            <a:ext cx="0" cy="178217"/>
          </a:xfrm>
          <a:prstGeom prst="line">
            <a:avLst/>
          </a:prstGeom>
          <a:ln w="28575">
            <a:solidFill>
              <a:srgbClr val="FED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Rectangle 391">
            <a:extLst>
              <a:ext uri="{FF2B5EF4-FFF2-40B4-BE49-F238E27FC236}">
                <a16:creationId xmlns:a16="http://schemas.microsoft.com/office/drawing/2014/main" id="{4AB60C04-B695-7E4E-9192-EB808BB4BE45}"/>
              </a:ext>
            </a:extLst>
          </p:cNvPr>
          <p:cNvSpPr/>
          <p:nvPr userDrawn="1"/>
        </p:nvSpPr>
        <p:spPr>
          <a:xfrm rot="16200000">
            <a:off x="5655200" y="8361506"/>
            <a:ext cx="317349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500" b="0" i="0" u="none" strike="noStrike" kern="1200" spc="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INNOVATING FOOD FOR SENIORS</a:t>
            </a:r>
          </a:p>
        </p:txBody>
      </p:sp>
    </p:spTree>
    <p:extLst>
      <p:ext uri="{BB962C8B-B14F-4D97-AF65-F5344CB8AC3E}">
        <p14:creationId xmlns:p14="http://schemas.microsoft.com/office/powerpoint/2010/main" val="283641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47F65C-C5A7-514D-912E-8CA189C02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733" y="10282433"/>
            <a:ext cx="6218048" cy="293667"/>
          </a:xfrm>
          <a:prstGeom prst="rect">
            <a:avLst/>
          </a:prstGeom>
        </p:spPr>
        <p:txBody>
          <a:bodyPr/>
          <a:lstStyle>
            <a:lvl1pPr algn="r">
              <a:defRPr sz="8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5E760C49-C21F-C349-B509-93C281143D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1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902" r:id="rId2"/>
    <p:sldLayoutId id="2147483916" r:id="rId3"/>
    <p:sldLayoutId id="2147483887" r:id="rId4"/>
    <p:sldLayoutId id="2147483885" r:id="rId5"/>
    <p:sldLayoutId id="2147483886" r:id="rId6"/>
    <p:sldLayoutId id="2147483915" r:id="rId7"/>
    <p:sldLayoutId id="2147483888" r:id="rId8"/>
    <p:sldLayoutId id="2147483913" r:id="rId9"/>
    <p:sldLayoutId id="2147483914" r:id="rId10"/>
    <p:sldLayoutId id="2147483919" r:id="rId11"/>
    <p:sldLayoutId id="2147483917" r:id="rId12"/>
    <p:sldLayoutId id="2147483889" r:id="rId13"/>
    <p:sldLayoutId id="2147483911" r:id="rId14"/>
    <p:sldLayoutId id="2147483918" r:id="rId15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designthinking.org/" TargetMode="External"/><Relationship Id="rId2" Type="http://schemas.openxmlformats.org/officeDocument/2006/relationships/hyperlink" Target="https://www.foodnavigator.com/Article/2019/03/07/Healthy-ageing-Innovate-to-meet-the-needs-of-elderly-consumers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hyperlink" Target="http://centmapress.ilb.uni-bonn.de/ojs/index.php/proceedings/article/viewFile/385/38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dpi.com/2072-6643/11/6/1251/htm" TargetMode="External"/><Relationship Id="rId3" Type="http://schemas.openxmlformats.org/officeDocument/2006/relationships/hyperlink" Target="https://www.euro.who.int/__data/assets/pdf_file/0003/294474/European-Food-Nutrition-Action-Plan-20152020-en.pdf" TargetMode="External"/><Relationship Id="rId7" Type="http://schemas.openxmlformats.org/officeDocument/2006/relationships/hyperlink" Target="https://www.frontiersin.org/articles/10.3389/fnut.2021.688086/full" TargetMode="External"/><Relationship Id="rId2" Type="http://schemas.openxmlformats.org/officeDocument/2006/relationships/hyperlink" Target="https://nualtra.com/products/foodlink-complete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ubmed.ncbi.nlm.nih.gov/18047254/" TargetMode="External"/><Relationship Id="rId5" Type="http://schemas.openxmlformats.org/officeDocument/2006/relationships/hyperlink" Target="https://www.age-platform.eu/project/promiss" TargetMode="External"/><Relationship Id="rId10" Type="http://schemas.openxmlformats.org/officeDocument/2006/relationships/image" Target="../media/image23.jpeg"/><Relationship Id="rId4" Type="http://schemas.openxmlformats.org/officeDocument/2006/relationships/hyperlink" Target="file:///C:\Users\paula\Dropbox\My%20PC%20(LAPTOP-4I5H51FU)\Documents\PIFS\IO3%20background%20info\age_related_changes_in_oral_and_nasal_physiology.pdf" TargetMode="External"/><Relationship Id="rId9" Type="http://schemas.openxmlformats.org/officeDocument/2006/relationships/hyperlink" Target="https://courses.lumenlearning.com/boundless-sociology/chapter/challenges-of-aging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ec.europa.eu/info/sites/default/files/consumer-vulnerability-factsheet_en.pdf" TargetMode="External"/><Relationship Id="rId7" Type="http://schemas.openxmlformats.org/officeDocument/2006/relationships/hyperlink" Target="https://snacknation.com/blog/162-how-to-build-an-ethical-brand-with-zero-marketing-budget-with-the-perfect-granola-founder-michele-liddle/" TargetMode="External"/><Relationship Id="rId2" Type="http://schemas.openxmlformats.org/officeDocument/2006/relationships/hyperlink" Target="https://www.cambridge.org/core/journals/nutrition-research-reviews/article/understanding-heterogeneity-among-elderly-consumers-an-evaluation-of-segmentation-approaches-in-the-functional-food-market/F9CFD438E629069A0DA513DFFBCBD998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nacknation.com/blog/unite-food-clara-paye/" TargetMode="External"/><Relationship Id="rId5" Type="http://schemas.openxmlformats.org/officeDocument/2006/relationships/hyperlink" Target="https://www.researchgate.net/publication/282088062_An_Analysis_of_the_Decision_Structure_for_Food_Innovation_on_the_Basis_of_Consumer_Age" TargetMode="External"/><Relationship Id="rId4" Type="http://schemas.openxmlformats.org/officeDocument/2006/relationships/hyperlink" Target="https://www.inclusilver.eu/about-inclusilver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smart-regulation/roadmaps/docs/2015_sante_595_evaluation_health_claims_en.pdf" TargetMode="External"/><Relationship Id="rId13" Type="http://schemas.openxmlformats.org/officeDocument/2006/relationships/hyperlink" Target="https://www.foodpackagingforum.org/food-packaging-health/regulation-on-food-packaging/food-packaging-regulation-in-europe" TargetMode="External"/><Relationship Id="rId3" Type="http://schemas.openxmlformats.org/officeDocument/2006/relationships/hyperlink" Target="https://www.cfdr.ca/Downloads/Presentations/Functional-Foods-For-Healthy-Aging-TOOLKIT-January.aspx" TargetMode="External"/><Relationship Id="rId7" Type="http://schemas.openxmlformats.org/officeDocument/2006/relationships/hyperlink" Target="https://www.fsai.ie/search-results.html?searchString=food%20manufacturing" TargetMode="External"/><Relationship Id="rId12" Type="http://schemas.openxmlformats.org/officeDocument/2006/relationships/hyperlink" Target="https://ec.europa.eu/food/safety/labelling-and-nutrition/food-information-consumers-legislation_en" TargetMode="External"/><Relationship Id="rId2" Type="http://schemas.openxmlformats.org/officeDocument/2006/relationships/hyperlink" Target="https://www.isi.fraunhofer.de/content/dam/isi/dokumente/ccv/2019/50-trends-influencing-Europes-food-sector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sai.ie/food_businesses/haccp/principles_of_haccp.html" TargetMode="External"/><Relationship Id="rId11" Type="http://schemas.openxmlformats.org/officeDocument/2006/relationships/hyperlink" Target="https://ec.europa.eu/food/safety/labelling-and-nutrition/nutrition-and-health-claims/nutrition-claims_en" TargetMode="External"/><Relationship Id="rId5" Type="http://schemas.openxmlformats.org/officeDocument/2006/relationships/hyperlink" Target="https://ifst.onlinelibrary.wiley.com/doi/epdf/10.1111/j.1365-2621.2010.02499.x" TargetMode="External"/><Relationship Id="rId15" Type="http://schemas.openxmlformats.org/officeDocument/2006/relationships/hyperlink" Target="https://www.leatherheadfood.com/files/2016/08/White-Paper-How-Our-Senses-Interact.pdf#:~:text=The%20way%20we%20perceive%20food%2C%20from%20a%20sensory,that%20none%20of%20our%20senses%20work%20in%20isolation." TargetMode="External"/><Relationship Id="rId10" Type="http://schemas.openxmlformats.org/officeDocument/2006/relationships/hyperlink" Target="https://ec.europa.eu/food/safety/labelling_nutrition/claims/register/public/" TargetMode="External"/><Relationship Id="rId4" Type="http://schemas.openxmlformats.org/officeDocument/2006/relationships/hyperlink" Target="https://www.cambridge.org/core/journals/proceedings-of-the-nutrition-society/article/considerations-for-developing-functional-food-products-for-the-older-population/BCFBF4D3D6F93D041C261D03AE0F3E19" TargetMode="External"/><Relationship Id="rId9" Type="http://schemas.openxmlformats.org/officeDocument/2006/relationships/hyperlink" Target="https://www.efsa.europa.eu/en/applications/nutrition/regulationsandguidance" TargetMode="External"/><Relationship Id="rId14" Type="http://schemas.openxmlformats.org/officeDocument/2006/relationships/hyperlink" Target="https://101blockchains.com/blockchain-cheat-shee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aula\Dropbox\My%20PC%20(LAPTOP-4I5H51FU)\Downloads\Europe-Customer-Loyalty-Report-2022-by-Antavo.pdf" TargetMode="External"/><Relationship Id="rId2" Type="http://schemas.openxmlformats.org/officeDocument/2006/relationships/hyperlink" Target="https://www.strategyzer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hyperlink" Target="https://www.wasserstrom.com/blog/2018/11/09/making-senior-citizen-friendly-restaurants/" TargetMode="External"/><Relationship Id="rId4" Type="http://schemas.openxmlformats.org/officeDocument/2006/relationships/hyperlink" Target="https://www.fourthsource.com/content-marketing/selling-experience-just-product-get-content-17076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oho.com/social/journal/how-to-use-instagram-polls-for-your-business.html" TargetMode="External"/><Relationship Id="rId3" Type="http://schemas.openxmlformats.org/officeDocument/2006/relationships/hyperlink" Target="https://www.foodnavigator.com/Article/2016/09/22/Food-for-seniors-The-million-dollar-opportunity-that-industry-is-in-denial-about" TargetMode="External"/><Relationship Id="rId7" Type="http://schemas.openxmlformats.org/officeDocument/2006/relationships/hyperlink" Target="https://www.marketingtutor.net/innovative-marketing/" TargetMode="External"/><Relationship Id="rId2" Type="http://schemas.openxmlformats.org/officeDocument/2006/relationships/hyperlink" Target="https://sopexa.com/en/news/know-how-to-talk-to-seniors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marketingtutor.net/what-is-competitive-strategy/" TargetMode="External"/><Relationship Id="rId5" Type="http://schemas.openxmlformats.org/officeDocument/2006/relationships/hyperlink" Target="https://www.foodpr.ie/food-nostalgia/" TargetMode="External"/><Relationship Id="rId10" Type="http://schemas.openxmlformats.org/officeDocument/2006/relationships/image" Target="../media/image26.jpeg"/><Relationship Id="rId4" Type="http://schemas.openxmlformats.org/officeDocument/2006/relationships/hyperlink" Target="https://ec.europa.eu/eurostat/cache/infographs/elderly/index.html" TargetMode="External"/><Relationship Id="rId9" Type="http://schemas.openxmlformats.org/officeDocument/2006/relationships/hyperlink" Target="https://recurpost.com/blog/food-marketing-strateg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isionworks.brilliantassessments.com/Home/Index/?responseCode=vY8DvDCo9e5KuJJ7ocr2bg%3d%3d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www.innovatingfoodforseniors.eu/good-practice-guide-for-smes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novatingfoodforseniors.eu/good-practice-guide-for-vet-trainers-2/" TargetMode="External"/><Relationship Id="rId11" Type="http://schemas.openxmlformats.org/officeDocument/2006/relationships/hyperlink" Target="https://www.linkedin.com/company/innovative-food-for-seniors/?viewAsMember=true" TargetMode="External"/><Relationship Id="rId5" Type="http://schemas.openxmlformats.org/officeDocument/2006/relationships/hyperlink" Target="https://www.innovatingfoodforseniors.eu/" TargetMode="External"/><Relationship Id="rId10" Type="http://schemas.openxmlformats.org/officeDocument/2006/relationships/hyperlink" Target="https://twitter.com/pifsproject" TargetMode="External"/><Relationship Id="rId4" Type="http://schemas.openxmlformats.org/officeDocument/2006/relationships/hyperlink" Target="https://innovatingfoodforseniors.eu/" TargetMode="External"/><Relationship Id="rId9" Type="http://schemas.openxmlformats.org/officeDocument/2006/relationships/hyperlink" Target="https://www.facebook.com/pifsprojec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ovatingfoodforseniors.eu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https://momentumconsulting.ie/" TargetMode="External"/><Relationship Id="rId2" Type="http://schemas.openxmlformats.org/officeDocument/2006/relationships/hyperlink" Target="https://www.nottingham.ac.uk/research/beacons-of-excellence/future-food/our-research/smart-manufacturing-for-food/food-innovation-centre/food-innovation-centre.aspx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hyperlink" Target="https://r.search.yahoo.com/_ylt=AwrLFMeUyLpixXQACQYM34lQ;_ylu=Y29sbwNpcjIEcG9zAzEEdnRpZAMEc2VjA3Ny/RV=2/RE=1656437012/RO=10/RU=https%3a%2f%2fen.fh-muenster.de%2f/RK=2/RS=QGjdS7az4xoAxIgDAhWzfVLFpis-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enoll.org/" TargetMode="External"/><Relationship Id="rId7" Type="http://schemas.openxmlformats.org/officeDocument/2006/relationships/hyperlink" Target="https://lic.lt/en/lithuanian-innovation-center/" TargetMode="External"/><Relationship Id="rId2" Type="http://schemas.openxmlformats.org/officeDocument/2006/relationships/hyperlink" Target="https://ageinglab.org/tag/living-lab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hyperlink" Target="https://ageinglab.org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openxmlformats.org/officeDocument/2006/relationships/hyperlink" Target="https://www.euei.dk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innovatingfoodforseniors.eu/resources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Teacher smiling and writing on whiteboard">
            <a:extLst>
              <a:ext uri="{FF2B5EF4-FFF2-40B4-BE49-F238E27FC236}">
                <a16:creationId xmlns:a16="http://schemas.microsoft.com/office/drawing/2014/main" id="{B2C4F978-3B92-CBE9-8763-1E75F50F18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05B102-2513-934C-B18E-7B59D47B7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379" y="7365884"/>
            <a:ext cx="5482374" cy="697353"/>
          </a:xfrm>
        </p:spPr>
        <p:txBody>
          <a:bodyPr/>
          <a:lstStyle/>
          <a:p>
            <a:r>
              <a:rPr lang="en-US" sz="4800" dirty="0"/>
              <a:t>Trainer - </a:t>
            </a:r>
            <a:r>
              <a:rPr lang="en-US" sz="4800" dirty="0" err="1"/>
              <a:t>Leitfaden</a:t>
            </a:r>
            <a:r>
              <a:rPr lang="en-US" sz="4800" dirty="0"/>
              <a:t> für </a:t>
            </a:r>
            <a:r>
              <a:rPr lang="en-US" sz="4800" dirty="0" err="1"/>
              <a:t>Ausbilder</a:t>
            </a:r>
            <a:endParaRPr lang="en-US" sz="4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D516B4-E632-C946-B278-4A0C89180F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www. innovatingfoodforseniors.eu</a:t>
            </a:r>
          </a:p>
          <a:p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5E901-FD99-1E04-C461-E6BB1672E387}"/>
              </a:ext>
            </a:extLst>
          </p:cNvPr>
          <p:cNvSpPr txBox="1"/>
          <p:nvPr/>
        </p:nvSpPr>
        <p:spPr>
          <a:xfrm>
            <a:off x="1859032" y="9961434"/>
            <a:ext cx="36839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750" dirty="0">
                <a:solidFill>
                  <a:srgbClr val="000000"/>
                </a:solidFill>
              </a:rPr>
              <a:t>Dieses </a:t>
            </a:r>
            <a:r>
              <a:rPr lang="en-GB" sz="750" dirty="0" err="1">
                <a:solidFill>
                  <a:srgbClr val="000000"/>
                </a:solidFill>
              </a:rPr>
              <a:t>Programm</a:t>
            </a:r>
            <a:r>
              <a:rPr lang="en-GB" sz="750" dirty="0">
                <a:solidFill>
                  <a:srgbClr val="000000"/>
                </a:solidFill>
              </a:rPr>
              <a:t> </a:t>
            </a:r>
            <a:r>
              <a:rPr lang="en-GB" sz="750" dirty="0" err="1">
                <a:solidFill>
                  <a:srgbClr val="000000"/>
                </a:solidFill>
              </a:rPr>
              <a:t>wurde</a:t>
            </a:r>
            <a:r>
              <a:rPr lang="en-GB" sz="750" dirty="0">
                <a:solidFill>
                  <a:srgbClr val="000000"/>
                </a:solidFill>
              </a:rPr>
              <a:t> </a:t>
            </a:r>
            <a:r>
              <a:rPr lang="en-GB" sz="750" dirty="0" err="1">
                <a:solidFill>
                  <a:srgbClr val="000000"/>
                </a:solidFill>
              </a:rPr>
              <a:t>mit</a:t>
            </a:r>
            <a:r>
              <a:rPr lang="en-GB" sz="750" dirty="0">
                <a:solidFill>
                  <a:srgbClr val="000000"/>
                </a:solidFill>
              </a:rPr>
              <a:t> </a:t>
            </a:r>
            <a:r>
              <a:rPr lang="en-GB" sz="750" dirty="0" err="1">
                <a:solidFill>
                  <a:srgbClr val="000000"/>
                </a:solidFill>
              </a:rPr>
              <a:t>Unterstützung</a:t>
            </a:r>
            <a:r>
              <a:rPr lang="en-GB" sz="750" dirty="0">
                <a:solidFill>
                  <a:srgbClr val="000000"/>
                </a:solidFill>
              </a:rPr>
              <a:t> der </a:t>
            </a:r>
            <a:r>
              <a:rPr lang="en-GB" sz="750" dirty="0" err="1">
                <a:solidFill>
                  <a:srgbClr val="000000"/>
                </a:solidFill>
              </a:rPr>
              <a:t>Europäischen</a:t>
            </a:r>
            <a:r>
              <a:rPr lang="en-GB" sz="750" dirty="0">
                <a:solidFill>
                  <a:srgbClr val="000000"/>
                </a:solidFill>
              </a:rPr>
              <a:t> </a:t>
            </a:r>
            <a:r>
              <a:rPr lang="en-GB" sz="750" dirty="0" err="1">
                <a:solidFill>
                  <a:srgbClr val="000000"/>
                </a:solidFill>
              </a:rPr>
              <a:t>Kommission</a:t>
            </a:r>
            <a:r>
              <a:rPr lang="en-GB" sz="750" dirty="0">
                <a:solidFill>
                  <a:srgbClr val="000000"/>
                </a:solidFill>
              </a:rPr>
              <a:t> </a:t>
            </a:r>
            <a:r>
              <a:rPr lang="en-GB" sz="750" dirty="0" err="1">
                <a:solidFill>
                  <a:srgbClr val="000000"/>
                </a:solidFill>
              </a:rPr>
              <a:t>finanziert</a:t>
            </a:r>
            <a:r>
              <a:rPr lang="en-GB" sz="750" dirty="0">
                <a:solidFill>
                  <a:srgbClr val="000000"/>
                </a:solidFill>
              </a:rPr>
              <a:t>. Die </a:t>
            </a:r>
            <a:r>
              <a:rPr lang="en-GB" sz="750" dirty="0" err="1">
                <a:solidFill>
                  <a:srgbClr val="000000"/>
                </a:solidFill>
              </a:rPr>
              <a:t>Verantwortung</a:t>
            </a:r>
            <a:r>
              <a:rPr lang="en-GB" sz="750" dirty="0">
                <a:solidFill>
                  <a:srgbClr val="000000"/>
                </a:solidFill>
              </a:rPr>
              <a:t> für </a:t>
            </a:r>
            <a:r>
              <a:rPr lang="en-GB" sz="750" dirty="0" err="1">
                <a:solidFill>
                  <a:srgbClr val="000000"/>
                </a:solidFill>
              </a:rPr>
              <a:t>diese</a:t>
            </a:r>
            <a:r>
              <a:rPr lang="en-GB" sz="750" dirty="0">
                <a:solidFill>
                  <a:srgbClr val="000000"/>
                </a:solidFill>
              </a:rPr>
              <a:t> </a:t>
            </a:r>
            <a:r>
              <a:rPr lang="en-GB" sz="750" dirty="0" err="1">
                <a:solidFill>
                  <a:srgbClr val="000000"/>
                </a:solidFill>
              </a:rPr>
              <a:t>Veröffentlichung</a:t>
            </a:r>
            <a:r>
              <a:rPr lang="en-GB" sz="750" dirty="0">
                <a:solidFill>
                  <a:srgbClr val="000000"/>
                </a:solidFill>
              </a:rPr>
              <a:t> (</a:t>
            </a:r>
            <a:r>
              <a:rPr lang="en-GB" sz="750" dirty="0" err="1">
                <a:solidFill>
                  <a:srgbClr val="000000"/>
                </a:solidFill>
              </a:rPr>
              <a:t>Mitteilung</a:t>
            </a:r>
            <a:r>
              <a:rPr lang="en-GB" sz="750" dirty="0">
                <a:solidFill>
                  <a:srgbClr val="000000"/>
                </a:solidFill>
              </a:rPr>
              <a:t>) </a:t>
            </a:r>
            <a:r>
              <a:rPr lang="en-GB" sz="750" dirty="0" err="1">
                <a:solidFill>
                  <a:srgbClr val="000000"/>
                </a:solidFill>
              </a:rPr>
              <a:t>trägt</a:t>
            </a:r>
            <a:r>
              <a:rPr lang="en-GB" sz="750" dirty="0">
                <a:solidFill>
                  <a:srgbClr val="000000"/>
                </a:solidFill>
              </a:rPr>
              <a:t> </a:t>
            </a:r>
            <a:r>
              <a:rPr lang="en-GB" sz="750" dirty="0" err="1">
                <a:solidFill>
                  <a:srgbClr val="000000"/>
                </a:solidFill>
              </a:rPr>
              <a:t>allein</a:t>
            </a:r>
            <a:r>
              <a:rPr lang="en-GB" sz="750" dirty="0">
                <a:solidFill>
                  <a:srgbClr val="000000"/>
                </a:solidFill>
              </a:rPr>
              <a:t> der </a:t>
            </a:r>
            <a:r>
              <a:rPr lang="en-GB" sz="750" dirty="0" err="1">
                <a:solidFill>
                  <a:srgbClr val="000000"/>
                </a:solidFill>
              </a:rPr>
              <a:t>Verfasser</a:t>
            </a:r>
            <a:r>
              <a:rPr lang="en-GB" sz="750" dirty="0">
                <a:solidFill>
                  <a:srgbClr val="000000"/>
                </a:solidFill>
              </a:rPr>
              <a:t>; die </a:t>
            </a:r>
            <a:r>
              <a:rPr lang="en-GB" sz="750" dirty="0" err="1">
                <a:solidFill>
                  <a:srgbClr val="000000"/>
                </a:solidFill>
              </a:rPr>
              <a:t>Kommission</a:t>
            </a:r>
            <a:r>
              <a:rPr lang="en-GB" sz="750" dirty="0">
                <a:solidFill>
                  <a:srgbClr val="000000"/>
                </a:solidFill>
              </a:rPr>
              <a:t> </a:t>
            </a:r>
            <a:r>
              <a:rPr lang="en-GB" sz="750" dirty="0" err="1">
                <a:solidFill>
                  <a:srgbClr val="000000"/>
                </a:solidFill>
              </a:rPr>
              <a:t>haftet</a:t>
            </a:r>
            <a:r>
              <a:rPr lang="en-GB" sz="750" dirty="0">
                <a:solidFill>
                  <a:srgbClr val="000000"/>
                </a:solidFill>
              </a:rPr>
              <a:t> </a:t>
            </a:r>
            <a:r>
              <a:rPr lang="en-GB" sz="750" dirty="0" err="1">
                <a:solidFill>
                  <a:srgbClr val="000000"/>
                </a:solidFill>
              </a:rPr>
              <a:t>nicht</a:t>
            </a:r>
            <a:r>
              <a:rPr lang="en-GB" sz="750" dirty="0">
                <a:solidFill>
                  <a:srgbClr val="000000"/>
                </a:solidFill>
              </a:rPr>
              <a:t> für die </a:t>
            </a:r>
            <a:r>
              <a:rPr lang="en-GB" sz="750" dirty="0" err="1">
                <a:solidFill>
                  <a:srgbClr val="000000"/>
                </a:solidFill>
              </a:rPr>
              <a:t>weitere</a:t>
            </a:r>
            <a:r>
              <a:rPr lang="en-GB" sz="750" dirty="0">
                <a:solidFill>
                  <a:srgbClr val="000000"/>
                </a:solidFill>
              </a:rPr>
              <a:t> </a:t>
            </a:r>
            <a:r>
              <a:rPr lang="en-GB" sz="750" dirty="0" err="1">
                <a:solidFill>
                  <a:srgbClr val="000000"/>
                </a:solidFill>
              </a:rPr>
              <a:t>Verwendung</a:t>
            </a:r>
            <a:r>
              <a:rPr lang="en-GB" sz="750" dirty="0">
                <a:solidFill>
                  <a:srgbClr val="000000"/>
                </a:solidFill>
              </a:rPr>
              <a:t> der </a:t>
            </a:r>
            <a:r>
              <a:rPr lang="en-GB" sz="750" dirty="0" err="1">
                <a:solidFill>
                  <a:srgbClr val="000000"/>
                </a:solidFill>
              </a:rPr>
              <a:t>darin</a:t>
            </a:r>
            <a:r>
              <a:rPr lang="en-GB" sz="750" dirty="0">
                <a:solidFill>
                  <a:srgbClr val="000000"/>
                </a:solidFill>
              </a:rPr>
              <a:t> </a:t>
            </a:r>
            <a:r>
              <a:rPr lang="en-GB" sz="750" dirty="0" err="1">
                <a:solidFill>
                  <a:srgbClr val="000000"/>
                </a:solidFill>
              </a:rPr>
              <a:t>enthaltenen</a:t>
            </a:r>
            <a:r>
              <a:rPr lang="en-GB" sz="750" dirty="0">
                <a:solidFill>
                  <a:srgbClr val="000000"/>
                </a:solidFill>
              </a:rPr>
              <a:t> </a:t>
            </a:r>
            <a:r>
              <a:rPr lang="en-GB" sz="750" dirty="0" err="1">
                <a:solidFill>
                  <a:srgbClr val="000000"/>
                </a:solidFill>
              </a:rPr>
              <a:t>Angaben</a:t>
            </a:r>
            <a:r>
              <a:rPr lang="en-GB" sz="750" dirty="0">
                <a:solidFill>
                  <a:srgbClr val="000000"/>
                </a:solidFill>
              </a:rPr>
              <a:t>. 2020-1-DE02-KA202-007612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EF3736-C4D8-9146-962F-DB5EB78B5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91" y="10015646"/>
            <a:ext cx="1140457" cy="55399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ED9BF2A-2D65-78F3-96B1-9E6FB6D47142}"/>
              </a:ext>
            </a:extLst>
          </p:cNvPr>
          <p:cNvGrpSpPr/>
          <p:nvPr/>
        </p:nvGrpSpPr>
        <p:grpSpPr>
          <a:xfrm>
            <a:off x="5542945" y="9962502"/>
            <a:ext cx="2016730" cy="552930"/>
            <a:chOff x="0" y="0"/>
            <a:chExt cx="2301694" cy="5715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CEFB8B-9416-30CA-06E9-007FE5B937D2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D4BBA2-A7F0-2BB3-0AF4-7C7C3DE4D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607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92942A-4C34-A91C-0C25-46EE8F8BE9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038" y="3927684"/>
            <a:ext cx="6235598" cy="1682730"/>
          </a:xfrm>
        </p:spPr>
        <p:txBody>
          <a:bodyPr numCol="1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Traditionelle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Präsenzschulung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US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erforderliche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Tools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Schulungen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Klassenzimmer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sind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vor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beliebtesten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Schulungsmethoden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zum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Aufbau von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Kompetenzen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In der Regel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handelt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sich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dabei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lehrerzentriertes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Präsenztraining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das an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einem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festen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Ort und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festen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Zeit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stattfindet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Die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Instrumente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des Pioneering Innovative Food for Seniors (PIFS)-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Projekts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der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vorgeschlagene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Einsatz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und die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zusätzlich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benötigten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Ressourcen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können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folgt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umrissen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94AAC-DCC7-EE1B-6420-2E757521CE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002" y="452401"/>
            <a:ext cx="6235597" cy="896477"/>
          </a:xfrm>
        </p:spPr>
        <p:txBody>
          <a:bodyPr/>
          <a:lstStyle/>
          <a:p>
            <a:r>
              <a:rPr lang="en-IE" sz="2800" b="1" dirty="0"/>
              <a:t>04:  </a:t>
            </a:r>
            <a:r>
              <a:rPr lang="en-US" sz="2800" b="1" dirty="0" err="1"/>
              <a:t>Optionen</a:t>
            </a:r>
            <a:r>
              <a:rPr lang="en-US" sz="2800" b="1" dirty="0"/>
              <a:t> für die </a:t>
            </a:r>
            <a:r>
              <a:rPr lang="en-US" sz="2800" b="1" dirty="0" err="1"/>
              <a:t>Kursdurchführung</a:t>
            </a:r>
            <a:endParaRPr lang="en-US" sz="2800" b="1" dirty="0"/>
          </a:p>
          <a:p>
            <a:endParaRPr lang="en-IE" sz="2800" b="1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CA46FD0-9EFD-7A24-7F07-BB4878EC0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401927"/>
              </p:ext>
            </p:extLst>
          </p:nvPr>
        </p:nvGraphicFramePr>
        <p:xfrm>
          <a:off x="662039" y="5796145"/>
          <a:ext cx="6235597" cy="31967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17283">
                  <a:extLst>
                    <a:ext uri="{9D8B030D-6E8A-4147-A177-3AD203B41FA5}">
                      <a16:colId xmlns:a16="http://schemas.microsoft.com/office/drawing/2014/main" val="3903941124"/>
                    </a:ext>
                  </a:extLst>
                </a:gridCol>
                <a:gridCol w="2868460">
                  <a:extLst>
                    <a:ext uri="{9D8B030D-6E8A-4147-A177-3AD203B41FA5}">
                      <a16:colId xmlns:a16="http://schemas.microsoft.com/office/drawing/2014/main" val="2417487657"/>
                    </a:ext>
                  </a:extLst>
                </a:gridCol>
                <a:gridCol w="1949854">
                  <a:extLst>
                    <a:ext uri="{9D8B030D-6E8A-4147-A177-3AD203B41FA5}">
                      <a16:colId xmlns:a16="http://schemas.microsoft.com/office/drawing/2014/main" val="3370213147"/>
                    </a:ext>
                  </a:extLst>
                </a:gridCol>
              </a:tblGrid>
              <a:tr h="414496"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chemeClr val="tx1"/>
                          </a:solidFill>
                        </a:rPr>
                        <a:t>Klassenzimmer-Werkzeug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 err="1">
                          <a:solidFill>
                            <a:schemeClr val="tx1"/>
                          </a:solidFill>
                        </a:rPr>
                        <a:t>Empfohlene</a:t>
                      </a:r>
                      <a:r>
                        <a:rPr lang="en-I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E" dirty="0" err="1">
                          <a:solidFill>
                            <a:schemeClr val="tx1"/>
                          </a:solidFill>
                        </a:rPr>
                        <a:t>Verwendung</a:t>
                      </a:r>
                      <a:r>
                        <a:rPr lang="en-I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E" dirty="0" err="1">
                          <a:solidFill>
                            <a:schemeClr val="tx1"/>
                          </a:solidFill>
                        </a:rPr>
                        <a:t>im</a:t>
                      </a:r>
                      <a:r>
                        <a:rPr lang="en-I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E" dirty="0" err="1">
                          <a:solidFill>
                            <a:schemeClr val="tx1"/>
                          </a:solidFill>
                        </a:rPr>
                        <a:t>Klassenzimmer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chemeClr val="tx1"/>
                          </a:solidFill>
                        </a:rPr>
                        <a:t>Additional Resources Required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8061450"/>
                  </a:ext>
                </a:extLst>
              </a:tr>
              <a:tr h="414496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PowerPoint © </a:t>
                      </a:r>
                      <a:r>
                        <a:rPr lang="en-IE" sz="1200" dirty="0" err="1"/>
                        <a:t>Präsentation</a:t>
                      </a:r>
                      <a:endParaRPr lang="en-IE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Das </a:t>
                      </a:r>
                      <a:r>
                        <a:rPr lang="en-IE" sz="1200" dirty="0" err="1"/>
                        <a:t>Schulungsmaterial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wurde</a:t>
                      </a:r>
                      <a:r>
                        <a:rPr lang="en-IE" sz="1200" dirty="0"/>
                        <a:t> in PowerPoint </a:t>
                      </a:r>
                      <a:r>
                        <a:rPr lang="en-IE" sz="1200" dirty="0" err="1"/>
                        <a:t>entwickelt</a:t>
                      </a:r>
                      <a:r>
                        <a:rPr lang="en-IE" sz="1200" dirty="0"/>
                        <a:t>. </a:t>
                      </a:r>
                      <a:r>
                        <a:rPr lang="en-IE" sz="1200" dirty="0" err="1"/>
                        <a:t>Wir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schlagen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vor</a:t>
                      </a:r>
                      <a:r>
                        <a:rPr lang="en-IE" sz="1200" dirty="0"/>
                        <a:t>, </a:t>
                      </a:r>
                      <a:r>
                        <a:rPr lang="en-IE" sz="1200" dirty="0" err="1"/>
                        <a:t>dass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diese</a:t>
                      </a:r>
                      <a:r>
                        <a:rPr lang="en-IE" sz="1200" dirty="0"/>
                        <a:t> auf </a:t>
                      </a:r>
                      <a:r>
                        <a:rPr lang="en-IE" sz="1200" dirty="0" err="1"/>
                        <a:t>einem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großen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Bildschirm</a:t>
                      </a:r>
                      <a:r>
                        <a:rPr lang="en-IE" sz="1200" dirty="0"/>
                        <a:t> für den </a:t>
                      </a:r>
                      <a:r>
                        <a:rPr lang="en-IE" sz="1200" dirty="0" err="1"/>
                        <a:t>Unterricht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angezeigt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werden</a:t>
                      </a:r>
                      <a:endParaRPr lang="en-IE" sz="1200" dirty="0"/>
                    </a:p>
                    <a:p>
                      <a:pPr algn="ctr"/>
                      <a:endParaRPr lang="en-IE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200" dirty="0"/>
                        <a:t>Laptop/ Computer</a:t>
                      </a:r>
                    </a:p>
                    <a:p>
                      <a:pPr algn="l"/>
                      <a:r>
                        <a:rPr lang="en-IE" sz="1200" dirty="0" err="1"/>
                        <a:t>Projektor</a:t>
                      </a:r>
                      <a:endParaRPr lang="en-IE" sz="1200" dirty="0"/>
                    </a:p>
                    <a:p>
                      <a:pPr algn="l"/>
                      <a:r>
                        <a:rPr lang="en-IE" sz="1200" dirty="0" err="1"/>
                        <a:t>Großer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Bildschirm</a:t>
                      </a:r>
                      <a:r>
                        <a:rPr lang="en-IE" sz="1200" dirty="0"/>
                        <a:t>/Wand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798547"/>
                  </a:ext>
                </a:extLst>
              </a:tr>
              <a:tr h="414496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Videos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Videos </a:t>
                      </a:r>
                      <a:r>
                        <a:rPr lang="en-IE" sz="1200" dirty="0" err="1"/>
                        <a:t>werden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verwendet</a:t>
                      </a:r>
                      <a:r>
                        <a:rPr lang="en-IE" sz="1200" dirty="0"/>
                        <a:t>, um </a:t>
                      </a:r>
                      <a:r>
                        <a:rPr lang="en-IE" sz="1200" dirty="0" err="1"/>
                        <a:t>bestimmte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Abschnitte</a:t>
                      </a:r>
                      <a:r>
                        <a:rPr lang="en-IE" sz="1200" dirty="0"/>
                        <a:t> des </a:t>
                      </a:r>
                      <a:r>
                        <a:rPr lang="en-IE" sz="1200" dirty="0" err="1"/>
                        <a:t>Schulungsinhalts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zu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erläutern</a:t>
                      </a:r>
                      <a:r>
                        <a:rPr lang="en-IE" sz="1200" dirty="0"/>
                        <a:t> und </a:t>
                      </a:r>
                      <a:r>
                        <a:rPr lang="en-IE" sz="1200" dirty="0" err="1"/>
                        <a:t>Fallstudien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zur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Diskussion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zu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stellen</a:t>
                      </a:r>
                      <a:r>
                        <a:rPr lang="en-IE" sz="1200" dirty="0"/>
                        <a:t>.</a:t>
                      </a:r>
                    </a:p>
                    <a:p>
                      <a:pPr algn="ctr"/>
                      <a:endParaRPr lang="en-IE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200" dirty="0"/>
                        <a:t>Audio / </a:t>
                      </a:r>
                      <a:r>
                        <a:rPr lang="en-IE" sz="1200" dirty="0" err="1"/>
                        <a:t>Tonanlage</a:t>
                      </a:r>
                      <a:endParaRPr lang="en-IE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567722"/>
                  </a:ext>
                </a:extLst>
              </a:tr>
              <a:tr h="414496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Whiteboard </a:t>
                      </a:r>
                      <a:r>
                        <a:rPr lang="en-IE" sz="1200" dirty="0" err="1"/>
                        <a:t>oder</a:t>
                      </a:r>
                      <a:r>
                        <a:rPr lang="en-IE" sz="1200" dirty="0"/>
                        <a:t> Flip Chart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 err="1"/>
                        <a:t>Fordern</a:t>
                      </a:r>
                      <a:r>
                        <a:rPr lang="en-IE" sz="1200" dirty="0"/>
                        <a:t> Sie die </a:t>
                      </a:r>
                      <a:r>
                        <a:rPr lang="en-IE" sz="1200" dirty="0" err="1"/>
                        <a:t>Lernenden</a:t>
                      </a:r>
                      <a:r>
                        <a:rPr lang="en-IE" sz="1200" dirty="0"/>
                        <a:t> auf, an die Tafel </a:t>
                      </a:r>
                      <a:r>
                        <a:rPr lang="en-IE" sz="1200" dirty="0" err="1"/>
                        <a:t>zu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schreiben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oder</a:t>
                      </a:r>
                      <a:r>
                        <a:rPr lang="en-IE" sz="1200" dirty="0"/>
                        <a:t> bitten Sie </a:t>
                      </a:r>
                      <a:r>
                        <a:rPr lang="en-IE" sz="1200" dirty="0" err="1"/>
                        <a:t>sie</a:t>
                      </a:r>
                      <a:r>
                        <a:rPr lang="en-IE" sz="1200" dirty="0"/>
                        <a:t> um Feedback, das Sie an die Tafel </a:t>
                      </a:r>
                      <a:r>
                        <a:rPr lang="en-IE" sz="1200" dirty="0" err="1"/>
                        <a:t>schreiben</a:t>
                      </a:r>
                      <a:endParaRPr lang="en-IE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200" dirty="0" err="1"/>
                        <a:t>Stifte</a:t>
                      </a:r>
                      <a:r>
                        <a:rPr lang="en-IE" sz="1200" dirty="0"/>
                        <a:t> / Marker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39967"/>
                  </a:ext>
                </a:extLst>
              </a:tr>
            </a:tbl>
          </a:graphicData>
        </a:graphic>
      </p:graphicFrame>
      <p:grpSp>
        <p:nvGrpSpPr>
          <p:cNvPr id="8" name="Graphic 3">
            <a:extLst>
              <a:ext uri="{FF2B5EF4-FFF2-40B4-BE49-F238E27FC236}">
                <a16:creationId xmlns:a16="http://schemas.microsoft.com/office/drawing/2014/main" id="{045057E3-D3E8-AA5F-D10D-E76C8FB286AD}"/>
              </a:ext>
            </a:extLst>
          </p:cNvPr>
          <p:cNvGrpSpPr/>
          <p:nvPr/>
        </p:nvGrpSpPr>
        <p:grpSpPr>
          <a:xfrm>
            <a:off x="4358623" y="1519324"/>
            <a:ext cx="1384878" cy="1322881"/>
            <a:chOff x="8711101" y="501407"/>
            <a:chExt cx="959968" cy="957224"/>
          </a:xfrm>
        </p:grpSpPr>
        <p:sp>
          <p:nvSpPr>
            <p:cNvPr id="9" name="Freeform 1103">
              <a:extLst>
                <a:ext uri="{FF2B5EF4-FFF2-40B4-BE49-F238E27FC236}">
                  <a16:creationId xmlns:a16="http://schemas.microsoft.com/office/drawing/2014/main" id="{8B1CDA8B-3C81-B8B0-1AC2-5E5BF3FAC640}"/>
                </a:ext>
              </a:extLst>
            </p:cNvPr>
            <p:cNvSpPr/>
            <p:nvPr/>
          </p:nvSpPr>
          <p:spPr>
            <a:xfrm>
              <a:off x="9191085" y="537063"/>
              <a:ext cx="449814" cy="493697"/>
            </a:xfrm>
            <a:custGeom>
              <a:avLst/>
              <a:gdLst>
                <a:gd name="connsiteX0" fmla="*/ 447072 w 449814"/>
                <a:gd name="connsiteY0" fmla="*/ 493697 h 493697"/>
                <a:gd name="connsiteX1" fmla="*/ 128910 w 449814"/>
                <a:gd name="connsiteY1" fmla="*/ 493697 h 493697"/>
                <a:gd name="connsiteX2" fmla="*/ 128910 w 449814"/>
                <a:gd name="connsiteY2" fmla="*/ 447070 h 493697"/>
                <a:gd name="connsiteX3" fmla="*/ 112454 w 449814"/>
                <a:gd name="connsiteY3" fmla="*/ 430614 h 493697"/>
                <a:gd name="connsiteX4" fmla="*/ 0 w 449814"/>
                <a:gd name="connsiteY4" fmla="*/ 430614 h 493697"/>
                <a:gd name="connsiteX5" fmla="*/ 0 w 449814"/>
                <a:gd name="connsiteY5" fmla="*/ 403186 h 493697"/>
                <a:gd name="connsiteX6" fmla="*/ 41142 w 449814"/>
                <a:gd name="connsiteY6" fmla="*/ 381244 h 493697"/>
                <a:gd name="connsiteX7" fmla="*/ 156338 w 449814"/>
                <a:gd name="connsiteY7" fmla="*/ 266048 h 493697"/>
                <a:gd name="connsiteX8" fmla="*/ 156338 w 449814"/>
                <a:gd name="connsiteY8" fmla="*/ 244106 h 493697"/>
                <a:gd name="connsiteX9" fmla="*/ 120682 w 449814"/>
                <a:gd name="connsiteY9" fmla="*/ 208450 h 493697"/>
                <a:gd name="connsiteX10" fmla="*/ 205708 w 449814"/>
                <a:gd name="connsiteY10" fmla="*/ 123424 h 493697"/>
                <a:gd name="connsiteX11" fmla="*/ 183766 w 449814"/>
                <a:gd name="connsiteY11" fmla="*/ 101482 h 493697"/>
                <a:gd name="connsiteX12" fmla="*/ 98741 w 449814"/>
                <a:gd name="connsiteY12" fmla="*/ 186508 h 493697"/>
                <a:gd name="connsiteX13" fmla="*/ 93255 w 449814"/>
                <a:gd name="connsiteY13" fmla="*/ 181022 h 493697"/>
                <a:gd name="connsiteX14" fmla="*/ 71313 w 449814"/>
                <a:gd name="connsiteY14" fmla="*/ 181022 h 493697"/>
                <a:gd name="connsiteX15" fmla="*/ 2744 w 449814"/>
                <a:gd name="connsiteY15" fmla="*/ 249591 h 493697"/>
                <a:gd name="connsiteX16" fmla="*/ 2744 w 449814"/>
                <a:gd name="connsiteY16" fmla="*/ 0 h 493697"/>
                <a:gd name="connsiteX17" fmla="*/ 449815 w 449814"/>
                <a:gd name="connsiteY17" fmla="*/ 0 h 493697"/>
                <a:gd name="connsiteX18" fmla="*/ 449815 w 449814"/>
                <a:gd name="connsiteY18" fmla="*/ 493697 h 49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9814" h="493697">
                  <a:moveTo>
                    <a:pt x="447072" y="493697"/>
                  </a:moveTo>
                  <a:lnTo>
                    <a:pt x="128910" y="493697"/>
                  </a:lnTo>
                  <a:lnTo>
                    <a:pt x="128910" y="447070"/>
                  </a:lnTo>
                  <a:cubicBezTo>
                    <a:pt x="128910" y="438842"/>
                    <a:pt x="120682" y="430614"/>
                    <a:pt x="112454" y="430614"/>
                  </a:cubicBezTo>
                  <a:lnTo>
                    <a:pt x="0" y="430614"/>
                  </a:lnTo>
                  <a:lnTo>
                    <a:pt x="0" y="403186"/>
                  </a:lnTo>
                  <a:cubicBezTo>
                    <a:pt x="13714" y="400443"/>
                    <a:pt x="30171" y="392215"/>
                    <a:pt x="41142" y="381244"/>
                  </a:cubicBezTo>
                  <a:lnTo>
                    <a:pt x="156338" y="266048"/>
                  </a:lnTo>
                  <a:cubicBezTo>
                    <a:pt x="161824" y="260562"/>
                    <a:pt x="161824" y="249591"/>
                    <a:pt x="156338" y="244106"/>
                  </a:cubicBezTo>
                  <a:lnTo>
                    <a:pt x="120682" y="208450"/>
                  </a:lnTo>
                  <a:lnTo>
                    <a:pt x="205708" y="123424"/>
                  </a:lnTo>
                  <a:lnTo>
                    <a:pt x="183766" y="101482"/>
                  </a:lnTo>
                  <a:lnTo>
                    <a:pt x="98741" y="186508"/>
                  </a:lnTo>
                  <a:lnTo>
                    <a:pt x="93255" y="181022"/>
                  </a:lnTo>
                  <a:cubicBezTo>
                    <a:pt x="87769" y="175537"/>
                    <a:pt x="76799" y="175537"/>
                    <a:pt x="71313" y="181022"/>
                  </a:cubicBezTo>
                  <a:lnTo>
                    <a:pt x="2744" y="249591"/>
                  </a:lnTo>
                  <a:lnTo>
                    <a:pt x="2744" y="0"/>
                  </a:lnTo>
                  <a:lnTo>
                    <a:pt x="449815" y="0"/>
                  </a:lnTo>
                  <a:lnTo>
                    <a:pt x="449815" y="493697"/>
                  </a:lnTo>
                  <a:close/>
                </a:path>
              </a:pathLst>
            </a:custGeom>
            <a:solidFill>
              <a:schemeClr val="bg1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3">
              <a:extLst>
                <a:ext uri="{FF2B5EF4-FFF2-40B4-BE49-F238E27FC236}">
                  <a16:creationId xmlns:a16="http://schemas.microsoft.com/office/drawing/2014/main" id="{B71C8140-7D21-FC57-93DF-40A975710BB8}"/>
                </a:ext>
              </a:extLst>
            </p:cNvPr>
            <p:cNvGrpSpPr/>
            <p:nvPr/>
          </p:nvGrpSpPr>
          <p:grpSpPr>
            <a:xfrm>
              <a:off x="8711101" y="501407"/>
              <a:ext cx="959968" cy="957224"/>
              <a:chOff x="8711101" y="501407"/>
              <a:chExt cx="959968" cy="957224"/>
            </a:xfrm>
            <a:solidFill>
              <a:srgbClr val="000000"/>
            </a:solidFill>
          </p:grpSpPr>
          <p:sp>
            <p:nvSpPr>
              <p:cNvPr id="11" name="Freeform 1105">
                <a:extLst>
                  <a:ext uri="{FF2B5EF4-FFF2-40B4-BE49-F238E27FC236}">
                    <a16:creationId xmlns:a16="http://schemas.microsoft.com/office/drawing/2014/main" id="{12D3BDFF-78FF-9376-8835-246C2163B65D}"/>
                  </a:ext>
                </a:extLst>
              </p:cNvPr>
              <p:cNvSpPr/>
              <p:nvPr/>
            </p:nvSpPr>
            <p:spPr>
              <a:xfrm>
                <a:off x="8711101" y="501407"/>
                <a:ext cx="959968" cy="619864"/>
              </a:xfrm>
              <a:custGeom>
                <a:avLst/>
                <a:gdLst>
                  <a:gd name="connsiteX0" fmla="*/ 940771 w 959968"/>
                  <a:gd name="connsiteY0" fmla="*/ 0 h 619864"/>
                  <a:gd name="connsiteX1" fmla="*/ 463528 w 959968"/>
                  <a:gd name="connsiteY1" fmla="*/ 0 h 619864"/>
                  <a:gd name="connsiteX2" fmla="*/ 447072 w 959968"/>
                  <a:gd name="connsiteY2" fmla="*/ 16457 h 619864"/>
                  <a:gd name="connsiteX3" fmla="*/ 447072 w 959968"/>
                  <a:gd name="connsiteY3" fmla="*/ 277019 h 619864"/>
                  <a:gd name="connsiteX4" fmla="*/ 397701 w 959968"/>
                  <a:gd name="connsiteY4" fmla="*/ 219421 h 619864"/>
                  <a:gd name="connsiteX5" fmla="*/ 337362 w 959968"/>
                  <a:gd name="connsiteY5" fmla="*/ 191993 h 619864"/>
                  <a:gd name="connsiteX6" fmla="*/ 277021 w 959968"/>
                  <a:gd name="connsiteY6" fmla="*/ 191993 h 619864"/>
                  <a:gd name="connsiteX7" fmla="*/ 301704 w 959968"/>
                  <a:gd name="connsiteY7" fmla="*/ 145366 h 619864"/>
                  <a:gd name="connsiteX8" fmla="*/ 318162 w 959968"/>
                  <a:gd name="connsiteY8" fmla="*/ 145366 h 619864"/>
                  <a:gd name="connsiteX9" fmla="*/ 331876 w 959968"/>
                  <a:gd name="connsiteY9" fmla="*/ 137138 h 619864"/>
                  <a:gd name="connsiteX10" fmla="*/ 331876 w 959968"/>
                  <a:gd name="connsiteY10" fmla="*/ 120682 h 619864"/>
                  <a:gd name="connsiteX11" fmla="*/ 301704 w 959968"/>
                  <a:gd name="connsiteY11" fmla="*/ 60341 h 619864"/>
                  <a:gd name="connsiteX12" fmla="*/ 301704 w 959968"/>
                  <a:gd name="connsiteY12" fmla="*/ 49370 h 619864"/>
                  <a:gd name="connsiteX13" fmla="*/ 255079 w 959968"/>
                  <a:gd name="connsiteY13" fmla="*/ 2743 h 619864"/>
                  <a:gd name="connsiteX14" fmla="*/ 159082 w 959968"/>
                  <a:gd name="connsiteY14" fmla="*/ 2743 h 619864"/>
                  <a:gd name="connsiteX15" fmla="*/ 112454 w 959968"/>
                  <a:gd name="connsiteY15" fmla="*/ 49370 h 619864"/>
                  <a:gd name="connsiteX16" fmla="*/ 112454 w 959968"/>
                  <a:gd name="connsiteY16" fmla="*/ 126167 h 619864"/>
                  <a:gd name="connsiteX17" fmla="*/ 137138 w 959968"/>
                  <a:gd name="connsiteY17" fmla="*/ 191993 h 619864"/>
                  <a:gd name="connsiteX18" fmla="*/ 112454 w 959968"/>
                  <a:gd name="connsiteY18" fmla="*/ 191993 h 619864"/>
                  <a:gd name="connsiteX19" fmla="*/ 32914 w 959968"/>
                  <a:gd name="connsiteY19" fmla="*/ 271534 h 619864"/>
                  <a:gd name="connsiteX20" fmla="*/ 32914 w 959968"/>
                  <a:gd name="connsiteY20" fmla="*/ 414157 h 619864"/>
                  <a:gd name="connsiteX21" fmla="*/ 49371 w 959968"/>
                  <a:gd name="connsiteY21" fmla="*/ 460784 h 619864"/>
                  <a:gd name="connsiteX22" fmla="*/ 16458 w 959968"/>
                  <a:gd name="connsiteY22" fmla="*/ 460784 h 619864"/>
                  <a:gd name="connsiteX23" fmla="*/ 0 w 959968"/>
                  <a:gd name="connsiteY23" fmla="*/ 477241 h 619864"/>
                  <a:gd name="connsiteX24" fmla="*/ 0 w 959968"/>
                  <a:gd name="connsiteY24" fmla="*/ 540324 h 619864"/>
                  <a:gd name="connsiteX25" fmla="*/ 16458 w 959968"/>
                  <a:gd name="connsiteY25" fmla="*/ 556781 h 619864"/>
                  <a:gd name="connsiteX26" fmla="*/ 32914 w 959968"/>
                  <a:gd name="connsiteY26" fmla="*/ 556781 h 619864"/>
                  <a:gd name="connsiteX27" fmla="*/ 32914 w 959968"/>
                  <a:gd name="connsiteY27" fmla="*/ 619864 h 619864"/>
                  <a:gd name="connsiteX28" fmla="*/ 65827 w 959968"/>
                  <a:gd name="connsiteY28" fmla="*/ 619864 h 619864"/>
                  <a:gd name="connsiteX29" fmla="*/ 65827 w 959968"/>
                  <a:gd name="connsiteY29" fmla="*/ 556781 h 619864"/>
                  <a:gd name="connsiteX30" fmla="*/ 543069 w 959968"/>
                  <a:gd name="connsiteY30" fmla="*/ 556781 h 619864"/>
                  <a:gd name="connsiteX31" fmla="*/ 543069 w 959968"/>
                  <a:gd name="connsiteY31" fmla="*/ 589694 h 619864"/>
                  <a:gd name="connsiteX32" fmla="*/ 575981 w 959968"/>
                  <a:gd name="connsiteY32" fmla="*/ 589694 h 619864"/>
                  <a:gd name="connsiteX33" fmla="*/ 575981 w 959968"/>
                  <a:gd name="connsiteY33" fmla="*/ 556781 h 619864"/>
                  <a:gd name="connsiteX34" fmla="*/ 943513 w 959968"/>
                  <a:gd name="connsiteY34" fmla="*/ 556781 h 619864"/>
                  <a:gd name="connsiteX35" fmla="*/ 959969 w 959968"/>
                  <a:gd name="connsiteY35" fmla="*/ 540324 h 619864"/>
                  <a:gd name="connsiteX36" fmla="*/ 959969 w 959968"/>
                  <a:gd name="connsiteY36" fmla="*/ 16457 h 619864"/>
                  <a:gd name="connsiteX37" fmla="*/ 940771 w 959968"/>
                  <a:gd name="connsiteY37" fmla="*/ 0 h 619864"/>
                  <a:gd name="connsiteX38" fmla="*/ 940771 w 959968"/>
                  <a:gd name="connsiteY38" fmla="*/ 0 h 619864"/>
                  <a:gd name="connsiteX39" fmla="*/ 145368 w 959968"/>
                  <a:gd name="connsiteY39" fmla="*/ 46627 h 619864"/>
                  <a:gd name="connsiteX40" fmla="*/ 161824 w 959968"/>
                  <a:gd name="connsiteY40" fmla="*/ 30170 h 619864"/>
                  <a:gd name="connsiteX41" fmla="*/ 257821 w 959968"/>
                  <a:gd name="connsiteY41" fmla="*/ 30170 h 619864"/>
                  <a:gd name="connsiteX42" fmla="*/ 274277 w 959968"/>
                  <a:gd name="connsiteY42" fmla="*/ 46627 h 619864"/>
                  <a:gd name="connsiteX43" fmla="*/ 274277 w 959968"/>
                  <a:gd name="connsiteY43" fmla="*/ 63084 h 619864"/>
                  <a:gd name="connsiteX44" fmla="*/ 277021 w 959968"/>
                  <a:gd name="connsiteY44" fmla="*/ 71312 h 619864"/>
                  <a:gd name="connsiteX45" fmla="*/ 296220 w 959968"/>
                  <a:gd name="connsiteY45" fmla="*/ 112453 h 619864"/>
                  <a:gd name="connsiteX46" fmla="*/ 290734 w 959968"/>
                  <a:gd name="connsiteY46" fmla="*/ 112453 h 619864"/>
                  <a:gd name="connsiteX47" fmla="*/ 274277 w 959968"/>
                  <a:gd name="connsiteY47" fmla="*/ 128910 h 619864"/>
                  <a:gd name="connsiteX48" fmla="*/ 252335 w 959968"/>
                  <a:gd name="connsiteY48" fmla="*/ 175537 h 619864"/>
                  <a:gd name="connsiteX49" fmla="*/ 202965 w 959968"/>
                  <a:gd name="connsiteY49" fmla="*/ 191993 h 619864"/>
                  <a:gd name="connsiteX50" fmla="*/ 145368 w 959968"/>
                  <a:gd name="connsiteY50" fmla="*/ 126167 h 619864"/>
                  <a:gd name="connsiteX51" fmla="*/ 145368 w 959968"/>
                  <a:gd name="connsiteY51" fmla="*/ 46627 h 619864"/>
                  <a:gd name="connsiteX52" fmla="*/ 230393 w 959968"/>
                  <a:gd name="connsiteY52" fmla="*/ 222164 h 619864"/>
                  <a:gd name="connsiteX53" fmla="*/ 208451 w 959968"/>
                  <a:gd name="connsiteY53" fmla="*/ 266048 h 619864"/>
                  <a:gd name="connsiteX54" fmla="*/ 186510 w 959968"/>
                  <a:gd name="connsiteY54" fmla="*/ 222164 h 619864"/>
                  <a:gd name="connsiteX55" fmla="*/ 230393 w 959968"/>
                  <a:gd name="connsiteY55" fmla="*/ 222164 h 619864"/>
                  <a:gd name="connsiteX56" fmla="*/ 65827 w 959968"/>
                  <a:gd name="connsiteY56" fmla="*/ 414157 h 619864"/>
                  <a:gd name="connsiteX57" fmla="*/ 65827 w 959968"/>
                  <a:gd name="connsiteY57" fmla="*/ 271534 h 619864"/>
                  <a:gd name="connsiteX58" fmla="*/ 112454 w 959968"/>
                  <a:gd name="connsiteY58" fmla="*/ 224907 h 619864"/>
                  <a:gd name="connsiteX59" fmla="*/ 150852 w 959968"/>
                  <a:gd name="connsiteY59" fmla="*/ 224907 h 619864"/>
                  <a:gd name="connsiteX60" fmla="*/ 194737 w 959968"/>
                  <a:gd name="connsiteY60" fmla="*/ 312675 h 619864"/>
                  <a:gd name="connsiteX61" fmla="*/ 208451 w 959968"/>
                  <a:gd name="connsiteY61" fmla="*/ 320903 h 619864"/>
                  <a:gd name="connsiteX62" fmla="*/ 222165 w 959968"/>
                  <a:gd name="connsiteY62" fmla="*/ 312675 h 619864"/>
                  <a:gd name="connsiteX63" fmla="*/ 266049 w 959968"/>
                  <a:gd name="connsiteY63" fmla="*/ 224907 h 619864"/>
                  <a:gd name="connsiteX64" fmla="*/ 337362 w 959968"/>
                  <a:gd name="connsiteY64" fmla="*/ 224907 h 619864"/>
                  <a:gd name="connsiteX65" fmla="*/ 373017 w 959968"/>
                  <a:gd name="connsiteY65" fmla="*/ 241363 h 619864"/>
                  <a:gd name="connsiteX66" fmla="*/ 449815 w 959968"/>
                  <a:gd name="connsiteY66" fmla="*/ 331874 h 619864"/>
                  <a:gd name="connsiteX67" fmla="*/ 460786 w 959968"/>
                  <a:gd name="connsiteY67" fmla="*/ 337360 h 619864"/>
                  <a:gd name="connsiteX68" fmla="*/ 471756 w 959968"/>
                  <a:gd name="connsiteY68" fmla="*/ 331874 h 619864"/>
                  <a:gd name="connsiteX69" fmla="*/ 559525 w 959968"/>
                  <a:gd name="connsiteY69" fmla="*/ 244106 h 619864"/>
                  <a:gd name="connsiteX70" fmla="*/ 600667 w 959968"/>
                  <a:gd name="connsiteY70" fmla="*/ 285247 h 619864"/>
                  <a:gd name="connsiteX71" fmla="*/ 496442 w 959968"/>
                  <a:gd name="connsiteY71" fmla="*/ 389472 h 619864"/>
                  <a:gd name="connsiteX72" fmla="*/ 427873 w 959968"/>
                  <a:gd name="connsiteY72" fmla="*/ 389472 h 619864"/>
                  <a:gd name="connsiteX73" fmla="*/ 378503 w 959968"/>
                  <a:gd name="connsiteY73" fmla="*/ 340103 h 619864"/>
                  <a:gd name="connsiteX74" fmla="*/ 362046 w 959968"/>
                  <a:gd name="connsiteY74" fmla="*/ 337360 h 619864"/>
                  <a:gd name="connsiteX75" fmla="*/ 351076 w 959968"/>
                  <a:gd name="connsiteY75" fmla="*/ 351074 h 619864"/>
                  <a:gd name="connsiteX76" fmla="*/ 351076 w 959968"/>
                  <a:gd name="connsiteY76" fmla="*/ 463527 h 619864"/>
                  <a:gd name="connsiteX77" fmla="*/ 271535 w 959968"/>
                  <a:gd name="connsiteY77" fmla="*/ 463527 h 619864"/>
                  <a:gd name="connsiteX78" fmla="*/ 271535 w 959968"/>
                  <a:gd name="connsiteY78" fmla="*/ 416900 h 619864"/>
                  <a:gd name="connsiteX79" fmla="*/ 224907 w 959968"/>
                  <a:gd name="connsiteY79" fmla="*/ 370273 h 619864"/>
                  <a:gd name="connsiteX80" fmla="*/ 161824 w 959968"/>
                  <a:gd name="connsiteY80" fmla="*/ 370273 h 619864"/>
                  <a:gd name="connsiteX81" fmla="*/ 161824 w 959968"/>
                  <a:gd name="connsiteY81" fmla="*/ 337360 h 619864"/>
                  <a:gd name="connsiteX82" fmla="*/ 128910 w 959968"/>
                  <a:gd name="connsiteY82" fmla="*/ 337360 h 619864"/>
                  <a:gd name="connsiteX83" fmla="*/ 128910 w 959968"/>
                  <a:gd name="connsiteY83" fmla="*/ 381244 h 619864"/>
                  <a:gd name="connsiteX84" fmla="*/ 145368 w 959968"/>
                  <a:gd name="connsiteY84" fmla="*/ 397701 h 619864"/>
                  <a:gd name="connsiteX85" fmla="*/ 224907 w 959968"/>
                  <a:gd name="connsiteY85" fmla="*/ 397701 h 619864"/>
                  <a:gd name="connsiteX86" fmla="*/ 241365 w 959968"/>
                  <a:gd name="connsiteY86" fmla="*/ 414157 h 619864"/>
                  <a:gd name="connsiteX87" fmla="*/ 241365 w 959968"/>
                  <a:gd name="connsiteY87" fmla="*/ 460784 h 619864"/>
                  <a:gd name="connsiteX88" fmla="*/ 115197 w 959968"/>
                  <a:gd name="connsiteY88" fmla="*/ 460784 h 619864"/>
                  <a:gd name="connsiteX89" fmla="*/ 65827 w 959968"/>
                  <a:gd name="connsiteY89" fmla="*/ 414157 h 619864"/>
                  <a:gd name="connsiteX90" fmla="*/ 65827 w 959968"/>
                  <a:gd name="connsiteY90" fmla="*/ 414157 h 619864"/>
                  <a:gd name="connsiteX91" fmla="*/ 383987 w 959968"/>
                  <a:gd name="connsiteY91" fmla="*/ 460784 h 619864"/>
                  <a:gd name="connsiteX92" fmla="*/ 383987 w 959968"/>
                  <a:gd name="connsiteY92" fmla="*/ 386729 h 619864"/>
                  <a:gd name="connsiteX93" fmla="*/ 408673 w 959968"/>
                  <a:gd name="connsiteY93" fmla="*/ 411414 h 619864"/>
                  <a:gd name="connsiteX94" fmla="*/ 449815 w 959968"/>
                  <a:gd name="connsiteY94" fmla="*/ 433357 h 619864"/>
                  <a:gd name="connsiteX95" fmla="*/ 449815 w 959968"/>
                  <a:gd name="connsiteY95" fmla="*/ 460784 h 619864"/>
                  <a:gd name="connsiteX96" fmla="*/ 383987 w 959968"/>
                  <a:gd name="connsiteY96" fmla="*/ 460784 h 619864"/>
                  <a:gd name="connsiteX97" fmla="*/ 575981 w 959968"/>
                  <a:gd name="connsiteY97" fmla="*/ 526610 h 619864"/>
                  <a:gd name="connsiteX98" fmla="*/ 35657 w 959968"/>
                  <a:gd name="connsiteY98" fmla="*/ 526610 h 619864"/>
                  <a:gd name="connsiteX99" fmla="*/ 35657 w 959968"/>
                  <a:gd name="connsiteY99" fmla="*/ 493697 h 619864"/>
                  <a:gd name="connsiteX100" fmla="*/ 575981 w 959968"/>
                  <a:gd name="connsiteY100" fmla="*/ 493697 h 619864"/>
                  <a:gd name="connsiteX101" fmla="*/ 575981 w 959968"/>
                  <a:gd name="connsiteY101" fmla="*/ 526610 h 619864"/>
                  <a:gd name="connsiteX102" fmla="*/ 924313 w 959968"/>
                  <a:gd name="connsiteY102" fmla="*/ 526610 h 619864"/>
                  <a:gd name="connsiteX103" fmla="*/ 606153 w 959968"/>
                  <a:gd name="connsiteY103" fmla="*/ 526610 h 619864"/>
                  <a:gd name="connsiteX104" fmla="*/ 606153 w 959968"/>
                  <a:gd name="connsiteY104" fmla="*/ 479983 h 619864"/>
                  <a:gd name="connsiteX105" fmla="*/ 589695 w 959968"/>
                  <a:gd name="connsiteY105" fmla="*/ 463527 h 619864"/>
                  <a:gd name="connsiteX106" fmla="*/ 477242 w 959968"/>
                  <a:gd name="connsiteY106" fmla="*/ 463527 h 619864"/>
                  <a:gd name="connsiteX107" fmla="*/ 477242 w 959968"/>
                  <a:gd name="connsiteY107" fmla="*/ 436099 h 619864"/>
                  <a:gd name="connsiteX108" fmla="*/ 518384 w 959968"/>
                  <a:gd name="connsiteY108" fmla="*/ 414157 h 619864"/>
                  <a:gd name="connsiteX109" fmla="*/ 633580 w 959968"/>
                  <a:gd name="connsiteY109" fmla="*/ 298961 h 619864"/>
                  <a:gd name="connsiteX110" fmla="*/ 633580 w 959968"/>
                  <a:gd name="connsiteY110" fmla="*/ 277019 h 619864"/>
                  <a:gd name="connsiteX111" fmla="*/ 597925 w 959968"/>
                  <a:gd name="connsiteY111" fmla="*/ 241363 h 619864"/>
                  <a:gd name="connsiteX112" fmla="*/ 682950 w 959968"/>
                  <a:gd name="connsiteY112" fmla="*/ 156338 h 619864"/>
                  <a:gd name="connsiteX113" fmla="*/ 661008 w 959968"/>
                  <a:gd name="connsiteY113" fmla="*/ 134395 h 619864"/>
                  <a:gd name="connsiteX114" fmla="*/ 575981 w 959968"/>
                  <a:gd name="connsiteY114" fmla="*/ 219421 h 619864"/>
                  <a:gd name="connsiteX115" fmla="*/ 570497 w 959968"/>
                  <a:gd name="connsiteY115" fmla="*/ 213936 h 619864"/>
                  <a:gd name="connsiteX116" fmla="*/ 548553 w 959968"/>
                  <a:gd name="connsiteY116" fmla="*/ 213936 h 619864"/>
                  <a:gd name="connsiteX117" fmla="*/ 479984 w 959968"/>
                  <a:gd name="connsiteY117" fmla="*/ 282505 h 619864"/>
                  <a:gd name="connsiteX118" fmla="*/ 479984 w 959968"/>
                  <a:gd name="connsiteY118" fmla="*/ 32913 h 619864"/>
                  <a:gd name="connsiteX119" fmla="*/ 927057 w 959968"/>
                  <a:gd name="connsiteY119" fmla="*/ 32913 h 619864"/>
                  <a:gd name="connsiteX120" fmla="*/ 927057 w 959968"/>
                  <a:gd name="connsiteY120" fmla="*/ 526610 h 61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959968" h="619864">
                    <a:moveTo>
                      <a:pt x="940771" y="0"/>
                    </a:moveTo>
                    <a:lnTo>
                      <a:pt x="463528" y="0"/>
                    </a:lnTo>
                    <a:cubicBezTo>
                      <a:pt x="455300" y="0"/>
                      <a:pt x="447072" y="8228"/>
                      <a:pt x="447072" y="16457"/>
                    </a:cubicBezTo>
                    <a:lnTo>
                      <a:pt x="447072" y="277019"/>
                    </a:lnTo>
                    <a:lnTo>
                      <a:pt x="397701" y="219421"/>
                    </a:lnTo>
                    <a:cubicBezTo>
                      <a:pt x="381245" y="202964"/>
                      <a:pt x="359304" y="191993"/>
                      <a:pt x="337362" y="191993"/>
                    </a:cubicBezTo>
                    <a:lnTo>
                      <a:pt x="277021" y="191993"/>
                    </a:lnTo>
                    <a:cubicBezTo>
                      <a:pt x="287991" y="178280"/>
                      <a:pt x="296220" y="161823"/>
                      <a:pt x="301704" y="145366"/>
                    </a:cubicBezTo>
                    <a:lnTo>
                      <a:pt x="318162" y="145366"/>
                    </a:lnTo>
                    <a:cubicBezTo>
                      <a:pt x="323648" y="145366"/>
                      <a:pt x="329132" y="142624"/>
                      <a:pt x="331876" y="137138"/>
                    </a:cubicBezTo>
                    <a:cubicBezTo>
                      <a:pt x="334618" y="131653"/>
                      <a:pt x="334618" y="126167"/>
                      <a:pt x="331876" y="120682"/>
                    </a:cubicBezTo>
                    <a:lnTo>
                      <a:pt x="301704" y="60341"/>
                    </a:lnTo>
                    <a:lnTo>
                      <a:pt x="301704" y="49370"/>
                    </a:lnTo>
                    <a:cubicBezTo>
                      <a:pt x="301704" y="21942"/>
                      <a:pt x="279763" y="2743"/>
                      <a:pt x="255079" y="2743"/>
                    </a:cubicBezTo>
                    <a:lnTo>
                      <a:pt x="159082" y="2743"/>
                    </a:lnTo>
                    <a:cubicBezTo>
                      <a:pt x="131654" y="2743"/>
                      <a:pt x="112454" y="24685"/>
                      <a:pt x="112454" y="49370"/>
                    </a:cubicBezTo>
                    <a:lnTo>
                      <a:pt x="112454" y="126167"/>
                    </a:lnTo>
                    <a:cubicBezTo>
                      <a:pt x="112454" y="150852"/>
                      <a:pt x="123425" y="175537"/>
                      <a:pt x="137138" y="191993"/>
                    </a:cubicBezTo>
                    <a:lnTo>
                      <a:pt x="112454" y="191993"/>
                    </a:lnTo>
                    <a:cubicBezTo>
                      <a:pt x="68569" y="191993"/>
                      <a:pt x="32914" y="227649"/>
                      <a:pt x="32914" y="271534"/>
                    </a:cubicBezTo>
                    <a:lnTo>
                      <a:pt x="32914" y="414157"/>
                    </a:lnTo>
                    <a:cubicBezTo>
                      <a:pt x="32914" y="433357"/>
                      <a:pt x="38399" y="449813"/>
                      <a:pt x="49371" y="460784"/>
                    </a:cubicBezTo>
                    <a:lnTo>
                      <a:pt x="16458" y="460784"/>
                    </a:lnTo>
                    <a:cubicBezTo>
                      <a:pt x="8230" y="460784"/>
                      <a:pt x="0" y="469012"/>
                      <a:pt x="0" y="477241"/>
                    </a:cubicBezTo>
                    <a:lnTo>
                      <a:pt x="0" y="540324"/>
                    </a:lnTo>
                    <a:cubicBezTo>
                      <a:pt x="0" y="548552"/>
                      <a:pt x="8230" y="556781"/>
                      <a:pt x="16458" y="556781"/>
                    </a:cubicBezTo>
                    <a:lnTo>
                      <a:pt x="32914" y="556781"/>
                    </a:lnTo>
                    <a:lnTo>
                      <a:pt x="32914" y="619864"/>
                    </a:lnTo>
                    <a:lnTo>
                      <a:pt x="65827" y="619864"/>
                    </a:lnTo>
                    <a:lnTo>
                      <a:pt x="65827" y="556781"/>
                    </a:lnTo>
                    <a:lnTo>
                      <a:pt x="543069" y="556781"/>
                    </a:lnTo>
                    <a:lnTo>
                      <a:pt x="543069" y="589694"/>
                    </a:lnTo>
                    <a:lnTo>
                      <a:pt x="575981" y="589694"/>
                    </a:lnTo>
                    <a:lnTo>
                      <a:pt x="575981" y="556781"/>
                    </a:lnTo>
                    <a:lnTo>
                      <a:pt x="943513" y="556781"/>
                    </a:lnTo>
                    <a:cubicBezTo>
                      <a:pt x="951741" y="556781"/>
                      <a:pt x="959969" y="548552"/>
                      <a:pt x="959969" y="540324"/>
                    </a:cubicBezTo>
                    <a:lnTo>
                      <a:pt x="959969" y="16457"/>
                    </a:lnTo>
                    <a:cubicBezTo>
                      <a:pt x="957227" y="8228"/>
                      <a:pt x="948999" y="0"/>
                      <a:pt x="940771" y="0"/>
                    </a:cubicBezTo>
                    <a:lnTo>
                      <a:pt x="940771" y="0"/>
                    </a:lnTo>
                    <a:close/>
                    <a:moveTo>
                      <a:pt x="145368" y="46627"/>
                    </a:moveTo>
                    <a:cubicBezTo>
                      <a:pt x="145368" y="38399"/>
                      <a:pt x="153596" y="30170"/>
                      <a:pt x="161824" y="30170"/>
                    </a:cubicBezTo>
                    <a:lnTo>
                      <a:pt x="257821" y="30170"/>
                    </a:lnTo>
                    <a:cubicBezTo>
                      <a:pt x="266049" y="30170"/>
                      <a:pt x="274277" y="38399"/>
                      <a:pt x="274277" y="46627"/>
                    </a:cubicBezTo>
                    <a:lnTo>
                      <a:pt x="274277" y="63084"/>
                    </a:lnTo>
                    <a:cubicBezTo>
                      <a:pt x="274277" y="65826"/>
                      <a:pt x="274277" y="68569"/>
                      <a:pt x="277021" y="71312"/>
                    </a:cubicBezTo>
                    <a:lnTo>
                      <a:pt x="296220" y="112453"/>
                    </a:lnTo>
                    <a:lnTo>
                      <a:pt x="290734" y="112453"/>
                    </a:lnTo>
                    <a:cubicBezTo>
                      <a:pt x="282506" y="112453"/>
                      <a:pt x="274277" y="120682"/>
                      <a:pt x="274277" y="128910"/>
                    </a:cubicBezTo>
                    <a:cubicBezTo>
                      <a:pt x="274277" y="148109"/>
                      <a:pt x="266049" y="164566"/>
                      <a:pt x="252335" y="175537"/>
                    </a:cubicBezTo>
                    <a:cubicBezTo>
                      <a:pt x="238621" y="186508"/>
                      <a:pt x="222165" y="194736"/>
                      <a:pt x="202965" y="191993"/>
                    </a:cubicBezTo>
                    <a:cubicBezTo>
                      <a:pt x="170052" y="189251"/>
                      <a:pt x="145368" y="159080"/>
                      <a:pt x="145368" y="126167"/>
                    </a:cubicBezTo>
                    <a:lnTo>
                      <a:pt x="145368" y="46627"/>
                    </a:lnTo>
                    <a:close/>
                    <a:moveTo>
                      <a:pt x="230393" y="222164"/>
                    </a:moveTo>
                    <a:lnTo>
                      <a:pt x="208451" y="266048"/>
                    </a:lnTo>
                    <a:lnTo>
                      <a:pt x="186510" y="222164"/>
                    </a:lnTo>
                    <a:lnTo>
                      <a:pt x="230393" y="222164"/>
                    </a:lnTo>
                    <a:close/>
                    <a:moveTo>
                      <a:pt x="65827" y="414157"/>
                    </a:moveTo>
                    <a:lnTo>
                      <a:pt x="65827" y="271534"/>
                    </a:lnTo>
                    <a:cubicBezTo>
                      <a:pt x="65827" y="244106"/>
                      <a:pt x="87769" y="224907"/>
                      <a:pt x="112454" y="224907"/>
                    </a:cubicBezTo>
                    <a:lnTo>
                      <a:pt x="150852" y="224907"/>
                    </a:lnTo>
                    <a:lnTo>
                      <a:pt x="194737" y="312675"/>
                    </a:lnTo>
                    <a:cubicBezTo>
                      <a:pt x="197480" y="318160"/>
                      <a:pt x="202965" y="320903"/>
                      <a:pt x="208451" y="320903"/>
                    </a:cubicBezTo>
                    <a:cubicBezTo>
                      <a:pt x="213937" y="320903"/>
                      <a:pt x="219421" y="318160"/>
                      <a:pt x="222165" y="312675"/>
                    </a:cubicBezTo>
                    <a:lnTo>
                      <a:pt x="266049" y="224907"/>
                    </a:lnTo>
                    <a:lnTo>
                      <a:pt x="337362" y="224907"/>
                    </a:lnTo>
                    <a:cubicBezTo>
                      <a:pt x="351076" y="224907"/>
                      <a:pt x="364789" y="230392"/>
                      <a:pt x="373017" y="241363"/>
                    </a:cubicBezTo>
                    <a:lnTo>
                      <a:pt x="449815" y="331874"/>
                    </a:lnTo>
                    <a:cubicBezTo>
                      <a:pt x="452557" y="334617"/>
                      <a:pt x="458042" y="337360"/>
                      <a:pt x="460786" y="337360"/>
                    </a:cubicBezTo>
                    <a:cubicBezTo>
                      <a:pt x="466270" y="337360"/>
                      <a:pt x="469014" y="334617"/>
                      <a:pt x="471756" y="331874"/>
                    </a:cubicBezTo>
                    <a:lnTo>
                      <a:pt x="559525" y="244106"/>
                    </a:lnTo>
                    <a:lnTo>
                      <a:pt x="600667" y="285247"/>
                    </a:lnTo>
                    <a:lnTo>
                      <a:pt x="496442" y="389472"/>
                    </a:lnTo>
                    <a:cubicBezTo>
                      <a:pt x="477242" y="408672"/>
                      <a:pt x="447072" y="408672"/>
                      <a:pt x="427873" y="389472"/>
                    </a:cubicBezTo>
                    <a:lnTo>
                      <a:pt x="378503" y="340103"/>
                    </a:lnTo>
                    <a:cubicBezTo>
                      <a:pt x="373017" y="334617"/>
                      <a:pt x="367532" y="334617"/>
                      <a:pt x="362046" y="337360"/>
                    </a:cubicBezTo>
                    <a:cubicBezTo>
                      <a:pt x="356560" y="340103"/>
                      <a:pt x="351076" y="345588"/>
                      <a:pt x="351076" y="351074"/>
                    </a:cubicBezTo>
                    <a:lnTo>
                      <a:pt x="351076" y="463527"/>
                    </a:lnTo>
                    <a:lnTo>
                      <a:pt x="271535" y="463527"/>
                    </a:lnTo>
                    <a:lnTo>
                      <a:pt x="271535" y="416900"/>
                    </a:lnTo>
                    <a:cubicBezTo>
                      <a:pt x="271535" y="389472"/>
                      <a:pt x="249593" y="370273"/>
                      <a:pt x="224907" y="370273"/>
                    </a:cubicBezTo>
                    <a:lnTo>
                      <a:pt x="161824" y="370273"/>
                    </a:lnTo>
                    <a:lnTo>
                      <a:pt x="161824" y="337360"/>
                    </a:lnTo>
                    <a:lnTo>
                      <a:pt x="128910" y="337360"/>
                    </a:lnTo>
                    <a:lnTo>
                      <a:pt x="128910" y="381244"/>
                    </a:lnTo>
                    <a:cubicBezTo>
                      <a:pt x="128910" y="389472"/>
                      <a:pt x="137138" y="397701"/>
                      <a:pt x="145368" y="397701"/>
                    </a:cubicBezTo>
                    <a:lnTo>
                      <a:pt x="224907" y="397701"/>
                    </a:lnTo>
                    <a:cubicBezTo>
                      <a:pt x="233135" y="397701"/>
                      <a:pt x="241365" y="405929"/>
                      <a:pt x="241365" y="414157"/>
                    </a:cubicBezTo>
                    <a:lnTo>
                      <a:pt x="241365" y="460784"/>
                    </a:lnTo>
                    <a:lnTo>
                      <a:pt x="115197" y="460784"/>
                    </a:lnTo>
                    <a:cubicBezTo>
                      <a:pt x="87769" y="460784"/>
                      <a:pt x="65827" y="438842"/>
                      <a:pt x="65827" y="414157"/>
                    </a:cubicBezTo>
                    <a:lnTo>
                      <a:pt x="65827" y="414157"/>
                    </a:lnTo>
                    <a:close/>
                    <a:moveTo>
                      <a:pt x="383987" y="460784"/>
                    </a:moveTo>
                    <a:lnTo>
                      <a:pt x="383987" y="386729"/>
                    </a:lnTo>
                    <a:lnTo>
                      <a:pt x="408673" y="411414"/>
                    </a:lnTo>
                    <a:cubicBezTo>
                      <a:pt x="419645" y="422385"/>
                      <a:pt x="433359" y="430614"/>
                      <a:pt x="449815" y="433357"/>
                    </a:cubicBezTo>
                    <a:lnTo>
                      <a:pt x="449815" y="460784"/>
                    </a:lnTo>
                    <a:lnTo>
                      <a:pt x="383987" y="460784"/>
                    </a:lnTo>
                    <a:close/>
                    <a:moveTo>
                      <a:pt x="575981" y="526610"/>
                    </a:moveTo>
                    <a:lnTo>
                      <a:pt x="35657" y="526610"/>
                    </a:lnTo>
                    <a:lnTo>
                      <a:pt x="35657" y="493697"/>
                    </a:lnTo>
                    <a:lnTo>
                      <a:pt x="575981" y="493697"/>
                    </a:lnTo>
                    <a:lnTo>
                      <a:pt x="575981" y="526610"/>
                    </a:lnTo>
                    <a:close/>
                    <a:moveTo>
                      <a:pt x="924313" y="526610"/>
                    </a:moveTo>
                    <a:lnTo>
                      <a:pt x="606153" y="526610"/>
                    </a:lnTo>
                    <a:lnTo>
                      <a:pt x="606153" y="479983"/>
                    </a:lnTo>
                    <a:cubicBezTo>
                      <a:pt x="606153" y="471755"/>
                      <a:pt x="597925" y="463527"/>
                      <a:pt x="589695" y="463527"/>
                    </a:cubicBezTo>
                    <a:lnTo>
                      <a:pt x="477242" y="463527"/>
                    </a:lnTo>
                    <a:lnTo>
                      <a:pt x="477242" y="436099"/>
                    </a:lnTo>
                    <a:cubicBezTo>
                      <a:pt x="490956" y="433357"/>
                      <a:pt x="507412" y="425128"/>
                      <a:pt x="518384" y="414157"/>
                    </a:cubicBezTo>
                    <a:lnTo>
                      <a:pt x="633580" y="298961"/>
                    </a:lnTo>
                    <a:cubicBezTo>
                      <a:pt x="639066" y="293476"/>
                      <a:pt x="639066" y="282505"/>
                      <a:pt x="633580" y="277019"/>
                    </a:cubicBezTo>
                    <a:lnTo>
                      <a:pt x="597925" y="241363"/>
                    </a:lnTo>
                    <a:lnTo>
                      <a:pt x="682950" y="156338"/>
                    </a:lnTo>
                    <a:lnTo>
                      <a:pt x="661008" y="134395"/>
                    </a:lnTo>
                    <a:lnTo>
                      <a:pt x="575981" y="219421"/>
                    </a:lnTo>
                    <a:lnTo>
                      <a:pt x="570497" y="213936"/>
                    </a:lnTo>
                    <a:cubicBezTo>
                      <a:pt x="565011" y="208450"/>
                      <a:pt x="554039" y="208450"/>
                      <a:pt x="548553" y="213936"/>
                    </a:cubicBezTo>
                    <a:lnTo>
                      <a:pt x="479984" y="282505"/>
                    </a:lnTo>
                    <a:lnTo>
                      <a:pt x="479984" y="32913"/>
                    </a:lnTo>
                    <a:lnTo>
                      <a:pt x="927057" y="32913"/>
                    </a:lnTo>
                    <a:lnTo>
                      <a:pt x="927057" y="526610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06">
                <a:extLst>
                  <a:ext uri="{FF2B5EF4-FFF2-40B4-BE49-F238E27FC236}">
                    <a16:creationId xmlns:a16="http://schemas.microsoft.com/office/drawing/2014/main" id="{386B738C-F9FC-D806-E131-CD958ACBC974}"/>
                  </a:ext>
                </a:extLst>
              </p:cNvPr>
              <p:cNvSpPr/>
              <p:nvPr/>
            </p:nvSpPr>
            <p:spPr>
              <a:xfrm>
                <a:off x="9281598" y="565176"/>
                <a:ext cx="298960" cy="78854"/>
              </a:xfrm>
              <a:custGeom>
                <a:avLst/>
                <a:gdLst>
                  <a:gd name="connsiteX0" fmla="*/ 98739 w 298960"/>
                  <a:gd name="connsiteY0" fmla="*/ 32227 h 78854"/>
                  <a:gd name="connsiteX1" fmla="*/ 186508 w 298960"/>
                  <a:gd name="connsiteY1" fmla="*/ 76112 h 78854"/>
                  <a:gd name="connsiteX2" fmla="*/ 194736 w 298960"/>
                  <a:gd name="connsiteY2" fmla="*/ 78854 h 78854"/>
                  <a:gd name="connsiteX3" fmla="*/ 202964 w 298960"/>
                  <a:gd name="connsiteY3" fmla="*/ 76112 h 78854"/>
                  <a:gd name="connsiteX4" fmla="*/ 298961 w 298960"/>
                  <a:gd name="connsiteY4" fmla="*/ 29485 h 78854"/>
                  <a:gd name="connsiteX5" fmla="*/ 285247 w 298960"/>
                  <a:gd name="connsiteY5" fmla="*/ 2057 h 78854"/>
                  <a:gd name="connsiteX6" fmla="*/ 197478 w 298960"/>
                  <a:gd name="connsiteY6" fmla="*/ 45941 h 78854"/>
                  <a:gd name="connsiteX7" fmla="*/ 109711 w 298960"/>
                  <a:gd name="connsiteY7" fmla="*/ 2057 h 78854"/>
                  <a:gd name="connsiteX8" fmla="*/ 95997 w 298960"/>
                  <a:gd name="connsiteY8" fmla="*/ 2057 h 78854"/>
                  <a:gd name="connsiteX9" fmla="*/ 0 w 298960"/>
                  <a:gd name="connsiteY9" fmla="*/ 48684 h 78854"/>
                  <a:gd name="connsiteX10" fmla="*/ 13714 w 298960"/>
                  <a:gd name="connsiteY10" fmla="*/ 76112 h 78854"/>
                  <a:gd name="connsiteX11" fmla="*/ 98739 w 298960"/>
                  <a:gd name="connsiteY11" fmla="*/ 32227 h 7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960" h="78854">
                    <a:moveTo>
                      <a:pt x="98739" y="32227"/>
                    </a:moveTo>
                    <a:lnTo>
                      <a:pt x="186508" y="76112"/>
                    </a:lnTo>
                    <a:cubicBezTo>
                      <a:pt x="189250" y="76112"/>
                      <a:pt x="191994" y="78854"/>
                      <a:pt x="194736" y="78854"/>
                    </a:cubicBezTo>
                    <a:cubicBezTo>
                      <a:pt x="197478" y="78854"/>
                      <a:pt x="200222" y="78854"/>
                      <a:pt x="202964" y="76112"/>
                    </a:cubicBezTo>
                    <a:lnTo>
                      <a:pt x="298961" y="29485"/>
                    </a:lnTo>
                    <a:lnTo>
                      <a:pt x="285247" y="2057"/>
                    </a:lnTo>
                    <a:lnTo>
                      <a:pt x="197478" y="45941"/>
                    </a:lnTo>
                    <a:lnTo>
                      <a:pt x="109711" y="2057"/>
                    </a:lnTo>
                    <a:cubicBezTo>
                      <a:pt x="104225" y="-686"/>
                      <a:pt x="98739" y="-686"/>
                      <a:pt x="95997" y="2057"/>
                    </a:cubicBezTo>
                    <a:lnTo>
                      <a:pt x="0" y="48684"/>
                    </a:lnTo>
                    <a:lnTo>
                      <a:pt x="13714" y="76112"/>
                    </a:lnTo>
                    <a:lnTo>
                      <a:pt x="98739" y="3222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107">
                <a:extLst>
                  <a:ext uri="{FF2B5EF4-FFF2-40B4-BE49-F238E27FC236}">
                    <a16:creationId xmlns:a16="http://schemas.microsoft.com/office/drawing/2014/main" id="{81C7F844-077B-3368-FF4B-9692F2F1D92E}"/>
                  </a:ext>
                </a:extLst>
              </p:cNvPr>
              <p:cNvSpPr/>
              <p:nvPr/>
            </p:nvSpPr>
            <p:spPr>
              <a:xfrm>
                <a:off x="9396794" y="740027"/>
                <a:ext cx="191993" cy="32913"/>
              </a:xfrm>
              <a:custGeom>
                <a:avLst/>
                <a:gdLst>
                  <a:gd name="connsiteX0" fmla="*/ -1 w 191993"/>
                  <a:gd name="connsiteY0" fmla="*/ 0 h 32913"/>
                  <a:gd name="connsiteX1" fmla="*/ 191993 w 191993"/>
                  <a:gd name="connsiteY1" fmla="*/ 0 h 32913"/>
                  <a:gd name="connsiteX2" fmla="*/ 191993 w 191993"/>
                  <a:gd name="connsiteY2" fmla="*/ 32913 h 32913"/>
                  <a:gd name="connsiteX3" fmla="*/ -1 w 19199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993" h="32913">
                    <a:moveTo>
                      <a:pt x="-1" y="0"/>
                    </a:moveTo>
                    <a:lnTo>
                      <a:pt x="191993" y="0"/>
                    </a:lnTo>
                    <a:lnTo>
                      <a:pt x="191993" y="32913"/>
                    </a:lnTo>
                    <a:lnTo>
                      <a:pt x="-1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 1108">
                <a:extLst>
                  <a:ext uri="{FF2B5EF4-FFF2-40B4-BE49-F238E27FC236}">
                    <a16:creationId xmlns:a16="http://schemas.microsoft.com/office/drawing/2014/main" id="{05A18F46-97E8-DF97-D8F7-78FBFE251766}"/>
                  </a:ext>
                </a:extLst>
              </p:cNvPr>
              <p:cNvSpPr/>
              <p:nvPr/>
            </p:nvSpPr>
            <p:spPr>
              <a:xfrm>
                <a:off x="9396794" y="803111"/>
                <a:ext cx="191993" cy="32913"/>
              </a:xfrm>
              <a:custGeom>
                <a:avLst/>
                <a:gdLst>
                  <a:gd name="connsiteX0" fmla="*/ -1 w 191993"/>
                  <a:gd name="connsiteY0" fmla="*/ 0 h 32913"/>
                  <a:gd name="connsiteX1" fmla="*/ 191993 w 191993"/>
                  <a:gd name="connsiteY1" fmla="*/ 0 h 32913"/>
                  <a:gd name="connsiteX2" fmla="*/ 191993 w 191993"/>
                  <a:gd name="connsiteY2" fmla="*/ 32913 h 32913"/>
                  <a:gd name="connsiteX3" fmla="*/ -1 w 19199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993" h="32913">
                    <a:moveTo>
                      <a:pt x="-1" y="0"/>
                    </a:moveTo>
                    <a:lnTo>
                      <a:pt x="191993" y="0"/>
                    </a:lnTo>
                    <a:lnTo>
                      <a:pt x="191993" y="32913"/>
                    </a:lnTo>
                    <a:lnTo>
                      <a:pt x="-1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109">
                <a:extLst>
                  <a:ext uri="{FF2B5EF4-FFF2-40B4-BE49-F238E27FC236}">
                    <a16:creationId xmlns:a16="http://schemas.microsoft.com/office/drawing/2014/main" id="{C78B1E7B-5503-C27D-A27B-E5C7139626EE}"/>
                  </a:ext>
                </a:extLst>
              </p:cNvPr>
              <p:cNvSpPr/>
              <p:nvPr/>
            </p:nvSpPr>
            <p:spPr>
              <a:xfrm>
                <a:off x="9396794" y="866194"/>
                <a:ext cx="191993" cy="32913"/>
              </a:xfrm>
              <a:custGeom>
                <a:avLst/>
                <a:gdLst>
                  <a:gd name="connsiteX0" fmla="*/ -1 w 191993"/>
                  <a:gd name="connsiteY0" fmla="*/ 0 h 32913"/>
                  <a:gd name="connsiteX1" fmla="*/ 191993 w 191993"/>
                  <a:gd name="connsiteY1" fmla="*/ 0 h 32913"/>
                  <a:gd name="connsiteX2" fmla="*/ 191993 w 191993"/>
                  <a:gd name="connsiteY2" fmla="*/ 32913 h 32913"/>
                  <a:gd name="connsiteX3" fmla="*/ -1 w 19199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993" h="32913">
                    <a:moveTo>
                      <a:pt x="-1" y="0"/>
                    </a:moveTo>
                    <a:lnTo>
                      <a:pt x="191993" y="0"/>
                    </a:lnTo>
                    <a:lnTo>
                      <a:pt x="191993" y="32913"/>
                    </a:lnTo>
                    <a:lnTo>
                      <a:pt x="-1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110">
                <a:extLst>
                  <a:ext uri="{FF2B5EF4-FFF2-40B4-BE49-F238E27FC236}">
                    <a16:creationId xmlns:a16="http://schemas.microsoft.com/office/drawing/2014/main" id="{7759D6A9-E472-7A48-AF48-43795FA7D772}"/>
                  </a:ext>
                </a:extLst>
              </p:cNvPr>
              <p:cNvSpPr/>
              <p:nvPr/>
            </p:nvSpPr>
            <p:spPr>
              <a:xfrm>
                <a:off x="9396794" y="932021"/>
                <a:ext cx="191993" cy="32913"/>
              </a:xfrm>
              <a:custGeom>
                <a:avLst/>
                <a:gdLst>
                  <a:gd name="connsiteX0" fmla="*/ -1 w 191993"/>
                  <a:gd name="connsiteY0" fmla="*/ 0 h 32913"/>
                  <a:gd name="connsiteX1" fmla="*/ 191993 w 191993"/>
                  <a:gd name="connsiteY1" fmla="*/ 0 h 32913"/>
                  <a:gd name="connsiteX2" fmla="*/ 191993 w 191993"/>
                  <a:gd name="connsiteY2" fmla="*/ 32913 h 32913"/>
                  <a:gd name="connsiteX3" fmla="*/ -1 w 19199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993" h="32913">
                    <a:moveTo>
                      <a:pt x="-1" y="0"/>
                    </a:moveTo>
                    <a:lnTo>
                      <a:pt x="191993" y="0"/>
                    </a:lnTo>
                    <a:lnTo>
                      <a:pt x="191993" y="32913"/>
                    </a:lnTo>
                    <a:lnTo>
                      <a:pt x="-1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111">
                <a:extLst>
                  <a:ext uri="{FF2B5EF4-FFF2-40B4-BE49-F238E27FC236}">
                    <a16:creationId xmlns:a16="http://schemas.microsoft.com/office/drawing/2014/main" id="{FA236AB0-4DB8-9D14-9DE9-9780C3DA494C}"/>
                  </a:ext>
                </a:extLst>
              </p:cNvPr>
              <p:cNvSpPr/>
              <p:nvPr/>
            </p:nvSpPr>
            <p:spPr>
              <a:xfrm>
                <a:off x="8760472" y="1121271"/>
                <a:ext cx="191993" cy="337359"/>
              </a:xfrm>
              <a:custGeom>
                <a:avLst/>
                <a:gdLst>
                  <a:gd name="connsiteX0" fmla="*/ 0 w 191993"/>
                  <a:gd name="connsiteY0" fmla="*/ 224907 h 337359"/>
                  <a:gd name="connsiteX1" fmla="*/ 0 w 191993"/>
                  <a:gd name="connsiteY1" fmla="*/ 320903 h 337359"/>
                  <a:gd name="connsiteX2" fmla="*/ 16456 w 191993"/>
                  <a:gd name="connsiteY2" fmla="*/ 337360 h 337359"/>
                  <a:gd name="connsiteX3" fmla="*/ 175536 w 191993"/>
                  <a:gd name="connsiteY3" fmla="*/ 337360 h 337359"/>
                  <a:gd name="connsiteX4" fmla="*/ 191994 w 191993"/>
                  <a:gd name="connsiteY4" fmla="*/ 320903 h 337359"/>
                  <a:gd name="connsiteX5" fmla="*/ 191994 w 191993"/>
                  <a:gd name="connsiteY5" fmla="*/ 224907 h 337359"/>
                  <a:gd name="connsiteX6" fmla="*/ 145366 w 191993"/>
                  <a:gd name="connsiteY6" fmla="*/ 142624 h 337359"/>
                  <a:gd name="connsiteX7" fmla="*/ 175536 w 191993"/>
                  <a:gd name="connsiteY7" fmla="*/ 79540 h 337359"/>
                  <a:gd name="connsiteX8" fmla="*/ 95997 w 191993"/>
                  <a:gd name="connsiteY8" fmla="*/ 0 h 337359"/>
                  <a:gd name="connsiteX9" fmla="*/ 16456 w 191993"/>
                  <a:gd name="connsiteY9" fmla="*/ 79540 h 337359"/>
                  <a:gd name="connsiteX10" fmla="*/ 46626 w 191993"/>
                  <a:gd name="connsiteY10" fmla="*/ 142624 h 337359"/>
                  <a:gd name="connsiteX11" fmla="*/ 0 w 191993"/>
                  <a:gd name="connsiteY11" fmla="*/ 224907 h 337359"/>
                  <a:gd name="connsiteX12" fmla="*/ 0 w 191993"/>
                  <a:gd name="connsiteY12" fmla="*/ 224907 h 337359"/>
                  <a:gd name="connsiteX13" fmla="*/ 46626 w 191993"/>
                  <a:gd name="connsiteY13" fmla="*/ 79540 h 337359"/>
                  <a:gd name="connsiteX14" fmla="*/ 93253 w 191993"/>
                  <a:gd name="connsiteY14" fmla="*/ 32913 h 337359"/>
                  <a:gd name="connsiteX15" fmla="*/ 139880 w 191993"/>
                  <a:gd name="connsiteY15" fmla="*/ 79540 h 337359"/>
                  <a:gd name="connsiteX16" fmla="*/ 93253 w 191993"/>
                  <a:gd name="connsiteY16" fmla="*/ 126167 h 337359"/>
                  <a:gd name="connsiteX17" fmla="*/ 46626 w 191993"/>
                  <a:gd name="connsiteY17" fmla="*/ 79540 h 337359"/>
                  <a:gd name="connsiteX18" fmla="*/ 46626 w 191993"/>
                  <a:gd name="connsiteY18" fmla="*/ 79540 h 337359"/>
                  <a:gd name="connsiteX19" fmla="*/ 32912 w 191993"/>
                  <a:gd name="connsiteY19" fmla="*/ 224907 h 337359"/>
                  <a:gd name="connsiteX20" fmla="*/ 95997 w 191993"/>
                  <a:gd name="connsiteY20" fmla="*/ 161823 h 337359"/>
                  <a:gd name="connsiteX21" fmla="*/ 159080 w 191993"/>
                  <a:gd name="connsiteY21" fmla="*/ 224907 h 337359"/>
                  <a:gd name="connsiteX22" fmla="*/ 159080 w 191993"/>
                  <a:gd name="connsiteY22" fmla="*/ 304447 h 337359"/>
                  <a:gd name="connsiteX23" fmla="*/ 32912 w 191993"/>
                  <a:gd name="connsiteY23" fmla="*/ 304447 h 337359"/>
                  <a:gd name="connsiteX24" fmla="*/ 32912 w 191993"/>
                  <a:gd name="connsiteY24" fmla="*/ 224907 h 337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1993" h="337359">
                    <a:moveTo>
                      <a:pt x="0" y="224907"/>
                    </a:moveTo>
                    <a:lnTo>
                      <a:pt x="0" y="320903"/>
                    </a:lnTo>
                    <a:cubicBezTo>
                      <a:pt x="0" y="329131"/>
                      <a:pt x="8228" y="337360"/>
                      <a:pt x="16456" y="337360"/>
                    </a:cubicBezTo>
                    <a:lnTo>
                      <a:pt x="175536" y="337360"/>
                    </a:lnTo>
                    <a:cubicBezTo>
                      <a:pt x="183764" y="337360"/>
                      <a:pt x="191994" y="329131"/>
                      <a:pt x="191994" y="320903"/>
                    </a:cubicBezTo>
                    <a:lnTo>
                      <a:pt x="191994" y="224907"/>
                    </a:lnTo>
                    <a:cubicBezTo>
                      <a:pt x="191994" y="189251"/>
                      <a:pt x="172794" y="159080"/>
                      <a:pt x="145366" y="142624"/>
                    </a:cubicBezTo>
                    <a:cubicBezTo>
                      <a:pt x="164566" y="128910"/>
                      <a:pt x="175536" y="106968"/>
                      <a:pt x="175536" y="79540"/>
                    </a:cubicBezTo>
                    <a:cubicBezTo>
                      <a:pt x="175536" y="35656"/>
                      <a:pt x="139880" y="0"/>
                      <a:pt x="95997" y="0"/>
                    </a:cubicBezTo>
                    <a:cubicBezTo>
                      <a:pt x="52112" y="0"/>
                      <a:pt x="16456" y="35656"/>
                      <a:pt x="16456" y="79540"/>
                    </a:cubicBezTo>
                    <a:cubicBezTo>
                      <a:pt x="16456" y="104225"/>
                      <a:pt x="27428" y="126167"/>
                      <a:pt x="46626" y="142624"/>
                    </a:cubicBezTo>
                    <a:cubicBezTo>
                      <a:pt x="19198" y="159080"/>
                      <a:pt x="0" y="189251"/>
                      <a:pt x="0" y="224907"/>
                    </a:cubicBezTo>
                    <a:lnTo>
                      <a:pt x="0" y="224907"/>
                    </a:lnTo>
                    <a:close/>
                    <a:moveTo>
                      <a:pt x="46626" y="79540"/>
                    </a:moveTo>
                    <a:cubicBezTo>
                      <a:pt x="46626" y="52113"/>
                      <a:pt x="68569" y="32913"/>
                      <a:pt x="93253" y="32913"/>
                    </a:cubicBezTo>
                    <a:cubicBezTo>
                      <a:pt x="120681" y="32913"/>
                      <a:pt x="139880" y="54855"/>
                      <a:pt x="139880" y="79540"/>
                    </a:cubicBezTo>
                    <a:cubicBezTo>
                      <a:pt x="139880" y="104225"/>
                      <a:pt x="117939" y="126167"/>
                      <a:pt x="93253" y="126167"/>
                    </a:cubicBezTo>
                    <a:cubicBezTo>
                      <a:pt x="68569" y="128910"/>
                      <a:pt x="46626" y="106968"/>
                      <a:pt x="46626" y="79540"/>
                    </a:cubicBezTo>
                    <a:lnTo>
                      <a:pt x="46626" y="79540"/>
                    </a:lnTo>
                    <a:close/>
                    <a:moveTo>
                      <a:pt x="32912" y="224907"/>
                    </a:moveTo>
                    <a:cubicBezTo>
                      <a:pt x="32912" y="189251"/>
                      <a:pt x="60340" y="161823"/>
                      <a:pt x="95997" y="161823"/>
                    </a:cubicBezTo>
                    <a:cubicBezTo>
                      <a:pt x="131653" y="161823"/>
                      <a:pt x="159080" y="189251"/>
                      <a:pt x="159080" y="224907"/>
                    </a:cubicBezTo>
                    <a:lnTo>
                      <a:pt x="159080" y="304447"/>
                    </a:lnTo>
                    <a:lnTo>
                      <a:pt x="32912" y="304447"/>
                    </a:lnTo>
                    <a:lnTo>
                      <a:pt x="32912" y="22490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112">
                <a:extLst>
                  <a:ext uri="{FF2B5EF4-FFF2-40B4-BE49-F238E27FC236}">
                    <a16:creationId xmlns:a16="http://schemas.microsoft.com/office/drawing/2014/main" id="{F1D075F4-B219-EB8C-26B3-5A7778275B41}"/>
                  </a:ext>
                </a:extLst>
              </p:cNvPr>
              <p:cNvSpPr/>
              <p:nvPr/>
            </p:nvSpPr>
            <p:spPr>
              <a:xfrm>
                <a:off x="8982636" y="1121271"/>
                <a:ext cx="191993" cy="337359"/>
              </a:xfrm>
              <a:custGeom>
                <a:avLst/>
                <a:gdLst>
                  <a:gd name="connsiteX0" fmla="*/ 0 w 191993"/>
                  <a:gd name="connsiteY0" fmla="*/ 224907 h 337359"/>
                  <a:gd name="connsiteX1" fmla="*/ 0 w 191993"/>
                  <a:gd name="connsiteY1" fmla="*/ 320903 h 337359"/>
                  <a:gd name="connsiteX2" fmla="*/ 16456 w 191993"/>
                  <a:gd name="connsiteY2" fmla="*/ 337360 h 337359"/>
                  <a:gd name="connsiteX3" fmla="*/ 175538 w 191993"/>
                  <a:gd name="connsiteY3" fmla="*/ 337360 h 337359"/>
                  <a:gd name="connsiteX4" fmla="*/ 191994 w 191993"/>
                  <a:gd name="connsiteY4" fmla="*/ 320903 h 337359"/>
                  <a:gd name="connsiteX5" fmla="*/ 191994 w 191993"/>
                  <a:gd name="connsiteY5" fmla="*/ 224907 h 337359"/>
                  <a:gd name="connsiteX6" fmla="*/ 145366 w 191993"/>
                  <a:gd name="connsiteY6" fmla="*/ 142624 h 337359"/>
                  <a:gd name="connsiteX7" fmla="*/ 175538 w 191993"/>
                  <a:gd name="connsiteY7" fmla="*/ 79540 h 337359"/>
                  <a:gd name="connsiteX8" fmla="*/ 95997 w 191993"/>
                  <a:gd name="connsiteY8" fmla="*/ 0 h 337359"/>
                  <a:gd name="connsiteX9" fmla="*/ 16456 w 191993"/>
                  <a:gd name="connsiteY9" fmla="*/ 79540 h 337359"/>
                  <a:gd name="connsiteX10" fmla="*/ 46627 w 191993"/>
                  <a:gd name="connsiteY10" fmla="*/ 142624 h 337359"/>
                  <a:gd name="connsiteX11" fmla="*/ 0 w 191993"/>
                  <a:gd name="connsiteY11" fmla="*/ 224907 h 337359"/>
                  <a:gd name="connsiteX12" fmla="*/ 0 w 191993"/>
                  <a:gd name="connsiteY12" fmla="*/ 224907 h 337359"/>
                  <a:gd name="connsiteX13" fmla="*/ 49369 w 191993"/>
                  <a:gd name="connsiteY13" fmla="*/ 79540 h 337359"/>
                  <a:gd name="connsiteX14" fmla="*/ 95997 w 191993"/>
                  <a:gd name="connsiteY14" fmla="*/ 32913 h 337359"/>
                  <a:gd name="connsiteX15" fmla="*/ 142624 w 191993"/>
                  <a:gd name="connsiteY15" fmla="*/ 79540 h 337359"/>
                  <a:gd name="connsiteX16" fmla="*/ 95997 w 191993"/>
                  <a:gd name="connsiteY16" fmla="*/ 126167 h 337359"/>
                  <a:gd name="connsiteX17" fmla="*/ 49369 w 191993"/>
                  <a:gd name="connsiteY17" fmla="*/ 79540 h 337359"/>
                  <a:gd name="connsiteX18" fmla="*/ 49369 w 191993"/>
                  <a:gd name="connsiteY18" fmla="*/ 79540 h 337359"/>
                  <a:gd name="connsiteX19" fmla="*/ 32914 w 191993"/>
                  <a:gd name="connsiteY19" fmla="*/ 224907 h 337359"/>
                  <a:gd name="connsiteX20" fmla="*/ 95997 w 191993"/>
                  <a:gd name="connsiteY20" fmla="*/ 161823 h 337359"/>
                  <a:gd name="connsiteX21" fmla="*/ 159080 w 191993"/>
                  <a:gd name="connsiteY21" fmla="*/ 224907 h 337359"/>
                  <a:gd name="connsiteX22" fmla="*/ 159080 w 191993"/>
                  <a:gd name="connsiteY22" fmla="*/ 304447 h 337359"/>
                  <a:gd name="connsiteX23" fmla="*/ 32914 w 191993"/>
                  <a:gd name="connsiteY23" fmla="*/ 304447 h 337359"/>
                  <a:gd name="connsiteX24" fmla="*/ 32914 w 191993"/>
                  <a:gd name="connsiteY24" fmla="*/ 224907 h 337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1993" h="337359">
                    <a:moveTo>
                      <a:pt x="0" y="224907"/>
                    </a:moveTo>
                    <a:lnTo>
                      <a:pt x="0" y="320903"/>
                    </a:lnTo>
                    <a:cubicBezTo>
                      <a:pt x="0" y="329131"/>
                      <a:pt x="8228" y="337360"/>
                      <a:pt x="16456" y="337360"/>
                    </a:cubicBezTo>
                    <a:lnTo>
                      <a:pt x="175538" y="337360"/>
                    </a:lnTo>
                    <a:cubicBezTo>
                      <a:pt x="183766" y="337360"/>
                      <a:pt x="191994" y="329131"/>
                      <a:pt x="191994" y="320903"/>
                    </a:cubicBezTo>
                    <a:lnTo>
                      <a:pt x="191994" y="224907"/>
                    </a:lnTo>
                    <a:cubicBezTo>
                      <a:pt x="191994" y="189251"/>
                      <a:pt x="172794" y="159080"/>
                      <a:pt x="145366" y="142624"/>
                    </a:cubicBezTo>
                    <a:cubicBezTo>
                      <a:pt x="164566" y="128910"/>
                      <a:pt x="175538" y="106968"/>
                      <a:pt x="175538" y="79540"/>
                    </a:cubicBezTo>
                    <a:cubicBezTo>
                      <a:pt x="175538" y="35656"/>
                      <a:pt x="139880" y="0"/>
                      <a:pt x="95997" y="0"/>
                    </a:cubicBezTo>
                    <a:cubicBezTo>
                      <a:pt x="52113" y="0"/>
                      <a:pt x="16456" y="35656"/>
                      <a:pt x="16456" y="79540"/>
                    </a:cubicBezTo>
                    <a:cubicBezTo>
                      <a:pt x="16456" y="104225"/>
                      <a:pt x="27428" y="126167"/>
                      <a:pt x="46627" y="142624"/>
                    </a:cubicBezTo>
                    <a:cubicBezTo>
                      <a:pt x="19200" y="159080"/>
                      <a:pt x="0" y="189251"/>
                      <a:pt x="0" y="224907"/>
                    </a:cubicBezTo>
                    <a:lnTo>
                      <a:pt x="0" y="224907"/>
                    </a:lnTo>
                    <a:close/>
                    <a:moveTo>
                      <a:pt x="49369" y="79540"/>
                    </a:moveTo>
                    <a:cubicBezTo>
                      <a:pt x="49369" y="52113"/>
                      <a:pt x="71311" y="32913"/>
                      <a:pt x="95997" y="32913"/>
                    </a:cubicBezTo>
                    <a:cubicBezTo>
                      <a:pt x="120682" y="32913"/>
                      <a:pt x="142624" y="54855"/>
                      <a:pt x="142624" y="79540"/>
                    </a:cubicBezTo>
                    <a:cubicBezTo>
                      <a:pt x="142624" y="104225"/>
                      <a:pt x="120682" y="126167"/>
                      <a:pt x="95997" y="126167"/>
                    </a:cubicBezTo>
                    <a:cubicBezTo>
                      <a:pt x="71311" y="126167"/>
                      <a:pt x="49369" y="106968"/>
                      <a:pt x="49369" y="79540"/>
                    </a:cubicBezTo>
                    <a:lnTo>
                      <a:pt x="49369" y="79540"/>
                    </a:lnTo>
                    <a:close/>
                    <a:moveTo>
                      <a:pt x="32914" y="224907"/>
                    </a:moveTo>
                    <a:cubicBezTo>
                      <a:pt x="32914" y="189251"/>
                      <a:pt x="60341" y="161823"/>
                      <a:pt x="95997" y="161823"/>
                    </a:cubicBezTo>
                    <a:cubicBezTo>
                      <a:pt x="131653" y="161823"/>
                      <a:pt x="159080" y="189251"/>
                      <a:pt x="159080" y="224907"/>
                    </a:cubicBezTo>
                    <a:lnTo>
                      <a:pt x="159080" y="304447"/>
                    </a:lnTo>
                    <a:lnTo>
                      <a:pt x="32914" y="304447"/>
                    </a:lnTo>
                    <a:lnTo>
                      <a:pt x="32914" y="22490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113">
                <a:extLst>
                  <a:ext uri="{FF2B5EF4-FFF2-40B4-BE49-F238E27FC236}">
                    <a16:creationId xmlns:a16="http://schemas.microsoft.com/office/drawing/2014/main" id="{73D425EE-098B-C519-F9B6-E6D3CA8F9899}"/>
                  </a:ext>
                </a:extLst>
              </p:cNvPr>
              <p:cNvSpPr/>
              <p:nvPr/>
            </p:nvSpPr>
            <p:spPr>
              <a:xfrm>
                <a:off x="9207543" y="1121271"/>
                <a:ext cx="191993" cy="337359"/>
              </a:xfrm>
              <a:custGeom>
                <a:avLst/>
                <a:gdLst>
                  <a:gd name="connsiteX0" fmla="*/ 0 w 191993"/>
                  <a:gd name="connsiteY0" fmla="*/ 224907 h 337359"/>
                  <a:gd name="connsiteX1" fmla="*/ 0 w 191993"/>
                  <a:gd name="connsiteY1" fmla="*/ 320903 h 337359"/>
                  <a:gd name="connsiteX2" fmla="*/ 16456 w 191993"/>
                  <a:gd name="connsiteY2" fmla="*/ 337360 h 337359"/>
                  <a:gd name="connsiteX3" fmla="*/ 175536 w 191993"/>
                  <a:gd name="connsiteY3" fmla="*/ 337360 h 337359"/>
                  <a:gd name="connsiteX4" fmla="*/ 191994 w 191993"/>
                  <a:gd name="connsiteY4" fmla="*/ 320903 h 337359"/>
                  <a:gd name="connsiteX5" fmla="*/ 191994 w 191993"/>
                  <a:gd name="connsiteY5" fmla="*/ 224907 h 337359"/>
                  <a:gd name="connsiteX6" fmla="*/ 145366 w 191993"/>
                  <a:gd name="connsiteY6" fmla="*/ 142624 h 337359"/>
                  <a:gd name="connsiteX7" fmla="*/ 175536 w 191993"/>
                  <a:gd name="connsiteY7" fmla="*/ 79540 h 337359"/>
                  <a:gd name="connsiteX8" fmla="*/ 95997 w 191993"/>
                  <a:gd name="connsiteY8" fmla="*/ 0 h 337359"/>
                  <a:gd name="connsiteX9" fmla="*/ 16456 w 191993"/>
                  <a:gd name="connsiteY9" fmla="*/ 79540 h 337359"/>
                  <a:gd name="connsiteX10" fmla="*/ 46627 w 191993"/>
                  <a:gd name="connsiteY10" fmla="*/ 142624 h 337359"/>
                  <a:gd name="connsiteX11" fmla="*/ 0 w 191993"/>
                  <a:gd name="connsiteY11" fmla="*/ 224907 h 337359"/>
                  <a:gd name="connsiteX12" fmla="*/ 0 w 191993"/>
                  <a:gd name="connsiteY12" fmla="*/ 224907 h 337359"/>
                  <a:gd name="connsiteX13" fmla="*/ 46627 w 191993"/>
                  <a:gd name="connsiteY13" fmla="*/ 79540 h 337359"/>
                  <a:gd name="connsiteX14" fmla="*/ 93253 w 191993"/>
                  <a:gd name="connsiteY14" fmla="*/ 32913 h 337359"/>
                  <a:gd name="connsiteX15" fmla="*/ 139880 w 191993"/>
                  <a:gd name="connsiteY15" fmla="*/ 79540 h 337359"/>
                  <a:gd name="connsiteX16" fmla="*/ 93253 w 191993"/>
                  <a:gd name="connsiteY16" fmla="*/ 126167 h 337359"/>
                  <a:gd name="connsiteX17" fmla="*/ 46627 w 191993"/>
                  <a:gd name="connsiteY17" fmla="*/ 79540 h 337359"/>
                  <a:gd name="connsiteX18" fmla="*/ 46627 w 191993"/>
                  <a:gd name="connsiteY18" fmla="*/ 79540 h 337359"/>
                  <a:gd name="connsiteX19" fmla="*/ 30170 w 191993"/>
                  <a:gd name="connsiteY19" fmla="*/ 224907 h 337359"/>
                  <a:gd name="connsiteX20" fmla="*/ 93253 w 191993"/>
                  <a:gd name="connsiteY20" fmla="*/ 161823 h 337359"/>
                  <a:gd name="connsiteX21" fmla="*/ 156338 w 191993"/>
                  <a:gd name="connsiteY21" fmla="*/ 224907 h 337359"/>
                  <a:gd name="connsiteX22" fmla="*/ 156338 w 191993"/>
                  <a:gd name="connsiteY22" fmla="*/ 304447 h 337359"/>
                  <a:gd name="connsiteX23" fmla="*/ 30170 w 191993"/>
                  <a:gd name="connsiteY23" fmla="*/ 304447 h 337359"/>
                  <a:gd name="connsiteX24" fmla="*/ 30170 w 191993"/>
                  <a:gd name="connsiteY24" fmla="*/ 224907 h 337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1993" h="337359">
                    <a:moveTo>
                      <a:pt x="0" y="224907"/>
                    </a:moveTo>
                    <a:lnTo>
                      <a:pt x="0" y="320903"/>
                    </a:lnTo>
                    <a:cubicBezTo>
                      <a:pt x="0" y="329131"/>
                      <a:pt x="8228" y="337360"/>
                      <a:pt x="16456" y="337360"/>
                    </a:cubicBezTo>
                    <a:lnTo>
                      <a:pt x="175536" y="337360"/>
                    </a:lnTo>
                    <a:cubicBezTo>
                      <a:pt x="183766" y="337360"/>
                      <a:pt x="191994" y="329131"/>
                      <a:pt x="191994" y="320903"/>
                    </a:cubicBezTo>
                    <a:lnTo>
                      <a:pt x="191994" y="224907"/>
                    </a:lnTo>
                    <a:cubicBezTo>
                      <a:pt x="191994" y="189251"/>
                      <a:pt x="172794" y="159080"/>
                      <a:pt x="145366" y="142624"/>
                    </a:cubicBezTo>
                    <a:cubicBezTo>
                      <a:pt x="164566" y="128910"/>
                      <a:pt x="175536" y="106968"/>
                      <a:pt x="175536" y="79540"/>
                    </a:cubicBezTo>
                    <a:cubicBezTo>
                      <a:pt x="175536" y="35656"/>
                      <a:pt x="139880" y="0"/>
                      <a:pt x="95997" y="0"/>
                    </a:cubicBezTo>
                    <a:cubicBezTo>
                      <a:pt x="52112" y="0"/>
                      <a:pt x="16456" y="35656"/>
                      <a:pt x="16456" y="79540"/>
                    </a:cubicBezTo>
                    <a:cubicBezTo>
                      <a:pt x="16456" y="104225"/>
                      <a:pt x="27428" y="126167"/>
                      <a:pt x="46627" y="142624"/>
                    </a:cubicBezTo>
                    <a:cubicBezTo>
                      <a:pt x="16456" y="159080"/>
                      <a:pt x="0" y="189251"/>
                      <a:pt x="0" y="224907"/>
                    </a:cubicBezTo>
                    <a:lnTo>
                      <a:pt x="0" y="224907"/>
                    </a:lnTo>
                    <a:close/>
                    <a:moveTo>
                      <a:pt x="46627" y="79540"/>
                    </a:moveTo>
                    <a:cubicBezTo>
                      <a:pt x="46627" y="52113"/>
                      <a:pt x="68569" y="32913"/>
                      <a:pt x="93253" y="32913"/>
                    </a:cubicBezTo>
                    <a:cubicBezTo>
                      <a:pt x="117939" y="32913"/>
                      <a:pt x="139880" y="54855"/>
                      <a:pt x="139880" y="79540"/>
                    </a:cubicBezTo>
                    <a:cubicBezTo>
                      <a:pt x="139880" y="104225"/>
                      <a:pt x="117939" y="126167"/>
                      <a:pt x="93253" y="126167"/>
                    </a:cubicBezTo>
                    <a:cubicBezTo>
                      <a:pt x="68569" y="126167"/>
                      <a:pt x="46627" y="106968"/>
                      <a:pt x="46627" y="79540"/>
                    </a:cubicBezTo>
                    <a:lnTo>
                      <a:pt x="46627" y="79540"/>
                    </a:lnTo>
                    <a:close/>
                    <a:moveTo>
                      <a:pt x="30170" y="224907"/>
                    </a:moveTo>
                    <a:cubicBezTo>
                      <a:pt x="30170" y="189251"/>
                      <a:pt x="57597" y="161823"/>
                      <a:pt x="93253" y="161823"/>
                    </a:cubicBezTo>
                    <a:cubicBezTo>
                      <a:pt x="128910" y="161823"/>
                      <a:pt x="156338" y="189251"/>
                      <a:pt x="156338" y="224907"/>
                    </a:cubicBezTo>
                    <a:lnTo>
                      <a:pt x="156338" y="304447"/>
                    </a:lnTo>
                    <a:lnTo>
                      <a:pt x="30170" y="304447"/>
                    </a:lnTo>
                    <a:lnTo>
                      <a:pt x="30170" y="22490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114">
                <a:extLst>
                  <a:ext uri="{FF2B5EF4-FFF2-40B4-BE49-F238E27FC236}">
                    <a16:creationId xmlns:a16="http://schemas.microsoft.com/office/drawing/2014/main" id="{012218BF-18A5-C105-AA5E-0EBBAB28AFBC}"/>
                  </a:ext>
                </a:extLst>
              </p:cNvPr>
              <p:cNvSpPr/>
              <p:nvPr/>
            </p:nvSpPr>
            <p:spPr>
              <a:xfrm>
                <a:off x="9429707" y="1121271"/>
                <a:ext cx="191993" cy="337359"/>
              </a:xfrm>
              <a:custGeom>
                <a:avLst/>
                <a:gdLst>
                  <a:gd name="connsiteX0" fmla="*/ 0 w 191993"/>
                  <a:gd name="connsiteY0" fmla="*/ 224907 h 337359"/>
                  <a:gd name="connsiteX1" fmla="*/ 0 w 191993"/>
                  <a:gd name="connsiteY1" fmla="*/ 320903 h 337359"/>
                  <a:gd name="connsiteX2" fmla="*/ 16458 w 191993"/>
                  <a:gd name="connsiteY2" fmla="*/ 337360 h 337359"/>
                  <a:gd name="connsiteX3" fmla="*/ 175538 w 191993"/>
                  <a:gd name="connsiteY3" fmla="*/ 337360 h 337359"/>
                  <a:gd name="connsiteX4" fmla="*/ 191994 w 191993"/>
                  <a:gd name="connsiteY4" fmla="*/ 320903 h 337359"/>
                  <a:gd name="connsiteX5" fmla="*/ 191994 w 191993"/>
                  <a:gd name="connsiteY5" fmla="*/ 224907 h 337359"/>
                  <a:gd name="connsiteX6" fmla="*/ 145366 w 191993"/>
                  <a:gd name="connsiteY6" fmla="*/ 142624 h 337359"/>
                  <a:gd name="connsiteX7" fmla="*/ 175538 w 191993"/>
                  <a:gd name="connsiteY7" fmla="*/ 79540 h 337359"/>
                  <a:gd name="connsiteX8" fmla="*/ 95997 w 191993"/>
                  <a:gd name="connsiteY8" fmla="*/ 0 h 337359"/>
                  <a:gd name="connsiteX9" fmla="*/ 16458 w 191993"/>
                  <a:gd name="connsiteY9" fmla="*/ 79540 h 337359"/>
                  <a:gd name="connsiteX10" fmla="*/ 46627 w 191993"/>
                  <a:gd name="connsiteY10" fmla="*/ 142624 h 337359"/>
                  <a:gd name="connsiteX11" fmla="*/ 0 w 191993"/>
                  <a:gd name="connsiteY11" fmla="*/ 224907 h 337359"/>
                  <a:gd name="connsiteX12" fmla="*/ 0 w 191993"/>
                  <a:gd name="connsiteY12" fmla="*/ 224907 h 337359"/>
                  <a:gd name="connsiteX13" fmla="*/ 46627 w 191993"/>
                  <a:gd name="connsiteY13" fmla="*/ 79540 h 337359"/>
                  <a:gd name="connsiteX14" fmla="*/ 93255 w 191993"/>
                  <a:gd name="connsiteY14" fmla="*/ 32913 h 337359"/>
                  <a:gd name="connsiteX15" fmla="*/ 139882 w 191993"/>
                  <a:gd name="connsiteY15" fmla="*/ 79540 h 337359"/>
                  <a:gd name="connsiteX16" fmla="*/ 93255 w 191993"/>
                  <a:gd name="connsiteY16" fmla="*/ 126167 h 337359"/>
                  <a:gd name="connsiteX17" fmla="*/ 46627 w 191993"/>
                  <a:gd name="connsiteY17" fmla="*/ 79540 h 337359"/>
                  <a:gd name="connsiteX18" fmla="*/ 46627 w 191993"/>
                  <a:gd name="connsiteY18" fmla="*/ 79540 h 337359"/>
                  <a:gd name="connsiteX19" fmla="*/ 30171 w 191993"/>
                  <a:gd name="connsiteY19" fmla="*/ 224907 h 337359"/>
                  <a:gd name="connsiteX20" fmla="*/ 93255 w 191993"/>
                  <a:gd name="connsiteY20" fmla="*/ 161823 h 337359"/>
                  <a:gd name="connsiteX21" fmla="*/ 156338 w 191993"/>
                  <a:gd name="connsiteY21" fmla="*/ 224907 h 337359"/>
                  <a:gd name="connsiteX22" fmla="*/ 156338 w 191993"/>
                  <a:gd name="connsiteY22" fmla="*/ 304447 h 337359"/>
                  <a:gd name="connsiteX23" fmla="*/ 30171 w 191993"/>
                  <a:gd name="connsiteY23" fmla="*/ 304447 h 337359"/>
                  <a:gd name="connsiteX24" fmla="*/ 30171 w 191993"/>
                  <a:gd name="connsiteY24" fmla="*/ 224907 h 337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1993" h="337359">
                    <a:moveTo>
                      <a:pt x="0" y="224907"/>
                    </a:moveTo>
                    <a:lnTo>
                      <a:pt x="0" y="320903"/>
                    </a:lnTo>
                    <a:cubicBezTo>
                      <a:pt x="0" y="329131"/>
                      <a:pt x="8228" y="337360"/>
                      <a:pt x="16458" y="337360"/>
                    </a:cubicBezTo>
                    <a:lnTo>
                      <a:pt x="175538" y="337360"/>
                    </a:lnTo>
                    <a:cubicBezTo>
                      <a:pt x="183766" y="337360"/>
                      <a:pt x="191994" y="329131"/>
                      <a:pt x="191994" y="320903"/>
                    </a:cubicBezTo>
                    <a:lnTo>
                      <a:pt x="191994" y="224907"/>
                    </a:lnTo>
                    <a:cubicBezTo>
                      <a:pt x="191994" y="189251"/>
                      <a:pt x="172794" y="159080"/>
                      <a:pt x="145366" y="142624"/>
                    </a:cubicBezTo>
                    <a:cubicBezTo>
                      <a:pt x="164566" y="128910"/>
                      <a:pt x="175538" y="106968"/>
                      <a:pt x="175538" y="79540"/>
                    </a:cubicBezTo>
                    <a:cubicBezTo>
                      <a:pt x="175538" y="35656"/>
                      <a:pt x="139882" y="0"/>
                      <a:pt x="95997" y="0"/>
                    </a:cubicBezTo>
                    <a:cubicBezTo>
                      <a:pt x="52113" y="0"/>
                      <a:pt x="16458" y="35656"/>
                      <a:pt x="16458" y="79540"/>
                    </a:cubicBezTo>
                    <a:cubicBezTo>
                      <a:pt x="16458" y="104225"/>
                      <a:pt x="27428" y="126167"/>
                      <a:pt x="46627" y="142624"/>
                    </a:cubicBezTo>
                    <a:cubicBezTo>
                      <a:pt x="19200" y="159080"/>
                      <a:pt x="0" y="189251"/>
                      <a:pt x="0" y="224907"/>
                    </a:cubicBezTo>
                    <a:lnTo>
                      <a:pt x="0" y="224907"/>
                    </a:lnTo>
                    <a:close/>
                    <a:moveTo>
                      <a:pt x="46627" y="79540"/>
                    </a:moveTo>
                    <a:cubicBezTo>
                      <a:pt x="46627" y="52113"/>
                      <a:pt x="68569" y="32913"/>
                      <a:pt x="93255" y="32913"/>
                    </a:cubicBezTo>
                    <a:cubicBezTo>
                      <a:pt x="117939" y="32913"/>
                      <a:pt x="139882" y="54855"/>
                      <a:pt x="139882" y="79540"/>
                    </a:cubicBezTo>
                    <a:cubicBezTo>
                      <a:pt x="139882" y="104225"/>
                      <a:pt x="117939" y="126167"/>
                      <a:pt x="93255" y="126167"/>
                    </a:cubicBezTo>
                    <a:cubicBezTo>
                      <a:pt x="68569" y="126167"/>
                      <a:pt x="46627" y="106968"/>
                      <a:pt x="46627" y="79540"/>
                    </a:cubicBezTo>
                    <a:lnTo>
                      <a:pt x="46627" y="79540"/>
                    </a:lnTo>
                    <a:close/>
                    <a:moveTo>
                      <a:pt x="30171" y="224907"/>
                    </a:moveTo>
                    <a:cubicBezTo>
                      <a:pt x="30171" y="189251"/>
                      <a:pt x="57599" y="161823"/>
                      <a:pt x="93255" y="161823"/>
                    </a:cubicBezTo>
                    <a:cubicBezTo>
                      <a:pt x="128910" y="161823"/>
                      <a:pt x="156338" y="189251"/>
                      <a:pt x="156338" y="224907"/>
                    </a:cubicBezTo>
                    <a:lnTo>
                      <a:pt x="156338" y="304447"/>
                    </a:lnTo>
                    <a:lnTo>
                      <a:pt x="30171" y="304447"/>
                    </a:lnTo>
                    <a:lnTo>
                      <a:pt x="30171" y="22490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532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00AD5-AA90-A3DA-ECC3-CC88E29114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038" y="1161931"/>
            <a:ext cx="6235598" cy="3435122"/>
          </a:xfrm>
        </p:spPr>
        <p:txBody>
          <a:bodyPr numCol="1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Vorgeschlagene</a:t>
            </a:r>
            <a:r>
              <a:rPr lang="en-IE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Verfahren</a:t>
            </a:r>
            <a:r>
              <a:rPr lang="en-IE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IE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</a:t>
            </a:r>
            <a:r>
              <a:rPr lang="en-IE" sz="1200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Diskussionen</a:t>
            </a:r>
            <a:r>
              <a:rPr lang="en-IE" sz="1200" u="sng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IE" sz="1200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kleinen</a:t>
            </a:r>
            <a:r>
              <a:rPr lang="en-IE" sz="1200" u="sng" dirty="0">
                <a:ea typeface="Calibri" panose="020F0502020204030204" pitchFamily="34" charset="0"/>
                <a:cs typeface="Times New Roman" panose="02020603050405020304" pitchFamily="18" charset="0"/>
              </a:rPr>
              <a:t> Gruppen :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Teilen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Sie die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Teilnehmer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kleine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Gruppen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geben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Sie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ihnen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Fallstudien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oder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Arbeitssituationen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zur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Diskussion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oder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Lösung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Dies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ermöglicht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Wissenstransfer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zwischen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Lernenden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IE" sz="1200" u="sng" dirty="0">
                <a:ea typeface="Calibri" panose="020F0502020204030204" pitchFamily="34" charset="0"/>
                <a:cs typeface="Times New Roman" panose="02020603050405020304" pitchFamily="18" charset="0"/>
              </a:rPr>
              <a:t>Q &amp; A-</a:t>
            </a:r>
            <a:r>
              <a:rPr lang="en-IE" sz="1200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Sitzungen</a:t>
            </a:r>
            <a:r>
              <a:rPr lang="en-IE" sz="1200" u="sng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Informelle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Frage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-und-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Antwort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Sitzungen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sind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kleinen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Gruppen am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effektivsten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dienen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eher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Auffrischung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Kenntnissen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Vermittlung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neuer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Fähigkeiten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Diese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sollten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häufig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in den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Kursen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eingesetzt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IE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Multimedia: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Multimediales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Schulungsmaterial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in der Regel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provokanter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herausfordernder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daher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für den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erwachsenen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Geist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anregender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Die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Ausbilder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sollten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sicherstellen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dass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alle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eingebetteten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Tools in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vollem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Umfang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genutzt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• 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E" sz="1200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nteraktive</a:t>
            </a:r>
            <a:r>
              <a:rPr lang="en-IE" sz="1200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Werkzeuge</a:t>
            </a:r>
            <a:r>
              <a:rPr lang="en-IE" sz="1200" u="sng" dirty="0"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Einbindung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Schüler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kann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leicht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durch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Einsatz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interaktiver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Tools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erreicht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Ein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Beispiel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für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kostenloses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Tool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Kahoot!,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spielbasierte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Lern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- und Trivia-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Plattform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die in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Klassenzimmern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Büros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sozialen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Einrichtungen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eingesetzt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wird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Sie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können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Quiz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zusammenstellen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das von den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Schülern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auf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ihren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Handys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/Tablets/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Computern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beantwortet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kann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Es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möglich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sofortiges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Feedback und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Ergebnisse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erhalten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I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2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EC9F8A-CFE0-7F54-B096-D297DC1E8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986" y="258154"/>
            <a:ext cx="6642327" cy="482600"/>
          </a:xfrm>
        </p:spPr>
        <p:txBody>
          <a:bodyPr/>
          <a:lstStyle/>
          <a:p>
            <a:r>
              <a:rPr lang="en-IE" sz="2800" dirty="0"/>
              <a:t>04: </a:t>
            </a:r>
            <a:r>
              <a:rPr lang="en-US" sz="2800" b="1" dirty="0" err="1"/>
              <a:t>Optionen</a:t>
            </a:r>
            <a:r>
              <a:rPr lang="en-US" sz="2800" b="1" dirty="0"/>
              <a:t> für die </a:t>
            </a:r>
            <a:r>
              <a:rPr lang="en-US" sz="2800" b="1" dirty="0" err="1"/>
              <a:t>Kursdurchführung</a:t>
            </a:r>
            <a:r>
              <a:rPr lang="en-IE" sz="2800" dirty="0"/>
              <a:t>(</a:t>
            </a:r>
            <a:r>
              <a:rPr lang="en-IE" sz="2800" dirty="0" err="1"/>
              <a:t>fortgesetzt</a:t>
            </a:r>
            <a:r>
              <a:rPr lang="en-IE" sz="2800" dirty="0"/>
              <a:t>)…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A4C53-9F2F-F087-EEF2-69BE86F2763B}"/>
              </a:ext>
            </a:extLst>
          </p:cNvPr>
          <p:cNvSpPr txBox="1"/>
          <p:nvPr/>
        </p:nvSpPr>
        <p:spPr>
          <a:xfrm>
            <a:off x="661986" y="6604827"/>
            <a:ext cx="6235649" cy="291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755934">
              <a:lnSpc>
                <a:spcPct val="107000"/>
              </a:lnSpc>
              <a:spcAft>
                <a:spcPts val="800"/>
              </a:spcAft>
              <a:buFont typeface="+mj-lt"/>
              <a:buAutoNum type="alphaLcParenR" startAt="2"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Online-</a:t>
            </a:r>
            <a:r>
              <a:rPr lang="en-US" sz="16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Lernen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755934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Methode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nutzt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Internettechnologien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die in die PIFS-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Lernplattform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eingebettet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um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breite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Palette von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Lösungen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das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bieten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Der PIFS-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wird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Online-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Lernprogramm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den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Zugang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Beteiligten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einschließlich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Ausbildern</a:t>
            </a:r>
            <a:r>
              <a:rPr lang="en-IE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Studenten</a:t>
            </a:r>
            <a:r>
              <a:rPr lang="en-IE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Lebensmittel</a:t>
            </a:r>
            <a:r>
              <a:rPr lang="en-IE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-KMUs und </a:t>
            </a:r>
            <a:r>
              <a:rPr lang="en-IE" sz="12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Mitarbeitern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Thema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Lebensmittelinnovation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speziell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den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Seniorenmarkt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Lebensmittelsektor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angeboten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 defTabSz="755934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Projektplattform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wird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mehrsprachige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interaktive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Website sein, die informative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Ressourcen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bereits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erwähnten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Selbsteinschätzung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Innovationsbereitschaft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Unternehmen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digitalisierten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Übungen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Aktivitäten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zur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Entwicklung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Innovationsfähigkeiten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kombiniert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Zusätzlich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gibt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Leseempfehlungen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Multimedia-Links. Das Online-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Lernangebot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berücksichtigt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bewährte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Verfahren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Online-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Lernens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dass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gleichem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oder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ähnlichem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Lernziel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Benutzerschnittstelle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die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Erfahrung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Medium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radikal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unterschiedlich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sein </a:t>
            </a:r>
            <a:r>
              <a:rPr lang="en-IE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können</a:t>
            </a:r>
            <a:r>
              <a:rPr lang="en-IE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26380-5FC1-EFB8-C671-5E9F4D471910}"/>
              </a:ext>
            </a:extLst>
          </p:cNvPr>
          <p:cNvSpPr txBox="1"/>
          <p:nvPr/>
        </p:nvSpPr>
        <p:spPr>
          <a:xfrm>
            <a:off x="-28" y="4666174"/>
            <a:ext cx="7559675" cy="1648020"/>
          </a:xfrm>
          <a:prstGeom prst="rect">
            <a:avLst/>
          </a:prstGeom>
          <a:solidFill>
            <a:srgbClr val="85D2E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09322CBC-C5F2-E860-5A09-12EE13E5B6CC}"/>
              </a:ext>
            </a:extLst>
          </p:cNvPr>
          <p:cNvGrpSpPr/>
          <p:nvPr/>
        </p:nvGrpSpPr>
        <p:grpSpPr>
          <a:xfrm>
            <a:off x="5285984" y="4887686"/>
            <a:ext cx="1215024" cy="1193483"/>
            <a:chOff x="2535967" y="3877309"/>
            <a:chExt cx="912375" cy="910597"/>
          </a:xfrm>
        </p:grpSpPr>
        <p:sp>
          <p:nvSpPr>
            <p:cNvPr id="8" name="Freeform 1474">
              <a:extLst>
                <a:ext uri="{FF2B5EF4-FFF2-40B4-BE49-F238E27FC236}">
                  <a16:creationId xmlns:a16="http://schemas.microsoft.com/office/drawing/2014/main" id="{A1CC0607-6CAB-84AD-B2EC-8F25D7D39B4F}"/>
                </a:ext>
              </a:extLst>
            </p:cNvPr>
            <p:cNvSpPr/>
            <p:nvPr/>
          </p:nvSpPr>
          <p:spPr>
            <a:xfrm>
              <a:off x="2692305" y="3877309"/>
              <a:ext cx="608894" cy="740545"/>
            </a:xfrm>
            <a:custGeom>
              <a:avLst/>
              <a:gdLst>
                <a:gd name="connsiteX0" fmla="*/ 578724 w 608894"/>
                <a:gd name="connsiteY0" fmla="*/ 183765 h 740545"/>
                <a:gd name="connsiteX1" fmla="*/ 578724 w 608894"/>
                <a:gd name="connsiteY1" fmla="*/ 142624 h 740545"/>
                <a:gd name="connsiteX2" fmla="*/ 597923 w 608894"/>
                <a:gd name="connsiteY2" fmla="*/ 134396 h 740545"/>
                <a:gd name="connsiteX3" fmla="*/ 608894 w 608894"/>
                <a:gd name="connsiteY3" fmla="*/ 120682 h 740545"/>
                <a:gd name="connsiteX4" fmla="*/ 597923 w 608894"/>
                <a:gd name="connsiteY4" fmla="*/ 106968 h 740545"/>
                <a:gd name="connsiteX5" fmla="*/ 309932 w 608894"/>
                <a:gd name="connsiteY5" fmla="*/ 0 h 740545"/>
                <a:gd name="connsiteX6" fmla="*/ 298961 w 608894"/>
                <a:gd name="connsiteY6" fmla="*/ 0 h 740545"/>
                <a:gd name="connsiteX7" fmla="*/ 10971 w 608894"/>
                <a:gd name="connsiteY7" fmla="*/ 106968 h 740545"/>
                <a:gd name="connsiteX8" fmla="*/ 0 w 608894"/>
                <a:gd name="connsiteY8" fmla="*/ 120682 h 740545"/>
                <a:gd name="connsiteX9" fmla="*/ 10971 w 608894"/>
                <a:gd name="connsiteY9" fmla="*/ 134396 h 740545"/>
                <a:gd name="connsiteX10" fmla="*/ 128910 w 608894"/>
                <a:gd name="connsiteY10" fmla="*/ 178280 h 740545"/>
                <a:gd name="connsiteX11" fmla="*/ 76797 w 608894"/>
                <a:gd name="connsiteY11" fmla="*/ 389473 h 740545"/>
                <a:gd name="connsiteX12" fmla="*/ 79540 w 608894"/>
                <a:gd name="connsiteY12" fmla="*/ 403186 h 740545"/>
                <a:gd name="connsiteX13" fmla="*/ 79540 w 608894"/>
                <a:gd name="connsiteY13" fmla="*/ 403186 h 740545"/>
                <a:gd name="connsiteX14" fmla="*/ 98739 w 608894"/>
                <a:gd name="connsiteY14" fmla="*/ 630835 h 740545"/>
                <a:gd name="connsiteX15" fmla="*/ 301704 w 608894"/>
                <a:gd name="connsiteY15" fmla="*/ 740546 h 740545"/>
                <a:gd name="connsiteX16" fmla="*/ 504669 w 608894"/>
                <a:gd name="connsiteY16" fmla="*/ 630835 h 740545"/>
                <a:gd name="connsiteX17" fmla="*/ 523868 w 608894"/>
                <a:gd name="connsiteY17" fmla="*/ 403186 h 740545"/>
                <a:gd name="connsiteX18" fmla="*/ 523868 w 608894"/>
                <a:gd name="connsiteY18" fmla="*/ 403186 h 740545"/>
                <a:gd name="connsiteX19" fmla="*/ 526611 w 608894"/>
                <a:gd name="connsiteY19" fmla="*/ 389473 h 740545"/>
                <a:gd name="connsiteX20" fmla="*/ 474498 w 608894"/>
                <a:gd name="connsiteY20" fmla="*/ 178280 h 740545"/>
                <a:gd name="connsiteX21" fmla="*/ 543068 w 608894"/>
                <a:gd name="connsiteY21" fmla="*/ 153595 h 740545"/>
                <a:gd name="connsiteX22" fmla="*/ 543068 w 608894"/>
                <a:gd name="connsiteY22" fmla="*/ 183765 h 740545"/>
                <a:gd name="connsiteX23" fmla="*/ 512897 w 608894"/>
                <a:gd name="connsiteY23" fmla="*/ 227649 h 740545"/>
                <a:gd name="connsiteX24" fmla="*/ 512897 w 608894"/>
                <a:gd name="connsiteY24" fmla="*/ 274276 h 740545"/>
                <a:gd name="connsiteX25" fmla="*/ 529354 w 608894"/>
                <a:gd name="connsiteY25" fmla="*/ 290733 h 740545"/>
                <a:gd name="connsiteX26" fmla="*/ 589695 w 608894"/>
                <a:gd name="connsiteY26" fmla="*/ 290733 h 740545"/>
                <a:gd name="connsiteX27" fmla="*/ 606151 w 608894"/>
                <a:gd name="connsiteY27" fmla="*/ 274276 h 740545"/>
                <a:gd name="connsiteX28" fmla="*/ 606151 w 608894"/>
                <a:gd name="connsiteY28" fmla="*/ 227649 h 740545"/>
                <a:gd name="connsiteX29" fmla="*/ 578724 w 608894"/>
                <a:gd name="connsiteY29" fmla="*/ 183765 h 740545"/>
                <a:gd name="connsiteX30" fmla="*/ 578724 w 608894"/>
                <a:gd name="connsiteY30" fmla="*/ 183765 h 740545"/>
                <a:gd name="connsiteX31" fmla="*/ 93254 w 608894"/>
                <a:gd name="connsiteY31" fmla="*/ 515639 h 740545"/>
                <a:gd name="connsiteX32" fmla="*/ 167309 w 608894"/>
                <a:gd name="connsiteY32" fmla="*/ 515639 h 740545"/>
                <a:gd name="connsiteX33" fmla="*/ 181022 w 608894"/>
                <a:gd name="connsiteY33" fmla="*/ 606151 h 740545"/>
                <a:gd name="connsiteX34" fmla="*/ 134395 w 608894"/>
                <a:gd name="connsiteY34" fmla="*/ 625350 h 740545"/>
                <a:gd name="connsiteX35" fmla="*/ 93254 w 608894"/>
                <a:gd name="connsiteY35" fmla="*/ 515639 h 740545"/>
                <a:gd name="connsiteX36" fmla="*/ 93254 w 608894"/>
                <a:gd name="connsiteY36" fmla="*/ 515639 h 740545"/>
                <a:gd name="connsiteX37" fmla="*/ 93254 w 608894"/>
                <a:gd name="connsiteY37" fmla="*/ 485469 h 740545"/>
                <a:gd name="connsiteX38" fmla="*/ 112453 w 608894"/>
                <a:gd name="connsiteY38" fmla="*/ 408672 h 740545"/>
                <a:gd name="connsiteX39" fmla="*/ 178280 w 608894"/>
                <a:gd name="connsiteY39" fmla="*/ 408672 h 740545"/>
                <a:gd name="connsiteX40" fmla="*/ 170051 w 608894"/>
                <a:gd name="connsiteY40" fmla="*/ 485469 h 740545"/>
                <a:gd name="connsiteX41" fmla="*/ 93254 w 608894"/>
                <a:gd name="connsiteY41" fmla="*/ 485469 h 740545"/>
                <a:gd name="connsiteX42" fmla="*/ 156338 w 608894"/>
                <a:gd name="connsiteY42" fmla="*/ 647292 h 740545"/>
                <a:gd name="connsiteX43" fmla="*/ 194736 w 608894"/>
                <a:gd name="connsiteY43" fmla="*/ 633578 h 740545"/>
                <a:gd name="connsiteX44" fmla="*/ 227649 w 608894"/>
                <a:gd name="connsiteY44" fmla="*/ 693919 h 740545"/>
                <a:gd name="connsiteX45" fmla="*/ 156338 w 608894"/>
                <a:gd name="connsiteY45" fmla="*/ 647292 h 740545"/>
                <a:gd name="connsiteX46" fmla="*/ 156338 w 608894"/>
                <a:gd name="connsiteY46" fmla="*/ 647292 h 740545"/>
                <a:gd name="connsiteX47" fmla="*/ 290733 w 608894"/>
                <a:gd name="connsiteY47" fmla="*/ 707633 h 740545"/>
                <a:gd name="connsiteX48" fmla="*/ 222164 w 608894"/>
                <a:gd name="connsiteY48" fmla="*/ 628093 h 740545"/>
                <a:gd name="connsiteX49" fmla="*/ 290733 w 608894"/>
                <a:gd name="connsiteY49" fmla="*/ 619864 h 740545"/>
                <a:gd name="connsiteX50" fmla="*/ 290733 w 608894"/>
                <a:gd name="connsiteY50" fmla="*/ 707633 h 740545"/>
                <a:gd name="connsiteX51" fmla="*/ 290733 w 608894"/>
                <a:gd name="connsiteY51" fmla="*/ 589694 h 740545"/>
                <a:gd name="connsiteX52" fmla="*/ 213936 w 608894"/>
                <a:gd name="connsiteY52" fmla="*/ 597922 h 740545"/>
                <a:gd name="connsiteX53" fmla="*/ 200222 w 608894"/>
                <a:gd name="connsiteY53" fmla="*/ 512897 h 740545"/>
                <a:gd name="connsiteX54" fmla="*/ 290733 w 608894"/>
                <a:gd name="connsiteY54" fmla="*/ 512897 h 740545"/>
                <a:gd name="connsiteX55" fmla="*/ 290733 w 608894"/>
                <a:gd name="connsiteY55" fmla="*/ 589694 h 740545"/>
                <a:gd name="connsiteX56" fmla="*/ 290733 w 608894"/>
                <a:gd name="connsiteY56" fmla="*/ 485469 h 740545"/>
                <a:gd name="connsiteX57" fmla="*/ 200222 w 608894"/>
                <a:gd name="connsiteY57" fmla="*/ 485469 h 740545"/>
                <a:gd name="connsiteX58" fmla="*/ 211193 w 608894"/>
                <a:gd name="connsiteY58" fmla="*/ 408672 h 740545"/>
                <a:gd name="connsiteX59" fmla="*/ 290733 w 608894"/>
                <a:gd name="connsiteY59" fmla="*/ 408672 h 740545"/>
                <a:gd name="connsiteX60" fmla="*/ 290733 w 608894"/>
                <a:gd name="connsiteY60" fmla="*/ 485469 h 740545"/>
                <a:gd name="connsiteX61" fmla="*/ 320904 w 608894"/>
                <a:gd name="connsiteY61" fmla="*/ 707633 h 740545"/>
                <a:gd name="connsiteX62" fmla="*/ 320904 w 608894"/>
                <a:gd name="connsiteY62" fmla="*/ 619864 h 740545"/>
                <a:gd name="connsiteX63" fmla="*/ 389473 w 608894"/>
                <a:gd name="connsiteY63" fmla="*/ 628093 h 740545"/>
                <a:gd name="connsiteX64" fmla="*/ 320904 w 608894"/>
                <a:gd name="connsiteY64" fmla="*/ 707633 h 740545"/>
                <a:gd name="connsiteX65" fmla="*/ 320904 w 608894"/>
                <a:gd name="connsiteY65" fmla="*/ 707633 h 740545"/>
                <a:gd name="connsiteX66" fmla="*/ 411415 w 608894"/>
                <a:gd name="connsiteY66" fmla="*/ 515639 h 740545"/>
                <a:gd name="connsiteX67" fmla="*/ 397701 w 608894"/>
                <a:gd name="connsiteY67" fmla="*/ 600665 h 740545"/>
                <a:gd name="connsiteX68" fmla="*/ 320904 w 608894"/>
                <a:gd name="connsiteY68" fmla="*/ 592437 h 740545"/>
                <a:gd name="connsiteX69" fmla="*/ 320904 w 608894"/>
                <a:gd name="connsiteY69" fmla="*/ 515639 h 740545"/>
                <a:gd name="connsiteX70" fmla="*/ 411415 w 608894"/>
                <a:gd name="connsiteY70" fmla="*/ 515639 h 740545"/>
                <a:gd name="connsiteX71" fmla="*/ 320904 w 608894"/>
                <a:gd name="connsiteY71" fmla="*/ 485469 h 740545"/>
                <a:gd name="connsiteX72" fmla="*/ 320904 w 608894"/>
                <a:gd name="connsiteY72" fmla="*/ 408672 h 740545"/>
                <a:gd name="connsiteX73" fmla="*/ 400444 w 608894"/>
                <a:gd name="connsiteY73" fmla="*/ 408672 h 740545"/>
                <a:gd name="connsiteX74" fmla="*/ 411415 w 608894"/>
                <a:gd name="connsiteY74" fmla="*/ 485469 h 740545"/>
                <a:gd name="connsiteX75" fmla="*/ 320904 w 608894"/>
                <a:gd name="connsiteY75" fmla="*/ 485469 h 740545"/>
                <a:gd name="connsiteX76" fmla="*/ 386730 w 608894"/>
                <a:gd name="connsiteY76" fmla="*/ 693919 h 740545"/>
                <a:gd name="connsiteX77" fmla="*/ 419643 w 608894"/>
                <a:gd name="connsiteY77" fmla="*/ 633578 h 740545"/>
                <a:gd name="connsiteX78" fmla="*/ 458042 w 608894"/>
                <a:gd name="connsiteY78" fmla="*/ 647292 h 740545"/>
                <a:gd name="connsiteX79" fmla="*/ 386730 w 608894"/>
                <a:gd name="connsiteY79" fmla="*/ 693919 h 740545"/>
                <a:gd name="connsiteX80" fmla="*/ 386730 w 608894"/>
                <a:gd name="connsiteY80" fmla="*/ 693919 h 740545"/>
                <a:gd name="connsiteX81" fmla="*/ 474498 w 608894"/>
                <a:gd name="connsiteY81" fmla="*/ 625350 h 740545"/>
                <a:gd name="connsiteX82" fmla="*/ 427871 w 608894"/>
                <a:gd name="connsiteY82" fmla="*/ 606151 h 740545"/>
                <a:gd name="connsiteX83" fmla="*/ 441585 w 608894"/>
                <a:gd name="connsiteY83" fmla="*/ 515639 h 740545"/>
                <a:gd name="connsiteX84" fmla="*/ 515640 w 608894"/>
                <a:gd name="connsiteY84" fmla="*/ 515639 h 740545"/>
                <a:gd name="connsiteX85" fmla="*/ 474498 w 608894"/>
                <a:gd name="connsiteY85" fmla="*/ 625350 h 740545"/>
                <a:gd name="connsiteX86" fmla="*/ 474498 w 608894"/>
                <a:gd name="connsiteY86" fmla="*/ 625350 h 740545"/>
                <a:gd name="connsiteX87" fmla="*/ 441585 w 608894"/>
                <a:gd name="connsiteY87" fmla="*/ 485469 h 740545"/>
                <a:gd name="connsiteX88" fmla="*/ 433357 w 608894"/>
                <a:gd name="connsiteY88" fmla="*/ 408672 h 740545"/>
                <a:gd name="connsiteX89" fmla="*/ 499184 w 608894"/>
                <a:gd name="connsiteY89" fmla="*/ 408672 h 740545"/>
                <a:gd name="connsiteX90" fmla="*/ 518383 w 608894"/>
                <a:gd name="connsiteY90" fmla="*/ 485469 h 740545"/>
                <a:gd name="connsiteX91" fmla="*/ 441585 w 608894"/>
                <a:gd name="connsiteY91" fmla="*/ 485469 h 740545"/>
                <a:gd name="connsiteX92" fmla="*/ 496441 w 608894"/>
                <a:gd name="connsiteY92" fmla="*/ 378501 h 740545"/>
                <a:gd name="connsiteX93" fmla="*/ 112453 w 608894"/>
                <a:gd name="connsiteY93" fmla="*/ 378501 h 740545"/>
                <a:gd name="connsiteX94" fmla="*/ 159080 w 608894"/>
                <a:gd name="connsiteY94" fmla="*/ 189251 h 740545"/>
                <a:gd name="connsiteX95" fmla="*/ 298961 w 608894"/>
                <a:gd name="connsiteY95" fmla="*/ 241363 h 740545"/>
                <a:gd name="connsiteX96" fmla="*/ 309932 w 608894"/>
                <a:gd name="connsiteY96" fmla="*/ 241363 h 740545"/>
                <a:gd name="connsiteX97" fmla="*/ 449814 w 608894"/>
                <a:gd name="connsiteY97" fmla="*/ 189251 h 740545"/>
                <a:gd name="connsiteX98" fmla="*/ 496441 w 608894"/>
                <a:gd name="connsiteY98" fmla="*/ 378501 h 740545"/>
                <a:gd name="connsiteX99" fmla="*/ 304447 w 608894"/>
                <a:gd name="connsiteY99" fmla="*/ 76797 h 740545"/>
                <a:gd name="connsiteX100" fmla="*/ 263305 w 608894"/>
                <a:gd name="connsiteY100" fmla="*/ 101483 h 740545"/>
                <a:gd name="connsiteX101" fmla="*/ 266048 w 608894"/>
                <a:gd name="connsiteY101" fmla="*/ 148109 h 740545"/>
                <a:gd name="connsiteX102" fmla="*/ 309932 w 608894"/>
                <a:gd name="connsiteY102" fmla="*/ 167309 h 740545"/>
                <a:gd name="connsiteX103" fmla="*/ 345588 w 608894"/>
                <a:gd name="connsiteY103" fmla="*/ 137138 h 740545"/>
                <a:gd name="connsiteX104" fmla="*/ 504669 w 608894"/>
                <a:gd name="connsiteY104" fmla="*/ 137138 h 740545"/>
                <a:gd name="connsiteX105" fmla="*/ 301704 w 608894"/>
                <a:gd name="connsiteY105" fmla="*/ 211193 h 740545"/>
                <a:gd name="connsiteX106" fmla="*/ 57598 w 608894"/>
                <a:gd name="connsiteY106" fmla="*/ 120682 h 740545"/>
                <a:gd name="connsiteX107" fmla="*/ 301704 w 608894"/>
                <a:gd name="connsiteY107" fmla="*/ 30171 h 740545"/>
                <a:gd name="connsiteX108" fmla="*/ 504669 w 608894"/>
                <a:gd name="connsiteY108" fmla="*/ 104225 h 740545"/>
                <a:gd name="connsiteX109" fmla="*/ 345588 w 608894"/>
                <a:gd name="connsiteY109" fmla="*/ 104225 h 740545"/>
                <a:gd name="connsiteX110" fmla="*/ 304447 w 608894"/>
                <a:gd name="connsiteY110" fmla="*/ 76797 h 740545"/>
                <a:gd name="connsiteX111" fmla="*/ 304447 w 608894"/>
                <a:gd name="connsiteY111" fmla="*/ 76797 h 740545"/>
                <a:gd name="connsiteX112" fmla="*/ 320904 w 608894"/>
                <a:gd name="connsiteY112" fmla="*/ 120682 h 740545"/>
                <a:gd name="connsiteX113" fmla="*/ 312675 w 608894"/>
                <a:gd name="connsiteY113" fmla="*/ 134396 h 740545"/>
                <a:gd name="connsiteX114" fmla="*/ 296219 w 608894"/>
                <a:gd name="connsiteY114" fmla="*/ 131653 h 740545"/>
                <a:gd name="connsiteX115" fmla="*/ 293476 w 608894"/>
                <a:gd name="connsiteY115" fmla="*/ 115196 h 740545"/>
                <a:gd name="connsiteX116" fmla="*/ 307190 w 608894"/>
                <a:gd name="connsiteY116" fmla="*/ 106968 h 740545"/>
                <a:gd name="connsiteX117" fmla="*/ 320904 w 608894"/>
                <a:gd name="connsiteY117" fmla="*/ 120682 h 740545"/>
                <a:gd name="connsiteX118" fmla="*/ 320904 w 608894"/>
                <a:gd name="connsiteY118" fmla="*/ 120682 h 740545"/>
                <a:gd name="connsiteX119" fmla="*/ 578724 w 608894"/>
                <a:gd name="connsiteY119" fmla="*/ 257820 h 740545"/>
                <a:gd name="connsiteX120" fmla="*/ 548553 w 608894"/>
                <a:gd name="connsiteY120" fmla="*/ 257820 h 740545"/>
                <a:gd name="connsiteX121" fmla="*/ 548553 w 608894"/>
                <a:gd name="connsiteY121" fmla="*/ 227649 h 740545"/>
                <a:gd name="connsiteX122" fmla="*/ 565010 w 608894"/>
                <a:gd name="connsiteY122" fmla="*/ 211193 h 740545"/>
                <a:gd name="connsiteX123" fmla="*/ 581467 w 608894"/>
                <a:gd name="connsiteY123" fmla="*/ 227649 h 740545"/>
                <a:gd name="connsiteX124" fmla="*/ 581467 w 608894"/>
                <a:gd name="connsiteY124" fmla="*/ 257820 h 74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08894" h="740545">
                  <a:moveTo>
                    <a:pt x="578724" y="183765"/>
                  </a:moveTo>
                  <a:lnTo>
                    <a:pt x="578724" y="142624"/>
                  </a:lnTo>
                  <a:lnTo>
                    <a:pt x="597923" y="134396"/>
                  </a:lnTo>
                  <a:cubicBezTo>
                    <a:pt x="603409" y="131653"/>
                    <a:pt x="608894" y="126167"/>
                    <a:pt x="608894" y="120682"/>
                  </a:cubicBezTo>
                  <a:cubicBezTo>
                    <a:pt x="608894" y="115196"/>
                    <a:pt x="606151" y="109710"/>
                    <a:pt x="597923" y="106968"/>
                  </a:cubicBezTo>
                  <a:lnTo>
                    <a:pt x="309932" y="0"/>
                  </a:lnTo>
                  <a:cubicBezTo>
                    <a:pt x="307190" y="0"/>
                    <a:pt x="301704" y="0"/>
                    <a:pt x="298961" y="0"/>
                  </a:cubicBezTo>
                  <a:lnTo>
                    <a:pt x="10971" y="106968"/>
                  </a:lnTo>
                  <a:cubicBezTo>
                    <a:pt x="5485" y="109710"/>
                    <a:pt x="0" y="115196"/>
                    <a:pt x="0" y="120682"/>
                  </a:cubicBezTo>
                  <a:cubicBezTo>
                    <a:pt x="0" y="126167"/>
                    <a:pt x="2743" y="131653"/>
                    <a:pt x="10971" y="134396"/>
                  </a:cubicBezTo>
                  <a:lnTo>
                    <a:pt x="128910" y="178280"/>
                  </a:lnTo>
                  <a:lnTo>
                    <a:pt x="76797" y="389473"/>
                  </a:lnTo>
                  <a:cubicBezTo>
                    <a:pt x="76797" y="394958"/>
                    <a:pt x="76797" y="397701"/>
                    <a:pt x="79540" y="403186"/>
                  </a:cubicBezTo>
                  <a:cubicBezTo>
                    <a:pt x="79540" y="403186"/>
                    <a:pt x="79540" y="403186"/>
                    <a:pt x="79540" y="403186"/>
                  </a:cubicBezTo>
                  <a:cubicBezTo>
                    <a:pt x="46627" y="477241"/>
                    <a:pt x="54855" y="565009"/>
                    <a:pt x="98739" y="630835"/>
                  </a:cubicBezTo>
                  <a:cubicBezTo>
                    <a:pt x="142624" y="699404"/>
                    <a:pt x="219421" y="740546"/>
                    <a:pt x="301704" y="740546"/>
                  </a:cubicBezTo>
                  <a:cubicBezTo>
                    <a:pt x="383987" y="740546"/>
                    <a:pt x="458042" y="699404"/>
                    <a:pt x="504669" y="630835"/>
                  </a:cubicBezTo>
                  <a:cubicBezTo>
                    <a:pt x="548553" y="562266"/>
                    <a:pt x="556781" y="477241"/>
                    <a:pt x="523868" y="403186"/>
                  </a:cubicBezTo>
                  <a:cubicBezTo>
                    <a:pt x="523868" y="403186"/>
                    <a:pt x="523868" y="403186"/>
                    <a:pt x="523868" y="403186"/>
                  </a:cubicBezTo>
                  <a:cubicBezTo>
                    <a:pt x="526611" y="400443"/>
                    <a:pt x="526611" y="394958"/>
                    <a:pt x="526611" y="389473"/>
                  </a:cubicBezTo>
                  <a:lnTo>
                    <a:pt x="474498" y="178280"/>
                  </a:lnTo>
                  <a:lnTo>
                    <a:pt x="543068" y="153595"/>
                  </a:lnTo>
                  <a:lnTo>
                    <a:pt x="543068" y="183765"/>
                  </a:lnTo>
                  <a:cubicBezTo>
                    <a:pt x="523868" y="189251"/>
                    <a:pt x="512897" y="208450"/>
                    <a:pt x="512897" y="227649"/>
                  </a:cubicBezTo>
                  <a:lnTo>
                    <a:pt x="512897" y="274276"/>
                  </a:lnTo>
                  <a:cubicBezTo>
                    <a:pt x="512897" y="282505"/>
                    <a:pt x="518383" y="290733"/>
                    <a:pt x="529354" y="290733"/>
                  </a:cubicBezTo>
                  <a:lnTo>
                    <a:pt x="589695" y="290733"/>
                  </a:lnTo>
                  <a:cubicBezTo>
                    <a:pt x="597923" y="290733"/>
                    <a:pt x="606151" y="285248"/>
                    <a:pt x="606151" y="274276"/>
                  </a:cubicBezTo>
                  <a:lnTo>
                    <a:pt x="606151" y="227649"/>
                  </a:lnTo>
                  <a:cubicBezTo>
                    <a:pt x="608894" y="208450"/>
                    <a:pt x="595180" y="191993"/>
                    <a:pt x="578724" y="183765"/>
                  </a:cubicBezTo>
                  <a:lnTo>
                    <a:pt x="578724" y="183765"/>
                  </a:lnTo>
                  <a:close/>
                  <a:moveTo>
                    <a:pt x="93254" y="515639"/>
                  </a:moveTo>
                  <a:lnTo>
                    <a:pt x="167309" y="515639"/>
                  </a:lnTo>
                  <a:cubicBezTo>
                    <a:pt x="167309" y="545810"/>
                    <a:pt x="172794" y="578723"/>
                    <a:pt x="181022" y="606151"/>
                  </a:cubicBezTo>
                  <a:cubicBezTo>
                    <a:pt x="164566" y="611636"/>
                    <a:pt x="148109" y="617122"/>
                    <a:pt x="134395" y="625350"/>
                  </a:cubicBezTo>
                  <a:cubicBezTo>
                    <a:pt x="112453" y="592437"/>
                    <a:pt x="95997" y="554038"/>
                    <a:pt x="93254" y="515639"/>
                  </a:cubicBezTo>
                  <a:lnTo>
                    <a:pt x="93254" y="515639"/>
                  </a:lnTo>
                  <a:close/>
                  <a:moveTo>
                    <a:pt x="93254" y="485469"/>
                  </a:moveTo>
                  <a:cubicBezTo>
                    <a:pt x="95997" y="458042"/>
                    <a:pt x="101482" y="433357"/>
                    <a:pt x="112453" y="408672"/>
                  </a:cubicBezTo>
                  <a:lnTo>
                    <a:pt x="178280" y="408672"/>
                  </a:lnTo>
                  <a:cubicBezTo>
                    <a:pt x="172794" y="433357"/>
                    <a:pt x="170051" y="458042"/>
                    <a:pt x="170051" y="485469"/>
                  </a:cubicBezTo>
                  <a:lnTo>
                    <a:pt x="93254" y="485469"/>
                  </a:lnTo>
                  <a:close/>
                  <a:moveTo>
                    <a:pt x="156338" y="647292"/>
                  </a:moveTo>
                  <a:cubicBezTo>
                    <a:pt x="167309" y="641807"/>
                    <a:pt x="181022" y="636321"/>
                    <a:pt x="194736" y="633578"/>
                  </a:cubicBezTo>
                  <a:cubicBezTo>
                    <a:pt x="202965" y="655520"/>
                    <a:pt x="213936" y="674720"/>
                    <a:pt x="227649" y="693919"/>
                  </a:cubicBezTo>
                  <a:cubicBezTo>
                    <a:pt x="197479" y="682948"/>
                    <a:pt x="175537" y="669234"/>
                    <a:pt x="156338" y="647292"/>
                  </a:cubicBezTo>
                  <a:lnTo>
                    <a:pt x="156338" y="647292"/>
                  </a:lnTo>
                  <a:close/>
                  <a:moveTo>
                    <a:pt x="290733" y="707633"/>
                  </a:moveTo>
                  <a:cubicBezTo>
                    <a:pt x="263305" y="699404"/>
                    <a:pt x="238621" y="669234"/>
                    <a:pt x="222164" y="628093"/>
                  </a:cubicBezTo>
                  <a:cubicBezTo>
                    <a:pt x="244106" y="622607"/>
                    <a:pt x="266048" y="622607"/>
                    <a:pt x="290733" y="619864"/>
                  </a:cubicBezTo>
                  <a:lnTo>
                    <a:pt x="290733" y="707633"/>
                  </a:lnTo>
                  <a:close/>
                  <a:moveTo>
                    <a:pt x="290733" y="589694"/>
                  </a:moveTo>
                  <a:cubicBezTo>
                    <a:pt x="263305" y="589694"/>
                    <a:pt x="238621" y="592437"/>
                    <a:pt x="213936" y="597922"/>
                  </a:cubicBezTo>
                  <a:cubicBezTo>
                    <a:pt x="205708" y="570495"/>
                    <a:pt x="202965" y="543067"/>
                    <a:pt x="200222" y="512897"/>
                  </a:cubicBezTo>
                  <a:lnTo>
                    <a:pt x="290733" y="512897"/>
                  </a:lnTo>
                  <a:lnTo>
                    <a:pt x="290733" y="589694"/>
                  </a:lnTo>
                  <a:close/>
                  <a:moveTo>
                    <a:pt x="290733" y="485469"/>
                  </a:moveTo>
                  <a:lnTo>
                    <a:pt x="200222" y="485469"/>
                  </a:lnTo>
                  <a:cubicBezTo>
                    <a:pt x="200222" y="460784"/>
                    <a:pt x="205708" y="433357"/>
                    <a:pt x="211193" y="408672"/>
                  </a:cubicBezTo>
                  <a:lnTo>
                    <a:pt x="290733" y="408672"/>
                  </a:lnTo>
                  <a:lnTo>
                    <a:pt x="290733" y="485469"/>
                  </a:lnTo>
                  <a:close/>
                  <a:moveTo>
                    <a:pt x="320904" y="707633"/>
                  </a:moveTo>
                  <a:lnTo>
                    <a:pt x="320904" y="619864"/>
                  </a:lnTo>
                  <a:cubicBezTo>
                    <a:pt x="342846" y="619864"/>
                    <a:pt x="367531" y="622607"/>
                    <a:pt x="389473" y="628093"/>
                  </a:cubicBezTo>
                  <a:cubicBezTo>
                    <a:pt x="373016" y="669234"/>
                    <a:pt x="348331" y="699404"/>
                    <a:pt x="320904" y="707633"/>
                  </a:cubicBezTo>
                  <a:lnTo>
                    <a:pt x="320904" y="707633"/>
                  </a:lnTo>
                  <a:close/>
                  <a:moveTo>
                    <a:pt x="411415" y="515639"/>
                  </a:moveTo>
                  <a:cubicBezTo>
                    <a:pt x="411415" y="543067"/>
                    <a:pt x="405929" y="573238"/>
                    <a:pt x="397701" y="600665"/>
                  </a:cubicBezTo>
                  <a:cubicBezTo>
                    <a:pt x="373016" y="595180"/>
                    <a:pt x="345588" y="592437"/>
                    <a:pt x="320904" y="592437"/>
                  </a:cubicBezTo>
                  <a:lnTo>
                    <a:pt x="320904" y="515639"/>
                  </a:lnTo>
                  <a:lnTo>
                    <a:pt x="411415" y="515639"/>
                  </a:lnTo>
                  <a:close/>
                  <a:moveTo>
                    <a:pt x="320904" y="485469"/>
                  </a:moveTo>
                  <a:lnTo>
                    <a:pt x="320904" y="408672"/>
                  </a:lnTo>
                  <a:lnTo>
                    <a:pt x="400444" y="408672"/>
                  </a:lnTo>
                  <a:cubicBezTo>
                    <a:pt x="405929" y="433357"/>
                    <a:pt x="408672" y="458042"/>
                    <a:pt x="411415" y="485469"/>
                  </a:cubicBezTo>
                  <a:lnTo>
                    <a:pt x="320904" y="485469"/>
                  </a:lnTo>
                  <a:close/>
                  <a:moveTo>
                    <a:pt x="386730" y="693919"/>
                  </a:moveTo>
                  <a:cubicBezTo>
                    <a:pt x="400444" y="674720"/>
                    <a:pt x="411415" y="655520"/>
                    <a:pt x="419643" y="633578"/>
                  </a:cubicBezTo>
                  <a:cubicBezTo>
                    <a:pt x="433357" y="636321"/>
                    <a:pt x="444328" y="641807"/>
                    <a:pt x="458042" y="647292"/>
                  </a:cubicBezTo>
                  <a:cubicBezTo>
                    <a:pt x="436100" y="669234"/>
                    <a:pt x="411415" y="682948"/>
                    <a:pt x="386730" y="693919"/>
                  </a:cubicBezTo>
                  <a:lnTo>
                    <a:pt x="386730" y="693919"/>
                  </a:lnTo>
                  <a:close/>
                  <a:moveTo>
                    <a:pt x="474498" y="625350"/>
                  </a:moveTo>
                  <a:cubicBezTo>
                    <a:pt x="458042" y="617122"/>
                    <a:pt x="444328" y="611636"/>
                    <a:pt x="427871" y="606151"/>
                  </a:cubicBezTo>
                  <a:cubicBezTo>
                    <a:pt x="436100" y="575980"/>
                    <a:pt x="441585" y="545810"/>
                    <a:pt x="441585" y="515639"/>
                  </a:cubicBezTo>
                  <a:lnTo>
                    <a:pt x="515640" y="515639"/>
                  </a:lnTo>
                  <a:cubicBezTo>
                    <a:pt x="512897" y="554038"/>
                    <a:pt x="499184" y="592437"/>
                    <a:pt x="474498" y="625350"/>
                  </a:cubicBezTo>
                  <a:lnTo>
                    <a:pt x="474498" y="625350"/>
                  </a:lnTo>
                  <a:close/>
                  <a:moveTo>
                    <a:pt x="441585" y="485469"/>
                  </a:moveTo>
                  <a:cubicBezTo>
                    <a:pt x="441585" y="460784"/>
                    <a:pt x="438843" y="433357"/>
                    <a:pt x="433357" y="408672"/>
                  </a:cubicBezTo>
                  <a:lnTo>
                    <a:pt x="499184" y="408672"/>
                  </a:lnTo>
                  <a:cubicBezTo>
                    <a:pt x="510154" y="433357"/>
                    <a:pt x="518383" y="458042"/>
                    <a:pt x="518383" y="485469"/>
                  </a:cubicBezTo>
                  <a:lnTo>
                    <a:pt x="441585" y="485469"/>
                  </a:lnTo>
                  <a:close/>
                  <a:moveTo>
                    <a:pt x="496441" y="378501"/>
                  </a:moveTo>
                  <a:lnTo>
                    <a:pt x="112453" y="378501"/>
                  </a:lnTo>
                  <a:lnTo>
                    <a:pt x="159080" y="189251"/>
                  </a:lnTo>
                  <a:lnTo>
                    <a:pt x="298961" y="241363"/>
                  </a:lnTo>
                  <a:cubicBezTo>
                    <a:pt x="301704" y="241363"/>
                    <a:pt x="307190" y="241363"/>
                    <a:pt x="309932" y="241363"/>
                  </a:cubicBezTo>
                  <a:lnTo>
                    <a:pt x="449814" y="189251"/>
                  </a:lnTo>
                  <a:lnTo>
                    <a:pt x="496441" y="378501"/>
                  </a:lnTo>
                  <a:close/>
                  <a:moveTo>
                    <a:pt x="304447" y="76797"/>
                  </a:moveTo>
                  <a:cubicBezTo>
                    <a:pt x="287991" y="76797"/>
                    <a:pt x="271534" y="85026"/>
                    <a:pt x="263305" y="101483"/>
                  </a:cubicBezTo>
                  <a:cubicBezTo>
                    <a:pt x="255077" y="115196"/>
                    <a:pt x="257820" y="134396"/>
                    <a:pt x="266048" y="148109"/>
                  </a:cubicBezTo>
                  <a:cubicBezTo>
                    <a:pt x="277019" y="161823"/>
                    <a:pt x="293476" y="170052"/>
                    <a:pt x="309932" y="167309"/>
                  </a:cubicBezTo>
                  <a:cubicBezTo>
                    <a:pt x="326389" y="164566"/>
                    <a:pt x="340103" y="153595"/>
                    <a:pt x="345588" y="137138"/>
                  </a:cubicBezTo>
                  <a:lnTo>
                    <a:pt x="504669" y="137138"/>
                  </a:lnTo>
                  <a:lnTo>
                    <a:pt x="301704" y="211193"/>
                  </a:lnTo>
                  <a:lnTo>
                    <a:pt x="57598" y="120682"/>
                  </a:lnTo>
                  <a:lnTo>
                    <a:pt x="301704" y="30171"/>
                  </a:lnTo>
                  <a:lnTo>
                    <a:pt x="504669" y="104225"/>
                  </a:lnTo>
                  <a:lnTo>
                    <a:pt x="345588" y="104225"/>
                  </a:lnTo>
                  <a:cubicBezTo>
                    <a:pt x="342846" y="87769"/>
                    <a:pt x="323646" y="76797"/>
                    <a:pt x="304447" y="76797"/>
                  </a:cubicBezTo>
                  <a:lnTo>
                    <a:pt x="304447" y="76797"/>
                  </a:lnTo>
                  <a:close/>
                  <a:moveTo>
                    <a:pt x="320904" y="120682"/>
                  </a:moveTo>
                  <a:cubicBezTo>
                    <a:pt x="320904" y="126167"/>
                    <a:pt x="318161" y="131653"/>
                    <a:pt x="312675" y="134396"/>
                  </a:cubicBezTo>
                  <a:cubicBezTo>
                    <a:pt x="307190" y="137138"/>
                    <a:pt x="301704" y="134396"/>
                    <a:pt x="296219" y="131653"/>
                  </a:cubicBezTo>
                  <a:cubicBezTo>
                    <a:pt x="290733" y="126167"/>
                    <a:pt x="290733" y="120682"/>
                    <a:pt x="293476" y="115196"/>
                  </a:cubicBezTo>
                  <a:cubicBezTo>
                    <a:pt x="296219" y="109710"/>
                    <a:pt x="301704" y="106968"/>
                    <a:pt x="307190" y="106968"/>
                  </a:cubicBezTo>
                  <a:cubicBezTo>
                    <a:pt x="312675" y="106968"/>
                    <a:pt x="320904" y="112453"/>
                    <a:pt x="320904" y="120682"/>
                  </a:cubicBezTo>
                  <a:lnTo>
                    <a:pt x="320904" y="120682"/>
                  </a:lnTo>
                  <a:close/>
                  <a:moveTo>
                    <a:pt x="578724" y="257820"/>
                  </a:moveTo>
                  <a:lnTo>
                    <a:pt x="548553" y="257820"/>
                  </a:lnTo>
                  <a:lnTo>
                    <a:pt x="548553" y="227649"/>
                  </a:lnTo>
                  <a:cubicBezTo>
                    <a:pt x="548553" y="219421"/>
                    <a:pt x="554039" y="211193"/>
                    <a:pt x="565010" y="211193"/>
                  </a:cubicBezTo>
                  <a:cubicBezTo>
                    <a:pt x="573238" y="211193"/>
                    <a:pt x="581467" y="216678"/>
                    <a:pt x="581467" y="227649"/>
                  </a:cubicBezTo>
                  <a:lnTo>
                    <a:pt x="581467" y="257820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1475">
              <a:extLst>
                <a:ext uri="{FF2B5EF4-FFF2-40B4-BE49-F238E27FC236}">
                  <a16:creationId xmlns:a16="http://schemas.microsoft.com/office/drawing/2014/main" id="{11D0AB2C-A1A6-1C57-F4E0-CE1B6D29086B}"/>
                </a:ext>
              </a:extLst>
            </p:cNvPr>
            <p:cNvSpPr/>
            <p:nvPr/>
          </p:nvSpPr>
          <p:spPr>
            <a:xfrm>
              <a:off x="2535967" y="4179012"/>
              <a:ext cx="912375" cy="608893"/>
            </a:xfrm>
            <a:custGeom>
              <a:avLst/>
              <a:gdLst>
                <a:gd name="connsiteX0" fmla="*/ 899628 w 912375"/>
                <a:gd name="connsiteY0" fmla="*/ 485469 h 608893"/>
                <a:gd name="connsiteX1" fmla="*/ 883171 w 912375"/>
                <a:gd name="connsiteY1" fmla="*/ 485469 h 608893"/>
                <a:gd name="connsiteX2" fmla="*/ 883171 w 912375"/>
                <a:gd name="connsiteY2" fmla="*/ 46627 h 608893"/>
                <a:gd name="connsiteX3" fmla="*/ 836544 w 912375"/>
                <a:gd name="connsiteY3" fmla="*/ 0 h 608893"/>
                <a:gd name="connsiteX4" fmla="*/ 699406 w 912375"/>
                <a:gd name="connsiteY4" fmla="*/ 0 h 608893"/>
                <a:gd name="connsiteX5" fmla="*/ 699406 w 912375"/>
                <a:gd name="connsiteY5" fmla="*/ 30171 h 608893"/>
                <a:gd name="connsiteX6" fmla="*/ 836544 w 912375"/>
                <a:gd name="connsiteY6" fmla="*/ 30171 h 608893"/>
                <a:gd name="connsiteX7" fmla="*/ 853001 w 912375"/>
                <a:gd name="connsiteY7" fmla="*/ 46627 h 608893"/>
                <a:gd name="connsiteX8" fmla="*/ 853001 w 912375"/>
                <a:gd name="connsiteY8" fmla="*/ 485469 h 608893"/>
                <a:gd name="connsiteX9" fmla="*/ 825573 w 912375"/>
                <a:gd name="connsiteY9" fmla="*/ 485469 h 608893"/>
                <a:gd name="connsiteX10" fmla="*/ 825573 w 912375"/>
                <a:gd name="connsiteY10" fmla="*/ 76797 h 608893"/>
                <a:gd name="connsiteX11" fmla="*/ 809116 w 912375"/>
                <a:gd name="connsiteY11" fmla="*/ 60341 h 608893"/>
                <a:gd name="connsiteX12" fmla="*/ 702149 w 912375"/>
                <a:gd name="connsiteY12" fmla="*/ 60341 h 608893"/>
                <a:gd name="connsiteX13" fmla="*/ 702149 w 912375"/>
                <a:gd name="connsiteY13" fmla="*/ 90511 h 608893"/>
                <a:gd name="connsiteX14" fmla="*/ 792660 w 912375"/>
                <a:gd name="connsiteY14" fmla="*/ 90511 h 608893"/>
                <a:gd name="connsiteX15" fmla="*/ 792660 w 912375"/>
                <a:gd name="connsiteY15" fmla="*/ 482726 h 608893"/>
                <a:gd name="connsiteX16" fmla="*/ 126167 w 912375"/>
                <a:gd name="connsiteY16" fmla="*/ 482726 h 608893"/>
                <a:gd name="connsiteX17" fmla="*/ 126167 w 912375"/>
                <a:gd name="connsiteY17" fmla="*/ 90511 h 608893"/>
                <a:gd name="connsiteX18" fmla="*/ 216679 w 912375"/>
                <a:gd name="connsiteY18" fmla="*/ 90511 h 608893"/>
                <a:gd name="connsiteX19" fmla="*/ 216679 w 912375"/>
                <a:gd name="connsiteY19" fmla="*/ 60341 h 608893"/>
                <a:gd name="connsiteX20" fmla="*/ 109711 w 912375"/>
                <a:gd name="connsiteY20" fmla="*/ 60341 h 608893"/>
                <a:gd name="connsiteX21" fmla="*/ 93254 w 912375"/>
                <a:gd name="connsiteY21" fmla="*/ 76797 h 608893"/>
                <a:gd name="connsiteX22" fmla="*/ 93254 w 912375"/>
                <a:gd name="connsiteY22" fmla="*/ 485469 h 608893"/>
                <a:gd name="connsiteX23" fmla="*/ 63084 w 912375"/>
                <a:gd name="connsiteY23" fmla="*/ 485469 h 608893"/>
                <a:gd name="connsiteX24" fmla="*/ 63084 w 912375"/>
                <a:gd name="connsiteY24" fmla="*/ 46627 h 608893"/>
                <a:gd name="connsiteX25" fmla="*/ 79541 w 912375"/>
                <a:gd name="connsiteY25" fmla="*/ 30171 h 608893"/>
                <a:gd name="connsiteX26" fmla="*/ 216679 w 912375"/>
                <a:gd name="connsiteY26" fmla="*/ 30171 h 608893"/>
                <a:gd name="connsiteX27" fmla="*/ 216679 w 912375"/>
                <a:gd name="connsiteY27" fmla="*/ 0 h 608893"/>
                <a:gd name="connsiteX28" fmla="*/ 79541 w 912375"/>
                <a:gd name="connsiteY28" fmla="*/ 0 h 608893"/>
                <a:gd name="connsiteX29" fmla="*/ 32914 w 912375"/>
                <a:gd name="connsiteY29" fmla="*/ 46627 h 608893"/>
                <a:gd name="connsiteX30" fmla="*/ 32914 w 912375"/>
                <a:gd name="connsiteY30" fmla="*/ 485469 h 608893"/>
                <a:gd name="connsiteX31" fmla="*/ 16457 w 912375"/>
                <a:gd name="connsiteY31" fmla="*/ 485469 h 608893"/>
                <a:gd name="connsiteX32" fmla="*/ 0 w 912375"/>
                <a:gd name="connsiteY32" fmla="*/ 501926 h 608893"/>
                <a:gd name="connsiteX33" fmla="*/ 0 w 912375"/>
                <a:gd name="connsiteY33" fmla="*/ 562266 h 608893"/>
                <a:gd name="connsiteX34" fmla="*/ 46627 w 912375"/>
                <a:gd name="connsiteY34" fmla="*/ 608894 h 608893"/>
                <a:gd name="connsiteX35" fmla="*/ 863972 w 912375"/>
                <a:gd name="connsiteY35" fmla="*/ 608894 h 608893"/>
                <a:gd name="connsiteX36" fmla="*/ 910599 w 912375"/>
                <a:gd name="connsiteY36" fmla="*/ 562266 h 608893"/>
                <a:gd name="connsiteX37" fmla="*/ 910599 w 912375"/>
                <a:gd name="connsiteY37" fmla="*/ 501926 h 608893"/>
                <a:gd name="connsiteX38" fmla="*/ 899628 w 912375"/>
                <a:gd name="connsiteY38" fmla="*/ 485469 h 608893"/>
                <a:gd name="connsiteX39" fmla="*/ 899628 w 912375"/>
                <a:gd name="connsiteY39" fmla="*/ 485469 h 608893"/>
                <a:gd name="connsiteX40" fmla="*/ 416901 w 912375"/>
                <a:gd name="connsiteY40" fmla="*/ 515639 h 608893"/>
                <a:gd name="connsiteX41" fmla="*/ 507412 w 912375"/>
                <a:gd name="connsiteY41" fmla="*/ 515639 h 608893"/>
                <a:gd name="connsiteX42" fmla="*/ 507412 w 912375"/>
                <a:gd name="connsiteY42" fmla="*/ 532096 h 608893"/>
                <a:gd name="connsiteX43" fmla="*/ 416901 w 912375"/>
                <a:gd name="connsiteY43" fmla="*/ 532096 h 608893"/>
                <a:gd name="connsiteX44" fmla="*/ 416901 w 912375"/>
                <a:gd name="connsiteY44" fmla="*/ 515639 h 608893"/>
                <a:gd name="connsiteX45" fmla="*/ 885914 w 912375"/>
                <a:gd name="connsiteY45" fmla="*/ 559524 h 608893"/>
                <a:gd name="connsiteX46" fmla="*/ 869458 w 912375"/>
                <a:gd name="connsiteY46" fmla="*/ 575980 h 608893"/>
                <a:gd name="connsiteX47" fmla="*/ 52113 w 912375"/>
                <a:gd name="connsiteY47" fmla="*/ 575980 h 608893"/>
                <a:gd name="connsiteX48" fmla="*/ 35656 w 912375"/>
                <a:gd name="connsiteY48" fmla="*/ 559524 h 608893"/>
                <a:gd name="connsiteX49" fmla="*/ 35656 w 912375"/>
                <a:gd name="connsiteY49" fmla="*/ 512897 h 608893"/>
                <a:gd name="connsiteX50" fmla="*/ 386730 w 912375"/>
                <a:gd name="connsiteY50" fmla="*/ 512897 h 608893"/>
                <a:gd name="connsiteX51" fmla="*/ 386730 w 912375"/>
                <a:gd name="connsiteY51" fmla="*/ 543067 h 608893"/>
                <a:gd name="connsiteX52" fmla="*/ 403187 w 912375"/>
                <a:gd name="connsiteY52" fmla="*/ 559524 h 608893"/>
                <a:gd name="connsiteX53" fmla="*/ 523869 w 912375"/>
                <a:gd name="connsiteY53" fmla="*/ 559524 h 608893"/>
                <a:gd name="connsiteX54" fmla="*/ 540326 w 912375"/>
                <a:gd name="connsiteY54" fmla="*/ 543067 h 608893"/>
                <a:gd name="connsiteX55" fmla="*/ 540326 w 912375"/>
                <a:gd name="connsiteY55" fmla="*/ 512897 h 608893"/>
                <a:gd name="connsiteX56" fmla="*/ 888657 w 912375"/>
                <a:gd name="connsiteY56" fmla="*/ 512897 h 608893"/>
                <a:gd name="connsiteX57" fmla="*/ 888657 w 912375"/>
                <a:gd name="connsiteY57" fmla="*/ 559524 h 60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12375" h="608893">
                  <a:moveTo>
                    <a:pt x="899628" y="485469"/>
                  </a:moveTo>
                  <a:lnTo>
                    <a:pt x="883171" y="485469"/>
                  </a:lnTo>
                  <a:lnTo>
                    <a:pt x="883171" y="46627"/>
                  </a:lnTo>
                  <a:cubicBezTo>
                    <a:pt x="883171" y="21942"/>
                    <a:pt x="863972" y="0"/>
                    <a:pt x="836544" y="0"/>
                  </a:cubicBezTo>
                  <a:lnTo>
                    <a:pt x="699406" y="0"/>
                  </a:lnTo>
                  <a:lnTo>
                    <a:pt x="699406" y="30171"/>
                  </a:lnTo>
                  <a:lnTo>
                    <a:pt x="836544" y="30171"/>
                  </a:lnTo>
                  <a:cubicBezTo>
                    <a:pt x="844772" y="30171"/>
                    <a:pt x="853001" y="35656"/>
                    <a:pt x="853001" y="46627"/>
                  </a:cubicBezTo>
                  <a:lnTo>
                    <a:pt x="853001" y="485469"/>
                  </a:lnTo>
                  <a:lnTo>
                    <a:pt x="825573" y="485469"/>
                  </a:lnTo>
                  <a:lnTo>
                    <a:pt x="825573" y="76797"/>
                  </a:lnTo>
                  <a:cubicBezTo>
                    <a:pt x="825573" y="68569"/>
                    <a:pt x="820088" y="60341"/>
                    <a:pt x="809116" y="60341"/>
                  </a:cubicBezTo>
                  <a:lnTo>
                    <a:pt x="702149" y="60341"/>
                  </a:lnTo>
                  <a:lnTo>
                    <a:pt x="702149" y="90511"/>
                  </a:lnTo>
                  <a:lnTo>
                    <a:pt x="792660" y="90511"/>
                  </a:lnTo>
                  <a:lnTo>
                    <a:pt x="792660" y="482726"/>
                  </a:lnTo>
                  <a:lnTo>
                    <a:pt x="126167" y="482726"/>
                  </a:lnTo>
                  <a:lnTo>
                    <a:pt x="126167" y="90511"/>
                  </a:lnTo>
                  <a:lnTo>
                    <a:pt x="216679" y="90511"/>
                  </a:lnTo>
                  <a:lnTo>
                    <a:pt x="216679" y="60341"/>
                  </a:lnTo>
                  <a:lnTo>
                    <a:pt x="109711" y="60341"/>
                  </a:lnTo>
                  <a:cubicBezTo>
                    <a:pt x="101483" y="60341"/>
                    <a:pt x="93254" y="65827"/>
                    <a:pt x="93254" y="76797"/>
                  </a:cubicBezTo>
                  <a:lnTo>
                    <a:pt x="93254" y="485469"/>
                  </a:lnTo>
                  <a:lnTo>
                    <a:pt x="63084" y="485469"/>
                  </a:lnTo>
                  <a:lnTo>
                    <a:pt x="63084" y="46627"/>
                  </a:lnTo>
                  <a:cubicBezTo>
                    <a:pt x="63084" y="38399"/>
                    <a:pt x="68569" y="30171"/>
                    <a:pt x="79541" y="30171"/>
                  </a:cubicBezTo>
                  <a:lnTo>
                    <a:pt x="216679" y="30171"/>
                  </a:lnTo>
                  <a:lnTo>
                    <a:pt x="216679" y="0"/>
                  </a:lnTo>
                  <a:lnTo>
                    <a:pt x="79541" y="0"/>
                  </a:lnTo>
                  <a:cubicBezTo>
                    <a:pt x="54855" y="0"/>
                    <a:pt x="32914" y="19200"/>
                    <a:pt x="32914" y="46627"/>
                  </a:cubicBezTo>
                  <a:lnTo>
                    <a:pt x="32914" y="485469"/>
                  </a:lnTo>
                  <a:lnTo>
                    <a:pt x="16457" y="485469"/>
                  </a:lnTo>
                  <a:cubicBezTo>
                    <a:pt x="8228" y="485469"/>
                    <a:pt x="0" y="490955"/>
                    <a:pt x="0" y="501926"/>
                  </a:cubicBezTo>
                  <a:lnTo>
                    <a:pt x="0" y="562266"/>
                  </a:lnTo>
                  <a:cubicBezTo>
                    <a:pt x="0" y="586951"/>
                    <a:pt x="19200" y="608894"/>
                    <a:pt x="46627" y="608894"/>
                  </a:cubicBezTo>
                  <a:lnTo>
                    <a:pt x="863972" y="608894"/>
                  </a:lnTo>
                  <a:cubicBezTo>
                    <a:pt x="888657" y="608894"/>
                    <a:pt x="910599" y="589694"/>
                    <a:pt x="910599" y="562266"/>
                  </a:cubicBezTo>
                  <a:lnTo>
                    <a:pt x="910599" y="501926"/>
                  </a:lnTo>
                  <a:cubicBezTo>
                    <a:pt x="916085" y="490955"/>
                    <a:pt x="907856" y="485469"/>
                    <a:pt x="899628" y="485469"/>
                  </a:cubicBezTo>
                  <a:lnTo>
                    <a:pt x="899628" y="485469"/>
                  </a:lnTo>
                  <a:close/>
                  <a:moveTo>
                    <a:pt x="416901" y="515639"/>
                  </a:moveTo>
                  <a:lnTo>
                    <a:pt x="507412" y="515639"/>
                  </a:lnTo>
                  <a:lnTo>
                    <a:pt x="507412" y="532096"/>
                  </a:lnTo>
                  <a:lnTo>
                    <a:pt x="416901" y="532096"/>
                  </a:lnTo>
                  <a:lnTo>
                    <a:pt x="416901" y="515639"/>
                  </a:lnTo>
                  <a:close/>
                  <a:moveTo>
                    <a:pt x="885914" y="559524"/>
                  </a:moveTo>
                  <a:cubicBezTo>
                    <a:pt x="885914" y="567752"/>
                    <a:pt x="880429" y="575980"/>
                    <a:pt x="869458" y="575980"/>
                  </a:cubicBezTo>
                  <a:lnTo>
                    <a:pt x="52113" y="575980"/>
                  </a:lnTo>
                  <a:cubicBezTo>
                    <a:pt x="43884" y="575980"/>
                    <a:pt x="35656" y="570495"/>
                    <a:pt x="35656" y="559524"/>
                  </a:cubicBezTo>
                  <a:lnTo>
                    <a:pt x="35656" y="512897"/>
                  </a:lnTo>
                  <a:lnTo>
                    <a:pt x="386730" y="512897"/>
                  </a:lnTo>
                  <a:lnTo>
                    <a:pt x="386730" y="543067"/>
                  </a:lnTo>
                  <a:cubicBezTo>
                    <a:pt x="386730" y="551295"/>
                    <a:pt x="392216" y="559524"/>
                    <a:pt x="403187" y="559524"/>
                  </a:cubicBezTo>
                  <a:lnTo>
                    <a:pt x="523869" y="559524"/>
                  </a:lnTo>
                  <a:cubicBezTo>
                    <a:pt x="532097" y="559524"/>
                    <a:pt x="540326" y="554038"/>
                    <a:pt x="540326" y="543067"/>
                  </a:cubicBezTo>
                  <a:lnTo>
                    <a:pt x="540326" y="512897"/>
                  </a:lnTo>
                  <a:lnTo>
                    <a:pt x="888657" y="512897"/>
                  </a:lnTo>
                  <a:lnTo>
                    <a:pt x="888657" y="559524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862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781C96-F092-31DF-29B3-D961A92EA1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002" y="3569960"/>
            <a:ext cx="6580741" cy="5413420"/>
          </a:xfrm>
        </p:spPr>
        <p:txBody>
          <a:bodyPr numCol="1"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 startAt="3"/>
              <a:defRPr/>
            </a:pPr>
            <a:r>
              <a:rPr lang="en-US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Andere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Lehrmethoden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75593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300" b="1" i="0" u="sng" strike="noStrike" kern="1200" cap="none" spc="0" normalizeH="0" baseline="0" noProof="0" dirty="0">
                <a:ln>
                  <a:noFill/>
                </a:ln>
                <a:effectLst/>
                <a:highlight>
                  <a:srgbClr val="FED103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Flipped Classroom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ED103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einem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Flipped Classroom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lernen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Lernenden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Inhalt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Moduls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vor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Unterricht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wobei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Schwerpunkt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auf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Übungen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Aufgaben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Unterricht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liegt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Die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Wissensvermittlung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Klassenzimmer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macht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Platz für den Online-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Unterricht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außerhalb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Klassenzimmers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Dies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schafft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Raum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für das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Üben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Unterricht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für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zusätzliche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Erklärungen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wenn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sie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benötigt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und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bietet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Möglichkeit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während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Unterrichtszeit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tiefer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in das Material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einzutauchen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E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75593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300" b="1" i="0" u="sng" strike="noStrike" kern="1200" cap="none" spc="0" normalizeH="0" baseline="0" noProof="0" dirty="0">
                <a:ln>
                  <a:noFill/>
                </a:ln>
                <a:effectLst/>
                <a:highlight>
                  <a:srgbClr val="FED103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Blended Learning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ED103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Blended Learning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kombiniert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digitale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Online-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Medien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traditionellen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Unterrichtsmethoden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Es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erfordert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physische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Anwesenheit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sowohl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Lehrers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auch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Lernenden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wobei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Lernende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gewissem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Maße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Kontrolle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über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Zeit, Ort,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oder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Tempo hat. Die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Lernenden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nehmen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vor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einem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Unterricht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Anwesenheit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eines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Lehrers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/Trainers teil,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wobei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Unterricht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Angesicht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Angesicht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computervermittelten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Aktivitäten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Bezug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auf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Inhalt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Vermittlung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kombiniert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wird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Blended Learning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wird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vor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allem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in der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beruflichen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Weiterbildung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Training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eingesetzt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E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75593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300" b="1" i="0" u="sng" strike="noStrike" kern="1200" cap="none" spc="0" normalizeH="0" baseline="0" noProof="0" dirty="0">
                <a:ln>
                  <a:noFill/>
                </a:ln>
                <a:effectLst/>
                <a:highlight>
                  <a:srgbClr val="FED103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Collaborative/Peer-to-Peer Learning</a:t>
            </a:r>
            <a:r>
              <a:rPr kumimoji="0" lang="en-IE" sz="13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ED103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Kollaboratives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Lernen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pädagogischer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Ansatz für das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Lehren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Lernen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bei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Gruppen von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Lernenden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zusammenarbeiten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Beispiele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für die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Förderung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kollaborativem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und Peer-to-Peer-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Lernen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sind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kumimoji="0" lang="en-I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I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Peer-Review: 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Peers in der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Klasse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zusammengebracht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um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gemeinsam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die Arbeit von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oder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mehreren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Personen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bewerten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die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über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ähnliche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Kompetenzen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verfügen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Produzenten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der Arbeit. Die Peers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bewerten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nicht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nur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Leistung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anderen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sondern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tauschen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auch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ihre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Erfahrungen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ihr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Know-how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aus.</a:t>
            </a:r>
            <a:endParaRPr lang="en-I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IE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Google Docs: 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Dieses Online-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Kollaborationstool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erleichtert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Erstellung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aussagekräftigen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Dokumenten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Alle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Gruppenmitglieder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können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gleichzeitig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(in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Echtzeit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) an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demselben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Dokument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arbeiten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von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jedem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Ort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aus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und auf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verschiedenen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Geräten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Änderungen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automatisch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in den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Dokumenten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gespeichert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sobald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sie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eingetippt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 Es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möglich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den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Änderungsverlauf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eines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Dokuments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verfolgen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wo man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auch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sehen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kann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bestimmte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Änderung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vorgenommen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hat. Der Wert von Google Text &amp;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Tabellen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Lernressource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liegt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darin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dass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Gruppenmitglieder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auch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Dokumente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gemeinsam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nutzen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chatten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kommentieren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können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I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6DEB49-98F0-37D3-B4C7-EA2A76912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002" y="170617"/>
            <a:ext cx="6841218" cy="896937"/>
          </a:xfrm>
        </p:spPr>
        <p:txBody>
          <a:bodyPr/>
          <a:lstStyle/>
          <a:p>
            <a:r>
              <a:rPr lang="en-IE" sz="2800" b="1" dirty="0"/>
              <a:t>04: </a:t>
            </a:r>
            <a:r>
              <a:rPr lang="en-US" sz="2800" b="1" dirty="0" err="1"/>
              <a:t>Optionen</a:t>
            </a:r>
            <a:r>
              <a:rPr lang="en-US" sz="2800" b="1" dirty="0"/>
              <a:t> für die </a:t>
            </a:r>
            <a:r>
              <a:rPr lang="en-US" sz="2800" b="1" dirty="0" err="1"/>
              <a:t>Kursdurchführung</a:t>
            </a:r>
            <a:r>
              <a:rPr lang="en-US" sz="2800" b="1" dirty="0"/>
              <a:t> </a:t>
            </a:r>
            <a:r>
              <a:rPr lang="en-IE" sz="2800" b="1" dirty="0"/>
              <a:t>(</a:t>
            </a:r>
            <a:r>
              <a:rPr lang="en-IE" sz="2800" b="1" dirty="0" err="1"/>
              <a:t>fortgesetzt</a:t>
            </a:r>
            <a:r>
              <a:rPr lang="en-IE" sz="2800" b="1" dirty="0"/>
              <a:t>)…</a:t>
            </a:r>
          </a:p>
        </p:txBody>
      </p:sp>
      <p:grpSp>
        <p:nvGrpSpPr>
          <p:cNvPr id="8" name="Graphic 3">
            <a:extLst>
              <a:ext uri="{FF2B5EF4-FFF2-40B4-BE49-F238E27FC236}">
                <a16:creationId xmlns:a16="http://schemas.microsoft.com/office/drawing/2014/main" id="{49D4E756-954C-0D47-7FD3-B851E089C04C}"/>
              </a:ext>
            </a:extLst>
          </p:cNvPr>
          <p:cNvGrpSpPr/>
          <p:nvPr/>
        </p:nvGrpSpPr>
        <p:grpSpPr>
          <a:xfrm>
            <a:off x="4271375" y="1528175"/>
            <a:ext cx="1515649" cy="1503124"/>
            <a:chOff x="2298626" y="4663268"/>
            <a:chExt cx="815973" cy="805687"/>
          </a:xfrm>
        </p:grpSpPr>
        <p:sp>
          <p:nvSpPr>
            <p:cNvPr id="9" name="Freeform 54">
              <a:extLst>
                <a:ext uri="{FF2B5EF4-FFF2-40B4-BE49-F238E27FC236}">
                  <a16:creationId xmlns:a16="http://schemas.microsoft.com/office/drawing/2014/main" id="{9D568195-A27F-D498-B978-0C250E2C7B94}"/>
                </a:ext>
              </a:extLst>
            </p:cNvPr>
            <p:cNvSpPr/>
            <p:nvPr/>
          </p:nvSpPr>
          <p:spPr>
            <a:xfrm>
              <a:off x="2977461" y="4676296"/>
              <a:ext cx="63084" cy="65826"/>
            </a:xfrm>
            <a:custGeom>
              <a:avLst/>
              <a:gdLst>
                <a:gd name="connsiteX0" fmla="*/ 0 w 63084"/>
                <a:gd name="connsiteY0" fmla="*/ 0 h 65826"/>
                <a:gd name="connsiteX1" fmla="*/ 63084 w 63084"/>
                <a:gd name="connsiteY1" fmla="*/ 32913 h 65826"/>
                <a:gd name="connsiteX2" fmla="*/ 0 w 63084"/>
                <a:gd name="connsiteY2" fmla="*/ 65827 h 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84" h="65826">
                  <a:moveTo>
                    <a:pt x="0" y="0"/>
                  </a:moveTo>
                  <a:lnTo>
                    <a:pt x="63084" y="32913"/>
                  </a:lnTo>
                  <a:lnTo>
                    <a:pt x="0" y="65827"/>
                  </a:lnTo>
                </a:path>
              </a:pathLst>
            </a:custGeom>
            <a:solidFill>
              <a:srgbClr val="FED103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55">
              <a:extLst>
                <a:ext uri="{FF2B5EF4-FFF2-40B4-BE49-F238E27FC236}">
                  <a16:creationId xmlns:a16="http://schemas.microsoft.com/office/drawing/2014/main" id="{E6A4F4B3-1525-1635-4B2D-45EF85C3CF35}"/>
                </a:ext>
              </a:extLst>
            </p:cNvPr>
            <p:cNvSpPr/>
            <p:nvPr/>
          </p:nvSpPr>
          <p:spPr>
            <a:xfrm>
              <a:off x="2298626" y="4663268"/>
              <a:ext cx="815973" cy="805687"/>
            </a:xfrm>
            <a:custGeom>
              <a:avLst/>
              <a:gdLst>
                <a:gd name="connsiteX0" fmla="*/ 687064 w 815973"/>
                <a:gd name="connsiteY0" fmla="*/ 388787 h 805687"/>
                <a:gd name="connsiteX1" fmla="*/ 687064 w 815973"/>
                <a:gd name="connsiteY1" fmla="*/ 295533 h 805687"/>
                <a:gd name="connsiteX2" fmla="*/ 687064 w 815973"/>
                <a:gd name="connsiteY2" fmla="*/ 240678 h 805687"/>
                <a:gd name="connsiteX3" fmla="*/ 687064 w 815973"/>
                <a:gd name="connsiteY3" fmla="*/ 128224 h 805687"/>
                <a:gd name="connsiteX4" fmla="*/ 788545 w 815973"/>
                <a:gd name="connsiteY4" fmla="*/ 78855 h 805687"/>
                <a:gd name="connsiteX5" fmla="*/ 796774 w 815973"/>
                <a:gd name="connsiteY5" fmla="*/ 67883 h 805687"/>
                <a:gd name="connsiteX6" fmla="*/ 788545 w 815973"/>
                <a:gd name="connsiteY6" fmla="*/ 56912 h 805687"/>
                <a:gd name="connsiteX7" fmla="*/ 681578 w 815973"/>
                <a:gd name="connsiteY7" fmla="*/ 2057 h 805687"/>
                <a:gd name="connsiteX8" fmla="*/ 667864 w 815973"/>
                <a:gd name="connsiteY8" fmla="*/ 2057 h 805687"/>
                <a:gd name="connsiteX9" fmla="*/ 662378 w 815973"/>
                <a:gd name="connsiteY9" fmla="*/ 13028 h 805687"/>
                <a:gd name="connsiteX10" fmla="*/ 662378 w 815973"/>
                <a:gd name="connsiteY10" fmla="*/ 119996 h 805687"/>
                <a:gd name="connsiteX11" fmla="*/ 662378 w 815973"/>
                <a:gd name="connsiteY11" fmla="*/ 226964 h 805687"/>
                <a:gd name="connsiteX12" fmla="*/ 560896 w 815973"/>
                <a:gd name="connsiteY12" fmla="*/ 226964 h 805687"/>
                <a:gd name="connsiteX13" fmla="*/ 582838 w 815973"/>
                <a:gd name="connsiteY13" fmla="*/ 172109 h 805687"/>
                <a:gd name="connsiteX14" fmla="*/ 503298 w 815973"/>
                <a:gd name="connsiteY14" fmla="*/ 92569 h 805687"/>
                <a:gd name="connsiteX15" fmla="*/ 423758 w 815973"/>
                <a:gd name="connsiteY15" fmla="*/ 172109 h 805687"/>
                <a:gd name="connsiteX16" fmla="*/ 451185 w 815973"/>
                <a:gd name="connsiteY16" fmla="*/ 232449 h 805687"/>
                <a:gd name="connsiteX17" fmla="*/ 335989 w 815973"/>
                <a:gd name="connsiteY17" fmla="*/ 336675 h 805687"/>
                <a:gd name="connsiteX18" fmla="*/ 261935 w 815973"/>
                <a:gd name="connsiteY18" fmla="*/ 375073 h 805687"/>
                <a:gd name="connsiteX19" fmla="*/ 223535 w 815973"/>
                <a:gd name="connsiteY19" fmla="*/ 369587 h 805687"/>
                <a:gd name="connsiteX20" fmla="*/ 250963 w 815973"/>
                <a:gd name="connsiteY20" fmla="*/ 309247 h 805687"/>
                <a:gd name="connsiteX21" fmla="*/ 171423 w 815973"/>
                <a:gd name="connsiteY21" fmla="*/ 229707 h 805687"/>
                <a:gd name="connsiteX22" fmla="*/ 91883 w 815973"/>
                <a:gd name="connsiteY22" fmla="*/ 309247 h 805687"/>
                <a:gd name="connsiteX23" fmla="*/ 119310 w 815973"/>
                <a:gd name="connsiteY23" fmla="*/ 369587 h 805687"/>
                <a:gd name="connsiteX24" fmla="*/ 119310 w 815973"/>
                <a:gd name="connsiteY24" fmla="*/ 369587 h 805687"/>
                <a:gd name="connsiteX25" fmla="*/ 78169 w 815973"/>
                <a:gd name="connsiteY25" fmla="*/ 479298 h 805687"/>
                <a:gd name="connsiteX26" fmla="*/ 83655 w 815973"/>
                <a:gd name="connsiteY26" fmla="*/ 539639 h 805687"/>
                <a:gd name="connsiteX27" fmla="*/ 91883 w 815973"/>
                <a:gd name="connsiteY27" fmla="*/ 547867 h 805687"/>
                <a:gd name="connsiteX28" fmla="*/ 56227 w 815973"/>
                <a:gd name="connsiteY28" fmla="*/ 608208 h 805687"/>
                <a:gd name="connsiteX29" fmla="*/ 4114 w 815973"/>
                <a:gd name="connsiteY29" fmla="*/ 660320 h 805687"/>
                <a:gd name="connsiteX30" fmla="*/ 4114 w 815973"/>
                <a:gd name="connsiteY30" fmla="*/ 679520 h 805687"/>
                <a:gd name="connsiteX31" fmla="*/ 45255 w 815973"/>
                <a:gd name="connsiteY31" fmla="*/ 720661 h 805687"/>
                <a:gd name="connsiteX32" fmla="*/ 53484 w 815973"/>
                <a:gd name="connsiteY32" fmla="*/ 723404 h 805687"/>
                <a:gd name="connsiteX33" fmla="*/ 61712 w 815973"/>
                <a:gd name="connsiteY33" fmla="*/ 720661 h 805687"/>
                <a:gd name="connsiteX34" fmla="*/ 130281 w 815973"/>
                <a:gd name="connsiteY34" fmla="*/ 652092 h 805687"/>
                <a:gd name="connsiteX35" fmla="*/ 133024 w 815973"/>
                <a:gd name="connsiteY35" fmla="*/ 649349 h 805687"/>
                <a:gd name="connsiteX36" fmla="*/ 185137 w 815973"/>
                <a:gd name="connsiteY36" fmla="*/ 572552 h 805687"/>
                <a:gd name="connsiteX37" fmla="*/ 204336 w 815973"/>
                <a:gd name="connsiteY37" fmla="*/ 575294 h 805687"/>
                <a:gd name="connsiteX38" fmla="*/ 204336 w 815973"/>
                <a:gd name="connsiteY38" fmla="*/ 630150 h 805687"/>
                <a:gd name="connsiteX39" fmla="*/ 190622 w 815973"/>
                <a:gd name="connsiteY39" fmla="*/ 630150 h 805687"/>
                <a:gd name="connsiteX40" fmla="*/ 176909 w 815973"/>
                <a:gd name="connsiteY40" fmla="*/ 643863 h 805687"/>
                <a:gd name="connsiteX41" fmla="*/ 176909 w 815973"/>
                <a:gd name="connsiteY41" fmla="*/ 739860 h 805687"/>
                <a:gd name="connsiteX42" fmla="*/ 12343 w 815973"/>
                <a:gd name="connsiteY42" fmla="*/ 778259 h 805687"/>
                <a:gd name="connsiteX43" fmla="*/ 1372 w 815973"/>
                <a:gd name="connsiteY43" fmla="*/ 791973 h 805687"/>
                <a:gd name="connsiteX44" fmla="*/ 1372 w 815973"/>
                <a:gd name="connsiteY44" fmla="*/ 805687 h 805687"/>
                <a:gd name="connsiteX45" fmla="*/ 28799 w 815973"/>
                <a:gd name="connsiteY45" fmla="*/ 805687 h 805687"/>
                <a:gd name="connsiteX46" fmla="*/ 28799 w 815973"/>
                <a:gd name="connsiteY46" fmla="*/ 802944 h 805687"/>
                <a:gd name="connsiteX47" fmla="*/ 193365 w 815973"/>
                <a:gd name="connsiteY47" fmla="*/ 764546 h 805687"/>
                <a:gd name="connsiteX48" fmla="*/ 204336 w 815973"/>
                <a:gd name="connsiteY48" fmla="*/ 750832 h 805687"/>
                <a:gd name="connsiteX49" fmla="*/ 204336 w 815973"/>
                <a:gd name="connsiteY49" fmla="*/ 657577 h 805687"/>
                <a:gd name="connsiteX50" fmla="*/ 218050 w 815973"/>
                <a:gd name="connsiteY50" fmla="*/ 657577 h 805687"/>
                <a:gd name="connsiteX51" fmla="*/ 286619 w 815973"/>
                <a:gd name="connsiteY51" fmla="*/ 657577 h 805687"/>
                <a:gd name="connsiteX52" fmla="*/ 407301 w 815973"/>
                <a:gd name="connsiteY52" fmla="*/ 657577 h 805687"/>
                <a:gd name="connsiteX53" fmla="*/ 418272 w 815973"/>
                <a:gd name="connsiteY53" fmla="*/ 652092 h 805687"/>
                <a:gd name="connsiteX54" fmla="*/ 536211 w 815973"/>
                <a:gd name="connsiteY54" fmla="*/ 523182 h 805687"/>
                <a:gd name="connsiteX55" fmla="*/ 558153 w 815973"/>
                <a:gd name="connsiteY55" fmla="*/ 523182 h 805687"/>
                <a:gd name="connsiteX56" fmla="*/ 626722 w 815973"/>
                <a:gd name="connsiteY56" fmla="*/ 523182 h 805687"/>
                <a:gd name="connsiteX57" fmla="*/ 815973 w 815973"/>
                <a:gd name="connsiteY57" fmla="*/ 523182 h 805687"/>
                <a:gd name="connsiteX58" fmla="*/ 815973 w 815973"/>
                <a:gd name="connsiteY58" fmla="*/ 495754 h 805687"/>
                <a:gd name="connsiteX59" fmla="*/ 640436 w 815973"/>
                <a:gd name="connsiteY59" fmla="*/ 495754 h 805687"/>
                <a:gd name="connsiteX60" fmla="*/ 640436 w 815973"/>
                <a:gd name="connsiteY60" fmla="*/ 397015 h 805687"/>
                <a:gd name="connsiteX61" fmla="*/ 607523 w 815973"/>
                <a:gd name="connsiteY61" fmla="*/ 355873 h 805687"/>
                <a:gd name="connsiteX62" fmla="*/ 563639 w 815973"/>
                <a:gd name="connsiteY62" fmla="*/ 347645 h 805687"/>
                <a:gd name="connsiteX63" fmla="*/ 571867 w 815973"/>
                <a:gd name="connsiteY63" fmla="*/ 303761 h 805687"/>
                <a:gd name="connsiteX64" fmla="*/ 681578 w 815973"/>
                <a:gd name="connsiteY64" fmla="*/ 303761 h 805687"/>
                <a:gd name="connsiteX65" fmla="*/ 681578 w 815973"/>
                <a:gd name="connsiteY65" fmla="*/ 383301 h 805687"/>
                <a:gd name="connsiteX66" fmla="*/ 687064 w 815973"/>
                <a:gd name="connsiteY66" fmla="*/ 383301 h 805687"/>
                <a:gd name="connsiteX67" fmla="*/ 687064 w 815973"/>
                <a:gd name="connsiteY67" fmla="*/ 98054 h 805687"/>
                <a:gd name="connsiteX68" fmla="*/ 687064 w 815973"/>
                <a:gd name="connsiteY68" fmla="*/ 32228 h 805687"/>
                <a:gd name="connsiteX69" fmla="*/ 750147 w 815973"/>
                <a:gd name="connsiteY69" fmla="*/ 65141 h 805687"/>
                <a:gd name="connsiteX70" fmla="*/ 687064 w 815973"/>
                <a:gd name="connsiteY70" fmla="*/ 98054 h 805687"/>
                <a:gd name="connsiteX71" fmla="*/ 500555 w 815973"/>
                <a:gd name="connsiteY71" fmla="*/ 119996 h 805687"/>
                <a:gd name="connsiteX72" fmla="*/ 555410 w 815973"/>
                <a:gd name="connsiteY72" fmla="*/ 174852 h 805687"/>
                <a:gd name="connsiteX73" fmla="*/ 500555 w 815973"/>
                <a:gd name="connsiteY73" fmla="*/ 229707 h 805687"/>
                <a:gd name="connsiteX74" fmla="*/ 445699 w 815973"/>
                <a:gd name="connsiteY74" fmla="*/ 174852 h 805687"/>
                <a:gd name="connsiteX75" fmla="*/ 500555 w 815973"/>
                <a:gd name="connsiteY75" fmla="*/ 119996 h 805687"/>
                <a:gd name="connsiteX76" fmla="*/ 426501 w 815973"/>
                <a:gd name="connsiteY76" fmla="*/ 287304 h 805687"/>
                <a:gd name="connsiteX77" fmla="*/ 407301 w 815973"/>
                <a:gd name="connsiteY77" fmla="*/ 339417 h 805687"/>
                <a:gd name="connsiteX78" fmla="*/ 368902 w 815973"/>
                <a:gd name="connsiteY78" fmla="*/ 366845 h 805687"/>
                <a:gd name="connsiteX79" fmla="*/ 355189 w 815973"/>
                <a:gd name="connsiteY79" fmla="*/ 347645 h 805687"/>
                <a:gd name="connsiteX80" fmla="*/ 426501 w 815973"/>
                <a:gd name="connsiteY80" fmla="*/ 287304 h 805687"/>
                <a:gd name="connsiteX81" fmla="*/ 440214 w 815973"/>
                <a:gd name="connsiteY81" fmla="*/ 429928 h 805687"/>
                <a:gd name="connsiteX82" fmla="*/ 462156 w 815973"/>
                <a:gd name="connsiteY82" fmla="*/ 435414 h 805687"/>
                <a:gd name="connsiteX83" fmla="*/ 478613 w 815973"/>
                <a:gd name="connsiteY83" fmla="*/ 438156 h 805687"/>
                <a:gd name="connsiteX84" fmla="*/ 434729 w 815973"/>
                <a:gd name="connsiteY84" fmla="*/ 501240 h 805687"/>
                <a:gd name="connsiteX85" fmla="*/ 377130 w 815973"/>
                <a:gd name="connsiteY85" fmla="*/ 558838 h 805687"/>
                <a:gd name="connsiteX86" fmla="*/ 355189 w 815973"/>
                <a:gd name="connsiteY86" fmla="*/ 536896 h 805687"/>
                <a:gd name="connsiteX87" fmla="*/ 399073 w 815973"/>
                <a:gd name="connsiteY87" fmla="*/ 493011 h 805687"/>
                <a:gd name="connsiteX88" fmla="*/ 401815 w 815973"/>
                <a:gd name="connsiteY88" fmla="*/ 490269 h 805687"/>
                <a:gd name="connsiteX89" fmla="*/ 440214 w 815973"/>
                <a:gd name="connsiteY89" fmla="*/ 429928 h 805687"/>
                <a:gd name="connsiteX90" fmla="*/ 163195 w 815973"/>
                <a:gd name="connsiteY90" fmla="*/ 254392 h 805687"/>
                <a:gd name="connsiteX91" fmla="*/ 218050 w 815973"/>
                <a:gd name="connsiteY91" fmla="*/ 309247 h 805687"/>
                <a:gd name="connsiteX92" fmla="*/ 163195 w 815973"/>
                <a:gd name="connsiteY92" fmla="*/ 364102 h 805687"/>
                <a:gd name="connsiteX93" fmla="*/ 108339 w 815973"/>
                <a:gd name="connsiteY93" fmla="*/ 309247 h 805687"/>
                <a:gd name="connsiteX94" fmla="*/ 163195 w 815973"/>
                <a:gd name="connsiteY94" fmla="*/ 254392 h 805687"/>
                <a:gd name="connsiteX95" fmla="*/ 100111 w 815973"/>
                <a:gd name="connsiteY95" fmla="*/ 635635 h 805687"/>
                <a:gd name="connsiteX96" fmla="*/ 42513 w 815973"/>
                <a:gd name="connsiteY96" fmla="*/ 693234 h 805687"/>
                <a:gd name="connsiteX97" fmla="*/ 20571 w 815973"/>
                <a:gd name="connsiteY97" fmla="*/ 671291 h 805687"/>
                <a:gd name="connsiteX98" fmla="*/ 64455 w 815973"/>
                <a:gd name="connsiteY98" fmla="*/ 627408 h 805687"/>
                <a:gd name="connsiteX99" fmla="*/ 67198 w 815973"/>
                <a:gd name="connsiteY99" fmla="*/ 624665 h 805687"/>
                <a:gd name="connsiteX100" fmla="*/ 102854 w 815973"/>
                <a:gd name="connsiteY100" fmla="*/ 564323 h 805687"/>
                <a:gd name="connsiteX101" fmla="*/ 124796 w 815973"/>
                <a:gd name="connsiteY101" fmla="*/ 569809 h 805687"/>
                <a:gd name="connsiteX102" fmla="*/ 141252 w 815973"/>
                <a:gd name="connsiteY102" fmla="*/ 572552 h 805687"/>
                <a:gd name="connsiteX103" fmla="*/ 100111 w 815973"/>
                <a:gd name="connsiteY103" fmla="*/ 635635 h 805687"/>
                <a:gd name="connsiteX104" fmla="*/ 218050 w 815973"/>
                <a:gd name="connsiteY104" fmla="*/ 630150 h 805687"/>
                <a:gd name="connsiteX105" fmla="*/ 218050 w 815973"/>
                <a:gd name="connsiteY105" fmla="*/ 561581 h 805687"/>
                <a:gd name="connsiteX106" fmla="*/ 207079 w 815973"/>
                <a:gd name="connsiteY106" fmla="*/ 547867 h 805687"/>
                <a:gd name="connsiteX107" fmla="*/ 130281 w 815973"/>
                <a:gd name="connsiteY107" fmla="*/ 539639 h 805687"/>
                <a:gd name="connsiteX108" fmla="*/ 100111 w 815973"/>
                <a:gd name="connsiteY108" fmla="*/ 520439 h 805687"/>
                <a:gd name="connsiteX109" fmla="*/ 97369 w 815973"/>
                <a:gd name="connsiteY109" fmla="*/ 484784 h 805687"/>
                <a:gd name="connsiteX110" fmla="*/ 135767 w 815973"/>
                <a:gd name="connsiteY110" fmla="*/ 386044 h 805687"/>
                <a:gd name="connsiteX111" fmla="*/ 179652 w 815973"/>
                <a:gd name="connsiteY111" fmla="*/ 386044 h 805687"/>
                <a:gd name="connsiteX112" fmla="*/ 259192 w 815973"/>
                <a:gd name="connsiteY112" fmla="*/ 399758 h 805687"/>
                <a:gd name="connsiteX113" fmla="*/ 267420 w 815973"/>
                <a:gd name="connsiteY113" fmla="*/ 399758 h 805687"/>
                <a:gd name="connsiteX114" fmla="*/ 338732 w 815973"/>
                <a:gd name="connsiteY114" fmla="*/ 364102 h 805687"/>
                <a:gd name="connsiteX115" fmla="*/ 349703 w 815973"/>
                <a:gd name="connsiteY115" fmla="*/ 383301 h 805687"/>
                <a:gd name="connsiteX116" fmla="*/ 270163 w 815973"/>
                <a:gd name="connsiteY116" fmla="*/ 427185 h 805687"/>
                <a:gd name="connsiteX117" fmla="*/ 207079 w 815973"/>
                <a:gd name="connsiteY117" fmla="*/ 427185 h 805687"/>
                <a:gd name="connsiteX118" fmla="*/ 193365 w 815973"/>
                <a:gd name="connsiteY118" fmla="*/ 438156 h 805687"/>
                <a:gd name="connsiteX119" fmla="*/ 179652 w 815973"/>
                <a:gd name="connsiteY119" fmla="*/ 493011 h 805687"/>
                <a:gd name="connsiteX120" fmla="*/ 182394 w 815973"/>
                <a:gd name="connsiteY120" fmla="*/ 503983 h 805687"/>
                <a:gd name="connsiteX121" fmla="*/ 190622 w 815973"/>
                <a:gd name="connsiteY121" fmla="*/ 509468 h 805687"/>
                <a:gd name="connsiteX122" fmla="*/ 248221 w 815973"/>
                <a:gd name="connsiteY122" fmla="*/ 520439 h 805687"/>
                <a:gd name="connsiteX123" fmla="*/ 259192 w 815973"/>
                <a:gd name="connsiteY123" fmla="*/ 534153 h 805687"/>
                <a:gd name="connsiteX124" fmla="*/ 259192 w 815973"/>
                <a:gd name="connsiteY124" fmla="*/ 632893 h 805687"/>
                <a:gd name="connsiteX125" fmla="*/ 218050 w 815973"/>
                <a:gd name="connsiteY125" fmla="*/ 632893 h 805687"/>
                <a:gd name="connsiteX126" fmla="*/ 514269 w 815973"/>
                <a:gd name="connsiteY126" fmla="*/ 495754 h 805687"/>
                <a:gd name="connsiteX127" fmla="*/ 503298 w 815973"/>
                <a:gd name="connsiteY127" fmla="*/ 501240 h 805687"/>
                <a:gd name="connsiteX128" fmla="*/ 385359 w 815973"/>
                <a:gd name="connsiteY128" fmla="*/ 630150 h 805687"/>
                <a:gd name="connsiteX129" fmla="*/ 283876 w 815973"/>
                <a:gd name="connsiteY129" fmla="*/ 630150 h 805687"/>
                <a:gd name="connsiteX130" fmla="*/ 283876 w 815973"/>
                <a:gd name="connsiteY130" fmla="*/ 531411 h 805687"/>
                <a:gd name="connsiteX131" fmla="*/ 250963 w 815973"/>
                <a:gd name="connsiteY131" fmla="*/ 490269 h 805687"/>
                <a:gd name="connsiteX132" fmla="*/ 207079 w 815973"/>
                <a:gd name="connsiteY132" fmla="*/ 482041 h 805687"/>
                <a:gd name="connsiteX133" fmla="*/ 215307 w 815973"/>
                <a:gd name="connsiteY133" fmla="*/ 451870 h 805687"/>
                <a:gd name="connsiteX134" fmla="*/ 272905 w 815973"/>
                <a:gd name="connsiteY134" fmla="*/ 451870 h 805687"/>
                <a:gd name="connsiteX135" fmla="*/ 278391 w 815973"/>
                <a:gd name="connsiteY135" fmla="*/ 449128 h 805687"/>
                <a:gd name="connsiteX136" fmla="*/ 371645 w 815973"/>
                <a:gd name="connsiteY136" fmla="*/ 394273 h 805687"/>
                <a:gd name="connsiteX137" fmla="*/ 371645 w 815973"/>
                <a:gd name="connsiteY137" fmla="*/ 394273 h 805687"/>
                <a:gd name="connsiteX138" fmla="*/ 371645 w 815973"/>
                <a:gd name="connsiteY138" fmla="*/ 394273 h 805687"/>
                <a:gd name="connsiteX139" fmla="*/ 399073 w 815973"/>
                <a:gd name="connsiteY139" fmla="*/ 372330 h 805687"/>
                <a:gd name="connsiteX140" fmla="*/ 407301 w 815973"/>
                <a:gd name="connsiteY140" fmla="*/ 397015 h 805687"/>
                <a:gd name="connsiteX141" fmla="*/ 415529 w 815973"/>
                <a:gd name="connsiteY141" fmla="*/ 405244 h 805687"/>
                <a:gd name="connsiteX142" fmla="*/ 379873 w 815973"/>
                <a:gd name="connsiteY142" fmla="*/ 465584 h 805687"/>
                <a:gd name="connsiteX143" fmla="*/ 327761 w 815973"/>
                <a:gd name="connsiteY143" fmla="*/ 517697 h 805687"/>
                <a:gd name="connsiteX144" fmla="*/ 327761 w 815973"/>
                <a:gd name="connsiteY144" fmla="*/ 536896 h 805687"/>
                <a:gd name="connsiteX145" fmla="*/ 368902 w 815973"/>
                <a:gd name="connsiteY145" fmla="*/ 578037 h 805687"/>
                <a:gd name="connsiteX146" fmla="*/ 377130 w 815973"/>
                <a:gd name="connsiteY146" fmla="*/ 580780 h 805687"/>
                <a:gd name="connsiteX147" fmla="*/ 385359 w 815973"/>
                <a:gd name="connsiteY147" fmla="*/ 578037 h 805687"/>
                <a:gd name="connsiteX148" fmla="*/ 453928 w 815973"/>
                <a:gd name="connsiteY148" fmla="*/ 509468 h 805687"/>
                <a:gd name="connsiteX149" fmla="*/ 456670 w 815973"/>
                <a:gd name="connsiteY149" fmla="*/ 506725 h 805687"/>
                <a:gd name="connsiteX150" fmla="*/ 508784 w 815973"/>
                <a:gd name="connsiteY150" fmla="*/ 429928 h 805687"/>
                <a:gd name="connsiteX151" fmla="*/ 527983 w 815973"/>
                <a:gd name="connsiteY151" fmla="*/ 432671 h 805687"/>
                <a:gd name="connsiteX152" fmla="*/ 527983 w 815973"/>
                <a:gd name="connsiteY152" fmla="*/ 487526 h 805687"/>
                <a:gd name="connsiteX153" fmla="*/ 514269 w 815973"/>
                <a:gd name="connsiteY153" fmla="*/ 487526 h 805687"/>
                <a:gd name="connsiteX154" fmla="*/ 538953 w 815973"/>
                <a:gd name="connsiteY154" fmla="*/ 281819 h 805687"/>
                <a:gd name="connsiteX155" fmla="*/ 525240 w 815973"/>
                <a:gd name="connsiteY155" fmla="*/ 292790 h 805687"/>
                <a:gd name="connsiteX156" fmla="*/ 511526 w 815973"/>
                <a:gd name="connsiteY156" fmla="*/ 361359 h 805687"/>
                <a:gd name="connsiteX157" fmla="*/ 514269 w 815973"/>
                <a:gd name="connsiteY157" fmla="*/ 372330 h 805687"/>
                <a:gd name="connsiteX158" fmla="*/ 522497 w 815973"/>
                <a:gd name="connsiteY158" fmla="*/ 377816 h 805687"/>
                <a:gd name="connsiteX159" fmla="*/ 580095 w 815973"/>
                <a:gd name="connsiteY159" fmla="*/ 388787 h 805687"/>
                <a:gd name="connsiteX160" fmla="*/ 591067 w 815973"/>
                <a:gd name="connsiteY160" fmla="*/ 402501 h 805687"/>
                <a:gd name="connsiteX161" fmla="*/ 591067 w 815973"/>
                <a:gd name="connsiteY161" fmla="*/ 501240 h 805687"/>
                <a:gd name="connsiteX162" fmla="*/ 549925 w 815973"/>
                <a:gd name="connsiteY162" fmla="*/ 501240 h 805687"/>
                <a:gd name="connsiteX163" fmla="*/ 549925 w 815973"/>
                <a:gd name="connsiteY163" fmla="*/ 432671 h 805687"/>
                <a:gd name="connsiteX164" fmla="*/ 538953 w 815973"/>
                <a:gd name="connsiteY164" fmla="*/ 418957 h 805687"/>
                <a:gd name="connsiteX165" fmla="*/ 462156 w 815973"/>
                <a:gd name="connsiteY165" fmla="*/ 410729 h 805687"/>
                <a:gd name="connsiteX166" fmla="*/ 431986 w 815973"/>
                <a:gd name="connsiteY166" fmla="*/ 391530 h 805687"/>
                <a:gd name="connsiteX167" fmla="*/ 429243 w 815973"/>
                <a:gd name="connsiteY167" fmla="*/ 355873 h 805687"/>
                <a:gd name="connsiteX168" fmla="*/ 467642 w 815973"/>
                <a:gd name="connsiteY168" fmla="*/ 257135 h 805687"/>
                <a:gd name="connsiteX169" fmla="*/ 659636 w 815973"/>
                <a:gd name="connsiteY169" fmla="*/ 257135 h 805687"/>
                <a:gd name="connsiteX170" fmla="*/ 659636 w 815973"/>
                <a:gd name="connsiteY170" fmla="*/ 284562 h 805687"/>
                <a:gd name="connsiteX171" fmla="*/ 538953 w 815973"/>
                <a:gd name="connsiteY171" fmla="*/ 284562 h 80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815973" h="805687">
                  <a:moveTo>
                    <a:pt x="687064" y="388787"/>
                  </a:moveTo>
                  <a:lnTo>
                    <a:pt x="687064" y="295533"/>
                  </a:lnTo>
                  <a:lnTo>
                    <a:pt x="687064" y="240678"/>
                  </a:lnTo>
                  <a:lnTo>
                    <a:pt x="687064" y="128224"/>
                  </a:lnTo>
                  <a:lnTo>
                    <a:pt x="788545" y="78855"/>
                  </a:lnTo>
                  <a:cubicBezTo>
                    <a:pt x="794031" y="76112"/>
                    <a:pt x="796774" y="70626"/>
                    <a:pt x="796774" y="67883"/>
                  </a:cubicBezTo>
                  <a:cubicBezTo>
                    <a:pt x="796774" y="65141"/>
                    <a:pt x="794031" y="56912"/>
                    <a:pt x="788545" y="56912"/>
                  </a:cubicBezTo>
                  <a:lnTo>
                    <a:pt x="681578" y="2057"/>
                  </a:lnTo>
                  <a:cubicBezTo>
                    <a:pt x="676092" y="-686"/>
                    <a:pt x="673350" y="-686"/>
                    <a:pt x="667864" y="2057"/>
                  </a:cubicBezTo>
                  <a:cubicBezTo>
                    <a:pt x="665121" y="4800"/>
                    <a:pt x="662378" y="7543"/>
                    <a:pt x="662378" y="13028"/>
                  </a:cubicBezTo>
                  <a:lnTo>
                    <a:pt x="662378" y="119996"/>
                  </a:lnTo>
                  <a:lnTo>
                    <a:pt x="662378" y="226964"/>
                  </a:lnTo>
                  <a:lnTo>
                    <a:pt x="560896" y="226964"/>
                  </a:lnTo>
                  <a:cubicBezTo>
                    <a:pt x="574610" y="213250"/>
                    <a:pt x="582838" y="194051"/>
                    <a:pt x="582838" y="172109"/>
                  </a:cubicBezTo>
                  <a:cubicBezTo>
                    <a:pt x="582838" y="128224"/>
                    <a:pt x="547182" y="92569"/>
                    <a:pt x="503298" y="92569"/>
                  </a:cubicBezTo>
                  <a:cubicBezTo>
                    <a:pt x="459413" y="92569"/>
                    <a:pt x="423758" y="128224"/>
                    <a:pt x="423758" y="172109"/>
                  </a:cubicBezTo>
                  <a:cubicBezTo>
                    <a:pt x="423758" y="196793"/>
                    <a:pt x="434729" y="218735"/>
                    <a:pt x="451185" y="232449"/>
                  </a:cubicBezTo>
                  <a:lnTo>
                    <a:pt x="335989" y="336675"/>
                  </a:lnTo>
                  <a:lnTo>
                    <a:pt x="261935" y="375073"/>
                  </a:lnTo>
                  <a:lnTo>
                    <a:pt x="223535" y="369587"/>
                  </a:lnTo>
                  <a:cubicBezTo>
                    <a:pt x="239992" y="355873"/>
                    <a:pt x="250963" y="333932"/>
                    <a:pt x="250963" y="309247"/>
                  </a:cubicBezTo>
                  <a:cubicBezTo>
                    <a:pt x="250963" y="265363"/>
                    <a:pt x="215307" y="229707"/>
                    <a:pt x="171423" y="229707"/>
                  </a:cubicBezTo>
                  <a:cubicBezTo>
                    <a:pt x="127538" y="229707"/>
                    <a:pt x="91883" y="265363"/>
                    <a:pt x="91883" y="309247"/>
                  </a:cubicBezTo>
                  <a:cubicBezTo>
                    <a:pt x="91883" y="333932"/>
                    <a:pt x="102854" y="355873"/>
                    <a:pt x="119310" y="369587"/>
                  </a:cubicBezTo>
                  <a:cubicBezTo>
                    <a:pt x="119310" y="369587"/>
                    <a:pt x="119310" y="369587"/>
                    <a:pt x="119310" y="369587"/>
                  </a:cubicBezTo>
                  <a:lnTo>
                    <a:pt x="78169" y="479298"/>
                  </a:lnTo>
                  <a:cubicBezTo>
                    <a:pt x="69941" y="498497"/>
                    <a:pt x="72683" y="520439"/>
                    <a:pt x="83655" y="539639"/>
                  </a:cubicBezTo>
                  <a:cubicBezTo>
                    <a:pt x="86397" y="542382"/>
                    <a:pt x="89140" y="545125"/>
                    <a:pt x="91883" y="547867"/>
                  </a:cubicBezTo>
                  <a:lnTo>
                    <a:pt x="56227" y="608208"/>
                  </a:lnTo>
                  <a:lnTo>
                    <a:pt x="4114" y="660320"/>
                  </a:lnTo>
                  <a:cubicBezTo>
                    <a:pt x="-1371" y="665806"/>
                    <a:pt x="-1371" y="674034"/>
                    <a:pt x="4114" y="679520"/>
                  </a:cubicBezTo>
                  <a:lnTo>
                    <a:pt x="45255" y="720661"/>
                  </a:lnTo>
                  <a:cubicBezTo>
                    <a:pt x="47998" y="723404"/>
                    <a:pt x="50741" y="723404"/>
                    <a:pt x="53484" y="723404"/>
                  </a:cubicBezTo>
                  <a:cubicBezTo>
                    <a:pt x="56227" y="723404"/>
                    <a:pt x="61712" y="723404"/>
                    <a:pt x="61712" y="720661"/>
                  </a:cubicBezTo>
                  <a:lnTo>
                    <a:pt x="130281" y="652092"/>
                  </a:lnTo>
                  <a:cubicBezTo>
                    <a:pt x="130281" y="652092"/>
                    <a:pt x="130281" y="652092"/>
                    <a:pt x="133024" y="649349"/>
                  </a:cubicBezTo>
                  <a:lnTo>
                    <a:pt x="185137" y="572552"/>
                  </a:lnTo>
                  <a:lnTo>
                    <a:pt x="204336" y="575294"/>
                  </a:lnTo>
                  <a:lnTo>
                    <a:pt x="204336" y="630150"/>
                  </a:lnTo>
                  <a:lnTo>
                    <a:pt x="190622" y="630150"/>
                  </a:lnTo>
                  <a:cubicBezTo>
                    <a:pt x="182394" y="630150"/>
                    <a:pt x="176909" y="635635"/>
                    <a:pt x="176909" y="643863"/>
                  </a:cubicBezTo>
                  <a:lnTo>
                    <a:pt x="176909" y="739860"/>
                  </a:lnTo>
                  <a:lnTo>
                    <a:pt x="12343" y="778259"/>
                  </a:lnTo>
                  <a:cubicBezTo>
                    <a:pt x="6857" y="781002"/>
                    <a:pt x="1372" y="783744"/>
                    <a:pt x="1372" y="791973"/>
                  </a:cubicBezTo>
                  <a:lnTo>
                    <a:pt x="1372" y="805687"/>
                  </a:lnTo>
                  <a:lnTo>
                    <a:pt x="28799" y="805687"/>
                  </a:lnTo>
                  <a:lnTo>
                    <a:pt x="28799" y="802944"/>
                  </a:lnTo>
                  <a:lnTo>
                    <a:pt x="193365" y="764546"/>
                  </a:lnTo>
                  <a:cubicBezTo>
                    <a:pt x="198850" y="761803"/>
                    <a:pt x="204336" y="759060"/>
                    <a:pt x="204336" y="750832"/>
                  </a:cubicBezTo>
                  <a:lnTo>
                    <a:pt x="204336" y="657577"/>
                  </a:lnTo>
                  <a:lnTo>
                    <a:pt x="218050" y="657577"/>
                  </a:lnTo>
                  <a:lnTo>
                    <a:pt x="286619" y="657577"/>
                  </a:lnTo>
                  <a:lnTo>
                    <a:pt x="407301" y="657577"/>
                  </a:lnTo>
                  <a:cubicBezTo>
                    <a:pt x="410044" y="657577"/>
                    <a:pt x="415529" y="654835"/>
                    <a:pt x="418272" y="652092"/>
                  </a:cubicBezTo>
                  <a:lnTo>
                    <a:pt x="536211" y="523182"/>
                  </a:lnTo>
                  <a:lnTo>
                    <a:pt x="558153" y="523182"/>
                  </a:lnTo>
                  <a:lnTo>
                    <a:pt x="626722" y="523182"/>
                  </a:lnTo>
                  <a:lnTo>
                    <a:pt x="815973" y="523182"/>
                  </a:lnTo>
                  <a:lnTo>
                    <a:pt x="815973" y="495754"/>
                  </a:lnTo>
                  <a:lnTo>
                    <a:pt x="640436" y="495754"/>
                  </a:lnTo>
                  <a:lnTo>
                    <a:pt x="640436" y="397015"/>
                  </a:lnTo>
                  <a:cubicBezTo>
                    <a:pt x="640436" y="377816"/>
                    <a:pt x="626722" y="361359"/>
                    <a:pt x="607523" y="355873"/>
                  </a:cubicBezTo>
                  <a:lnTo>
                    <a:pt x="563639" y="347645"/>
                  </a:lnTo>
                  <a:lnTo>
                    <a:pt x="571867" y="303761"/>
                  </a:lnTo>
                  <a:lnTo>
                    <a:pt x="681578" y="303761"/>
                  </a:lnTo>
                  <a:lnTo>
                    <a:pt x="681578" y="383301"/>
                  </a:lnTo>
                  <a:lnTo>
                    <a:pt x="687064" y="383301"/>
                  </a:lnTo>
                  <a:close/>
                  <a:moveTo>
                    <a:pt x="687064" y="98054"/>
                  </a:moveTo>
                  <a:lnTo>
                    <a:pt x="687064" y="32228"/>
                  </a:lnTo>
                  <a:lnTo>
                    <a:pt x="750147" y="65141"/>
                  </a:lnTo>
                  <a:lnTo>
                    <a:pt x="687064" y="98054"/>
                  </a:lnTo>
                  <a:close/>
                  <a:moveTo>
                    <a:pt x="500555" y="119996"/>
                  </a:moveTo>
                  <a:cubicBezTo>
                    <a:pt x="530725" y="119996"/>
                    <a:pt x="555410" y="144681"/>
                    <a:pt x="555410" y="174852"/>
                  </a:cubicBezTo>
                  <a:cubicBezTo>
                    <a:pt x="555410" y="205021"/>
                    <a:pt x="530725" y="229707"/>
                    <a:pt x="500555" y="229707"/>
                  </a:cubicBezTo>
                  <a:cubicBezTo>
                    <a:pt x="470384" y="229707"/>
                    <a:pt x="445699" y="205021"/>
                    <a:pt x="445699" y="174852"/>
                  </a:cubicBezTo>
                  <a:cubicBezTo>
                    <a:pt x="445699" y="141938"/>
                    <a:pt x="470384" y="119996"/>
                    <a:pt x="500555" y="119996"/>
                  </a:cubicBezTo>
                  <a:close/>
                  <a:moveTo>
                    <a:pt x="426501" y="287304"/>
                  </a:moveTo>
                  <a:lnTo>
                    <a:pt x="407301" y="339417"/>
                  </a:lnTo>
                  <a:lnTo>
                    <a:pt x="368902" y="366845"/>
                  </a:lnTo>
                  <a:lnTo>
                    <a:pt x="355189" y="347645"/>
                  </a:lnTo>
                  <a:lnTo>
                    <a:pt x="426501" y="287304"/>
                  </a:lnTo>
                  <a:close/>
                  <a:moveTo>
                    <a:pt x="440214" y="429928"/>
                  </a:moveTo>
                  <a:cubicBezTo>
                    <a:pt x="445699" y="432671"/>
                    <a:pt x="453928" y="435414"/>
                    <a:pt x="462156" y="435414"/>
                  </a:cubicBezTo>
                  <a:lnTo>
                    <a:pt x="478613" y="438156"/>
                  </a:lnTo>
                  <a:lnTo>
                    <a:pt x="434729" y="501240"/>
                  </a:lnTo>
                  <a:lnTo>
                    <a:pt x="377130" y="558838"/>
                  </a:lnTo>
                  <a:lnTo>
                    <a:pt x="355189" y="536896"/>
                  </a:lnTo>
                  <a:lnTo>
                    <a:pt x="399073" y="493011"/>
                  </a:lnTo>
                  <a:cubicBezTo>
                    <a:pt x="399073" y="493011"/>
                    <a:pt x="401815" y="490269"/>
                    <a:pt x="401815" y="490269"/>
                  </a:cubicBezTo>
                  <a:lnTo>
                    <a:pt x="440214" y="429928"/>
                  </a:lnTo>
                  <a:close/>
                  <a:moveTo>
                    <a:pt x="163195" y="254392"/>
                  </a:moveTo>
                  <a:cubicBezTo>
                    <a:pt x="193365" y="254392"/>
                    <a:pt x="218050" y="279076"/>
                    <a:pt x="218050" y="309247"/>
                  </a:cubicBezTo>
                  <a:cubicBezTo>
                    <a:pt x="218050" y="339417"/>
                    <a:pt x="193365" y="364102"/>
                    <a:pt x="163195" y="364102"/>
                  </a:cubicBezTo>
                  <a:cubicBezTo>
                    <a:pt x="133024" y="364102"/>
                    <a:pt x="108339" y="339417"/>
                    <a:pt x="108339" y="309247"/>
                  </a:cubicBezTo>
                  <a:cubicBezTo>
                    <a:pt x="108339" y="279076"/>
                    <a:pt x="133024" y="254392"/>
                    <a:pt x="163195" y="254392"/>
                  </a:cubicBezTo>
                  <a:close/>
                  <a:moveTo>
                    <a:pt x="100111" y="635635"/>
                  </a:moveTo>
                  <a:lnTo>
                    <a:pt x="42513" y="693234"/>
                  </a:lnTo>
                  <a:lnTo>
                    <a:pt x="20571" y="671291"/>
                  </a:lnTo>
                  <a:lnTo>
                    <a:pt x="64455" y="627408"/>
                  </a:lnTo>
                  <a:cubicBezTo>
                    <a:pt x="64455" y="627408"/>
                    <a:pt x="67198" y="624665"/>
                    <a:pt x="67198" y="624665"/>
                  </a:cubicBezTo>
                  <a:lnTo>
                    <a:pt x="102854" y="564323"/>
                  </a:lnTo>
                  <a:cubicBezTo>
                    <a:pt x="108339" y="567066"/>
                    <a:pt x="116567" y="569809"/>
                    <a:pt x="124796" y="569809"/>
                  </a:cubicBezTo>
                  <a:lnTo>
                    <a:pt x="141252" y="572552"/>
                  </a:lnTo>
                  <a:lnTo>
                    <a:pt x="100111" y="635635"/>
                  </a:lnTo>
                  <a:close/>
                  <a:moveTo>
                    <a:pt x="218050" y="630150"/>
                  </a:moveTo>
                  <a:lnTo>
                    <a:pt x="218050" y="561581"/>
                  </a:lnTo>
                  <a:cubicBezTo>
                    <a:pt x="218050" y="553353"/>
                    <a:pt x="212564" y="547867"/>
                    <a:pt x="207079" y="547867"/>
                  </a:cubicBezTo>
                  <a:lnTo>
                    <a:pt x="130281" y="539639"/>
                  </a:lnTo>
                  <a:cubicBezTo>
                    <a:pt x="116567" y="539639"/>
                    <a:pt x="105597" y="531411"/>
                    <a:pt x="100111" y="520439"/>
                  </a:cubicBezTo>
                  <a:cubicBezTo>
                    <a:pt x="94626" y="509468"/>
                    <a:pt x="91883" y="495754"/>
                    <a:pt x="97369" y="484784"/>
                  </a:cubicBezTo>
                  <a:lnTo>
                    <a:pt x="135767" y="386044"/>
                  </a:lnTo>
                  <a:lnTo>
                    <a:pt x="179652" y="386044"/>
                  </a:lnTo>
                  <a:lnTo>
                    <a:pt x="259192" y="399758"/>
                  </a:lnTo>
                  <a:cubicBezTo>
                    <a:pt x="261935" y="399758"/>
                    <a:pt x="264677" y="399758"/>
                    <a:pt x="267420" y="399758"/>
                  </a:cubicBezTo>
                  <a:lnTo>
                    <a:pt x="338732" y="364102"/>
                  </a:lnTo>
                  <a:lnTo>
                    <a:pt x="349703" y="383301"/>
                  </a:lnTo>
                  <a:lnTo>
                    <a:pt x="270163" y="427185"/>
                  </a:lnTo>
                  <a:lnTo>
                    <a:pt x="207079" y="427185"/>
                  </a:lnTo>
                  <a:cubicBezTo>
                    <a:pt x="201593" y="427185"/>
                    <a:pt x="196107" y="432671"/>
                    <a:pt x="193365" y="438156"/>
                  </a:cubicBezTo>
                  <a:lnTo>
                    <a:pt x="179652" y="493011"/>
                  </a:lnTo>
                  <a:cubicBezTo>
                    <a:pt x="179652" y="495754"/>
                    <a:pt x="179652" y="501240"/>
                    <a:pt x="182394" y="503983"/>
                  </a:cubicBezTo>
                  <a:cubicBezTo>
                    <a:pt x="185137" y="506725"/>
                    <a:pt x="187880" y="509468"/>
                    <a:pt x="190622" y="509468"/>
                  </a:cubicBezTo>
                  <a:lnTo>
                    <a:pt x="248221" y="520439"/>
                  </a:lnTo>
                  <a:cubicBezTo>
                    <a:pt x="253706" y="520439"/>
                    <a:pt x="259192" y="525925"/>
                    <a:pt x="259192" y="534153"/>
                  </a:cubicBezTo>
                  <a:lnTo>
                    <a:pt x="259192" y="632893"/>
                  </a:lnTo>
                  <a:lnTo>
                    <a:pt x="218050" y="632893"/>
                  </a:lnTo>
                  <a:close/>
                  <a:moveTo>
                    <a:pt x="514269" y="495754"/>
                  </a:moveTo>
                  <a:cubicBezTo>
                    <a:pt x="511526" y="495754"/>
                    <a:pt x="506041" y="498497"/>
                    <a:pt x="503298" y="501240"/>
                  </a:cubicBezTo>
                  <a:lnTo>
                    <a:pt x="385359" y="630150"/>
                  </a:lnTo>
                  <a:lnTo>
                    <a:pt x="283876" y="630150"/>
                  </a:lnTo>
                  <a:lnTo>
                    <a:pt x="283876" y="531411"/>
                  </a:lnTo>
                  <a:cubicBezTo>
                    <a:pt x="283876" y="512211"/>
                    <a:pt x="270163" y="495754"/>
                    <a:pt x="250963" y="490269"/>
                  </a:cubicBezTo>
                  <a:lnTo>
                    <a:pt x="207079" y="482041"/>
                  </a:lnTo>
                  <a:lnTo>
                    <a:pt x="215307" y="451870"/>
                  </a:lnTo>
                  <a:lnTo>
                    <a:pt x="272905" y="451870"/>
                  </a:lnTo>
                  <a:cubicBezTo>
                    <a:pt x="275648" y="451870"/>
                    <a:pt x="278391" y="451870"/>
                    <a:pt x="278391" y="449128"/>
                  </a:cubicBezTo>
                  <a:lnTo>
                    <a:pt x="371645" y="394273"/>
                  </a:lnTo>
                  <a:cubicBezTo>
                    <a:pt x="371645" y="394273"/>
                    <a:pt x="371645" y="394273"/>
                    <a:pt x="371645" y="394273"/>
                  </a:cubicBezTo>
                  <a:cubicBezTo>
                    <a:pt x="371645" y="394273"/>
                    <a:pt x="371645" y="394273"/>
                    <a:pt x="371645" y="394273"/>
                  </a:cubicBezTo>
                  <a:lnTo>
                    <a:pt x="399073" y="372330"/>
                  </a:lnTo>
                  <a:cubicBezTo>
                    <a:pt x="399073" y="380559"/>
                    <a:pt x="404558" y="388787"/>
                    <a:pt x="407301" y="397015"/>
                  </a:cubicBezTo>
                  <a:cubicBezTo>
                    <a:pt x="410044" y="399758"/>
                    <a:pt x="412787" y="402501"/>
                    <a:pt x="415529" y="405244"/>
                  </a:cubicBezTo>
                  <a:lnTo>
                    <a:pt x="379873" y="465584"/>
                  </a:lnTo>
                  <a:lnTo>
                    <a:pt x="327761" y="517697"/>
                  </a:lnTo>
                  <a:cubicBezTo>
                    <a:pt x="322275" y="523182"/>
                    <a:pt x="322275" y="531411"/>
                    <a:pt x="327761" y="536896"/>
                  </a:cubicBezTo>
                  <a:lnTo>
                    <a:pt x="368902" y="578037"/>
                  </a:lnTo>
                  <a:cubicBezTo>
                    <a:pt x="371645" y="580780"/>
                    <a:pt x="374387" y="580780"/>
                    <a:pt x="377130" y="580780"/>
                  </a:cubicBezTo>
                  <a:cubicBezTo>
                    <a:pt x="379873" y="580780"/>
                    <a:pt x="385359" y="580780"/>
                    <a:pt x="385359" y="578037"/>
                  </a:cubicBezTo>
                  <a:lnTo>
                    <a:pt x="453928" y="509468"/>
                  </a:lnTo>
                  <a:cubicBezTo>
                    <a:pt x="453928" y="509468"/>
                    <a:pt x="453928" y="509468"/>
                    <a:pt x="456670" y="506725"/>
                  </a:cubicBezTo>
                  <a:lnTo>
                    <a:pt x="508784" y="429928"/>
                  </a:lnTo>
                  <a:lnTo>
                    <a:pt x="527983" y="432671"/>
                  </a:lnTo>
                  <a:lnTo>
                    <a:pt x="527983" y="487526"/>
                  </a:lnTo>
                  <a:lnTo>
                    <a:pt x="514269" y="487526"/>
                  </a:lnTo>
                  <a:close/>
                  <a:moveTo>
                    <a:pt x="538953" y="281819"/>
                  </a:moveTo>
                  <a:cubicBezTo>
                    <a:pt x="533468" y="281819"/>
                    <a:pt x="527983" y="287304"/>
                    <a:pt x="525240" y="292790"/>
                  </a:cubicBezTo>
                  <a:lnTo>
                    <a:pt x="511526" y="361359"/>
                  </a:lnTo>
                  <a:cubicBezTo>
                    <a:pt x="511526" y="364102"/>
                    <a:pt x="511526" y="369587"/>
                    <a:pt x="514269" y="372330"/>
                  </a:cubicBezTo>
                  <a:cubicBezTo>
                    <a:pt x="517012" y="375073"/>
                    <a:pt x="519755" y="377816"/>
                    <a:pt x="522497" y="377816"/>
                  </a:cubicBezTo>
                  <a:lnTo>
                    <a:pt x="580095" y="388787"/>
                  </a:lnTo>
                  <a:cubicBezTo>
                    <a:pt x="585581" y="388787"/>
                    <a:pt x="591067" y="394273"/>
                    <a:pt x="591067" y="402501"/>
                  </a:cubicBezTo>
                  <a:lnTo>
                    <a:pt x="591067" y="501240"/>
                  </a:lnTo>
                  <a:lnTo>
                    <a:pt x="549925" y="501240"/>
                  </a:lnTo>
                  <a:lnTo>
                    <a:pt x="549925" y="432671"/>
                  </a:lnTo>
                  <a:cubicBezTo>
                    <a:pt x="549925" y="424442"/>
                    <a:pt x="544439" y="418957"/>
                    <a:pt x="538953" y="418957"/>
                  </a:cubicBezTo>
                  <a:lnTo>
                    <a:pt x="462156" y="410729"/>
                  </a:lnTo>
                  <a:cubicBezTo>
                    <a:pt x="448442" y="410729"/>
                    <a:pt x="437472" y="402501"/>
                    <a:pt x="431986" y="391530"/>
                  </a:cubicBezTo>
                  <a:cubicBezTo>
                    <a:pt x="426501" y="380559"/>
                    <a:pt x="423758" y="366845"/>
                    <a:pt x="429243" y="355873"/>
                  </a:cubicBezTo>
                  <a:lnTo>
                    <a:pt x="467642" y="257135"/>
                  </a:lnTo>
                  <a:lnTo>
                    <a:pt x="659636" y="257135"/>
                  </a:lnTo>
                  <a:lnTo>
                    <a:pt x="659636" y="284562"/>
                  </a:lnTo>
                  <a:lnTo>
                    <a:pt x="538953" y="284562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448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11784-7292-2C44-ADDF-35DA89CE0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556" y="1457724"/>
            <a:ext cx="1031222" cy="1084776"/>
          </a:xfrm>
        </p:spPr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667B5-E84A-BC49-8561-F6231D664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b="1" dirty="0" err="1"/>
              <a:t>Überblick</a:t>
            </a:r>
            <a:r>
              <a:rPr lang="en-US" sz="2800" b="1" dirty="0"/>
              <a:t> </a:t>
            </a:r>
            <a:r>
              <a:rPr lang="en-US" sz="2800" b="1" dirty="0" err="1"/>
              <a:t>über</a:t>
            </a:r>
            <a:r>
              <a:rPr lang="en-US" sz="2800" b="1" dirty="0"/>
              <a:t> den </a:t>
            </a:r>
            <a:r>
              <a:rPr lang="en-US" sz="2800" b="1" dirty="0" err="1"/>
              <a:t>Kursinhalt</a:t>
            </a:r>
            <a:endParaRPr lang="en-US" sz="2800" b="1" dirty="0"/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6B771002-C374-194D-9866-4CAD3F90FDA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7" y="1065737"/>
            <a:ext cx="1755081" cy="24018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ACE0F6-D826-38EC-DE57-2BBF1A7957EC}"/>
              </a:ext>
            </a:extLst>
          </p:cNvPr>
          <p:cNvSpPr txBox="1"/>
          <p:nvPr/>
        </p:nvSpPr>
        <p:spPr>
          <a:xfrm>
            <a:off x="534595" y="8265786"/>
            <a:ext cx="6740705" cy="17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highlight>
                  <a:srgbClr val="FED10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600" dirty="0">
              <a:effectLst/>
              <a:highlight>
                <a:srgbClr val="FED10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6FC0CA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 1: Die 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Landschaft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Möglichkeiten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6FC0CA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 2: 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Personalisierte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Ernährung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Senioren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6FC0CA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 3: 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Verbraucherinsights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Marktpositionierung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6FC0CA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 4: 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Entwicklung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neuer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Lebensmittelprodukte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Senioren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6FC0CA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 5: 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Kommerzialisierung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Lebensmittelprodukten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Dienstleistungen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Senioren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rgbClr val="6FC0CA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 6: Marketing für </a:t>
            </a:r>
            <a:r>
              <a:rPr lang="en-US" sz="13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Senioren</a:t>
            </a:r>
            <a:endParaRPr lang="en-IE" sz="1200" dirty="0"/>
          </a:p>
        </p:txBody>
      </p:sp>
      <p:sp>
        <p:nvSpPr>
          <p:cNvPr id="198" name="Freeform 208">
            <a:extLst>
              <a:ext uri="{FF2B5EF4-FFF2-40B4-BE49-F238E27FC236}">
                <a16:creationId xmlns:a16="http://schemas.microsoft.com/office/drawing/2014/main" id="{C5E36D1D-2E01-4220-A0CE-1F8CD2CF8EAB}"/>
              </a:ext>
            </a:extLst>
          </p:cNvPr>
          <p:cNvSpPr/>
          <p:nvPr/>
        </p:nvSpPr>
        <p:spPr>
          <a:xfrm>
            <a:off x="833300" y="4612007"/>
            <a:ext cx="6464059" cy="1648975"/>
          </a:xfrm>
          <a:custGeom>
            <a:avLst/>
            <a:gdLst>
              <a:gd name="connsiteX0" fmla="*/ 6440108 w 7163133"/>
              <a:gd name="connsiteY0" fmla="*/ 0 h 1827308"/>
              <a:gd name="connsiteX1" fmla="*/ 7163133 w 7163133"/>
              <a:gd name="connsiteY1" fmla="*/ 913654 h 1827308"/>
              <a:gd name="connsiteX2" fmla="*/ 6440108 w 7163133"/>
              <a:gd name="connsiteY2" fmla="*/ 1827308 h 1827308"/>
              <a:gd name="connsiteX3" fmla="*/ 0 w 7163133"/>
              <a:gd name="connsiteY3" fmla="*/ 1827308 h 182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3133" h="1827308">
                <a:moveTo>
                  <a:pt x="6440108" y="0"/>
                </a:moveTo>
                <a:cubicBezTo>
                  <a:pt x="6839429" y="0"/>
                  <a:pt x="7163133" y="408807"/>
                  <a:pt x="7163133" y="913654"/>
                </a:cubicBezTo>
                <a:cubicBezTo>
                  <a:pt x="7163133" y="1418501"/>
                  <a:pt x="6839429" y="1827308"/>
                  <a:pt x="6440108" y="1827308"/>
                </a:cubicBezTo>
                <a:lnTo>
                  <a:pt x="0" y="1827308"/>
                </a:lnTo>
              </a:path>
            </a:pathLst>
          </a:custGeom>
          <a:noFill/>
          <a:ln w="101896" cap="flat">
            <a:solidFill>
              <a:srgbClr val="EBEBEC"/>
            </a:solidFill>
            <a:prstDash val="solid"/>
            <a:miter/>
          </a:ln>
        </p:spPr>
        <p:txBody>
          <a:bodyPr rtlCol="0" anchor="ctr"/>
          <a:lstStyle/>
          <a:p>
            <a:endParaRPr lang="en-US" sz="1624"/>
          </a:p>
        </p:txBody>
      </p:sp>
      <p:sp>
        <p:nvSpPr>
          <p:cNvPr id="199" name="Freeform 216">
            <a:extLst>
              <a:ext uri="{FF2B5EF4-FFF2-40B4-BE49-F238E27FC236}">
                <a16:creationId xmlns:a16="http://schemas.microsoft.com/office/drawing/2014/main" id="{2FA4397A-8D23-3275-5B06-BD912ED66E86}"/>
              </a:ext>
            </a:extLst>
          </p:cNvPr>
          <p:cNvSpPr/>
          <p:nvPr/>
        </p:nvSpPr>
        <p:spPr>
          <a:xfrm>
            <a:off x="7141056" y="4961240"/>
            <a:ext cx="157940" cy="86667"/>
          </a:xfrm>
          <a:custGeom>
            <a:avLst/>
            <a:gdLst>
              <a:gd name="connsiteX0" fmla="*/ 0 w 175021"/>
              <a:gd name="connsiteY0" fmla="*/ 66293 h 96040"/>
              <a:gd name="connsiteX1" fmla="*/ 116397 w 175021"/>
              <a:gd name="connsiteY1" fmla="*/ 96040 h 96040"/>
              <a:gd name="connsiteX2" fmla="*/ 175021 w 175021"/>
              <a:gd name="connsiteY2" fmla="*/ 0 h 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021" h="96040">
                <a:moveTo>
                  <a:pt x="0" y="66293"/>
                </a:moveTo>
                <a:lnTo>
                  <a:pt x="116397" y="96040"/>
                </a:lnTo>
                <a:lnTo>
                  <a:pt x="175021" y="0"/>
                </a:lnTo>
              </a:path>
            </a:pathLst>
          </a:custGeom>
          <a:noFill/>
          <a:ln w="2547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 sz="1624"/>
          </a:p>
        </p:txBody>
      </p:sp>
      <p:sp>
        <p:nvSpPr>
          <p:cNvPr id="200" name="Freeform 224">
            <a:extLst>
              <a:ext uri="{FF2B5EF4-FFF2-40B4-BE49-F238E27FC236}">
                <a16:creationId xmlns:a16="http://schemas.microsoft.com/office/drawing/2014/main" id="{EF8C59F1-8330-DD3D-2FFB-5EB465926EEF}"/>
              </a:ext>
            </a:extLst>
          </p:cNvPr>
          <p:cNvSpPr/>
          <p:nvPr/>
        </p:nvSpPr>
        <p:spPr>
          <a:xfrm>
            <a:off x="7143356" y="5785728"/>
            <a:ext cx="150273" cy="95104"/>
          </a:xfrm>
          <a:custGeom>
            <a:avLst/>
            <a:gdLst>
              <a:gd name="connsiteX0" fmla="*/ 0 w 166525"/>
              <a:gd name="connsiteY0" fmla="*/ 0 h 105389"/>
              <a:gd name="connsiteX1" fmla="*/ 55225 w 166525"/>
              <a:gd name="connsiteY1" fmla="*/ 105389 h 105389"/>
              <a:gd name="connsiteX2" fmla="*/ 166525 w 166525"/>
              <a:gd name="connsiteY2" fmla="*/ 84991 h 10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525" h="105389">
                <a:moveTo>
                  <a:pt x="0" y="0"/>
                </a:moveTo>
                <a:lnTo>
                  <a:pt x="55225" y="105389"/>
                </a:lnTo>
                <a:lnTo>
                  <a:pt x="166525" y="84991"/>
                </a:lnTo>
              </a:path>
            </a:pathLst>
          </a:custGeom>
          <a:noFill/>
          <a:ln w="2547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 sz="1624"/>
          </a:p>
        </p:txBody>
      </p:sp>
      <p:sp>
        <p:nvSpPr>
          <p:cNvPr id="201" name="Freeform 225">
            <a:extLst>
              <a:ext uri="{FF2B5EF4-FFF2-40B4-BE49-F238E27FC236}">
                <a16:creationId xmlns:a16="http://schemas.microsoft.com/office/drawing/2014/main" id="{6E561812-2190-CA75-0538-9940405BAFC4}"/>
              </a:ext>
            </a:extLst>
          </p:cNvPr>
          <p:cNvSpPr/>
          <p:nvPr/>
        </p:nvSpPr>
        <p:spPr>
          <a:xfrm>
            <a:off x="539062" y="4464842"/>
            <a:ext cx="1508101" cy="244661"/>
          </a:xfrm>
          <a:custGeom>
            <a:avLst/>
            <a:gdLst>
              <a:gd name="connsiteX0" fmla="*/ 1557351 w 1671199"/>
              <a:gd name="connsiteY0" fmla="*/ 271121 h 271121"/>
              <a:gd name="connsiteX1" fmla="*/ 0 w 1671199"/>
              <a:gd name="connsiteY1" fmla="*/ 271121 h 271121"/>
              <a:gd name="connsiteX2" fmla="*/ 91759 w 1671199"/>
              <a:gd name="connsiteY2" fmla="*/ 136836 h 271121"/>
              <a:gd name="connsiteX3" fmla="*/ 0 w 1671199"/>
              <a:gd name="connsiteY3" fmla="*/ 0 h 271121"/>
              <a:gd name="connsiteX4" fmla="*/ 1557351 w 1671199"/>
              <a:gd name="connsiteY4" fmla="*/ 0 h 271121"/>
              <a:gd name="connsiteX5" fmla="*/ 1671200 w 1671199"/>
              <a:gd name="connsiteY5" fmla="*/ 136836 h 27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1199" h="271121">
                <a:moveTo>
                  <a:pt x="1557351" y="271121"/>
                </a:moveTo>
                <a:lnTo>
                  <a:pt x="0" y="271121"/>
                </a:lnTo>
                <a:lnTo>
                  <a:pt x="91759" y="136836"/>
                </a:lnTo>
                <a:lnTo>
                  <a:pt x="0" y="0"/>
                </a:lnTo>
                <a:lnTo>
                  <a:pt x="1557351" y="0"/>
                </a:lnTo>
                <a:lnTo>
                  <a:pt x="1671200" y="136836"/>
                </a:lnTo>
                <a:close/>
              </a:path>
            </a:pathLst>
          </a:custGeom>
          <a:solidFill>
            <a:srgbClr val="FFD100"/>
          </a:solidFill>
          <a:ln w="84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24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80956AC-60EC-48C3-FD09-5F2F1D39A222}"/>
              </a:ext>
            </a:extLst>
          </p:cNvPr>
          <p:cNvSpPr txBox="1"/>
          <p:nvPr/>
        </p:nvSpPr>
        <p:spPr>
          <a:xfrm>
            <a:off x="541567" y="4254807"/>
            <a:ext cx="750526" cy="245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93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MODUL 1  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562A4338-0D05-8A08-EAF3-E20DF65956A1}"/>
              </a:ext>
            </a:extLst>
          </p:cNvPr>
          <p:cNvSpPr txBox="1"/>
          <p:nvPr/>
        </p:nvSpPr>
        <p:spPr>
          <a:xfrm>
            <a:off x="548556" y="4469785"/>
            <a:ext cx="1756253" cy="21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7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Die </a:t>
            </a:r>
            <a:r>
              <a:rPr lang="en-US" sz="767" b="1" dirty="0" err="1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Landschaft</a:t>
            </a:r>
            <a:r>
              <a:rPr lang="en-US" sz="767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der </a:t>
            </a:r>
            <a:r>
              <a:rPr lang="en-US" sz="767" b="1" dirty="0" err="1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Möglichkeiten</a:t>
            </a:r>
            <a:endParaRPr lang="en-US" sz="767" b="1" dirty="0">
              <a:ln/>
              <a:solidFill>
                <a:srgbClr val="000000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74494C4D-37DA-E566-F9DB-8F95FAB6D092}"/>
              </a:ext>
            </a:extLst>
          </p:cNvPr>
          <p:cNvSpPr txBox="1"/>
          <p:nvPr/>
        </p:nvSpPr>
        <p:spPr>
          <a:xfrm>
            <a:off x="450746" y="4681711"/>
            <a:ext cx="1894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en-GB" sz="1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Marktchance</a:t>
            </a:r>
            <a:r>
              <a:rPr lang="en-GB" sz="1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für </a:t>
            </a:r>
            <a:r>
              <a:rPr lang="en-GB" sz="1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Senioren</a:t>
            </a:r>
            <a:r>
              <a:rPr lang="en-GB" sz="1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Europa</a:t>
            </a: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GB" sz="1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en-GB" sz="1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Innovation </a:t>
            </a:r>
            <a:r>
              <a:rPr lang="en-GB" sz="1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Chancen</a:t>
            </a:r>
            <a:r>
              <a:rPr lang="en-GB" sz="1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schaffen</a:t>
            </a:r>
            <a:r>
              <a:rPr lang="en-GB" sz="1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Der Design Thinking </a:t>
            </a:r>
            <a:r>
              <a:rPr lang="en-GB" sz="1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Prozess</a:t>
            </a:r>
            <a:endParaRPr lang="en-GB" sz="1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en-GB" sz="1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Lebensmittelmarkt</a:t>
            </a:r>
            <a:r>
              <a:rPr lang="en-GB" sz="1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für </a:t>
            </a:r>
            <a:r>
              <a:rPr lang="en-GB" sz="1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Senioren</a:t>
            </a:r>
            <a:r>
              <a:rPr lang="en-GB" sz="1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wo die </a:t>
            </a:r>
            <a:r>
              <a:rPr lang="en-GB" sz="1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Chancen</a:t>
            </a:r>
            <a:r>
              <a:rPr lang="en-GB" sz="1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liegen</a:t>
            </a:r>
            <a:endParaRPr lang="en-IE" sz="1000" dirty="0"/>
          </a:p>
          <a:p>
            <a:endParaRPr lang="en-US" sz="1000" dirty="0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CDDA4848-253C-95CE-00B2-D1DC34AC8A16}"/>
              </a:ext>
            </a:extLst>
          </p:cNvPr>
          <p:cNvSpPr txBox="1"/>
          <p:nvPr/>
        </p:nvSpPr>
        <p:spPr>
          <a:xfrm>
            <a:off x="5398383" y="5878757"/>
            <a:ext cx="692818" cy="245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93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MODUL 4</a:t>
            </a:r>
          </a:p>
        </p:txBody>
      </p:sp>
      <p:sp>
        <p:nvSpPr>
          <p:cNvPr id="206" name="Freeform 324">
            <a:extLst>
              <a:ext uri="{FF2B5EF4-FFF2-40B4-BE49-F238E27FC236}">
                <a16:creationId xmlns:a16="http://schemas.microsoft.com/office/drawing/2014/main" id="{3A305FEA-4E0E-1DFF-8F8E-7670FF114B58}"/>
              </a:ext>
            </a:extLst>
          </p:cNvPr>
          <p:cNvSpPr/>
          <p:nvPr/>
        </p:nvSpPr>
        <p:spPr>
          <a:xfrm rot="10800000">
            <a:off x="5250841" y="6164516"/>
            <a:ext cx="1508101" cy="244661"/>
          </a:xfrm>
          <a:custGeom>
            <a:avLst/>
            <a:gdLst>
              <a:gd name="connsiteX0" fmla="*/ 1557351 w 1671199"/>
              <a:gd name="connsiteY0" fmla="*/ 271121 h 271121"/>
              <a:gd name="connsiteX1" fmla="*/ 0 w 1671199"/>
              <a:gd name="connsiteY1" fmla="*/ 271121 h 271121"/>
              <a:gd name="connsiteX2" fmla="*/ 91759 w 1671199"/>
              <a:gd name="connsiteY2" fmla="*/ 136836 h 271121"/>
              <a:gd name="connsiteX3" fmla="*/ 0 w 1671199"/>
              <a:gd name="connsiteY3" fmla="*/ 0 h 271121"/>
              <a:gd name="connsiteX4" fmla="*/ 1557351 w 1671199"/>
              <a:gd name="connsiteY4" fmla="*/ 0 h 271121"/>
              <a:gd name="connsiteX5" fmla="*/ 1671200 w 1671199"/>
              <a:gd name="connsiteY5" fmla="*/ 136836 h 27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1199" h="271121">
                <a:moveTo>
                  <a:pt x="1557351" y="271121"/>
                </a:moveTo>
                <a:lnTo>
                  <a:pt x="0" y="271121"/>
                </a:lnTo>
                <a:lnTo>
                  <a:pt x="91759" y="136836"/>
                </a:lnTo>
                <a:lnTo>
                  <a:pt x="0" y="0"/>
                </a:lnTo>
                <a:lnTo>
                  <a:pt x="1557351" y="0"/>
                </a:lnTo>
                <a:lnTo>
                  <a:pt x="1671200" y="136836"/>
                </a:lnTo>
                <a:close/>
              </a:path>
            </a:pathLst>
          </a:custGeom>
          <a:solidFill>
            <a:srgbClr val="FFD100"/>
          </a:solidFill>
          <a:ln w="84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24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5C8BD16-37C0-B74C-B884-98748918262B}"/>
              </a:ext>
            </a:extLst>
          </p:cNvPr>
          <p:cNvSpPr txBox="1"/>
          <p:nvPr/>
        </p:nvSpPr>
        <p:spPr>
          <a:xfrm>
            <a:off x="5358289" y="6098467"/>
            <a:ext cx="1303273" cy="446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7" b="1" dirty="0" err="1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Entwicklung</a:t>
            </a:r>
            <a:r>
              <a:rPr lang="en-US" sz="767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767" b="1" dirty="0" err="1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neuer</a:t>
            </a:r>
            <a:r>
              <a:rPr lang="en-US" sz="767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767" b="1" dirty="0" err="1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Lebensmittelprodukte</a:t>
            </a:r>
            <a:r>
              <a:rPr lang="en-US" sz="767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, für </a:t>
            </a:r>
            <a:r>
              <a:rPr lang="en-US" sz="767" b="1" dirty="0" err="1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Senioren</a:t>
            </a:r>
            <a:r>
              <a:rPr lang="en-US" sz="767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E54A223F-D67D-A2B6-201F-58FF6C320003}"/>
              </a:ext>
            </a:extLst>
          </p:cNvPr>
          <p:cNvSpPr txBox="1"/>
          <p:nvPr/>
        </p:nvSpPr>
        <p:spPr>
          <a:xfrm>
            <a:off x="5073744" y="6583693"/>
            <a:ext cx="23114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Entwicklung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neuer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Lebensmittel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für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Senioren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Die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Phasen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der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Entwicklung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neuer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Produkte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Nährwert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- und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gesundheitsbezogene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Angaben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Innovative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Verpackungsformate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und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Lebensmittelkennzeichnung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Sensorische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Analyse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&amp;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Verbrauchertests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154716" indent="-154716">
              <a:buFont typeface="Wingdings" panose="05000000000000000000" pitchFamily="2" charset="2"/>
              <a:buChar char="§"/>
            </a:pPr>
            <a:endParaRPr lang="en-US" sz="10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6B70BB7-9492-038F-DF2A-32D491E9B9F3}"/>
              </a:ext>
            </a:extLst>
          </p:cNvPr>
          <p:cNvSpPr txBox="1"/>
          <p:nvPr/>
        </p:nvSpPr>
        <p:spPr>
          <a:xfrm>
            <a:off x="3341696" y="5961745"/>
            <a:ext cx="692818" cy="245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93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MODUL 5</a:t>
            </a:r>
          </a:p>
        </p:txBody>
      </p:sp>
      <p:sp>
        <p:nvSpPr>
          <p:cNvPr id="210" name="Freeform 332">
            <a:extLst>
              <a:ext uri="{FF2B5EF4-FFF2-40B4-BE49-F238E27FC236}">
                <a16:creationId xmlns:a16="http://schemas.microsoft.com/office/drawing/2014/main" id="{06673B06-C999-F50D-5CCA-86310B2192C5}"/>
              </a:ext>
            </a:extLst>
          </p:cNvPr>
          <p:cNvSpPr/>
          <p:nvPr/>
        </p:nvSpPr>
        <p:spPr>
          <a:xfrm rot="10800000">
            <a:off x="3107331" y="6160303"/>
            <a:ext cx="1508101" cy="244661"/>
          </a:xfrm>
          <a:custGeom>
            <a:avLst/>
            <a:gdLst>
              <a:gd name="connsiteX0" fmla="*/ 1557351 w 1671199"/>
              <a:gd name="connsiteY0" fmla="*/ 271121 h 271121"/>
              <a:gd name="connsiteX1" fmla="*/ 0 w 1671199"/>
              <a:gd name="connsiteY1" fmla="*/ 271121 h 271121"/>
              <a:gd name="connsiteX2" fmla="*/ 91759 w 1671199"/>
              <a:gd name="connsiteY2" fmla="*/ 136836 h 271121"/>
              <a:gd name="connsiteX3" fmla="*/ 0 w 1671199"/>
              <a:gd name="connsiteY3" fmla="*/ 0 h 271121"/>
              <a:gd name="connsiteX4" fmla="*/ 1557351 w 1671199"/>
              <a:gd name="connsiteY4" fmla="*/ 0 h 271121"/>
              <a:gd name="connsiteX5" fmla="*/ 1671200 w 1671199"/>
              <a:gd name="connsiteY5" fmla="*/ 136836 h 27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1199" h="271121">
                <a:moveTo>
                  <a:pt x="1557351" y="271121"/>
                </a:moveTo>
                <a:lnTo>
                  <a:pt x="0" y="271121"/>
                </a:lnTo>
                <a:lnTo>
                  <a:pt x="91759" y="136836"/>
                </a:lnTo>
                <a:lnTo>
                  <a:pt x="0" y="0"/>
                </a:lnTo>
                <a:lnTo>
                  <a:pt x="1557351" y="0"/>
                </a:lnTo>
                <a:lnTo>
                  <a:pt x="1671200" y="136836"/>
                </a:lnTo>
                <a:close/>
              </a:path>
            </a:pathLst>
          </a:custGeom>
          <a:solidFill>
            <a:srgbClr val="FFD100"/>
          </a:solidFill>
          <a:ln w="84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24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6BCF3858-D818-A6BE-CF1A-D7752FAEFEB4}"/>
              </a:ext>
            </a:extLst>
          </p:cNvPr>
          <p:cNvSpPr txBox="1"/>
          <p:nvPr/>
        </p:nvSpPr>
        <p:spPr>
          <a:xfrm>
            <a:off x="3168258" y="6105015"/>
            <a:ext cx="1619360" cy="446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7" b="1" dirty="0" err="1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Vermarktung</a:t>
            </a:r>
            <a:r>
              <a:rPr lang="en-US" sz="767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von </a:t>
            </a:r>
            <a:r>
              <a:rPr lang="en-US" sz="767" b="1" dirty="0" err="1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Lebensmittelprodukten</a:t>
            </a:r>
            <a:r>
              <a:rPr lang="en-US" sz="767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und -</a:t>
            </a:r>
            <a:r>
              <a:rPr lang="en-US" sz="767" b="1" dirty="0" err="1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dienstleistungen</a:t>
            </a:r>
            <a:r>
              <a:rPr lang="en-US" sz="767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für </a:t>
            </a:r>
            <a:r>
              <a:rPr lang="en-US" sz="767" b="1" dirty="0" err="1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Senioren</a:t>
            </a:r>
            <a:endParaRPr lang="en-US" sz="767" b="1" dirty="0">
              <a:ln/>
              <a:solidFill>
                <a:srgbClr val="000000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DFDFDD7-7DD1-D4D7-8C52-104022F193E2}"/>
              </a:ext>
            </a:extLst>
          </p:cNvPr>
          <p:cNvSpPr txBox="1"/>
          <p:nvPr/>
        </p:nvSpPr>
        <p:spPr>
          <a:xfrm>
            <a:off x="2569719" y="6584018"/>
            <a:ext cx="2411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Einzigartige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Barrieren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und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Bedürfnisse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von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Senioren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bei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der Innovation von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Lebensmittelprodukten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und -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dienstleistungen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Geschäftsmodell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-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Brückenschlag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zwischen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Innovation und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Funktionalität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Preisgestaltung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und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Kalkulation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Vertriebskanäle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>
              <a:buClr>
                <a:srgbClr val="86D3E2"/>
              </a:buClr>
            </a:pPr>
            <a:endParaRPr lang="en-US" sz="1000" dirty="0"/>
          </a:p>
          <a:p>
            <a:pPr marL="154716" indent="-154716">
              <a:buFont typeface="Wingdings" panose="05000000000000000000" pitchFamily="2" charset="2"/>
              <a:buChar char="§"/>
            </a:pPr>
            <a:endParaRPr lang="en-US" sz="1000" dirty="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86ED9E17-609A-9DA1-D1C6-45E9E3D75D49}"/>
              </a:ext>
            </a:extLst>
          </p:cNvPr>
          <p:cNvSpPr txBox="1"/>
          <p:nvPr/>
        </p:nvSpPr>
        <p:spPr>
          <a:xfrm>
            <a:off x="910913" y="5990480"/>
            <a:ext cx="721672" cy="245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93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MODUL 6 </a:t>
            </a:r>
          </a:p>
        </p:txBody>
      </p:sp>
      <p:sp>
        <p:nvSpPr>
          <p:cNvPr id="214" name="Freeform 337">
            <a:extLst>
              <a:ext uri="{FF2B5EF4-FFF2-40B4-BE49-F238E27FC236}">
                <a16:creationId xmlns:a16="http://schemas.microsoft.com/office/drawing/2014/main" id="{831FD388-721D-DAB1-6177-CCF2B6410FE1}"/>
              </a:ext>
            </a:extLst>
          </p:cNvPr>
          <p:cNvSpPr/>
          <p:nvPr/>
        </p:nvSpPr>
        <p:spPr>
          <a:xfrm rot="10800000">
            <a:off x="765240" y="6216711"/>
            <a:ext cx="1508101" cy="244661"/>
          </a:xfrm>
          <a:custGeom>
            <a:avLst/>
            <a:gdLst>
              <a:gd name="connsiteX0" fmla="*/ 1557351 w 1671199"/>
              <a:gd name="connsiteY0" fmla="*/ 271121 h 271121"/>
              <a:gd name="connsiteX1" fmla="*/ 0 w 1671199"/>
              <a:gd name="connsiteY1" fmla="*/ 271121 h 271121"/>
              <a:gd name="connsiteX2" fmla="*/ 91759 w 1671199"/>
              <a:gd name="connsiteY2" fmla="*/ 136836 h 271121"/>
              <a:gd name="connsiteX3" fmla="*/ 0 w 1671199"/>
              <a:gd name="connsiteY3" fmla="*/ 0 h 271121"/>
              <a:gd name="connsiteX4" fmla="*/ 1557351 w 1671199"/>
              <a:gd name="connsiteY4" fmla="*/ 0 h 271121"/>
              <a:gd name="connsiteX5" fmla="*/ 1671200 w 1671199"/>
              <a:gd name="connsiteY5" fmla="*/ 136836 h 27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1199" h="271121">
                <a:moveTo>
                  <a:pt x="1557351" y="271121"/>
                </a:moveTo>
                <a:lnTo>
                  <a:pt x="0" y="271121"/>
                </a:lnTo>
                <a:lnTo>
                  <a:pt x="91759" y="136836"/>
                </a:lnTo>
                <a:lnTo>
                  <a:pt x="0" y="0"/>
                </a:lnTo>
                <a:lnTo>
                  <a:pt x="1557351" y="0"/>
                </a:lnTo>
                <a:lnTo>
                  <a:pt x="1671200" y="136836"/>
                </a:lnTo>
                <a:close/>
              </a:path>
            </a:pathLst>
          </a:custGeom>
          <a:solidFill>
            <a:srgbClr val="FFD100"/>
          </a:solidFill>
          <a:ln w="84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24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F7FC1225-2C41-E5AD-28FD-308E4244AC68}"/>
              </a:ext>
            </a:extLst>
          </p:cNvPr>
          <p:cNvSpPr txBox="1"/>
          <p:nvPr/>
        </p:nvSpPr>
        <p:spPr>
          <a:xfrm>
            <a:off x="910913" y="6237057"/>
            <a:ext cx="1303273" cy="21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7" b="1" dirty="0"/>
              <a:t>Marketing für </a:t>
            </a:r>
            <a:r>
              <a:rPr lang="en-US" sz="767" b="1" dirty="0" err="1"/>
              <a:t>Senioren</a:t>
            </a:r>
            <a:endParaRPr lang="en-US" sz="767" b="1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80AB59ED-4904-EF1C-7460-B64C4642C512}"/>
              </a:ext>
            </a:extLst>
          </p:cNvPr>
          <p:cNvSpPr txBox="1"/>
          <p:nvPr/>
        </p:nvSpPr>
        <p:spPr>
          <a:xfrm>
            <a:off x="438198" y="6562014"/>
            <a:ext cx="2055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Marketing &amp; Branding für den Senior/Silver Food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Markt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Erstellung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einer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Marketingstrategie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Innovative Marketing-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Techniken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Steigerung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des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Markenbewusstseins</a:t>
            </a:r>
            <a:endParaRPr lang="en-US" sz="1000" dirty="0"/>
          </a:p>
          <a:p>
            <a:pPr marL="154716" indent="-154716">
              <a:buFont typeface="Wingdings" panose="05000000000000000000" pitchFamily="2" charset="2"/>
              <a:buChar char="§"/>
            </a:pPr>
            <a:endParaRPr lang="en-US" sz="1000" dirty="0"/>
          </a:p>
        </p:txBody>
      </p:sp>
      <p:sp>
        <p:nvSpPr>
          <p:cNvPr id="217" name="Freeform 341">
            <a:extLst>
              <a:ext uri="{FF2B5EF4-FFF2-40B4-BE49-F238E27FC236}">
                <a16:creationId xmlns:a16="http://schemas.microsoft.com/office/drawing/2014/main" id="{896F7762-CD18-7EB4-FD3E-01A071889C72}"/>
              </a:ext>
            </a:extLst>
          </p:cNvPr>
          <p:cNvSpPr/>
          <p:nvPr/>
        </p:nvSpPr>
        <p:spPr>
          <a:xfrm>
            <a:off x="2769421" y="4464842"/>
            <a:ext cx="1508101" cy="244661"/>
          </a:xfrm>
          <a:custGeom>
            <a:avLst/>
            <a:gdLst>
              <a:gd name="connsiteX0" fmla="*/ 1557351 w 1671199"/>
              <a:gd name="connsiteY0" fmla="*/ 271121 h 271121"/>
              <a:gd name="connsiteX1" fmla="*/ 0 w 1671199"/>
              <a:gd name="connsiteY1" fmla="*/ 271121 h 271121"/>
              <a:gd name="connsiteX2" fmla="*/ 91759 w 1671199"/>
              <a:gd name="connsiteY2" fmla="*/ 136836 h 271121"/>
              <a:gd name="connsiteX3" fmla="*/ 0 w 1671199"/>
              <a:gd name="connsiteY3" fmla="*/ 0 h 271121"/>
              <a:gd name="connsiteX4" fmla="*/ 1557351 w 1671199"/>
              <a:gd name="connsiteY4" fmla="*/ 0 h 271121"/>
              <a:gd name="connsiteX5" fmla="*/ 1671200 w 1671199"/>
              <a:gd name="connsiteY5" fmla="*/ 136836 h 27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1199" h="271121">
                <a:moveTo>
                  <a:pt x="1557351" y="271121"/>
                </a:moveTo>
                <a:lnTo>
                  <a:pt x="0" y="271121"/>
                </a:lnTo>
                <a:lnTo>
                  <a:pt x="91759" y="136836"/>
                </a:lnTo>
                <a:lnTo>
                  <a:pt x="0" y="0"/>
                </a:lnTo>
                <a:lnTo>
                  <a:pt x="1557351" y="0"/>
                </a:lnTo>
                <a:lnTo>
                  <a:pt x="1671200" y="136836"/>
                </a:lnTo>
                <a:close/>
              </a:path>
            </a:pathLst>
          </a:custGeom>
          <a:solidFill>
            <a:srgbClr val="FFD100"/>
          </a:solidFill>
          <a:ln w="84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24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44341C43-D15D-F93E-0912-AF68CFAB834E}"/>
              </a:ext>
            </a:extLst>
          </p:cNvPr>
          <p:cNvSpPr txBox="1"/>
          <p:nvPr/>
        </p:nvSpPr>
        <p:spPr>
          <a:xfrm>
            <a:off x="2771925" y="4254807"/>
            <a:ext cx="721672" cy="245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93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MODUL 2 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DD0C8FF-C6EC-AC02-9941-58F5F719F6AD}"/>
              </a:ext>
            </a:extLst>
          </p:cNvPr>
          <p:cNvSpPr txBox="1"/>
          <p:nvPr/>
        </p:nvSpPr>
        <p:spPr>
          <a:xfrm>
            <a:off x="2791248" y="4434164"/>
            <a:ext cx="1622962" cy="3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7" b="1" dirty="0" err="1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Personalisierte</a:t>
            </a:r>
            <a:r>
              <a:rPr lang="en-US" sz="767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767" b="1" dirty="0" err="1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Ernährung</a:t>
            </a:r>
            <a:r>
              <a:rPr lang="en-US" sz="767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für </a:t>
            </a:r>
            <a:r>
              <a:rPr lang="en-US" sz="767" b="1" dirty="0" err="1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Senioren</a:t>
            </a:r>
            <a:endParaRPr lang="en-US" sz="767" b="1" dirty="0">
              <a:ln/>
              <a:solidFill>
                <a:srgbClr val="000000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C1B41E88-666D-A7E0-2C10-53FD96552AEC}"/>
              </a:ext>
            </a:extLst>
          </p:cNvPr>
          <p:cNvSpPr txBox="1"/>
          <p:nvPr/>
        </p:nvSpPr>
        <p:spPr>
          <a:xfrm>
            <a:off x="2564615" y="4715638"/>
            <a:ext cx="23098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Die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Gesundheits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- und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Ernährungsbedürfnisse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von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Senioren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Innovative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Lösungen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und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Lebensmittelanreicherung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für das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Gesundheitsmanagement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Allergene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/Anti-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Nährstoffe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Natürliche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Ernährung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und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Funktionalität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von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Inhaltsstoffen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257861" indent="-257861">
              <a:buFont typeface="Wingdings" panose="05000000000000000000" pitchFamily="2" charset="2"/>
              <a:buChar char="§"/>
            </a:pPr>
            <a:endParaRPr lang="en-US" sz="1000" dirty="0"/>
          </a:p>
        </p:txBody>
      </p:sp>
      <p:sp>
        <p:nvSpPr>
          <p:cNvPr id="221" name="Freeform 346">
            <a:extLst>
              <a:ext uri="{FF2B5EF4-FFF2-40B4-BE49-F238E27FC236}">
                <a16:creationId xmlns:a16="http://schemas.microsoft.com/office/drawing/2014/main" id="{B1871CBD-537E-6196-898C-908F7122CB2B}"/>
              </a:ext>
            </a:extLst>
          </p:cNvPr>
          <p:cNvSpPr/>
          <p:nvPr/>
        </p:nvSpPr>
        <p:spPr>
          <a:xfrm>
            <a:off x="4934165" y="4464842"/>
            <a:ext cx="1508101" cy="244661"/>
          </a:xfrm>
          <a:custGeom>
            <a:avLst/>
            <a:gdLst>
              <a:gd name="connsiteX0" fmla="*/ 1557351 w 1671199"/>
              <a:gd name="connsiteY0" fmla="*/ 271121 h 271121"/>
              <a:gd name="connsiteX1" fmla="*/ 0 w 1671199"/>
              <a:gd name="connsiteY1" fmla="*/ 271121 h 271121"/>
              <a:gd name="connsiteX2" fmla="*/ 91759 w 1671199"/>
              <a:gd name="connsiteY2" fmla="*/ 136836 h 271121"/>
              <a:gd name="connsiteX3" fmla="*/ 0 w 1671199"/>
              <a:gd name="connsiteY3" fmla="*/ 0 h 271121"/>
              <a:gd name="connsiteX4" fmla="*/ 1557351 w 1671199"/>
              <a:gd name="connsiteY4" fmla="*/ 0 h 271121"/>
              <a:gd name="connsiteX5" fmla="*/ 1671200 w 1671199"/>
              <a:gd name="connsiteY5" fmla="*/ 136836 h 27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1199" h="271121">
                <a:moveTo>
                  <a:pt x="1557351" y="271121"/>
                </a:moveTo>
                <a:lnTo>
                  <a:pt x="0" y="271121"/>
                </a:lnTo>
                <a:lnTo>
                  <a:pt x="91759" y="136836"/>
                </a:lnTo>
                <a:lnTo>
                  <a:pt x="0" y="0"/>
                </a:lnTo>
                <a:lnTo>
                  <a:pt x="1557351" y="0"/>
                </a:lnTo>
                <a:lnTo>
                  <a:pt x="1671200" y="136836"/>
                </a:lnTo>
                <a:close/>
              </a:path>
            </a:pathLst>
          </a:custGeom>
          <a:solidFill>
            <a:srgbClr val="FFD100"/>
          </a:solidFill>
          <a:ln w="84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24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1401E5B-DEC5-7F02-673C-ACD5A3D121B8}"/>
              </a:ext>
            </a:extLst>
          </p:cNvPr>
          <p:cNvSpPr txBox="1"/>
          <p:nvPr/>
        </p:nvSpPr>
        <p:spPr>
          <a:xfrm>
            <a:off x="4936670" y="4254807"/>
            <a:ext cx="692818" cy="245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93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MODUL 3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609D90C1-C3BF-8A3A-DFD7-B9AC8A57B24C}"/>
              </a:ext>
            </a:extLst>
          </p:cNvPr>
          <p:cNvSpPr txBox="1"/>
          <p:nvPr/>
        </p:nvSpPr>
        <p:spPr>
          <a:xfrm>
            <a:off x="4987577" y="4423794"/>
            <a:ext cx="1303273" cy="3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7" b="1" dirty="0" err="1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Verbraucherinsights</a:t>
            </a:r>
            <a:r>
              <a:rPr lang="en-US" sz="767" b="1" dirty="0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&amp; </a:t>
            </a:r>
            <a:r>
              <a:rPr lang="en-US" sz="767" b="1" dirty="0" err="1">
                <a:ln/>
                <a:solidFill>
                  <a:srgbClr val="000000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Marktpositionierung</a:t>
            </a:r>
            <a:endParaRPr lang="en-US" sz="767" b="1" dirty="0">
              <a:ln/>
              <a:solidFill>
                <a:srgbClr val="000000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64096D56-9714-47C1-E0C5-4DD7B982DE03}"/>
              </a:ext>
            </a:extLst>
          </p:cNvPr>
          <p:cNvSpPr txBox="1"/>
          <p:nvPr/>
        </p:nvSpPr>
        <p:spPr>
          <a:xfrm>
            <a:off x="4900974" y="4729988"/>
            <a:ext cx="2299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Einstellungen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und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Erwartungen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älterer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Verbraucher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Marktforschungstaktiken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Nutzen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Sie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diese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Informationen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, um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effektiver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zu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vermarkten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,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zu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markieren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und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zu</a:t>
            </a:r>
            <a:r>
              <a:rPr lang="en-US" sz="1000" dirty="0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 </a:t>
            </a: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innovieren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r>
              <a:rPr lang="en-US" sz="1000" dirty="0" err="1">
                <a:ln/>
                <a:solidFill>
                  <a:srgbClr val="262626"/>
                </a:solidFill>
                <a:latin typeface="Calibri" panose="020F0502020204030204" pitchFamily="34" charset="0"/>
                <a:ea typeface="OpenSans-Bold"/>
                <a:cs typeface="Calibri" panose="020F0502020204030204" pitchFamily="34" charset="0"/>
                <a:sym typeface="OpenSans-Bold"/>
                <a:rtl val="0"/>
              </a:rPr>
              <a:t>Ressourcen</a:t>
            </a:r>
            <a:endParaRPr lang="en-US" sz="1000" dirty="0">
              <a:ln/>
              <a:solidFill>
                <a:srgbClr val="262626"/>
              </a:solidFill>
              <a:latin typeface="Calibri" panose="020F0502020204030204" pitchFamily="34" charset="0"/>
              <a:ea typeface="OpenSans-Bold"/>
              <a:cs typeface="Calibri" panose="020F0502020204030204" pitchFamily="34" charset="0"/>
              <a:sym typeface="OpenSans-Bold"/>
              <a:rtl val="0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7C80896C-1CF3-8682-F509-9F8C4C213803}"/>
              </a:ext>
            </a:extLst>
          </p:cNvPr>
          <p:cNvGrpSpPr/>
          <p:nvPr/>
        </p:nvGrpSpPr>
        <p:grpSpPr>
          <a:xfrm>
            <a:off x="2140582" y="4335706"/>
            <a:ext cx="445614" cy="445703"/>
            <a:chOff x="10376768" y="2334933"/>
            <a:chExt cx="920484" cy="919581"/>
          </a:xfrm>
        </p:grpSpPr>
        <p:sp>
          <p:nvSpPr>
            <p:cNvPr id="226" name="Freeform 240">
              <a:extLst>
                <a:ext uri="{FF2B5EF4-FFF2-40B4-BE49-F238E27FC236}">
                  <a16:creationId xmlns:a16="http://schemas.microsoft.com/office/drawing/2014/main" id="{9ED94EF1-8BAA-A6C2-5CAE-F1412869FF50}"/>
                </a:ext>
              </a:extLst>
            </p:cNvPr>
            <p:cNvSpPr/>
            <p:nvPr/>
          </p:nvSpPr>
          <p:spPr>
            <a:xfrm>
              <a:off x="11105749" y="2358419"/>
              <a:ext cx="171631" cy="171631"/>
            </a:xfrm>
            <a:custGeom>
              <a:avLst/>
              <a:gdLst>
                <a:gd name="connsiteX0" fmla="*/ 81299 w 171631"/>
                <a:gd name="connsiteY0" fmla="*/ 0 h 171631"/>
                <a:gd name="connsiteX1" fmla="*/ 171631 w 171631"/>
                <a:gd name="connsiteY1" fmla="*/ 90332 h 171631"/>
                <a:gd name="connsiteX2" fmla="*/ 145435 w 171631"/>
                <a:gd name="connsiteY2" fmla="*/ 153565 h 171631"/>
                <a:gd name="connsiteX3" fmla="*/ 127368 w 171631"/>
                <a:gd name="connsiteY3" fmla="*/ 171631 h 171631"/>
                <a:gd name="connsiteX4" fmla="*/ 0 w 171631"/>
                <a:gd name="connsiteY4" fmla="*/ 44263 h 171631"/>
                <a:gd name="connsiteX5" fmla="*/ 18066 w 171631"/>
                <a:gd name="connsiteY5" fmla="*/ 26197 h 171631"/>
                <a:gd name="connsiteX6" fmla="*/ 81299 w 171631"/>
                <a:gd name="connsiteY6" fmla="*/ 0 h 171631"/>
                <a:gd name="connsiteX7" fmla="*/ 81299 w 171631"/>
                <a:gd name="connsiteY7" fmla="*/ 0 h 17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31" h="171631">
                  <a:moveTo>
                    <a:pt x="81299" y="0"/>
                  </a:moveTo>
                  <a:cubicBezTo>
                    <a:pt x="130982" y="0"/>
                    <a:pt x="171631" y="40649"/>
                    <a:pt x="171631" y="90332"/>
                  </a:cubicBezTo>
                  <a:cubicBezTo>
                    <a:pt x="171631" y="114722"/>
                    <a:pt x="162598" y="137305"/>
                    <a:pt x="145435" y="153565"/>
                  </a:cubicBezTo>
                  <a:lnTo>
                    <a:pt x="127368" y="171631"/>
                  </a:lnTo>
                  <a:lnTo>
                    <a:pt x="0" y="44263"/>
                  </a:lnTo>
                  <a:lnTo>
                    <a:pt x="18066" y="26197"/>
                  </a:lnTo>
                  <a:cubicBezTo>
                    <a:pt x="35229" y="9033"/>
                    <a:pt x="57812" y="0"/>
                    <a:pt x="81299" y="0"/>
                  </a:cubicBezTo>
                  <a:lnTo>
                    <a:pt x="81299" y="0"/>
                  </a:lnTo>
                  <a:close/>
                </a:path>
              </a:pathLst>
            </a:custGeom>
            <a:solidFill>
              <a:srgbClr val="86D3E2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27" name="Freeform 241">
              <a:extLst>
                <a:ext uri="{FF2B5EF4-FFF2-40B4-BE49-F238E27FC236}">
                  <a16:creationId xmlns:a16="http://schemas.microsoft.com/office/drawing/2014/main" id="{DB1C003E-0D9F-8D0C-D9AE-14F1DEAD6375}"/>
                </a:ext>
              </a:extLst>
            </p:cNvPr>
            <p:cNvSpPr/>
            <p:nvPr/>
          </p:nvSpPr>
          <p:spPr>
            <a:xfrm>
              <a:off x="10773326" y="2554440"/>
              <a:ext cx="311645" cy="486890"/>
            </a:xfrm>
            <a:custGeom>
              <a:avLst/>
              <a:gdLst>
                <a:gd name="connsiteX0" fmla="*/ 311646 w 311645"/>
                <a:gd name="connsiteY0" fmla="*/ 233960 h 486890"/>
                <a:gd name="connsiteX1" fmla="*/ 231251 w 311645"/>
                <a:gd name="connsiteY1" fmla="*/ 389332 h 486890"/>
                <a:gd name="connsiteX2" fmla="*/ 157178 w 311645"/>
                <a:gd name="connsiteY2" fmla="*/ 486890 h 486890"/>
                <a:gd name="connsiteX3" fmla="*/ 148145 w 311645"/>
                <a:gd name="connsiteY3" fmla="*/ 485987 h 486890"/>
                <a:gd name="connsiteX4" fmla="*/ 88526 w 311645"/>
                <a:gd name="connsiteY4" fmla="*/ 485987 h 486890"/>
                <a:gd name="connsiteX5" fmla="*/ 88526 w 311645"/>
                <a:gd name="connsiteY5" fmla="*/ 411915 h 486890"/>
                <a:gd name="connsiteX6" fmla="*/ 44263 w 311645"/>
                <a:gd name="connsiteY6" fmla="*/ 367652 h 486890"/>
                <a:gd name="connsiteX7" fmla="*/ 14453 w 311645"/>
                <a:gd name="connsiteY7" fmla="*/ 367652 h 486890"/>
                <a:gd name="connsiteX8" fmla="*/ 0 w 311645"/>
                <a:gd name="connsiteY8" fmla="*/ 353199 h 486890"/>
                <a:gd name="connsiteX9" fmla="*/ 14453 w 311645"/>
                <a:gd name="connsiteY9" fmla="*/ 338746 h 486890"/>
                <a:gd name="connsiteX10" fmla="*/ 162598 w 311645"/>
                <a:gd name="connsiteY10" fmla="*/ 338746 h 486890"/>
                <a:gd name="connsiteX11" fmla="*/ 206861 w 311645"/>
                <a:gd name="connsiteY11" fmla="*/ 294483 h 486890"/>
                <a:gd name="connsiteX12" fmla="*/ 162598 w 311645"/>
                <a:gd name="connsiteY12" fmla="*/ 250220 h 486890"/>
                <a:gd name="connsiteX13" fmla="*/ 44263 w 311645"/>
                <a:gd name="connsiteY13" fmla="*/ 250220 h 486890"/>
                <a:gd name="connsiteX14" fmla="*/ 29810 w 311645"/>
                <a:gd name="connsiteY14" fmla="*/ 235767 h 486890"/>
                <a:gd name="connsiteX15" fmla="*/ 29810 w 311645"/>
                <a:gd name="connsiteY15" fmla="*/ 191504 h 486890"/>
                <a:gd name="connsiteX16" fmla="*/ 103882 w 311645"/>
                <a:gd name="connsiteY16" fmla="*/ 191504 h 486890"/>
                <a:gd name="connsiteX17" fmla="*/ 177954 w 311645"/>
                <a:gd name="connsiteY17" fmla="*/ 117432 h 486890"/>
                <a:gd name="connsiteX18" fmla="*/ 103882 w 311645"/>
                <a:gd name="connsiteY18" fmla="*/ 43359 h 486890"/>
                <a:gd name="connsiteX19" fmla="*/ 102979 w 311645"/>
                <a:gd name="connsiteY19" fmla="*/ 43359 h 486890"/>
                <a:gd name="connsiteX20" fmla="*/ 103882 w 311645"/>
                <a:gd name="connsiteY20" fmla="*/ 28003 h 486890"/>
                <a:gd name="connsiteX21" fmla="*/ 100269 w 311645"/>
                <a:gd name="connsiteY21" fmla="*/ 0 h 486890"/>
                <a:gd name="connsiteX22" fmla="*/ 311646 w 311645"/>
                <a:gd name="connsiteY22" fmla="*/ 233960 h 486890"/>
                <a:gd name="connsiteX23" fmla="*/ 311646 w 311645"/>
                <a:gd name="connsiteY23" fmla="*/ 233960 h 48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1645" h="486890">
                  <a:moveTo>
                    <a:pt x="311646" y="233960"/>
                  </a:moveTo>
                  <a:cubicBezTo>
                    <a:pt x="311646" y="310743"/>
                    <a:pt x="272803" y="348682"/>
                    <a:pt x="231251" y="389332"/>
                  </a:cubicBezTo>
                  <a:cubicBezTo>
                    <a:pt x="203247" y="417335"/>
                    <a:pt x="173438" y="445337"/>
                    <a:pt x="157178" y="486890"/>
                  </a:cubicBezTo>
                  <a:cubicBezTo>
                    <a:pt x="154468" y="485987"/>
                    <a:pt x="151758" y="485987"/>
                    <a:pt x="148145" y="485987"/>
                  </a:cubicBezTo>
                  <a:lnTo>
                    <a:pt x="88526" y="485987"/>
                  </a:lnTo>
                  <a:lnTo>
                    <a:pt x="88526" y="411915"/>
                  </a:lnTo>
                  <a:cubicBezTo>
                    <a:pt x="88526" y="387525"/>
                    <a:pt x="68653" y="367652"/>
                    <a:pt x="44263" y="367652"/>
                  </a:cubicBezTo>
                  <a:lnTo>
                    <a:pt x="14453" y="367652"/>
                  </a:lnTo>
                  <a:cubicBezTo>
                    <a:pt x="6323" y="367652"/>
                    <a:pt x="0" y="361329"/>
                    <a:pt x="0" y="353199"/>
                  </a:cubicBezTo>
                  <a:cubicBezTo>
                    <a:pt x="0" y="345069"/>
                    <a:pt x="6323" y="338746"/>
                    <a:pt x="14453" y="338746"/>
                  </a:cubicBezTo>
                  <a:lnTo>
                    <a:pt x="162598" y="338746"/>
                  </a:lnTo>
                  <a:cubicBezTo>
                    <a:pt x="186988" y="338746"/>
                    <a:pt x="206861" y="318872"/>
                    <a:pt x="206861" y="294483"/>
                  </a:cubicBezTo>
                  <a:cubicBezTo>
                    <a:pt x="206861" y="270093"/>
                    <a:pt x="186988" y="250220"/>
                    <a:pt x="162598" y="250220"/>
                  </a:cubicBezTo>
                  <a:lnTo>
                    <a:pt x="44263" y="250220"/>
                  </a:lnTo>
                  <a:cubicBezTo>
                    <a:pt x="36133" y="250220"/>
                    <a:pt x="29810" y="243897"/>
                    <a:pt x="29810" y="235767"/>
                  </a:cubicBezTo>
                  <a:lnTo>
                    <a:pt x="29810" y="191504"/>
                  </a:lnTo>
                  <a:lnTo>
                    <a:pt x="103882" y="191504"/>
                  </a:lnTo>
                  <a:cubicBezTo>
                    <a:pt x="144531" y="191504"/>
                    <a:pt x="177954" y="158081"/>
                    <a:pt x="177954" y="117432"/>
                  </a:cubicBezTo>
                  <a:cubicBezTo>
                    <a:pt x="177954" y="76782"/>
                    <a:pt x="144531" y="43359"/>
                    <a:pt x="103882" y="43359"/>
                  </a:cubicBezTo>
                  <a:cubicBezTo>
                    <a:pt x="103882" y="43359"/>
                    <a:pt x="102979" y="43359"/>
                    <a:pt x="102979" y="43359"/>
                  </a:cubicBezTo>
                  <a:cubicBezTo>
                    <a:pt x="103882" y="38843"/>
                    <a:pt x="103882" y="33423"/>
                    <a:pt x="103882" y="28003"/>
                  </a:cubicBezTo>
                  <a:cubicBezTo>
                    <a:pt x="103882" y="18066"/>
                    <a:pt x="102979" y="9033"/>
                    <a:pt x="100269" y="0"/>
                  </a:cubicBezTo>
                  <a:cubicBezTo>
                    <a:pt x="218604" y="11743"/>
                    <a:pt x="311646" y="112915"/>
                    <a:pt x="311646" y="233960"/>
                  </a:cubicBezTo>
                  <a:lnTo>
                    <a:pt x="311646" y="233960"/>
                  </a:lnTo>
                  <a:close/>
                </a:path>
              </a:pathLst>
            </a:custGeom>
            <a:solidFill>
              <a:srgbClr val="86D3E2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grpSp>
          <p:nvGrpSpPr>
            <p:cNvPr id="228" name="Graphic 2">
              <a:extLst>
                <a:ext uri="{FF2B5EF4-FFF2-40B4-BE49-F238E27FC236}">
                  <a16:creationId xmlns:a16="http://schemas.microsoft.com/office/drawing/2014/main" id="{5C4FCFD9-E4D1-4A2D-4A1C-BD322CC745EF}"/>
                </a:ext>
              </a:extLst>
            </p:cNvPr>
            <p:cNvGrpSpPr/>
            <p:nvPr/>
          </p:nvGrpSpPr>
          <p:grpSpPr>
            <a:xfrm>
              <a:off x="10376768" y="2334933"/>
              <a:ext cx="920484" cy="919581"/>
              <a:chOff x="10376768" y="2334933"/>
              <a:chExt cx="920484" cy="919581"/>
            </a:xfrm>
            <a:solidFill>
              <a:srgbClr val="010101"/>
            </a:solidFill>
          </p:grpSpPr>
          <p:sp>
            <p:nvSpPr>
              <p:cNvPr id="229" name="Freeform 243">
                <a:extLst>
                  <a:ext uri="{FF2B5EF4-FFF2-40B4-BE49-F238E27FC236}">
                    <a16:creationId xmlns:a16="http://schemas.microsoft.com/office/drawing/2014/main" id="{69C65B72-6190-472E-0F61-CA2E7023D71F}"/>
                  </a:ext>
                </a:extLst>
              </p:cNvPr>
              <p:cNvSpPr/>
              <p:nvPr/>
            </p:nvSpPr>
            <p:spPr>
              <a:xfrm>
                <a:off x="11043419" y="2944675"/>
                <a:ext cx="88525" cy="88525"/>
              </a:xfrm>
              <a:custGeom>
                <a:avLst/>
                <a:gdLst>
                  <a:gd name="connsiteX0" fmla="*/ 44263 w 88525"/>
                  <a:gd name="connsiteY0" fmla="*/ 88525 h 88525"/>
                  <a:gd name="connsiteX1" fmla="*/ 88525 w 88525"/>
                  <a:gd name="connsiteY1" fmla="*/ 44263 h 88525"/>
                  <a:gd name="connsiteX2" fmla="*/ 44263 w 88525"/>
                  <a:gd name="connsiteY2" fmla="*/ 0 h 88525"/>
                  <a:gd name="connsiteX3" fmla="*/ 0 w 88525"/>
                  <a:gd name="connsiteY3" fmla="*/ 44263 h 88525"/>
                  <a:gd name="connsiteX4" fmla="*/ 44263 w 88525"/>
                  <a:gd name="connsiteY4" fmla="*/ 88525 h 88525"/>
                  <a:gd name="connsiteX5" fmla="*/ 44263 w 88525"/>
                  <a:gd name="connsiteY5" fmla="*/ 28906 h 88525"/>
                  <a:gd name="connsiteX6" fmla="*/ 58716 w 88525"/>
                  <a:gd name="connsiteY6" fmla="*/ 43359 h 88525"/>
                  <a:gd name="connsiteX7" fmla="*/ 44263 w 88525"/>
                  <a:gd name="connsiteY7" fmla="*/ 57813 h 88525"/>
                  <a:gd name="connsiteX8" fmla="*/ 29809 w 88525"/>
                  <a:gd name="connsiteY8" fmla="*/ 43359 h 88525"/>
                  <a:gd name="connsiteX9" fmla="*/ 44263 w 88525"/>
                  <a:gd name="connsiteY9" fmla="*/ 28906 h 8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525" h="88525">
                    <a:moveTo>
                      <a:pt x="44263" y="88525"/>
                    </a:moveTo>
                    <a:cubicBezTo>
                      <a:pt x="68652" y="88525"/>
                      <a:pt x="88525" y="68652"/>
                      <a:pt x="88525" y="44263"/>
                    </a:cubicBezTo>
                    <a:cubicBezTo>
                      <a:pt x="88525" y="19873"/>
                      <a:pt x="68652" y="0"/>
                      <a:pt x="44263" y="0"/>
                    </a:cubicBezTo>
                    <a:cubicBezTo>
                      <a:pt x="19873" y="0"/>
                      <a:pt x="0" y="19873"/>
                      <a:pt x="0" y="44263"/>
                    </a:cubicBezTo>
                    <a:cubicBezTo>
                      <a:pt x="0" y="68652"/>
                      <a:pt x="19873" y="88525"/>
                      <a:pt x="44263" y="88525"/>
                    </a:cubicBezTo>
                    <a:close/>
                    <a:moveTo>
                      <a:pt x="44263" y="28906"/>
                    </a:moveTo>
                    <a:cubicBezTo>
                      <a:pt x="52393" y="28906"/>
                      <a:pt x="58716" y="35230"/>
                      <a:pt x="58716" y="43359"/>
                    </a:cubicBezTo>
                    <a:cubicBezTo>
                      <a:pt x="58716" y="51489"/>
                      <a:pt x="52393" y="57813"/>
                      <a:pt x="44263" y="57813"/>
                    </a:cubicBezTo>
                    <a:cubicBezTo>
                      <a:pt x="36133" y="57813"/>
                      <a:pt x="29809" y="51489"/>
                      <a:pt x="29809" y="43359"/>
                    </a:cubicBezTo>
                    <a:cubicBezTo>
                      <a:pt x="29809" y="35230"/>
                      <a:pt x="36133" y="28906"/>
                      <a:pt x="44263" y="2890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30" name="Freeform 244">
                <a:extLst>
                  <a:ext uri="{FF2B5EF4-FFF2-40B4-BE49-F238E27FC236}">
                    <a16:creationId xmlns:a16="http://schemas.microsoft.com/office/drawing/2014/main" id="{57486A38-6788-AEF7-6C68-C260C3DC8024}"/>
                  </a:ext>
                </a:extLst>
              </p:cNvPr>
              <p:cNvSpPr/>
              <p:nvPr/>
            </p:nvSpPr>
            <p:spPr>
              <a:xfrm>
                <a:off x="10376768" y="2334933"/>
                <a:ext cx="920484" cy="919581"/>
              </a:xfrm>
              <a:custGeom>
                <a:avLst/>
                <a:gdLst>
                  <a:gd name="connsiteX0" fmla="*/ 861768 w 920484"/>
                  <a:gd name="connsiteY0" fmla="*/ 590772 h 919581"/>
                  <a:gd name="connsiteX1" fmla="*/ 868092 w 920484"/>
                  <a:gd name="connsiteY1" fmla="*/ 559156 h 919581"/>
                  <a:gd name="connsiteX2" fmla="*/ 889772 w 920484"/>
                  <a:gd name="connsiteY2" fmla="*/ 537476 h 919581"/>
                  <a:gd name="connsiteX3" fmla="*/ 826539 w 920484"/>
                  <a:gd name="connsiteY3" fmla="*/ 474244 h 919581"/>
                  <a:gd name="connsiteX4" fmla="*/ 804859 w 920484"/>
                  <a:gd name="connsiteY4" fmla="*/ 495924 h 919581"/>
                  <a:gd name="connsiteX5" fmla="*/ 773243 w 920484"/>
                  <a:gd name="connsiteY5" fmla="*/ 501343 h 919581"/>
                  <a:gd name="connsiteX6" fmla="*/ 756080 w 920484"/>
                  <a:gd name="connsiteY6" fmla="*/ 475147 h 919581"/>
                  <a:gd name="connsiteX7" fmla="*/ 756080 w 920484"/>
                  <a:gd name="connsiteY7" fmla="*/ 444434 h 919581"/>
                  <a:gd name="connsiteX8" fmla="*/ 725367 w 920484"/>
                  <a:gd name="connsiteY8" fmla="*/ 444434 h 919581"/>
                  <a:gd name="connsiteX9" fmla="*/ 711817 w 920484"/>
                  <a:gd name="connsiteY9" fmla="*/ 375782 h 919581"/>
                  <a:gd name="connsiteX10" fmla="*/ 883448 w 920484"/>
                  <a:gd name="connsiteY10" fmla="*/ 204150 h 919581"/>
                  <a:gd name="connsiteX11" fmla="*/ 918678 w 920484"/>
                  <a:gd name="connsiteY11" fmla="*/ 119239 h 919581"/>
                  <a:gd name="connsiteX12" fmla="*/ 799440 w 920484"/>
                  <a:gd name="connsiteY12" fmla="*/ 0 h 919581"/>
                  <a:gd name="connsiteX13" fmla="*/ 714527 w 920484"/>
                  <a:gd name="connsiteY13" fmla="*/ 35230 h 919581"/>
                  <a:gd name="connsiteX14" fmla="*/ 542896 w 920484"/>
                  <a:gd name="connsiteY14" fmla="*/ 206861 h 919581"/>
                  <a:gd name="connsiteX15" fmla="*/ 473340 w 920484"/>
                  <a:gd name="connsiteY15" fmla="*/ 194214 h 919581"/>
                  <a:gd name="connsiteX16" fmla="*/ 370362 w 920484"/>
                  <a:gd name="connsiteY16" fmla="*/ 134595 h 919581"/>
                  <a:gd name="connsiteX17" fmla="*/ 337842 w 920484"/>
                  <a:gd name="connsiteY17" fmla="*/ 139112 h 919581"/>
                  <a:gd name="connsiteX18" fmla="*/ 207764 w 920484"/>
                  <a:gd name="connsiteY18" fmla="*/ 60523 h 919581"/>
                  <a:gd name="connsiteX19" fmla="*/ 59619 w 920484"/>
                  <a:gd name="connsiteY19" fmla="*/ 208667 h 919581"/>
                  <a:gd name="connsiteX20" fmla="*/ 63233 w 920484"/>
                  <a:gd name="connsiteY20" fmla="*/ 242090 h 919581"/>
                  <a:gd name="connsiteX21" fmla="*/ 0 w 920484"/>
                  <a:gd name="connsiteY21" fmla="*/ 327002 h 919581"/>
                  <a:gd name="connsiteX22" fmla="*/ 88525 w 920484"/>
                  <a:gd name="connsiteY22" fmla="*/ 415528 h 919581"/>
                  <a:gd name="connsiteX23" fmla="*/ 196021 w 920484"/>
                  <a:gd name="connsiteY23" fmla="*/ 415528 h 919581"/>
                  <a:gd name="connsiteX24" fmla="*/ 192407 w 920484"/>
                  <a:gd name="connsiteY24" fmla="*/ 459791 h 919581"/>
                  <a:gd name="connsiteX25" fmla="*/ 207764 w 920484"/>
                  <a:gd name="connsiteY25" fmla="*/ 541993 h 919581"/>
                  <a:gd name="connsiteX26" fmla="*/ 75879 w 920484"/>
                  <a:gd name="connsiteY26" fmla="*/ 673878 h 919581"/>
                  <a:gd name="connsiteX27" fmla="*/ 2710 w 920484"/>
                  <a:gd name="connsiteY27" fmla="*/ 865382 h 919581"/>
                  <a:gd name="connsiteX28" fmla="*/ 0 w 920484"/>
                  <a:gd name="connsiteY28" fmla="*/ 879835 h 919581"/>
                  <a:gd name="connsiteX29" fmla="*/ 39746 w 920484"/>
                  <a:gd name="connsiteY29" fmla="*/ 919581 h 919581"/>
                  <a:gd name="connsiteX30" fmla="*/ 54199 w 920484"/>
                  <a:gd name="connsiteY30" fmla="*/ 916871 h 919581"/>
                  <a:gd name="connsiteX31" fmla="*/ 245704 w 920484"/>
                  <a:gd name="connsiteY31" fmla="*/ 843702 h 919581"/>
                  <a:gd name="connsiteX32" fmla="*/ 342359 w 920484"/>
                  <a:gd name="connsiteY32" fmla="*/ 747047 h 919581"/>
                  <a:gd name="connsiteX33" fmla="*/ 341455 w 920484"/>
                  <a:gd name="connsiteY33" fmla="*/ 756983 h 919581"/>
                  <a:gd name="connsiteX34" fmla="*/ 353198 w 920484"/>
                  <a:gd name="connsiteY34" fmla="*/ 786793 h 919581"/>
                  <a:gd name="connsiteX35" fmla="*/ 341455 w 920484"/>
                  <a:gd name="connsiteY35" fmla="*/ 816603 h 919581"/>
                  <a:gd name="connsiteX36" fmla="*/ 374878 w 920484"/>
                  <a:gd name="connsiteY36" fmla="*/ 859059 h 919581"/>
                  <a:gd name="connsiteX37" fmla="*/ 460694 w 920484"/>
                  <a:gd name="connsiteY37" fmla="*/ 919581 h 919581"/>
                  <a:gd name="connsiteX38" fmla="*/ 546510 w 920484"/>
                  <a:gd name="connsiteY38" fmla="*/ 859059 h 919581"/>
                  <a:gd name="connsiteX39" fmla="*/ 579933 w 920484"/>
                  <a:gd name="connsiteY39" fmla="*/ 816603 h 919581"/>
                  <a:gd name="connsiteX40" fmla="*/ 579933 w 920484"/>
                  <a:gd name="connsiteY40" fmla="*/ 812989 h 919581"/>
                  <a:gd name="connsiteX41" fmla="*/ 597999 w 920484"/>
                  <a:gd name="connsiteY41" fmla="*/ 831056 h 919581"/>
                  <a:gd name="connsiteX42" fmla="*/ 619678 w 920484"/>
                  <a:gd name="connsiteY42" fmla="*/ 809376 h 919581"/>
                  <a:gd name="connsiteX43" fmla="*/ 651295 w 920484"/>
                  <a:gd name="connsiteY43" fmla="*/ 803956 h 919581"/>
                  <a:gd name="connsiteX44" fmla="*/ 668458 w 920484"/>
                  <a:gd name="connsiteY44" fmla="*/ 830153 h 919581"/>
                  <a:gd name="connsiteX45" fmla="*/ 668458 w 920484"/>
                  <a:gd name="connsiteY45" fmla="*/ 860865 h 919581"/>
                  <a:gd name="connsiteX46" fmla="*/ 756983 w 920484"/>
                  <a:gd name="connsiteY46" fmla="*/ 860865 h 919581"/>
                  <a:gd name="connsiteX47" fmla="*/ 756983 w 920484"/>
                  <a:gd name="connsiteY47" fmla="*/ 831056 h 919581"/>
                  <a:gd name="connsiteX48" fmla="*/ 775050 w 920484"/>
                  <a:gd name="connsiteY48" fmla="*/ 804859 h 919581"/>
                  <a:gd name="connsiteX49" fmla="*/ 805763 w 920484"/>
                  <a:gd name="connsiteY49" fmla="*/ 811183 h 919581"/>
                  <a:gd name="connsiteX50" fmla="*/ 827442 w 920484"/>
                  <a:gd name="connsiteY50" fmla="*/ 832863 h 919581"/>
                  <a:gd name="connsiteX51" fmla="*/ 890675 w 920484"/>
                  <a:gd name="connsiteY51" fmla="*/ 769630 h 919581"/>
                  <a:gd name="connsiteX52" fmla="*/ 868995 w 920484"/>
                  <a:gd name="connsiteY52" fmla="*/ 747950 h 919581"/>
                  <a:gd name="connsiteX53" fmla="*/ 863575 w 920484"/>
                  <a:gd name="connsiteY53" fmla="*/ 716334 h 919581"/>
                  <a:gd name="connsiteX54" fmla="*/ 889772 w 920484"/>
                  <a:gd name="connsiteY54" fmla="*/ 699171 h 919581"/>
                  <a:gd name="connsiteX55" fmla="*/ 920484 w 920484"/>
                  <a:gd name="connsiteY55" fmla="*/ 699171 h 919581"/>
                  <a:gd name="connsiteX56" fmla="*/ 920484 w 920484"/>
                  <a:gd name="connsiteY56" fmla="*/ 610645 h 919581"/>
                  <a:gd name="connsiteX57" fmla="*/ 889772 w 920484"/>
                  <a:gd name="connsiteY57" fmla="*/ 610645 h 919581"/>
                  <a:gd name="connsiteX58" fmla="*/ 861768 w 920484"/>
                  <a:gd name="connsiteY58" fmla="*/ 590772 h 919581"/>
                  <a:gd name="connsiteX59" fmla="*/ 861768 w 920484"/>
                  <a:gd name="connsiteY59" fmla="*/ 590772 h 919581"/>
                  <a:gd name="connsiteX60" fmla="*/ 639552 w 920484"/>
                  <a:gd name="connsiteY60" fmla="*/ 635035 h 919581"/>
                  <a:gd name="connsiteX61" fmla="*/ 685621 w 920484"/>
                  <a:gd name="connsiteY61" fmla="*/ 584449 h 919581"/>
                  <a:gd name="connsiteX62" fmla="*/ 710914 w 920484"/>
                  <a:gd name="connsiteY62" fmla="*/ 579933 h 919581"/>
                  <a:gd name="connsiteX63" fmla="*/ 784986 w 920484"/>
                  <a:gd name="connsiteY63" fmla="*/ 654005 h 919581"/>
                  <a:gd name="connsiteX64" fmla="*/ 710914 w 920484"/>
                  <a:gd name="connsiteY64" fmla="*/ 728077 h 919581"/>
                  <a:gd name="connsiteX65" fmla="*/ 636842 w 920484"/>
                  <a:gd name="connsiteY65" fmla="*/ 654005 h 919581"/>
                  <a:gd name="connsiteX66" fmla="*/ 639552 w 920484"/>
                  <a:gd name="connsiteY66" fmla="*/ 635035 h 919581"/>
                  <a:gd name="connsiteX67" fmla="*/ 639552 w 920484"/>
                  <a:gd name="connsiteY67" fmla="*/ 635035 h 919581"/>
                  <a:gd name="connsiteX68" fmla="*/ 657618 w 920484"/>
                  <a:gd name="connsiteY68" fmla="*/ 283643 h 919581"/>
                  <a:gd name="connsiteX69" fmla="*/ 726270 w 920484"/>
                  <a:gd name="connsiteY69" fmla="*/ 214990 h 919581"/>
                  <a:gd name="connsiteX70" fmla="*/ 779566 w 920484"/>
                  <a:gd name="connsiteY70" fmla="*/ 268287 h 919581"/>
                  <a:gd name="connsiteX71" fmla="*/ 700074 w 920484"/>
                  <a:gd name="connsiteY71" fmla="*/ 347779 h 919581"/>
                  <a:gd name="connsiteX72" fmla="*/ 657618 w 920484"/>
                  <a:gd name="connsiteY72" fmla="*/ 283643 h 919581"/>
                  <a:gd name="connsiteX73" fmla="*/ 672975 w 920484"/>
                  <a:gd name="connsiteY73" fmla="*/ 120142 h 919581"/>
                  <a:gd name="connsiteX74" fmla="*/ 696461 w 920484"/>
                  <a:gd name="connsiteY74" fmla="*/ 96656 h 919581"/>
                  <a:gd name="connsiteX75" fmla="*/ 823829 w 920484"/>
                  <a:gd name="connsiteY75" fmla="*/ 224024 h 919581"/>
                  <a:gd name="connsiteX76" fmla="*/ 800343 w 920484"/>
                  <a:gd name="connsiteY76" fmla="*/ 247510 h 919581"/>
                  <a:gd name="connsiteX77" fmla="*/ 672975 w 920484"/>
                  <a:gd name="connsiteY77" fmla="*/ 120142 h 919581"/>
                  <a:gd name="connsiteX78" fmla="*/ 799440 w 920484"/>
                  <a:gd name="connsiteY78" fmla="*/ 30713 h 919581"/>
                  <a:gd name="connsiteX79" fmla="*/ 889772 w 920484"/>
                  <a:gd name="connsiteY79" fmla="*/ 121045 h 919581"/>
                  <a:gd name="connsiteX80" fmla="*/ 863575 w 920484"/>
                  <a:gd name="connsiteY80" fmla="*/ 184278 h 919581"/>
                  <a:gd name="connsiteX81" fmla="*/ 845509 w 920484"/>
                  <a:gd name="connsiteY81" fmla="*/ 202344 h 919581"/>
                  <a:gd name="connsiteX82" fmla="*/ 718141 w 920484"/>
                  <a:gd name="connsiteY82" fmla="*/ 74976 h 919581"/>
                  <a:gd name="connsiteX83" fmla="*/ 736207 w 920484"/>
                  <a:gd name="connsiteY83" fmla="*/ 56909 h 919581"/>
                  <a:gd name="connsiteX84" fmla="*/ 799440 w 920484"/>
                  <a:gd name="connsiteY84" fmla="*/ 30713 h 919581"/>
                  <a:gd name="connsiteX85" fmla="*/ 799440 w 920484"/>
                  <a:gd name="connsiteY85" fmla="*/ 30713 h 919581"/>
                  <a:gd name="connsiteX86" fmla="*/ 652198 w 920484"/>
                  <a:gd name="connsiteY86" fmla="*/ 140918 h 919581"/>
                  <a:gd name="connsiteX87" fmla="*/ 705494 w 920484"/>
                  <a:gd name="connsiteY87" fmla="*/ 194214 h 919581"/>
                  <a:gd name="connsiteX88" fmla="*/ 636842 w 920484"/>
                  <a:gd name="connsiteY88" fmla="*/ 262866 h 919581"/>
                  <a:gd name="connsiteX89" fmla="*/ 572706 w 920484"/>
                  <a:gd name="connsiteY89" fmla="*/ 220411 h 919581"/>
                  <a:gd name="connsiteX90" fmla="*/ 652198 w 920484"/>
                  <a:gd name="connsiteY90" fmla="*/ 140918 h 919581"/>
                  <a:gd name="connsiteX91" fmla="*/ 696461 w 920484"/>
                  <a:gd name="connsiteY91" fmla="*/ 460694 h 919581"/>
                  <a:gd name="connsiteX92" fmla="*/ 616065 w 920484"/>
                  <a:gd name="connsiteY92" fmla="*/ 616065 h 919581"/>
                  <a:gd name="connsiteX93" fmla="*/ 541993 w 920484"/>
                  <a:gd name="connsiteY93" fmla="*/ 713624 h 919581"/>
                  <a:gd name="connsiteX94" fmla="*/ 532960 w 920484"/>
                  <a:gd name="connsiteY94" fmla="*/ 712721 h 919581"/>
                  <a:gd name="connsiteX95" fmla="*/ 473340 w 920484"/>
                  <a:gd name="connsiteY95" fmla="*/ 712721 h 919581"/>
                  <a:gd name="connsiteX96" fmla="*/ 473340 w 920484"/>
                  <a:gd name="connsiteY96" fmla="*/ 638648 h 919581"/>
                  <a:gd name="connsiteX97" fmla="*/ 429078 w 920484"/>
                  <a:gd name="connsiteY97" fmla="*/ 594385 h 919581"/>
                  <a:gd name="connsiteX98" fmla="*/ 399268 w 920484"/>
                  <a:gd name="connsiteY98" fmla="*/ 594385 h 919581"/>
                  <a:gd name="connsiteX99" fmla="*/ 384815 w 920484"/>
                  <a:gd name="connsiteY99" fmla="*/ 579933 h 919581"/>
                  <a:gd name="connsiteX100" fmla="*/ 399268 w 920484"/>
                  <a:gd name="connsiteY100" fmla="*/ 565479 h 919581"/>
                  <a:gd name="connsiteX101" fmla="*/ 547413 w 920484"/>
                  <a:gd name="connsiteY101" fmla="*/ 565479 h 919581"/>
                  <a:gd name="connsiteX102" fmla="*/ 591676 w 920484"/>
                  <a:gd name="connsiteY102" fmla="*/ 521217 h 919581"/>
                  <a:gd name="connsiteX103" fmla="*/ 547413 w 920484"/>
                  <a:gd name="connsiteY103" fmla="*/ 476954 h 919581"/>
                  <a:gd name="connsiteX104" fmla="*/ 429078 w 920484"/>
                  <a:gd name="connsiteY104" fmla="*/ 476954 h 919581"/>
                  <a:gd name="connsiteX105" fmla="*/ 414624 w 920484"/>
                  <a:gd name="connsiteY105" fmla="*/ 462501 h 919581"/>
                  <a:gd name="connsiteX106" fmla="*/ 414624 w 920484"/>
                  <a:gd name="connsiteY106" fmla="*/ 418238 h 919581"/>
                  <a:gd name="connsiteX107" fmla="*/ 488697 w 920484"/>
                  <a:gd name="connsiteY107" fmla="*/ 418238 h 919581"/>
                  <a:gd name="connsiteX108" fmla="*/ 562769 w 920484"/>
                  <a:gd name="connsiteY108" fmla="*/ 344165 h 919581"/>
                  <a:gd name="connsiteX109" fmla="*/ 488697 w 920484"/>
                  <a:gd name="connsiteY109" fmla="*/ 270093 h 919581"/>
                  <a:gd name="connsiteX110" fmla="*/ 487794 w 920484"/>
                  <a:gd name="connsiteY110" fmla="*/ 270093 h 919581"/>
                  <a:gd name="connsiteX111" fmla="*/ 488697 w 920484"/>
                  <a:gd name="connsiteY111" fmla="*/ 254737 h 919581"/>
                  <a:gd name="connsiteX112" fmla="*/ 485084 w 920484"/>
                  <a:gd name="connsiteY112" fmla="*/ 226733 h 919581"/>
                  <a:gd name="connsiteX113" fmla="*/ 696461 w 920484"/>
                  <a:gd name="connsiteY113" fmla="*/ 460694 h 919581"/>
                  <a:gd name="connsiteX114" fmla="*/ 696461 w 920484"/>
                  <a:gd name="connsiteY114" fmla="*/ 460694 h 919581"/>
                  <a:gd name="connsiteX115" fmla="*/ 370362 w 920484"/>
                  <a:gd name="connsiteY115" fmla="*/ 756983 h 919581"/>
                  <a:gd name="connsiteX116" fmla="*/ 384815 w 920484"/>
                  <a:gd name="connsiteY116" fmla="*/ 742530 h 919581"/>
                  <a:gd name="connsiteX117" fmla="*/ 532960 w 920484"/>
                  <a:gd name="connsiteY117" fmla="*/ 742530 h 919581"/>
                  <a:gd name="connsiteX118" fmla="*/ 547413 w 920484"/>
                  <a:gd name="connsiteY118" fmla="*/ 756983 h 919581"/>
                  <a:gd name="connsiteX119" fmla="*/ 532960 w 920484"/>
                  <a:gd name="connsiteY119" fmla="*/ 771437 h 919581"/>
                  <a:gd name="connsiteX120" fmla="*/ 384815 w 920484"/>
                  <a:gd name="connsiteY120" fmla="*/ 771437 h 919581"/>
                  <a:gd name="connsiteX121" fmla="*/ 370362 w 920484"/>
                  <a:gd name="connsiteY121" fmla="*/ 756983 h 919581"/>
                  <a:gd name="connsiteX122" fmla="*/ 184277 w 920484"/>
                  <a:gd name="connsiteY122" fmla="*/ 756983 h 919581"/>
                  <a:gd name="connsiteX123" fmla="*/ 293579 w 920484"/>
                  <a:gd name="connsiteY123" fmla="*/ 647682 h 919581"/>
                  <a:gd name="connsiteX124" fmla="*/ 341455 w 920484"/>
                  <a:gd name="connsiteY124" fmla="*/ 706398 h 919581"/>
                  <a:gd name="connsiteX125" fmla="*/ 237573 w 920484"/>
                  <a:gd name="connsiteY125" fmla="*/ 810279 h 919581"/>
                  <a:gd name="connsiteX126" fmla="*/ 184277 w 920484"/>
                  <a:gd name="connsiteY126" fmla="*/ 756983 h 919581"/>
                  <a:gd name="connsiteX127" fmla="*/ 29809 w 920484"/>
                  <a:gd name="connsiteY127" fmla="*/ 327906 h 919581"/>
                  <a:gd name="connsiteX128" fmla="*/ 89428 w 920484"/>
                  <a:gd name="connsiteY128" fmla="*/ 268287 h 919581"/>
                  <a:gd name="connsiteX129" fmla="*/ 149048 w 920484"/>
                  <a:gd name="connsiteY129" fmla="*/ 327906 h 919581"/>
                  <a:gd name="connsiteX130" fmla="*/ 178858 w 920484"/>
                  <a:gd name="connsiteY130" fmla="*/ 327906 h 919581"/>
                  <a:gd name="connsiteX131" fmla="*/ 93945 w 920484"/>
                  <a:gd name="connsiteY131" fmla="*/ 239380 h 919581"/>
                  <a:gd name="connsiteX132" fmla="*/ 90332 w 920484"/>
                  <a:gd name="connsiteY132" fmla="*/ 209571 h 919581"/>
                  <a:gd name="connsiteX133" fmla="*/ 208667 w 920484"/>
                  <a:gd name="connsiteY133" fmla="*/ 91235 h 919581"/>
                  <a:gd name="connsiteX134" fmla="*/ 311646 w 920484"/>
                  <a:gd name="connsiteY134" fmla="*/ 151758 h 919581"/>
                  <a:gd name="connsiteX135" fmla="*/ 253833 w 920484"/>
                  <a:gd name="connsiteY135" fmla="*/ 241187 h 919581"/>
                  <a:gd name="connsiteX136" fmla="*/ 208667 w 920484"/>
                  <a:gd name="connsiteY136" fmla="*/ 298999 h 919581"/>
                  <a:gd name="connsiteX137" fmla="*/ 238477 w 920484"/>
                  <a:gd name="connsiteY137" fmla="*/ 298999 h 919581"/>
                  <a:gd name="connsiteX138" fmla="*/ 268287 w 920484"/>
                  <a:gd name="connsiteY138" fmla="*/ 269190 h 919581"/>
                  <a:gd name="connsiteX139" fmla="*/ 298096 w 920484"/>
                  <a:gd name="connsiteY139" fmla="*/ 298999 h 919581"/>
                  <a:gd name="connsiteX140" fmla="*/ 327906 w 920484"/>
                  <a:gd name="connsiteY140" fmla="*/ 298999 h 919581"/>
                  <a:gd name="connsiteX141" fmla="*/ 284546 w 920484"/>
                  <a:gd name="connsiteY141" fmla="*/ 242090 h 919581"/>
                  <a:gd name="connsiteX142" fmla="*/ 372169 w 920484"/>
                  <a:gd name="connsiteY142" fmla="*/ 165308 h 919581"/>
                  <a:gd name="connsiteX143" fmla="*/ 460694 w 920484"/>
                  <a:gd name="connsiteY143" fmla="*/ 253833 h 919581"/>
                  <a:gd name="connsiteX144" fmla="*/ 457080 w 920484"/>
                  <a:gd name="connsiteY144" fmla="*/ 276416 h 919581"/>
                  <a:gd name="connsiteX145" fmla="*/ 415528 w 920484"/>
                  <a:gd name="connsiteY145" fmla="*/ 342359 h 919581"/>
                  <a:gd name="connsiteX146" fmla="*/ 445337 w 920484"/>
                  <a:gd name="connsiteY146" fmla="*/ 342359 h 919581"/>
                  <a:gd name="connsiteX147" fmla="*/ 489600 w 920484"/>
                  <a:gd name="connsiteY147" fmla="*/ 298096 h 919581"/>
                  <a:gd name="connsiteX148" fmla="*/ 533863 w 920484"/>
                  <a:gd name="connsiteY148" fmla="*/ 342359 h 919581"/>
                  <a:gd name="connsiteX149" fmla="*/ 489600 w 920484"/>
                  <a:gd name="connsiteY149" fmla="*/ 386621 h 919581"/>
                  <a:gd name="connsiteX150" fmla="*/ 88525 w 920484"/>
                  <a:gd name="connsiteY150" fmla="*/ 386621 h 919581"/>
                  <a:gd name="connsiteX151" fmla="*/ 29809 w 920484"/>
                  <a:gd name="connsiteY151" fmla="*/ 327906 h 919581"/>
                  <a:gd name="connsiteX152" fmla="*/ 384815 w 920484"/>
                  <a:gd name="connsiteY152" fmla="*/ 416431 h 919581"/>
                  <a:gd name="connsiteX153" fmla="*/ 384815 w 920484"/>
                  <a:gd name="connsiteY153" fmla="*/ 460694 h 919581"/>
                  <a:gd name="connsiteX154" fmla="*/ 429078 w 920484"/>
                  <a:gd name="connsiteY154" fmla="*/ 504957 h 919581"/>
                  <a:gd name="connsiteX155" fmla="*/ 547413 w 920484"/>
                  <a:gd name="connsiteY155" fmla="*/ 504957 h 919581"/>
                  <a:gd name="connsiteX156" fmla="*/ 561866 w 920484"/>
                  <a:gd name="connsiteY156" fmla="*/ 519410 h 919581"/>
                  <a:gd name="connsiteX157" fmla="*/ 547413 w 920484"/>
                  <a:gd name="connsiteY157" fmla="*/ 533863 h 919581"/>
                  <a:gd name="connsiteX158" fmla="*/ 399268 w 920484"/>
                  <a:gd name="connsiteY158" fmla="*/ 533863 h 919581"/>
                  <a:gd name="connsiteX159" fmla="*/ 355005 w 920484"/>
                  <a:gd name="connsiteY159" fmla="*/ 578126 h 919581"/>
                  <a:gd name="connsiteX160" fmla="*/ 399268 w 920484"/>
                  <a:gd name="connsiteY160" fmla="*/ 622389 h 919581"/>
                  <a:gd name="connsiteX161" fmla="*/ 429078 w 920484"/>
                  <a:gd name="connsiteY161" fmla="*/ 622389 h 919581"/>
                  <a:gd name="connsiteX162" fmla="*/ 443531 w 920484"/>
                  <a:gd name="connsiteY162" fmla="*/ 636842 h 919581"/>
                  <a:gd name="connsiteX163" fmla="*/ 443531 w 920484"/>
                  <a:gd name="connsiteY163" fmla="*/ 710914 h 919581"/>
                  <a:gd name="connsiteX164" fmla="*/ 383912 w 920484"/>
                  <a:gd name="connsiteY164" fmla="*/ 710914 h 919581"/>
                  <a:gd name="connsiteX165" fmla="*/ 374878 w 920484"/>
                  <a:gd name="connsiteY165" fmla="*/ 711817 h 919581"/>
                  <a:gd name="connsiteX166" fmla="*/ 300806 w 920484"/>
                  <a:gd name="connsiteY166" fmla="*/ 614259 h 919581"/>
                  <a:gd name="connsiteX167" fmla="*/ 220410 w 920484"/>
                  <a:gd name="connsiteY167" fmla="*/ 458887 h 919581"/>
                  <a:gd name="connsiteX168" fmla="*/ 224927 w 920484"/>
                  <a:gd name="connsiteY168" fmla="*/ 414625 h 919581"/>
                  <a:gd name="connsiteX169" fmla="*/ 384815 w 920484"/>
                  <a:gd name="connsiteY169" fmla="*/ 414625 h 919581"/>
                  <a:gd name="connsiteX170" fmla="*/ 271900 w 920484"/>
                  <a:gd name="connsiteY170" fmla="*/ 627808 h 919581"/>
                  <a:gd name="connsiteX171" fmla="*/ 163501 w 920484"/>
                  <a:gd name="connsiteY171" fmla="*/ 736207 h 919581"/>
                  <a:gd name="connsiteX172" fmla="*/ 110205 w 920484"/>
                  <a:gd name="connsiteY172" fmla="*/ 682911 h 919581"/>
                  <a:gd name="connsiteX173" fmla="*/ 223121 w 920484"/>
                  <a:gd name="connsiteY173" fmla="*/ 569996 h 919581"/>
                  <a:gd name="connsiteX174" fmla="*/ 271900 w 920484"/>
                  <a:gd name="connsiteY174" fmla="*/ 627808 h 919581"/>
                  <a:gd name="connsiteX175" fmla="*/ 271900 w 920484"/>
                  <a:gd name="connsiteY175" fmla="*/ 627808 h 919581"/>
                  <a:gd name="connsiteX176" fmla="*/ 94849 w 920484"/>
                  <a:gd name="connsiteY176" fmla="*/ 710010 h 919581"/>
                  <a:gd name="connsiteX177" fmla="*/ 210474 w 920484"/>
                  <a:gd name="connsiteY177" fmla="*/ 825636 h 919581"/>
                  <a:gd name="connsiteX178" fmla="*/ 112012 w 920484"/>
                  <a:gd name="connsiteY178" fmla="*/ 863575 h 919581"/>
                  <a:gd name="connsiteX179" fmla="*/ 56909 w 920484"/>
                  <a:gd name="connsiteY179" fmla="*/ 808473 h 919581"/>
                  <a:gd name="connsiteX180" fmla="*/ 94849 w 920484"/>
                  <a:gd name="connsiteY180" fmla="*/ 710010 h 919581"/>
                  <a:gd name="connsiteX181" fmla="*/ 43359 w 920484"/>
                  <a:gd name="connsiteY181" fmla="*/ 889772 h 919581"/>
                  <a:gd name="connsiteX182" fmla="*/ 29809 w 920484"/>
                  <a:gd name="connsiteY182" fmla="*/ 879835 h 919581"/>
                  <a:gd name="connsiteX183" fmla="*/ 30713 w 920484"/>
                  <a:gd name="connsiteY183" fmla="*/ 876222 h 919581"/>
                  <a:gd name="connsiteX184" fmla="*/ 45166 w 920484"/>
                  <a:gd name="connsiteY184" fmla="*/ 837379 h 919581"/>
                  <a:gd name="connsiteX185" fmla="*/ 82202 w 920484"/>
                  <a:gd name="connsiteY185" fmla="*/ 874415 h 919581"/>
                  <a:gd name="connsiteX186" fmla="*/ 43359 w 920484"/>
                  <a:gd name="connsiteY186" fmla="*/ 889772 h 919581"/>
                  <a:gd name="connsiteX187" fmla="*/ 458887 w 920484"/>
                  <a:gd name="connsiteY187" fmla="*/ 890675 h 919581"/>
                  <a:gd name="connsiteX188" fmla="*/ 406495 w 920484"/>
                  <a:gd name="connsiteY188" fmla="*/ 860865 h 919581"/>
                  <a:gd name="connsiteX189" fmla="*/ 511280 w 920484"/>
                  <a:gd name="connsiteY189" fmla="*/ 860865 h 919581"/>
                  <a:gd name="connsiteX190" fmla="*/ 458887 w 920484"/>
                  <a:gd name="connsiteY190" fmla="*/ 890675 h 919581"/>
                  <a:gd name="connsiteX191" fmla="*/ 458887 w 920484"/>
                  <a:gd name="connsiteY191" fmla="*/ 890675 h 919581"/>
                  <a:gd name="connsiteX192" fmla="*/ 533863 w 920484"/>
                  <a:gd name="connsiteY192" fmla="*/ 831056 h 919581"/>
                  <a:gd name="connsiteX193" fmla="*/ 385718 w 920484"/>
                  <a:gd name="connsiteY193" fmla="*/ 831056 h 919581"/>
                  <a:gd name="connsiteX194" fmla="*/ 371265 w 920484"/>
                  <a:gd name="connsiteY194" fmla="*/ 816603 h 919581"/>
                  <a:gd name="connsiteX195" fmla="*/ 385718 w 920484"/>
                  <a:gd name="connsiteY195" fmla="*/ 802149 h 919581"/>
                  <a:gd name="connsiteX196" fmla="*/ 533863 w 920484"/>
                  <a:gd name="connsiteY196" fmla="*/ 802149 h 919581"/>
                  <a:gd name="connsiteX197" fmla="*/ 548316 w 920484"/>
                  <a:gd name="connsiteY197" fmla="*/ 816603 h 919581"/>
                  <a:gd name="connsiteX198" fmla="*/ 533863 w 920484"/>
                  <a:gd name="connsiteY198" fmla="*/ 831056 h 919581"/>
                  <a:gd name="connsiteX199" fmla="*/ 888868 w 920484"/>
                  <a:gd name="connsiteY199" fmla="*/ 668458 h 919581"/>
                  <a:gd name="connsiteX200" fmla="*/ 888868 w 920484"/>
                  <a:gd name="connsiteY200" fmla="*/ 668458 h 919581"/>
                  <a:gd name="connsiteX201" fmla="*/ 834669 w 920484"/>
                  <a:gd name="connsiteY201" fmla="*/ 704591 h 919581"/>
                  <a:gd name="connsiteX202" fmla="*/ 847315 w 920484"/>
                  <a:gd name="connsiteY202" fmla="*/ 767823 h 919581"/>
                  <a:gd name="connsiteX203" fmla="*/ 848219 w 920484"/>
                  <a:gd name="connsiteY203" fmla="*/ 768726 h 919581"/>
                  <a:gd name="connsiteX204" fmla="*/ 827442 w 920484"/>
                  <a:gd name="connsiteY204" fmla="*/ 789503 h 919581"/>
                  <a:gd name="connsiteX205" fmla="*/ 826539 w 920484"/>
                  <a:gd name="connsiteY205" fmla="*/ 788600 h 919581"/>
                  <a:gd name="connsiteX206" fmla="*/ 762403 w 920484"/>
                  <a:gd name="connsiteY206" fmla="*/ 775953 h 919581"/>
                  <a:gd name="connsiteX207" fmla="*/ 726270 w 920484"/>
                  <a:gd name="connsiteY207" fmla="*/ 829249 h 919581"/>
                  <a:gd name="connsiteX208" fmla="*/ 726270 w 920484"/>
                  <a:gd name="connsiteY208" fmla="*/ 830153 h 919581"/>
                  <a:gd name="connsiteX209" fmla="*/ 696461 w 920484"/>
                  <a:gd name="connsiteY209" fmla="*/ 830153 h 919581"/>
                  <a:gd name="connsiteX210" fmla="*/ 696461 w 920484"/>
                  <a:gd name="connsiteY210" fmla="*/ 831056 h 919581"/>
                  <a:gd name="connsiteX211" fmla="*/ 660328 w 920484"/>
                  <a:gd name="connsiteY211" fmla="*/ 776856 h 919581"/>
                  <a:gd name="connsiteX212" fmla="*/ 597095 w 920484"/>
                  <a:gd name="connsiteY212" fmla="*/ 789503 h 919581"/>
                  <a:gd name="connsiteX213" fmla="*/ 596192 w 920484"/>
                  <a:gd name="connsiteY213" fmla="*/ 790406 h 919581"/>
                  <a:gd name="connsiteX214" fmla="*/ 576319 w 920484"/>
                  <a:gd name="connsiteY214" fmla="*/ 770533 h 919581"/>
                  <a:gd name="connsiteX215" fmla="*/ 578126 w 920484"/>
                  <a:gd name="connsiteY215" fmla="*/ 757887 h 919581"/>
                  <a:gd name="connsiteX216" fmla="*/ 568189 w 920484"/>
                  <a:gd name="connsiteY216" fmla="*/ 729884 h 919581"/>
                  <a:gd name="connsiteX217" fmla="*/ 608838 w 920484"/>
                  <a:gd name="connsiteY217" fmla="*/ 666651 h 919581"/>
                  <a:gd name="connsiteX218" fmla="*/ 711817 w 920484"/>
                  <a:gd name="connsiteY218" fmla="*/ 757887 h 919581"/>
                  <a:gd name="connsiteX219" fmla="*/ 815699 w 920484"/>
                  <a:gd name="connsiteY219" fmla="*/ 654005 h 919581"/>
                  <a:gd name="connsiteX220" fmla="*/ 711817 w 920484"/>
                  <a:gd name="connsiteY220" fmla="*/ 550123 h 919581"/>
                  <a:gd name="connsiteX221" fmla="*/ 707301 w 920484"/>
                  <a:gd name="connsiteY221" fmla="*/ 550123 h 919581"/>
                  <a:gd name="connsiteX222" fmla="*/ 726270 w 920484"/>
                  <a:gd name="connsiteY222" fmla="*/ 476051 h 919581"/>
                  <a:gd name="connsiteX223" fmla="*/ 727174 w 920484"/>
                  <a:gd name="connsiteY223" fmla="*/ 476051 h 919581"/>
                  <a:gd name="connsiteX224" fmla="*/ 727174 w 920484"/>
                  <a:gd name="connsiteY224" fmla="*/ 476954 h 919581"/>
                  <a:gd name="connsiteX225" fmla="*/ 763307 w 920484"/>
                  <a:gd name="connsiteY225" fmla="*/ 531153 h 919581"/>
                  <a:gd name="connsiteX226" fmla="*/ 826539 w 920484"/>
                  <a:gd name="connsiteY226" fmla="*/ 518507 h 919581"/>
                  <a:gd name="connsiteX227" fmla="*/ 827442 w 920484"/>
                  <a:gd name="connsiteY227" fmla="*/ 517603 h 919581"/>
                  <a:gd name="connsiteX228" fmla="*/ 848219 w 920484"/>
                  <a:gd name="connsiteY228" fmla="*/ 538379 h 919581"/>
                  <a:gd name="connsiteX229" fmla="*/ 847315 w 920484"/>
                  <a:gd name="connsiteY229" fmla="*/ 539283 h 919581"/>
                  <a:gd name="connsiteX230" fmla="*/ 834669 w 920484"/>
                  <a:gd name="connsiteY230" fmla="*/ 603419 h 919581"/>
                  <a:gd name="connsiteX231" fmla="*/ 887965 w 920484"/>
                  <a:gd name="connsiteY231" fmla="*/ 639552 h 919581"/>
                  <a:gd name="connsiteX232" fmla="*/ 888868 w 920484"/>
                  <a:gd name="connsiteY232" fmla="*/ 639552 h 919581"/>
                  <a:gd name="connsiteX233" fmla="*/ 888868 w 920484"/>
                  <a:gd name="connsiteY233" fmla="*/ 668458 h 91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920484" h="919581">
                    <a:moveTo>
                      <a:pt x="861768" y="590772"/>
                    </a:moveTo>
                    <a:cubicBezTo>
                      <a:pt x="857252" y="579933"/>
                      <a:pt x="859962" y="568189"/>
                      <a:pt x="868092" y="559156"/>
                    </a:cubicBezTo>
                    <a:lnTo>
                      <a:pt x="889772" y="537476"/>
                    </a:lnTo>
                    <a:lnTo>
                      <a:pt x="826539" y="474244"/>
                    </a:lnTo>
                    <a:lnTo>
                      <a:pt x="804859" y="495924"/>
                    </a:lnTo>
                    <a:cubicBezTo>
                      <a:pt x="796730" y="504053"/>
                      <a:pt x="784083" y="506763"/>
                      <a:pt x="773243" y="501343"/>
                    </a:cubicBezTo>
                    <a:cubicBezTo>
                      <a:pt x="762403" y="496827"/>
                      <a:pt x="756080" y="486890"/>
                      <a:pt x="756080" y="475147"/>
                    </a:cubicBezTo>
                    <a:lnTo>
                      <a:pt x="756080" y="444434"/>
                    </a:lnTo>
                    <a:lnTo>
                      <a:pt x="725367" y="444434"/>
                    </a:lnTo>
                    <a:cubicBezTo>
                      <a:pt x="724464" y="420948"/>
                      <a:pt x="719947" y="397461"/>
                      <a:pt x="711817" y="375782"/>
                    </a:cubicBezTo>
                    <a:lnTo>
                      <a:pt x="883448" y="204150"/>
                    </a:lnTo>
                    <a:cubicBezTo>
                      <a:pt x="906031" y="181567"/>
                      <a:pt x="918678" y="151758"/>
                      <a:pt x="918678" y="119239"/>
                    </a:cubicBezTo>
                    <a:cubicBezTo>
                      <a:pt x="918678" y="53296"/>
                      <a:pt x="865382" y="0"/>
                      <a:pt x="799440" y="0"/>
                    </a:cubicBezTo>
                    <a:cubicBezTo>
                      <a:pt x="767823" y="0"/>
                      <a:pt x="737110" y="12647"/>
                      <a:pt x="714527" y="35230"/>
                    </a:cubicBezTo>
                    <a:lnTo>
                      <a:pt x="542896" y="206861"/>
                    </a:lnTo>
                    <a:cubicBezTo>
                      <a:pt x="520313" y="199634"/>
                      <a:pt x="496827" y="195117"/>
                      <a:pt x="473340" y="194214"/>
                    </a:cubicBezTo>
                    <a:cubicBezTo>
                      <a:pt x="452564" y="158081"/>
                      <a:pt x="414624" y="134595"/>
                      <a:pt x="370362" y="134595"/>
                    </a:cubicBezTo>
                    <a:cubicBezTo>
                      <a:pt x="359522" y="134595"/>
                      <a:pt x="347779" y="136401"/>
                      <a:pt x="337842" y="139112"/>
                    </a:cubicBezTo>
                    <a:cubicBezTo>
                      <a:pt x="312549" y="91235"/>
                      <a:pt x="262866" y="60523"/>
                      <a:pt x="207764" y="60523"/>
                    </a:cubicBezTo>
                    <a:cubicBezTo>
                      <a:pt x="126465" y="60523"/>
                      <a:pt x="59619" y="127368"/>
                      <a:pt x="59619" y="208667"/>
                    </a:cubicBezTo>
                    <a:cubicBezTo>
                      <a:pt x="59619" y="220411"/>
                      <a:pt x="61426" y="231250"/>
                      <a:pt x="63233" y="242090"/>
                    </a:cubicBezTo>
                    <a:cubicBezTo>
                      <a:pt x="27100" y="252930"/>
                      <a:pt x="0" y="287256"/>
                      <a:pt x="0" y="327002"/>
                    </a:cubicBezTo>
                    <a:cubicBezTo>
                      <a:pt x="0" y="375782"/>
                      <a:pt x="39746" y="415528"/>
                      <a:pt x="88525" y="415528"/>
                    </a:cubicBezTo>
                    <a:lnTo>
                      <a:pt x="196021" y="415528"/>
                    </a:lnTo>
                    <a:cubicBezTo>
                      <a:pt x="193310" y="429981"/>
                      <a:pt x="192407" y="445337"/>
                      <a:pt x="192407" y="459791"/>
                    </a:cubicBezTo>
                    <a:cubicBezTo>
                      <a:pt x="192407" y="492310"/>
                      <a:pt x="198731" y="518507"/>
                      <a:pt x="207764" y="541993"/>
                    </a:cubicBezTo>
                    <a:lnTo>
                      <a:pt x="75879" y="673878"/>
                    </a:lnTo>
                    <a:lnTo>
                      <a:pt x="2710" y="865382"/>
                    </a:lnTo>
                    <a:cubicBezTo>
                      <a:pt x="903" y="869898"/>
                      <a:pt x="0" y="874415"/>
                      <a:pt x="0" y="879835"/>
                    </a:cubicBezTo>
                    <a:cubicBezTo>
                      <a:pt x="0" y="901515"/>
                      <a:pt x="18066" y="919581"/>
                      <a:pt x="39746" y="919581"/>
                    </a:cubicBezTo>
                    <a:cubicBezTo>
                      <a:pt x="44262" y="919581"/>
                      <a:pt x="49683" y="918678"/>
                      <a:pt x="54199" y="916871"/>
                    </a:cubicBezTo>
                    <a:lnTo>
                      <a:pt x="245704" y="843702"/>
                    </a:lnTo>
                    <a:lnTo>
                      <a:pt x="342359" y="747047"/>
                    </a:lnTo>
                    <a:cubicBezTo>
                      <a:pt x="341455" y="750660"/>
                      <a:pt x="341455" y="753370"/>
                      <a:pt x="341455" y="756983"/>
                    </a:cubicBezTo>
                    <a:cubicBezTo>
                      <a:pt x="341455" y="768726"/>
                      <a:pt x="345972" y="778663"/>
                      <a:pt x="353198" y="786793"/>
                    </a:cubicBezTo>
                    <a:cubicBezTo>
                      <a:pt x="345972" y="794923"/>
                      <a:pt x="341455" y="804859"/>
                      <a:pt x="341455" y="816603"/>
                    </a:cubicBezTo>
                    <a:cubicBezTo>
                      <a:pt x="341455" y="837379"/>
                      <a:pt x="355908" y="854542"/>
                      <a:pt x="374878" y="859059"/>
                    </a:cubicBezTo>
                    <a:cubicBezTo>
                      <a:pt x="387525" y="895191"/>
                      <a:pt x="420948" y="919581"/>
                      <a:pt x="460694" y="919581"/>
                    </a:cubicBezTo>
                    <a:cubicBezTo>
                      <a:pt x="500440" y="919581"/>
                      <a:pt x="533863" y="895191"/>
                      <a:pt x="546510" y="859059"/>
                    </a:cubicBezTo>
                    <a:cubicBezTo>
                      <a:pt x="565479" y="853639"/>
                      <a:pt x="579933" y="836475"/>
                      <a:pt x="579933" y="816603"/>
                    </a:cubicBezTo>
                    <a:cubicBezTo>
                      <a:pt x="579933" y="815699"/>
                      <a:pt x="579933" y="814796"/>
                      <a:pt x="579933" y="812989"/>
                    </a:cubicBezTo>
                    <a:lnTo>
                      <a:pt x="597999" y="831056"/>
                    </a:lnTo>
                    <a:lnTo>
                      <a:pt x="619678" y="809376"/>
                    </a:lnTo>
                    <a:cubicBezTo>
                      <a:pt x="627808" y="801246"/>
                      <a:pt x="640455" y="798536"/>
                      <a:pt x="651295" y="803956"/>
                    </a:cubicBezTo>
                    <a:cubicBezTo>
                      <a:pt x="662135" y="808473"/>
                      <a:pt x="668458" y="818409"/>
                      <a:pt x="668458" y="830153"/>
                    </a:cubicBezTo>
                    <a:lnTo>
                      <a:pt x="668458" y="860865"/>
                    </a:lnTo>
                    <a:lnTo>
                      <a:pt x="756983" y="860865"/>
                    </a:lnTo>
                    <a:lnTo>
                      <a:pt x="756983" y="831056"/>
                    </a:lnTo>
                    <a:cubicBezTo>
                      <a:pt x="756983" y="819313"/>
                      <a:pt x="764210" y="809376"/>
                      <a:pt x="775050" y="804859"/>
                    </a:cubicBezTo>
                    <a:cubicBezTo>
                      <a:pt x="785890" y="800343"/>
                      <a:pt x="797633" y="803053"/>
                      <a:pt x="805763" y="811183"/>
                    </a:cubicBezTo>
                    <a:lnTo>
                      <a:pt x="827442" y="832863"/>
                    </a:lnTo>
                    <a:lnTo>
                      <a:pt x="890675" y="769630"/>
                    </a:lnTo>
                    <a:lnTo>
                      <a:pt x="868995" y="747950"/>
                    </a:lnTo>
                    <a:cubicBezTo>
                      <a:pt x="860865" y="739821"/>
                      <a:pt x="858155" y="727174"/>
                      <a:pt x="863575" y="716334"/>
                    </a:cubicBezTo>
                    <a:cubicBezTo>
                      <a:pt x="868092" y="705494"/>
                      <a:pt x="878029" y="699171"/>
                      <a:pt x="889772" y="699171"/>
                    </a:cubicBezTo>
                    <a:lnTo>
                      <a:pt x="920484" y="699171"/>
                    </a:lnTo>
                    <a:lnTo>
                      <a:pt x="920484" y="610645"/>
                    </a:lnTo>
                    <a:lnTo>
                      <a:pt x="889772" y="610645"/>
                    </a:lnTo>
                    <a:cubicBezTo>
                      <a:pt x="877125" y="608839"/>
                      <a:pt x="866285" y="602516"/>
                      <a:pt x="861768" y="590772"/>
                    </a:cubicBezTo>
                    <a:lnTo>
                      <a:pt x="861768" y="590772"/>
                    </a:lnTo>
                    <a:close/>
                    <a:moveTo>
                      <a:pt x="639552" y="635035"/>
                    </a:moveTo>
                    <a:cubicBezTo>
                      <a:pt x="655811" y="619678"/>
                      <a:pt x="672071" y="603419"/>
                      <a:pt x="685621" y="584449"/>
                    </a:cubicBezTo>
                    <a:cubicBezTo>
                      <a:pt x="693751" y="581739"/>
                      <a:pt x="701881" y="579933"/>
                      <a:pt x="710914" y="579933"/>
                    </a:cubicBezTo>
                    <a:cubicBezTo>
                      <a:pt x="751564" y="579933"/>
                      <a:pt x="784986" y="613356"/>
                      <a:pt x="784986" y="654005"/>
                    </a:cubicBezTo>
                    <a:cubicBezTo>
                      <a:pt x="784986" y="694654"/>
                      <a:pt x="751564" y="728077"/>
                      <a:pt x="710914" y="728077"/>
                    </a:cubicBezTo>
                    <a:cubicBezTo>
                      <a:pt x="670265" y="728077"/>
                      <a:pt x="636842" y="694654"/>
                      <a:pt x="636842" y="654005"/>
                    </a:cubicBezTo>
                    <a:cubicBezTo>
                      <a:pt x="636842" y="646778"/>
                      <a:pt x="637745" y="640455"/>
                      <a:pt x="639552" y="635035"/>
                    </a:cubicBezTo>
                    <a:lnTo>
                      <a:pt x="639552" y="635035"/>
                    </a:lnTo>
                    <a:close/>
                    <a:moveTo>
                      <a:pt x="657618" y="283643"/>
                    </a:moveTo>
                    <a:lnTo>
                      <a:pt x="726270" y="214990"/>
                    </a:lnTo>
                    <a:lnTo>
                      <a:pt x="779566" y="268287"/>
                    </a:lnTo>
                    <a:lnTo>
                      <a:pt x="700074" y="347779"/>
                    </a:lnTo>
                    <a:cubicBezTo>
                      <a:pt x="689234" y="324293"/>
                      <a:pt x="674781" y="302613"/>
                      <a:pt x="657618" y="283643"/>
                    </a:cubicBezTo>
                    <a:close/>
                    <a:moveTo>
                      <a:pt x="672975" y="120142"/>
                    </a:moveTo>
                    <a:lnTo>
                      <a:pt x="696461" y="96656"/>
                    </a:lnTo>
                    <a:lnTo>
                      <a:pt x="823829" y="224024"/>
                    </a:lnTo>
                    <a:lnTo>
                      <a:pt x="800343" y="247510"/>
                    </a:lnTo>
                    <a:lnTo>
                      <a:pt x="672975" y="120142"/>
                    </a:lnTo>
                    <a:close/>
                    <a:moveTo>
                      <a:pt x="799440" y="30713"/>
                    </a:moveTo>
                    <a:cubicBezTo>
                      <a:pt x="849122" y="30713"/>
                      <a:pt x="889772" y="71363"/>
                      <a:pt x="889772" y="121045"/>
                    </a:cubicBezTo>
                    <a:cubicBezTo>
                      <a:pt x="889772" y="145435"/>
                      <a:pt x="880738" y="168018"/>
                      <a:pt x="863575" y="184278"/>
                    </a:cubicBezTo>
                    <a:lnTo>
                      <a:pt x="845509" y="202344"/>
                    </a:lnTo>
                    <a:lnTo>
                      <a:pt x="718141" y="74976"/>
                    </a:lnTo>
                    <a:lnTo>
                      <a:pt x="736207" y="56909"/>
                    </a:lnTo>
                    <a:cubicBezTo>
                      <a:pt x="752467" y="40649"/>
                      <a:pt x="775050" y="30713"/>
                      <a:pt x="799440" y="30713"/>
                    </a:cubicBezTo>
                    <a:lnTo>
                      <a:pt x="799440" y="30713"/>
                    </a:lnTo>
                    <a:close/>
                    <a:moveTo>
                      <a:pt x="652198" y="140918"/>
                    </a:moveTo>
                    <a:lnTo>
                      <a:pt x="705494" y="194214"/>
                    </a:lnTo>
                    <a:lnTo>
                      <a:pt x="636842" y="262866"/>
                    </a:lnTo>
                    <a:cubicBezTo>
                      <a:pt x="617872" y="245704"/>
                      <a:pt x="596192" y="231250"/>
                      <a:pt x="572706" y="220411"/>
                    </a:cubicBezTo>
                    <a:lnTo>
                      <a:pt x="652198" y="140918"/>
                    </a:lnTo>
                    <a:close/>
                    <a:moveTo>
                      <a:pt x="696461" y="460694"/>
                    </a:moveTo>
                    <a:cubicBezTo>
                      <a:pt x="696461" y="537476"/>
                      <a:pt x="657618" y="575416"/>
                      <a:pt x="616065" y="616065"/>
                    </a:cubicBezTo>
                    <a:cubicBezTo>
                      <a:pt x="588062" y="644068"/>
                      <a:pt x="558253" y="672071"/>
                      <a:pt x="541993" y="713624"/>
                    </a:cubicBezTo>
                    <a:cubicBezTo>
                      <a:pt x="539283" y="712721"/>
                      <a:pt x="536573" y="712721"/>
                      <a:pt x="532960" y="712721"/>
                    </a:cubicBezTo>
                    <a:lnTo>
                      <a:pt x="473340" y="712721"/>
                    </a:lnTo>
                    <a:lnTo>
                      <a:pt x="473340" y="638648"/>
                    </a:lnTo>
                    <a:cubicBezTo>
                      <a:pt x="473340" y="614259"/>
                      <a:pt x="453467" y="594385"/>
                      <a:pt x="429078" y="594385"/>
                    </a:cubicBezTo>
                    <a:lnTo>
                      <a:pt x="399268" y="594385"/>
                    </a:lnTo>
                    <a:cubicBezTo>
                      <a:pt x="391138" y="594385"/>
                      <a:pt x="384815" y="588062"/>
                      <a:pt x="384815" y="579933"/>
                    </a:cubicBezTo>
                    <a:cubicBezTo>
                      <a:pt x="384815" y="571802"/>
                      <a:pt x="391138" y="565479"/>
                      <a:pt x="399268" y="565479"/>
                    </a:cubicBezTo>
                    <a:lnTo>
                      <a:pt x="547413" y="565479"/>
                    </a:lnTo>
                    <a:cubicBezTo>
                      <a:pt x="571802" y="565479"/>
                      <a:pt x="591676" y="545606"/>
                      <a:pt x="591676" y="521217"/>
                    </a:cubicBezTo>
                    <a:cubicBezTo>
                      <a:pt x="591676" y="496827"/>
                      <a:pt x="571802" y="476954"/>
                      <a:pt x="547413" y="476954"/>
                    </a:cubicBezTo>
                    <a:lnTo>
                      <a:pt x="429078" y="476954"/>
                    </a:lnTo>
                    <a:cubicBezTo>
                      <a:pt x="420948" y="476954"/>
                      <a:pt x="414624" y="470630"/>
                      <a:pt x="414624" y="462501"/>
                    </a:cubicBezTo>
                    <a:lnTo>
                      <a:pt x="414624" y="418238"/>
                    </a:lnTo>
                    <a:lnTo>
                      <a:pt x="488697" y="418238"/>
                    </a:lnTo>
                    <a:cubicBezTo>
                      <a:pt x="529346" y="418238"/>
                      <a:pt x="562769" y="384815"/>
                      <a:pt x="562769" y="344165"/>
                    </a:cubicBezTo>
                    <a:cubicBezTo>
                      <a:pt x="562769" y="303516"/>
                      <a:pt x="529346" y="270093"/>
                      <a:pt x="488697" y="270093"/>
                    </a:cubicBezTo>
                    <a:cubicBezTo>
                      <a:pt x="488697" y="270093"/>
                      <a:pt x="487794" y="270093"/>
                      <a:pt x="487794" y="270093"/>
                    </a:cubicBezTo>
                    <a:cubicBezTo>
                      <a:pt x="488697" y="265577"/>
                      <a:pt x="488697" y="260156"/>
                      <a:pt x="488697" y="254737"/>
                    </a:cubicBezTo>
                    <a:cubicBezTo>
                      <a:pt x="488697" y="244800"/>
                      <a:pt x="487794" y="235767"/>
                      <a:pt x="485084" y="226733"/>
                    </a:cubicBezTo>
                    <a:cubicBezTo>
                      <a:pt x="603419" y="238477"/>
                      <a:pt x="696461" y="339649"/>
                      <a:pt x="696461" y="460694"/>
                    </a:cubicBezTo>
                    <a:lnTo>
                      <a:pt x="696461" y="460694"/>
                    </a:lnTo>
                    <a:close/>
                    <a:moveTo>
                      <a:pt x="370362" y="756983"/>
                    </a:moveTo>
                    <a:cubicBezTo>
                      <a:pt x="370362" y="748854"/>
                      <a:pt x="376685" y="742530"/>
                      <a:pt x="384815" y="742530"/>
                    </a:cubicBezTo>
                    <a:lnTo>
                      <a:pt x="532960" y="742530"/>
                    </a:lnTo>
                    <a:cubicBezTo>
                      <a:pt x="541089" y="742530"/>
                      <a:pt x="547413" y="748854"/>
                      <a:pt x="547413" y="756983"/>
                    </a:cubicBezTo>
                    <a:cubicBezTo>
                      <a:pt x="547413" y="765113"/>
                      <a:pt x="541089" y="771437"/>
                      <a:pt x="532960" y="771437"/>
                    </a:cubicBezTo>
                    <a:lnTo>
                      <a:pt x="384815" y="771437"/>
                    </a:lnTo>
                    <a:cubicBezTo>
                      <a:pt x="376685" y="772340"/>
                      <a:pt x="370362" y="766017"/>
                      <a:pt x="370362" y="756983"/>
                    </a:cubicBezTo>
                    <a:close/>
                    <a:moveTo>
                      <a:pt x="184277" y="756983"/>
                    </a:moveTo>
                    <a:lnTo>
                      <a:pt x="293579" y="647682"/>
                    </a:lnTo>
                    <a:cubicBezTo>
                      <a:pt x="311646" y="665748"/>
                      <a:pt x="328809" y="683814"/>
                      <a:pt x="341455" y="706398"/>
                    </a:cubicBezTo>
                    <a:lnTo>
                      <a:pt x="237573" y="810279"/>
                    </a:lnTo>
                    <a:lnTo>
                      <a:pt x="184277" y="756983"/>
                    </a:lnTo>
                    <a:close/>
                    <a:moveTo>
                      <a:pt x="29809" y="327906"/>
                    </a:moveTo>
                    <a:cubicBezTo>
                      <a:pt x="29809" y="295386"/>
                      <a:pt x="56006" y="268287"/>
                      <a:pt x="89428" y="268287"/>
                    </a:cubicBezTo>
                    <a:cubicBezTo>
                      <a:pt x="121948" y="268287"/>
                      <a:pt x="149048" y="294483"/>
                      <a:pt x="149048" y="327906"/>
                    </a:cubicBezTo>
                    <a:lnTo>
                      <a:pt x="178858" y="327906"/>
                    </a:lnTo>
                    <a:cubicBezTo>
                      <a:pt x="178858" y="280030"/>
                      <a:pt x="140918" y="241187"/>
                      <a:pt x="93945" y="239380"/>
                    </a:cubicBezTo>
                    <a:cubicBezTo>
                      <a:pt x="91235" y="229444"/>
                      <a:pt x="90332" y="219507"/>
                      <a:pt x="90332" y="209571"/>
                    </a:cubicBezTo>
                    <a:cubicBezTo>
                      <a:pt x="90332" y="144531"/>
                      <a:pt x="143628" y="91235"/>
                      <a:pt x="208667" y="91235"/>
                    </a:cubicBezTo>
                    <a:cubicBezTo>
                      <a:pt x="252026" y="91235"/>
                      <a:pt x="290870" y="114722"/>
                      <a:pt x="311646" y="151758"/>
                    </a:cubicBezTo>
                    <a:cubicBezTo>
                      <a:pt x="280030" y="170728"/>
                      <a:pt x="257447" y="203247"/>
                      <a:pt x="253833" y="241187"/>
                    </a:cubicBezTo>
                    <a:cubicBezTo>
                      <a:pt x="227637" y="247510"/>
                      <a:pt x="208667" y="270996"/>
                      <a:pt x="208667" y="298999"/>
                    </a:cubicBezTo>
                    <a:lnTo>
                      <a:pt x="238477" y="298999"/>
                    </a:lnTo>
                    <a:cubicBezTo>
                      <a:pt x="238477" y="282740"/>
                      <a:pt x="252026" y="269190"/>
                      <a:pt x="268287" y="269190"/>
                    </a:cubicBezTo>
                    <a:cubicBezTo>
                      <a:pt x="284546" y="269190"/>
                      <a:pt x="298096" y="282740"/>
                      <a:pt x="298096" y="298999"/>
                    </a:cubicBezTo>
                    <a:lnTo>
                      <a:pt x="327906" y="298999"/>
                    </a:lnTo>
                    <a:cubicBezTo>
                      <a:pt x="327906" y="271900"/>
                      <a:pt x="309839" y="249317"/>
                      <a:pt x="284546" y="242090"/>
                    </a:cubicBezTo>
                    <a:cubicBezTo>
                      <a:pt x="290870" y="198731"/>
                      <a:pt x="327906" y="165308"/>
                      <a:pt x="372169" y="165308"/>
                    </a:cubicBezTo>
                    <a:cubicBezTo>
                      <a:pt x="420948" y="165308"/>
                      <a:pt x="460694" y="205054"/>
                      <a:pt x="460694" y="253833"/>
                    </a:cubicBezTo>
                    <a:cubicBezTo>
                      <a:pt x="460694" y="261963"/>
                      <a:pt x="459790" y="269190"/>
                      <a:pt x="457080" y="276416"/>
                    </a:cubicBezTo>
                    <a:cubicBezTo>
                      <a:pt x="432691" y="288160"/>
                      <a:pt x="415528" y="313453"/>
                      <a:pt x="415528" y="342359"/>
                    </a:cubicBezTo>
                    <a:lnTo>
                      <a:pt x="445337" y="342359"/>
                    </a:lnTo>
                    <a:cubicBezTo>
                      <a:pt x="445337" y="317969"/>
                      <a:pt x="465211" y="298096"/>
                      <a:pt x="489600" y="298096"/>
                    </a:cubicBezTo>
                    <a:cubicBezTo>
                      <a:pt x="513990" y="298096"/>
                      <a:pt x="533863" y="317969"/>
                      <a:pt x="533863" y="342359"/>
                    </a:cubicBezTo>
                    <a:cubicBezTo>
                      <a:pt x="533863" y="366748"/>
                      <a:pt x="513990" y="386621"/>
                      <a:pt x="489600" y="386621"/>
                    </a:cubicBezTo>
                    <a:lnTo>
                      <a:pt x="88525" y="386621"/>
                    </a:lnTo>
                    <a:cubicBezTo>
                      <a:pt x="56006" y="386621"/>
                      <a:pt x="29809" y="360425"/>
                      <a:pt x="29809" y="327906"/>
                    </a:cubicBezTo>
                    <a:close/>
                    <a:moveTo>
                      <a:pt x="384815" y="416431"/>
                    </a:moveTo>
                    <a:lnTo>
                      <a:pt x="384815" y="460694"/>
                    </a:lnTo>
                    <a:cubicBezTo>
                      <a:pt x="384815" y="485084"/>
                      <a:pt x="404688" y="504957"/>
                      <a:pt x="429078" y="504957"/>
                    </a:cubicBezTo>
                    <a:lnTo>
                      <a:pt x="547413" y="504957"/>
                    </a:lnTo>
                    <a:cubicBezTo>
                      <a:pt x="555543" y="504957"/>
                      <a:pt x="561866" y="511280"/>
                      <a:pt x="561866" y="519410"/>
                    </a:cubicBezTo>
                    <a:cubicBezTo>
                      <a:pt x="561866" y="527540"/>
                      <a:pt x="555543" y="533863"/>
                      <a:pt x="547413" y="533863"/>
                    </a:cubicBezTo>
                    <a:lnTo>
                      <a:pt x="399268" y="533863"/>
                    </a:lnTo>
                    <a:cubicBezTo>
                      <a:pt x="374878" y="533863"/>
                      <a:pt x="355005" y="553736"/>
                      <a:pt x="355005" y="578126"/>
                    </a:cubicBezTo>
                    <a:cubicBezTo>
                      <a:pt x="355005" y="602516"/>
                      <a:pt x="374878" y="622389"/>
                      <a:pt x="399268" y="622389"/>
                    </a:cubicBezTo>
                    <a:lnTo>
                      <a:pt x="429078" y="622389"/>
                    </a:lnTo>
                    <a:cubicBezTo>
                      <a:pt x="437207" y="622389"/>
                      <a:pt x="443531" y="628712"/>
                      <a:pt x="443531" y="636842"/>
                    </a:cubicBezTo>
                    <a:lnTo>
                      <a:pt x="443531" y="710914"/>
                    </a:lnTo>
                    <a:lnTo>
                      <a:pt x="383912" y="710914"/>
                    </a:lnTo>
                    <a:cubicBezTo>
                      <a:pt x="381202" y="710914"/>
                      <a:pt x="377588" y="710914"/>
                      <a:pt x="374878" y="711817"/>
                    </a:cubicBezTo>
                    <a:cubicBezTo>
                      <a:pt x="357715" y="670265"/>
                      <a:pt x="328809" y="641358"/>
                      <a:pt x="300806" y="614259"/>
                    </a:cubicBezTo>
                    <a:cubicBezTo>
                      <a:pt x="259253" y="574512"/>
                      <a:pt x="220410" y="536573"/>
                      <a:pt x="220410" y="458887"/>
                    </a:cubicBezTo>
                    <a:cubicBezTo>
                      <a:pt x="220410" y="443531"/>
                      <a:pt x="222217" y="429078"/>
                      <a:pt x="224927" y="414625"/>
                    </a:cubicBezTo>
                    <a:lnTo>
                      <a:pt x="384815" y="414625"/>
                    </a:lnTo>
                    <a:close/>
                    <a:moveTo>
                      <a:pt x="271900" y="627808"/>
                    </a:moveTo>
                    <a:lnTo>
                      <a:pt x="163501" y="736207"/>
                    </a:lnTo>
                    <a:lnTo>
                      <a:pt x="110205" y="682911"/>
                    </a:lnTo>
                    <a:lnTo>
                      <a:pt x="223121" y="569996"/>
                    </a:lnTo>
                    <a:cubicBezTo>
                      <a:pt x="236670" y="591676"/>
                      <a:pt x="253833" y="610645"/>
                      <a:pt x="271900" y="627808"/>
                    </a:cubicBezTo>
                    <a:lnTo>
                      <a:pt x="271900" y="627808"/>
                    </a:lnTo>
                    <a:close/>
                    <a:moveTo>
                      <a:pt x="94849" y="710010"/>
                    </a:moveTo>
                    <a:lnTo>
                      <a:pt x="210474" y="825636"/>
                    </a:lnTo>
                    <a:lnTo>
                      <a:pt x="112012" y="863575"/>
                    </a:lnTo>
                    <a:lnTo>
                      <a:pt x="56909" y="808473"/>
                    </a:lnTo>
                    <a:lnTo>
                      <a:pt x="94849" y="710010"/>
                    </a:lnTo>
                    <a:close/>
                    <a:moveTo>
                      <a:pt x="43359" y="889772"/>
                    </a:moveTo>
                    <a:cubicBezTo>
                      <a:pt x="37036" y="892482"/>
                      <a:pt x="29809" y="887062"/>
                      <a:pt x="29809" y="879835"/>
                    </a:cubicBezTo>
                    <a:cubicBezTo>
                      <a:pt x="29809" y="878932"/>
                      <a:pt x="29809" y="877125"/>
                      <a:pt x="30713" y="876222"/>
                    </a:cubicBezTo>
                    <a:lnTo>
                      <a:pt x="45166" y="837379"/>
                    </a:lnTo>
                    <a:lnTo>
                      <a:pt x="82202" y="874415"/>
                    </a:lnTo>
                    <a:lnTo>
                      <a:pt x="43359" y="889772"/>
                    </a:lnTo>
                    <a:close/>
                    <a:moveTo>
                      <a:pt x="458887" y="890675"/>
                    </a:moveTo>
                    <a:cubicBezTo>
                      <a:pt x="437207" y="890675"/>
                      <a:pt x="417335" y="878932"/>
                      <a:pt x="406495" y="860865"/>
                    </a:cubicBezTo>
                    <a:lnTo>
                      <a:pt x="511280" y="860865"/>
                    </a:lnTo>
                    <a:cubicBezTo>
                      <a:pt x="500440" y="878932"/>
                      <a:pt x="481470" y="890675"/>
                      <a:pt x="458887" y="890675"/>
                    </a:cubicBezTo>
                    <a:lnTo>
                      <a:pt x="458887" y="890675"/>
                    </a:lnTo>
                    <a:close/>
                    <a:moveTo>
                      <a:pt x="533863" y="831056"/>
                    </a:moveTo>
                    <a:lnTo>
                      <a:pt x="385718" y="831056"/>
                    </a:lnTo>
                    <a:cubicBezTo>
                      <a:pt x="377588" y="831056"/>
                      <a:pt x="371265" y="824732"/>
                      <a:pt x="371265" y="816603"/>
                    </a:cubicBezTo>
                    <a:cubicBezTo>
                      <a:pt x="371265" y="808473"/>
                      <a:pt x="377588" y="802149"/>
                      <a:pt x="385718" y="802149"/>
                    </a:cubicBezTo>
                    <a:lnTo>
                      <a:pt x="533863" y="802149"/>
                    </a:lnTo>
                    <a:cubicBezTo>
                      <a:pt x="541993" y="802149"/>
                      <a:pt x="548316" y="808473"/>
                      <a:pt x="548316" y="816603"/>
                    </a:cubicBezTo>
                    <a:cubicBezTo>
                      <a:pt x="548316" y="824732"/>
                      <a:pt x="541993" y="831056"/>
                      <a:pt x="533863" y="831056"/>
                    </a:cubicBezTo>
                    <a:close/>
                    <a:moveTo>
                      <a:pt x="888868" y="668458"/>
                    </a:moveTo>
                    <a:lnTo>
                      <a:pt x="888868" y="668458"/>
                    </a:lnTo>
                    <a:cubicBezTo>
                      <a:pt x="864479" y="668458"/>
                      <a:pt x="843702" y="682911"/>
                      <a:pt x="834669" y="704591"/>
                    </a:cubicBezTo>
                    <a:cubicBezTo>
                      <a:pt x="825636" y="726271"/>
                      <a:pt x="830152" y="751564"/>
                      <a:pt x="847315" y="767823"/>
                    </a:cubicBezTo>
                    <a:lnTo>
                      <a:pt x="848219" y="768726"/>
                    </a:lnTo>
                    <a:lnTo>
                      <a:pt x="827442" y="789503"/>
                    </a:lnTo>
                    <a:lnTo>
                      <a:pt x="826539" y="788600"/>
                    </a:lnTo>
                    <a:cubicBezTo>
                      <a:pt x="809376" y="771437"/>
                      <a:pt x="784986" y="766920"/>
                      <a:pt x="762403" y="775953"/>
                    </a:cubicBezTo>
                    <a:cubicBezTo>
                      <a:pt x="740724" y="784987"/>
                      <a:pt x="726270" y="805763"/>
                      <a:pt x="726270" y="829249"/>
                    </a:cubicBezTo>
                    <a:lnTo>
                      <a:pt x="726270" y="830153"/>
                    </a:lnTo>
                    <a:lnTo>
                      <a:pt x="696461" y="830153"/>
                    </a:lnTo>
                    <a:lnTo>
                      <a:pt x="696461" y="831056"/>
                    </a:lnTo>
                    <a:cubicBezTo>
                      <a:pt x="696461" y="807570"/>
                      <a:pt x="682008" y="786793"/>
                      <a:pt x="660328" y="776856"/>
                    </a:cubicBezTo>
                    <a:cubicBezTo>
                      <a:pt x="638648" y="767823"/>
                      <a:pt x="613355" y="772340"/>
                      <a:pt x="597095" y="789503"/>
                    </a:cubicBezTo>
                    <a:lnTo>
                      <a:pt x="596192" y="790406"/>
                    </a:lnTo>
                    <a:lnTo>
                      <a:pt x="576319" y="770533"/>
                    </a:lnTo>
                    <a:cubicBezTo>
                      <a:pt x="577222" y="766920"/>
                      <a:pt x="578126" y="762404"/>
                      <a:pt x="578126" y="757887"/>
                    </a:cubicBezTo>
                    <a:cubicBezTo>
                      <a:pt x="578126" y="747047"/>
                      <a:pt x="574512" y="738014"/>
                      <a:pt x="568189" y="729884"/>
                    </a:cubicBezTo>
                    <a:cubicBezTo>
                      <a:pt x="577222" y="704591"/>
                      <a:pt x="591676" y="684718"/>
                      <a:pt x="608838" y="666651"/>
                    </a:cubicBezTo>
                    <a:cubicBezTo>
                      <a:pt x="615162" y="718141"/>
                      <a:pt x="658521" y="757887"/>
                      <a:pt x="711817" y="757887"/>
                    </a:cubicBezTo>
                    <a:cubicBezTo>
                      <a:pt x="768726" y="757887"/>
                      <a:pt x="815699" y="710914"/>
                      <a:pt x="815699" y="654005"/>
                    </a:cubicBezTo>
                    <a:cubicBezTo>
                      <a:pt x="815699" y="597095"/>
                      <a:pt x="768726" y="550123"/>
                      <a:pt x="711817" y="550123"/>
                    </a:cubicBezTo>
                    <a:cubicBezTo>
                      <a:pt x="710010" y="550123"/>
                      <a:pt x="709107" y="550123"/>
                      <a:pt x="707301" y="550123"/>
                    </a:cubicBezTo>
                    <a:cubicBezTo>
                      <a:pt x="717237" y="529346"/>
                      <a:pt x="724464" y="504957"/>
                      <a:pt x="726270" y="476051"/>
                    </a:cubicBezTo>
                    <a:lnTo>
                      <a:pt x="727174" y="476051"/>
                    </a:lnTo>
                    <a:lnTo>
                      <a:pt x="727174" y="476954"/>
                    </a:lnTo>
                    <a:cubicBezTo>
                      <a:pt x="727174" y="500440"/>
                      <a:pt x="741627" y="521217"/>
                      <a:pt x="763307" y="531153"/>
                    </a:cubicBezTo>
                    <a:cubicBezTo>
                      <a:pt x="784986" y="540186"/>
                      <a:pt x="810279" y="535670"/>
                      <a:pt x="826539" y="518507"/>
                    </a:cubicBezTo>
                    <a:lnTo>
                      <a:pt x="827442" y="517603"/>
                    </a:lnTo>
                    <a:lnTo>
                      <a:pt x="848219" y="538379"/>
                    </a:lnTo>
                    <a:lnTo>
                      <a:pt x="847315" y="539283"/>
                    </a:lnTo>
                    <a:cubicBezTo>
                      <a:pt x="831056" y="555543"/>
                      <a:pt x="825636" y="580836"/>
                      <a:pt x="834669" y="603419"/>
                    </a:cubicBezTo>
                    <a:cubicBezTo>
                      <a:pt x="843702" y="625099"/>
                      <a:pt x="864479" y="639552"/>
                      <a:pt x="887965" y="639552"/>
                    </a:cubicBezTo>
                    <a:lnTo>
                      <a:pt x="888868" y="639552"/>
                    </a:lnTo>
                    <a:lnTo>
                      <a:pt x="888868" y="668458"/>
                    </a:ln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 dirty="0"/>
              </a:p>
            </p:txBody>
          </p:sp>
        </p:grpSp>
      </p:grpSp>
      <p:grpSp>
        <p:nvGrpSpPr>
          <p:cNvPr id="231" name="Graphic 3">
            <a:extLst>
              <a:ext uri="{FF2B5EF4-FFF2-40B4-BE49-F238E27FC236}">
                <a16:creationId xmlns:a16="http://schemas.microsoft.com/office/drawing/2014/main" id="{AEA707FA-127D-937B-759E-30955BCA1262}"/>
              </a:ext>
            </a:extLst>
          </p:cNvPr>
          <p:cNvGrpSpPr/>
          <p:nvPr/>
        </p:nvGrpSpPr>
        <p:grpSpPr>
          <a:xfrm>
            <a:off x="4375623" y="4197152"/>
            <a:ext cx="492664" cy="508570"/>
            <a:chOff x="2451513" y="5314516"/>
            <a:chExt cx="1088992" cy="1047735"/>
          </a:xfrm>
        </p:grpSpPr>
        <p:grpSp>
          <p:nvGrpSpPr>
            <p:cNvPr id="232" name="Graphic 3">
              <a:extLst>
                <a:ext uri="{FF2B5EF4-FFF2-40B4-BE49-F238E27FC236}">
                  <a16:creationId xmlns:a16="http://schemas.microsoft.com/office/drawing/2014/main" id="{6421E36F-F2D2-A5C0-8F13-AF8E801D3CA5}"/>
                </a:ext>
              </a:extLst>
            </p:cNvPr>
            <p:cNvGrpSpPr/>
            <p:nvPr/>
          </p:nvGrpSpPr>
          <p:grpSpPr>
            <a:xfrm>
              <a:off x="2451513" y="5314516"/>
              <a:ext cx="1088992" cy="1047735"/>
              <a:chOff x="2451513" y="5314516"/>
              <a:chExt cx="1088992" cy="1047735"/>
            </a:xfrm>
            <a:solidFill>
              <a:srgbClr val="000000"/>
            </a:solidFill>
          </p:grpSpPr>
          <p:sp>
            <p:nvSpPr>
              <p:cNvPr id="234" name="Freeform 1312">
                <a:extLst>
                  <a:ext uri="{FF2B5EF4-FFF2-40B4-BE49-F238E27FC236}">
                    <a16:creationId xmlns:a16="http://schemas.microsoft.com/office/drawing/2014/main" id="{A640C21D-8B4E-76BC-C73D-921F796B4A77}"/>
                  </a:ext>
                </a:extLst>
              </p:cNvPr>
              <p:cNvSpPr/>
              <p:nvPr/>
            </p:nvSpPr>
            <p:spPr>
              <a:xfrm>
                <a:off x="2451513" y="5314516"/>
                <a:ext cx="480372" cy="729574"/>
              </a:xfrm>
              <a:custGeom>
                <a:avLst/>
                <a:gdLst>
                  <a:gd name="connsiteX0" fmla="*/ 306618 w 480372"/>
                  <a:gd name="connsiteY0" fmla="*/ 183765 h 729574"/>
                  <a:gd name="connsiteX1" fmla="*/ 325818 w 480372"/>
                  <a:gd name="connsiteY1" fmla="*/ 172795 h 729574"/>
                  <a:gd name="connsiteX2" fmla="*/ 353245 w 480372"/>
                  <a:gd name="connsiteY2" fmla="*/ 123424 h 729574"/>
                  <a:gd name="connsiteX3" fmla="*/ 369702 w 480372"/>
                  <a:gd name="connsiteY3" fmla="*/ 112453 h 729574"/>
                  <a:gd name="connsiteX4" fmla="*/ 413586 w 480372"/>
                  <a:gd name="connsiteY4" fmla="*/ 112453 h 729574"/>
                  <a:gd name="connsiteX5" fmla="*/ 432786 w 480372"/>
                  <a:gd name="connsiteY5" fmla="*/ 101483 h 729574"/>
                  <a:gd name="connsiteX6" fmla="*/ 476670 w 480372"/>
                  <a:gd name="connsiteY6" fmla="*/ 27428 h 729574"/>
                  <a:gd name="connsiteX7" fmla="*/ 460213 w 480372"/>
                  <a:gd name="connsiteY7" fmla="*/ 0 h 729574"/>
                  <a:gd name="connsiteX8" fmla="*/ 21371 w 480372"/>
                  <a:gd name="connsiteY8" fmla="*/ 0 h 729574"/>
                  <a:gd name="connsiteX9" fmla="*/ 4914 w 480372"/>
                  <a:gd name="connsiteY9" fmla="*/ 30171 h 729574"/>
                  <a:gd name="connsiteX10" fmla="*/ 48798 w 480372"/>
                  <a:gd name="connsiteY10" fmla="*/ 104225 h 729574"/>
                  <a:gd name="connsiteX11" fmla="*/ 70740 w 480372"/>
                  <a:gd name="connsiteY11" fmla="*/ 115196 h 729574"/>
                  <a:gd name="connsiteX12" fmla="*/ 114625 w 480372"/>
                  <a:gd name="connsiteY12" fmla="*/ 115196 h 729574"/>
                  <a:gd name="connsiteX13" fmla="*/ 125596 w 480372"/>
                  <a:gd name="connsiteY13" fmla="*/ 123424 h 729574"/>
                  <a:gd name="connsiteX14" fmla="*/ 153023 w 480372"/>
                  <a:gd name="connsiteY14" fmla="*/ 172795 h 729574"/>
                  <a:gd name="connsiteX15" fmla="*/ 174965 w 480372"/>
                  <a:gd name="connsiteY15" fmla="*/ 186508 h 729574"/>
                  <a:gd name="connsiteX16" fmla="*/ 221592 w 480372"/>
                  <a:gd name="connsiteY16" fmla="*/ 186508 h 729574"/>
                  <a:gd name="connsiteX17" fmla="*/ 221592 w 480372"/>
                  <a:gd name="connsiteY17" fmla="*/ 400443 h 729574"/>
                  <a:gd name="connsiteX18" fmla="*/ 147538 w 480372"/>
                  <a:gd name="connsiteY18" fmla="*/ 400443 h 729574"/>
                  <a:gd name="connsiteX19" fmla="*/ 125596 w 480372"/>
                  <a:gd name="connsiteY19" fmla="*/ 411414 h 729574"/>
                  <a:gd name="connsiteX20" fmla="*/ 26856 w 480372"/>
                  <a:gd name="connsiteY20" fmla="*/ 540325 h 729574"/>
                  <a:gd name="connsiteX21" fmla="*/ 24113 w 480372"/>
                  <a:gd name="connsiteY21" fmla="*/ 565009 h 729574"/>
                  <a:gd name="connsiteX22" fmla="*/ 89940 w 480372"/>
                  <a:gd name="connsiteY22" fmla="*/ 691176 h 729574"/>
                  <a:gd name="connsiteX23" fmla="*/ 98168 w 480372"/>
                  <a:gd name="connsiteY23" fmla="*/ 713118 h 729574"/>
                  <a:gd name="connsiteX24" fmla="*/ 103654 w 480372"/>
                  <a:gd name="connsiteY24" fmla="*/ 729575 h 729574"/>
                  <a:gd name="connsiteX25" fmla="*/ 103654 w 480372"/>
                  <a:gd name="connsiteY25" fmla="*/ 726832 h 729574"/>
                  <a:gd name="connsiteX26" fmla="*/ 114625 w 480372"/>
                  <a:gd name="connsiteY26" fmla="*/ 691176 h 729574"/>
                  <a:gd name="connsiteX27" fmla="*/ 100911 w 480372"/>
                  <a:gd name="connsiteY27" fmla="*/ 619864 h 729574"/>
                  <a:gd name="connsiteX28" fmla="*/ 100911 w 480372"/>
                  <a:gd name="connsiteY28" fmla="*/ 614379 h 729574"/>
                  <a:gd name="connsiteX29" fmla="*/ 92682 w 480372"/>
                  <a:gd name="connsiteY29" fmla="*/ 633578 h 729574"/>
                  <a:gd name="connsiteX30" fmla="*/ 87197 w 480372"/>
                  <a:gd name="connsiteY30" fmla="*/ 625350 h 729574"/>
                  <a:gd name="connsiteX31" fmla="*/ 54284 w 480372"/>
                  <a:gd name="connsiteY31" fmla="*/ 562266 h 729574"/>
                  <a:gd name="connsiteX32" fmla="*/ 54284 w 480372"/>
                  <a:gd name="connsiteY32" fmla="*/ 548552 h 729574"/>
                  <a:gd name="connsiteX33" fmla="*/ 139309 w 480372"/>
                  <a:gd name="connsiteY33" fmla="*/ 438842 h 729574"/>
                  <a:gd name="connsiteX34" fmla="*/ 155766 w 480372"/>
                  <a:gd name="connsiteY34" fmla="*/ 430614 h 729574"/>
                  <a:gd name="connsiteX35" fmla="*/ 312104 w 480372"/>
                  <a:gd name="connsiteY35" fmla="*/ 430614 h 729574"/>
                  <a:gd name="connsiteX36" fmla="*/ 328561 w 480372"/>
                  <a:gd name="connsiteY36" fmla="*/ 438842 h 729574"/>
                  <a:gd name="connsiteX37" fmla="*/ 410844 w 480372"/>
                  <a:gd name="connsiteY37" fmla="*/ 548552 h 729574"/>
                  <a:gd name="connsiteX38" fmla="*/ 410844 w 480372"/>
                  <a:gd name="connsiteY38" fmla="*/ 565009 h 729574"/>
                  <a:gd name="connsiteX39" fmla="*/ 377930 w 480372"/>
                  <a:gd name="connsiteY39" fmla="*/ 625350 h 729574"/>
                  <a:gd name="connsiteX40" fmla="*/ 372445 w 480372"/>
                  <a:gd name="connsiteY40" fmla="*/ 633578 h 729574"/>
                  <a:gd name="connsiteX41" fmla="*/ 361474 w 480372"/>
                  <a:gd name="connsiteY41" fmla="*/ 611637 h 729574"/>
                  <a:gd name="connsiteX42" fmla="*/ 358731 w 480372"/>
                  <a:gd name="connsiteY42" fmla="*/ 625350 h 729574"/>
                  <a:gd name="connsiteX43" fmla="*/ 369702 w 480372"/>
                  <a:gd name="connsiteY43" fmla="*/ 724090 h 729574"/>
                  <a:gd name="connsiteX44" fmla="*/ 372445 w 480372"/>
                  <a:gd name="connsiteY44" fmla="*/ 715861 h 729574"/>
                  <a:gd name="connsiteX45" fmla="*/ 383416 w 480372"/>
                  <a:gd name="connsiteY45" fmla="*/ 691176 h 729574"/>
                  <a:gd name="connsiteX46" fmla="*/ 449242 w 480372"/>
                  <a:gd name="connsiteY46" fmla="*/ 570495 h 729574"/>
                  <a:gd name="connsiteX47" fmla="*/ 449242 w 480372"/>
                  <a:gd name="connsiteY47" fmla="*/ 548552 h 729574"/>
                  <a:gd name="connsiteX48" fmla="*/ 347760 w 480372"/>
                  <a:gd name="connsiteY48" fmla="*/ 414157 h 729574"/>
                  <a:gd name="connsiteX49" fmla="*/ 331303 w 480372"/>
                  <a:gd name="connsiteY49" fmla="*/ 405929 h 729574"/>
                  <a:gd name="connsiteX50" fmla="*/ 268220 w 480372"/>
                  <a:gd name="connsiteY50" fmla="*/ 405929 h 729574"/>
                  <a:gd name="connsiteX51" fmla="*/ 257248 w 480372"/>
                  <a:gd name="connsiteY51" fmla="*/ 405929 h 729574"/>
                  <a:gd name="connsiteX52" fmla="*/ 257248 w 480372"/>
                  <a:gd name="connsiteY52" fmla="*/ 183765 h 729574"/>
                  <a:gd name="connsiteX53" fmla="*/ 306618 w 480372"/>
                  <a:gd name="connsiteY53" fmla="*/ 183765 h 729574"/>
                  <a:gd name="connsiteX54" fmla="*/ 136567 w 480372"/>
                  <a:gd name="connsiteY54" fmla="*/ 79541 h 729574"/>
                  <a:gd name="connsiteX55" fmla="*/ 84454 w 480372"/>
                  <a:gd name="connsiteY55" fmla="*/ 79541 h 729574"/>
                  <a:gd name="connsiteX56" fmla="*/ 70740 w 480372"/>
                  <a:gd name="connsiteY56" fmla="*/ 71312 h 729574"/>
                  <a:gd name="connsiteX57" fmla="*/ 46055 w 480372"/>
                  <a:gd name="connsiteY57" fmla="*/ 27428 h 729574"/>
                  <a:gd name="connsiteX58" fmla="*/ 438271 w 480372"/>
                  <a:gd name="connsiteY58" fmla="*/ 27428 h 729574"/>
                  <a:gd name="connsiteX59" fmla="*/ 410844 w 480372"/>
                  <a:gd name="connsiteY59" fmla="*/ 74055 h 729574"/>
                  <a:gd name="connsiteX60" fmla="*/ 399872 w 480372"/>
                  <a:gd name="connsiteY60" fmla="*/ 76798 h 729574"/>
                  <a:gd name="connsiteX61" fmla="*/ 136567 w 480372"/>
                  <a:gd name="connsiteY61" fmla="*/ 79541 h 729574"/>
                  <a:gd name="connsiteX62" fmla="*/ 188679 w 480372"/>
                  <a:gd name="connsiteY62" fmla="*/ 150852 h 729574"/>
                  <a:gd name="connsiteX63" fmla="*/ 177708 w 480372"/>
                  <a:gd name="connsiteY63" fmla="*/ 145367 h 729574"/>
                  <a:gd name="connsiteX64" fmla="*/ 161252 w 480372"/>
                  <a:gd name="connsiteY64" fmla="*/ 115196 h 729574"/>
                  <a:gd name="connsiteX65" fmla="*/ 323075 w 480372"/>
                  <a:gd name="connsiteY65" fmla="*/ 115196 h 729574"/>
                  <a:gd name="connsiteX66" fmla="*/ 303875 w 480372"/>
                  <a:gd name="connsiteY66" fmla="*/ 150852 h 729574"/>
                  <a:gd name="connsiteX67" fmla="*/ 295647 w 480372"/>
                  <a:gd name="connsiteY67" fmla="*/ 153595 h 729574"/>
                  <a:gd name="connsiteX68" fmla="*/ 188679 w 480372"/>
                  <a:gd name="connsiteY68" fmla="*/ 150852 h 72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480372" h="729574">
                    <a:moveTo>
                      <a:pt x="306618" y="183765"/>
                    </a:moveTo>
                    <a:cubicBezTo>
                      <a:pt x="314847" y="183765"/>
                      <a:pt x="320332" y="181022"/>
                      <a:pt x="325818" y="172795"/>
                    </a:cubicBezTo>
                    <a:cubicBezTo>
                      <a:pt x="334046" y="156338"/>
                      <a:pt x="345017" y="139881"/>
                      <a:pt x="353245" y="123424"/>
                    </a:cubicBezTo>
                    <a:cubicBezTo>
                      <a:pt x="355988" y="115196"/>
                      <a:pt x="361474" y="112453"/>
                      <a:pt x="369702" y="112453"/>
                    </a:cubicBezTo>
                    <a:cubicBezTo>
                      <a:pt x="383416" y="112453"/>
                      <a:pt x="397130" y="112453"/>
                      <a:pt x="413586" y="112453"/>
                    </a:cubicBezTo>
                    <a:cubicBezTo>
                      <a:pt x="421814" y="112453"/>
                      <a:pt x="430043" y="109710"/>
                      <a:pt x="432786" y="101483"/>
                    </a:cubicBezTo>
                    <a:cubicBezTo>
                      <a:pt x="446500" y="76798"/>
                      <a:pt x="462956" y="52113"/>
                      <a:pt x="476670" y="27428"/>
                    </a:cubicBezTo>
                    <a:cubicBezTo>
                      <a:pt x="484898" y="10972"/>
                      <a:pt x="479413" y="0"/>
                      <a:pt x="460213" y="0"/>
                    </a:cubicBezTo>
                    <a:cubicBezTo>
                      <a:pt x="314847" y="0"/>
                      <a:pt x="169480" y="0"/>
                      <a:pt x="21371" y="0"/>
                    </a:cubicBezTo>
                    <a:cubicBezTo>
                      <a:pt x="2171" y="0"/>
                      <a:pt x="-6057" y="10972"/>
                      <a:pt x="4914" y="30171"/>
                    </a:cubicBezTo>
                    <a:cubicBezTo>
                      <a:pt x="18628" y="54855"/>
                      <a:pt x="35085" y="79541"/>
                      <a:pt x="48798" y="104225"/>
                    </a:cubicBezTo>
                    <a:cubicBezTo>
                      <a:pt x="54284" y="112453"/>
                      <a:pt x="59769" y="115196"/>
                      <a:pt x="70740" y="115196"/>
                    </a:cubicBezTo>
                    <a:cubicBezTo>
                      <a:pt x="84454" y="115196"/>
                      <a:pt x="100911" y="115196"/>
                      <a:pt x="114625" y="115196"/>
                    </a:cubicBezTo>
                    <a:cubicBezTo>
                      <a:pt x="117368" y="115196"/>
                      <a:pt x="122853" y="117939"/>
                      <a:pt x="125596" y="123424"/>
                    </a:cubicBezTo>
                    <a:cubicBezTo>
                      <a:pt x="136567" y="139881"/>
                      <a:pt x="144795" y="156338"/>
                      <a:pt x="153023" y="172795"/>
                    </a:cubicBezTo>
                    <a:cubicBezTo>
                      <a:pt x="158509" y="183765"/>
                      <a:pt x="163995" y="186508"/>
                      <a:pt x="174965" y="186508"/>
                    </a:cubicBezTo>
                    <a:cubicBezTo>
                      <a:pt x="191422" y="186508"/>
                      <a:pt x="205136" y="186508"/>
                      <a:pt x="221592" y="186508"/>
                    </a:cubicBezTo>
                    <a:lnTo>
                      <a:pt x="221592" y="400443"/>
                    </a:lnTo>
                    <a:cubicBezTo>
                      <a:pt x="196908" y="400443"/>
                      <a:pt x="172223" y="400443"/>
                      <a:pt x="147538" y="400443"/>
                    </a:cubicBezTo>
                    <a:cubicBezTo>
                      <a:pt x="136567" y="400443"/>
                      <a:pt x="131081" y="403186"/>
                      <a:pt x="125596" y="411414"/>
                    </a:cubicBezTo>
                    <a:cubicBezTo>
                      <a:pt x="92682" y="455299"/>
                      <a:pt x="59769" y="499183"/>
                      <a:pt x="26856" y="540325"/>
                    </a:cubicBezTo>
                    <a:cubicBezTo>
                      <a:pt x="21371" y="548552"/>
                      <a:pt x="21371" y="556781"/>
                      <a:pt x="24113" y="565009"/>
                    </a:cubicBezTo>
                    <a:cubicBezTo>
                      <a:pt x="46055" y="606151"/>
                      <a:pt x="67998" y="650035"/>
                      <a:pt x="89940" y="691176"/>
                    </a:cubicBezTo>
                    <a:cubicBezTo>
                      <a:pt x="92682" y="696662"/>
                      <a:pt x="95425" y="704890"/>
                      <a:pt x="98168" y="713118"/>
                    </a:cubicBezTo>
                    <a:cubicBezTo>
                      <a:pt x="100911" y="718604"/>
                      <a:pt x="100911" y="724090"/>
                      <a:pt x="103654" y="729575"/>
                    </a:cubicBezTo>
                    <a:cubicBezTo>
                      <a:pt x="103654" y="729575"/>
                      <a:pt x="103654" y="726832"/>
                      <a:pt x="103654" y="726832"/>
                    </a:cubicBezTo>
                    <a:cubicBezTo>
                      <a:pt x="109139" y="710376"/>
                      <a:pt x="114625" y="713118"/>
                      <a:pt x="114625" y="691176"/>
                    </a:cubicBezTo>
                    <a:cubicBezTo>
                      <a:pt x="114625" y="666492"/>
                      <a:pt x="100911" y="644549"/>
                      <a:pt x="100911" y="619864"/>
                    </a:cubicBezTo>
                    <a:cubicBezTo>
                      <a:pt x="100911" y="617122"/>
                      <a:pt x="100911" y="617122"/>
                      <a:pt x="100911" y="614379"/>
                    </a:cubicBezTo>
                    <a:cubicBezTo>
                      <a:pt x="98168" y="619864"/>
                      <a:pt x="95425" y="628093"/>
                      <a:pt x="92682" y="633578"/>
                    </a:cubicBezTo>
                    <a:cubicBezTo>
                      <a:pt x="89940" y="630835"/>
                      <a:pt x="87197" y="628093"/>
                      <a:pt x="87197" y="625350"/>
                    </a:cubicBezTo>
                    <a:cubicBezTo>
                      <a:pt x="76226" y="603408"/>
                      <a:pt x="65255" y="584209"/>
                      <a:pt x="54284" y="562266"/>
                    </a:cubicBezTo>
                    <a:cubicBezTo>
                      <a:pt x="51541" y="556781"/>
                      <a:pt x="51541" y="554038"/>
                      <a:pt x="54284" y="548552"/>
                    </a:cubicBezTo>
                    <a:cubicBezTo>
                      <a:pt x="81711" y="512897"/>
                      <a:pt x="109139" y="474498"/>
                      <a:pt x="139309" y="438842"/>
                    </a:cubicBezTo>
                    <a:cubicBezTo>
                      <a:pt x="144795" y="433357"/>
                      <a:pt x="147538" y="430614"/>
                      <a:pt x="155766" y="430614"/>
                    </a:cubicBezTo>
                    <a:cubicBezTo>
                      <a:pt x="207879" y="430614"/>
                      <a:pt x="259991" y="430614"/>
                      <a:pt x="312104" y="430614"/>
                    </a:cubicBezTo>
                    <a:cubicBezTo>
                      <a:pt x="320332" y="430614"/>
                      <a:pt x="323075" y="433357"/>
                      <a:pt x="328561" y="438842"/>
                    </a:cubicBezTo>
                    <a:cubicBezTo>
                      <a:pt x="355988" y="474498"/>
                      <a:pt x="383416" y="510154"/>
                      <a:pt x="410844" y="548552"/>
                    </a:cubicBezTo>
                    <a:cubicBezTo>
                      <a:pt x="416329" y="554038"/>
                      <a:pt x="416329" y="556781"/>
                      <a:pt x="410844" y="565009"/>
                    </a:cubicBezTo>
                    <a:cubicBezTo>
                      <a:pt x="399872" y="584209"/>
                      <a:pt x="388901" y="606151"/>
                      <a:pt x="377930" y="625350"/>
                    </a:cubicBezTo>
                    <a:cubicBezTo>
                      <a:pt x="377930" y="628093"/>
                      <a:pt x="375188" y="630835"/>
                      <a:pt x="372445" y="633578"/>
                    </a:cubicBezTo>
                    <a:cubicBezTo>
                      <a:pt x="369702" y="625350"/>
                      <a:pt x="364217" y="617122"/>
                      <a:pt x="361474" y="611637"/>
                    </a:cubicBezTo>
                    <a:cubicBezTo>
                      <a:pt x="361474" y="617122"/>
                      <a:pt x="358731" y="619864"/>
                      <a:pt x="358731" y="625350"/>
                    </a:cubicBezTo>
                    <a:cubicBezTo>
                      <a:pt x="347760" y="655521"/>
                      <a:pt x="358731" y="688434"/>
                      <a:pt x="369702" y="724090"/>
                    </a:cubicBezTo>
                    <a:cubicBezTo>
                      <a:pt x="369702" y="721347"/>
                      <a:pt x="372445" y="718604"/>
                      <a:pt x="372445" y="715861"/>
                    </a:cubicBezTo>
                    <a:cubicBezTo>
                      <a:pt x="375188" y="707633"/>
                      <a:pt x="377930" y="699404"/>
                      <a:pt x="383416" y="691176"/>
                    </a:cubicBezTo>
                    <a:cubicBezTo>
                      <a:pt x="405358" y="650035"/>
                      <a:pt x="427300" y="611637"/>
                      <a:pt x="449242" y="570495"/>
                    </a:cubicBezTo>
                    <a:cubicBezTo>
                      <a:pt x="454728" y="562266"/>
                      <a:pt x="454728" y="556781"/>
                      <a:pt x="449242" y="548552"/>
                    </a:cubicBezTo>
                    <a:cubicBezTo>
                      <a:pt x="416329" y="504669"/>
                      <a:pt x="380673" y="458042"/>
                      <a:pt x="347760" y="414157"/>
                    </a:cubicBezTo>
                    <a:cubicBezTo>
                      <a:pt x="345017" y="408672"/>
                      <a:pt x="336789" y="405929"/>
                      <a:pt x="331303" y="405929"/>
                    </a:cubicBezTo>
                    <a:cubicBezTo>
                      <a:pt x="309361" y="405929"/>
                      <a:pt x="287419" y="405929"/>
                      <a:pt x="268220" y="405929"/>
                    </a:cubicBezTo>
                    <a:cubicBezTo>
                      <a:pt x="265477" y="405929"/>
                      <a:pt x="259991" y="405929"/>
                      <a:pt x="257248" y="405929"/>
                    </a:cubicBezTo>
                    <a:lnTo>
                      <a:pt x="257248" y="183765"/>
                    </a:lnTo>
                    <a:cubicBezTo>
                      <a:pt x="273705" y="183765"/>
                      <a:pt x="290162" y="183765"/>
                      <a:pt x="306618" y="183765"/>
                    </a:cubicBezTo>
                    <a:close/>
                    <a:moveTo>
                      <a:pt x="136567" y="79541"/>
                    </a:moveTo>
                    <a:cubicBezTo>
                      <a:pt x="120110" y="79541"/>
                      <a:pt x="100911" y="79541"/>
                      <a:pt x="84454" y="79541"/>
                    </a:cubicBezTo>
                    <a:cubicBezTo>
                      <a:pt x="78969" y="79541"/>
                      <a:pt x="73483" y="76798"/>
                      <a:pt x="70740" y="71312"/>
                    </a:cubicBezTo>
                    <a:cubicBezTo>
                      <a:pt x="62512" y="57598"/>
                      <a:pt x="54284" y="43884"/>
                      <a:pt x="46055" y="27428"/>
                    </a:cubicBezTo>
                    <a:lnTo>
                      <a:pt x="438271" y="27428"/>
                    </a:lnTo>
                    <a:cubicBezTo>
                      <a:pt x="427300" y="43884"/>
                      <a:pt x="419072" y="60341"/>
                      <a:pt x="410844" y="74055"/>
                    </a:cubicBezTo>
                    <a:cubicBezTo>
                      <a:pt x="408101" y="76798"/>
                      <a:pt x="402615" y="76798"/>
                      <a:pt x="399872" y="76798"/>
                    </a:cubicBezTo>
                    <a:cubicBezTo>
                      <a:pt x="309361" y="79541"/>
                      <a:pt x="224335" y="79541"/>
                      <a:pt x="136567" y="79541"/>
                    </a:cubicBezTo>
                    <a:close/>
                    <a:moveTo>
                      <a:pt x="188679" y="150852"/>
                    </a:moveTo>
                    <a:cubicBezTo>
                      <a:pt x="185937" y="150852"/>
                      <a:pt x="180451" y="148110"/>
                      <a:pt x="177708" y="145367"/>
                    </a:cubicBezTo>
                    <a:cubicBezTo>
                      <a:pt x="172223" y="137138"/>
                      <a:pt x="166737" y="126167"/>
                      <a:pt x="161252" y="115196"/>
                    </a:cubicBezTo>
                    <a:lnTo>
                      <a:pt x="323075" y="115196"/>
                    </a:lnTo>
                    <a:cubicBezTo>
                      <a:pt x="314847" y="128910"/>
                      <a:pt x="309361" y="139881"/>
                      <a:pt x="303875" y="150852"/>
                    </a:cubicBezTo>
                    <a:cubicBezTo>
                      <a:pt x="303875" y="153595"/>
                      <a:pt x="298390" y="153595"/>
                      <a:pt x="295647" y="153595"/>
                    </a:cubicBezTo>
                    <a:cubicBezTo>
                      <a:pt x="259991" y="150852"/>
                      <a:pt x="224335" y="150852"/>
                      <a:pt x="188679" y="15085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35" name="Freeform 1313">
                <a:extLst>
                  <a:ext uri="{FF2B5EF4-FFF2-40B4-BE49-F238E27FC236}">
                    <a16:creationId xmlns:a16="http://schemas.microsoft.com/office/drawing/2014/main" id="{C2812143-62CD-0AAE-74CA-F42643251055}"/>
                  </a:ext>
                </a:extLst>
              </p:cNvPr>
              <p:cNvSpPr/>
              <p:nvPr/>
            </p:nvSpPr>
            <p:spPr>
              <a:xfrm>
                <a:off x="2467398" y="5925627"/>
                <a:ext cx="1072422" cy="365312"/>
              </a:xfrm>
              <a:custGeom>
                <a:avLst/>
                <a:gdLst>
                  <a:gd name="connsiteX0" fmla="*/ 490956 w 1072422"/>
                  <a:gd name="connsiteY0" fmla="*/ 99265 h 365312"/>
                  <a:gd name="connsiteX1" fmla="*/ 460785 w 1072422"/>
                  <a:gd name="connsiteY1" fmla="*/ 19724 h 365312"/>
                  <a:gd name="connsiteX2" fmla="*/ 477242 w 1072422"/>
                  <a:gd name="connsiteY2" fmla="*/ 3269 h 365312"/>
                  <a:gd name="connsiteX3" fmla="*/ 532097 w 1072422"/>
                  <a:gd name="connsiteY3" fmla="*/ 16982 h 365312"/>
                  <a:gd name="connsiteX4" fmla="*/ 562267 w 1072422"/>
                  <a:gd name="connsiteY4" fmla="*/ 47152 h 365312"/>
                  <a:gd name="connsiteX5" fmla="*/ 606152 w 1072422"/>
                  <a:gd name="connsiteY5" fmla="*/ 19724 h 365312"/>
                  <a:gd name="connsiteX6" fmla="*/ 619866 w 1072422"/>
                  <a:gd name="connsiteY6" fmla="*/ 16982 h 365312"/>
                  <a:gd name="connsiteX7" fmla="*/ 639065 w 1072422"/>
                  <a:gd name="connsiteY7" fmla="*/ 27953 h 365312"/>
                  <a:gd name="connsiteX8" fmla="*/ 628094 w 1072422"/>
                  <a:gd name="connsiteY8" fmla="*/ 47152 h 365312"/>
                  <a:gd name="connsiteX9" fmla="*/ 606152 w 1072422"/>
                  <a:gd name="connsiteY9" fmla="*/ 55381 h 365312"/>
                  <a:gd name="connsiteX10" fmla="*/ 584210 w 1072422"/>
                  <a:gd name="connsiteY10" fmla="*/ 85551 h 365312"/>
                  <a:gd name="connsiteX11" fmla="*/ 617123 w 1072422"/>
                  <a:gd name="connsiteY11" fmla="*/ 88293 h 365312"/>
                  <a:gd name="connsiteX12" fmla="*/ 710377 w 1072422"/>
                  <a:gd name="connsiteY12" fmla="*/ 236403 h 365312"/>
                  <a:gd name="connsiteX13" fmla="*/ 661007 w 1072422"/>
                  <a:gd name="connsiteY13" fmla="*/ 332400 h 365312"/>
                  <a:gd name="connsiteX14" fmla="*/ 658264 w 1072422"/>
                  <a:gd name="connsiteY14" fmla="*/ 337885 h 365312"/>
                  <a:gd name="connsiteX15" fmla="*/ 833802 w 1072422"/>
                  <a:gd name="connsiteY15" fmla="*/ 337885 h 365312"/>
                  <a:gd name="connsiteX16" fmla="*/ 825573 w 1072422"/>
                  <a:gd name="connsiteY16" fmla="*/ 326914 h 365312"/>
                  <a:gd name="connsiteX17" fmla="*/ 778946 w 1072422"/>
                  <a:gd name="connsiteY17" fmla="*/ 206233 h 365312"/>
                  <a:gd name="connsiteX18" fmla="*/ 833802 w 1072422"/>
                  <a:gd name="connsiteY18" fmla="*/ 104750 h 365312"/>
                  <a:gd name="connsiteX19" fmla="*/ 842030 w 1072422"/>
                  <a:gd name="connsiteY19" fmla="*/ 99265 h 365312"/>
                  <a:gd name="connsiteX20" fmla="*/ 842030 w 1072422"/>
                  <a:gd name="connsiteY20" fmla="*/ 96522 h 365312"/>
                  <a:gd name="connsiteX21" fmla="*/ 811859 w 1072422"/>
                  <a:gd name="connsiteY21" fmla="*/ 19724 h 365312"/>
                  <a:gd name="connsiteX22" fmla="*/ 831059 w 1072422"/>
                  <a:gd name="connsiteY22" fmla="*/ 526 h 365312"/>
                  <a:gd name="connsiteX23" fmla="*/ 866715 w 1072422"/>
                  <a:gd name="connsiteY23" fmla="*/ 6011 h 365312"/>
                  <a:gd name="connsiteX24" fmla="*/ 916085 w 1072422"/>
                  <a:gd name="connsiteY24" fmla="*/ 47152 h 365312"/>
                  <a:gd name="connsiteX25" fmla="*/ 968197 w 1072422"/>
                  <a:gd name="connsiteY25" fmla="*/ 14239 h 365312"/>
                  <a:gd name="connsiteX26" fmla="*/ 981911 w 1072422"/>
                  <a:gd name="connsiteY26" fmla="*/ 14239 h 365312"/>
                  <a:gd name="connsiteX27" fmla="*/ 992882 w 1072422"/>
                  <a:gd name="connsiteY27" fmla="*/ 27953 h 365312"/>
                  <a:gd name="connsiteX28" fmla="*/ 981911 w 1072422"/>
                  <a:gd name="connsiteY28" fmla="*/ 41667 h 365312"/>
                  <a:gd name="connsiteX29" fmla="*/ 959969 w 1072422"/>
                  <a:gd name="connsiteY29" fmla="*/ 49895 h 365312"/>
                  <a:gd name="connsiteX30" fmla="*/ 935284 w 1072422"/>
                  <a:gd name="connsiteY30" fmla="*/ 82808 h 365312"/>
                  <a:gd name="connsiteX31" fmla="*/ 951741 w 1072422"/>
                  <a:gd name="connsiteY31" fmla="*/ 82808 h 365312"/>
                  <a:gd name="connsiteX32" fmla="*/ 1058708 w 1072422"/>
                  <a:gd name="connsiteY32" fmla="*/ 236403 h 365312"/>
                  <a:gd name="connsiteX33" fmla="*/ 1014824 w 1072422"/>
                  <a:gd name="connsiteY33" fmla="*/ 324171 h 365312"/>
                  <a:gd name="connsiteX34" fmla="*/ 1009338 w 1072422"/>
                  <a:gd name="connsiteY34" fmla="*/ 329657 h 365312"/>
                  <a:gd name="connsiteX35" fmla="*/ 1009338 w 1072422"/>
                  <a:gd name="connsiteY35" fmla="*/ 332400 h 365312"/>
                  <a:gd name="connsiteX36" fmla="*/ 1050480 w 1072422"/>
                  <a:gd name="connsiteY36" fmla="*/ 332400 h 365312"/>
                  <a:gd name="connsiteX37" fmla="*/ 1072422 w 1072422"/>
                  <a:gd name="connsiteY37" fmla="*/ 348856 h 365312"/>
                  <a:gd name="connsiteX38" fmla="*/ 1050480 w 1072422"/>
                  <a:gd name="connsiteY38" fmla="*/ 365313 h 365312"/>
                  <a:gd name="connsiteX39" fmla="*/ 488213 w 1072422"/>
                  <a:gd name="connsiteY39" fmla="*/ 365313 h 365312"/>
                  <a:gd name="connsiteX40" fmla="*/ 24685 w 1072422"/>
                  <a:gd name="connsiteY40" fmla="*/ 365313 h 365312"/>
                  <a:gd name="connsiteX41" fmla="*/ 19200 w 1072422"/>
                  <a:gd name="connsiteY41" fmla="*/ 365313 h 365312"/>
                  <a:gd name="connsiteX42" fmla="*/ 0 w 1072422"/>
                  <a:gd name="connsiteY42" fmla="*/ 348856 h 365312"/>
                  <a:gd name="connsiteX43" fmla="*/ 19200 w 1072422"/>
                  <a:gd name="connsiteY43" fmla="*/ 332400 h 365312"/>
                  <a:gd name="connsiteX44" fmla="*/ 216679 w 1072422"/>
                  <a:gd name="connsiteY44" fmla="*/ 332400 h 365312"/>
                  <a:gd name="connsiteX45" fmla="*/ 469013 w 1072422"/>
                  <a:gd name="connsiteY45" fmla="*/ 332400 h 365312"/>
                  <a:gd name="connsiteX46" fmla="*/ 479984 w 1072422"/>
                  <a:gd name="connsiteY46" fmla="*/ 332400 h 365312"/>
                  <a:gd name="connsiteX47" fmla="*/ 471756 w 1072422"/>
                  <a:gd name="connsiteY47" fmla="*/ 324171 h 365312"/>
                  <a:gd name="connsiteX48" fmla="*/ 425129 w 1072422"/>
                  <a:gd name="connsiteY48" fmla="*/ 211718 h 365312"/>
                  <a:gd name="connsiteX49" fmla="*/ 482727 w 1072422"/>
                  <a:gd name="connsiteY49" fmla="*/ 99265 h 365312"/>
                  <a:gd name="connsiteX50" fmla="*/ 490956 w 1072422"/>
                  <a:gd name="connsiteY50" fmla="*/ 99265 h 365312"/>
                  <a:gd name="connsiteX51" fmla="*/ 1034024 w 1072422"/>
                  <a:gd name="connsiteY51" fmla="*/ 214461 h 365312"/>
                  <a:gd name="connsiteX52" fmla="*/ 962712 w 1072422"/>
                  <a:gd name="connsiteY52" fmla="*/ 123950 h 365312"/>
                  <a:gd name="connsiteX53" fmla="*/ 885914 w 1072422"/>
                  <a:gd name="connsiteY53" fmla="*/ 121207 h 365312"/>
                  <a:gd name="connsiteX54" fmla="*/ 806374 w 1072422"/>
                  <a:gd name="connsiteY54" fmla="*/ 219947 h 365312"/>
                  <a:gd name="connsiteX55" fmla="*/ 861229 w 1072422"/>
                  <a:gd name="connsiteY55" fmla="*/ 324171 h 365312"/>
                  <a:gd name="connsiteX56" fmla="*/ 905113 w 1072422"/>
                  <a:gd name="connsiteY56" fmla="*/ 332400 h 365312"/>
                  <a:gd name="connsiteX57" fmla="*/ 929798 w 1072422"/>
                  <a:gd name="connsiteY57" fmla="*/ 332400 h 365312"/>
                  <a:gd name="connsiteX58" fmla="*/ 981911 w 1072422"/>
                  <a:gd name="connsiteY58" fmla="*/ 318686 h 365312"/>
                  <a:gd name="connsiteX59" fmla="*/ 1034024 w 1072422"/>
                  <a:gd name="connsiteY59" fmla="*/ 214461 h 365312"/>
                  <a:gd name="connsiteX60" fmla="*/ 680206 w 1072422"/>
                  <a:gd name="connsiteY60" fmla="*/ 217204 h 365312"/>
                  <a:gd name="connsiteX61" fmla="*/ 578724 w 1072422"/>
                  <a:gd name="connsiteY61" fmla="*/ 121207 h 365312"/>
                  <a:gd name="connsiteX62" fmla="*/ 554039 w 1072422"/>
                  <a:gd name="connsiteY62" fmla="*/ 121207 h 365312"/>
                  <a:gd name="connsiteX63" fmla="*/ 458042 w 1072422"/>
                  <a:gd name="connsiteY63" fmla="*/ 187033 h 365312"/>
                  <a:gd name="connsiteX64" fmla="*/ 518383 w 1072422"/>
                  <a:gd name="connsiteY64" fmla="*/ 326914 h 365312"/>
                  <a:gd name="connsiteX65" fmla="*/ 556782 w 1072422"/>
                  <a:gd name="connsiteY65" fmla="*/ 332400 h 365312"/>
                  <a:gd name="connsiteX66" fmla="*/ 581467 w 1072422"/>
                  <a:gd name="connsiteY66" fmla="*/ 332400 h 365312"/>
                  <a:gd name="connsiteX67" fmla="*/ 630837 w 1072422"/>
                  <a:gd name="connsiteY67" fmla="*/ 321428 h 365312"/>
                  <a:gd name="connsiteX68" fmla="*/ 680206 w 1072422"/>
                  <a:gd name="connsiteY68" fmla="*/ 217204 h 365312"/>
                  <a:gd name="connsiteX69" fmla="*/ 850258 w 1072422"/>
                  <a:gd name="connsiteY69" fmla="*/ 38924 h 365312"/>
                  <a:gd name="connsiteX70" fmla="*/ 894142 w 1072422"/>
                  <a:gd name="connsiteY70" fmla="*/ 82808 h 365312"/>
                  <a:gd name="connsiteX71" fmla="*/ 850258 w 1072422"/>
                  <a:gd name="connsiteY71" fmla="*/ 38924 h 365312"/>
                  <a:gd name="connsiteX72" fmla="*/ 496441 w 1072422"/>
                  <a:gd name="connsiteY72" fmla="*/ 38924 h 365312"/>
                  <a:gd name="connsiteX73" fmla="*/ 540326 w 1072422"/>
                  <a:gd name="connsiteY73" fmla="*/ 82808 h 365312"/>
                  <a:gd name="connsiteX74" fmla="*/ 496441 w 1072422"/>
                  <a:gd name="connsiteY74" fmla="*/ 38924 h 36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072422" h="365312">
                    <a:moveTo>
                      <a:pt x="490956" y="99265"/>
                    </a:moveTo>
                    <a:cubicBezTo>
                      <a:pt x="469013" y="77323"/>
                      <a:pt x="463528" y="47152"/>
                      <a:pt x="460785" y="19724"/>
                    </a:cubicBezTo>
                    <a:cubicBezTo>
                      <a:pt x="460785" y="8754"/>
                      <a:pt x="469013" y="526"/>
                      <a:pt x="477242" y="3269"/>
                    </a:cubicBezTo>
                    <a:cubicBezTo>
                      <a:pt x="496441" y="6011"/>
                      <a:pt x="515640" y="11496"/>
                      <a:pt x="532097" y="16982"/>
                    </a:cubicBezTo>
                    <a:cubicBezTo>
                      <a:pt x="548553" y="22467"/>
                      <a:pt x="556782" y="36181"/>
                      <a:pt x="562267" y="47152"/>
                    </a:cubicBezTo>
                    <a:cubicBezTo>
                      <a:pt x="575981" y="38924"/>
                      <a:pt x="592438" y="27953"/>
                      <a:pt x="606152" y="19724"/>
                    </a:cubicBezTo>
                    <a:cubicBezTo>
                      <a:pt x="608895" y="16982"/>
                      <a:pt x="614380" y="16982"/>
                      <a:pt x="619866" y="16982"/>
                    </a:cubicBezTo>
                    <a:cubicBezTo>
                      <a:pt x="630837" y="14239"/>
                      <a:pt x="636322" y="19724"/>
                      <a:pt x="639065" y="27953"/>
                    </a:cubicBezTo>
                    <a:cubicBezTo>
                      <a:pt x="641808" y="36181"/>
                      <a:pt x="636322" y="44410"/>
                      <a:pt x="628094" y="47152"/>
                    </a:cubicBezTo>
                    <a:cubicBezTo>
                      <a:pt x="619866" y="49895"/>
                      <a:pt x="611637" y="52638"/>
                      <a:pt x="606152" y="55381"/>
                    </a:cubicBezTo>
                    <a:cubicBezTo>
                      <a:pt x="595181" y="60866"/>
                      <a:pt x="586952" y="71838"/>
                      <a:pt x="584210" y="85551"/>
                    </a:cubicBezTo>
                    <a:cubicBezTo>
                      <a:pt x="595181" y="85551"/>
                      <a:pt x="606152" y="85551"/>
                      <a:pt x="617123" y="88293"/>
                    </a:cubicBezTo>
                    <a:cubicBezTo>
                      <a:pt x="685692" y="102007"/>
                      <a:pt x="724091" y="165091"/>
                      <a:pt x="710377" y="236403"/>
                    </a:cubicBezTo>
                    <a:cubicBezTo>
                      <a:pt x="702149" y="272059"/>
                      <a:pt x="685692" y="304972"/>
                      <a:pt x="661007" y="332400"/>
                    </a:cubicBezTo>
                    <a:cubicBezTo>
                      <a:pt x="661007" y="332400"/>
                      <a:pt x="658264" y="335142"/>
                      <a:pt x="658264" y="337885"/>
                    </a:cubicBezTo>
                    <a:cubicBezTo>
                      <a:pt x="715862" y="337885"/>
                      <a:pt x="773461" y="337885"/>
                      <a:pt x="833802" y="337885"/>
                    </a:cubicBezTo>
                    <a:cubicBezTo>
                      <a:pt x="831059" y="332400"/>
                      <a:pt x="828316" y="329657"/>
                      <a:pt x="825573" y="326914"/>
                    </a:cubicBezTo>
                    <a:cubicBezTo>
                      <a:pt x="795403" y="291259"/>
                      <a:pt x="778946" y="252859"/>
                      <a:pt x="778946" y="206233"/>
                    </a:cubicBezTo>
                    <a:cubicBezTo>
                      <a:pt x="778946" y="162348"/>
                      <a:pt x="798145" y="129435"/>
                      <a:pt x="833802" y="104750"/>
                    </a:cubicBezTo>
                    <a:cubicBezTo>
                      <a:pt x="836544" y="102007"/>
                      <a:pt x="839287" y="102007"/>
                      <a:pt x="842030" y="99265"/>
                    </a:cubicBezTo>
                    <a:cubicBezTo>
                      <a:pt x="842030" y="99265"/>
                      <a:pt x="842030" y="99265"/>
                      <a:pt x="842030" y="96522"/>
                    </a:cubicBezTo>
                    <a:cubicBezTo>
                      <a:pt x="820088" y="74580"/>
                      <a:pt x="814602" y="47152"/>
                      <a:pt x="811859" y="19724"/>
                    </a:cubicBezTo>
                    <a:cubicBezTo>
                      <a:pt x="809116" y="6011"/>
                      <a:pt x="817345" y="-2217"/>
                      <a:pt x="831059" y="526"/>
                    </a:cubicBezTo>
                    <a:cubicBezTo>
                      <a:pt x="842030" y="3269"/>
                      <a:pt x="855744" y="3269"/>
                      <a:pt x="866715" y="6011"/>
                    </a:cubicBezTo>
                    <a:cubicBezTo>
                      <a:pt x="888657" y="11496"/>
                      <a:pt x="907856" y="22467"/>
                      <a:pt x="916085" y="47152"/>
                    </a:cubicBezTo>
                    <a:cubicBezTo>
                      <a:pt x="929798" y="30696"/>
                      <a:pt x="946255" y="19724"/>
                      <a:pt x="968197" y="14239"/>
                    </a:cubicBezTo>
                    <a:cubicBezTo>
                      <a:pt x="973682" y="14239"/>
                      <a:pt x="979168" y="11496"/>
                      <a:pt x="981911" y="14239"/>
                    </a:cubicBezTo>
                    <a:cubicBezTo>
                      <a:pt x="987396" y="16982"/>
                      <a:pt x="992882" y="22467"/>
                      <a:pt x="992882" y="27953"/>
                    </a:cubicBezTo>
                    <a:cubicBezTo>
                      <a:pt x="992882" y="33438"/>
                      <a:pt x="987396" y="38924"/>
                      <a:pt x="981911" y="41667"/>
                    </a:cubicBezTo>
                    <a:cubicBezTo>
                      <a:pt x="976425" y="47152"/>
                      <a:pt x="968197" y="47152"/>
                      <a:pt x="959969" y="49895"/>
                    </a:cubicBezTo>
                    <a:cubicBezTo>
                      <a:pt x="946255" y="55381"/>
                      <a:pt x="938027" y="66352"/>
                      <a:pt x="935284" y="82808"/>
                    </a:cubicBezTo>
                    <a:cubicBezTo>
                      <a:pt x="940769" y="82808"/>
                      <a:pt x="946255" y="82808"/>
                      <a:pt x="951741" y="82808"/>
                    </a:cubicBezTo>
                    <a:cubicBezTo>
                      <a:pt x="1031281" y="91036"/>
                      <a:pt x="1077908" y="156863"/>
                      <a:pt x="1058708" y="236403"/>
                    </a:cubicBezTo>
                    <a:cubicBezTo>
                      <a:pt x="1050480" y="269316"/>
                      <a:pt x="1036766" y="299487"/>
                      <a:pt x="1014824" y="324171"/>
                    </a:cubicBezTo>
                    <a:cubicBezTo>
                      <a:pt x="1012081" y="326914"/>
                      <a:pt x="1012081" y="326914"/>
                      <a:pt x="1009338" y="329657"/>
                    </a:cubicBezTo>
                    <a:cubicBezTo>
                      <a:pt x="1009338" y="329657"/>
                      <a:pt x="1009338" y="329657"/>
                      <a:pt x="1009338" y="332400"/>
                    </a:cubicBezTo>
                    <a:cubicBezTo>
                      <a:pt x="1023052" y="332400"/>
                      <a:pt x="1036766" y="332400"/>
                      <a:pt x="1050480" y="332400"/>
                    </a:cubicBezTo>
                    <a:cubicBezTo>
                      <a:pt x="1064194" y="332400"/>
                      <a:pt x="1072422" y="337885"/>
                      <a:pt x="1072422" y="348856"/>
                    </a:cubicBezTo>
                    <a:cubicBezTo>
                      <a:pt x="1072422" y="359828"/>
                      <a:pt x="1064194" y="365313"/>
                      <a:pt x="1050480" y="365313"/>
                    </a:cubicBezTo>
                    <a:cubicBezTo>
                      <a:pt x="863972" y="365313"/>
                      <a:pt x="674721" y="365313"/>
                      <a:pt x="488213" y="365313"/>
                    </a:cubicBezTo>
                    <a:cubicBezTo>
                      <a:pt x="334618" y="365313"/>
                      <a:pt x="178280" y="365313"/>
                      <a:pt x="24685" y="365313"/>
                    </a:cubicBezTo>
                    <a:cubicBezTo>
                      <a:pt x="21942" y="365313"/>
                      <a:pt x="19200" y="365313"/>
                      <a:pt x="19200" y="365313"/>
                    </a:cubicBezTo>
                    <a:cubicBezTo>
                      <a:pt x="8228" y="365313"/>
                      <a:pt x="0" y="357085"/>
                      <a:pt x="0" y="348856"/>
                    </a:cubicBezTo>
                    <a:cubicBezTo>
                      <a:pt x="0" y="340628"/>
                      <a:pt x="8228" y="332400"/>
                      <a:pt x="19200" y="332400"/>
                    </a:cubicBezTo>
                    <a:cubicBezTo>
                      <a:pt x="85026" y="332400"/>
                      <a:pt x="150852" y="332400"/>
                      <a:pt x="216679" y="332400"/>
                    </a:cubicBezTo>
                    <a:cubicBezTo>
                      <a:pt x="301704" y="332400"/>
                      <a:pt x="383987" y="332400"/>
                      <a:pt x="469013" y="332400"/>
                    </a:cubicBezTo>
                    <a:cubicBezTo>
                      <a:pt x="471756" y="332400"/>
                      <a:pt x="474499" y="332400"/>
                      <a:pt x="479984" y="332400"/>
                    </a:cubicBezTo>
                    <a:cubicBezTo>
                      <a:pt x="477242" y="329657"/>
                      <a:pt x="474499" y="326914"/>
                      <a:pt x="471756" y="324171"/>
                    </a:cubicBezTo>
                    <a:cubicBezTo>
                      <a:pt x="444329" y="291259"/>
                      <a:pt x="427872" y="255602"/>
                      <a:pt x="425129" y="211718"/>
                    </a:cubicBezTo>
                    <a:cubicBezTo>
                      <a:pt x="422386" y="162348"/>
                      <a:pt x="441586" y="126693"/>
                      <a:pt x="482727" y="99265"/>
                    </a:cubicBezTo>
                    <a:cubicBezTo>
                      <a:pt x="482727" y="104750"/>
                      <a:pt x="488213" y="102007"/>
                      <a:pt x="490956" y="99265"/>
                    </a:cubicBezTo>
                    <a:close/>
                    <a:moveTo>
                      <a:pt x="1034024" y="214461"/>
                    </a:moveTo>
                    <a:cubicBezTo>
                      <a:pt x="1034024" y="167834"/>
                      <a:pt x="1003853" y="129435"/>
                      <a:pt x="962712" y="123950"/>
                    </a:cubicBezTo>
                    <a:cubicBezTo>
                      <a:pt x="938027" y="121207"/>
                      <a:pt x="913342" y="121207"/>
                      <a:pt x="885914" y="121207"/>
                    </a:cubicBezTo>
                    <a:cubicBezTo>
                      <a:pt x="836544" y="123950"/>
                      <a:pt x="798145" y="170576"/>
                      <a:pt x="806374" y="219947"/>
                    </a:cubicBezTo>
                    <a:cubicBezTo>
                      <a:pt x="811859" y="261088"/>
                      <a:pt x="828316" y="296744"/>
                      <a:pt x="861229" y="324171"/>
                    </a:cubicBezTo>
                    <a:cubicBezTo>
                      <a:pt x="874943" y="335142"/>
                      <a:pt x="888657" y="337885"/>
                      <a:pt x="905113" y="332400"/>
                    </a:cubicBezTo>
                    <a:cubicBezTo>
                      <a:pt x="913342" y="329657"/>
                      <a:pt x="921570" y="329657"/>
                      <a:pt x="929798" y="332400"/>
                    </a:cubicBezTo>
                    <a:cubicBezTo>
                      <a:pt x="948998" y="337885"/>
                      <a:pt x="968197" y="332400"/>
                      <a:pt x="981911" y="318686"/>
                    </a:cubicBezTo>
                    <a:cubicBezTo>
                      <a:pt x="1014824" y="288516"/>
                      <a:pt x="1031281" y="250117"/>
                      <a:pt x="1034024" y="214461"/>
                    </a:cubicBezTo>
                    <a:close/>
                    <a:moveTo>
                      <a:pt x="680206" y="217204"/>
                    </a:moveTo>
                    <a:cubicBezTo>
                      <a:pt x="682949" y="154120"/>
                      <a:pt x="633579" y="112979"/>
                      <a:pt x="578724" y="121207"/>
                    </a:cubicBezTo>
                    <a:cubicBezTo>
                      <a:pt x="570496" y="121207"/>
                      <a:pt x="562267" y="121207"/>
                      <a:pt x="554039" y="121207"/>
                    </a:cubicBezTo>
                    <a:cubicBezTo>
                      <a:pt x="510155" y="115721"/>
                      <a:pt x="466270" y="143149"/>
                      <a:pt x="458042" y="187033"/>
                    </a:cubicBezTo>
                    <a:cubicBezTo>
                      <a:pt x="447071" y="230917"/>
                      <a:pt x="477242" y="304972"/>
                      <a:pt x="518383" y="326914"/>
                    </a:cubicBezTo>
                    <a:cubicBezTo>
                      <a:pt x="529354" y="335142"/>
                      <a:pt x="543068" y="335142"/>
                      <a:pt x="556782" y="332400"/>
                    </a:cubicBezTo>
                    <a:cubicBezTo>
                      <a:pt x="565010" y="329657"/>
                      <a:pt x="573239" y="329657"/>
                      <a:pt x="581467" y="332400"/>
                    </a:cubicBezTo>
                    <a:cubicBezTo>
                      <a:pt x="600666" y="337885"/>
                      <a:pt x="617123" y="332400"/>
                      <a:pt x="630837" y="321428"/>
                    </a:cubicBezTo>
                    <a:cubicBezTo>
                      <a:pt x="661007" y="291259"/>
                      <a:pt x="677464" y="252859"/>
                      <a:pt x="680206" y="217204"/>
                    </a:cubicBezTo>
                    <a:close/>
                    <a:moveTo>
                      <a:pt x="850258" y="38924"/>
                    </a:moveTo>
                    <a:cubicBezTo>
                      <a:pt x="850258" y="66352"/>
                      <a:pt x="869458" y="85551"/>
                      <a:pt x="894142" y="82808"/>
                    </a:cubicBezTo>
                    <a:cubicBezTo>
                      <a:pt x="891399" y="52638"/>
                      <a:pt x="880429" y="41667"/>
                      <a:pt x="850258" y="38924"/>
                    </a:cubicBezTo>
                    <a:close/>
                    <a:moveTo>
                      <a:pt x="496441" y="38924"/>
                    </a:moveTo>
                    <a:cubicBezTo>
                      <a:pt x="499184" y="66352"/>
                      <a:pt x="512898" y="82808"/>
                      <a:pt x="540326" y="82808"/>
                    </a:cubicBezTo>
                    <a:cubicBezTo>
                      <a:pt x="540326" y="55381"/>
                      <a:pt x="523869" y="38924"/>
                      <a:pt x="496441" y="389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36" name="Freeform 1314">
                <a:extLst>
                  <a:ext uri="{FF2B5EF4-FFF2-40B4-BE49-F238E27FC236}">
                    <a16:creationId xmlns:a16="http://schemas.microsoft.com/office/drawing/2014/main" id="{F3E6FE0C-15E5-FD7C-8DB2-8000320527C2}"/>
                  </a:ext>
                </a:extLst>
              </p:cNvPr>
              <p:cNvSpPr/>
              <p:nvPr/>
            </p:nvSpPr>
            <p:spPr>
              <a:xfrm>
                <a:off x="2466866" y="6329338"/>
                <a:ext cx="1073639" cy="32913"/>
              </a:xfrm>
              <a:custGeom>
                <a:avLst/>
                <a:gdLst>
                  <a:gd name="connsiteX0" fmla="*/ 538114 w 1073639"/>
                  <a:gd name="connsiteY0" fmla="*/ 0 h 32913"/>
                  <a:gd name="connsiteX1" fmla="*/ 1053754 w 1073639"/>
                  <a:gd name="connsiteY1" fmla="*/ 0 h 32913"/>
                  <a:gd name="connsiteX2" fmla="*/ 1072954 w 1073639"/>
                  <a:gd name="connsiteY2" fmla="*/ 10972 h 32913"/>
                  <a:gd name="connsiteX3" fmla="*/ 1056497 w 1073639"/>
                  <a:gd name="connsiteY3" fmla="*/ 32913 h 32913"/>
                  <a:gd name="connsiteX4" fmla="*/ 987928 w 1073639"/>
                  <a:gd name="connsiteY4" fmla="*/ 32913 h 32913"/>
                  <a:gd name="connsiteX5" fmla="*/ 444860 w 1073639"/>
                  <a:gd name="connsiteY5" fmla="*/ 32913 h 32913"/>
                  <a:gd name="connsiteX6" fmla="*/ 22474 w 1073639"/>
                  <a:gd name="connsiteY6" fmla="*/ 32913 h 32913"/>
                  <a:gd name="connsiteX7" fmla="*/ 16988 w 1073639"/>
                  <a:gd name="connsiteY7" fmla="*/ 32913 h 32913"/>
                  <a:gd name="connsiteX8" fmla="*/ 531 w 1073639"/>
                  <a:gd name="connsiteY8" fmla="*/ 16457 h 32913"/>
                  <a:gd name="connsiteX9" fmla="*/ 19731 w 1073639"/>
                  <a:gd name="connsiteY9" fmla="*/ 2743 h 32913"/>
                  <a:gd name="connsiteX10" fmla="*/ 107500 w 1073639"/>
                  <a:gd name="connsiteY10" fmla="*/ 2743 h 32913"/>
                  <a:gd name="connsiteX11" fmla="*/ 538114 w 1073639"/>
                  <a:gd name="connsiteY11" fmla="*/ 0 h 32913"/>
                  <a:gd name="connsiteX12" fmla="*/ 538114 w 1073639"/>
                  <a:gd name="connsiteY12" fmla="*/ 0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3639" h="32913">
                    <a:moveTo>
                      <a:pt x="538114" y="0"/>
                    </a:moveTo>
                    <a:cubicBezTo>
                      <a:pt x="710909" y="0"/>
                      <a:pt x="883703" y="0"/>
                      <a:pt x="1053754" y="0"/>
                    </a:cubicBezTo>
                    <a:cubicBezTo>
                      <a:pt x="1061983" y="0"/>
                      <a:pt x="1070211" y="0"/>
                      <a:pt x="1072954" y="10972"/>
                    </a:cubicBezTo>
                    <a:cubicBezTo>
                      <a:pt x="1075697" y="21943"/>
                      <a:pt x="1070211" y="30171"/>
                      <a:pt x="1056497" y="32913"/>
                    </a:cubicBezTo>
                    <a:cubicBezTo>
                      <a:pt x="1034555" y="32913"/>
                      <a:pt x="1009870" y="32913"/>
                      <a:pt x="987928" y="32913"/>
                    </a:cubicBezTo>
                    <a:cubicBezTo>
                      <a:pt x="806905" y="32913"/>
                      <a:pt x="625883" y="32913"/>
                      <a:pt x="444860" y="32913"/>
                    </a:cubicBezTo>
                    <a:cubicBezTo>
                      <a:pt x="304979" y="32913"/>
                      <a:pt x="162355" y="32913"/>
                      <a:pt x="22474" y="32913"/>
                    </a:cubicBezTo>
                    <a:cubicBezTo>
                      <a:pt x="19731" y="32913"/>
                      <a:pt x="19731" y="32913"/>
                      <a:pt x="16988" y="32913"/>
                    </a:cubicBezTo>
                    <a:cubicBezTo>
                      <a:pt x="6017" y="32913"/>
                      <a:pt x="-2211" y="24686"/>
                      <a:pt x="531" y="16457"/>
                    </a:cubicBezTo>
                    <a:cubicBezTo>
                      <a:pt x="531" y="8229"/>
                      <a:pt x="8760" y="2743"/>
                      <a:pt x="19731" y="2743"/>
                    </a:cubicBezTo>
                    <a:cubicBezTo>
                      <a:pt x="49901" y="2743"/>
                      <a:pt x="77329" y="2743"/>
                      <a:pt x="107500" y="2743"/>
                    </a:cubicBezTo>
                    <a:cubicBezTo>
                      <a:pt x="250124" y="0"/>
                      <a:pt x="392747" y="0"/>
                      <a:pt x="538114" y="0"/>
                    </a:cubicBezTo>
                    <a:cubicBezTo>
                      <a:pt x="538114" y="0"/>
                      <a:pt x="538114" y="0"/>
                      <a:pt x="5381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</p:grpSp>
        <p:sp>
          <p:nvSpPr>
            <p:cNvPr id="233" name="Freeform 1311">
              <a:extLst>
                <a:ext uri="{FF2B5EF4-FFF2-40B4-BE49-F238E27FC236}">
                  <a16:creationId xmlns:a16="http://schemas.microsoft.com/office/drawing/2014/main" id="{C0CD22B7-0EBB-2D37-6EB0-69F2AD1A2778}"/>
                </a:ext>
              </a:extLst>
            </p:cNvPr>
            <p:cNvSpPr/>
            <p:nvPr/>
          </p:nvSpPr>
          <p:spPr>
            <a:xfrm>
              <a:off x="2533605" y="5832898"/>
              <a:ext cx="320904" cy="409714"/>
            </a:xfrm>
            <a:custGeom>
              <a:avLst/>
              <a:gdLst>
                <a:gd name="connsiteX0" fmla="*/ 320904 w 320904"/>
                <a:gd name="connsiteY0" fmla="*/ 252334 h 409715"/>
                <a:gd name="connsiteX1" fmla="*/ 320904 w 320904"/>
                <a:gd name="connsiteY1" fmla="*/ 244106 h 409715"/>
                <a:gd name="connsiteX2" fmla="*/ 320904 w 320904"/>
                <a:gd name="connsiteY2" fmla="*/ 241363 h 409715"/>
                <a:gd name="connsiteX3" fmla="*/ 318161 w 320904"/>
                <a:gd name="connsiteY3" fmla="*/ 222163 h 409715"/>
                <a:gd name="connsiteX4" fmla="*/ 318161 w 320904"/>
                <a:gd name="connsiteY4" fmla="*/ 216678 h 409715"/>
                <a:gd name="connsiteX5" fmla="*/ 318161 w 320904"/>
                <a:gd name="connsiteY5" fmla="*/ 211192 h 409715"/>
                <a:gd name="connsiteX6" fmla="*/ 312676 w 320904"/>
                <a:gd name="connsiteY6" fmla="*/ 186508 h 409715"/>
                <a:gd name="connsiteX7" fmla="*/ 178280 w 320904"/>
                <a:gd name="connsiteY7" fmla="*/ 98739 h 409715"/>
                <a:gd name="connsiteX8" fmla="*/ 202965 w 320904"/>
                <a:gd name="connsiteY8" fmla="*/ 63083 h 409715"/>
                <a:gd name="connsiteX9" fmla="*/ 224907 w 320904"/>
                <a:gd name="connsiteY9" fmla="*/ 54855 h 409715"/>
                <a:gd name="connsiteX10" fmla="*/ 241364 w 320904"/>
                <a:gd name="connsiteY10" fmla="*/ 32913 h 409715"/>
                <a:gd name="connsiteX11" fmla="*/ 216679 w 320904"/>
                <a:gd name="connsiteY11" fmla="*/ 21942 h 409715"/>
                <a:gd name="connsiteX12" fmla="*/ 161824 w 320904"/>
                <a:gd name="connsiteY12" fmla="*/ 54855 h 409715"/>
                <a:gd name="connsiteX13" fmla="*/ 159081 w 320904"/>
                <a:gd name="connsiteY13" fmla="*/ 52112 h 409715"/>
                <a:gd name="connsiteX14" fmla="*/ 68569 w 320904"/>
                <a:gd name="connsiteY14" fmla="*/ 0 h 409715"/>
                <a:gd name="connsiteX15" fmla="*/ 57598 w 320904"/>
                <a:gd name="connsiteY15" fmla="*/ 0 h 409715"/>
                <a:gd name="connsiteX16" fmla="*/ 38399 w 320904"/>
                <a:gd name="connsiteY16" fmla="*/ 16456 h 409715"/>
                <a:gd name="connsiteX17" fmla="*/ 74055 w 320904"/>
                <a:gd name="connsiteY17" fmla="*/ 112453 h 409715"/>
                <a:gd name="connsiteX18" fmla="*/ 5486 w 320904"/>
                <a:gd name="connsiteY18" fmla="*/ 194735 h 409715"/>
                <a:gd name="connsiteX19" fmla="*/ 0 w 320904"/>
                <a:gd name="connsiteY19" fmla="*/ 219421 h 409715"/>
                <a:gd name="connsiteX20" fmla="*/ 0 w 320904"/>
                <a:gd name="connsiteY20" fmla="*/ 230392 h 409715"/>
                <a:gd name="connsiteX21" fmla="*/ 0 w 320904"/>
                <a:gd name="connsiteY21" fmla="*/ 268790 h 409715"/>
                <a:gd name="connsiteX22" fmla="*/ 5486 w 320904"/>
                <a:gd name="connsiteY22" fmla="*/ 285247 h 409715"/>
                <a:gd name="connsiteX23" fmla="*/ 57598 w 320904"/>
                <a:gd name="connsiteY23" fmla="*/ 375758 h 409715"/>
                <a:gd name="connsiteX24" fmla="*/ 156338 w 320904"/>
                <a:gd name="connsiteY24" fmla="*/ 405928 h 409715"/>
                <a:gd name="connsiteX25" fmla="*/ 167309 w 320904"/>
                <a:gd name="connsiteY25" fmla="*/ 405928 h 409715"/>
                <a:gd name="connsiteX26" fmla="*/ 246849 w 320904"/>
                <a:gd name="connsiteY26" fmla="*/ 389472 h 409715"/>
                <a:gd name="connsiteX27" fmla="*/ 315418 w 320904"/>
                <a:gd name="connsiteY27" fmla="*/ 282504 h 409715"/>
                <a:gd name="connsiteX28" fmla="*/ 320904 w 320904"/>
                <a:gd name="connsiteY28" fmla="*/ 266047 h 409715"/>
                <a:gd name="connsiteX29" fmla="*/ 320904 w 320904"/>
                <a:gd name="connsiteY29" fmla="*/ 252334 h 409715"/>
                <a:gd name="connsiteX30" fmla="*/ 128910 w 320904"/>
                <a:gd name="connsiteY30" fmla="*/ 93254 h 409715"/>
                <a:gd name="connsiteX31" fmla="*/ 74055 w 320904"/>
                <a:gd name="connsiteY31" fmla="*/ 41141 h 409715"/>
                <a:gd name="connsiteX32" fmla="*/ 128910 w 320904"/>
                <a:gd name="connsiteY32" fmla="*/ 93254 h 409715"/>
                <a:gd name="connsiteX33" fmla="*/ 224907 w 320904"/>
                <a:gd name="connsiteY33" fmla="*/ 356559 h 409715"/>
                <a:gd name="connsiteX34" fmla="*/ 170052 w 320904"/>
                <a:gd name="connsiteY34" fmla="*/ 370273 h 409715"/>
                <a:gd name="connsiteX35" fmla="*/ 142624 w 320904"/>
                <a:gd name="connsiteY35" fmla="*/ 370273 h 409715"/>
                <a:gd name="connsiteX36" fmla="*/ 87769 w 320904"/>
                <a:gd name="connsiteY36" fmla="*/ 356559 h 409715"/>
                <a:gd name="connsiteX37" fmla="*/ 30171 w 320904"/>
                <a:gd name="connsiteY37" fmla="*/ 235877 h 409715"/>
                <a:gd name="connsiteX38" fmla="*/ 112454 w 320904"/>
                <a:gd name="connsiteY38" fmla="*/ 134395 h 409715"/>
                <a:gd name="connsiteX39" fmla="*/ 202965 w 320904"/>
                <a:gd name="connsiteY39" fmla="*/ 134395 h 409715"/>
                <a:gd name="connsiteX40" fmla="*/ 282505 w 320904"/>
                <a:gd name="connsiteY40" fmla="*/ 235877 h 409715"/>
                <a:gd name="connsiteX41" fmla="*/ 224907 w 320904"/>
                <a:gd name="connsiteY41" fmla="*/ 356559 h 40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20904" h="409715">
                  <a:moveTo>
                    <a:pt x="320904" y="252334"/>
                  </a:moveTo>
                  <a:cubicBezTo>
                    <a:pt x="320904" y="249591"/>
                    <a:pt x="320904" y="246849"/>
                    <a:pt x="320904" y="244106"/>
                  </a:cubicBezTo>
                  <a:cubicBezTo>
                    <a:pt x="320904" y="244106"/>
                    <a:pt x="320904" y="241363"/>
                    <a:pt x="320904" y="241363"/>
                  </a:cubicBezTo>
                  <a:cubicBezTo>
                    <a:pt x="320904" y="235877"/>
                    <a:pt x="318161" y="230392"/>
                    <a:pt x="318161" y="222163"/>
                  </a:cubicBezTo>
                  <a:cubicBezTo>
                    <a:pt x="318161" y="219421"/>
                    <a:pt x="318161" y="219421"/>
                    <a:pt x="318161" y="216678"/>
                  </a:cubicBezTo>
                  <a:cubicBezTo>
                    <a:pt x="318161" y="213935"/>
                    <a:pt x="318161" y="211192"/>
                    <a:pt x="318161" y="211192"/>
                  </a:cubicBezTo>
                  <a:cubicBezTo>
                    <a:pt x="315418" y="202964"/>
                    <a:pt x="312676" y="194735"/>
                    <a:pt x="312676" y="186508"/>
                  </a:cubicBezTo>
                  <a:cubicBezTo>
                    <a:pt x="287991" y="128909"/>
                    <a:pt x="241364" y="98739"/>
                    <a:pt x="178280" y="98739"/>
                  </a:cubicBezTo>
                  <a:cubicBezTo>
                    <a:pt x="181023" y="82283"/>
                    <a:pt x="189251" y="71311"/>
                    <a:pt x="202965" y="63083"/>
                  </a:cubicBezTo>
                  <a:cubicBezTo>
                    <a:pt x="211193" y="60340"/>
                    <a:pt x="216679" y="57597"/>
                    <a:pt x="224907" y="54855"/>
                  </a:cubicBezTo>
                  <a:cubicBezTo>
                    <a:pt x="235878" y="49369"/>
                    <a:pt x="244107" y="41141"/>
                    <a:pt x="241364" y="32913"/>
                  </a:cubicBezTo>
                  <a:cubicBezTo>
                    <a:pt x="238621" y="21942"/>
                    <a:pt x="227650" y="19199"/>
                    <a:pt x="216679" y="21942"/>
                  </a:cubicBezTo>
                  <a:cubicBezTo>
                    <a:pt x="194737" y="27428"/>
                    <a:pt x="175537" y="38399"/>
                    <a:pt x="161824" y="54855"/>
                  </a:cubicBezTo>
                  <a:cubicBezTo>
                    <a:pt x="159081" y="54855"/>
                    <a:pt x="159081" y="54855"/>
                    <a:pt x="159081" y="52112"/>
                  </a:cubicBezTo>
                  <a:cubicBezTo>
                    <a:pt x="142624" y="10971"/>
                    <a:pt x="106968" y="5485"/>
                    <a:pt x="68569" y="0"/>
                  </a:cubicBezTo>
                  <a:cubicBezTo>
                    <a:pt x="65827" y="0"/>
                    <a:pt x="60341" y="0"/>
                    <a:pt x="57598" y="0"/>
                  </a:cubicBezTo>
                  <a:cubicBezTo>
                    <a:pt x="46627" y="0"/>
                    <a:pt x="38399" y="5485"/>
                    <a:pt x="38399" y="16456"/>
                  </a:cubicBezTo>
                  <a:cubicBezTo>
                    <a:pt x="41142" y="49369"/>
                    <a:pt x="46627" y="85025"/>
                    <a:pt x="74055" y="112453"/>
                  </a:cubicBezTo>
                  <a:cubicBezTo>
                    <a:pt x="41142" y="128909"/>
                    <a:pt x="16457" y="156337"/>
                    <a:pt x="5486" y="194735"/>
                  </a:cubicBezTo>
                  <a:cubicBezTo>
                    <a:pt x="5486" y="202964"/>
                    <a:pt x="2743" y="211192"/>
                    <a:pt x="0" y="219421"/>
                  </a:cubicBezTo>
                  <a:cubicBezTo>
                    <a:pt x="0" y="222163"/>
                    <a:pt x="0" y="224906"/>
                    <a:pt x="0" y="230392"/>
                  </a:cubicBezTo>
                  <a:cubicBezTo>
                    <a:pt x="0" y="244106"/>
                    <a:pt x="0" y="257819"/>
                    <a:pt x="0" y="268790"/>
                  </a:cubicBezTo>
                  <a:cubicBezTo>
                    <a:pt x="2743" y="274276"/>
                    <a:pt x="5486" y="279761"/>
                    <a:pt x="5486" y="285247"/>
                  </a:cubicBezTo>
                  <a:cubicBezTo>
                    <a:pt x="16457" y="318160"/>
                    <a:pt x="32914" y="351073"/>
                    <a:pt x="57598" y="375758"/>
                  </a:cubicBezTo>
                  <a:cubicBezTo>
                    <a:pt x="85026" y="403186"/>
                    <a:pt x="115197" y="416899"/>
                    <a:pt x="156338" y="405928"/>
                  </a:cubicBezTo>
                  <a:cubicBezTo>
                    <a:pt x="159081" y="405928"/>
                    <a:pt x="164566" y="405928"/>
                    <a:pt x="167309" y="405928"/>
                  </a:cubicBezTo>
                  <a:cubicBezTo>
                    <a:pt x="197480" y="414156"/>
                    <a:pt x="222164" y="405928"/>
                    <a:pt x="246849" y="389472"/>
                  </a:cubicBezTo>
                  <a:cubicBezTo>
                    <a:pt x="282505" y="362044"/>
                    <a:pt x="301704" y="323646"/>
                    <a:pt x="315418" y="282504"/>
                  </a:cubicBezTo>
                  <a:cubicBezTo>
                    <a:pt x="318161" y="277018"/>
                    <a:pt x="318161" y="271533"/>
                    <a:pt x="320904" y="266047"/>
                  </a:cubicBezTo>
                  <a:cubicBezTo>
                    <a:pt x="318161" y="260562"/>
                    <a:pt x="318161" y="255077"/>
                    <a:pt x="320904" y="252334"/>
                  </a:cubicBezTo>
                  <a:close/>
                  <a:moveTo>
                    <a:pt x="128910" y="93254"/>
                  </a:moveTo>
                  <a:cubicBezTo>
                    <a:pt x="98740" y="98739"/>
                    <a:pt x="79541" y="79540"/>
                    <a:pt x="74055" y="41141"/>
                  </a:cubicBezTo>
                  <a:cubicBezTo>
                    <a:pt x="112454" y="43884"/>
                    <a:pt x="120682" y="54855"/>
                    <a:pt x="128910" y="93254"/>
                  </a:cubicBezTo>
                  <a:close/>
                  <a:moveTo>
                    <a:pt x="224907" y="356559"/>
                  </a:moveTo>
                  <a:cubicBezTo>
                    <a:pt x="208450" y="370273"/>
                    <a:pt x="191994" y="375758"/>
                    <a:pt x="170052" y="370273"/>
                  </a:cubicBezTo>
                  <a:cubicBezTo>
                    <a:pt x="161824" y="367530"/>
                    <a:pt x="150852" y="367530"/>
                    <a:pt x="142624" y="370273"/>
                  </a:cubicBezTo>
                  <a:cubicBezTo>
                    <a:pt x="120682" y="375758"/>
                    <a:pt x="104225" y="370273"/>
                    <a:pt x="87769" y="356559"/>
                  </a:cubicBezTo>
                  <a:cubicBezTo>
                    <a:pt x="52113" y="323646"/>
                    <a:pt x="32914" y="285247"/>
                    <a:pt x="30171" y="235877"/>
                  </a:cubicBezTo>
                  <a:cubicBezTo>
                    <a:pt x="27428" y="183765"/>
                    <a:pt x="60341" y="142623"/>
                    <a:pt x="112454" y="134395"/>
                  </a:cubicBezTo>
                  <a:cubicBezTo>
                    <a:pt x="142624" y="131652"/>
                    <a:pt x="172794" y="131652"/>
                    <a:pt x="202965" y="134395"/>
                  </a:cubicBezTo>
                  <a:cubicBezTo>
                    <a:pt x="249592" y="139880"/>
                    <a:pt x="282505" y="181022"/>
                    <a:pt x="282505" y="235877"/>
                  </a:cubicBezTo>
                  <a:cubicBezTo>
                    <a:pt x="279763" y="282504"/>
                    <a:pt x="263306" y="323646"/>
                    <a:pt x="224907" y="356559"/>
                  </a:cubicBezTo>
                  <a:close/>
                </a:path>
              </a:pathLst>
            </a:custGeom>
            <a:solidFill>
              <a:srgbClr val="86D3E2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</p:grpSp>
      <p:grpSp>
        <p:nvGrpSpPr>
          <p:cNvPr id="237" name="Graphic 3">
            <a:extLst>
              <a:ext uri="{FF2B5EF4-FFF2-40B4-BE49-F238E27FC236}">
                <a16:creationId xmlns:a16="http://schemas.microsoft.com/office/drawing/2014/main" id="{F0C1FECE-4BE1-93DD-4756-8BE10F7BDD19}"/>
              </a:ext>
            </a:extLst>
          </p:cNvPr>
          <p:cNvGrpSpPr/>
          <p:nvPr/>
        </p:nvGrpSpPr>
        <p:grpSpPr>
          <a:xfrm>
            <a:off x="6566259" y="4316058"/>
            <a:ext cx="496625" cy="529008"/>
            <a:chOff x="665400" y="3833425"/>
            <a:chExt cx="948997" cy="948995"/>
          </a:xfrm>
        </p:grpSpPr>
        <p:sp>
          <p:nvSpPr>
            <p:cNvPr id="238" name="Freeform 1464">
              <a:extLst>
                <a:ext uri="{FF2B5EF4-FFF2-40B4-BE49-F238E27FC236}">
                  <a16:creationId xmlns:a16="http://schemas.microsoft.com/office/drawing/2014/main" id="{8B10D24A-F2F1-87FE-66EC-B5D572259ED8}"/>
                </a:ext>
              </a:extLst>
            </p:cNvPr>
            <p:cNvSpPr/>
            <p:nvPr/>
          </p:nvSpPr>
          <p:spPr>
            <a:xfrm>
              <a:off x="665400" y="3833425"/>
              <a:ext cx="948997" cy="948995"/>
            </a:xfrm>
            <a:custGeom>
              <a:avLst/>
              <a:gdLst>
                <a:gd name="connsiteX0" fmla="*/ 872200 w 948997"/>
                <a:gd name="connsiteY0" fmla="*/ 677462 h 948995"/>
                <a:gd name="connsiteX1" fmla="*/ 641808 w 948997"/>
                <a:gd name="connsiteY1" fmla="*/ 677462 h 948995"/>
                <a:gd name="connsiteX2" fmla="*/ 641808 w 948997"/>
                <a:gd name="connsiteY2" fmla="*/ 320903 h 948995"/>
                <a:gd name="connsiteX3" fmla="*/ 658264 w 948997"/>
                <a:gd name="connsiteY3" fmla="*/ 312675 h 948995"/>
                <a:gd name="connsiteX4" fmla="*/ 713120 w 948997"/>
                <a:gd name="connsiteY4" fmla="*/ 381244 h 948995"/>
                <a:gd name="connsiteX5" fmla="*/ 671978 w 948997"/>
                <a:gd name="connsiteY5" fmla="*/ 477240 h 948995"/>
                <a:gd name="connsiteX6" fmla="*/ 809116 w 948997"/>
                <a:gd name="connsiteY6" fmla="*/ 614379 h 948995"/>
                <a:gd name="connsiteX7" fmla="*/ 946255 w 948997"/>
                <a:gd name="connsiteY7" fmla="*/ 477240 h 948995"/>
                <a:gd name="connsiteX8" fmla="*/ 809116 w 948997"/>
                <a:gd name="connsiteY8" fmla="*/ 340102 h 948995"/>
                <a:gd name="connsiteX9" fmla="*/ 735062 w 948997"/>
                <a:gd name="connsiteY9" fmla="*/ 362045 h 948995"/>
                <a:gd name="connsiteX10" fmla="*/ 680206 w 948997"/>
                <a:gd name="connsiteY10" fmla="*/ 293475 h 948995"/>
                <a:gd name="connsiteX11" fmla="*/ 732319 w 948997"/>
                <a:gd name="connsiteY11" fmla="*/ 186508 h 948995"/>
                <a:gd name="connsiteX12" fmla="*/ 784432 w 948997"/>
                <a:gd name="connsiteY12" fmla="*/ 186508 h 948995"/>
                <a:gd name="connsiteX13" fmla="*/ 814602 w 948997"/>
                <a:gd name="connsiteY13" fmla="*/ 246849 h 948995"/>
                <a:gd name="connsiteX14" fmla="*/ 940769 w 948997"/>
                <a:gd name="connsiteY14" fmla="*/ 246849 h 948995"/>
                <a:gd name="connsiteX15" fmla="*/ 902371 w 948997"/>
                <a:gd name="connsiteY15" fmla="*/ 170051 h 948995"/>
                <a:gd name="connsiteX16" fmla="*/ 940769 w 948997"/>
                <a:gd name="connsiteY16" fmla="*/ 93254 h 948995"/>
                <a:gd name="connsiteX17" fmla="*/ 814602 w 948997"/>
                <a:gd name="connsiteY17" fmla="*/ 93254 h 948995"/>
                <a:gd name="connsiteX18" fmla="*/ 784432 w 948997"/>
                <a:gd name="connsiteY18" fmla="*/ 153594 h 948995"/>
                <a:gd name="connsiteX19" fmla="*/ 732319 w 948997"/>
                <a:gd name="connsiteY19" fmla="*/ 153594 h 948995"/>
                <a:gd name="connsiteX20" fmla="*/ 565010 w 948997"/>
                <a:gd name="connsiteY20" fmla="*/ 0 h 948995"/>
                <a:gd name="connsiteX21" fmla="*/ 458042 w 948997"/>
                <a:gd name="connsiteY21" fmla="*/ 38399 h 948995"/>
                <a:gd name="connsiteX22" fmla="*/ 414158 w 948997"/>
                <a:gd name="connsiteY22" fmla="*/ 0 h 948995"/>
                <a:gd name="connsiteX23" fmla="*/ 230393 w 948997"/>
                <a:gd name="connsiteY23" fmla="*/ 0 h 948995"/>
                <a:gd name="connsiteX24" fmla="*/ 186508 w 948997"/>
                <a:gd name="connsiteY24" fmla="*/ 30170 h 948995"/>
                <a:gd name="connsiteX25" fmla="*/ 76798 w 948997"/>
                <a:gd name="connsiteY25" fmla="*/ 30170 h 948995"/>
                <a:gd name="connsiteX26" fmla="*/ 0 w 948997"/>
                <a:gd name="connsiteY26" fmla="*/ 106968 h 948995"/>
                <a:gd name="connsiteX27" fmla="*/ 0 w 948997"/>
                <a:gd name="connsiteY27" fmla="*/ 872198 h 948995"/>
                <a:gd name="connsiteX28" fmla="*/ 76798 w 948997"/>
                <a:gd name="connsiteY28" fmla="*/ 948995 h 948995"/>
                <a:gd name="connsiteX29" fmla="*/ 565010 w 948997"/>
                <a:gd name="connsiteY29" fmla="*/ 948995 h 948995"/>
                <a:gd name="connsiteX30" fmla="*/ 641808 w 948997"/>
                <a:gd name="connsiteY30" fmla="*/ 872198 h 948995"/>
                <a:gd name="connsiteX31" fmla="*/ 641808 w 948997"/>
                <a:gd name="connsiteY31" fmla="*/ 825571 h 948995"/>
                <a:gd name="connsiteX32" fmla="*/ 872200 w 948997"/>
                <a:gd name="connsiteY32" fmla="*/ 825571 h 948995"/>
                <a:gd name="connsiteX33" fmla="*/ 948998 w 948997"/>
                <a:gd name="connsiteY33" fmla="*/ 748774 h 948995"/>
                <a:gd name="connsiteX34" fmla="*/ 872200 w 948997"/>
                <a:gd name="connsiteY34" fmla="*/ 677462 h 948995"/>
                <a:gd name="connsiteX35" fmla="*/ 872200 w 948997"/>
                <a:gd name="connsiteY35" fmla="*/ 677462 h 948995"/>
                <a:gd name="connsiteX36" fmla="*/ 918827 w 948997"/>
                <a:gd name="connsiteY36" fmla="*/ 477240 h 948995"/>
                <a:gd name="connsiteX37" fmla="*/ 811859 w 948997"/>
                <a:gd name="connsiteY37" fmla="*/ 584208 h 948995"/>
                <a:gd name="connsiteX38" fmla="*/ 704891 w 948997"/>
                <a:gd name="connsiteY38" fmla="*/ 477240 h 948995"/>
                <a:gd name="connsiteX39" fmla="*/ 811859 w 948997"/>
                <a:gd name="connsiteY39" fmla="*/ 370273 h 948995"/>
                <a:gd name="connsiteX40" fmla="*/ 918827 w 948997"/>
                <a:gd name="connsiteY40" fmla="*/ 477240 h 948995"/>
                <a:gd name="connsiteX41" fmla="*/ 918827 w 948997"/>
                <a:gd name="connsiteY41" fmla="*/ 477240 h 948995"/>
                <a:gd name="connsiteX42" fmla="*/ 836544 w 948997"/>
                <a:gd name="connsiteY42" fmla="*/ 216678 h 948995"/>
                <a:gd name="connsiteX43" fmla="*/ 820088 w 948997"/>
                <a:gd name="connsiteY43" fmla="*/ 186508 h 948995"/>
                <a:gd name="connsiteX44" fmla="*/ 877686 w 948997"/>
                <a:gd name="connsiteY44" fmla="*/ 186508 h 948995"/>
                <a:gd name="connsiteX45" fmla="*/ 894142 w 948997"/>
                <a:gd name="connsiteY45" fmla="*/ 216678 h 948995"/>
                <a:gd name="connsiteX46" fmla="*/ 836544 w 948997"/>
                <a:gd name="connsiteY46" fmla="*/ 216678 h 948995"/>
                <a:gd name="connsiteX47" fmla="*/ 836544 w 948997"/>
                <a:gd name="connsiteY47" fmla="*/ 126167 h 948995"/>
                <a:gd name="connsiteX48" fmla="*/ 894142 w 948997"/>
                <a:gd name="connsiteY48" fmla="*/ 126167 h 948995"/>
                <a:gd name="connsiteX49" fmla="*/ 877686 w 948997"/>
                <a:gd name="connsiteY49" fmla="*/ 156337 h 948995"/>
                <a:gd name="connsiteX50" fmla="*/ 820088 w 948997"/>
                <a:gd name="connsiteY50" fmla="*/ 156337 h 948995"/>
                <a:gd name="connsiteX51" fmla="*/ 836544 w 948997"/>
                <a:gd name="connsiteY51" fmla="*/ 126167 h 948995"/>
                <a:gd name="connsiteX52" fmla="*/ 186508 w 948997"/>
                <a:gd name="connsiteY52" fmla="*/ 126167 h 948995"/>
                <a:gd name="connsiteX53" fmla="*/ 230393 w 948997"/>
                <a:gd name="connsiteY53" fmla="*/ 156337 h 948995"/>
                <a:gd name="connsiteX54" fmla="*/ 400444 w 948997"/>
                <a:gd name="connsiteY54" fmla="*/ 156337 h 948995"/>
                <a:gd name="connsiteX55" fmla="*/ 400444 w 948997"/>
                <a:gd name="connsiteY55" fmla="*/ 172794 h 948995"/>
                <a:gd name="connsiteX56" fmla="*/ 455300 w 948997"/>
                <a:gd name="connsiteY56" fmla="*/ 296218 h 948995"/>
                <a:gd name="connsiteX57" fmla="*/ 430615 w 948997"/>
                <a:gd name="connsiteY57" fmla="*/ 326389 h 948995"/>
                <a:gd name="connsiteX58" fmla="*/ 323647 w 948997"/>
                <a:gd name="connsiteY58" fmla="*/ 293475 h 948995"/>
                <a:gd name="connsiteX59" fmla="*/ 126167 w 948997"/>
                <a:gd name="connsiteY59" fmla="*/ 490954 h 948995"/>
                <a:gd name="connsiteX60" fmla="*/ 323647 w 948997"/>
                <a:gd name="connsiteY60" fmla="*/ 688433 h 948995"/>
                <a:gd name="connsiteX61" fmla="*/ 521126 w 948997"/>
                <a:gd name="connsiteY61" fmla="*/ 490954 h 948995"/>
                <a:gd name="connsiteX62" fmla="*/ 455300 w 948997"/>
                <a:gd name="connsiteY62" fmla="*/ 342845 h 948995"/>
                <a:gd name="connsiteX63" fmla="*/ 479984 w 948997"/>
                <a:gd name="connsiteY63" fmla="*/ 312675 h 948995"/>
                <a:gd name="connsiteX64" fmla="*/ 554039 w 948997"/>
                <a:gd name="connsiteY64" fmla="*/ 337360 h 948995"/>
                <a:gd name="connsiteX65" fmla="*/ 554039 w 948997"/>
                <a:gd name="connsiteY65" fmla="*/ 677462 h 948995"/>
                <a:gd name="connsiteX66" fmla="*/ 474499 w 948997"/>
                <a:gd name="connsiteY66" fmla="*/ 677462 h 948995"/>
                <a:gd name="connsiteX67" fmla="*/ 364788 w 948997"/>
                <a:gd name="connsiteY67" fmla="*/ 718604 h 948995"/>
                <a:gd name="connsiteX68" fmla="*/ 340103 w 948997"/>
                <a:gd name="connsiteY68" fmla="*/ 754260 h 948995"/>
                <a:gd name="connsiteX69" fmla="*/ 364788 w 948997"/>
                <a:gd name="connsiteY69" fmla="*/ 789916 h 948995"/>
                <a:gd name="connsiteX70" fmla="*/ 474499 w 948997"/>
                <a:gd name="connsiteY70" fmla="*/ 831057 h 948995"/>
                <a:gd name="connsiteX71" fmla="*/ 554039 w 948997"/>
                <a:gd name="connsiteY71" fmla="*/ 831057 h 948995"/>
                <a:gd name="connsiteX72" fmla="*/ 554039 w 948997"/>
                <a:gd name="connsiteY72" fmla="*/ 861227 h 948995"/>
                <a:gd name="connsiteX73" fmla="*/ 93254 w 948997"/>
                <a:gd name="connsiteY73" fmla="*/ 861227 h 948995"/>
                <a:gd name="connsiteX74" fmla="*/ 93254 w 948997"/>
                <a:gd name="connsiteY74" fmla="*/ 126167 h 948995"/>
                <a:gd name="connsiteX75" fmla="*/ 186508 w 948997"/>
                <a:gd name="connsiteY75" fmla="*/ 126167 h 948995"/>
                <a:gd name="connsiteX76" fmla="*/ 397701 w 948997"/>
                <a:gd name="connsiteY76" fmla="*/ 570495 h 948995"/>
                <a:gd name="connsiteX77" fmla="*/ 367531 w 948997"/>
                <a:gd name="connsiteY77" fmla="*/ 570495 h 948995"/>
                <a:gd name="connsiteX78" fmla="*/ 367531 w 948997"/>
                <a:gd name="connsiteY78" fmla="*/ 447070 h 948995"/>
                <a:gd name="connsiteX79" fmla="*/ 397701 w 948997"/>
                <a:gd name="connsiteY79" fmla="*/ 447070 h 948995"/>
                <a:gd name="connsiteX80" fmla="*/ 397701 w 948997"/>
                <a:gd name="connsiteY80" fmla="*/ 570495 h 948995"/>
                <a:gd name="connsiteX81" fmla="*/ 337360 w 948997"/>
                <a:gd name="connsiteY81" fmla="*/ 570495 h 948995"/>
                <a:gd name="connsiteX82" fmla="*/ 307190 w 948997"/>
                <a:gd name="connsiteY82" fmla="*/ 570495 h 948995"/>
                <a:gd name="connsiteX83" fmla="*/ 307190 w 948997"/>
                <a:gd name="connsiteY83" fmla="*/ 416900 h 948995"/>
                <a:gd name="connsiteX84" fmla="*/ 337360 w 948997"/>
                <a:gd name="connsiteY84" fmla="*/ 416900 h 948995"/>
                <a:gd name="connsiteX85" fmla="*/ 337360 w 948997"/>
                <a:gd name="connsiteY85" fmla="*/ 570495 h 948995"/>
                <a:gd name="connsiteX86" fmla="*/ 277020 w 948997"/>
                <a:gd name="connsiteY86" fmla="*/ 570495 h 948995"/>
                <a:gd name="connsiteX87" fmla="*/ 246849 w 948997"/>
                <a:gd name="connsiteY87" fmla="*/ 570495 h 948995"/>
                <a:gd name="connsiteX88" fmla="*/ 246849 w 948997"/>
                <a:gd name="connsiteY88" fmla="*/ 510154 h 948995"/>
                <a:gd name="connsiteX89" fmla="*/ 277020 w 948997"/>
                <a:gd name="connsiteY89" fmla="*/ 510154 h 948995"/>
                <a:gd name="connsiteX90" fmla="*/ 277020 w 948997"/>
                <a:gd name="connsiteY90" fmla="*/ 570495 h 948995"/>
                <a:gd name="connsiteX91" fmla="*/ 452557 w 948997"/>
                <a:gd name="connsiteY91" fmla="*/ 600665 h 948995"/>
                <a:gd name="connsiteX92" fmla="*/ 323647 w 948997"/>
                <a:gd name="connsiteY92" fmla="*/ 661005 h 948995"/>
                <a:gd name="connsiteX93" fmla="*/ 194737 w 948997"/>
                <a:gd name="connsiteY93" fmla="*/ 600665 h 948995"/>
                <a:gd name="connsiteX94" fmla="*/ 452557 w 948997"/>
                <a:gd name="connsiteY94" fmla="*/ 600665 h 948995"/>
                <a:gd name="connsiteX95" fmla="*/ 471756 w 948997"/>
                <a:gd name="connsiteY95" fmla="*/ 570495 h 948995"/>
                <a:gd name="connsiteX96" fmla="*/ 427872 w 948997"/>
                <a:gd name="connsiteY96" fmla="*/ 570495 h 948995"/>
                <a:gd name="connsiteX97" fmla="*/ 427872 w 948997"/>
                <a:gd name="connsiteY97" fmla="*/ 416900 h 948995"/>
                <a:gd name="connsiteX98" fmla="*/ 367531 w 948997"/>
                <a:gd name="connsiteY98" fmla="*/ 416900 h 948995"/>
                <a:gd name="connsiteX99" fmla="*/ 367531 w 948997"/>
                <a:gd name="connsiteY99" fmla="*/ 386729 h 948995"/>
                <a:gd name="connsiteX100" fmla="*/ 277020 w 948997"/>
                <a:gd name="connsiteY100" fmla="*/ 386729 h 948995"/>
                <a:gd name="connsiteX101" fmla="*/ 277020 w 948997"/>
                <a:gd name="connsiteY101" fmla="*/ 477240 h 948995"/>
                <a:gd name="connsiteX102" fmla="*/ 216679 w 948997"/>
                <a:gd name="connsiteY102" fmla="*/ 477240 h 948995"/>
                <a:gd name="connsiteX103" fmla="*/ 216679 w 948997"/>
                <a:gd name="connsiteY103" fmla="*/ 567752 h 948995"/>
                <a:gd name="connsiteX104" fmla="*/ 172794 w 948997"/>
                <a:gd name="connsiteY104" fmla="*/ 567752 h 948995"/>
                <a:gd name="connsiteX105" fmla="*/ 153595 w 948997"/>
                <a:gd name="connsiteY105" fmla="*/ 490954 h 948995"/>
                <a:gd name="connsiteX106" fmla="*/ 320904 w 948997"/>
                <a:gd name="connsiteY106" fmla="*/ 323646 h 948995"/>
                <a:gd name="connsiteX107" fmla="*/ 488213 w 948997"/>
                <a:gd name="connsiteY107" fmla="*/ 490954 h 948995"/>
                <a:gd name="connsiteX108" fmla="*/ 471756 w 948997"/>
                <a:gd name="connsiteY108" fmla="*/ 570495 h 948995"/>
                <a:gd name="connsiteX109" fmla="*/ 471756 w 948997"/>
                <a:gd name="connsiteY109" fmla="*/ 570495 h 948995"/>
                <a:gd name="connsiteX110" fmla="*/ 373017 w 948997"/>
                <a:gd name="connsiteY110" fmla="*/ 759745 h 948995"/>
                <a:gd name="connsiteX111" fmla="*/ 367531 w 948997"/>
                <a:gd name="connsiteY111" fmla="*/ 754260 h 948995"/>
                <a:gd name="connsiteX112" fmla="*/ 373017 w 948997"/>
                <a:gd name="connsiteY112" fmla="*/ 748774 h 948995"/>
                <a:gd name="connsiteX113" fmla="*/ 460785 w 948997"/>
                <a:gd name="connsiteY113" fmla="*/ 715861 h 948995"/>
                <a:gd name="connsiteX114" fmla="*/ 460785 w 948997"/>
                <a:gd name="connsiteY114" fmla="*/ 795401 h 948995"/>
                <a:gd name="connsiteX115" fmla="*/ 373017 w 948997"/>
                <a:gd name="connsiteY115" fmla="*/ 759745 h 948995"/>
                <a:gd name="connsiteX116" fmla="*/ 490955 w 948997"/>
                <a:gd name="connsiteY116" fmla="*/ 798144 h 948995"/>
                <a:gd name="connsiteX117" fmla="*/ 490955 w 948997"/>
                <a:gd name="connsiteY117" fmla="*/ 767973 h 948995"/>
                <a:gd name="connsiteX118" fmla="*/ 795403 w 948997"/>
                <a:gd name="connsiteY118" fmla="*/ 767973 h 948995"/>
                <a:gd name="connsiteX119" fmla="*/ 795403 w 948997"/>
                <a:gd name="connsiteY119" fmla="*/ 798144 h 948995"/>
                <a:gd name="connsiteX120" fmla="*/ 490955 w 948997"/>
                <a:gd name="connsiteY120" fmla="*/ 798144 h 948995"/>
                <a:gd name="connsiteX121" fmla="*/ 795403 w 948997"/>
                <a:gd name="connsiteY121" fmla="*/ 737803 h 948995"/>
                <a:gd name="connsiteX122" fmla="*/ 490955 w 948997"/>
                <a:gd name="connsiteY122" fmla="*/ 737803 h 948995"/>
                <a:gd name="connsiteX123" fmla="*/ 490955 w 948997"/>
                <a:gd name="connsiteY123" fmla="*/ 707633 h 948995"/>
                <a:gd name="connsiteX124" fmla="*/ 795403 w 948997"/>
                <a:gd name="connsiteY124" fmla="*/ 707633 h 948995"/>
                <a:gd name="connsiteX125" fmla="*/ 795403 w 948997"/>
                <a:gd name="connsiteY125" fmla="*/ 737803 h 948995"/>
                <a:gd name="connsiteX126" fmla="*/ 611637 w 948997"/>
                <a:gd name="connsiteY126" fmla="*/ 677462 h 948995"/>
                <a:gd name="connsiteX127" fmla="*/ 581467 w 948997"/>
                <a:gd name="connsiteY127" fmla="*/ 677462 h 948995"/>
                <a:gd name="connsiteX128" fmla="*/ 581467 w 948997"/>
                <a:gd name="connsiteY128" fmla="*/ 340102 h 948995"/>
                <a:gd name="connsiteX129" fmla="*/ 611637 w 948997"/>
                <a:gd name="connsiteY129" fmla="*/ 334617 h 948995"/>
                <a:gd name="connsiteX130" fmla="*/ 611637 w 948997"/>
                <a:gd name="connsiteY130" fmla="*/ 677462 h 948995"/>
                <a:gd name="connsiteX131" fmla="*/ 567753 w 948997"/>
                <a:gd name="connsiteY131" fmla="*/ 32913 h 948995"/>
                <a:gd name="connsiteX132" fmla="*/ 704891 w 948997"/>
                <a:gd name="connsiteY132" fmla="*/ 156337 h 948995"/>
                <a:gd name="connsiteX133" fmla="*/ 641808 w 948997"/>
                <a:gd name="connsiteY133" fmla="*/ 156337 h 948995"/>
                <a:gd name="connsiteX134" fmla="*/ 567753 w 948997"/>
                <a:gd name="connsiteY134" fmla="*/ 95997 h 948995"/>
                <a:gd name="connsiteX135" fmla="*/ 490955 w 948997"/>
                <a:gd name="connsiteY135" fmla="*/ 172794 h 948995"/>
                <a:gd name="connsiteX136" fmla="*/ 567753 w 948997"/>
                <a:gd name="connsiteY136" fmla="*/ 249591 h 948995"/>
                <a:gd name="connsiteX137" fmla="*/ 641808 w 948997"/>
                <a:gd name="connsiteY137" fmla="*/ 189250 h 948995"/>
                <a:gd name="connsiteX138" fmla="*/ 704891 w 948997"/>
                <a:gd name="connsiteY138" fmla="*/ 189250 h 948995"/>
                <a:gd name="connsiteX139" fmla="*/ 567753 w 948997"/>
                <a:gd name="connsiteY139" fmla="*/ 312675 h 948995"/>
                <a:gd name="connsiteX140" fmla="*/ 430615 w 948997"/>
                <a:gd name="connsiteY140" fmla="*/ 175537 h 948995"/>
                <a:gd name="connsiteX141" fmla="*/ 567753 w 948997"/>
                <a:gd name="connsiteY141" fmla="*/ 32913 h 948995"/>
                <a:gd name="connsiteX142" fmla="*/ 567753 w 948997"/>
                <a:gd name="connsiteY142" fmla="*/ 32913 h 948995"/>
                <a:gd name="connsiteX143" fmla="*/ 608895 w 948997"/>
                <a:gd name="connsiteY143" fmla="*/ 186508 h 948995"/>
                <a:gd name="connsiteX144" fmla="*/ 565010 w 948997"/>
                <a:gd name="connsiteY144" fmla="*/ 216678 h 948995"/>
                <a:gd name="connsiteX145" fmla="*/ 518383 w 948997"/>
                <a:gd name="connsiteY145" fmla="*/ 170051 h 948995"/>
                <a:gd name="connsiteX146" fmla="*/ 565010 w 948997"/>
                <a:gd name="connsiteY146" fmla="*/ 123424 h 948995"/>
                <a:gd name="connsiteX147" fmla="*/ 608895 w 948997"/>
                <a:gd name="connsiteY147" fmla="*/ 153594 h 948995"/>
                <a:gd name="connsiteX148" fmla="*/ 551296 w 948997"/>
                <a:gd name="connsiteY148" fmla="*/ 153594 h 948995"/>
                <a:gd name="connsiteX149" fmla="*/ 551296 w 948997"/>
                <a:gd name="connsiteY149" fmla="*/ 183765 h 948995"/>
                <a:gd name="connsiteX150" fmla="*/ 608895 w 948997"/>
                <a:gd name="connsiteY150" fmla="*/ 183765 h 948995"/>
                <a:gd name="connsiteX151" fmla="*/ 213936 w 948997"/>
                <a:gd name="connsiteY151" fmla="*/ 49370 h 948995"/>
                <a:gd name="connsiteX152" fmla="*/ 230393 w 948997"/>
                <a:gd name="connsiteY152" fmla="*/ 32913 h 948995"/>
                <a:gd name="connsiteX153" fmla="*/ 414158 w 948997"/>
                <a:gd name="connsiteY153" fmla="*/ 32913 h 948995"/>
                <a:gd name="connsiteX154" fmla="*/ 430615 w 948997"/>
                <a:gd name="connsiteY154" fmla="*/ 49370 h 948995"/>
                <a:gd name="connsiteX155" fmla="*/ 430615 w 948997"/>
                <a:gd name="connsiteY155" fmla="*/ 74054 h 948995"/>
                <a:gd name="connsiteX156" fmla="*/ 405930 w 948997"/>
                <a:gd name="connsiteY156" fmla="*/ 123424 h 948995"/>
                <a:gd name="connsiteX157" fmla="*/ 230393 w 948997"/>
                <a:gd name="connsiteY157" fmla="*/ 123424 h 948995"/>
                <a:gd name="connsiteX158" fmla="*/ 213936 w 948997"/>
                <a:gd name="connsiteY158" fmla="*/ 106968 h 948995"/>
                <a:gd name="connsiteX159" fmla="*/ 213936 w 948997"/>
                <a:gd name="connsiteY159" fmla="*/ 49370 h 948995"/>
                <a:gd name="connsiteX160" fmla="*/ 611637 w 948997"/>
                <a:gd name="connsiteY160" fmla="*/ 874941 h 948995"/>
                <a:gd name="connsiteX161" fmla="*/ 565010 w 948997"/>
                <a:gd name="connsiteY161" fmla="*/ 921568 h 948995"/>
                <a:gd name="connsiteX162" fmla="*/ 76798 w 948997"/>
                <a:gd name="connsiteY162" fmla="*/ 921568 h 948995"/>
                <a:gd name="connsiteX163" fmla="*/ 30171 w 948997"/>
                <a:gd name="connsiteY163" fmla="*/ 874941 h 948995"/>
                <a:gd name="connsiteX164" fmla="*/ 30171 w 948997"/>
                <a:gd name="connsiteY164" fmla="*/ 109710 h 948995"/>
                <a:gd name="connsiteX165" fmla="*/ 76798 w 948997"/>
                <a:gd name="connsiteY165" fmla="*/ 63084 h 948995"/>
                <a:gd name="connsiteX166" fmla="*/ 183766 w 948997"/>
                <a:gd name="connsiteY166" fmla="*/ 63084 h 948995"/>
                <a:gd name="connsiteX167" fmla="*/ 183766 w 948997"/>
                <a:gd name="connsiteY167" fmla="*/ 93254 h 948995"/>
                <a:gd name="connsiteX168" fmla="*/ 93254 w 948997"/>
                <a:gd name="connsiteY168" fmla="*/ 93254 h 948995"/>
                <a:gd name="connsiteX169" fmla="*/ 63084 w 948997"/>
                <a:gd name="connsiteY169" fmla="*/ 123424 h 948995"/>
                <a:gd name="connsiteX170" fmla="*/ 63084 w 948997"/>
                <a:gd name="connsiteY170" fmla="*/ 858485 h 948995"/>
                <a:gd name="connsiteX171" fmla="*/ 93254 w 948997"/>
                <a:gd name="connsiteY171" fmla="*/ 888655 h 948995"/>
                <a:gd name="connsiteX172" fmla="*/ 551296 w 948997"/>
                <a:gd name="connsiteY172" fmla="*/ 888655 h 948995"/>
                <a:gd name="connsiteX173" fmla="*/ 581467 w 948997"/>
                <a:gd name="connsiteY173" fmla="*/ 858485 h 948995"/>
                <a:gd name="connsiteX174" fmla="*/ 581467 w 948997"/>
                <a:gd name="connsiteY174" fmla="*/ 828314 h 948995"/>
                <a:gd name="connsiteX175" fmla="*/ 611637 w 948997"/>
                <a:gd name="connsiteY175" fmla="*/ 828314 h 948995"/>
                <a:gd name="connsiteX176" fmla="*/ 611637 w 948997"/>
                <a:gd name="connsiteY176" fmla="*/ 874941 h 948995"/>
                <a:gd name="connsiteX177" fmla="*/ 872200 w 948997"/>
                <a:gd name="connsiteY177" fmla="*/ 798144 h 948995"/>
                <a:gd name="connsiteX178" fmla="*/ 825573 w 948997"/>
                <a:gd name="connsiteY178" fmla="*/ 798144 h 948995"/>
                <a:gd name="connsiteX179" fmla="*/ 825573 w 948997"/>
                <a:gd name="connsiteY179" fmla="*/ 707633 h 948995"/>
                <a:gd name="connsiteX180" fmla="*/ 872200 w 948997"/>
                <a:gd name="connsiteY180" fmla="*/ 707633 h 948995"/>
                <a:gd name="connsiteX181" fmla="*/ 918827 w 948997"/>
                <a:gd name="connsiteY181" fmla="*/ 754260 h 948995"/>
                <a:gd name="connsiteX182" fmla="*/ 872200 w 948997"/>
                <a:gd name="connsiteY182" fmla="*/ 798144 h 948995"/>
                <a:gd name="connsiteX183" fmla="*/ 872200 w 948997"/>
                <a:gd name="connsiteY183" fmla="*/ 798144 h 94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948997" h="948995">
                  <a:moveTo>
                    <a:pt x="872200" y="677462"/>
                  </a:moveTo>
                  <a:lnTo>
                    <a:pt x="641808" y="677462"/>
                  </a:lnTo>
                  <a:lnTo>
                    <a:pt x="641808" y="320903"/>
                  </a:lnTo>
                  <a:cubicBezTo>
                    <a:pt x="647293" y="318160"/>
                    <a:pt x="652779" y="315418"/>
                    <a:pt x="658264" y="312675"/>
                  </a:cubicBezTo>
                  <a:lnTo>
                    <a:pt x="713120" y="381244"/>
                  </a:lnTo>
                  <a:cubicBezTo>
                    <a:pt x="688435" y="405929"/>
                    <a:pt x="671978" y="441584"/>
                    <a:pt x="671978" y="477240"/>
                  </a:cubicBezTo>
                  <a:cubicBezTo>
                    <a:pt x="671978" y="554038"/>
                    <a:pt x="735062" y="614379"/>
                    <a:pt x="809116" y="614379"/>
                  </a:cubicBezTo>
                  <a:cubicBezTo>
                    <a:pt x="883171" y="614379"/>
                    <a:pt x="946255" y="551295"/>
                    <a:pt x="946255" y="477240"/>
                  </a:cubicBezTo>
                  <a:cubicBezTo>
                    <a:pt x="946255" y="400443"/>
                    <a:pt x="883171" y="340102"/>
                    <a:pt x="809116" y="340102"/>
                  </a:cubicBezTo>
                  <a:cubicBezTo>
                    <a:pt x="781689" y="340102"/>
                    <a:pt x="757004" y="348331"/>
                    <a:pt x="735062" y="362045"/>
                  </a:cubicBezTo>
                  <a:lnTo>
                    <a:pt x="680206" y="293475"/>
                  </a:lnTo>
                  <a:cubicBezTo>
                    <a:pt x="707634" y="266048"/>
                    <a:pt x="726833" y="230392"/>
                    <a:pt x="732319" y="186508"/>
                  </a:cubicBezTo>
                  <a:lnTo>
                    <a:pt x="784432" y="186508"/>
                  </a:lnTo>
                  <a:lnTo>
                    <a:pt x="814602" y="246849"/>
                  </a:lnTo>
                  <a:lnTo>
                    <a:pt x="940769" y="246849"/>
                  </a:lnTo>
                  <a:lnTo>
                    <a:pt x="902371" y="170051"/>
                  </a:lnTo>
                  <a:lnTo>
                    <a:pt x="940769" y="93254"/>
                  </a:lnTo>
                  <a:lnTo>
                    <a:pt x="814602" y="93254"/>
                  </a:lnTo>
                  <a:lnTo>
                    <a:pt x="784432" y="153594"/>
                  </a:lnTo>
                  <a:lnTo>
                    <a:pt x="732319" y="153594"/>
                  </a:lnTo>
                  <a:cubicBezTo>
                    <a:pt x="724091" y="68569"/>
                    <a:pt x="652779" y="0"/>
                    <a:pt x="565010" y="0"/>
                  </a:cubicBezTo>
                  <a:cubicBezTo>
                    <a:pt x="523869" y="0"/>
                    <a:pt x="485470" y="13714"/>
                    <a:pt x="458042" y="38399"/>
                  </a:cubicBezTo>
                  <a:cubicBezTo>
                    <a:pt x="455300" y="16456"/>
                    <a:pt x="436100" y="0"/>
                    <a:pt x="414158" y="0"/>
                  </a:cubicBezTo>
                  <a:lnTo>
                    <a:pt x="230393" y="0"/>
                  </a:lnTo>
                  <a:cubicBezTo>
                    <a:pt x="211193" y="0"/>
                    <a:pt x="194737" y="13714"/>
                    <a:pt x="186508" y="30170"/>
                  </a:cubicBezTo>
                  <a:lnTo>
                    <a:pt x="76798" y="30170"/>
                  </a:lnTo>
                  <a:cubicBezTo>
                    <a:pt x="35656" y="30170"/>
                    <a:pt x="0" y="65826"/>
                    <a:pt x="0" y="106968"/>
                  </a:cubicBezTo>
                  <a:lnTo>
                    <a:pt x="0" y="872198"/>
                  </a:lnTo>
                  <a:cubicBezTo>
                    <a:pt x="0" y="913340"/>
                    <a:pt x="35656" y="948995"/>
                    <a:pt x="76798" y="948995"/>
                  </a:cubicBezTo>
                  <a:lnTo>
                    <a:pt x="565010" y="948995"/>
                  </a:lnTo>
                  <a:cubicBezTo>
                    <a:pt x="606152" y="948995"/>
                    <a:pt x="641808" y="913340"/>
                    <a:pt x="641808" y="872198"/>
                  </a:cubicBezTo>
                  <a:lnTo>
                    <a:pt x="641808" y="825571"/>
                  </a:lnTo>
                  <a:lnTo>
                    <a:pt x="872200" y="825571"/>
                  </a:lnTo>
                  <a:cubicBezTo>
                    <a:pt x="913342" y="825571"/>
                    <a:pt x="948998" y="789916"/>
                    <a:pt x="948998" y="748774"/>
                  </a:cubicBezTo>
                  <a:cubicBezTo>
                    <a:pt x="948998" y="707633"/>
                    <a:pt x="913342" y="677462"/>
                    <a:pt x="872200" y="677462"/>
                  </a:cubicBezTo>
                  <a:lnTo>
                    <a:pt x="872200" y="677462"/>
                  </a:lnTo>
                  <a:close/>
                  <a:moveTo>
                    <a:pt x="918827" y="477240"/>
                  </a:moveTo>
                  <a:cubicBezTo>
                    <a:pt x="918827" y="537581"/>
                    <a:pt x="869457" y="584208"/>
                    <a:pt x="811859" y="584208"/>
                  </a:cubicBezTo>
                  <a:cubicBezTo>
                    <a:pt x="754261" y="584208"/>
                    <a:pt x="704891" y="534839"/>
                    <a:pt x="704891" y="477240"/>
                  </a:cubicBezTo>
                  <a:cubicBezTo>
                    <a:pt x="704891" y="416900"/>
                    <a:pt x="754261" y="370273"/>
                    <a:pt x="811859" y="370273"/>
                  </a:cubicBezTo>
                  <a:cubicBezTo>
                    <a:pt x="869457" y="370273"/>
                    <a:pt x="918827" y="419643"/>
                    <a:pt x="918827" y="477240"/>
                  </a:cubicBezTo>
                  <a:lnTo>
                    <a:pt x="918827" y="477240"/>
                  </a:lnTo>
                  <a:close/>
                  <a:moveTo>
                    <a:pt x="836544" y="216678"/>
                  </a:moveTo>
                  <a:lnTo>
                    <a:pt x="820088" y="186508"/>
                  </a:lnTo>
                  <a:lnTo>
                    <a:pt x="877686" y="186508"/>
                  </a:lnTo>
                  <a:lnTo>
                    <a:pt x="894142" y="216678"/>
                  </a:lnTo>
                  <a:lnTo>
                    <a:pt x="836544" y="216678"/>
                  </a:lnTo>
                  <a:close/>
                  <a:moveTo>
                    <a:pt x="836544" y="126167"/>
                  </a:moveTo>
                  <a:lnTo>
                    <a:pt x="894142" y="126167"/>
                  </a:lnTo>
                  <a:lnTo>
                    <a:pt x="877686" y="156337"/>
                  </a:lnTo>
                  <a:lnTo>
                    <a:pt x="820088" y="156337"/>
                  </a:lnTo>
                  <a:lnTo>
                    <a:pt x="836544" y="126167"/>
                  </a:lnTo>
                  <a:close/>
                  <a:moveTo>
                    <a:pt x="186508" y="126167"/>
                  </a:moveTo>
                  <a:cubicBezTo>
                    <a:pt x="191994" y="142624"/>
                    <a:pt x="208450" y="156337"/>
                    <a:pt x="230393" y="156337"/>
                  </a:cubicBezTo>
                  <a:lnTo>
                    <a:pt x="400444" y="156337"/>
                  </a:lnTo>
                  <a:cubicBezTo>
                    <a:pt x="400444" y="161823"/>
                    <a:pt x="400444" y="167308"/>
                    <a:pt x="400444" y="172794"/>
                  </a:cubicBezTo>
                  <a:cubicBezTo>
                    <a:pt x="400444" y="222163"/>
                    <a:pt x="422386" y="266048"/>
                    <a:pt x="455300" y="296218"/>
                  </a:cubicBezTo>
                  <a:lnTo>
                    <a:pt x="430615" y="326389"/>
                  </a:lnTo>
                  <a:cubicBezTo>
                    <a:pt x="400444" y="307189"/>
                    <a:pt x="362045" y="293475"/>
                    <a:pt x="323647" y="293475"/>
                  </a:cubicBezTo>
                  <a:cubicBezTo>
                    <a:pt x="213936" y="293475"/>
                    <a:pt x="126167" y="383987"/>
                    <a:pt x="126167" y="490954"/>
                  </a:cubicBezTo>
                  <a:cubicBezTo>
                    <a:pt x="126167" y="600665"/>
                    <a:pt x="216679" y="688433"/>
                    <a:pt x="323647" y="688433"/>
                  </a:cubicBezTo>
                  <a:cubicBezTo>
                    <a:pt x="433357" y="688433"/>
                    <a:pt x="521126" y="597922"/>
                    <a:pt x="521126" y="490954"/>
                  </a:cubicBezTo>
                  <a:cubicBezTo>
                    <a:pt x="521126" y="433357"/>
                    <a:pt x="496441" y="378501"/>
                    <a:pt x="455300" y="342845"/>
                  </a:cubicBezTo>
                  <a:lnTo>
                    <a:pt x="479984" y="312675"/>
                  </a:lnTo>
                  <a:cubicBezTo>
                    <a:pt x="501927" y="326389"/>
                    <a:pt x="526611" y="334617"/>
                    <a:pt x="554039" y="337360"/>
                  </a:cubicBezTo>
                  <a:lnTo>
                    <a:pt x="554039" y="677462"/>
                  </a:lnTo>
                  <a:lnTo>
                    <a:pt x="474499" y="677462"/>
                  </a:lnTo>
                  <a:lnTo>
                    <a:pt x="364788" y="718604"/>
                  </a:lnTo>
                  <a:cubicBezTo>
                    <a:pt x="351074" y="724089"/>
                    <a:pt x="340103" y="737803"/>
                    <a:pt x="340103" y="754260"/>
                  </a:cubicBezTo>
                  <a:cubicBezTo>
                    <a:pt x="340103" y="770716"/>
                    <a:pt x="351074" y="784430"/>
                    <a:pt x="364788" y="789916"/>
                  </a:cubicBezTo>
                  <a:lnTo>
                    <a:pt x="474499" y="831057"/>
                  </a:lnTo>
                  <a:lnTo>
                    <a:pt x="554039" y="831057"/>
                  </a:lnTo>
                  <a:lnTo>
                    <a:pt x="554039" y="861227"/>
                  </a:lnTo>
                  <a:lnTo>
                    <a:pt x="93254" y="861227"/>
                  </a:lnTo>
                  <a:lnTo>
                    <a:pt x="93254" y="126167"/>
                  </a:lnTo>
                  <a:lnTo>
                    <a:pt x="186508" y="126167"/>
                  </a:lnTo>
                  <a:close/>
                  <a:moveTo>
                    <a:pt x="397701" y="570495"/>
                  </a:moveTo>
                  <a:lnTo>
                    <a:pt x="367531" y="570495"/>
                  </a:lnTo>
                  <a:lnTo>
                    <a:pt x="367531" y="447070"/>
                  </a:lnTo>
                  <a:lnTo>
                    <a:pt x="397701" y="447070"/>
                  </a:lnTo>
                  <a:lnTo>
                    <a:pt x="397701" y="570495"/>
                  </a:lnTo>
                  <a:close/>
                  <a:moveTo>
                    <a:pt x="337360" y="570495"/>
                  </a:moveTo>
                  <a:lnTo>
                    <a:pt x="307190" y="570495"/>
                  </a:lnTo>
                  <a:lnTo>
                    <a:pt x="307190" y="416900"/>
                  </a:lnTo>
                  <a:lnTo>
                    <a:pt x="337360" y="416900"/>
                  </a:lnTo>
                  <a:lnTo>
                    <a:pt x="337360" y="570495"/>
                  </a:lnTo>
                  <a:close/>
                  <a:moveTo>
                    <a:pt x="277020" y="570495"/>
                  </a:moveTo>
                  <a:lnTo>
                    <a:pt x="246849" y="570495"/>
                  </a:lnTo>
                  <a:lnTo>
                    <a:pt x="246849" y="510154"/>
                  </a:lnTo>
                  <a:lnTo>
                    <a:pt x="277020" y="510154"/>
                  </a:lnTo>
                  <a:lnTo>
                    <a:pt x="277020" y="570495"/>
                  </a:lnTo>
                  <a:close/>
                  <a:moveTo>
                    <a:pt x="452557" y="600665"/>
                  </a:moveTo>
                  <a:cubicBezTo>
                    <a:pt x="422386" y="639064"/>
                    <a:pt x="375759" y="661005"/>
                    <a:pt x="323647" y="661005"/>
                  </a:cubicBezTo>
                  <a:cubicBezTo>
                    <a:pt x="271534" y="661005"/>
                    <a:pt x="224907" y="636321"/>
                    <a:pt x="194737" y="600665"/>
                  </a:cubicBezTo>
                  <a:lnTo>
                    <a:pt x="452557" y="600665"/>
                  </a:lnTo>
                  <a:close/>
                  <a:moveTo>
                    <a:pt x="471756" y="570495"/>
                  </a:moveTo>
                  <a:lnTo>
                    <a:pt x="427872" y="570495"/>
                  </a:lnTo>
                  <a:lnTo>
                    <a:pt x="427872" y="416900"/>
                  </a:lnTo>
                  <a:lnTo>
                    <a:pt x="367531" y="416900"/>
                  </a:lnTo>
                  <a:lnTo>
                    <a:pt x="367531" y="386729"/>
                  </a:lnTo>
                  <a:lnTo>
                    <a:pt x="277020" y="386729"/>
                  </a:lnTo>
                  <a:lnTo>
                    <a:pt x="277020" y="477240"/>
                  </a:lnTo>
                  <a:lnTo>
                    <a:pt x="216679" y="477240"/>
                  </a:lnTo>
                  <a:lnTo>
                    <a:pt x="216679" y="567752"/>
                  </a:lnTo>
                  <a:lnTo>
                    <a:pt x="172794" y="567752"/>
                  </a:lnTo>
                  <a:cubicBezTo>
                    <a:pt x="161823" y="545810"/>
                    <a:pt x="153595" y="518382"/>
                    <a:pt x="153595" y="490954"/>
                  </a:cubicBezTo>
                  <a:cubicBezTo>
                    <a:pt x="153595" y="397701"/>
                    <a:pt x="230393" y="323646"/>
                    <a:pt x="320904" y="323646"/>
                  </a:cubicBezTo>
                  <a:cubicBezTo>
                    <a:pt x="411415" y="323646"/>
                    <a:pt x="488213" y="400443"/>
                    <a:pt x="488213" y="490954"/>
                  </a:cubicBezTo>
                  <a:cubicBezTo>
                    <a:pt x="490955" y="521125"/>
                    <a:pt x="482727" y="545810"/>
                    <a:pt x="471756" y="570495"/>
                  </a:cubicBezTo>
                  <a:lnTo>
                    <a:pt x="471756" y="570495"/>
                  </a:lnTo>
                  <a:close/>
                  <a:moveTo>
                    <a:pt x="373017" y="759745"/>
                  </a:moveTo>
                  <a:cubicBezTo>
                    <a:pt x="370274" y="759745"/>
                    <a:pt x="367531" y="757002"/>
                    <a:pt x="367531" y="754260"/>
                  </a:cubicBezTo>
                  <a:cubicBezTo>
                    <a:pt x="367531" y="751517"/>
                    <a:pt x="370274" y="748774"/>
                    <a:pt x="373017" y="748774"/>
                  </a:cubicBezTo>
                  <a:lnTo>
                    <a:pt x="460785" y="715861"/>
                  </a:lnTo>
                  <a:lnTo>
                    <a:pt x="460785" y="795401"/>
                  </a:lnTo>
                  <a:lnTo>
                    <a:pt x="373017" y="759745"/>
                  </a:lnTo>
                  <a:close/>
                  <a:moveTo>
                    <a:pt x="490955" y="798144"/>
                  </a:moveTo>
                  <a:lnTo>
                    <a:pt x="490955" y="767973"/>
                  </a:lnTo>
                  <a:lnTo>
                    <a:pt x="795403" y="767973"/>
                  </a:lnTo>
                  <a:lnTo>
                    <a:pt x="795403" y="798144"/>
                  </a:lnTo>
                  <a:lnTo>
                    <a:pt x="490955" y="798144"/>
                  </a:lnTo>
                  <a:close/>
                  <a:moveTo>
                    <a:pt x="795403" y="737803"/>
                  </a:moveTo>
                  <a:lnTo>
                    <a:pt x="490955" y="737803"/>
                  </a:lnTo>
                  <a:lnTo>
                    <a:pt x="490955" y="707633"/>
                  </a:lnTo>
                  <a:lnTo>
                    <a:pt x="795403" y="707633"/>
                  </a:lnTo>
                  <a:lnTo>
                    <a:pt x="795403" y="737803"/>
                  </a:lnTo>
                  <a:close/>
                  <a:moveTo>
                    <a:pt x="611637" y="677462"/>
                  </a:moveTo>
                  <a:lnTo>
                    <a:pt x="581467" y="677462"/>
                  </a:lnTo>
                  <a:lnTo>
                    <a:pt x="581467" y="340102"/>
                  </a:lnTo>
                  <a:cubicBezTo>
                    <a:pt x="592438" y="340102"/>
                    <a:pt x="603409" y="337360"/>
                    <a:pt x="611637" y="334617"/>
                  </a:cubicBezTo>
                  <a:lnTo>
                    <a:pt x="611637" y="677462"/>
                  </a:lnTo>
                  <a:close/>
                  <a:moveTo>
                    <a:pt x="567753" y="32913"/>
                  </a:moveTo>
                  <a:cubicBezTo>
                    <a:pt x="639065" y="32913"/>
                    <a:pt x="696663" y="87768"/>
                    <a:pt x="704891" y="156337"/>
                  </a:cubicBezTo>
                  <a:lnTo>
                    <a:pt x="641808" y="156337"/>
                  </a:lnTo>
                  <a:cubicBezTo>
                    <a:pt x="633579" y="120681"/>
                    <a:pt x="603409" y="95997"/>
                    <a:pt x="567753" y="95997"/>
                  </a:cubicBezTo>
                  <a:cubicBezTo>
                    <a:pt x="526611" y="95997"/>
                    <a:pt x="490955" y="131653"/>
                    <a:pt x="490955" y="172794"/>
                  </a:cubicBezTo>
                  <a:cubicBezTo>
                    <a:pt x="490955" y="213936"/>
                    <a:pt x="526611" y="249591"/>
                    <a:pt x="567753" y="249591"/>
                  </a:cubicBezTo>
                  <a:cubicBezTo>
                    <a:pt x="603409" y="249591"/>
                    <a:pt x="636322" y="222163"/>
                    <a:pt x="641808" y="189250"/>
                  </a:cubicBezTo>
                  <a:lnTo>
                    <a:pt x="704891" y="189250"/>
                  </a:lnTo>
                  <a:cubicBezTo>
                    <a:pt x="696663" y="257819"/>
                    <a:pt x="639065" y="312675"/>
                    <a:pt x="567753" y="312675"/>
                  </a:cubicBezTo>
                  <a:cubicBezTo>
                    <a:pt x="490955" y="312675"/>
                    <a:pt x="430615" y="249591"/>
                    <a:pt x="430615" y="175537"/>
                  </a:cubicBezTo>
                  <a:cubicBezTo>
                    <a:pt x="427872" y="95997"/>
                    <a:pt x="490955" y="32913"/>
                    <a:pt x="567753" y="32913"/>
                  </a:cubicBezTo>
                  <a:lnTo>
                    <a:pt x="567753" y="32913"/>
                  </a:lnTo>
                  <a:close/>
                  <a:moveTo>
                    <a:pt x="608895" y="186508"/>
                  </a:moveTo>
                  <a:cubicBezTo>
                    <a:pt x="603409" y="202964"/>
                    <a:pt x="586952" y="216678"/>
                    <a:pt x="565010" y="216678"/>
                  </a:cubicBezTo>
                  <a:cubicBezTo>
                    <a:pt x="540325" y="216678"/>
                    <a:pt x="518383" y="194736"/>
                    <a:pt x="518383" y="170051"/>
                  </a:cubicBezTo>
                  <a:cubicBezTo>
                    <a:pt x="518383" y="145366"/>
                    <a:pt x="540325" y="123424"/>
                    <a:pt x="565010" y="123424"/>
                  </a:cubicBezTo>
                  <a:cubicBezTo>
                    <a:pt x="584210" y="123424"/>
                    <a:pt x="600666" y="137138"/>
                    <a:pt x="608895" y="153594"/>
                  </a:cubicBezTo>
                  <a:lnTo>
                    <a:pt x="551296" y="153594"/>
                  </a:lnTo>
                  <a:lnTo>
                    <a:pt x="551296" y="183765"/>
                  </a:lnTo>
                  <a:lnTo>
                    <a:pt x="608895" y="183765"/>
                  </a:lnTo>
                  <a:close/>
                  <a:moveTo>
                    <a:pt x="213936" y="49370"/>
                  </a:moveTo>
                  <a:cubicBezTo>
                    <a:pt x="213936" y="41141"/>
                    <a:pt x="219421" y="32913"/>
                    <a:pt x="230393" y="32913"/>
                  </a:cubicBezTo>
                  <a:lnTo>
                    <a:pt x="414158" y="32913"/>
                  </a:lnTo>
                  <a:cubicBezTo>
                    <a:pt x="422386" y="32913"/>
                    <a:pt x="430615" y="41141"/>
                    <a:pt x="430615" y="49370"/>
                  </a:cubicBezTo>
                  <a:lnTo>
                    <a:pt x="430615" y="74054"/>
                  </a:lnTo>
                  <a:cubicBezTo>
                    <a:pt x="419644" y="90511"/>
                    <a:pt x="411415" y="106968"/>
                    <a:pt x="405930" y="123424"/>
                  </a:cubicBezTo>
                  <a:lnTo>
                    <a:pt x="230393" y="123424"/>
                  </a:lnTo>
                  <a:cubicBezTo>
                    <a:pt x="222164" y="123424"/>
                    <a:pt x="213936" y="115196"/>
                    <a:pt x="213936" y="106968"/>
                  </a:cubicBezTo>
                  <a:lnTo>
                    <a:pt x="213936" y="49370"/>
                  </a:lnTo>
                  <a:close/>
                  <a:moveTo>
                    <a:pt x="611637" y="874941"/>
                  </a:moveTo>
                  <a:cubicBezTo>
                    <a:pt x="611637" y="899626"/>
                    <a:pt x="589695" y="921568"/>
                    <a:pt x="565010" y="921568"/>
                  </a:cubicBezTo>
                  <a:lnTo>
                    <a:pt x="76798" y="921568"/>
                  </a:lnTo>
                  <a:cubicBezTo>
                    <a:pt x="52113" y="921568"/>
                    <a:pt x="30171" y="899626"/>
                    <a:pt x="30171" y="874941"/>
                  </a:cubicBezTo>
                  <a:lnTo>
                    <a:pt x="30171" y="109710"/>
                  </a:lnTo>
                  <a:cubicBezTo>
                    <a:pt x="30171" y="85025"/>
                    <a:pt x="52113" y="63084"/>
                    <a:pt x="76798" y="63084"/>
                  </a:cubicBezTo>
                  <a:lnTo>
                    <a:pt x="183766" y="63084"/>
                  </a:lnTo>
                  <a:lnTo>
                    <a:pt x="183766" y="93254"/>
                  </a:lnTo>
                  <a:lnTo>
                    <a:pt x="93254" y="93254"/>
                  </a:lnTo>
                  <a:cubicBezTo>
                    <a:pt x="76798" y="93254"/>
                    <a:pt x="63084" y="106968"/>
                    <a:pt x="63084" y="123424"/>
                  </a:cubicBezTo>
                  <a:lnTo>
                    <a:pt x="63084" y="858485"/>
                  </a:lnTo>
                  <a:cubicBezTo>
                    <a:pt x="63084" y="874941"/>
                    <a:pt x="76798" y="888655"/>
                    <a:pt x="93254" y="888655"/>
                  </a:cubicBezTo>
                  <a:lnTo>
                    <a:pt x="551296" y="888655"/>
                  </a:lnTo>
                  <a:cubicBezTo>
                    <a:pt x="567753" y="888655"/>
                    <a:pt x="581467" y="874941"/>
                    <a:pt x="581467" y="858485"/>
                  </a:cubicBezTo>
                  <a:lnTo>
                    <a:pt x="581467" y="828314"/>
                  </a:lnTo>
                  <a:lnTo>
                    <a:pt x="611637" y="828314"/>
                  </a:lnTo>
                  <a:lnTo>
                    <a:pt x="611637" y="874941"/>
                  </a:lnTo>
                  <a:close/>
                  <a:moveTo>
                    <a:pt x="872200" y="798144"/>
                  </a:moveTo>
                  <a:lnTo>
                    <a:pt x="825573" y="798144"/>
                  </a:lnTo>
                  <a:lnTo>
                    <a:pt x="825573" y="707633"/>
                  </a:lnTo>
                  <a:lnTo>
                    <a:pt x="872200" y="707633"/>
                  </a:lnTo>
                  <a:cubicBezTo>
                    <a:pt x="896885" y="707633"/>
                    <a:pt x="918827" y="729575"/>
                    <a:pt x="918827" y="754260"/>
                  </a:cubicBezTo>
                  <a:cubicBezTo>
                    <a:pt x="918827" y="778944"/>
                    <a:pt x="896885" y="798144"/>
                    <a:pt x="872200" y="798144"/>
                  </a:cubicBezTo>
                  <a:lnTo>
                    <a:pt x="872200" y="798144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39" name="Freeform 1465">
              <a:extLst>
                <a:ext uri="{FF2B5EF4-FFF2-40B4-BE49-F238E27FC236}">
                  <a16:creationId xmlns:a16="http://schemas.microsoft.com/office/drawing/2014/main" id="{2E2A5677-684B-4A5A-A0DF-9981C00F4F59}"/>
                </a:ext>
              </a:extLst>
            </p:cNvPr>
            <p:cNvSpPr/>
            <p:nvPr/>
          </p:nvSpPr>
          <p:spPr>
            <a:xfrm>
              <a:off x="1400461" y="4233868"/>
              <a:ext cx="156337" cy="153594"/>
            </a:xfrm>
            <a:custGeom>
              <a:avLst/>
              <a:gdLst>
                <a:gd name="connsiteX0" fmla="*/ 0 w 156337"/>
                <a:gd name="connsiteY0" fmla="*/ 112453 h 153594"/>
                <a:gd name="connsiteX1" fmla="*/ 41142 w 156337"/>
                <a:gd name="connsiteY1" fmla="*/ 153595 h 153594"/>
                <a:gd name="connsiteX2" fmla="*/ 60341 w 156337"/>
                <a:gd name="connsiteY2" fmla="*/ 148109 h 153594"/>
                <a:gd name="connsiteX3" fmla="*/ 134396 w 156337"/>
                <a:gd name="connsiteY3" fmla="*/ 112453 h 153594"/>
                <a:gd name="connsiteX4" fmla="*/ 156338 w 156337"/>
                <a:gd name="connsiteY4" fmla="*/ 76797 h 153594"/>
                <a:gd name="connsiteX5" fmla="*/ 134396 w 156337"/>
                <a:gd name="connsiteY5" fmla="*/ 41141 h 153594"/>
                <a:gd name="connsiteX6" fmla="*/ 60341 w 156337"/>
                <a:gd name="connsiteY6" fmla="*/ 5486 h 153594"/>
                <a:gd name="connsiteX7" fmla="*/ 41142 w 156337"/>
                <a:gd name="connsiteY7" fmla="*/ 0 h 153594"/>
                <a:gd name="connsiteX8" fmla="*/ 0 w 156337"/>
                <a:gd name="connsiteY8" fmla="*/ 41141 h 153594"/>
                <a:gd name="connsiteX9" fmla="*/ 0 w 156337"/>
                <a:gd name="connsiteY9" fmla="*/ 112453 h 153594"/>
                <a:gd name="connsiteX10" fmla="*/ 30170 w 156337"/>
                <a:gd name="connsiteY10" fmla="*/ 41141 h 153594"/>
                <a:gd name="connsiteX11" fmla="*/ 38399 w 156337"/>
                <a:gd name="connsiteY11" fmla="*/ 32913 h 153594"/>
                <a:gd name="connsiteX12" fmla="*/ 43884 w 156337"/>
                <a:gd name="connsiteY12" fmla="*/ 32913 h 153594"/>
                <a:gd name="connsiteX13" fmla="*/ 117939 w 156337"/>
                <a:gd name="connsiteY13" fmla="*/ 68569 h 153594"/>
                <a:gd name="connsiteX14" fmla="*/ 123425 w 156337"/>
                <a:gd name="connsiteY14" fmla="*/ 76797 h 153594"/>
                <a:gd name="connsiteX15" fmla="*/ 117939 w 156337"/>
                <a:gd name="connsiteY15" fmla="*/ 85026 h 153594"/>
                <a:gd name="connsiteX16" fmla="*/ 43884 w 156337"/>
                <a:gd name="connsiteY16" fmla="*/ 120682 h 153594"/>
                <a:gd name="connsiteX17" fmla="*/ 30170 w 156337"/>
                <a:gd name="connsiteY17" fmla="*/ 112453 h 153594"/>
                <a:gd name="connsiteX18" fmla="*/ 30170 w 156337"/>
                <a:gd name="connsiteY18" fmla="*/ 41141 h 1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6337" h="153594">
                  <a:moveTo>
                    <a:pt x="0" y="112453"/>
                  </a:moveTo>
                  <a:cubicBezTo>
                    <a:pt x="0" y="134396"/>
                    <a:pt x="19199" y="153595"/>
                    <a:pt x="41142" y="153595"/>
                  </a:cubicBezTo>
                  <a:cubicBezTo>
                    <a:pt x="46627" y="153595"/>
                    <a:pt x="54855" y="150852"/>
                    <a:pt x="60341" y="148109"/>
                  </a:cubicBezTo>
                  <a:lnTo>
                    <a:pt x="134396" y="112453"/>
                  </a:lnTo>
                  <a:cubicBezTo>
                    <a:pt x="148109" y="106968"/>
                    <a:pt x="156338" y="93254"/>
                    <a:pt x="156338" y="76797"/>
                  </a:cubicBezTo>
                  <a:cubicBezTo>
                    <a:pt x="156338" y="60341"/>
                    <a:pt x="148109" y="46627"/>
                    <a:pt x="134396" y="41141"/>
                  </a:cubicBezTo>
                  <a:lnTo>
                    <a:pt x="60341" y="5486"/>
                  </a:lnTo>
                  <a:cubicBezTo>
                    <a:pt x="54855" y="2743"/>
                    <a:pt x="49370" y="0"/>
                    <a:pt x="41142" y="0"/>
                  </a:cubicBezTo>
                  <a:cubicBezTo>
                    <a:pt x="19199" y="0"/>
                    <a:pt x="0" y="19200"/>
                    <a:pt x="0" y="41141"/>
                  </a:cubicBezTo>
                  <a:lnTo>
                    <a:pt x="0" y="112453"/>
                  </a:lnTo>
                  <a:close/>
                  <a:moveTo>
                    <a:pt x="30170" y="41141"/>
                  </a:moveTo>
                  <a:cubicBezTo>
                    <a:pt x="30170" y="35656"/>
                    <a:pt x="35656" y="32913"/>
                    <a:pt x="38399" y="32913"/>
                  </a:cubicBezTo>
                  <a:cubicBezTo>
                    <a:pt x="41142" y="32913"/>
                    <a:pt x="41142" y="32913"/>
                    <a:pt x="43884" y="32913"/>
                  </a:cubicBezTo>
                  <a:lnTo>
                    <a:pt x="117939" y="68569"/>
                  </a:lnTo>
                  <a:cubicBezTo>
                    <a:pt x="120682" y="71312"/>
                    <a:pt x="123425" y="74055"/>
                    <a:pt x="123425" y="76797"/>
                  </a:cubicBezTo>
                  <a:cubicBezTo>
                    <a:pt x="123425" y="79540"/>
                    <a:pt x="120682" y="82283"/>
                    <a:pt x="117939" y="85026"/>
                  </a:cubicBezTo>
                  <a:lnTo>
                    <a:pt x="43884" y="120682"/>
                  </a:lnTo>
                  <a:cubicBezTo>
                    <a:pt x="38399" y="123424"/>
                    <a:pt x="30170" y="117939"/>
                    <a:pt x="30170" y="112453"/>
                  </a:cubicBezTo>
                  <a:lnTo>
                    <a:pt x="30170" y="41141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grpSp>
          <p:nvGrpSpPr>
            <p:cNvPr id="240" name="Graphic 3">
              <a:extLst>
                <a:ext uri="{FF2B5EF4-FFF2-40B4-BE49-F238E27FC236}">
                  <a16:creationId xmlns:a16="http://schemas.microsoft.com/office/drawing/2014/main" id="{58F8887C-11C1-9C19-9A59-72CEEE93F901}"/>
                </a:ext>
              </a:extLst>
            </p:cNvPr>
            <p:cNvGrpSpPr/>
            <p:nvPr/>
          </p:nvGrpSpPr>
          <p:grpSpPr>
            <a:xfrm>
              <a:off x="788824" y="4019932"/>
              <a:ext cx="244106" cy="641806"/>
              <a:chOff x="788824" y="4019932"/>
              <a:chExt cx="244106" cy="641806"/>
            </a:xfrm>
            <a:solidFill>
              <a:srgbClr val="00BADE"/>
            </a:solidFill>
          </p:grpSpPr>
          <p:sp>
            <p:nvSpPr>
              <p:cNvPr id="241" name="Freeform 1467">
                <a:extLst>
                  <a:ext uri="{FF2B5EF4-FFF2-40B4-BE49-F238E27FC236}">
                    <a16:creationId xmlns:a16="http://schemas.microsoft.com/office/drawing/2014/main" id="{616E47C8-8489-10C6-7B8F-60793A0D1347}"/>
                  </a:ext>
                </a:extLst>
              </p:cNvPr>
              <p:cNvSpPr/>
              <p:nvPr/>
            </p:nvSpPr>
            <p:spPr>
              <a:xfrm>
                <a:off x="788824" y="4571228"/>
                <a:ext cx="183765" cy="30170"/>
              </a:xfrm>
              <a:custGeom>
                <a:avLst/>
                <a:gdLst>
                  <a:gd name="connsiteX0" fmla="*/ 0 w 183765"/>
                  <a:gd name="connsiteY0" fmla="*/ 0 h 30170"/>
                  <a:gd name="connsiteX1" fmla="*/ 183765 w 183765"/>
                  <a:gd name="connsiteY1" fmla="*/ 0 h 30170"/>
                  <a:gd name="connsiteX2" fmla="*/ 183765 w 183765"/>
                  <a:gd name="connsiteY2" fmla="*/ 30170 h 30170"/>
                  <a:gd name="connsiteX3" fmla="*/ 0 w 183765"/>
                  <a:gd name="connsiteY3" fmla="*/ 30170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65" h="30170">
                    <a:moveTo>
                      <a:pt x="0" y="0"/>
                    </a:moveTo>
                    <a:lnTo>
                      <a:pt x="183765" y="0"/>
                    </a:lnTo>
                    <a:lnTo>
                      <a:pt x="183765" y="30170"/>
                    </a:lnTo>
                    <a:lnTo>
                      <a:pt x="0" y="30170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42" name="Freeform 1468">
                <a:extLst>
                  <a:ext uri="{FF2B5EF4-FFF2-40B4-BE49-F238E27FC236}">
                    <a16:creationId xmlns:a16="http://schemas.microsoft.com/office/drawing/2014/main" id="{24CB3771-BFE3-645B-ACA2-7E059F05C7B5}"/>
                  </a:ext>
                </a:extLst>
              </p:cNvPr>
              <p:cNvSpPr/>
              <p:nvPr/>
            </p:nvSpPr>
            <p:spPr>
              <a:xfrm>
                <a:off x="788824" y="4631568"/>
                <a:ext cx="183765" cy="30170"/>
              </a:xfrm>
              <a:custGeom>
                <a:avLst/>
                <a:gdLst>
                  <a:gd name="connsiteX0" fmla="*/ 0 w 183765"/>
                  <a:gd name="connsiteY0" fmla="*/ 0 h 30170"/>
                  <a:gd name="connsiteX1" fmla="*/ 183765 w 183765"/>
                  <a:gd name="connsiteY1" fmla="*/ 0 h 30170"/>
                  <a:gd name="connsiteX2" fmla="*/ 183765 w 183765"/>
                  <a:gd name="connsiteY2" fmla="*/ 30170 h 30170"/>
                  <a:gd name="connsiteX3" fmla="*/ 0 w 183765"/>
                  <a:gd name="connsiteY3" fmla="*/ 30170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65" h="30170">
                    <a:moveTo>
                      <a:pt x="0" y="0"/>
                    </a:moveTo>
                    <a:lnTo>
                      <a:pt x="183765" y="0"/>
                    </a:lnTo>
                    <a:lnTo>
                      <a:pt x="183765" y="30170"/>
                    </a:lnTo>
                    <a:lnTo>
                      <a:pt x="0" y="30170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43" name="Freeform 1469">
                <a:extLst>
                  <a:ext uri="{FF2B5EF4-FFF2-40B4-BE49-F238E27FC236}">
                    <a16:creationId xmlns:a16="http://schemas.microsoft.com/office/drawing/2014/main" id="{5D93E257-7BEB-14EC-2205-531234D36AD2}"/>
                  </a:ext>
                </a:extLst>
              </p:cNvPr>
              <p:cNvSpPr/>
              <p:nvPr/>
            </p:nvSpPr>
            <p:spPr>
              <a:xfrm>
                <a:off x="788824" y="4019932"/>
                <a:ext cx="30170" cy="30170"/>
              </a:xfrm>
              <a:custGeom>
                <a:avLst/>
                <a:gdLst>
                  <a:gd name="connsiteX0" fmla="*/ 0 w 30170"/>
                  <a:gd name="connsiteY0" fmla="*/ 0 h 30170"/>
                  <a:gd name="connsiteX1" fmla="*/ 30170 w 30170"/>
                  <a:gd name="connsiteY1" fmla="*/ 0 h 30170"/>
                  <a:gd name="connsiteX2" fmla="*/ 30170 w 30170"/>
                  <a:gd name="connsiteY2" fmla="*/ 30171 h 30170"/>
                  <a:gd name="connsiteX3" fmla="*/ 0 w 30170"/>
                  <a:gd name="connsiteY3" fmla="*/ 30171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70" h="30170">
                    <a:moveTo>
                      <a:pt x="0" y="0"/>
                    </a:moveTo>
                    <a:lnTo>
                      <a:pt x="30170" y="0"/>
                    </a:lnTo>
                    <a:lnTo>
                      <a:pt x="30170" y="30171"/>
                    </a:lnTo>
                    <a:lnTo>
                      <a:pt x="0" y="3017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44" name="Freeform 1470">
                <a:extLst>
                  <a:ext uri="{FF2B5EF4-FFF2-40B4-BE49-F238E27FC236}">
                    <a16:creationId xmlns:a16="http://schemas.microsoft.com/office/drawing/2014/main" id="{905C8B0B-00BD-2182-88BC-D0E8D4582099}"/>
                  </a:ext>
                </a:extLst>
              </p:cNvPr>
              <p:cNvSpPr/>
              <p:nvPr/>
            </p:nvSpPr>
            <p:spPr>
              <a:xfrm>
                <a:off x="849165" y="4019932"/>
                <a:ext cx="183765" cy="30170"/>
              </a:xfrm>
              <a:custGeom>
                <a:avLst/>
                <a:gdLst>
                  <a:gd name="connsiteX0" fmla="*/ 0 w 183765"/>
                  <a:gd name="connsiteY0" fmla="*/ 0 h 30170"/>
                  <a:gd name="connsiteX1" fmla="*/ 183765 w 183765"/>
                  <a:gd name="connsiteY1" fmla="*/ 0 h 30170"/>
                  <a:gd name="connsiteX2" fmla="*/ 183765 w 183765"/>
                  <a:gd name="connsiteY2" fmla="*/ 30171 h 30170"/>
                  <a:gd name="connsiteX3" fmla="*/ 0 w 183765"/>
                  <a:gd name="connsiteY3" fmla="*/ 30171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65" h="30170">
                    <a:moveTo>
                      <a:pt x="0" y="0"/>
                    </a:moveTo>
                    <a:lnTo>
                      <a:pt x="183765" y="0"/>
                    </a:lnTo>
                    <a:lnTo>
                      <a:pt x="183765" y="30171"/>
                    </a:lnTo>
                    <a:lnTo>
                      <a:pt x="0" y="3017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45" name="Freeform 1471">
                <a:extLst>
                  <a:ext uri="{FF2B5EF4-FFF2-40B4-BE49-F238E27FC236}">
                    <a16:creationId xmlns:a16="http://schemas.microsoft.com/office/drawing/2014/main" id="{CE851C3A-A417-EEEF-7503-2E5B9184E6A7}"/>
                  </a:ext>
                </a:extLst>
              </p:cNvPr>
              <p:cNvSpPr/>
              <p:nvPr/>
            </p:nvSpPr>
            <p:spPr>
              <a:xfrm>
                <a:off x="788824" y="4080273"/>
                <a:ext cx="30170" cy="30170"/>
              </a:xfrm>
              <a:custGeom>
                <a:avLst/>
                <a:gdLst>
                  <a:gd name="connsiteX0" fmla="*/ 0 w 30170"/>
                  <a:gd name="connsiteY0" fmla="*/ 0 h 30170"/>
                  <a:gd name="connsiteX1" fmla="*/ 30170 w 30170"/>
                  <a:gd name="connsiteY1" fmla="*/ 0 h 30170"/>
                  <a:gd name="connsiteX2" fmla="*/ 30170 w 30170"/>
                  <a:gd name="connsiteY2" fmla="*/ 30171 h 30170"/>
                  <a:gd name="connsiteX3" fmla="*/ 0 w 30170"/>
                  <a:gd name="connsiteY3" fmla="*/ 30171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70" h="30170">
                    <a:moveTo>
                      <a:pt x="0" y="0"/>
                    </a:moveTo>
                    <a:lnTo>
                      <a:pt x="30170" y="0"/>
                    </a:lnTo>
                    <a:lnTo>
                      <a:pt x="30170" y="30171"/>
                    </a:lnTo>
                    <a:lnTo>
                      <a:pt x="0" y="30171"/>
                    </a:ln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46" name="Freeform 1472">
                <a:extLst>
                  <a:ext uri="{FF2B5EF4-FFF2-40B4-BE49-F238E27FC236}">
                    <a16:creationId xmlns:a16="http://schemas.microsoft.com/office/drawing/2014/main" id="{0D61A6BE-33E5-B517-B038-2BCA40EF613D}"/>
                  </a:ext>
                </a:extLst>
              </p:cNvPr>
              <p:cNvSpPr/>
              <p:nvPr/>
            </p:nvSpPr>
            <p:spPr>
              <a:xfrm>
                <a:off x="849165" y="4080273"/>
                <a:ext cx="183765" cy="30170"/>
              </a:xfrm>
              <a:custGeom>
                <a:avLst/>
                <a:gdLst>
                  <a:gd name="connsiteX0" fmla="*/ 0 w 183765"/>
                  <a:gd name="connsiteY0" fmla="*/ 0 h 30170"/>
                  <a:gd name="connsiteX1" fmla="*/ 183765 w 183765"/>
                  <a:gd name="connsiteY1" fmla="*/ 0 h 30170"/>
                  <a:gd name="connsiteX2" fmla="*/ 183765 w 183765"/>
                  <a:gd name="connsiteY2" fmla="*/ 30171 h 30170"/>
                  <a:gd name="connsiteX3" fmla="*/ 0 w 183765"/>
                  <a:gd name="connsiteY3" fmla="*/ 30171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65" h="30170">
                    <a:moveTo>
                      <a:pt x="0" y="0"/>
                    </a:moveTo>
                    <a:lnTo>
                      <a:pt x="183765" y="0"/>
                    </a:lnTo>
                    <a:lnTo>
                      <a:pt x="183765" y="30171"/>
                    </a:lnTo>
                    <a:lnTo>
                      <a:pt x="0" y="30171"/>
                    </a:lnTo>
                    <a:close/>
                  </a:path>
                </a:pathLst>
              </a:custGeom>
              <a:solidFill>
                <a:srgbClr val="86D3E2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</p:grpSp>
      </p:grpSp>
      <p:grpSp>
        <p:nvGrpSpPr>
          <p:cNvPr id="247" name="Graphic 3">
            <a:extLst>
              <a:ext uri="{FF2B5EF4-FFF2-40B4-BE49-F238E27FC236}">
                <a16:creationId xmlns:a16="http://schemas.microsoft.com/office/drawing/2014/main" id="{A0A1B580-D001-038D-EAA8-0786C550BCE4}"/>
              </a:ext>
            </a:extLst>
          </p:cNvPr>
          <p:cNvGrpSpPr/>
          <p:nvPr/>
        </p:nvGrpSpPr>
        <p:grpSpPr>
          <a:xfrm>
            <a:off x="4722921" y="5987702"/>
            <a:ext cx="462629" cy="446444"/>
            <a:chOff x="8424689" y="5374597"/>
            <a:chExt cx="1088878" cy="1111078"/>
          </a:xfrm>
        </p:grpSpPr>
        <p:sp>
          <p:nvSpPr>
            <p:cNvPr id="248" name="Freeform 1258">
              <a:extLst>
                <a:ext uri="{FF2B5EF4-FFF2-40B4-BE49-F238E27FC236}">
                  <a16:creationId xmlns:a16="http://schemas.microsoft.com/office/drawing/2014/main" id="{81166B91-C111-3D97-86B1-AC35AE2170CE}"/>
                </a:ext>
              </a:extLst>
            </p:cNvPr>
            <p:cNvSpPr/>
            <p:nvPr/>
          </p:nvSpPr>
          <p:spPr>
            <a:xfrm>
              <a:off x="8819647" y="5399542"/>
              <a:ext cx="400988" cy="469012"/>
            </a:xfrm>
            <a:custGeom>
              <a:avLst/>
              <a:gdLst>
                <a:gd name="connsiteX0" fmla="*/ 400444 w 400988"/>
                <a:gd name="connsiteY0" fmla="*/ 189250 h 469012"/>
                <a:gd name="connsiteX1" fmla="*/ 400444 w 400988"/>
                <a:gd name="connsiteY1" fmla="*/ 208450 h 469012"/>
                <a:gd name="connsiteX2" fmla="*/ 342846 w 400988"/>
                <a:gd name="connsiteY2" fmla="*/ 359302 h 469012"/>
                <a:gd name="connsiteX3" fmla="*/ 285248 w 400988"/>
                <a:gd name="connsiteY3" fmla="*/ 469013 h 469012"/>
                <a:gd name="connsiteX4" fmla="*/ 115197 w 400988"/>
                <a:gd name="connsiteY4" fmla="*/ 469013 h 469012"/>
                <a:gd name="connsiteX5" fmla="*/ 57598 w 400988"/>
                <a:gd name="connsiteY5" fmla="*/ 359302 h 469012"/>
                <a:gd name="connsiteX6" fmla="*/ 0 w 400988"/>
                <a:gd name="connsiteY6" fmla="*/ 208450 h 469012"/>
                <a:gd name="connsiteX7" fmla="*/ 60341 w 400988"/>
                <a:gd name="connsiteY7" fmla="*/ 57598 h 469012"/>
                <a:gd name="connsiteX8" fmla="*/ 200222 w 400988"/>
                <a:gd name="connsiteY8" fmla="*/ 0 h 469012"/>
                <a:gd name="connsiteX9" fmla="*/ 200222 w 400988"/>
                <a:gd name="connsiteY9" fmla="*/ 0 h 469012"/>
                <a:gd name="connsiteX10" fmla="*/ 320904 w 400988"/>
                <a:gd name="connsiteY10" fmla="*/ 38399 h 469012"/>
                <a:gd name="connsiteX11" fmla="*/ 400444 w 400988"/>
                <a:gd name="connsiteY11" fmla="*/ 189250 h 4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988" h="469012">
                  <a:moveTo>
                    <a:pt x="400444" y="189250"/>
                  </a:moveTo>
                  <a:cubicBezTo>
                    <a:pt x="400444" y="194736"/>
                    <a:pt x="400444" y="202964"/>
                    <a:pt x="400444" y="208450"/>
                  </a:cubicBezTo>
                  <a:cubicBezTo>
                    <a:pt x="400444" y="279762"/>
                    <a:pt x="373017" y="318161"/>
                    <a:pt x="342846" y="359302"/>
                  </a:cubicBezTo>
                  <a:cubicBezTo>
                    <a:pt x="320904" y="389473"/>
                    <a:pt x="296219" y="422385"/>
                    <a:pt x="285248" y="469013"/>
                  </a:cubicBezTo>
                  <a:lnTo>
                    <a:pt x="115197" y="469013"/>
                  </a:lnTo>
                  <a:cubicBezTo>
                    <a:pt x="104225" y="422385"/>
                    <a:pt x="79540" y="392216"/>
                    <a:pt x="57598" y="359302"/>
                  </a:cubicBezTo>
                  <a:cubicBezTo>
                    <a:pt x="27428" y="318161"/>
                    <a:pt x="0" y="279762"/>
                    <a:pt x="0" y="208450"/>
                  </a:cubicBezTo>
                  <a:cubicBezTo>
                    <a:pt x="0" y="131653"/>
                    <a:pt x="32914" y="85026"/>
                    <a:pt x="60341" y="57598"/>
                  </a:cubicBezTo>
                  <a:cubicBezTo>
                    <a:pt x="98740" y="21943"/>
                    <a:pt x="148109" y="0"/>
                    <a:pt x="200222" y="0"/>
                  </a:cubicBezTo>
                  <a:cubicBezTo>
                    <a:pt x="200222" y="0"/>
                    <a:pt x="200222" y="0"/>
                    <a:pt x="200222" y="0"/>
                  </a:cubicBezTo>
                  <a:cubicBezTo>
                    <a:pt x="241363" y="0"/>
                    <a:pt x="285248" y="13714"/>
                    <a:pt x="320904" y="38399"/>
                  </a:cubicBezTo>
                  <a:cubicBezTo>
                    <a:pt x="320904" y="41141"/>
                    <a:pt x="408672" y="109710"/>
                    <a:pt x="400444" y="189250"/>
                  </a:cubicBezTo>
                  <a:close/>
                </a:path>
              </a:pathLst>
            </a:custGeom>
            <a:solidFill>
              <a:srgbClr val="86D3E2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grpSp>
          <p:nvGrpSpPr>
            <p:cNvPr id="249" name="Graphic 3">
              <a:extLst>
                <a:ext uri="{FF2B5EF4-FFF2-40B4-BE49-F238E27FC236}">
                  <a16:creationId xmlns:a16="http://schemas.microsoft.com/office/drawing/2014/main" id="{776E3189-81D6-C476-98DD-571F08FF0629}"/>
                </a:ext>
              </a:extLst>
            </p:cNvPr>
            <p:cNvGrpSpPr/>
            <p:nvPr/>
          </p:nvGrpSpPr>
          <p:grpSpPr>
            <a:xfrm>
              <a:off x="8424689" y="5374597"/>
              <a:ext cx="1088878" cy="1111078"/>
              <a:chOff x="8424689" y="5374597"/>
              <a:chExt cx="1088878" cy="1111078"/>
            </a:xfrm>
            <a:solidFill>
              <a:srgbClr val="000000"/>
            </a:solidFill>
          </p:grpSpPr>
          <p:grpSp>
            <p:nvGrpSpPr>
              <p:cNvPr id="250" name="Graphic 3">
                <a:extLst>
                  <a:ext uri="{FF2B5EF4-FFF2-40B4-BE49-F238E27FC236}">
                    <a16:creationId xmlns:a16="http://schemas.microsoft.com/office/drawing/2014/main" id="{92E2C754-4B40-8FCB-752C-7545BC72F4EE}"/>
                  </a:ext>
                </a:extLst>
              </p:cNvPr>
              <p:cNvGrpSpPr/>
              <p:nvPr/>
            </p:nvGrpSpPr>
            <p:grpSpPr>
              <a:xfrm>
                <a:off x="8424689" y="5374597"/>
                <a:ext cx="943956" cy="1111078"/>
                <a:chOff x="8424689" y="5374597"/>
                <a:chExt cx="943956" cy="1111078"/>
              </a:xfrm>
              <a:solidFill>
                <a:srgbClr val="000000"/>
              </a:solidFill>
            </p:grpSpPr>
            <p:sp>
              <p:nvSpPr>
                <p:cNvPr id="260" name="Freeform 1270">
                  <a:extLst>
                    <a:ext uri="{FF2B5EF4-FFF2-40B4-BE49-F238E27FC236}">
                      <a16:creationId xmlns:a16="http://schemas.microsoft.com/office/drawing/2014/main" id="{A39F5F3A-824F-9861-49D0-6E32CAE55A90}"/>
                    </a:ext>
                  </a:extLst>
                </p:cNvPr>
                <p:cNvSpPr/>
                <p:nvPr/>
              </p:nvSpPr>
              <p:spPr>
                <a:xfrm>
                  <a:off x="8424689" y="6118146"/>
                  <a:ext cx="943956" cy="367529"/>
                </a:xfrm>
                <a:custGeom>
                  <a:avLst/>
                  <a:gdLst>
                    <a:gd name="connsiteX0" fmla="*/ 833801 w 943956"/>
                    <a:gd name="connsiteY0" fmla="*/ 24685 h 367529"/>
                    <a:gd name="connsiteX1" fmla="*/ 671978 w 943956"/>
                    <a:gd name="connsiteY1" fmla="*/ 106968 h 367529"/>
                    <a:gd name="connsiteX2" fmla="*/ 617123 w 943956"/>
                    <a:gd name="connsiteY2" fmla="*/ 85026 h 367529"/>
                    <a:gd name="connsiteX3" fmla="*/ 507412 w 943956"/>
                    <a:gd name="connsiteY3" fmla="*/ 85026 h 367529"/>
                    <a:gd name="connsiteX4" fmla="*/ 499183 w 943956"/>
                    <a:gd name="connsiteY4" fmla="*/ 85026 h 367529"/>
                    <a:gd name="connsiteX5" fmla="*/ 493698 w 943956"/>
                    <a:gd name="connsiteY5" fmla="*/ 79540 h 367529"/>
                    <a:gd name="connsiteX6" fmla="*/ 493698 w 943956"/>
                    <a:gd name="connsiteY6" fmla="*/ 79540 h 367529"/>
                    <a:gd name="connsiteX7" fmla="*/ 241363 w 943956"/>
                    <a:gd name="connsiteY7" fmla="*/ 32913 h 367529"/>
                    <a:gd name="connsiteX8" fmla="*/ 213936 w 943956"/>
                    <a:gd name="connsiteY8" fmla="*/ 38399 h 367529"/>
                    <a:gd name="connsiteX9" fmla="*/ 189251 w 943956"/>
                    <a:gd name="connsiteY9" fmla="*/ 38399 h 367529"/>
                    <a:gd name="connsiteX10" fmla="*/ 137138 w 943956"/>
                    <a:gd name="connsiteY10" fmla="*/ 0 h 367529"/>
                    <a:gd name="connsiteX11" fmla="*/ 54855 w 943956"/>
                    <a:gd name="connsiteY11" fmla="*/ 0 h 367529"/>
                    <a:gd name="connsiteX12" fmla="*/ 0 w 943956"/>
                    <a:gd name="connsiteY12" fmla="*/ 54855 h 367529"/>
                    <a:gd name="connsiteX13" fmla="*/ 0 w 943956"/>
                    <a:gd name="connsiteY13" fmla="*/ 268790 h 367529"/>
                    <a:gd name="connsiteX14" fmla="*/ 54855 w 943956"/>
                    <a:gd name="connsiteY14" fmla="*/ 323646 h 367529"/>
                    <a:gd name="connsiteX15" fmla="*/ 137138 w 943956"/>
                    <a:gd name="connsiteY15" fmla="*/ 323646 h 367529"/>
                    <a:gd name="connsiteX16" fmla="*/ 189251 w 943956"/>
                    <a:gd name="connsiteY16" fmla="*/ 285247 h 367529"/>
                    <a:gd name="connsiteX17" fmla="*/ 233135 w 943956"/>
                    <a:gd name="connsiteY17" fmla="*/ 285247 h 367529"/>
                    <a:gd name="connsiteX18" fmla="*/ 246849 w 943956"/>
                    <a:gd name="connsiteY18" fmla="*/ 287990 h 367529"/>
                    <a:gd name="connsiteX19" fmla="*/ 458042 w 943956"/>
                    <a:gd name="connsiteY19" fmla="*/ 345588 h 367529"/>
                    <a:gd name="connsiteX20" fmla="*/ 482727 w 943956"/>
                    <a:gd name="connsiteY20" fmla="*/ 353816 h 367529"/>
                    <a:gd name="connsiteX21" fmla="*/ 556781 w 943956"/>
                    <a:gd name="connsiteY21" fmla="*/ 367530 h 367529"/>
                    <a:gd name="connsiteX22" fmla="*/ 650035 w 943956"/>
                    <a:gd name="connsiteY22" fmla="*/ 334616 h 367529"/>
                    <a:gd name="connsiteX23" fmla="*/ 650035 w 943956"/>
                    <a:gd name="connsiteY23" fmla="*/ 334616 h 367529"/>
                    <a:gd name="connsiteX24" fmla="*/ 910598 w 943956"/>
                    <a:gd name="connsiteY24" fmla="*/ 150852 h 367529"/>
                    <a:gd name="connsiteX25" fmla="*/ 932541 w 943956"/>
                    <a:gd name="connsiteY25" fmla="*/ 49369 h 367529"/>
                    <a:gd name="connsiteX26" fmla="*/ 833801 w 943956"/>
                    <a:gd name="connsiteY26" fmla="*/ 24685 h 367529"/>
                    <a:gd name="connsiteX27" fmla="*/ 833801 w 943956"/>
                    <a:gd name="connsiteY27" fmla="*/ 24685 h 367529"/>
                    <a:gd name="connsiteX28" fmla="*/ 148109 w 943956"/>
                    <a:gd name="connsiteY28" fmla="*/ 271533 h 367529"/>
                    <a:gd name="connsiteX29" fmla="*/ 137138 w 943956"/>
                    <a:gd name="connsiteY29" fmla="*/ 282504 h 367529"/>
                    <a:gd name="connsiteX30" fmla="*/ 54855 w 943956"/>
                    <a:gd name="connsiteY30" fmla="*/ 282504 h 367529"/>
                    <a:gd name="connsiteX31" fmla="*/ 43884 w 943956"/>
                    <a:gd name="connsiteY31" fmla="*/ 271533 h 367529"/>
                    <a:gd name="connsiteX32" fmla="*/ 43884 w 943956"/>
                    <a:gd name="connsiteY32" fmla="*/ 57598 h 367529"/>
                    <a:gd name="connsiteX33" fmla="*/ 54855 w 943956"/>
                    <a:gd name="connsiteY33" fmla="*/ 46626 h 367529"/>
                    <a:gd name="connsiteX34" fmla="*/ 137138 w 943956"/>
                    <a:gd name="connsiteY34" fmla="*/ 46626 h 367529"/>
                    <a:gd name="connsiteX35" fmla="*/ 148109 w 943956"/>
                    <a:gd name="connsiteY35" fmla="*/ 57598 h 367529"/>
                    <a:gd name="connsiteX36" fmla="*/ 148109 w 943956"/>
                    <a:gd name="connsiteY36" fmla="*/ 271533 h 367529"/>
                    <a:gd name="connsiteX37" fmla="*/ 885914 w 943956"/>
                    <a:gd name="connsiteY37" fmla="*/ 117938 h 367529"/>
                    <a:gd name="connsiteX38" fmla="*/ 625351 w 943956"/>
                    <a:gd name="connsiteY38" fmla="*/ 301704 h 367529"/>
                    <a:gd name="connsiteX39" fmla="*/ 496441 w 943956"/>
                    <a:gd name="connsiteY39" fmla="*/ 315418 h 367529"/>
                    <a:gd name="connsiteX40" fmla="*/ 469013 w 943956"/>
                    <a:gd name="connsiteY40" fmla="*/ 307189 h 367529"/>
                    <a:gd name="connsiteX41" fmla="*/ 257820 w 943956"/>
                    <a:gd name="connsiteY41" fmla="*/ 249592 h 367529"/>
                    <a:gd name="connsiteX42" fmla="*/ 230392 w 943956"/>
                    <a:gd name="connsiteY42" fmla="*/ 244106 h 367529"/>
                    <a:gd name="connsiteX43" fmla="*/ 189251 w 943956"/>
                    <a:gd name="connsiteY43" fmla="*/ 244106 h 367529"/>
                    <a:gd name="connsiteX44" fmla="*/ 189251 w 943956"/>
                    <a:gd name="connsiteY44" fmla="*/ 82283 h 367529"/>
                    <a:gd name="connsiteX45" fmla="*/ 211193 w 943956"/>
                    <a:gd name="connsiteY45" fmla="*/ 82283 h 367529"/>
                    <a:gd name="connsiteX46" fmla="*/ 252334 w 943956"/>
                    <a:gd name="connsiteY46" fmla="*/ 74054 h 367529"/>
                    <a:gd name="connsiteX47" fmla="*/ 458042 w 943956"/>
                    <a:gd name="connsiteY47" fmla="*/ 109710 h 367529"/>
                    <a:gd name="connsiteX48" fmla="*/ 458042 w 943956"/>
                    <a:gd name="connsiteY48" fmla="*/ 109710 h 367529"/>
                    <a:gd name="connsiteX49" fmla="*/ 501926 w 943956"/>
                    <a:gd name="connsiteY49" fmla="*/ 126167 h 367529"/>
                    <a:gd name="connsiteX50" fmla="*/ 611637 w 943956"/>
                    <a:gd name="connsiteY50" fmla="*/ 126167 h 367529"/>
                    <a:gd name="connsiteX51" fmla="*/ 644550 w 943956"/>
                    <a:gd name="connsiteY51" fmla="*/ 159080 h 367529"/>
                    <a:gd name="connsiteX52" fmla="*/ 611637 w 943956"/>
                    <a:gd name="connsiteY52" fmla="*/ 191993 h 367529"/>
                    <a:gd name="connsiteX53" fmla="*/ 433357 w 943956"/>
                    <a:gd name="connsiteY53" fmla="*/ 191993 h 367529"/>
                    <a:gd name="connsiteX54" fmla="*/ 411415 w 943956"/>
                    <a:gd name="connsiteY54" fmla="*/ 213935 h 367529"/>
                    <a:gd name="connsiteX55" fmla="*/ 433357 w 943956"/>
                    <a:gd name="connsiteY55" fmla="*/ 235878 h 367529"/>
                    <a:gd name="connsiteX56" fmla="*/ 611637 w 943956"/>
                    <a:gd name="connsiteY56" fmla="*/ 235878 h 367529"/>
                    <a:gd name="connsiteX57" fmla="*/ 688435 w 943956"/>
                    <a:gd name="connsiteY57" fmla="*/ 159080 h 367529"/>
                    <a:gd name="connsiteX58" fmla="*/ 685692 w 943956"/>
                    <a:gd name="connsiteY58" fmla="*/ 142623 h 367529"/>
                    <a:gd name="connsiteX59" fmla="*/ 844772 w 943956"/>
                    <a:gd name="connsiteY59" fmla="*/ 60340 h 367529"/>
                    <a:gd name="connsiteX60" fmla="*/ 888656 w 943956"/>
                    <a:gd name="connsiteY60" fmla="*/ 68569 h 367529"/>
                    <a:gd name="connsiteX61" fmla="*/ 885914 w 943956"/>
                    <a:gd name="connsiteY61" fmla="*/ 117938 h 367529"/>
                    <a:gd name="connsiteX62" fmla="*/ 885914 w 943956"/>
                    <a:gd name="connsiteY62" fmla="*/ 117938 h 367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943956" h="367529">
                      <a:moveTo>
                        <a:pt x="833801" y="24685"/>
                      </a:moveTo>
                      <a:lnTo>
                        <a:pt x="671978" y="106968"/>
                      </a:lnTo>
                      <a:cubicBezTo>
                        <a:pt x="658264" y="93254"/>
                        <a:pt x="639064" y="85026"/>
                        <a:pt x="617123" y="85026"/>
                      </a:cubicBezTo>
                      <a:lnTo>
                        <a:pt x="507412" y="85026"/>
                      </a:lnTo>
                      <a:cubicBezTo>
                        <a:pt x="501926" y="85026"/>
                        <a:pt x="501926" y="85026"/>
                        <a:pt x="499183" y="85026"/>
                      </a:cubicBezTo>
                      <a:cubicBezTo>
                        <a:pt x="499183" y="85026"/>
                        <a:pt x="496441" y="82283"/>
                        <a:pt x="493698" y="79540"/>
                      </a:cubicBezTo>
                      <a:lnTo>
                        <a:pt x="493698" y="79540"/>
                      </a:lnTo>
                      <a:cubicBezTo>
                        <a:pt x="403186" y="-5486"/>
                        <a:pt x="326389" y="0"/>
                        <a:pt x="241363" y="32913"/>
                      </a:cubicBezTo>
                      <a:cubicBezTo>
                        <a:pt x="227649" y="38399"/>
                        <a:pt x="227649" y="38399"/>
                        <a:pt x="213936" y="38399"/>
                      </a:cubicBezTo>
                      <a:lnTo>
                        <a:pt x="189251" y="38399"/>
                      </a:lnTo>
                      <a:cubicBezTo>
                        <a:pt x="181023" y="16457"/>
                        <a:pt x="161823" y="0"/>
                        <a:pt x="137138" y="0"/>
                      </a:cubicBezTo>
                      <a:lnTo>
                        <a:pt x="54855" y="0"/>
                      </a:lnTo>
                      <a:cubicBezTo>
                        <a:pt x="24685" y="0"/>
                        <a:pt x="0" y="24685"/>
                        <a:pt x="0" y="54855"/>
                      </a:cubicBezTo>
                      <a:lnTo>
                        <a:pt x="0" y="268790"/>
                      </a:lnTo>
                      <a:cubicBezTo>
                        <a:pt x="0" y="298961"/>
                        <a:pt x="24685" y="323646"/>
                        <a:pt x="54855" y="323646"/>
                      </a:cubicBezTo>
                      <a:lnTo>
                        <a:pt x="137138" y="323646"/>
                      </a:lnTo>
                      <a:cubicBezTo>
                        <a:pt x="161823" y="323646"/>
                        <a:pt x="181023" y="307189"/>
                        <a:pt x="189251" y="285247"/>
                      </a:cubicBezTo>
                      <a:lnTo>
                        <a:pt x="233135" y="285247"/>
                      </a:lnTo>
                      <a:cubicBezTo>
                        <a:pt x="238620" y="285247"/>
                        <a:pt x="244106" y="287990"/>
                        <a:pt x="246849" y="287990"/>
                      </a:cubicBezTo>
                      <a:lnTo>
                        <a:pt x="458042" y="345588"/>
                      </a:lnTo>
                      <a:cubicBezTo>
                        <a:pt x="466270" y="348330"/>
                        <a:pt x="474498" y="351073"/>
                        <a:pt x="482727" y="353816"/>
                      </a:cubicBezTo>
                      <a:cubicBezTo>
                        <a:pt x="510155" y="362044"/>
                        <a:pt x="532097" y="367530"/>
                        <a:pt x="556781" y="367530"/>
                      </a:cubicBezTo>
                      <a:cubicBezTo>
                        <a:pt x="584209" y="367530"/>
                        <a:pt x="611637" y="359302"/>
                        <a:pt x="650035" y="334616"/>
                      </a:cubicBezTo>
                      <a:cubicBezTo>
                        <a:pt x="650035" y="334616"/>
                        <a:pt x="650035" y="334616"/>
                        <a:pt x="650035" y="334616"/>
                      </a:cubicBezTo>
                      <a:lnTo>
                        <a:pt x="910598" y="150852"/>
                      </a:lnTo>
                      <a:cubicBezTo>
                        <a:pt x="943512" y="126167"/>
                        <a:pt x="954483" y="82283"/>
                        <a:pt x="932541" y="49369"/>
                      </a:cubicBezTo>
                      <a:cubicBezTo>
                        <a:pt x="913341" y="16457"/>
                        <a:pt x="869457" y="5485"/>
                        <a:pt x="833801" y="24685"/>
                      </a:cubicBezTo>
                      <a:lnTo>
                        <a:pt x="833801" y="24685"/>
                      </a:lnTo>
                      <a:close/>
                      <a:moveTo>
                        <a:pt x="148109" y="271533"/>
                      </a:moveTo>
                      <a:cubicBezTo>
                        <a:pt x="148109" y="277019"/>
                        <a:pt x="142623" y="282504"/>
                        <a:pt x="137138" y="282504"/>
                      </a:cubicBezTo>
                      <a:lnTo>
                        <a:pt x="54855" y="282504"/>
                      </a:lnTo>
                      <a:cubicBezTo>
                        <a:pt x="49369" y="282504"/>
                        <a:pt x="43884" y="277019"/>
                        <a:pt x="43884" y="271533"/>
                      </a:cubicBezTo>
                      <a:lnTo>
                        <a:pt x="43884" y="57598"/>
                      </a:lnTo>
                      <a:cubicBezTo>
                        <a:pt x="43884" y="52112"/>
                        <a:pt x="49369" y="46626"/>
                        <a:pt x="54855" y="46626"/>
                      </a:cubicBezTo>
                      <a:lnTo>
                        <a:pt x="137138" y="46626"/>
                      </a:lnTo>
                      <a:cubicBezTo>
                        <a:pt x="142623" y="46626"/>
                        <a:pt x="148109" y="52112"/>
                        <a:pt x="148109" y="57598"/>
                      </a:cubicBezTo>
                      <a:lnTo>
                        <a:pt x="148109" y="271533"/>
                      </a:lnTo>
                      <a:close/>
                      <a:moveTo>
                        <a:pt x="885914" y="117938"/>
                      </a:moveTo>
                      <a:lnTo>
                        <a:pt x="625351" y="301704"/>
                      </a:lnTo>
                      <a:cubicBezTo>
                        <a:pt x="573238" y="337359"/>
                        <a:pt x="551296" y="329131"/>
                        <a:pt x="496441" y="315418"/>
                      </a:cubicBezTo>
                      <a:cubicBezTo>
                        <a:pt x="488212" y="312675"/>
                        <a:pt x="479984" y="309932"/>
                        <a:pt x="469013" y="307189"/>
                      </a:cubicBezTo>
                      <a:lnTo>
                        <a:pt x="257820" y="249592"/>
                      </a:lnTo>
                      <a:cubicBezTo>
                        <a:pt x="249592" y="246849"/>
                        <a:pt x="241363" y="244106"/>
                        <a:pt x="230392" y="244106"/>
                      </a:cubicBezTo>
                      <a:lnTo>
                        <a:pt x="189251" y="244106"/>
                      </a:lnTo>
                      <a:lnTo>
                        <a:pt x="189251" y="82283"/>
                      </a:lnTo>
                      <a:lnTo>
                        <a:pt x="211193" y="82283"/>
                      </a:lnTo>
                      <a:cubicBezTo>
                        <a:pt x="227649" y="82283"/>
                        <a:pt x="233135" y="82283"/>
                        <a:pt x="252334" y="74054"/>
                      </a:cubicBezTo>
                      <a:cubicBezTo>
                        <a:pt x="326389" y="43884"/>
                        <a:pt x="383987" y="41141"/>
                        <a:pt x="458042" y="109710"/>
                      </a:cubicBezTo>
                      <a:lnTo>
                        <a:pt x="458042" y="109710"/>
                      </a:lnTo>
                      <a:cubicBezTo>
                        <a:pt x="471755" y="120681"/>
                        <a:pt x="479984" y="126167"/>
                        <a:pt x="501926" y="126167"/>
                      </a:cubicBezTo>
                      <a:lnTo>
                        <a:pt x="611637" y="126167"/>
                      </a:lnTo>
                      <a:cubicBezTo>
                        <a:pt x="630837" y="126167"/>
                        <a:pt x="644550" y="139881"/>
                        <a:pt x="644550" y="159080"/>
                      </a:cubicBezTo>
                      <a:cubicBezTo>
                        <a:pt x="644550" y="178280"/>
                        <a:pt x="630837" y="191993"/>
                        <a:pt x="611637" y="191993"/>
                      </a:cubicBezTo>
                      <a:lnTo>
                        <a:pt x="433357" y="191993"/>
                      </a:lnTo>
                      <a:cubicBezTo>
                        <a:pt x="422386" y="191993"/>
                        <a:pt x="411415" y="202964"/>
                        <a:pt x="411415" y="213935"/>
                      </a:cubicBezTo>
                      <a:cubicBezTo>
                        <a:pt x="411415" y="224906"/>
                        <a:pt x="422386" y="235878"/>
                        <a:pt x="433357" y="235878"/>
                      </a:cubicBezTo>
                      <a:lnTo>
                        <a:pt x="611637" y="235878"/>
                      </a:lnTo>
                      <a:cubicBezTo>
                        <a:pt x="652778" y="235878"/>
                        <a:pt x="688435" y="200221"/>
                        <a:pt x="688435" y="159080"/>
                      </a:cubicBezTo>
                      <a:cubicBezTo>
                        <a:pt x="688435" y="153595"/>
                        <a:pt x="688435" y="148109"/>
                        <a:pt x="685692" y="142623"/>
                      </a:cubicBezTo>
                      <a:lnTo>
                        <a:pt x="844772" y="60340"/>
                      </a:lnTo>
                      <a:cubicBezTo>
                        <a:pt x="858486" y="52112"/>
                        <a:pt x="880429" y="54855"/>
                        <a:pt x="888656" y="68569"/>
                      </a:cubicBezTo>
                      <a:cubicBezTo>
                        <a:pt x="905113" y="87768"/>
                        <a:pt x="902370" y="106968"/>
                        <a:pt x="885914" y="117938"/>
                      </a:cubicBezTo>
                      <a:lnTo>
                        <a:pt x="885914" y="1179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24"/>
                </a:p>
              </p:txBody>
            </p:sp>
            <p:sp>
              <p:nvSpPr>
                <p:cNvPr id="261" name="Freeform 1271">
                  <a:extLst>
                    <a:ext uri="{FF2B5EF4-FFF2-40B4-BE49-F238E27FC236}">
                      <a16:creationId xmlns:a16="http://schemas.microsoft.com/office/drawing/2014/main" id="{B28A2E17-758B-42A9-0A81-07B54AEA8D38}"/>
                    </a:ext>
                  </a:extLst>
                </p:cNvPr>
                <p:cNvSpPr/>
                <p:nvPr/>
              </p:nvSpPr>
              <p:spPr>
                <a:xfrm>
                  <a:off x="8803190" y="5374597"/>
                  <a:ext cx="488213" cy="746291"/>
                </a:xfrm>
                <a:custGeom>
                  <a:avLst/>
                  <a:gdLst>
                    <a:gd name="connsiteX0" fmla="*/ 123425 w 488213"/>
                    <a:gd name="connsiteY0" fmla="*/ 513157 h 746291"/>
                    <a:gd name="connsiteX1" fmla="*/ 82283 w 488213"/>
                    <a:gd name="connsiteY1" fmla="*/ 576240 h 746291"/>
                    <a:gd name="connsiteX2" fmla="*/ 128910 w 488213"/>
                    <a:gd name="connsiteY2" fmla="*/ 642066 h 746291"/>
                    <a:gd name="connsiteX3" fmla="*/ 128910 w 488213"/>
                    <a:gd name="connsiteY3" fmla="*/ 674980 h 746291"/>
                    <a:gd name="connsiteX4" fmla="*/ 200223 w 488213"/>
                    <a:gd name="connsiteY4" fmla="*/ 746292 h 746291"/>
                    <a:gd name="connsiteX5" fmla="*/ 296219 w 488213"/>
                    <a:gd name="connsiteY5" fmla="*/ 746292 h 746291"/>
                    <a:gd name="connsiteX6" fmla="*/ 367531 w 488213"/>
                    <a:gd name="connsiteY6" fmla="*/ 674980 h 746291"/>
                    <a:gd name="connsiteX7" fmla="*/ 367531 w 488213"/>
                    <a:gd name="connsiteY7" fmla="*/ 644809 h 746291"/>
                    <a:gd name="connsiteX8" fmla="*/ 414158 w 488213"/>
                    <a:gd name="connsiteY8" fmla="*/ 578983 h 746291"/>
                    <a:gd name="connsiteX9" fmla="*/ 373017 w 488213"/>
                    <a:gd name="connsiteY9" fmla="*/ 515899 h 746291"/>
                    <a:gd name="connsiteX10" fmla="*/ 422386 w 488213"/>
                    <a:gd name="connsiteY10" fmla="*/ 425388 h 746291"/>
                    <a:gd name="connsiteX11" fmla="*/ 488213 w 488213"/>
                    <a:gd name="connsiteY11" fmla="*/ 249851 h 746291"/>
                    <a:gd name="connsiteX12" fmla="*/ 488213 w 488213"/>
                    <a:gd name="connsiteY12" fmla="*/ 227909 h 746291"/>
                    <a:gd name="connsiteX13" fmla="*/ 463528 w 488213"/>
                    <a:gd name="connsiteY13" fmla="*/ 208710 h 746291"/>
                    <a:gd name="connsiteX14" fmla="*/ 444329 w 488213"/>
                    <a:gd name="connsiteY14" fmla="*/ 233395 h 746291"/>
                    <a:gd name="connsiteX15" fmla="*/ 444329 w 488213"/>
                    <a:gd name="connsiteY15" fmla="*/ 252594 h 746291"/>
                    <a:gd name="connsiteX16" fmla="*/ 386730 w 488213"/>
                    <a:gd name="connsiteY16" fmla="*/ 403446 h 746291"/>
                    <a:gd name="connsiteX17" fmla="*/ 329132 w 488213"/>
                    <a:gd name="connsiteY17" fmla="*/ 513157 h 746291"/>
                    <a:gd name="connsiteX18" fmla="*/ 159081 w 488213"/>
                    <a:gd name="connsiteY18" fmla="*/ 513157 h 746291"/>
                    <a:gd name="connsiteX19" fmla="*/ 101483 w 488213"/>
                    <a:gd name="connsiteY19" fmla="*/ 403446 h 746291"/>
                    <a:gd name="connsiteX20" fmla="*/ 43884 w 488213"/>
                    <a:gd name="connsiteY20" fmla="*/ 252594 h 746291"/>
                    <a:gd name="connsiteX21" fmla="*/ 104226 w 488213"/>
                    <a:gd name="connsiteY21" fmla="*/ 101742 h 746291"/>
                    <a:gd name="connsiteX22" fmla="*/ 244106 w 488213"/>
                    <a:gd name="connsiteY22" fmla="*/ 44144 h 746291"/>
                    <a:gd name="connsiteX23" fmla="*/ 244106 w 488213"/>
                    <a:gd name="connsiteY23" fmla="*/ 44144 h 746291"/>
                    <a:gd name="connsiteX24" fmla="*/ 364789 w 488213"/>
                    <a:gd name="connsiteY24" fmla="*/ 82543 h 746291"/>
                    <a:gd name="connsiteX25" fmla="*/ 394958 w 488213"/>
                    <a:gd name="connsiteY25" fmla="*/ 77057 h 746291"/>
                    <a:gd name="connsiteX26" fmla="*/ 389473 w 488213"/>
                    <a:gd name="connsiteY26" fmla="*/ 46887 h 746291"/>
                    <a:gd name="connsiteX27" fmla="*/ 244106 w 488213"/>
                    <a:gd name="connsiteY27" fmla="*/ 260 h 746291"/>
                    <a:gd name="connsiteX28" fmla="*/ 71312 w 488213"/>
                    <a:gd name="connsiteY28" fmla="*/ 68829 h 746291"/>
                    <a:gd name="connsiteX29" fmla="*/ 0 w 488213"/>
                    <a:gd name="connsiteY29" fmla="*/ 249851 h 746291"/>
                    <a:gd name="connsiteX30" fmla="*/ 65826 w 488213"/>
                    <a:gd name="connsiteY30" fmla="*/ 425388 h 746291"/>
                    <a:gd name="connsiteX31" fmla="*/ 123425 w 488213"/>
                    <a:gd name="connsiteY31" fmla="*/ 513157 h 746291"/>
                    <a:gd name="connsiteX32" fmla="*/ 123425 w 488213"/>
                    <a:gd name="connsiteY32" fmla="*/ 513157 h 746291"/>
                    <a:gd name="connsiteX33" fmla="*/ 329132 w 488213"/>
                    <a:gd name="connsiteY33" fmla="*/ 677723 h 746291"/>
                    <a:gd name="connsiteX34" fmla="*/ 301704 w 488213"/>
                    <a:gd name="connsiteY34" fmla="*/ 705150 h 746291"/>
                    <a:gd name="connsiteX35" fmla="*/ 205708 w 488213"/>
                    <a:gd name="connsiteY35" fmla="*/ 705150 h 746291"/>
                    <a:gd name="connsiteX36" fmla="*/ 178280 w 488213"/>
                    <a:gd name="connsiteY36" fmla="*/ 677723 h 746291"/>
                    <a:gd name="connsiteX37" fmla="*/ 178280 w 488213"/>
                    <a:gd name="connsiteY37" fmla="*/ 650295 h 746291"/>
                    <a:gd name="connsiteX38" fmla="*/ 331875 w 488213"/>
                    <a:gd name="connsiteY38" fmla="*/ 650295 h 746291"/>
                    <a:gd name="connsiteX39" fmla="*/ 331875 w 488213"/>
                    <a:gd name="connsiteY39" fmla="*/ 677723 h 746291"/>
                    <a:gd name="connsiteX40" fmla="*/ 153595 w 488213"/>
                    <a:gd name="connsiteY40" fmla="*/ 551555 h 746291"/>
                    <a:gd name="connsiteX41" fmla="*/ 348332 w 488213"/>
                    <a:gd name="connsiteY41" fmla="*/ 551555 h 746291"/>
                    <a:gd name="connsiteX42" fmla="*/ 375759 w 488213"/>
                    <a:gd name="connsiteY42" fmla="*/ 578983 h 746291"/>
                    <a:gd name="connsiteX43" fmla="*/ 348332 w 488213"/>
                    <a:gd name="connsiteY43" fmla="*/ 606411 h 746291"/>
                    <a:gd name="connsiteX44" fmla="*/ 153595 w 488213"/>
                    <a:gd name="connsiteY44" fmla="*/ 606411 h 746291"/>
                    <a:gd name="connsiteX45" fmla="*/ 126167 w 488213"/>
                    <a:gd name="connsiteY45" fmla="*/ 578983 h 746291"/>
                    <a:gd name="connsiteX46" fmla="*/ 153595 w 488213"/>
                    <a:gd name="connsiteY46" fmla="*/ 551555 h 746291"/>
                    <a:gd name="connsiteX47" fmla="*/ 153595 w 488213"/>
                    <a:gd name="connsiteY47" fmla="*/ 551555 h 746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88213" h="746291">
                      <a:moveTo>
                        <a:pt x="123425" y="513157"/>
                      </a:moveTo>
                      <a:cubicBezTo>
                        <a:pt x="98740" y="524128"/>
                        <a:pt x="82283" y="548812"/>
                        <a:pt x="82283" y="576240"/>
                      </a:cubicBezTo>
                      <a:cubicBezTo>
                        <a:pt x="82283" y="606411"/>
                        <a:pt x="101483" y="633838"/>
                        <a:pt x="128910" y="642066"/>
                      </a:cubicBezTo>
                      <a:lnTo>
                        <a:pt x="128910" y="674980"/>
                      </a:lnTo>
                      <a:cubicBezTo>
                        <a:pt x="128910" y="716121"/>
                        <a:pt x="161823" y="746292"/>
                        <a:pt x="200223" y="746292"/>
                      </a:cubicBezTo>
                      <a:lnTo>
                        <a:pt x="296219" y="746292"/>
                      </a:lnTo>
                      <a:cubicBezTo>
                        <a:pt x="337361" y="746292"/>
                        <a:pt x="367531" y="713378"/>
                        <a:pt x="367531" y="674980"/>
                      </a:cubicBezTo>
                      <a:lnTo>
                        <a:pt x="367531" y="644809"/>
                      </a:lnTo>
                      <a:cubicBezTo>
                        <a:pt x="394958" y="633838"/>
                        <a:pt x="414158" y="609153"/>
                        <a:pt x="414158" y="578983"/>
                      </a:cubicBezTo>
                      <a:cubicBezTo>
                        <a:pt x="414158" y="551555"/>
                        <a:pt x="397701" y="526871"/>
                        <a:pt x="373017" y="515899"/>
                      </a:cubicBezTo>
                      <a:cubicBezTo>
                        <a:pt x="381245" y="480243"/>
                        <a:pt x="403187" y="452816"/>
                        <a:pt x="422386" y="425388"/>
                      </a:cubicBezTo>
                      <a:cubicBezTo>
                        <a:pt x="452557" y="381504"/>
                        <a:pt x="488213" y="334877"/>
                        <a:pt x="488213" y="249851"/>
                      </a:cubicBezTo>
                      <a:cubicBezTo>
                        <a:pt x="488213" y="241623"/>
                        <a:pt x="488213" y="233395"/>
                        <a:pt x="488213" y="227909"/>
                      </a:cubicBezTo>
                      <a:cubicBezTo>
                        <a:pt x="488213" y="216938"/>
                        <a:pt x="477241" y="205967"/>
                        <a:pt x="463528" y="208710"/>
                      </a:cubicBezTo>
                      <a:cubicBezTo>
                        <a:pt x="452557" y="208710"/>
                        <a:pt x="441586" y="219681"/>
                        <a:pt x="444329" y="233395"/>
                      </a:cubicBezTo>
                      <a:cubicBezTo>
                        <a:pt x="444329" y="238881"/>
                        <a:pt x="444329" y="247109"/>
                        <a:pt x="444329" y="252594"/>
                      </a:cubicBezTo>
                      <a:cubicBezTo>
                        <a:pt x="444329" y="323906"/>
                        <a:pt x="416901" y="362305"/>
                        <a:pt x="386730" y="403446"/>
                      </a:cubicBezTo>
                      <a:cubicBezTo>
                        <a:pt x="364789" y="433616"/>
                        <a:pt x="340103" y="466529"/>
                        <a:pt x="329132" y="513157"/>
                      </a:cubicBezTo>
                      <a:lnTo>
                        <a:pt x="159081" y="513157"/>
                      </a:lnTo>
                      <a:cubicBezTo>
                        <a:pt x="148109" y="466529"/>
                        <a:pt x="123425" y="436359"/>
                        <a:pt x="101483" y="403446"/>
                      </a:cubicBezTo>
                      <a:cubicBezTo>
                        <a:pt x="71312" y="362305"/>
                        <a:pt x="43884" y="323906"/>
                        <a:pt x="43884" y="252594"/>
                      </a:cubicBezTo>
                      <a:cubicBezTo>
                        <a:pt x="43884" y="175797"/>
                        <a:pt x="76798" y="129170"/>
                        <a:pt x="104226" y="101742"/>
                      </a:cubicBezTo>
                      <a:cubicBezTo>
                        <a:pt x="142624" y="66086"/>
                        <a:pt x="191994" y="44144"/>
                        <a:pt x="244106" y="44144"/>
                      </a:cubicBezTo>
                      <a:cubicBezTo>
                        <a:pt x="244106" y="44144"/>
                        <a:pt x="244106" y="44144"/>
                        <a:pt x="244106" y="44144"/>
                      </a:cubicBezTo>
                      <a:cubicBezTo>
                        <a:pt x="285248" y="44144"/>
                        <a:pt x="329132" y="57858"/>
                        <a:pt x="364789" y="82543"/>
                      </a:cubicBezTo>
                      <a:cubicBezTo>
                        <a:pt x="375759" y="90771"/>
                        <a:pt x="389473" y="88029"/>
                        <a:pt x="394958" y="77057"/>
                      </a:cubicBezTo>
                      <a:cubicBezTo>
                        <a:pt x="403187" y="66086"/>
                        <a:pt x="400444" y="52372"/>
                        <a:pt x="389473" y="46887"/>
                      </a:cubicBezTo>
                      <a:cubicBezTo>
                        <a:pt x="348332" y="16717"/>
                        <a:pt x="296219" y="-2483"/>
                        <a:pt x="244106" y="260"/>
                      </a:cubicBezTo>
                      <a:cubicBezTo>
                        <a:pt x="181023" y="260"/>
                        <a:pt x="117940" y="24945"/>
                        <a:pt x="71312" y="68829"/>
                      </a:cubicBezTo>
                      <a:cubicBezTo>
                        <a:pt x="24685" y="115456"/>
                        <a:pt x="0" y="178539"/>
                        <a:pt x="0" y="249851"/>
                      </a:cubicBezTo>
                      <a:cubicBezTo>
                        <a:pt x="0" y="334877"/>
                        <a:pt x="35656" y="384247"/>
                        <a:pt x="65826" y="425388"/>
                      </a:cubicBezTo>
                      <a:cubicBezTo>
                        <a:pt x="95997" y="452816"/>
                        <a:pt x="115197" y="477500"/>
                        <a:pt x="123425" y="513157"/>
                      </a:cubicBezTo>
                      <a:lnTo>
                        <a:pt x="123425" y="513157"/>
                      </a:lnTo>
                      <a:close/>
                      <a:moveTo>
                        <a:pt x="329132" y="677723"/>
                      </a:moveTo>
                      <a:cubicBezTo>
                        <a:pt x="329132" y="694178"/>
                        <a:pt x="315418" y="705150"/>
                        <a:pt x="301704" y="705150"/>
                      </a:cubicBezTo>
                      <a:lnTo>
                        <a:pt x="205708" y="705150"/>
                      </a:lnTo>
                      <a:cubicBezTo>
                        <a:pt x="189251" y="705150"/>
                        <a:pt x="178280" y="691436"/>
                        <a:pt x="178280" y="677723"/>
                      </a:cubicBezTo>
                      <a:lnTo>
                        <a:pt x="178280" y="650295"/>
                      </a:lnTo>
                      <a:lnTo>
                        <a:pt x="331875" y="650295"/>
                      </a:lnTo>
                      <a:lnTo>
                        <a:pt x="331875" y="677723"/>
                      </a:lnTo>
                      <a:close/>
                      <a:moveTo>
                        <a:pt x="153595" y="551555"/>
                      </a:moveTo>
                      <a:lnTo>
                        <a:pt x="348332" y="551555"/>
                      </a:lnTo>
                      <a:cubicBezTo>
                        <a:pt x="362046" y="551555"/>
                        <a:pt x="375759" y="562526"/>
                        <a:pt x="375759" y="578983"/>
                      </a:cubicBezTo>
                      <a:cubicBezTo>
                        <a:pt x="375759" y="592697"/>
                        <a:pt x="364789" y="606411"/>
                        <a:pt x="348332" y="606411"/>
                      </a:cubicBezTo>
                      <a:lnTo>
                        <a:pt x="153595" y="606411"/>
                      </a:lnTo>
                      <a:cubicBezTo>
                        <a:pt x="139881" y="606411"/>
                        <a:pt x="126167" y="595440"/>
                        <a:pt x="126167" y="578983"/>
                      </a:cubicBezTo>
                      <a:cubicBezTo>
                        <a:pt x="126167" y="562526"/>
                        <a:pt x="139881" y="551555"/>
                        <a:pt x="153595" y="551555"/>
                      </a:cubicBezTo>
                      <a:lnTo>
                        <a:pt x="153595" y="5515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624"/>
                </a:p>
              </p:txBody>
            </p:sp>
          </p:grpSp>
          <p:sp>
            <p:nvSpPr>
              <p:cNvPr id="251" name="Freeform 1261">
                <a:extLst>
                  <a:ext uri="{FF2B5EF4-FFF2-40B4-BE49-F238E27FC236}">
                    <a16:creationId xmlns:a16="http://schemas.microsoft.com/office/drawing/2014/main" id="{190E200E-31DC-2A70-D766-36F2F248300D}"/>
                  </a:ext>
                </a:extLst>
              </p:cNvPr>
              <p:cNvSpPr/>
              <p:nvPr/>
            </p:nvSpPr>
            <p:spPr>
              <a:xfrm>
                <a:off x="9033583" y="5509252"/>
                <a:ext cx="43884" cy="178279"/>
              </a:xfrm>
              <a:custGeom>
                <a:avLst/>
                <a:gdLst>
                  <a:gd name="connsiteX0" fmla="*/ 43884 w 43884"/>
                  <a:gd name="connsiteY0" fmla="*/ 21943 h 178279"/>
                  <a:gd name="connsiteX1" fmla="*/ 21943 w 43884"/>
                  <a:gd name="connsiteY1" fmla="*/ 0 h 178279"/>
                  <a:gd name="connsiteX2" fmla="*/ 0 w 43884"/>
                  <a:gd name="connsiteY2" fmla="*/ 21943 h 178279"/>
                  <a:gd name="connsiteX3" fmla="*/ 0 w 43884"/>
                  <a:gd name="connsiteY3" fmla="*/ 156338 h 178279"/>
                  <a:gd name="connsiteX4" fmla="*/ 21943 w 43884"/>
                  <a:gd name="connsiteY4" fmla="*/ 178280 h 178279"/>
                  <a:gd name="connsiteX5" fmla="*/ 43884 w 43884"/>
                  <a:gd name="connsiteY5" fmla="*/ 156338 h 178279"/>
                  <a:gd name="connsiteX6" fmla="*/ 43884 w 43884"/>
                  <a:gd name="connsiteY6" fmla="*/ 21943 h 17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884" h="178279">
                    <a:moveTo>
                      <a:pt x="43884" y="21943"/>
                    </a:moveTo>
                    <a:cubicBezTo>
                      <a:pt x="43884" y="10971"/>
                      <a:pt x="32914" y="0"/>
                      <a:pt x="21943" y="0"/>
                    </a:cubicBezTo>
                    <a:cubicBezTo>
                      <a:pt x="10972" y="0"/>
                      <a:pt x="0" y="10971"/>
                      <a:pt x="0" y="21943"/>
                    </a:cubicBezTo>
                    <a:lnTo>
                      <a:pt x="0" y="156338"/>
                    </a:lnTo>
                    <a:cubicBezTo>
                      <a:pt x="0" y="167309"/>
                      <a:pt x="10972" y="178280"/>
                      <a:pt x="21943" y="178280"/>
                    </a:cubicBezTo>
                    <a:cubicBezTo>
                      <a:pt x="32914" y="178280"/>
                      <a:pt x="43884" y="167309"/>
                      <a:pt x="43884" y="156338"/>
                    </a:cubicBezTo>
                    <a:lnTo>
                      <a:pt x="43884" y="2194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52" name="Freeform 1262">
                <a:extLst>
                  <a:ext uri="{FF2B5EF4-FFF2-40B4-BE49-F238E27FC236}">
                    <a16:creationId xmlns:a16="http://schemas.microsoft.com/office/drawing/2014/main" id="{EDC37A6B-B3CC-2549-E73F-8D077D0C6344}"/>
                  </a:ext>
                </a:extLst>
              </p:cNvPr>
              <p:cNvSpPr/>
              <p:nvPr/>
            </p:nvSpPr>
            <p:spPr>
              <a:xfrm>
                <a:off x="9033583" y="5745130"/>
                <a:ext cx="43884" cy="43884"/>
              </a:xfrm>
              <a:custGeom>
                <a:avLst/>
                <a:gdLst>
                  <a:gd name="connsiteX0" fmla="*/ 21943 w 43884"/>
                  <a:gd name="connsiteY0" fmla="*/ 0 h 43884"/>
                  <a:gd name="connsiteX1" fmla="*/ 0 w 43884"/>
                  <a:gd name="connsiteY1" fmla="*/ 21942 h 43884"/>
                  <a:gd name="connsiteX2" fmla="*/ 0 w 43884"/>
                  <a:gd name="connsiteY2" fmla="*/ 21942 h 43884"/>
                  <a:gd name="connsiteX3" fmla="*/ 21943 w 43884"/>
                  <a:gd name="connsiteY3" fmla="*/ 43884 h 43884"/>
                  <a:gd name="connsiteX4" fmla="*/ 43884 w 43884"/>
                  <a:gd name="connsiteY4" fmla="*/ 21942 h 43884"/>
                  <a:gd name="connsiteX5" fmla="*/ 21943 w 43884"/>
                  <a:gd name="connsiteY5" fmla="*/ 0 h 43884"/>
                  <a:gd name="connsiteX6" fmla="*/ 21943 w 43884"/>
                  <a:gd name="connsiteY6" fmla="*/ 0 h 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884" h="43884">
                    <a:moveTo>
                      <a:pt x="21943" y="0"/>
                    </a:moveTo>
                    <a:cubicBezTo>
                      <a:pt x="10972" y="0"/>
                      <a:pt x="0" y="10971"/>
                      <a:pt x="0" y="21942"/>
                    </a:cubicBezTo>
                    <a:lnTo>
                      <a:pt x="0" y="21942"/>
                    </a:lnTo>
                    <a:cubicBezTo>
                      <a:pt x="0" y="32913"/>
                      <a:pt x="10972" y="43884"/>
                      <a:pt x="21943" y="43884"/>
                    </a:cubicBezTo>
                    <a:cubicBezTo>
                      <a:pt x="32914" y="43884"/>
                      <a:pt x="43884" y="32913"/>
                      <a:pt x="43884" y="21942"/>
                    </a:cubicBezTo>
                    <a:cubicBezTo>
                      <a:pt x="43884" y="8228"/>
                      <a:pt x="32914" y="0"/>
                      <a:pt x="21943" y="0"/>
                    </a:cubicBezTo>
                    <a:lnTo>
                      <a:pt x="219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53" name="Freeform 1263">
                <a:extLst>
                  <a:ext uri="{FF2B5EF4-FFF2-40B4-BE49-F238E27FC236}">
                    <a16:creationId xmlns:a16="http://schemas.microsoft.com/office/drawing/2014/main" id="{D7913D30-C639-D14A-2A93-25E3637A5293}"/>
                  </a:ext>
                </a:extLst>
              </p:cNvPr>
              <p:cNvSpPr/>
              <p:nvPr/>
            </p:nvSpPr>
            <p:spPr>
              <a:xfrm>
                <a:off x="9381914" y="5621705"/>
                <a:ext cx="131652" cy="43884"/>
              </a:xfrm>
              <a:custGeom>
                <a:avLst/>
                <a:gdLst>
                  <a:gd name="connsiteX0" fmla="*/ 109711 w 131652"/>
                  <a:gd name="connsiteY0" fmla="*/ 0 h 43884"/>
                  <a:gd name="connsiteX1" fmla="*/ 21942 w 131652"/>
                  <a:gd name="connsiteY1" fmla="*/ 0 h 43884"/>
                  <a:gd name="connsiteX2" fmla="*/ 0 w 131652"/>
                  <a:gd name="connsiteY2" fmla="*/ 21942 h 43884"/>
                  <a:gd name="connsiteX3" fmla="*/ 21942 w 131652"/>
                  <a:gd name="connsiteY3" fmla="*/ 43884 h 43884"/>
                  <a:gd name="connsiteX4" fmla="*/ 109711 w 131652"/>
                  <a:gd name="connsiteY4" fmla="*/ 43884 h 43884"/>
                  <a:gd name="connsiteX5" fmla="*/ 131653 w 131652"/>
                  <a:gd name="connsiteY5" fmla="*/ 21942 h 43884"/>
                  <a:gd name="connsiteX6" fmla="*/ 109711 w 131652"/>
                  <a:gd name="connsiteY6" fmla="*/ 0 h 43884"/>
                  <a:gd name="connsiteX7" fmla="*/ 109711 w 131652"/>
                  <a:gd name="connsiteY7" fmla="*/ 0 h 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652" h="43884">
                    <a:moveTo>
                      <a:pt x="109711" y="0"/>
                    </a:moveTo>
                    <a:lnTo>
                      <a:pt x="21942" y="0"/>
                    </a:lnTo>
                    <a:cubicBezTo>
                      <a:pt x="10971" y="0"/>
                      <a:pt x="0" y="10971"/>
                      <a:pt x="0" y="21942"/>
                    </a:cubicBezTo>
                    <a:cubicBezTo>
                      <a:pt x="0" y="32913"/>
                      <a:pt x="10971" y="43884"/>
                      <a:pt x="21942" y="43884"/>
                    </a:cubicBezTo>
                    <a:lnTo>
                      <a:pt x="109711" y="43884"/>
                    </a:lnTo>
                    <a:cubicBezTo>
                      <a:pt x="120682" y="43884"/>
                      <a:pt x="131653" y="32913"/>
                      <a:pt x="131653" y="21942"/>
                    </a:cubicBezTo>
                    <a:cubicBezTo>
                      <a:pt x="131653" y="10971"/>
                      <a:pt x="120682" y="0"/>
                      <a:pt x="109711" y="0"/>
                    </a:cubicBezTo>
                    <a:lnTo>
                      <a:pt x="1097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54" name="Freeform 1264">
                <a:extLst>
                  <a:ext uri="{FF2B5EF4-FFF2-40B4-BE49-F238E27FC236}">
                    <a16:creationId xmlns:a16="http://schemas.microsoft.com/office/drawing/2014/main" id="{D51999D9-E80A-F49F-8AB6-4767B21D982F}"/>
                  </a:ext>
                </a:extLst>
              </p:cNvPr>
              <p:cNvSpPr/>
              <p:nvPr/>
            </p:nvSpPr>
            <p:spPr>
              <a:xfrm>
                <a:off x="9341474" y="5389272"/>
                <a:ext cx="119279" cy="92552"/>
              </a:xfrm>
              <a:custGeom>
                <a:avLst/>
                <a:gdLst>
                  <a:gd name="connsiteX0" fmla="*/ 23984 w 119279"/>
                  <a:gd name="connsiteY0" fmla="*/ 92553 h 92552"/>
                  <a:gd name="connsiteX1" fmla="*/ 34954 w 119279"/>
                  <a:gd name="connsiteY1" fmla="*/ 89810 h 92552"/>
                  <a:gd name="connsiteX2" fmla="*/ 109009 w 119279"/>
                  <a:gd name="connsiteY2" fmla="*/ 40440 h 92552"/>
                  <a:gd name="connsiteX3" fmla="*/ 114495 w 119279"/>
                  <a:gd name="connsiteY3" fmla="*/ 10270 h 92552"/>
                  <a:gd name="connsiteX4" fmla="*/ 84325 w 119279"/>
                  <a:gd name="connsiteY4" fmla="*/ 4785 h 92552"/>
                  <a:gd name="connsiteX5" fmla="*/ 10270 w 119279"/>
                  <a:gd name="connsiteY5" fmla="*/ 54154 h 92552"/>
                  <a:gd name="connsiteX6" fmla="*/ 4785 w 119279"/>
                  <a:gd name="connsiteY6" fmla="*/ 84325 h 92552"/>
                  <a:gd name="connsiteX7" fmla="*/ 23984 w 119279"/>
                  <a:gd name="connsiteY7" fmla="*/ 92553 h 92552"/>
                  <a:gd name="connsiteX8" fmla="*/ 23984 w 119279"/>
                  <a:gd name="connsiteY8" fmla="*/ 92553 h 92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279" h="92552">
                    <a:moveTo>
                      <a:pt x="23984" y="92553"/>
                    </a:moveTo>
                    <a:cubicBezTo>
                      <a:pt x="29469" y="92553"/>
                      <a:pt x="32212" y="92553"/>
                      <a:pt x="34954" y="89810"/>
                    </a:cubicBezTo>
                    <a:lnTo>
                      <a:pt x="109009" y="40440"/>
                    </a:lnTo>
                    <a:cubicBezTo>
                      <a:pt x="119980" y="34954"/>
                      <a:pt x="122723" y="21241"/>
                      <a:pt x="114495" y="10270"/>
                    </a:cubicBezTo>
                    <a:cubicBezTo>
                      <a:pt x="109009" y="-701"/>
                      <a:pt x="95296" y="-3444"/>
                      <a:pt x="84325" y="4785"/>
                    </a:cubicBezTo>
                    <a:lnTo>
                      <a:pt x="10270" y="54154"/>
                    </a:lnTo>
                    <a:cubicBezTo>
                      <a:pt x="-701" y="59640"/>
                      <a:pt x="-3444" y="73354"/>
                      <a:pt x="4785" y="84325"/>
                    </a:cubicBezTo>
                    <a:cubicBezTo>
                      <a:pt x="10270" y="89810"/>
                      <a:pt x="18498" y="92553"/>
                      <a:pt x="23984" y="92553"/>
                    </a:cubicBezTo>
                    <a:lnTo>
                      <a:pt x="23984" y="9255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55" name="Freeform 1265">
                <a:extLst>
                  <a:ext uri="{FF2B5EF4-FFF2-40B4-BE49-F238E27FC236}">
                    <a16:creationId xmlns:a16="http://schemas.microsoft.com/office/drawing/2014/main" id="{A2CDD41B-D3D9-547B-B1D8-689016128981}"/>
                  </a:ext>
                </a:extLst>
              </p:cNvPr>
              <p:cNvSpPr/>
              <p:nvPr/>
            </p:nvSpPr>
            <p:spPr>
              <a:xfrm>
                <a:off x="9343405" y="5808102"/>
                <a:ext cx="117348" cy="90622"/>
              </a:xfrm>
              <a:custGeom>
                <a:avLst/>
                <a:gdLst>
                  <a:gd name="connsiteX0" fmla="*/ 107079 w 117348"/>
                  <a:gd name="connsiteY0" fmla="*/ 52224 h 90622"/>
                  <a:gd name="connsiteX1" fmla="*/ 33024 w 117348"/>
                  <a:gd name="connsiteY1" fmla="*/ 2854 h 90622"/>
                  <a:gd name="connsiteX2" fmla="*/ 2854 w 117348"/>
                  <a:gd name="connsiteY2" fmla="*/ 8340 h 90622"/>
                  <a:gd name="connsiteX3" fmla="*/ 8339 w 117348"/>
                  <a:gd name="connsiteY3" fmla="*/ 38510 h 90622"/>
                  <a:gd name="connsiteX4" fmla="*/ 82394 w 117348"/>
                  <a:gd name="connsiteY4" fmla="*/ 87879 h 90622"/>
                  <a:gd name="connsiteX5" fmla="*/ 93365 w 117348"/>
                  <a:gd name="connsiteY5" fmla="*/ 90622 h 90622"/>
                  <a:gd name="connsiteX6" fmla="*/ 112565 w 117348"/>
                  <a:gd name="connsiteY6" fmla="*/ 79652 h 90622"/>
                  <a:gd name="connsiteX7" fmla="*/ 107079 w 117348"/>
                  <a:gd name="connsiteY7" fmla="*/ 52224 h 90622"/>
                  <a:gd name="connsiteX8" fmla="*/ 107079 w 117348"/>
                  <a:gd name="connsiteY8" fmla="*/ 52224 h 90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" h="90622">
                    <a:moveTo>
                      <a:pt x="107079" y="52224"/>
                    </a:moveTo>
                    <a:lnTo>
                      <a:pt x="33024" y="2854"/>
                    </a:lnTo>
                    <a:cubicBezTo>
                      <a:pt x="22053" y="-2631"/>
                      <a:pt x="8339" y="111"/>
                      <a:pt x="2854" y="8340"/>
                    </a:cubicBezTo>
                    <a:cubicBezTo>
                      <a:pt x="-2632" y="19310"/>
                      <a:pt x="111" y="33024"/>
                      <a:pt x="8339" y="38510"/>
                    </a:cubicBezTo>
                    <a:lnTo>
                      <a:pt x="82394" y="87879"/>
                    </a:lnTo>
                    <a:cubicBezTo>
                      <a:pt x="85137" y="90622"/>
                      <a:pt x="90622" y="90622"/>
                      <a:pt x="93365" y="90622"/>
                    </a:cubicBezTo>
                    <a:cubicBezTo>
                      <a:pt x="101593" y="90622"/>
                      <a:pt x="107079" y="87879"/>
                      <a:pt x="112565" y="79652"/>
                    </a:cubicBezTo>
                    <a:cubicBezTo>
                      <a:pt x="120793" y="71423"/>
                      <a:pt x="118050" y="57709"/>
                      <a:pt x="107079" y="52224"/>
                    </a:cubicBezTo>
                    <a:lnTo>
                      <a:pt x="107079" y="52224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56" name="Freeform 1266">
                <a:extLst>
                  <a:ext uri="{FF2B5EF4-FFF2-40B4-BE49-F238E27FC236}">
                    <a16:creationId xmlns:a16="http://schemas.microsoft.com/office/drawing/2014/main" id="{B3025666-9D1D-5D76-4FC8-4782CC017693}"/>
                  </a:ext>
                </a:extLst>
              </p:cNvPr>
              <p:cNvSpPr/>
              <p:nvPr/>
            </p:nvSpPr>
            <p:spPr>
              <a:xfrm>
                <a:off x="8597483" y="5621705"/>
                <a:ext cx="131653" cy="43884"/>
              </a:xfrm>
              <a:custGeom>
                <a:avLst/>
                <a:gdLst>
                  <a:gd name="connsiteX0" fmla="*/ 21943 w 131653"/>
                  <a:gd name="connsiteY0" fmla="*/ 43884 h 43884"/>
                  <a:gd name="connsiteX1" fmla="*/ 109711 w 131653"/>
                  <a:gd name="connsiteY1" fmla="*/ 43884 h 43884"/>
                  <a:gd name="connsiteX2" fmla="*/ 131653 w 131653"/>
                  <a:gd name="connsiteY2" fmla="*/ 21942 h 43884"/>
                  <a:gd name="connsiteX3" fmla="*/ 109711 w 131653"/>
                  <a:gd name="connsiteY3" fmla="*/ 0 h 43884"/>
                  <a:gd name="connsiteX4" fmla="*/ 21943 w 131653"/>
                  <a:gd name="connsiteY4" fmla="*/ 0 h 43884"/>
                  <a:gd name="connsiteX5" fmla="*/ 0 w 131653"/>
                  <a:gd name="connsiteY5" fmla="*/ 21942 h 43884"/>
                  <a:gd name="connsiteX6" fmla="*/ 21943 w 131653"/>
                  <a:gd name="connsiteY6" fmla="*/ 43884 h 43884"/>
                  <a:gd name="connsiteX7" fmla="*/ 21943 w 131653"/>
                  <a:gd name="connsiteY7" fmla="*/ 43884 h 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653" h="43884">
                    <a:moveTo>
                      <a:pt x="21943" y="43884"/>
                    </a:moveTo>
                    <a:lnTo>
                      <a:pt x="109711" y="43884"/>
                    </a:lnTo>
                    <a:cubicBezTo>
                      <a:pt x="120682" y="43884"/>
                      <a:pt x="131653" y="32913"/>
                      <a:pt x="131653" y="21942"/>
                    </a:cubicBezTo>
                    <a:cubicBezTo>
                      <a:pt x="131653" y="10971"/>
                      <a:pt x="120682" y="0"/>
                      <a:pt x="109711" y="0"/>
                    </a:cubicBezTo>
                    <a:lnTo>
                      <a:pt x="21943" y="0"/>
                    </a:lnTo>
                    <a:cubicBezTo>
                      <a:pt x="10971" y="0"/>
                      <a:pt x="0" y="10971"/>
                      <a:pt x="0" y="21942"/>
                    </a:cubicBezTo>
                    <a:cubicBezTo>
                      <a:pt x="0" y="35656"/>
                      <a:pt x="8229" y="43884"/>
                      <a:pt x="21943" y="43884"/>
                    </a:cubicBezTo>
                    <a:lnTo>
                      <a:pt x="21943" y="43884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57" name="Freeform 1267">
                <a:extLst>
                  <a:ext uri="{FF2B5EF4-FFF2-40B4-BE49-F238E27FC236}">
                    <a16:creationId xmlns:a16="http://schemas.microsoft.com/office/drawing/2014/main" id="{F8A3564F-8A3D-FA4B-AF1F-61ED7A83D28C}"/>
                  </a:ext>
                </a:extLst>
              </p:cNvPr>
              <p:cNvSpPr/>
              <p:nvPr/>
            </p:nvSpPr>
            <p:spPr>
              <a:xfrm>
                <a:off x="8648735" y="5388459"/>
                <a:ext cx="116167" cy="93364"/>
              </a:xfrm>
              <a:custGeom>
                <a:avLst/>
                <a:gdLst>
                  <a:gd name="connsiteX0" fmla="*/ 9089 w 116167"/>
                  <a:gd name="connsiteY0" fmla="*/ 41253 h 93364"/>
                  <a:gd name="connsiteX1" fmla="*/ 83143 w 116167"/>
                  <a:gd name="connsiteY1" fmla="*/ 90622 h 93364"/>
                  <a:gd name="connsiteX2" fmla="*/ 94115 w 116167"/>
                  <a:gd name="connsiteY2" fmla="*/ 93365 h 93364"/>
                  <a:gd name="connsiteX3" fmla="*/ 113314 w 116167"/>
                  <a:gd name="connsiteY3" fmla="*/ 82394 h 93364"/>
                  <a:gd name="connsiteX4" fmla="*/ 107828 w 116167"/>
                  <a:gd name="connsiteY4" fmla="*/ 52223 h 93364"/>
                  <a:gd name="connsiteX5" fmla="*/ 33773 w 116167"/>
                  <a:gd name="connsiteY5" fmla="*/ 2854 h 93364"/>
                  <a:gd name="connsiteX6" fmla="*/ 3603 w 116167"/>
                  <a:gd name="connsiteY6" fmla="*/ 8339 h 93364"/>
                  <a:gd name="connsiteX7" fmla="*/ 9089 w 116167"/>
                  <a:gd name="connsiteY7" fmla="*/ 41253 h 93364"/>
                  <a:gd name="connsiteX8" fmla="*/ 9089 w 116167"/>
                  <a:gd name="connsiteY8" fmla="*/ 41253 h 9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167" h="93364">
                    <a:moveTo>
                      <a:pt x="9089" y="41253"/>
                    </a:moveTo>
                    <a:lnTo>
                      <a:pt x="83143" y="90622"/>
                    </a:lnTo>
                    <a:cubicBezTo>
                      <a:pt x="85886" y="93365"/>
                      <a:pt x="91372" y="93365"/>
                      <a:pt x="94115" y="93365"/>
                    </a:cubicBezTo>
                    <a:cubicBezTo>
                      <a:pt x="102343" y="93365"/>
                      <a:pt x="107828" y="90622"/>
                      <a:pt x="113314" y="82394"/>
                    </a:cubicBezTo>
                    <a:cubicBezTo>
                      <a:pt x="118799" y="71423"/>
                      <a:pt x="116056" y="57709"/>
                      <a:pt x="107828" y="52223"/>
                    </a:cubicBezTo>
                    <a:lnTo>
                      <a:pt x="33773" y="2854"/>
                    </a:lnTo>
                    <a:cubicBezTo>
                      <a:pt x="22803" y="-2632"/>
                      <a:pt x="9089" y="111"/>
                      <a:pt x="3603" y="8339"/>
                    </a:cubicBezTo>
                    <a:cubicBezTo>
                      <a:pt x="-1882" y="19311"/>
                      <a:pt x="-1882" y="33025"/>
                      <a:pt x="9089" y="41253"/>
                    </a:cubicBezTo>
                    <a:lnTo>
                      <a:pt x="9089" y="4125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58" name="Freeform 1268">
                <a:extLst>
                  <a:ext uri="{FF2B5EF4-FFF2-40B4-BE49-F238E27FC236}">
                    <a16:creationId xmlns:a16="http://schemas.microsoft.com/office/drawing/2014/main" id="{7CCFE90B-2646-D802-B0C4-EED09E328FE9}"/>
                  </a:ext>
                </a:extLst>
              </p:cNvPr>
              <p:cNvSpPr/>
              <p:nvPr/>
            </p:nvSpPr>
            <p:spPr>
              <a:xfrm>
                <a:off x="8647554" y="5806328"/>
                <a:ext cx="119279" cy="95139"/>
              </a:xfrm>
              <a:custGeom>
                <a:avLst/>
                <a:gdLst>
                  <a:gd name="connsiteX0" fmla="*/ 84324 w 119279"/>
                  <a:gd name="connsiteY0" fmla="*/ 4628 h 95139"/>
                  <a:gd name="connsiteX1" fmla="*/ 10270 w 119279"/>
                  <a:gd name="connsiteY1" fmla="*/ 53998 h 95139"/>
                  <a:gd name="connsiteX2" fmla="*/ 4784 w 119279"/>
                  <a:gd name="connsiteY2" fmla="*/ 84168 h 95139"/>
                  <a:gd name="connsiteX3" fmla="*/ 23984 w 119279"/>
                  <a:gd name="connsiteY3" fmla="*/ 95140 h 95139"/>
                  <a:gd name="connsiteX4" fmla="*/ 34955 w 119279"/>
                  <a:gd name="connsiteY4" fmla="*/ 92397 h 95139"/>
                  <a:gd name="connsiteX5" fmla="*/ 109010 w 119279"/>
                  <a:gd name="connsiteY5" fmla="*/ 43027 h 95139"/>
                  <a:gd name="connsiteX6" fmla="*/ 114495 w 119279"/>
                  <a:gd name="connsiteY6" fmla="*/ 12857 h 95139"/>
                  <a:gd name="connsiteX7" fmla="*/ 84324 w 119279"/>
                  <a:gd name="connsiteY7" fmla="*/ 4628 h 95139"/>
                  <a:gd name="connsiteX8" fmla="*/ 84324 w 119279"/>
                  <a:gd name="connsiteY8" fmla="*/ 4628 h 9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279" h="95139">
                    <a:moveTo>
                      <a:pt x="84324" y="4628"/>
                    </a:moveTo>
                    <a:lnTo>
                      <a:pt x="10270" y="53998"/>
                    </a:lnTo>
                    <a:cubicBezTo>
                      <a:pt x="-701" y="59483"/>
                      <a:pt x="-3444" y="73197"/>
                      <a:pt x="4784" y="84168"/>
                    </a:cubicBezTo>
                    <a:cubicBezTo>
                      <a:pt x="10270" y="89654"/>
                      <a:pt x="15755" y="95140"/>
                      <a:pt x="23984" y="95140"/>
                    </a:cubicBezTo>
                    <a:cubicBezTo>
                      <a:pt x="29469" y="95140"/>
                      <a:pt x="32212" y="95140"/>
                      <a:pt x="34955" y="92397"/>
                    </a:cubicBezTo>
                    <a:lnTo>
                      <a:pt x="109010" y="43027"/>
                    </a:lnTo>
                    <a:cubicBezTo>
                      <a:pt x="119981" y="37542"/>
                      <a:pt x="122723" y="23828"/>
                      <a:pt x="114495" y="12857"/>
                    </a:cubicBezTo>
                    <a:cubicBezTo>
                      <a:pt x="109010" y="-857"/>
                      <a:pt x="95296" y="-3600"/>
                      <a:pt x="84324" y="4628"/>
                    </a:cubicBezTo>
                    <a:lnTo>
                      <a:pt x="84324" y="4628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59" name="Freeform 1269">
                <a:extLst>
                  <a:ext uri="{FF2B5EF4-FFF2-40B4-BE49-F238E27FC236}">
                    <a16:creationId xmlns:a16="http://schemas.microsoft.com/office/drawing/2014/main" id="{B0E03FB6-F5C8-C506-5289-CAD817996C8A}"/>
                  </a:ext>
                </a:extLst>
              </p:cNvPr>
              <p:cNvSpPr/>
              <p:nvPr/>
            </p:nvSpPr>
            <p:spPr>
              <a:xfrm>
                <a:off x="9227940" y="5486624"/>
                <a:ext cx="44949" cy="41827"/>
              </a:xfrm>
              <a:custGeom>
                <a:avLst/>
                <a:gdLst>
                  <a:gd name="connsiteX0" fmla="*/ 5866 w 44949"/>
                  <a:gd name="connsiteY0" fmla="*/ 36342 h 41827"/>
                  <a:gd name="connsiteX1" fmla="*/ 22322 w 44949"/>
                  <a:gd name="connsiteY1" fmla="*/ 41827 h 41827"/>
                  <a:gd name="connsiteX2" fmla="*/ 38778 w 44949"/>
                  <a:gd name="connsiteY2" fmla="*/ 36342 h 41827"/>
                  <a:gd name="connsiteX3" fmla="*/ 38778 w 44949"/>
                  <a:gd name="connsiteY3" fmla="*/ 6171 h 41827"/>
                  <a:gd name="connsiteX4" fmla="*/ 8609 w 44949"/>
                  <a:gd name="connsiteY4" fmla="*/ 6171 h 41827"/>
                  <a:gd name="connsiteX5" fmla="*/ 5866 w 44949"/>
                  <a:gd name="connsiteY5" fmla="*/ 36342 h 41827"/>
                  <a:gd name="connsiteX6" fmla="*/ 5866 w 44949"/>
                  <a:gd name="connsiteY6" fmla="*/ 36342 h 4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9" h="41827">
                    <a:moveTo>
                      <a:pt x="5866" y="36342"/>
                    </a:moveTo>
                    <a:cubicBezTo>
                      <a:pt x="11351" y="41827"/>
                      <a:pt x="16837" y="41827"/>
                      <a:pt x="22322" y="41827"/>
                    </a:cubicBezTo>
                    <a:cubicBezTo>
                      <a:pt x="27807" y="41827"/>
                      <a:pt x="33293" y="39084"/>
                      <a:pt x="38778" y="36342"/>
                    </a:cubicBezTo>
                    <a:cubicBezTo>
                      <a:pt x="47007" y="28114"/>
                      <a:pt x="47007" y="14400"/>
                      <a:pt x="38778" y="6171"/>
                    </a:cubicBezTo>
                    <a:cubicBezTo>
                      <a:pt x="30550" y="-2057"/>
                      <a:pt x="16837" y="-2057"/>
                      <a:pt x="8609" y="6171"/>
                    </a:cubicBezTo>
                    <a:cubicBezTo>
                      <a:pt x="-2363" y="14400"/>
                      <a:pt x="-2363" y="28114"/>
                      <a:pt x="5866" y="36342"/>
                    </a:cubicBezTo>
                    <a:lnTo>
                      <a:pt x="5866" y="36342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</p:grpSp>
      </p:grpSp>
      <p:grpSp>
        <p:nvGrpSpPr>
          <p:cNvPr id="262" name="Graphic 3">
            <a:extLst>
              <a:ext uri="{FF2B5EF4-FFF2-40B4-BE49-F238E27FC236}">
                <a16:creationId xmlns:a16="http://schemas.microsoft.com/office/drawing/2014/main" id="{CF820E15-5357-904A-0D8C-0062EEE262BD}"/>
              </a:ext>
            </a:extLst>
          </p:cNvPr>
          <p:cNvGrpSpPr/>
          <p:nvPr/>
        </p:nvGrpSpPr>
        <p:grpSpPr>
          <a:xfrm>
            <a:off x="2423057" y="6021689"/>
            <a:ext cx="528511" cy="499256"/>
            <a:chOff x="6480065" y="1995774"/>
            <a:chExt cx="1097109" cy="1094361"/>
          </a:xfrm>
        </p:grpSpPr>
        <p:sp>
          <p:nvSpPr>
            <p:cNvPr id="263" name="Freeform 1382">
              <a:extLst>
                <a:ext uri="{FF2B5EF4-FFF2-40B4-BE49-F238E27FC236}">
                  <a16:creationId xmlns:a16="http://schemas.microsoft.com/office/drawing/2014/main" id="{98561E21-D9D0-492A-8C35-2C7FE4156B0D}"/>
                </a:ext>
              </a:extLst>
            </p:cNvPr>
            <p:cNvSpPr/>
            <p:nvPr/>
          </p:nvSpPr>
          <p:spPr>
            <a:xfrm>
              <a:off x="6485552" y="3054480"/>
              <a:ext cx="1088878" cy="35655"/>
            </a:xfrm>
            <a:custGeom>
              <a:avLst/>
              <a:gdLst>
                <a:gd name="connsiteX0" fmla="*/ 0 w 1088878"/>
                <a:gd name="connsiteY0" fmla="*/ 0 h 35655"/>
                <a:gd name="connsiteX1" fmla="*/ 1088879 w 1088878"/>
                <a:gd name="connsiteY1" fmla="*/ 0 h 35655"/>
                <a:gd name="connsiteX2" fmla="*/ 1088879 w 1088878"/>
                <a:gd name="connsiteY2" fmla="*/ 35656 h 35655"/>
                <a:gd name="connsiteX3" fmla="*/ 0 w 1088878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878" h="35655">
                  <a:moveTo>
                    <a:pt x="0" y="0"/>
                  </a:moveTo>
                  <a:lnTo>
                    <a:pt x="1088879" y="0"/>
                  </a:lnTo>
                  <a:lnTo>
                    <a:pt x="1088879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grpSp>
          <p:nvGrpSpPr>
            <p:cNvPr id="264" name="Graphic 3">
              <a:extLst>
                <a:ext uri="{FF2B5EF4-FFF2-40B4-BE49-F238E27FC236}">
                  <a16:creationId xmlns:a16="http://schemas.microsoft.com/office/drawing/2014/main" id="{F30EB2FC-8157-6570-4DEF-9B630921B292}"/>
                </a:ext>
              </a:extLst>
            </p:cNvPr>
            <p:cNvGrpSpPr/>
            <p:nvPr/>
          </p:nvGrpSpPr>
          <p:grpSpPr>
            <a:xfrm>
              <a:off x="6480065" y="1995774"/>
              <a:ext cx="1097109" cy="943509"/>
              <a:chOff x="6480065" y="1995774"/>
              <a:chExt cx="1097109" cy="943509"/>
            </a:xfrm>
            <a:solidFill>
              <a:srgbClr val="00BADE"/>
            </a:solidFill>
          </p:grpSpPr>
          <p:sp>
            <p:nvSpPr>
              <p:cNvPr id="290" name="Freeform 1409">
                <a:extLst>
                  <a:ext uri="{FF2B5EF4-FFF2-40B4-BE49-F238E27FC236}">
                    <a16:creationId xmlns:a16="http://schemas.microsoft.com/office/drawing/2014/main" id="{31CFFC44-3423-F927-1CA1-DA2C7F182E11}"/>
                  </a:ext>
                </a:extLst>
              </p:cNvPr>
              <p:cNvSpPr/>
              <p:nvPr/>
            </p:nvSpPr>
            <p:spPr>
              <a:xfrm>
                <a:off x="6872282" y="1995774"/>
                <a:ext cx="603408" cy="307189"/>
              </a:xfrm>
              <a:custGeom>
                <a:avLst/>
                <a:gdLst>
                  <a:gd name="connsiteX0" fmla="*/ 38399 w 603408"/>
                  <a:gd name="connsiteY0" fmla="*/ 126167 h 307189"/>
                  <a:gd name="connsiteX1" fmla="*/ 156338 w 603408"/>
                  <a:gd name="connsiteY1" fmla="*/ 109710 h 307189"/>
                  <a:gd name="connsiteX2" fmla="*/ 444329 w 603408"/>
                  <a:gd name="connsiteY2" fmla="*/ 216678 h 307189"/>
                  <a:gd name="connsiteX3" fmla="*/ 403187 w 603408"/>
                  <a:gd name="connsiteY3" fmla="*/ 257819 h 307189"/>
                  <a:gd name="connsiteX4" fmla="*/ 603409 w 603408"/>
                  <a:gd name="connsiteY4" fmla="*/ 307189 h 307189"/>
                  <a:gd name="connsiteX5" fmla="*/ 554039 w 603408"/>
                  <a:gd name="connsiteY5" fmla="*/ 106968 h 307189"/>
                  <a:gd name="connsiteX6" fmla="*/ 521126 w 603408"/>
                  <a:gd name="connsiteY6" fmla="*/ 139881 h 307189"/>
                  <a:gd name="connsiteX7" fmla="*/ 159080 w 603408"/>
                  <a:gd name="connsiteY7" fmla="*/ 0 h 307189"/>
                  <a:gd name="connsiteX8" fmla="*/ 13714 w 603408"/>
                  <a:gd name="connsiteY8" fmla="*/ 19199 h 307189"/>
                  <a:gd name="connsiteX9" fmla="*/ 0 w 603408"/>
                  <a:gd name="connsiteY9" fmla="*/ 21942 h 307189"/>
                  <a:gd name="connsiteX10" fmla="*/ 0 w 603408"/>
                  <a:gd name="connsiteY10" fmla="*/ 123424 h 307189"/>
                  <a:gd name="connsiteX11" fmla="*/ 35656 w 603408"/>
                  <a:gd name="connsiteY11" fmla="*/ 120681 h 307189"/>
                  <a:gd name="connsiteX12" fmla="*/ 38399 w 603408"/>
                  <a:gd name="connsiteY12" fmla="*/ 126167 h 307189"/>
                  <a:gd name="connsiteX13" fmla="*/ 32914 w 603408"/>
                  <a:gd name="connsiteY13" fmla="*/ 54855 h 307189"/>
                  <a:gd name="connsiteX14" fmla="*/ 156338 w 603408"/>
                  <a:gd name="connsiteY14" fmla="*/ 41141 h 307189"/>
                  <a:gd name="connsiteX15" fmla="*/ 507412 w 603408"/>
                  <a:gd name="connsiteY15" fmla="*/ 181022 h 307189"/>
                  <a:gd name="connsiteX16" fmla="*/ 521126 w 603408"/>
                  <a:gd name="connsiteY16" fmla="*/ 191993 h 307189"/>
                  <a:gd name="connsiteX17" fmla="*/ 534840 w 603408"/>
                  <a:gd name="connsiteY17" fmla="*/ 178280 h 307189"/>
                  <a:gd name="connsiteX18" fmla="*/ 554039 w 603408"/>
                  <a:gd name="connsiteY18" fmla="*/ 260562 h 307189"/>
                  <a:gd name="connsiteX19" fmla="*/ 471756 w 603408"/>
                  <a:gd name="connsiteY19" fmla="*/ 241363 h 307189"/>
                  <a:gd name="connsiteX20" fmla="*/ 496441 w 603408"/>
                  <a:gd name="connsiteY20" fmla="*/ 216678 h 307189"/>
                  <a:gd name="connsiteX21" fmla="*/ 482727 w 603408"/>
                  <a:gd name="connsiteY21" fmla="*/ 202964 h 307189"/>
                  <a:gd name="connsiteX22" fmla="*/ 156338 w 603408"/>
                  <a:gd name="connsiteY22" fmla="*/ 74054 h 307189"/>
                  <a:gd name="connsiteX23" fmla="*/ 32914 w 603408"/>
                  <a:gd name="connsiteY23" fmla="*/ 90511 h 307189"/>
                  <a:gd name="connsiteX24" fmla="*/ 32914 w 603408"/>
                  <a:gd name="connsiteY24" fmla="*/ 54855 h 30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3408" h="307189">
                    <a:moveTo>
                      <a:pt x="38399" y="126167"/>
                    </a:moveTo>
                    <a:cubicBezTo>
                      <a:pt x="76797" y="115196"/>
                      <a:pt x="115197" y="109710"/>
                      <a:pt x="156338" y="109710"/>
                    </a:cubicBezTo>
                    <a:cubicBezTo>
                      <a:pt x="263306" y="109710"/>
                      <a:pt x="364788" y="148109"/>
                      <a:pt x="444329" y="216678"/>
                    </a:cubicBezTo>
                    <a:lnTo>
                      <a:pt x="403187" y="257819"/>
                    </a:lnTo>
                    <a:lnTo>
                      <a:pt x="603409" y="307189"/>
                    </a:lnTo>
                    <a:lnTo>
                      <a:pt x="554039" y="106968"/>
                    </a:lnTo>
                    <a:lnTo>
                      <a:pt x="521126" y="139881"/>
                    </a:lnTo>
                    <a:cubicBezTo>
                      <a:pt x="422386" y="49370"/>
                      <a:pt x="293476" y="0"/>
                      <a:pt x="159080" y="0"/>
                    </a:cubicBezTo>
                    <a:cubicBezTo>
                      <a:pt x="109711" y="0"/>
                      <a:pt x="60341" y="5485"/>
                      <a:pt x="13714" y="19199"/>
                    </a:cubicBezTo>
                    <a:lnTo>
                      <a:pt x="0" y="21942"/>
                    </a:lnTo>
                    <a:lnTo>
                      <a:pt x="0" y="123424"/>
                    </a:lnTo>
                    <a:lnTo>
                      <a:pt x="35656" y="120681"/>
                    </a:lnTo>
                    <a:lnTo>
                      <a:pt x="38399" y="126167"/>
                    </a:lnTo>
                    <a:close/>
                    <a:moveTo>
                      <a:pt x="32914" y="54855"/>
                    </a:moveTo>
                    <a:cubicBezTo>
                      <a:pt x="74055" y="43884"/>
                      <a:pt x="115197" y="41141"/>
                      <a:pt x="156338" y="41141"/>
                    </a:cubicBezTo>
                    <a:cubicBezTo>
                      <a:pt x="287991" y="41141"/>
                      <a:pt x="411415" y="90511"/>
                      <a:pt x="507412" y="181022"/>
                    </a:cubicBezTo>
                    <a:lnTo>
                      <a:pt x="521126" y="191993"/>
                    </a:lnTo>
                    <a:lnTo>
                      <a:pt x="534840" y="178280"/>
                    </a:lnTo>
                    <a:lnTo>
                      <a:pt x="554039" y="260562"/>
                    </a:lnTo>
                    <a:lnTo>
                      <a:pt x="471756" y="241363"/>
                    </a:lnTo>
                    <a:lnTo>
                      <a:pt x="496441" y="216678"/>
                    </a:lnTo>
                    <a:lnTo>
                      <a:pt x="482727" y="202964"/>
                    </a:lnTo>
                    <a:cubicBezTo>
                      <a:pt x="394958" y="117939"/>
                      <a:pt x="279763" y="74054"/>
                      <a:pt x="156338" y="74054"/>
                    </a:cubicBezTo>
                    <a:cubicBezTo>
                      <a:pt x="115197" y="74054"/>
                      <a:pt x="74055" y="79540"/>
                      <a:pt x="32914" y="90511"/>
                    </a:cubicBezTo>
                    <a:lnTo>
                      <a:pt x="32914" y="54855"/>
                    </a:lnTo>
                    <a:close/>
                  </a:path>
                </a:pathLst>
              </a:custGeom>
              <a:solidFill>
                <a:srgbClr val="86D3E2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91" name="Freeform 1410">
                <a:extLst>
                  <a:ext uri="{FF2B5EF4-FFF2-40B4-BE49-F238E27FC236}">
                    <a16:creationId xmlns:a16="http://schemas.microsoft.com/office/drawing/2014/main" id="{7523DC34-7B0C-9E61-ADAD-8D55AB72D4B3}"/>
                  </a:ext>
                </a:extLst>
              </p:cNvPr>
              <p:cNvSpPr/>
              <p:nvPr/>
            </p:nvSpPr>
            <p:spPr>
              <a:xfrm>
                <a:off x="6480065" y="2100000"/>
                <a:ext cx="307189" cy="603407"/>
              </a:xfrm>
              <a:custGeom>
                <a:avLst/>
                <a:gdLst>
                  <a:gd name="connsiteX0" fmla="*/ 24685 w 307189"/>
                  <a:gd name="connsiteY0" fmla="*/ 589694 h 603407"/>
                  <a:gd name="connsiteX1" fmla="*/ 27428 w 307189"/>
                  <a:gd name="connsiteY1" fmla="*/ 603408 h 603407"/>
                  <a:gd name="connsiteX2" fmla="*/ 128910 w 307189"/>
                  <a:gd name="connsiteY2" fmla="*/ 603408 h 603407"/>
                  <a:gd name="connsiteX3" fmla="*/ 126167 w 307189"/>
                  <a:gd name="connsiteY3" fmla="*/ 567752 h 603407"/>
                  <a:gd name="connsiteX4" fmla="*/ 126167 w 307189"/>
                  <a:gd name="connsiteY4" fmla="*/ 565009 h 603407"/>
                  <a:gd name="connsiteX5" fmla="*/ 109711 w 307189"/>
                  <a:gd name="connsiteY5" fmla="*/ 447070 h 603407"/>
                  <a:gd name="connsiteX6" fmla="*/ 216678 w 307189"/>
                  <a:gd name="connsiteY6" fmla="*/ 159080 h 603407"/>
                  <a:gd name="connsiteX7" fmla="*/ 257820 w 307189"/>
                  <a:gd name="connsiteY7" fmla="*/ 200221 h 603407"/>
                  <a:gd name="connsiteX8" fmla="*/ 307189 w 307189"/>
                  <a:gd name="connsiteY8" fmla="*/ 0 h 603407"/>
                  <a:gd name="connsiteX9" fmla="*/ 106968 w 307189"/>
                  <a:gd name="connsiteY9" fmla="*/ 49369 h 603407"/>
                  <a:gd name="connsiteX10" fmla="*/ 139880 w 307189"/>
                  <a:gd name="connsiteY10" fmla="*/ 82283 h 603407"/>
                  <a:gd name="connsiteX11" fmla="*/ 0 w 307189"/>
                  <a:gd name="connsiteY11" fmla="*/ 444327 h 603407"/>
                  <a:gd name="connsiteX12" fmla="*/ 24685 w 307189"/>
                  <a:gd name="connsiteY12" fmla="*/ 589694 h 603407"/>
                  <a:gd name="connsiteX13" fmla="*/ 24685 w 307189"/>
                  <a:gd name="connsiteY13" fmla="*/ 589694 h 603407"/>
                  <a:gd name="connsiteX14" fmla="*/ 181022 w 307189"/>
                  <a:gd name="connsiteY14" fmla="*/ 93254 h 603407"/>
                  <a:gd name="connsiteX15" fmla="*/ 191994 w 307189"/>
                  <a:gd name="connsiteY15" fmla="*/ 79540 h 603407"/>
                  <a:gd name="connsiteX16" fmla="*/ 178280 w 307189"/>
                  <a:gd name="connsiteY16" fmla="*/ 65826 h 603407"/>
                  <a:gd name="connsiteX17" fmla="*/ 260563 w 307189"/>
                  <a:gd name="connsiteY17" fmla="*/ 46627 h 603407"/>
                  <a:gd name="connsiteX18" fmla="*/ 241363 w 307189"/>
                  <a:gd name="connsiteY18" fmla="*/ 128910 h 603407"/>
                  <a:gd name="connsiteX19" fmla="*/ 216678 w 307189"/>
                  <a:gd name="connsiteY19" fmla="*/ 104225 h 603407"/>
                  <a:gd name="connsiteX20" fmla="*/ 202965 w 307189"/>
                  <a:gd name="connsiteY20" fmla="*/ 117938 h 603407"/>
                  <a:gd name="connsiteX21" fmla="*/ 74054 w 307189"/>
                  <a:gd name="connsiteY21" fmla="*/ 444327 h 603407"/>
                  <a:gd name="connsiteX22" fmla="*/ 90511 w 307189"/>
                  <a:gd name="connsiteY22" fmla="*/ 567752 h 603407"/>
                  <a:gd name="connsiteX23" fmla="*/ 54855 w 307189"/>
                  <a:gd name="connsiteY23" fmla="*/ 567752 h 603407"/>
                  <a:gd name="connsiteX24" fmla="*/ 41142 w 307189"/>
                  <a:gd name="connsiteY24" fmla="*/ 444327 h 603407"/>
                  <a:gd name="connsiteX25" fmla="*/ 181022 w 307189"/>
                  <a:gd name="connsiteY25" fmla="*/ 93254 h 603407"/>
                  <a:gd name="connsiteX26" fmla="*/ 181022 w 307189"/>
                  <a:gd name="connsiteY26" fmla="*/ 93254 h 60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7189" h="603407">
                    <a:moveTo>
                      <a:pt x="24685" y="589694"/>
                    </a:moveTo>
                    <a:lnTo>
                      <a:pt x="27428" y="603408"/>
                    </a:lnTo>
                    <a:lnTo>
                      <a:pt x="128910" y="603408"/>
                    </a:lnTo>
                    <a:lnTo>
                      <a:pt x="126167" y="567752"/>
                    </a:lnTo>
                    <a:lnTo>
                      <a:pt x="126167" y="565009"/>
                    </a:lnTo>
                    <a:cubicBezTo>
                      <a:pt x="115196" y="526610"/>
                      <a:pt x="109711" y="488211"/>
                      <a:pt x="109711" y="447070"/>
                    </a:cubicBezTo>
                    <a:cubicBezTo>
                      <a:pt x="109711" y="340102"/>
                      <a:pt x="148109" y="238620"/>
                      <a:pt x="216678" y="159080"/>
                    </a:cubicBezTo>
                    <a:lnTo>
                      <a:pt x="257820" y="200221"/>
                    </a:lnTo>
                    <a:lnTo>
                      <a:pt x="307189" y="0"/>
                    </a:lnTo>
                    <a:lnTo>
                      <a:pt x="106968" y="49369"/>
                    </a:lnTo>
                    <a:lnTo>
                      <a:pt x="139880" y="82283"/>
                    </a:lnTo>
                    <a:cubicBezTo>
                      <a:pt x="49369" y="181022"/>
                      <a:pt x="0" y="309932"/>
                      <a:pt x="0" y="444327"/>
                    </a:cubicBezTo>
                    <a:cubicBezTo>
                      <a:pt x="5485" y="493697"/>
                      <a:pt x="10971" y="543067"/>
                      <a:pt x="24685" y="589694"/>
                    </a:cubicBezTo>
                    <a:lnTo>
                      <a:pt x="24685" y="589694"/>
                    </a:lnTo>
                    <a:close/>
                    <a:moveTo>
                      <a:pt x="181022" y="93254"/>
                    </a:moveTo>
                    <a:lnTo>
                      <a:pt x="191994" y="79540"/>
                    </a:lnTo>
                    <a:lnTo>
                      <a:pt x="178280" y="65826"/>
                    </a:lnTo>
                    <a:lnTo>
                      <a:pt x="260563" y="46627"/>
                    </a:lnTo>
                    <a:lnTo>
                      <a:pt x="241363" y="128910"/>
                    </a:lnTo>
                    <a:lnTo>
                      <a:pt x="216678" y="104225"/>
                    </a:lnTo>
                    <a:lnTo>
                      <a:pt x="202965" y="117938"/>
                    </a:lnTo>
                    <a:cubicBezTo>
                      <a:pt x="117939" y="205707"/>
                      <a:pt x="74054" y="320903"/>
                      <a:pt x="74054" y="444327"/>
                    </a:cubicBezTo>
                    <a:cubicBezTo>
                      <a:pt x="74054" y="485469"/>
                      <a:pt x="79540" y="526610"/>
                      <a:pt x="90511" y="567752"/>
                    </a:cubicBezTo>
                    <a:lnTo>
                      <a:pt x="54855" y="567752"/>
                    </a:lnTo>
                    <a:cubicBezTo>
                      <a:pt x="43884" y="526610"/>
                      <a:pt x="41142" y="485469"/>
                      <a:pt x="41142" y="444327"/>
                    </a:cubicBezTo>
                    <a:cubicBezTo>
                      <a:pt x="41142" y="312675"/>
                      <a:pt x="90511" y="189250"/>
                      <a:pt x="181022" y="93254"/>
                    </a:cubicBezTo>
                    <a:lnTo>
                      <a:pt x="181022" y="93254"/>
                    </a:lnTo>
                    <a:close/>
                  </a:path>
                </a:pathLst>
              </a:custGeom>
              <a:solidFill>
                <a:srgbClr val="86D3E2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  <p:sp>
            <p:nvSpPr>
              <p:cNvPr id="292" name="Freeform 1411">
                <a:extLst>
                  <a:ext uri="{FF2B5EF4-FFF2-40B4-BE49-F238E27FC236}">
                    <a16:creationId xmlns:a16="http://schemas.microsoft.com/office/drawing/2014/main" id="{E708FC1B-E1ED-1C56-DB73-76921A5F5916}"/>
                  </a:ext>
                </a:extLst>
              </p:cNvPr>
              <p:cNvSpPr/>
              <p:nvPr/>
            </p:nvSpPr>
            <p:spPr>
              <a:xfrm>
                <a:off x="7269984" y="2335876"/>
                <a:ext cx="307190" cy="603407"/>
              </a:xfrm>
              <a:custGeom>
                <a:avLst/>
                <a:gdLst>
                  <a:gd name="connsiteX0" fmla="*/ 181023 w 307190"/>
                  <a:gd name="connsiteY0" fmla="*/ 35656 h 603407"/>
                  <a:gd name="connsiteX1" fmla="*/ 181023 w 307190"/>
                  <a:gd name="connsiteY1" fmla="*/ 38399 h 603407"/>
                  <a:gd name="connsiteX2" fmla="*/ 197480 w 307190"/>
                  <a:gd name="connsiteY2" fmla="*/ 156337 h 603407"/>
                  <a:gd name="connsiteX3" fmla="*/ 90511 w 307190"/>
                  <a:gd name="connsiteY3" fmla="*/ 444327 h 603407"/>
                  <a:gd name="connsiteX4" fmla="*/ 49369 w 307190"/>
                  <a:gd name="connsiteY4" fmla="*/ 403186 h 603407"/>
                  <a:gd name="connsiteX5" fmla="*/ 0 w 307190"/>
                  <a:gd name="connsiteY5" fmla="*/ 603408 h 603407"/>
                  <a:gd name="connsiteX6" fmla="*/ 200222 w 307190"/>
                  <a:gd name="connsiteY6" fmla="*/ 554038 h 603407"/>
                  <a:gd name="connsiteX7" fmla="*/ 167309 w 307190"/>
                  <a:gd name="connsiteY7" fmla="*/ 521125 h 603407"/>
                  <a:gd name="connsiteX8" fmla="*/ 307190 w 307190"/>
                  <a:gd name="connsiteY8" fmla="*/ 159080 h 603407"/>
                  <a:gd name="connsiteX9" fmla="*/ 287991 w 307190"/>
                  <a:gd name="connsiteY9" fmla="*/ 13714 h 603407"/>
                  <a:gd name="connsiteX10" fmla="*/ 285248 w 307190"/>
                  <a:gd name="connsiteY10" fmla="*/ 0 h 603407"/>
                  <a:gd name="connsiteX11" fmla="*/ 178280 w 307190"/>
                  <a:gd name="connsiteY11" fmla="*/ 0 h 603407"/>
                  <a:gd name="connsiteX12" fmla="*/ 181023 w 307190"/>
                  <a:gd name="connsiteY12" fmla="*/ 35656 h 603407"/>
                  <a:gd name="connsiteX13" fmla="*/ 252335 w 307190"/>
                  <a:gd name="connsiteY13" fmla="*/ 32913 h 603407"/>
                  <a:gd name="connsiteX14" fmla="*/ 266049 w 307190"/>
                  <a:gd name="connsiteY14" fmla="*/ 156337 h 603407"/>
                  <a:gd name="connsiteX15" fmla="*/ 126167 w 307190"/>
                  <a:gd name="connsiteY15" fmla="*/ 507411 h 603407"/>
                  <a:gd name="connsiteX16" fmla="*/ 115197 w 307190"/>
                  <a:gd name="connsiteY16" fmla="*/ 521125 h 603407"/>
                  <a:gd name="connsiteX17" fmla="*/ 128910 w 307190"/>
                  <a:gd name="connsiteY17" fmla="*/ 534839 h 603407"/>
                  <a:gd name="connsiteX18" fmla="*/ 46627 w 307190"/>
                  <a:gd name="connsiteY18" fmla="*/ 554038 h 603407"/>
                  <a:gd name="connsiteX19" fmla="*/ 65826 w 307190"/>
                  <a:gd name="connsiteY19" fmla="*/ 471755 h 603407"/>
                  <a:gd name="connsiteX20" fmla="*/ 90511 w 307190"/>
                  <a:gd name="connsiteY20" fmla="*/ 496440 h 603407"/>
                  <a:gd name="connsiteX21" fmla="*/ 104225 w 307190"/>
                  <a:gd name="connsiteY21" fmla="*/ 482726 h 603407"/>
                  <a:gd name="connsiteX22" fmla="*/ 233135 w 307190"/>
                  <a:gd name="connsiteY22" fmla="*/ 156337 h 603407"/>
                  <a:gd name="connsiteX23" fmla="*/ 216678 w 307190"/>
                  <a:gd name="connsiteY23" fmla="*/ 32913 h 603407"/>
                  <a:gd name="connsiteX24" fmla="*/ 252335 w 307190"/>
                  <a:gd name="connsiteY24" fmla="*/ 32913 h 60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90" h="603407">
                    <a:moveTo>
                      <a:pt x="181023" y="35656"/>
                    </a:moveTo>
                    <a:lnTo>
                      <a:pt x="181023" y="38399"/>
                    </a:lnTo>
                    <a:cubicBezTo>
                      <a:pt x="191994" y="76797"/>
                      <a:pt x="197480" y="115196"/>
                      <a:pt x="197480" y="156337"/>
                    </a:cubicBezTo>
                    <a:cubicBezTo>
                      <a:pt x="197480" y="263305"/>
                      <a:pt x="159080" y="364787"/>
                      <a:pt x="90511" y="444327"/>
                    </a:cubicBezTo>
                    <a:lnTo>
                      <a:pt x="49369" y="403186"/>
                    </a:lnTo>
                    <a:lnTo>
                      <a:pt x="0" y="603408"/>
                    </a:lnTo>
                    <a:lnTo>
                      <a:pt x="200222" y="554038"/>
                    </a:lnTo>
                    <a:lnTo>
                      <a:pt x="167309" y="521125"/>
                    </a:lnTo>
                    <a:cubicBezTo>
                      <a:pt x="257820" y="422386"/>
                      <a:pt x="307190" y="293475"/>
                      <a:pt x="307190" y="159080"/>
                    </a:cubicBezTo>
                    <a:cubicBezTo>
                      <a:pt x="307190" y="109710"/>
                      <a:pt x="301704" y="60341"/>
                      <a:pt x="287991" y="13714"/>
                    </a:cubicBezTo>
                    <a:lnTo>
                      <a:pt x="285248" y="0"/>
                    </a:lnTo>
                    <a:lnTo>
                      <a:pt x="178280" y="0"/>
                    </a:lnTo>
                    <a:lnTo>
                      <a:pt x="181023" y="35656"/>
                    </a:lnTo>
                    <a:close/>
                    <a:moveTo>
                      <a:pt x="252335" y="32913"/>
                    </a:moveTo>
                    <a:cubicBezTo>
                      <a:pt x="263306" y="74054"/>
                      <a:pt x="266049" y="115196"/>
                      <a:pt x="266049" y="156337"/>
                    </a:cubicBezTo>
                    <a:cubicBezTo>
                      <a:pt x="266049" y="287990"/>
                      <a:pt x="216678" y="411414"/>
                      <a:pt x="126167" y="507411"/>
                    </a:cubicBezTo>
                    <a:lnTo>
                      <a:pt x="115197" y="521125"/>
                    </a:lnTo>
                    <a:lnTo>
                      <a:pt x="128910" y="534839"/>
                    </a:lnTo>
                    <a:lnTo>
                      <a:pt x="46627" y="554038"/>
                    </a:lnTo>
                    <a:lnTo>
                      <a:pt x="65826" y="471755"/>
                    </a:lnTo>
                    <a:lnTo>
                      <a:pt x="90511" y="496440"/>
                    </a:lnTo>
                    <a:lnTo>
                      <a:pt x="104225" y="482726"/>
                    </a:lnTo>
                    <a:cubicBezTo>
                      <a:pt x="189251" y="394958"/>
                      <a:pt x="233135" y="279762"/>
                      <a:pt x="233135" y="156337"/>
                    </a:cubicBezTo>
                    <a:cubicBezTo>
                      <a:pt x="233135" y="115196"/>
                      <a:pt x="227649" y="74054"/>
                      <a:pt x="216678" y="32913"/>
                    </a:cubicBezTo>
                    <a:lnTo>
                      <a:pt x="252335" y="32913"/>
                    </a:lnTo>
                    <a:close/>
                  </a:path>
                </a:pathLst>
              </a:custGeom>
              <a:solidFill>
                <a:srgbClr val="86D3E2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24"/>
              </a:p>
            </p:txBody>
          </p:sp>
        </p:grpSp>
        <p:sp>
          <p:nvSpPr>
            <p:cNvPr id="265" name="Freeform 1384">
              <a:extLst>
                <a:ext uri="{FF2B5EF4-FFF2-40B4-BE49-F238E27FC236}">
                  <a16:creationId xmlns:a16="http://schemas.microsoft.com/office/drawing/2014/main" id="{E943B00F-C731-519B-23B7-86CC34A402AD}"/>
                </a:ext>
              </a:extLst>
            </p:cNvPr>
            <p:cNvSpPr/>
            <p:nvPr/>
          </p:nvSpPr>
          <p:spPr>
            <a:xfrm>
              <a:off x="6853083" y="2667751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5 w 35655"/>
                <a:gd name="connsiteY1" fmla="*/ 0 h 35655"/>
                <a:gd name="connsiteX2" fmla="*/ 35655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5" y="0"/>
                  </a:lnTo>
                  <a:lnTo>
                    <a:pt x="35655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66" name="Freeform 1385">
              <a:extLst>
                <a:ext uri="{FF2B5EF4-FFF2-40B4-BE49-F238E27FC236}">
                  <a16:creationId xmlns:a16="http://schemas.microsoft.com/office/drawing/2014/main" id="{3E8263AE-F605-9BCD-A680-A57E3867CCD5}"/>
                </a:ext>
              </a:extLst>
            </p:cNvPr>
            <p:cNvSpPr/>
            <p:nvPr/>
          </p:nvSpPr>
          <p:spPr>
            <a:xfrm>
              <a:off x="6713202" y="2667751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67" name="Freeform 1386">
              <a:extLst>
                <a:ext uri="{FF2B5EF4-FFF2-40B4-BE49-F238E27FC236}">
                  <a16:creationId xmlns:a16="http://schemas.microsoft.com/office/drawing/2014/main" id="{C0263B05-658C-15CC-BE2B-124955689779}"/>
                </a:ext>
              </a:extLst>
            </p:cNvPr>
            <p:cNvSpPr/>
            <p:nvPr/>
          </p:nvSpPr>
          <p:spPr>
            <a:xfrm>
              <a:off x="6784514" y="2667751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5 w 35655"/>
                <a:gd name="connsiteY1" fmla="*/ 0 h 35655"/>
                <a:gd name="connsiteX2" fmla="*/ 35655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5" y="0"/>
                  </a:lnTo>
                  <a:lnTo>
                    <a:pt x="35655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68" name="Freeform 1387">
              <a:extLst>
                <a:ext uri="{FF2B5EF4-FFF2-40B4-BE49-F238E27FC236}">
                  <a16:creationId xmlns:a16="http://schemas.microsoft.com/office/drawing/2014/main" id="{B45B5ABE-7F23-AE27-93E6-1402D69A27D5}"/>
                </a:ext>
              </a:extLst>
            </p:cNvPr>
            <p:cNvSpPr/>
            <p:nvPr/>
          </p:nvSpPr>
          <p:spPr>
            <a:xfrm>
              <a:off x="6784514" y="2739062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5 w 35655"/>
                <a:gd name="connsiteY1" fmla="*/ 0 h 35655"/>
                <a:gd name="connsiteX2" fmla="*/ 35655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5" y="0"/>
                  </a:lnTo>
                  <a:lnTo>
                    <a:pt x="35655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69" name="Freeform 1388">
              <a:extLst>
                <a:ext uri="{FF2B5EF4-FFF2-40B4-BE49-F238E27FC236}">
                  <a16:creationId xmlns:a16="http://schemas.microsoft.com/office/drawing/2014/main" id="{A2C9B5D1-D9D3-3008-A89C-06BE9DC8344A}"/>
                </a:ext>
              </a:extLst>
            </p:cNvPr>
            <p:cNvSpPr/>
            <p:nvPr/>
          </p:nvSpPr>
          <p:spPr>
            <a:xfrm>
              <a:off x="6713202" y="2739062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70" name="Freeform 1389">
              <a:extLst>
                <a:ext uri="{FF2B5EF4-FFF2-40B4-BE49-F238E27FC236}">
                  <a16:creationId xmlns:a16="http://schemas.microsoft.com/office/drawing/2014/main" id="{2B67E0F5-90E9-37B5-044C-E5149D8ECD24}"/>
                </a:ext>
              </a:extLst>
            </p:cNvPr>
            <p:cNvSpPr/>
            <p:nvPr/>
          </p:nvSpPr>
          <p:spPr>
            <a:xfrm>
              <a:off x="6853083" y="2739062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5 w 35655"/>
                <a:gd name="connsiteY1" fmla="*/ 0 h 35655"/>
                <a:gd name="connsiteX2" fmla="*/ 35655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5" y="0"/>
                  </a:lnTo>
                  <a:lnTo>
                    <a:pt x="35655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71" name="Freeform 1390">
              <a:extLst>
                <a:ext uri="{FF2B5EF4-FFF2-40B4-BE49-F238E27FC236}">
                  <a16:creationId xmlns:a16="http://schemas.microsoft.com/office/drawing/2014/main" id="{FB2DCA7E-E21F-3C22-294A-EB8D4A90F1BF}"/>
                </a:ext>
              </a:extLst>
            </p:cNvPr>
            <p:cNvSpPr/>
            <p:nvPr/>
          </p:nvSpPr>
          <p:spPr>
            <a:xfrm>
              <a:off x="6784514" y="2807631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5 w 35655"/>
                <a:gd name="connsiteY1" fmla="*/ 0 h 35655"/>
                <a:gd name="connsiteX2" fmla="*/ 35655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5" y="0"/>
                  </a:lnTo>
                  <a:lnTo>
                    <a:pt x="35655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72" name="Freeform 1391">
              <a:extLst>
                <a:ext uri="{FF2B5EF4-FFF2-40B4-BE49-F238E27FC236}">
                  <a16:creationId xmlns:a16="http://schemas.microsoft.com/office/drawing/2014/main" id="{03552D06-E9B3-FBF1-A1F2-A67EA6A433D5}"/>
                </a:ext>
              </a:extLst>
            </p:cNvPr>
            <p:cNvSpPr/>
            <p:nvPr/>
          </p:nvSpPr>
          <p:spPr>
            <a:xfrm>
              <a:off x="6853083" y="2807631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5 w 35655"/>
                <a:gd name="connsiteY1" fmla="*/ 0 h 35655"/>
                <a:gd name="connsiteX2" fmla="*/ 35655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5" y="0"/>
                  </a:lnTo>
                  <a:lnTo>
                    <a:pt x="35655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73" name="Freeform 1392">
              <a:extLst>
                <a:ext uri="{FF2B5EF4-FFF2-40B4-BE49-F238E27FC236}">
                  <a16:creationId xmlns:a16="http://schemas.microsoft.com/office/drawing/2014/main" id="{877AA9F7-2B98-DD85-31CD-8787964367D0}"/>
                </a:ext>
              </a:extLst>
            </p:cNvPr>
            <p:cNvSpPr/>
            <p:nvPr/>
          </p:nvSpPr>
          <p:spPr>
            <a:xfrm>
              <a:off x="6713202" y="2807631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74" name="Freeform 1393">
              <a:extLst>
                <a:ext uri="{FF2B5EF4-FFF2-40B4-BE49-F238E27FC236}">
                  <a16:creationId xmlns:a16="http://schemas.microsoft.com/office/drawing/2014/main" id="{BB680840-C8C1-994D-A7FF-3E15310DE040}"/>
                </a:ext>
              </a:extLst>
            </p:cNvPr>
            <p:cNvSpPr/>
            <p:nvPr/>
          </p:nvSpPr>
          <p:spPr>
            <a:xfrm>
              <a:off x="6713202" y="2878943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75" name="Freeform 1394">
              <a:extLst>
                <a:ext uri="{FF2B5EF4-FFF2-40B4-BE49-F238E27FC236}">
                  <a16:creationId xmlns:a16="http://schemas.microsoft.com/office/drawing/2014/main" id="{E4519701-1524-3676-8612-5BC21EE01B8B}"/>
                </a:ext>
              </a:extLst>
            </p:cNvPr>
            <p:cNvSpPr/>
            <p:nvPr/>
          </p:nvSpPr>
          <p:spPr>
            <a:xfrm>
              <a:off x="6853083" y="2878943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5 w 35655"/>
                <a:gd name="connsiteY1" fmla="*/ 0 h 35655"/>
                <a:gd name="connsiteX2" fmla="*/ 35655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5" y="0"/>
                  </a:lnTo>
                  <a:lnTo>
                    <a:pt x="35655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76" name="Freeform 1395">
              <a:extLst>
                <a:ext uri="{FF2B5EF4-FFF2-40B4-BE49-F238E27FC236}">
                  <a16:creationId xmlns:a16="http://schemas.microsoft.com/office/drawing/2014/main" id="{FFF732F9-A852-1933-6508-5728BF847CB9}"/>
                </a:ext>
              </a:extLst>
            </p:cNvPr>
            <p:cNvSpPr/>
            <p:nvPr/>
          </p:nvSpPr>
          <p:spPr>
            <a:xfrm>
              <a:off x="6784514" y="2878943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5 w 35655"/>
                <a:gd name="connsiteY1" fmla="*/ 0 h 35655"/>
                <a:gd name="connsiteX2" fmla="*/ 35655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5" y="0"/>
                  </a:lnTo>
                  <a:lnTo>
                    <a:pt x="35655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77" name="Freeform 1396">
              <a:extLst>
                <a:ext uri="{FF2B5EF4-FFF2-40B4-BE49-F238E27FC236}">
                  <a16:creationId xmlns:a16="http://schemas.microsoft.com/office/drawing/2014/main" id="{C6DA2641-0198-A98D-15CC-9C5EB8D1FD1F}"/>
                </a:ext>
              </a:extLst>
            </p:cNvPr>
            <p:cNvSpPr/>
            <p:nvPr/>
          </p:nvSpPr>
          <p:spPr>
            <a:xfrm>
              <a:off x="6748858" y="2527870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78" name="Freeform 1397">
              <a:extLst>
                <a:ext uri="{FF2B5EF4-FFF2-40B4-BE49-F238E27FC236}">
                  <a16:creationId xmlns:a16="http://schemas.microsoft.com/office/drawing/2014/main" id="{1F30B1A5-2D1F-E36B-501B-C93C3779BE65}"/>
                </a:ext>
              </a:extLst>
            </p:cNvPr>
            <p:cNvSpPr/>
            <p:nvPr/>
          </p:nvSpPr>
          <p:spPr>
            <a:xfrm>
              <a:off x="6888739" y="2527870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79" name="Freeform 1398">
              <a:extLst>
                <a:ext uri="{FF2B5EF4-FFF2-40B4-BE49-F238E27FC236}">
                  <a16:creationId xmlns:a16="http://schemas.microsoft.com/office/drawing/2014/main" id="{5BE8C20C-C182-C9FE-BCA8-DED072FAF1B4}"/>
                </a:ext>
              </a:extLst>
            </p:cNvPr>
            <p:cNvSpPr/>
            <p:nvPr/>
          </p:nvSpPr>
          <p:spPr>
            <a:xfrm>
              <a:off x="6817427" y="2527870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80" name="Freeform 1399">
              <a:extLst>
                <a:ext uri="{FF2B5EF4-FFF2-40B4-BE49-F238E27FC236}">
                  <a16:creationId xmlns:a16="http://schemas.microsoft.com/office/drawing/2014/main" id="{EAA9FDAE-3E8A-8645-5A9A-D415B25EC1B6}"/>
                </a:ext>
              </a:extLst>
            </p:cNvPr>
            <p:cNvSpPr/>
            <p:nvPr/>
          </p:nvSpPr>
          <p:spPr>
            <a:xfrm>
              <a:off x="6960051" y="2527870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81" name="Freeform 1400">
              <a:extLst>
                <a:ext uri="{FF2B5EF4-FFF2-40B4-BE49-F238E27FC236}">
                  <a16:creationId xmlns:a16="http://schemas.microsoft.com/office/drawing/2014/main" id="{76D3BB49-A906-3742-F2FE-5F926AF53398}"/>
                </a:ext>
              </a:extLst>
            </p:cNvPr>
            <p:cNvSpPr/>
            <p:nvPr/>
          </p:nvSpPr>
          <p:spPr>
            <a:xfrm>
              <a:off x="6888739" y="2456558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82" name="Freeform 1401">
              <a:extLst>
                <a:ext uri="{FF2B5EF4-FFF2-40B4-BE49-F238E27FC236}">
                  <a16:creationId xmlns:a16="http://schemas.microsoft.com/office/drawing/2014/main" id="{A67CC547-AEA6-D4F4-BCD0-9A12809D79F7}"/>
                </a:ext>
              </a:extLst>
            </p:cNvPr>
            <p:cNvSpPr/>
            <p:nvPr/>
          </p:nvSpPr>
          <p:spPr>
            <a:xfrm>
              <a:off x="6960051" y="2456558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83" name="Freeform 1402">
              <a:extLst>
                <a:ext uri="{FF2B5EF4-FFF2-40B4-BE49-F238E27FC236}">
                  <a16:creationId xmlns:a16="http://schemas.microsoft.com/office/drawing/2014/main" id="{6E89B382-C840-1205-000A-3735D57DF232}"/>
                </a:ext>
              </a:extLst>
            </p:cNvPr>
            <p:cNvSpPr/>
            <p:nvPr/>
          </p:nvSpPr>
          <p:spPr>
            <a:xfrm>
              <a:off x="6817427" y="2456558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84" name="Freeform 1403">
              <a:extLst>
                <a:ext uri="{FF2B5EF4-FFF2-40B4-BE49-F238E27FC236}">
                  <a16:creationId xmlns:a16="http://schemas.microsoft.com/office/drawing/2014/main" id="{4FBCC47B-D729-997A-DD35-5126A7B99A60}"/>
                </a:ext>
              </a:extLst>
            </p:cNvPr>
            <p:cNvSpPr/>
            <p:nvPr/>
          </p:nvSpPr>
          <p:spPr>
            <a:xfrm>
              <a:off x="6748858" y="2456558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85" name="Freeform 1404">
              <a:extLst>
                <a:ext uri="{FF2B5EF4-FFF2-40B4-BE49-F238E27FC236}">
                  <a16:creationId xmlns:a16="http://schemas.microsoft.com/office/drawing/2014/main" id="{E5E72DA8-2B3E-C8A7-A6C3-C35D497C3642}"/>
                </a:ext>
              </a:extLst>
            </p:cNvPr>
            <p:cNvSpPr/>
            <p:nvPr/>
          </p:nvSpPr>
          <p:spPr>
            <a:xfrm>
              <a:off x="6748858" y="2387989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86" name="Freeform 1405">
              <a:extLst>
                <a:ext uri="{FF2B5EF4-FFF2-40B4-BE49-F238E27FC236}">
                  <a16:creationId xmlns:a16="http://schemas.microsoft.com/office/drawing/2014/main" id="{F349C8CD-B347-5312-75AD-B444642FB873}"/>
                </a:ext>
              </a:extLst>
            </p:cNvPr>
            <p:cNvSpPr/>
            <p:nvPr/>
          </p:nvSpPr>
          <p:spPr>
            <a:xfrm>
              <a:off x="6888739" y="2387989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87" name="Freeform 1406">
              <a:extLst>
                <a:ext uri="{FF2B5EF4-FFF2-40B4-BE49-F238E27FC236}">
                  <a16:creationId xmlns:a16="http://schemas.microsoft.com/office/drawing/2014/main" id="{6BC8BD49-E308-BFA8-03C4-6F73312553EC}"/>
                </a:ext>
              </a:extLst>
            </p:cNvPr>
            <p:cNvSpPr/>
            <p:nvPr/>
          </p:nvSpPr>
          <p:spPr>
            <a:xfrm>
              <a:off x="6817427" y="2387989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88" name="Freeform 1407">
              <a:extLst>
                <a:ext uri="{FF2B5EF4-FFF2-40B4-BE49-F238E27FC236}">
                  <a16:creationId xmlns:a16="http://schemas.microsoft.com/office/drawing/2014/main" id="{A70A0F5C-B776-0843-7138-6F0E600B3986}"/>
                </a:ext>
              </a:extLst>
            </p:cNvPr>
            <p:cNvSpPr/>
            <p:nvPr/>
          </p:nvSpPr>
          <p:spPr>
            <a:xfrm>
              <a:off x="6960051" y="2387989"/>
              <a:ext cx="35655" cy="35655"/>
            </a:xfrm>
            <a:custGeom>
              <a:avLst/>
              <a:gdLst>
                <a:gd name="connsiteX0" fmla="*/ 0 w 35655"/>
                <a:gd name="connsiteY0" fmla="*/ 0 h 35655"/>
                <a:gd name="connsiteX1" fmla="*/ 35656 w 35655"/>
                <a:gd name="connsiteY1" fmla="*/ 0 h 35655"/>
                <a:gd name="connsiteX2" fmla="*/ 35656 w 35655"/>
                <a:gd name="connsiteY2" fmla="*/ 35656 h 35655"/>
                <a:gd name="connsiteX3" fmla="*/ 0 w 35655"/>
                <a:gd name="connsiteY3" fmla="*/ 35656 h 3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55" h="35655">
                  <a:moveTo>
                    <a:pt x="0" y="0"/>
                  </a:moveTo>
                  <a:lnTo>
                    <a:pt x="35656" y="0"/>
                  </a:lnTo>
                  <a:lnTo>
                    <a:pt x="35656" y="35656"/>
                  </a:lnTo>
                  <a:lnTo>
                    <a:pt x="0" y="35656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  <p:sp>
          <p:nvSpPr>
            <p:cNvPr id="289" name="Freeform 1408">
              <a:extLst>
                <a:ext uri="{FF2B5EF4-FFF2-40B4-BE49-F238E27FC236}">
                  <a16:creationId xmlns:a16="http://schemas.microsoft.com/office/drawing/2014/main" id="{2331FAA7-8883-FECB-3C42-2293ED7E8B50}"/>
                </a:ext>
              </a:extLst>
            </p:cNvPr>
            <p:cNvSpPr/>
            <p:nvPr/>
          </p:nvSpPr>
          <p:spPr>
            <a:xfrm>
              <a:off x="6482809" y="2316677"/>
              <a:ext cx="1088878" cy="666491"/>
            </a:xfrm>
            <a:custGeom>
              <a:avLst/>
              <a:gdLst>
                <a:gd name="connsiteX0" fmla="*/ 757004 w 1088878"/>
                <a:gd name="connsiteY0" fmla="*/ 422385 h 666491"/>
                <a:gd name="connsiteX1" fmla="*/ 809116 w 1088878"/>
                <a:gd name="connsiteY1" fmla="*/ 422385 h 666491"/>
                <a:gd name="connsiteX2" fmla="*/ 932541 w 1088878"/>
                <a:gd name="connsiteY2" fmla="*/ 298961 h 666491"/>
                <a:gd name="connsiteX3" fmla="*/ 932541 w 1088878"/>
                <a:gd name="connsiteY3" fmla="*/ 282505 h 666491"/>
                <a:gd name="connsiteX4" fmla="*/ 844773 w 1088878"/>
                <a:gd name="connsiteY4" fmla="*/ 282505 h 666491"/>
                <a:gd name="connsiteX5" fmla="*/ 757004 w 1088878"/>
                <a:gd name="connsiteY5" fmla="*/ 320903 h 666491"/>
                <a:gd name="connsiteX6" fmla="*/ 757004 w 1088878"/>
                <a:gd name="connsiteY6" fmla="*/ 246849 h 666491"/>
                <a:gd name="connsiteX7" fmla="*/ 809116 w 1088878"/>
                <a:gd name="connsiteY7" fmla="*/ 246849 h 666491"/>
                <a:gd name="connsiteX8" fmla="*/ 932541 w 1088878"/>
                <a:gd name="connsiteY8" fmla="*/ 123424 h 666491"/>
                <a:gd name="connsiteX9" fmla="*/ 932541 w 1088878"/>
                <a:gd name="connsiteY9" fmla="*/ 106968 h 666491"/>
                <a:gd name="connsiteX10" fmla="*/ 844773 w 1088878"/>
                <a:gd name="connsiteY10" fmla="*/ 106968 h 666491"/>
                <a:gd name="connsiteX11" fmla="*/ 757004 w 1088878"/>
                <a:gd name="connsiteY11" fmla="*/ 145366 h 666491"/>
                <a:gd name="connsiteX12" fmla="*/ 636322 w 1088878"/>
                <a:gd name="connsiteY12" fmla="*/ 38399 h 666491"/>
                <a:gd name="connsiteX13" fmla="*/ 581467 w 1088878"/>
                <a:gd name="connsiteY13" fmla="*/ 38399 h 666491"/>
                <a:gd name="connsiteX14" fmla="*/ 581467 w 1088878"/>
                <a:gd name="connsiteY14" fmla="*/ 0 h 666491"/>
                <a:gd name="connsiteX15" fmla="*/ 194737 w 1088878"/>
                <a:gd name="connsiteY15" fmla="*/ 0 h 666491"/>
                <a:gd name="connsiteX16" fmla="*/ 194737 w 1088878"/>
                <a:gd name="connsiteY16" fmla="*/ 279762 h 666491"/>
                <a:gd name="connsiteX17" fmla="*/ 159081 w 1088878"/>
                <a:gd name="connsiteY17" fmla="*/ 279762 h 666491"/>
                <a:gd name="connsiteX18" fmla="*/ 159081 w 1088878"/>
                <a:gd name="connsiteY18" fmla="*/ 630835 h 666491"/>
                <a:gd name="connsiteX19" fmla="*/ 0 w 1088878"/>
                <a:gd name="connsiteY19" fmla="*/ 630835 h 666491"/>
                <a:gd name="connsiteX20" fmla="*/ 0 w 1088878"/>
                <a:gd name="connsiteY20" fmla="*/ 666491 h 666491"/>
                <a:gd name="connsiteX21" fmla="*/ 1088879 w 1088878"/>
                <a:gd name="connsiteY21" fmla="*/ 666491 h 666491"/>
                <a:gd name="connsiteX22" fmla="*/ 1088879 w 1088878"/>
                <a:gd name="connsiteY22" fmla="*/ 630835 h 666491"/>
                <a:gd name="connsiteX23" fmla="*/ 754261 w 1088878"/>
                <a:gd name="connsiteY23" fmla="*/ 630835 h 666491"/>
                <a:gd name="connsiteX24" fmla="*/ 754261 w 1088878"/>
                <a:gd name="connsiteY24" fmla="*/ 422385 h 666491"/>
                <a:gd name="connsiteX25" fmla="*/ 844773 w 1088878"/>
                <a:gd name="connsiteY25" fmla="*/ 315418 h 666491"/>
                <a:gd name="connsiteX26" fmla="*/ 896885 w 1088878"/>
                <a:gd name="connsiteY26" fmla="*/ 315418 h 666491"/>
                <a:gd name="connsiteX27" fmla="*/ 811859 w 1088878"/>
                <a:gd name="connsiteY27" fmla="*/ 386730 h 666491"/>
                <a:gd name="connsiteX28" fmla="*/ 759747 w 1088878"/>
                <a:gd name="connsiteY28" fmla="*/ 386730 h 666491"/>
                <a:gd name="connsiteX29" fmla="*/ 844773 w 1088878"/>
                <a:gd name="connsiteY29" fmla="*/ 315418 h 666491"/>
                <a:gd name="connsiteX30" fmla="*/ 844773 w 1088878"/>
                <a:gd name="connsiteY30" fmla="*/ 315418 h 666491"/>
                <a:gd name="connsiteX31" fmla="*/ 844773 w 1088878"/>
                <a:gd name="connsiteY31" fmla="*/ 139881 h 666491"/>
                <a:gd name="connsiteX32" fmla="*/ 896885 w 1088878"/>
                <a:gd name="connsiteY32" fmla="*/ 139881 h 666491"/>
                <a:gd name="connsiteX33" fmla="*/ 811859 w 1088878"/>
                <a:gd name="connsiteY33" fmla="*/ 211193 h 666491"/>
                <a:gd name="connsiteX34" fmla="*/ 759747 w 1088878"/>
                <a:gd name="connsiteY34" fmla="*/ 211193 h 666491"/>
                <a:gd name="connsiteX35" fmla="*/ 844773 w 1088878"/>
                <a:gd name="connsiteY35" fmla="*/ 139881 h 666491"/>
                <a:gd name="connsiteX36" fmla="*/ 844773 w 1088878"/>
                <a:gd name="connsiteY36" fmla="*/ 139881 h 666491"/>
                <a:gd name="connsiteX37" fmla="*/ 721348 w 1088878"/>
                <a:gd name="connsiteY37" fmla="*/ 630835 h 666491"/>
                <a:gd name="connsiteX38" fmla="*/ 581467 w 1088878"/>
                <a:gd name="connsiteY38" fmla="*/ 630835 h 666491"/>
                <a:gd name="connsiteX39" fmla="*/ 581467 w 1088878"/>
                <a:gd name="connsiteY39" fmla="*/ 312675 h 666491"/>
                <a:gd name="connsiteX40" fmla="*/ 669236 w 1088878"/>
                <a:gd name="connsiteY40" fmla="*/ 351074 h 666491"/>
                <a:gd name="connsiteX41" fmla="*/ 721348 w 1088878"/>
                <a:gd name="connsiteY41" fmla="*/ 351074 h 666491"/>
                <a:gd name="connsiteX42" fmla="*/ 721348 w 1088878"/>
                <a:gd name="connsiteY42" fmla="*/ 630835 h 666491"/>
                <a:gd name="connsiteX43" fmla="*/ 584210 w 1088878"/>
                <a:gd name="connsiteY43" fmla="*/ 246849 h 666491"/>
                <a:gd name="connsiteX44" fmla="*/ 636322 w 1088878"/>
                <a:gd name="connsiteY44" fmla="*/ 246849 h 666491"/>
                <a:gd name="connsiteX45" fmla="*/ 721348 w 1088878"/>
                <a:gd name="connsiteY45" fmla="*/ 318161 h 666491"/>
                <a:gd name="connsiteX46" fmla="*/ 669236 w 1088878"/>
                <a:gd name="connsiteY46" fmla="*/ 318161 h 666491"/>
                <a:gd name="connsiteX47" fmla="*/ 584210 w 1088878"/>
                <a:gd name="connsiteY47" fmla="*/ 246849 h 666491"/>
                <a:gd name="connsiteX48" fmla="*/ 584210 w 1088878"/>
                <a:gd name="connsiteY48" fmla="*/ 246849 h 666491"/>
                <a:gd name="connsiteX49" fmla="*/ 633579 w 1088878"/>
                <a:gd name="connsiteY49" fmla="*/ 71312 h 666491"/>
                <a:gd name="connsiteX50" fmla="*/ 718605 w 1088878"/>
                <a:gd name="connsiteY50" fmla="*/ 142624 h 666491"/>
                <a:gd name="connsiteX51" fmla="*/ 666493 w 1088878"/>
                <a:gd name="connsiteY51" fmla="*/ 142624 h 666491"/>
                <a:gd name="connsiteX52" fmla="*/ 581467 w 1088878"/>
                <a:gd name="connsiteY52" fmla="*/ 71312 h 666491"/>
                <a:gd name="connsiteX53" fmla="*/ 633579 w 1088878"/>
                <a:gd name="connsiteY53" fmla="*/ 71312 h 666491"/>
                <a:gd name="connsiteX54" fmla="*/ 669236 w 1088878"/>
                <a:gd name="connsiteY54" fmla="*/ 175537 h 666491"/>
                <a:gd name="connsiteX55" fmla="*/ 721348 w 1088878"/>
                <a:gd name="connsiteY55" fmla="*/ 175537 h 666491"/>
                <a:gd name="connsiteX56" fmla="*/ 721348 w 1088878"/>
                <a:gd name="connsiteY56" fmla="*/ 246849 h 666491"/>
                <a:gd name="connsiteX57" fmla="*/ 633579 w 1088878"/>
                <a:gd name="connsiteY57" fmla="*/ 208450 h 666491"/>
                <a:gd name="connsiteX58" fmla="*/ 581467 w 1088878"/>
                <a:gd name="connsiteY58" fmla="*/ 208450 h 666491"/>
                <a:gd name="connsiteX59" fmla="*/ 581467 w 1088878"/>
                <a:gd name="connsiteY59" fmla="*/ 137138 h 666491"/>
                <a:gd name="connsiteX60" fmla="*/ 669236 w 1088878"/>
                <a:gd name="connsiteY60" fmla="*/ 175537 h 666491"/>
                <a:gd name="connsiteX61" fmla="*/ 669236 w 1088878"/>
                <a:gd name="connsiteY61" fmla="*/ 175537 h 666491"/>
                <a:gd name="connsiteX62" fmla="*/ 230393 w 1088878"/>
                <a:gd name="connsiteY62" fmla="*/ 35656 h 666491"/>
                <a:gd name="connsiteX63" fmla="*/ 545811 w 1088878"/>
                <a:gd name="connsiteY63" fmla="*/ 35656 h 666491"/>
                <a:gd name="connsiteX64" fmla="*/ 545811 w 1088878"/>
                <a:gd name="connsiteY64" fmla="*/ 630835 h 666491"/>
                <a:gd name="connsiteX65" fmla="*/ 474499 w 1088878"/>
                <a:gd name="connsiteY65" fmla="*/ 630835 h 666491"/>
                <a:gd name="connsiteX66" fmla="*/ 474499 w 1088878"/>
                <a:gd name="connsiteY66" fmla="*/ 279762 h 666491"/>
                <a:gd name="connsiteX67" fmla="*/ 227650 w 1088878"/>
                <a:gd name="connsiteY67" fmla="*/ 279762 h 666491"/>
                <a:gd name="connsiteX68" fmla="*/ 227650 w 1088878"/>
                <a:gd name="connsiteY68" fmla="*/ 35656 h 666491"/>
                <a:gd name="connsiteX69" fmla="*/ 194737 w 1088878"/>
                <a:gd name="connsiteY69" fmla="*/ 315418 h 666491"/>
                <a:gd name="connsiteX70" fmla="*/ 441586 w 1088878"/>
                <a:gd name="connsiteY70" fmla="*/ 315418 h 666491"/>
                <a:gd name="connsiteX71" fmla="*/ 441586 w 1088878"/>
                <a:gd name="connsiteY71" fmla="*/ 630835 h 666491"/>
                <a:gd name="connsiteX72" fmla="*/ 194737 w 1088878"/>
                <a:gd name="connsiteY72" fmla="*/ 630835 h 666491"/>
                <a:gd name="connsiteX73" fmla="*/ 194737 w 1088878"/>
                <a:gd name="connsiteY73" fmla="*/ 315418 h 66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088878" h="666491">
                  <a:moveTo>
                    <a:pt x="757004" y="422385"/>
                  </a:moveTo>
                  <a:lnTo>
                    <a:pt x="809116" y="422385"/>
                  </a:lnTo>
                  <a:cubicBezTo>
                    <a:pt x="877686" y="422385"/>
                    <a:pt x="932541" y="367530"/>
                    <a:pt x="932541" y="298961"/>
                  </a:cubicBezTo>
                  <a:lnTo>
                    <a:pt x="932541" y="282505"/>
                  </a:lnTo>
                  <a:lnTo>
                    <a:pt x="844773" y="282505"/>
                  </a:lnTo>
                  <a:cubicBezTo>
                    <a:pt x="809116" y="282505"/>
                    <a:pt x="778947" y="296218"/>
                    <a:pt x="757004" y="320903"/>
                  </a:cubicBezTo>
                  <a:lnTo>
                    <a:pt x="757004" y="246849"/>
                  </a:lnTo>
                  <a:lnTo>
                    <a:pt x="809116" y="246849"/>
                  </a:lnTo>
                  <a:cubicBezTo>
                    <a:pt x="877686" y="246849"/>
                    <a:pt x="932541" y="191993"/>
                    <a:pt x="932541" y="123424"/>
                  </a:cubicBezTo>
                  <a:lnTo>
                    <a:pt x="932541" y="106968"/>
                  </a:lnTo>
                  <a:lnTo>
                    <a:pt x="844773" y="106968"/>
                  </a:lnTo>
                  <a:cubicBezTo>
                    <a:pt x="809116" y="106968"/>
                    <a:pt x="778947" y="120681"/>
                    <a:pt x="757004" y="145366"/>
                  </a:cubicBezTo>
                  <a:cubicBezTo>
                    <a:pt x="748776" y="85026"/>
                    <a:pt x="696664" y="38399"/>
                    <a:pt x="636322" y="38399"/>
                  </a:cubicBezTo>
                  <a:lnTo>
                    <a:pt x="581467" y="38399"/>
                  </a:lnTo>
                  <a:lnTo>
                    <a:pt x="581467" y="0"/>
                  </a:lnTo>
                  <a:lnTo>
                    <a:pt x="194737" y="0"/>
                  </a:lnTo>
                  <a:lnTo>
                    <a:pt x="194737" y="279762"/>
                  </a:lnTo>
                  <a:lnTo>
                    <a:pt x="159081" y="279762"/>
                  </a:lnTo>
                  <a:lnTo>
                    <a:pt x="159081" y="630835"/>
                  </a:lnTo>
                  <a:lnTo>
                    <a:pt x="0" y="630835"/>
                  </a:lnTo>
                  <a:lnTo>
                    <a:pt x="0" y="666491"/>
                  </a:lnTo>
                  <a:lnTo>
                    <a:pt x="1088879" y="666491"/>
                  </a:lnTo>
                  <a:lnTo>
                    <a:pt x="1088879" y="630835"/>
                  </a:lnTo>
                  <a:lnTo>
                    <a:pt x="754261" y="630835"/>
                  </a:lnTo>
                  <a:lnTo>
                    <a:pt x="754261" y="422385"/>
                  </a:lnTo>
                  <a:close/>
                  <a:moveTo>
                    <a:pt x="844773" y="315418"/>
                  </a:moveTo>
                  <a:lnTo>
                    <a:pt x="896885" y="315418"/>
                  </a:lnTo>
                  <a:cubicBezTo>
                    <a:pt x="888657" y="356559"/>
                    <a:pt x="853001" y="386730"/>
                    <a:pt x="811859" y="386730"/>
                  </a:cubicBezTo>
                  <a:lnTo>
                    <a:pt x="759747" y="386730"/>
                  </a:lnTo>
                  <a:cubicBezTo>
                    <a:pt x="767975" y="345588"/>
                    <a:pt x="803631" y="315418"/>
                    <a:pt x="844773" y="315418"/>
                  </a:cubicBezTo>
                  <a:lnTo>
                    <a:pt x="844773" y="315418"/>
                  </a:lnTo>
                  <a:close/>
                  <a:moveTo>
                    <a:pt x="844773" y="139881"/>
                  </a:moveTo>
                  <a:lnTo>
                    <a:pt x="896885" y="139881"/>
                  </a:lnTo>
                  <a:cubicBezTo>
                    <a:pt x="888657" y="181022"/>
                    <a:pt x="853001" y="211193"/>
                    <a:pt x="811859" y="211193"/>
                  </a:cubicBezTo>
                  <a:lnTo>
                    <a:pt x="759747" y="211193"/>
                  </a:lnTo>
                  <a:cubicBezTo>
                    <a:pt x="767975" y="170051"/>
                    <a:pt x="803631" y="139881"/>
                    <a:pt x="844773" y="139881"/>
                  </a:cubicBezTo>
                  <a:lnTo>
                    <a:pt x="844773" y="139881"/>
                  </a:lnTo>
                  <a:close/>
                  <a:moveTo>
                    <a:pt x="721348" y="630835"/>
                  </a:moveTo>
                  <a:lnTo>
                    <a:pt x="581467" y="630835"/>
                  </a:lnTo>
                  <a:lnTo>
                    <a:pt x="581467" y="312675"/>
                  </a:lnTo>
                  <a:cubicBezTo>
                    <a:pt x="603409" y="334617"/>
                    <a:pt x="633579" y="351074"/>
                    <a:pt x="669236" y="351074"/>
                  </a:cubicBezTo>
                  <a:lnTo>
                    <a:pt x="721348" y="351074"/>
                  </a:lnTo>
                  <a:lnTo>
                    <a:pt x="721348" y="630835"/>
                  </a:lnTo>
                  <a:close/>
                  <a:moveTo>
                    <a:pt x="584210" y="246849"/>
                  </a:moveTo>
                  <a:lnTo>
                    <a:pt x="636322" y="246849"/>
                  </a:lnTo>
                  <a:cubicBezTo>
                    <a:pt x="677464" y="246849"/>
                    <a:pt x="713120" y="277019"/>
                    <a:pt x="721348" y="318161"/>
                  </a:cubicBezTo>
                  <a:lnTo>
                    <a:pt x="669236" y="318161"/>
                  </a:lnTo>
                  <a:cubicBezTo>
                    <a:pt x="628094" y="315418"/>
                    <a:pt x="592438" y="285247"/>
                    <a:pt x="584210" y="246849"/>
                  </a:cubicBezTo>
                  <a:lnTo>
                    <a:pt x="584210" y="246849"/>
                  </a:lnTo>
                  <a:close/>
                  <a:moveTo>
                    <a:pt x="633579" y="71312"/>
                  </a:moveTo>
                  <a:cubicBezTo>
                    <a:pt x="674721" y="71312"/>
                    <a:pt x="710377" y="101482"/>
                    <a:pt x="718605" y="142624"/>
                  </a:cubicBezTo>
                  <a:lnTo>
                    <a:pt x="666493" y="142624"/>
                  </a:lnTo>
                  <a:cubicBezTo>
                    <a:pt x="625351" y="142624"/>
                    <a:pt x="589695" y="112453"/>
                    <a:pt x="581467" y="71312"/>
                  </a:cubicBezTo>
                  <a:lnTo>
                    <a:pt x="633579" y="71312"/>
                  </a:lnTo>
                  <a:close/>
                  <a:moveTo>
                    <a:pt x="669236" y="175537"/>
                  </a:moveTo>
                  <a:lnTo>
                    <a:pt x="721348" y="175537"/>
                  </a:lnTo>
                  <a:lnTo>
                    <a:pt x="721348" y="246849"/>
                  </a:lnTo>
                  <a:cubicBezTo>
                    <a:pt x="699406" y="224906"/>
                    <a:pt x="669236" y="208450"/>
                    <a:pt x="633579" y="208450"/>
                  </a:cubicBezTo>
                  <a:lnTo>
                    <a:pt x="581467" y="208450"/>
                  </a:lnTo>
                  <a:lnTo>
                    <a:pt x="581467" y="137138"/>
                  </a:lnTo>
                  <a:cubicBezTo>
                    <a:pt x="603409" y="161823"/>
                    <a:pt x="633579" y="175537"/>
                    <a:pt x="669236" y="175537"/>
                  </a:cubicBezTo>
                  <a:lnTo>
                    <a:pt x="669236" y="175537"/>
                  </a:lnTo>
                  <a:close/>
                  <a:moveTo>
                    <a:pt x="230393" y="35656"/>
                  </a:moveTo>
                  <a:lnTo>
                    <a:pt x="545811" y="35656"/>
                  </a:lnTo>
                  <a:lnTo>
                    <a:pt x="545811" y="630835"/>
                  </a:lnTo>
                  <a:lnTo>
                    <a:pt x="474499" y="630835"/>
                  </a:lnTo>
                  <a:lnTo>
                    <a:pt x="474499" y="279762"/>
                  </a:lnTo>
                  <a:lnTo>
                    <a:pt x="227650" y="279762"/>
                  </a:lnTo>
                  <a:lnTo>
                    <a:pt x="227650" y="35656"/>
                  </a:lnTo>
                  <a:close/>
                  <a:moveTo>
                    <a:pt x="194737" y="315418"/>
                  </a:moveTo>
                  <a:lnTo>
                    <a:pt x="441586" y="315418"/>
                  </a:lnTo>
                  <a:lnTo>
                    <a:pt x="441586" y="630835"/>
                  </a:lnTo>
                  <a:lnTo>
                    <a:pt x="194737" y="630835"/>
                  </a:lnTo>
                  <a:lnTo>
                    <a:pt x="194737" y="315418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24"/>
            </a:p>
          </p:txBody>
        </p:sp>
      </p:grpSp>
      <p:sp>
        <p:nvSpPr>
          <p:cNvPr id="294" name="TextBox 293">
            <a:extLst>
              <a:ext uri="{FF2B5EF4-FFF2-40B4-BE49-F238E27FC236}">
                <a16:creationId xmlns:a16="http://schemas.microsoft.com/office/drawing/2014/main" id="{BEC30135-6316-6291-6764-D191FBFF9E68}"/>
              </a:ext>
            </a:extLst>
          </p:cNvPr>
          <p:cNvSpPr txBox="1"/>
          <p:nvPr/>
        </p:nvSpPr>
        <p:spPr>
          <a:xfrm>
            <a:off x="438198" y="3423796"/>
            <a:ext cx="6854636" cy="511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US" sz="1400" b="1" dirty="0">
                <a:effectLst/>
                <a:highlight>
                  <a:srgbClr val="FED10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Module</a:t>
            </a:r>
            <a:endParaRPr lang="en-IE" sz="1400" dirty="0">
              <a:effectLst/>
              <a:highlight>
                <a:srgbClr val="FED10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en-I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Lehrplan</a:t>
            </a:r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umfasst</a:t>
            </a:r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sechs</a:t>
            </a:r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Module, die </a:t>
            </a:r>
            <a:r>
              <a:rPr lang="en-I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Reise</a:t>
            </a:r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strukturiert</a:t>
            </a:r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</a:t>
            </a:r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 </a:t>
            </a:r>
          </a:p>
        </p:txBody>
      </p:sp>
    </p:spTree>
    <p:extLst>
      <p:ext uri="{BB962C8B-B14F-4D97-AF65-F5344CB8AC3E}">
        <p14:creationId xmlns:p14="http://schemas.microsoft.com/office/powerpoint/2010/main" val="123846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6C0E00-3E8B-49BD-F609-004EB114A0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910" y="283481"/>
            <a:ext cx="6653020" cy="1121661"/>
          </a:xfrm>
        </p:spPr>
        <p:txBody>
          <a:bodyPr/>
          <a:lstStyle/>
          <a:p>
            <a:r>
              <a:rPr lang="en-IE" b="1" dirty="0"/>
              <a:t>05: </a:t>
            </a:r>
            <a:r>
              <a:rPr lang="en-US" b="1" dirty="0" err="1"/>
              <a:t>Überblick</a:t>
            </a:r>
            <a:r>
              <a:rPr lang="en-US" b="1" dirty="0"/>
              <a:t> </a:t>
            </a:r>
            <a:r>
              <a:rPr lang="en-US" b="1" dirty="0" err="1"/>
              <a:t>über</a:t>
            </a:r>
            <a:r>
              <a:rPr lang="en-US" b="1" dirty="0"/>
              <a:t> den </a:t>
            </a:r>
            <a:r>
              <a:rPr lang="en-US" b="1" dirty="0" err="1"/>
              <a:t>Kursinhalt</a:t>
            </a:r>
            <a:endParaRPr lang="en-US" b="1" dirty="0"/>
          </a:p>
          <a:p>
            <a:r>
              <a:rPr lang="en-IE" b="1" dirty="0"/>
              <a:t>(</a:t>
            </a:r>
            <a:r>
              <a:rPr lang="en-IE" b="1" dirty="0" err="1"/>
              <a:t>fortgesetzt</a:t>
            </a:r>
            <a:r>
              <a:rPr lang="en-IE" b="1" dirty="0"/>
              <a:t>)…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29C81-2311-5E4F-D8F7-DA741FEF75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036" y="1115924"/>
            <a:ext cx="6235598" cy="328668"/>
          </a:xfrm>
        </p:spPr>
        <p:txBody>
          <a:bodyPr numCol="1"/>
          <a:lstStyle/>
          <a:p>
            <a:r>
              <a:rPr lang="en-IE" sz="1300" b="1" dirty="0"/>
              <a:t>b) </a:t>
            </a:r>
            <a:r>
              <a:rPr lang="en-IE" sz="1300" b="1" dirty="0" err="1"/>
              <a:t>Kursinhalte</a:t>
            </a:r>
            <a:r>
              <a:rPr lang="en-IE" sz="1300" b="1" dirty="0"/>
              <a:t> </a:t>
            </a:r>
            <a:r>
              <a:rPr lang="en-IE" sz="1300" b="1" dirty="0" err="1"/>
              <a:t>im</a:t>
            </a:r>
            <a:r>
              <a:rPr lang="en-IE" sz="1300" b="1" dirty="0"/>
              <a:t> </a:t>
            </a:r>
            <a:r>
              <a:rPr lang="en-IE" sz="1300" b="1" dirty="0" err="1"/>
              <a:t>Überblick</a:t>
            </a:r>
            <a:endParaRPr lang="en-IE" sz="13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C562BF-9B59-0A70-A733-7C132BFFF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981993"/>
              </p:ext>
            </p:extLst>
          </p:nvPr>
        </p:nvGraphicFramePr>
        <p:xfrm>
          <a:off x="685800" y="1592063"/>
          <a:ext cx="6211833" cy="6761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566">
                  <a:extLst>
                    <a:ext uri="{9D8B030D-6E8A-4147-A177-3AD203B41FA5}">
                      <a16:colId xmlns:a16="http://schemas.microsoft.com/office/drawing/2014/main" val="2980202126"/>
                    </a:ext>
                  </a:extLst>
                </a:gridCol>
                <a:gridCol w="4555267">
                  <a:extLst>
                    <a:ext uri="{9D8B030D-6E8A-4147-A177-3AD203B41FA5}">
                      <a16:colId xmlns:a16="http://schemas.microsoft.com/office/drawing/2014/main" val="3496640263"/>
                    </a:ext>
                  </a:extLst>
                </a:gridCol>
              </a:tblGrid>
              <a:tr h="388306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highlight>
                            <a:srgbClr val="FED103"/>
                          </a:highlight>
                        </a:rPr>
                        <a:t>MODUL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2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FC0C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I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ED103"/>
                          </a:highlight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 </a:t>
                      </a:r>
                      <a:r>
                        <a:rPr kumimoji="0" lang="en-IE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ED103"/>
                          </a:highlight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Landschaft</a:t>
                      </a:r>
                      <a:r>
                        <a:rPr kumimoji="0" lang="en-I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ED103"/>
                          </a:highlight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der </a:t>
                      </a:r>
                      <a:r>
                        <a:rPr kumimoji="0" lang="en-IE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ED103"/>
                          </a:highlight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Möglichkeiten</a:t>
                      </a:r>
                      <a:endParaRPr kumimoji="0" lang="en-I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ED103"/>
                        </a:highlight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IE" dirty="0">
                        <a:solidFill>
                          <a:schemeClr val="tx1"/>
                        </a:solidFill>
                        <a:highlight>
                          <a:srgbClr val="FED103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36706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Überblick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E" sz="1200" dirty="0"/>
                        <a:t>In </a:t>
                      </a:r>
                      <a:r>
                        <a:rPr lang="en-IE" sz="1200" dirty="0" err="1"/>
                        <a:t>diesem</a:t>
                      </a:r>
                      <a:r>
                        <a:rPr lang="en-IE" sz="1200" dirty="0"/>
                        <a:t> Modul </a:t>
                      </a:r>
                      <a:r>
                        <a:rPr lang="en-IE" sz="1200" dirty="0" err="1"/>
                        <a:t>konzentrieren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wir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uns</a:t>
                      </a:r>
                      <a:r>
                        <a:rPr lang="en-IE" sz="1200" dirty="0"/>
                        <a:t> auf die </a:t>
                      </a:r>
                      <a:r>
                        <a:rPr lang="en-IE" sz="1200" dirty="0" err="1"/>
                        <a:t>Möglichkeiten</a:t>
                      </a:r>
                      <a:r>
                        <a:rPr lang="en-IE" sz="1200" dirty="0"/>
                        <a:t>, die </a:t>
                      </a:r>
                      <a:r>
                        <a:rPr lang="en-IE" sz="1200" dirty="0" err="1"/>
                        <a:t>sich</a:t>
                      </a:r>
                      <a:r>
                        <a:rPr lang="en-IE" sz="1200" dirty="0"/>
                        <a:t> auf </a:t>
                      </a:r>
                      <a:r>
                        <a:rPr lang="en-IE" sz="1200" dirty="0" err="1"/>
                        <a:t>dem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Seniorenmarkt</a:t>
                      </a:r>
                      <a:r>
                        <a:rPr lang="en-IE" sz="1200" dirty="0"/>
                        <a:t> für KMU der </a:t>
                      </a:r>
                      <a:r>
                        <a:rPr lang="en-IE" sz="1200" dirty="0" err="1"/>
                        <a:t>Lebensmittelbranche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bieten</a:t>
                      </a:r>
                      <a:r>
                        <a:rPr lang="en-IE" sz="1200" dirty="0"/>
                        <a:t>. </a:t>
                      </a:r>
                      <a:r>
                        <a:rPr lang="en-IE" sz="1200" dirty="0" err="1"/>
                        <a:t>Wir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untersuchen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diese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Kohorte</a:t>
                      </a:r>
                      <a:r>
                        <a:rPr lang="en-IE" sz="1200" dirty="0"/>
                        <a:t> und </a:t>
                      </a:r>
                      <a:r>
                        <a:rPr lang="en-IE" sz="1200" dirty="0" err="1"/>
                        <a:t>gewinnen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Einblicke</a:t>
                      </a:r>
                      <a:r>
                        <a:rPr lang="en-IE" sz="1200" dirty="0"/>
                        <a:t> in </a:t>
                      </a:r>
                      <a:r>
                        <a:rPr lang="en-IE" sz="1200" dirty="0" err="1"/>
                        <a:t>ihre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Einstellungen</a:t>
                      </a:r>
                      <a:r>
                        <a:rPr lang="en-IE" sz="1200" dirty="0"/>
                        <a:t> und </a:t>
                      </a:r>
                      <a:r>
                        <a:rPr lang="en-IE" sz="1200" dirty="0" err="1"/>
                        <a:t>Verhaltensweisen</a:t>
                      </a:r>
                      <a:r>
                        <a:rPr lang="en-IE" sz="1200" dirty="0"/>
                        <a:t>. </a:t>
                      </a:r>
                      <a:r>
                        <a:rPr lang="en-IE" sz="1200" dirty="0" err="1"/>
                        <a:t>Wir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führen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unsere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Lernenden</a:t>
                      </a:r>
                      <a:r>
                        <a:rPr lang="en-IE" sz="1200" dirty="0"/>
                        <a:t> in den Design Thinking-</a:t>
                      </a:r>
                      <a:r>
                        <a:rPr lang="en-IE" sz="1200" dirty="0" err="1"/>
                        <a:t>Prozess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ein</a:t>
                      </a:r>
                      <a:r>
                        <a:rPr lang="en-IE" sz="1200" dirty="0"/>
                        <a:t> und </a:t>
                      </a:r>
                      <a:r>
                        <a:rPr lang="en-IE" sz="1200" dirty="0" err="1"/>
                        <a:t>diskutieren</a:t>
                      </a:r>
                      <a:r>
                        <a:rPr lang="en-IE" sz="1200" dirty="0"/>
                        <a:t>, </a:t>
                      </a:r>
                      <a:r>
                        <a:rPr lang="en-IE" sz="1200" dirty="0" err="1"/>
                        <a:t>wie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sie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durch</a:t>
                      </a:r>
                      <a:r>
                        <a:rPr lang="en-IE" sz="1200" dirty="0"/>
                        <a:t> den </a:t>
                      </a:r>
                      <a:r>
                        <a:rPr lang="en-IE" sz="1200" dirty="0" err="1"/>
                        <a:t>Einsatz</a:t>
                      </a:r>
                      <a:r>
                        <a:rPr lang="en-IE" sz="1200" dirty="0"/>
                        <a:t> von </a:t>
                      </a:r>
                      <a:r>
                        <a:rPr lang="en-IE" sz="1200" dirty="0" err="1"/>
                        <a:t>Innovationen</a:t>
                      </a:r>
                      <a:r>
                        <a:rPr lang="en-IE" sz="1200" dirty="0"/>
                        <a:t> die </a:t>
                      </a:r>
                      <a:r>
                        <a:rPr lang="en-IE" sz="1200" dirty="0" err="1"/>
                        <a:t>Bedürfnisse</a:t>
                      </a:r>
                      <a:r>
                        <a:rPr lang="en-IE" sz="1200" dirty="0"/>
                        <a:t> dieses </a:t>
                      </a:r>
                      <a:r>
                        <a:rPr lang="en-IE" sz="1200" dirty="0" err="1"/>
                        <a:t>Marktsegments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erfüllen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können</a:t>
                      </a:r>
                      <a:r>
                        <a:rPr lang="en-IE" sz="1200" dirty="0"/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01450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Lernziele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 KMU der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Lebensmittelbranche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besseres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Verständnis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älteren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Verbraucher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vermitteln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zeigen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diese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Einsicht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Chancen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Bereitschaft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führen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Ihnen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das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Selbstvertrauen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nutzen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um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Lösungen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für die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Bedürfnisse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älterer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Verbraucher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entwickeln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13708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Behandelte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Themen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Marktchance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für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Senioren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Europa</a:t>
                      </a: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Innovation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Chancen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schaffen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 Design Thinking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Prozess</a:t>
                      </a:r>
                      <a:endParaRPr lang="en-GB" sz="120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Lebensmittelmarkt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für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Senioren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wo die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Chancen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liegen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24937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Fallstudien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200" dirty="0" err="1"/>
                        <a:t>Ventro</a:t>
                      </a:r>
                      <a:r>
                        <a:rPr lang="en-IE" sz="1200" dirty="0"/>
                        <a:t> Bio-gel - </a:t>
                      </a:r>
                      <a:r>
                        <a:rPr lang="en-IE" sz="1200" dirty="0" err="1"/>
                        <a:t>Beispiel</a:t>
                      </a:r>
                      <a:r>
                        <a:rPr lang="en-IE" sz="1200" dirty="0"/>
                        <a:t> für innovative </a:t>
                      </a:r>
                      <a:r>
                        <a:rPr lang="en-IE" sz="1200" dirty="0" err="1"/>
                        <a:t>Produkte</a:t>
                      </a:r>
                      <a:endParaRPr lang="en-IE" sz="12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200" dirty="0"/>
                        <a:t>Northern Lincolnshire and Goole NHS Foundation Trust Nursing - </a:t>
                      </a:r>
                      <a:r>
                        <a:rPr lang="en-IE" sz="1200" dirty="0" err="1"/>
                        <a:t>Beispiel</a:t>
                      </a:r>
                      <a:r>
                        <a:rPr lang="en-IE" sz="1200" dirty="0"/>
                        <a:t> für </a:t>
                      </a:r>
                      <a:r>
                        <a:rPr lang="en-IE" sz="1200" dirty="0" err="1"/>
                        <a:t>eine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hilfreiche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Dienstleistung</a:t>
                      </a:r>
                      <a:endParaRPr lang="en-IE" sz="12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200" dirty="0"/>
                        <a:t>Meals4Health - </a:t>
                      </a:r>
                      <a:r>
                        <a:rPr lang="en-IE" sz="1200" dirty="0" err="1"/>
                        <a:t>Beispiel</a:t>
                      </a:r>
                      <a:r>
                        <a:rPr lang="en-IE" sz="1200" dirty="0"/>
                        <a:t> für </a:t>
                      </a:r>
                      <a:r>
                        <a:rPr lang="en-IE" sz="1200" dirty="0" err="1"/>
                        <a:t>eine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Kombination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aus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Produkt</a:t>
                      </a:r>
                      <a:r>
                        <a:rPr lang="en-IE" sz="1200" dirty="0"/>
                        <a:t> und </a:t>
                      </a:r>
                      <a:r>
                        <a:rPr lang="en-IE" sz="1200" dirty="0" err="1"/>
                        <a:t>Dienstleistung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137772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Vorgeschlagene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Beurteilungen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Folie 57 - </a:t>
                      </a:r>
                      <a:r>
                        <a:rPr lang="en-IE" sz="1200" dirty="0" err="1"/>
                        <a:t>Problemerkundung</a:t>
                      </a:r>
                      <a:r>
                        <a:rPr lang="en-IE" sz="1200" dirty="0"/>
                        <a:t> (Der Design Thinking </a:t>
                      </a:r>
                      <a:r>
                        <a:rPr lang="en-IE" sz="1200" dirty="0" err="1"/>
                        <a:t>Prozess</a:t>
                      </a:r>
                      <a:r>
                        <a:rPr lang="en-IE" sz="1200" dirty="0"/>
                        <a:t>)</a:t>
                      </a:r>
                    </a:p>
                    <a:p>
                      <a:r>
                        <a:rPr lang="en-IE" sz="1200" dirty="0"/>
                        <a:t>Folie 58 - </a:t>
                      </a:r>
                      <a:r>
                        <a:rPr lang="en-IE" sz="1200" dirty="0" err="1"/>
                        <a:t>Selbstgesteuerte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Fragen</a:t>
                      </a:r>
                      <a:r>
                        <a:rPr lang="en-IE" sz="1200" dirty="0"/>
                        <a:t> der </a:t>
                      </a:r>
                      <a:r>
                        <a:rPr lang="en-IE" sz="1200" dirty="0" err="1"/>
                        <a:t>Lernenden</a:t>
                      </a:r>
                      <a:r>
                        <a:rPr lang="en-IE" sz="1200" dirty="0"/>
                        <a:t>/des </a:t>
                      </a:r>
                      <a:r>
                        <a:rPr lang="en-IE" sz="1200" dirty="0" err="1"/>
                        <a:t>Lebensmittelunternehmens</a:t>
                      </a:r>
                      <a:endParaRPr lang="en-IE" sz="1200" dirty="0"/>
                    </a:p>
                    <a:p>
                      <a:r>
                        <a:rPr lang="en-IE" sz="1200" dirty="0"/>
                        <a:t>Folie 61 - </a:t>
                      </a:r>
                      <a:r>
                        <a:rPr lang="en-IE" sz="1200" dirty="0" err="1"/>
                        <a:t>Erstellen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einer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Empathiekarte</a:t>
                      </a:r>
                      <a:r>
                        <a:rPr lang="en-IE" sz="1200" dirty="0"/>
                        <a:t> für die </a:t>
                      </a:r>
                      <a:r>
                        <a:rPr lang="en-IE" sz="1200" dirty="0" err="1"/>
                        <a:t>Zielgruppe</a:t>
                      </a:r>
                      <a:endParaRPr lang="en-IE" sz="1200" dirty="0"/>
                    </a:p>
                    <a:p>
                      <a:r>
                        <a:rPr lang="en-IE" sz="1200" dirty="0"/>
                        <a:t>Folie 87 - </a:t>
                      </a:r>
                      <a:r>
                        <a:rPr lang="en-IE" sz="1200" dirty="0" err="1"/>
                        <a:t>Herausforderungen</a:t>
                      </a:r>
                      <a:r>
                        <a:rPr lang="en-IE" sz="1200" dirty="0"/>
                        <a:t> in </a:t>
                      </a:r>
                      <a:r>
                        <a:rPr lang="en-IE" sz="1200" dirty="0" err="1"/>
                        <a:t>Chancen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verwandeln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82787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Weitere</a:t>
                      </a:r>
                      <a:r>
                        <a:rPr lang="en-IE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Lektüre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1188A3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Healthy ageing: Innovate to meet the needs of elderly consumers (foodnavigator.com)</a:t>
                      </a:r>
                      <a:endParaRPr lang="en-US" sz="1200" dirty="0">
                        <a:solidFill>
                          <a:srgbClr val="1188A3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solidFill>
                            <a:srgbClr val="1188A3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https://www.fooddesignthinking.org/</a:t>
                      </a:r>
                      <a:endParaRPr lang="en-IE" sz="1200" dirty="0">
                        <a:solidFill>
                          <a:srgbClr val="1188A3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1200" dirty="0">
                          <a:solidFill>
                            <a:srgbClr val="1188A3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http://centmapress.ilb.uni-bonn.de/ojs/index.php/proceedings/article/viewFile/385/382</a:t>
                      </a:r>
                      <a:endParaRPr lang="en-IE" sz="1200" dirty="0">
                        <a:solidFill>
                          <a:srgbClr val="1188A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94532"/>
                  </a:ext>
                </a:extLst>
              </a:tr>
            </a:tbl>
          </a:graphicData>
        </a:graphic>
      </p:graphicFrame>
      <p:pic>
        <p:nvPicPr>
          <p:cNvPr id="7" name="Picture 6" descr="Fruity ice cream cones in order against their fruit counterparts">
            <a:extLst>
              <a:ext uri="{FF2B5EF4-FFF2-40B4-BE49-F238E27FC236}">
                <a16:creationId xmlns:a16="http://schemas.microsoft.com/office/drawing/2014/main" id="{B4713323-639D-EA58-667B-7F226F9E05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87409"/>
            <a:ext cx="6824583" cy="210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7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6C0E00-3E8B-49BD-F609-004EB114A0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037" y="196890"/>
            <a:ext cx="5738762" cy="530423"/>
          </a:xfrm>
        </p:spPr>
        <p:txBody>
          <a:bodyPr/>
          <a:lstStyle/>
          <a:p>
            <a:r>
              <a:rPr lang="en-IE" b="1" dirty="0"/>
              <a:t>05: </a:t>
            </a:r>
            <a:r>
              <a:rPr lang="en-IE" b="1" dirty="0" err="1"/>
              <a:t>Überblick</a:t>
            </a:r>
            <a:r>
              <a:rPr lang="en-IE" b="1" dirty="0"/>
              <a:t> </a:t>
            </a:r>
            <a:r>
              <a:rPr lang="en-IE" b="1" dirty="0" err="1"/>
              <a:t>über</a:t>
            </a:r>
            <a:r>
              <a:rPr lang="en-IE" b="1" dirty="0"/>
              <a:t> den </a:t>
            </a:r>
            <a:r>
              <a:rPr lang="en-IE" b="1" dirty="0" err="1"/>
              <a:t>Kursinhalt</a:t>
            </a:r>
            <a:r>
              <a:rPr lang="en-IE" b="1" dirty="0"/>
              <a:t> (</a:t>
            </a:r>
            <a:r>
              <a:rPr lang="en-IE" b="1" dirty="0" err="1"/>
              <a:t>fortgesetzt</a:t>
            </a:r>
            <a:r>
              <a:rPr lang="en-IE" b="1" dirty="0"/>
              <a:t>)…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C562BF-9B59-0A70-A733-7C132BFFF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939240"/>
              </p:ext>
            </p:extLst>
          </p:nvPr>
        </p:nvGraphicFramePr>
        <p:xfrm>
          <a:off x="662037" y="2553159"/>
          <a:ext cx="6235597" cy="7460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598">
                  <a:extLst>
                    <a:ext uri="{9D8B030D-6E8A-4147-A177-3AD203B41FA5}">
                      <a16:colId xmlns:a16="http://schemas.microsoft.com/office/drawing/2014/main" val="2980202126"/>
                    </a:ext>
                  </a:extLst>
                </a:gridCol>
                <a:gridCol w="4551999">
                  <a:extLst>
                    <a:ext uri="{9D8B030D-6E8A-4147-A177-3AD203B41FA5}">
                      <a16:colId xmlns:a16="http://schemas.microsoft.com/office/drawing/2014/main" val="3496640263"/>
                    </a:ext>
                  </a:extLst>
                </a:gridCol>
              </a:tblGrid>
              <a:tr h="388306"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  <a:highlight>
                            <a:srgbClr val="FED103"/>
                          </a:highlight>
                        </a:rPr>
                        <a:t>MODUL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2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err="1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Personalisierte</a:t>
                      </a:r>
                      <a:r>
                        <a:rPr lang="en-US" sz="1100" b="1" dirty="0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100" b="1" dirty="0" err="1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Ernährung</a:t>
                      </a:r>
                      <a:r>
                        <a:rPr lang="en-US" sz="1100" b="1" dirty="0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für </a:t>
                      </a:r>
                      <a:r>
                        <a:rPr lang="en-US" sz="1100" b="1" dirty="0" err="1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Senioren</a:t>
                      </a:r>
                      <a:endParaRPr lang="en-US" sz="1100" b="1" dirty="0">
                        <a:ln/>
                        <a:solidFill>
                          <a:srgbClr val="000000"/>
                        </a:solidFill>
                        <a:highlight>
                          <a:srgbClr val="FED103"/>
                        </a:highlight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endParaRPr lang="en-IE" sz="1100" dirty="0">
                        <a:solidFill>
                          <a:schemeClr val="tx1"/>
                        </a:solidFill>
                        <a:highlight>
                          <a:srgbClr val="FED103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36706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Überblick</a:t>
                      </a:r>
                      <a:endParaRPr lang="en-I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E" sz="1100" dirty="0"/>
                        <a:t>In </a:t>
                      </a:r>
                      <a:r>
                        <a:rPr lang="en-IE" sz="1100" dirty="0" err="1"/>
                        <a:t>diesem</a:t>
                      </a:r>
                      <a:r>
                        <a:rPr lang="en-IE" sz="1100" dirty="0"/>
                        <a:t> Modul </a:t>
                      </a:r>
                      <a:r>
                        <a:rPr lang="en-IE" sz="1100" dirty="0" err="1"/>
                        <a:t>decken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wir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ein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umfassendes</a:t>
                      </a:r>
                      <a:r>
                        <a:rPr lang="en-IE" sz="1100" dirty="0"/>
                        <a:t> Spektrum an </a:t>
                      </a:r>
                      <a:r>
                        <a:rPr lang="en-IE" sz="1100" dirty="0" err="1"/>
                        <a:t>Themen</a:t>
                      </a:r>
                      <a:r>
                        <a:rPr lang="en-IE" sz="1100" dirty="0"/>
                        <a:t> ab und </a:t>
                      </a:r>
                      <a:r>
                        <a:rPr lang="en-IE" sz="1100" dirty="0" err="1"/>
                        <a:t>konzentrieren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uns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insbesondere</a:t>
                      </a:r>
                      <a:r>
                        <a:rPr lang="en-IE" sz="1100" dirty="0"/>
                        <a:t> auf </a:t>
                      </a:r>
                      <a:r>
                        <a:rPr lang="en-IE" sz="1100" dirty="0" err="1"/>
                        <a:t>diejenigen</a:t>
                      </a:r>
                      <a:r>
                        <a:rPr lang="en-IE" sz="1100" dirty="0"/>
                        <a:t>, die die </a:t>
                      </a:r>
                      <a:r>
                        <a:rPr lang="en-IE" sz="1100" dirty="0" err="1"/>
                        <a:t>Bedürfnisse</a:t>
                      </a:r>
                      <a:r>
                        <a:rPr lang="en-IE" sz="1100" dirty="0"/>
                        <a:t>, das Leben und das </a:t>
                      </a:r>
                      <a:r>
                        <a:rPr lang="en-IE" sz="1100" dirty="0" err="1"/>
                        <a:t>Wohlbefinden</a:t>
                      </a:r>
                      <a:r>
                        <a:rPr lang="en-IE" sz="1100" dirty="0"/>
                        <a:t> von </a:t>
                      </a:r>
                      <a:r>
                        <a:rPr lang="en-IE" sz="1100" dirty="0" err="1"/>
                        <a:t>Senioren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betreffen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oder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beeinflussen</a:t>
                      </a:r>
                      <a:r>
                        <a:rPr lang="en-IE" sz="1100" dirty="0"/>
                        <a:t>. Dies </a:t>
                      </a:r>
                      <a:r>
                        <a:rPr lang="en-IE" sz="1100" dirty="0" err="1"/>
                        <a:t>bildet</a:t>
                      </a:r>
                      <a:r>
                        <a:rPr lang="en-IE" sz="1100" dirty="0"/>
                        <a:t> die </a:t>
                      </a:r>
                      <a:r>
                        <a:rPr lang="en-IE" sz="1100" dirty="0" err="1"/>
                        <a:t>Grundlage</a:t>
                      </a:r>
                      <a:r>
                        <a:rPr lang="en-IE" sz="1100" dirty="0"/>
                        <a:t> für die </a:t>
                      </a:r>
                      <a:r>
                        <a:rPr lang="en-IE" sz="1100" dirty="0" err="1"/>
                        <a:t>Entwicklung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neuer</a:t>
                      </a:r>
                      <a:r>
                        <a:rPr lang="en-IE" sz="1100" dirty="0"/>
                        <a:t> und </a:t>
                      </a:r>
                      <a:r>
                        <a:rPr lang="en-IE" sz="1100" dirty="0" err="1"/>
                        <a:t>innovativer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Lebensmittel</a:t>
                      </a:r>
                      <a:r>
                        <a:rPr lang="en-IE" sz="1100" dirty="0"/>
                        <a:t> für </a:t>
                      </a:r>
                      <a:r>
                        <a:rPr lang="en-IE" sz="1100" dirty="0" err="1"/>
                        <a:t>diese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Bevölkerungsgruppe</a:t>
                      </a:r>
                      <a:r>
                        <a:rPr lang="en-IE" sz="11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01450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Lernziele</a:t>
                      </a:r>
                      <a:endParaRPr lang="en-I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Lebensmittel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-KMU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besseres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Verständnis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für die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personalisierte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Ernährung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 die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Herausforderungen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Bedürfnisse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älterer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Menschen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vermitteln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 so die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Entwicklung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neuer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innovativer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Lebensmittel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für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Senioren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initiieren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E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13708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Behandelte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Themen</a:t>
                      </a:r>
                      <a:endParaRPr lang="en-I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Die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Gesundheits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- und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Ernährungsbedürfnisse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von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Senioren</a:t>
                      </a:r>
                      <a:endParaRPr lang="en-US" sz="1100" dirty="0">
                        <a:ln/>
                        <a:solidFill>
                          <a:srgbClr val="262626"/>
                        </a:solidFill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Innovative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Lösungen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und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Lebensmittelanreicherung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für das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Gesundheitsmanagement</a:t>
                      </a:r>
                      <a:endParaRPr lang="en-US" sz="1100" dirty="0">
                        <a:ln/>
                        <a:solidFill>
                          <a:srgbClr val="262626"/>
                        </a:solidFill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Allergene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/Anti-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Nährstoffe</a:t>
                      </a:r>
                      <a:endParaRPr lang="en-US" sz="1100" dirty="0">
                        <a:ln/>
                        <a:solidFill>
                          <a:srgbClr val="262626"/>
                        </a:solidFill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Natürliche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Ernährung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und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Funktionalität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von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Inhaltsstoffen</a:t>
                      </a:r>
                      <a:endParaRPr lang="en-US" sz="1100" dirty="0">
                        <a:ln/>
                        <a:solidFill>
                          <a:srgbClr val="262626"/>
                        </a:solidFill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24937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Fallstudien</a:t>
                      </a:r>
                      <a:endParaRPr lang="en-I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100" dirty="0"/>
                        <a:t>Jelly Drops / </a:t>
                      </a:r>
                      <a:r>
                        <a:rPr lang="en-IE" sz="1100" dirty="0" err="1"/>
                        <a:t>Ooho</a:t>
                      </a:r>
                      <a:r>
                        <a:rPr lang="en-IE" sz="1100" dirty="0"/>
                        <a:t> Water Balls - </a:t>
                      </a:r>
                      <a:r>
                        <a:rPr lang="en-IE" sz="1100" dirty="0" err="1"/>
                        <a:t>ein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innovativer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Weg</a:t>
                      </a:r>
                      <a:r>
                        <a:rPr lang="en-IE" sz="1100" dirty="0"/>
                        <a:t>, um </a:t>
                      </a:r>
                      <a:r>
                        <a:rPr lang="en-IE" sz="1100" dirty="0" err="1"/>
                        <a:t>Senioren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mit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Flüssigkeit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zu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versorgen</a:t>
                      </a:r>
                      <a:endParaRPr lang="en-IE" sz="11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Foodlink Complete 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-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ein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Beispiel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für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ein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Lebensmittel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, das auf die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Ernährungsbedürfnisse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älterer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Menschen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zugeschnitten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ist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PureJoy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-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ein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Beispiel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für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personalisierte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Ernährung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BioZoon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-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zeigt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wie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man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Lösungen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anbietet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und die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Würde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wiederherstellt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Northern Lincolnshire and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Goole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NHS Foundation Trust Nursing -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schuf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eine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einfache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Lösung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über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Fingerfood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</a:rPr>
                        <a:t> für </a:t>
                      </a:r>
                      <a:r>
                        <a:rPr lang="en-US" sz="1100" b="0" i="0" dirty="0" err="1">
                          <a:solidFill>
                            <a:srgbClr val="000000"/>
                          </a:solidFill>
                          <a:effectLst/>
                        </a:rPr>
                        <a:t>Senioren</a:t>
                      </a:r>
                      <a:endParaRPr lang="en-I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137772"/>
                  </a:ext>
                </a:extLst>
              </a:tr>
              <a:tr h="391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Vorgeschlagene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Beurteilungen</a:t>
                      </a:r>
                      <a:endParaRPr lang="en-I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100" dirty="0"/>
                        <a:t>Folie 83 - </a:t>
                      </a:r>
                      <a:r>
                        <a:rPr lang="en-IE" sz="1100" dirty="0" err="1"/>
                        <a:t>Unternehmen</a:t>
                      </a:r>
                      <a:r>
                        <a:rPr lang="en-IE" sz="1100" dirty="0"/>
                        <a:t> / </a:t>
                      </a:r>
                      <a:r>
                        <a:rPr lang="en-IE" sz="1100" dirty="0" err="1"/>
                        <a:t>Lernende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Übung</a:t>
                      </a:r>
                      <a:endParaRPr lang="en-IE" sz="1100" dirty="0"/>
                    </a:p>
                    <a:p>
                      <a:r>
                        <a:rPr lang="en-IE" sz="1100" b="1" dirty="0" err="1"/>
                        <a:t>Checkliste</a:t>
                      </a:r>
                      <a:r>
                        <a:rPr lang="en-IE" sz="1100" b="1" dirty="0"/>
                        <a:t> </a:t>
                      </a:r>
                      <a:r>
                        <a:rPr lang="en-IE" sz="1100" b="1" dirty="0" err="1"/>
                        <a:t>zur</a:t>
                      </a:r>
                      <a:r>
                        <a:rPr lang="en-IE" sz="1100" b="1" dirty="0"/>
                        <a:t> </a:t>
                      </a:r>
                      <a:r>
                        <a:rPr lang="en-IE" sz="1100" b="1" dirty="0" err="1"/>
                        <a:t>Bereitschaft</a:t>
                      </a:r>
                      <a:r>
                        <a:rPr lang="en-IE" sz="1100" dirty="0"/>
                        <a:t>: </a:t>
                      </a:r>
                      <a:r>
                        <a:rPr lang="en-IE" sz="1100" dirty="0" err="1"/>
                        <a:t>Schaffen</a:t>
                      </a:r>
                      <a:r>
                        <a:rPr lang="en-IE" sz="1100" dirty="0"/>
                        <a:t> Sie </a:t>
                      </a:r>
                      <a:r>
                        <a:rPr lang="en-IE" sz="1100" dirty="0" err="1"/>
                        <a:t>ein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Bewusstsein</a:t>
                      </a:r>
                      <a:r>
                        <a:rPr lang="en-IE" sz="1100" dirty="0"/>
                        <a:t>, </a:t>
                      </a:r>
                      <a:r>
                        <a:rPr lang="en-IE" sz="1100" dirty="0" err="1"/>
                        <a:t>indem</a:t>
                      </a:r>
                      <a:r>
                        <a:rPr lang="en-IE" sz="1100" dirty="0"/>
                        <a:t> Sie </a:t>
                      </a:r>
                      <a:r>
                        <a:rPr lang="en-IE" sz="1100" dirty="0" err="1"/>
                        <a:t>ihnen</a:t>
                      </a:r>
                      <a:r>
                        <a:rPr lang="en-IE" sz="1100" dirty="0"/>
                        <a:t> die </a:t>
                      </a:r>
                      <a:r>
                        <a:rPr lang="en-IE" sz="1100" dirty="0" err="1"/>
                        <a:t>Möglichkeit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geben</a:t>
                      </a:r>
                      <a:r>
                        <a:rPr lang="en-IE" sz="1100" dirty="0"/>
                        <a:t>, </a:t>
                      </a:r>
                      <a:r>
                        <a:rPr lang="en-IE" sz="1100" dirty="0" err="1"/>
                        <a:t>ihren</a:t>
                      </a:r>
                      <a:r>
                        <a:rPr lang="en-IE" sz="1100" dirty="0"/>
                        <a:t> Status in </a:t>
                      </a:r>
                      <a:r>
                        <a:rPr lang="en-IE" sz="1100" dirty="0" err="1"/>
                        <a:t>Bezug</a:t>
                      </a:r>
                      <a:r>
                        <a:rPr lang="en-IE" sz="1100" dirty="0"/>
                        <a:t> auf die Gesundheit und das </a:t>
                      </a:r>
                      <a:r>
                        <a:rPr lang="en-IE" sz="1100" dirty="0" err="1"/>
                        <a:t>Wohlergehen</a:t>
                      </a:r>
                      <a:r>
                        <a:rPr lang="en-IE" sz="1100" dirty="0"/>
                        <a:t> von </a:t>
                      </a:r>
                      <a:r>
                        <a:rPr lang="en-IE" sz="1100" dirty="0" err="1"/>
                        <a:t>Senioren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zu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hinterfragen</a:t>
                      </a:r>
                      <a:endParaRPr lang="en-I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82787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Weitere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Lektüre</a:t>
                      </a:r>
                      <a:endParaRPr lang="en-I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/>
                        <a:t>The European Food Nutrition </a:t>
                      </a:r>
                      <a:r>
                        <a:rPr lang="en-US" sz="1100" b="1" dirty="0">
                          <a:solidFill>
                            <a:srgbClr val="1188A3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Action Plan</a:t>
                      </a:r>
                      <a:r>
                        <a:rPr lang="en-US" sz="1100" b="1" dirty="0">
                          <a:solidFill>
                            <a:srgbClr val="1188A3"/>
                          </a:solidFill>
                        </a:rPr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rgbClr val="1188A3"/>
                          </a:solidFill>
                          <a:hlinkClick r:id="rId4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Age-related changes in oral and nasal physiology and their significance in aroma release and perception</a:t>
                      </a:r>
                      <a:endParaRPr lang="en-US" sz="1100" dirty="0">
                        <a:solidFill>
                          <a:srgbClr val="1188A3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rgbClr val="1188A3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PROMISS | AGE Platform (age-platform.eu)</a:t>
                      </a:r>
                      <a:r>
                        <a:rPr lang="en-US" sz="1100" b="0" i="0" dirty="0">
                          <a:solidFill>
                            <a:srgbClr val="1188A3"/>
                          </a:solidFill>
                          <a:effectLst/>
                        </a:rPr>
                        <a:t> </a:t>
                      </a:r>
                    </a:p>
                    <a:p>
                      <a:pPr marL="342900" marR="0" lvl="0" indent="-34290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1188A3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link between Diet and Age-related diseases/conditions</a:t>
                      </a:r>
                      <a:endParaRPr lang="en-IE" sz="1100" b="0" dirty="0">
                        <a:solidFill>
                          <a:srgbClr val="1188A3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rgbClr val="1188A3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Dietary approaches that delay age-related diseases - PubMed (nih.gov)</a:t>
                      </a:r>
                      <a:endParaRPr lang="en-US" sz="1100" dirty="0">
                        <a:solidFill>
                          <a:srgbClr val="1188A3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rgbClr val="1188A3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Frontiers | Memorable Food: Fighting Age-Related Neurodegeneration by Precision Nutrition | Nutrition (frontiersin.org)</a:t>
                      </a:r>
                      <a:endParaRPr lang="en-US" sz="1100" dirty="0">
                        <a:solidFill>
                          <a:srgbClr val="1188A3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rgbClr val="1188A3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Nutrients | Free Full-Text | Slowing Down Ageing: The Role of Nutrients and Microbiota in Modulation of the Epigenome | HTML (mdpi.com)</a:t>
                      </a:r>
                      <a:endParaRPr lang="en-US" sz="1100" dirty="0">
                        <a:solidFill>
                          <a:srgbClr val="1188A3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rgbClr val="1188A3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Challenges of ageing | Boundless Sociology (lumenlearning.com)</a:t>
                      </a:r>
                      <a:endParaRPr lang="en-US" sz="1100" dirty="0">
                        <a:solidFill>
                          <a:srgbClr val="1188A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94532"/>
                  </a:ext>
                </a:extLst>
              </a:tr>
            </a:tbl>
          </a:graphicData>
        </a:graphic>
      </p:graphicFrame>
      <p:pic>
        <p:nvPicPr>
          <p:cNvPr id="9" name="Picture 8" descr="Vegetables and fruits in a row">
            <a:extLst>
              <a:ext uri="{FF2B5EF4-FFF2-40B4-BE49-F238E27FC236}">
                <a16:creationId xmlns:a16="http://schemas.microsoft.com/office/drawing/2014/main" id="{C7DE62DA-41F0-21B7-CBA1-6FDC6650C3A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3796" y="876467"/>
            <a:ext cx="5235879" cy="151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74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6C0E00-3E8B-49BD-F609-004EB114A0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278" y="191712"/>
            <a:ext cx="5738762" cy="530423"/>
          </a:xfrm>
        </p:spPr>
        <p:txBody>
          <a:bodyPr/>
          <a:lstStyle/>
          <a:p>
            <a:r>
              <a:rPr lang="en-IE" b="1" dirty="0"/>
              <a:t>05: </a:t>
            </a:r>
            <a:r>
              <a:rPr lang="en-IE" b="1" dirty="0" err="1"/>
              <a:t>Überblick</a:t>
            </a:r>
            <a:r>
              <a:rPr lang="en-IE" b="1" dirty="0"/>
              <a:t> </a:t>
            </a:r>
            <a:r>
              <a:rPr lang="en-IE" b="1" dirty="0" err="1"/>
              <a:t>über</a:t>
            </a:r>
            <a:r>
              <a:rPr lang="en-IE" b="1" dirty="0"/>
              <a:t> den </a:t>
            </a:r>
            <a:r>
              <a:rPr lang="en-IE" b="1" dirty="0" err="1"/>
              <a:t>Kursinhalt</a:t>
            </a:r>
            <a:r>
              <a:rPr lang="en-IE" b="1" dirty="0"/>
              <a:t> (</a:t>
            </a:r>
            <a:r>
              <a:rPr lang="en-IE" b="1" dirty="0" err="1"/>
              <a:t>fortgesetzt</a:t>
            </a:r>
            <a:r>
              <a:rPr lang="en-IE" b="1" dirty="0"/>
              <a:t>)…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C562BF-9B59-0A70-A733-7C132BFFF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785028"/>
              </p:ext>
            </p:extLst>
          </p:nvPr>
        </p:nvGraphicFramePr>
        <p:xfrm>
          <a:off x="749720" y="1001390"/>
          <a:ext cx="6235597" cy="8024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330">
                  <a:extLst>
                    <a:ext uri="{9D8B030D-6E8A-4147-A177-3AD203B41FA5}">
                      <a16:colId xmlns:a16="http://schemas.microsoft.com/office/drawing/2014/main" val="2980202126"/>
                    </a:ext>
                  </a:extLst>
                </a:gridCol>
                <a:gridCol w="4555267">
                  <a:extLst>
                    <a:ext uri="{9D8B030D-6E8A-4147-A177-3AD203B41FA5}">
                      <a16:colId xmlns:a16="http://schemas.microsoft.com/office/drawing/2014/main" val="3496640263"/>
                    </a:ext>
                  </a:extLst>
                </a:gridCol>
              </a:tblGrid>
              <a:tr h="388306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highlight>
                            <a:srgbClr val="FED103"/>
                          </a:highlight>
                        </a:rPr>
                        <a:t>MODUL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2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Verbraucher</a:t>
                      </a:r>
                      <a:r>
                        <a:rPr lang="en-US" sz="1600" b="1" dirty="0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Insights &amp; </a:t>
                      </a:r>
                      <a:r>
                        <a:rPr lang="en-US" sz="1600" b="1" dirty="0" err="1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Markt</a:t>
                      </a:r>
                      <a:r>
                        <a:rPr lang="en-US" sz="1600" b="1" dirty="0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600" b="1" dirty="0" err="1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Positionierung</a:t>
                      </a:r>
                      <a:endParaRPr lang="en-US" sz="1600" b="1" dirty="0">
                        <a:ln/>
                        <a:solidFill>
                          <a:srgbClr val="000000"/>
                        </a:solidFill>
                        <a:highlight>
                          <a:srgbClr val="FED103"/>
                        </a:highlight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endParaRPr lang="en-IE" dirty="0">
                        <a:solidFill>
                          <a:schemeClr val="tx1"/>
                        </a:solidFill>
                        <a:highlight>
                          <a:srgbClr val="FED103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36706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Überblick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E" sz="1200" dirty="0"/>
                        <a:t>In </a:t>
                      </a:r>
                      <a:r>
                        <a:rPr lang="en-IE" sz="1200" dirty="0" err="1"/>
                        <a:t>diesem</a:t>
                      </a:r>
                      <a:r>
                        <a:rPr lang="en-IE" sz="1200" dirty="0"/>
                        <a:t> Modul </a:t>
                      </a:r>
                      <a:r>
                        <a:rPr lang="en-IE" sz="1200" dirty="0" err="1"/>
                        <a:t>decken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wir</a:t>
                      </a:r>
                      <a:r>
                        <a:rPr lang="en-IE" sz="1200" dirty="0"/>
                        <a:t> die </a:t>
                      </a:r>
                      <a:r>
                        <a:rPr lang="en-IE" sz="1200" dirty="0" err="1"/>
                        <a:t>Einstellungen</a:t>
                      </a:r>
                      <a:r>
                        <a:rPr lang="en-IE" sz="1200" dirty="0"/>
                        <a:t>, </a:t>
                      </a:r>
                      <a:r>
                        <a:rPr lang="en-IE" sz="1200" dirty="0" err="1"/>
                        <a:t>Verhaltensweisen</a:t>
                      </a:r>
                      <a:r>
                        <a:rPr lang="en-IE" sz="1200" dirty="0"/>
                        <a:t>, </a:t>
                      </a:r>
                      <a:r>
                        <a:rPr lang="en-IE" sz="1200" dirty="0" err="1"/>
                        <a:t>Erwartungen</a:t>
                      </a:r>
                      <a:r>
                        <a:rPr lang="en-IE" sz="1200" dirty="0"/>
                        <a:t> und </a:t>
                      </a:r>
                      <a:r>
                        <a:rPr lang="en-IE" sz="1200" dirty="0" err="1"/>
                        <a:t>Kaufgewohnheiten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älterer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Verbraucher</a:t>
                      </a:r>
                      <a:r>
                        <a:rPr lang="en-IE" sz="1200" dirty="0"/>
                        <a:t> auf und </a:t>
                      </a:r>
                      <a:r>
                        <a:rPr lang="en-IE" sz="1200" dirty="0" err="1"/>
                        <a:t>entwickeln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einige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Forschungstaktiken</a:t>
                      </a:r>
                      <a:r>
                        <a:rPr lang="en-IE" sz="1200" dirty="0"/>
                        <a:t>, um </a:t>
                      </a:r>
                      <a:r>
                        <a:rPr lang="en-IE" sz="1200" dirty="0" err="1"/>
                        <a:t>fundierte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Erkenntnisse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über</a:t>
                      </a:r>
                      <a:r>
                        <a:rPr lang="en-IE" sz="1200" dirty="0"/>
                        <a:t> die </a:t>
                      </a:r>
                      <a:r>
                        <a:rPr lang="en-IE" sz="1200" dirty="0" err="1"/>
                        <a:t>Verbraucher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zu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gewinnen</a:t>
                      </a:r>
                      <a:r>
                        <a:rPr lang="en-IE" sz="1200" dirty="0"/>
                        <a:t>, auf die </a:t>
                      </a:r>
                      <a:r>
                        <a:rPr lang="en-IE" sz="1200" dirty="0" err="1"/>
                        <a:t>sich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Lebensmittelunternehmen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bei</a:t>
                      </a:r>
                      <a:r>
                        <a:rPr lang="en-IE" sz="1200" dirty="0"/>
                        <a:t> der </a:t>
                      </a:r>
                      <a:r>
                        <a:rPr lang="en-IE" sz="1200" dirty="0" err="1"/>
                        <a:t>Entwicklung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neuer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Produkte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stützen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können</a:t>
                      </a:r>
                      <a:r>
                        <a:rPr lang="en-IE" sz="1200" dirty="0"/>
                        <a:t>. </a:t>
                      </a:r>
                      <a:r>
                        <a:rPr lang="en-IE" sz="1200" dirty="0" err="1"/>
                        <a:t>Wir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beginnen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auch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mit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unserer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Diskussion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über</a:t>
                      </a:r>
                      <a:r>
                        <a:rPr lang="en-IE" sz="1200" dirty="0"/>
                        <a:t> Marketing, </a:t>
                      </a:r>
                      <a:r>
                        <a:rPr lang="en-IE" sz="1200" dirty="0" err="1"/>
                        <a:t>Markenbildung</a:t>
                      </a:r>
                      <a:r>
                        <a:rPr lang="en-IE" sz="1200" dirty="0"/>
                        <a:t> und </a:t>
                      </a:r>
                      <a:r>
                        <a:rPr lang="en-IE" sz="1200" dirty="0" err="1"/>
                        <a:t>Positionierung</a:t>
                      </a:r>
                      <a:r>
                        <a:rPr lang="en-IE" sz="1200" dirty="0"/>
                        <a:t> und </a:t>
                      </a:r>
                      <a:r>
                        <a:rPr lang="en-IE" sz="1200" dirty="0" err="1"/>
                        <a:t>deren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Bedeutung</a:t>
                      </a:r>
                      <a:r>
                        <a:rPr lang="en-IE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01450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Lernziele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Modul 3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erhalten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Lernenden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besseren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Einblick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die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Einstellungen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 das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Verhalten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Lebensmittelkonsum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Sie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diese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gewinnen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 in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ihrem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Unternehmen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anwenden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können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um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effektiver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vermarkten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vermarkten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innovieren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13708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Behandelte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Themen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Einstellungen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und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Erwartungen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älterer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Verbraucher</a:t>
                      </a:r>
                      <a:endParaRPr lang="en-US" sz="1200" dirty="0">
                        <a:ln/>
                        <a:solidFill>
                          <a:srgbClr val="262626"/>
                        </a:solidFill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Marktforschungstaktiken</a:t>
                      </a:r>
                      <a:endParaRPr lang="en-US" sz="1200" dirty="0">
                        <a:ln/>
                        <a:solidFill>
                          <a:srgbClr val="262626"/>
                        </a:solidFill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Nutzen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Sie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diese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Informationen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, um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effektiver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zu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vermarkten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,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zu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markieren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und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zu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innovieren</a:t>
                      </a:r>
                      <a:endParaRPr lang="en-US" sz="1200" dirty="0">
                        <a:ln/>
                        <a:solidFill>
                          <a:srgbClr val="262626"/>
                        </a:solidFill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24937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Fallstudien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200" dirty="0"/>
                        <a:t>Nourish - </a:t>
                      </a:r>
                      <a:r>
                        <a:rPr lang="en-IE" sz="1200" dirty="0" err="1"/>
                        <a:t>ein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Beispiel</a:t>
                      </a:r>
                      <a:r>
                        <a:rPr lang="en-IE" sz="1200" dirty="0"/>
                        <a:t> für </a:t>
                      </a:r>
                      <a:r>
                        <a:rPr lang="en-IE" sz="1200" dirty="0" err="1"/>
                        <a:t>ein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Unternehmen</a:t>
                      </a:r>
                      <a:r>
                        <a:rPr lang="en-IE" sz="1200" dirty="0"/>
                        <a:t>, das die </a:t>
                      </a:r>
                      <a:r>
                        <a:rPr lang="en-IE" sz="1200" dirty="0" err="1"/>
                        <a:t>Verletzlichkeit</a:t>
                      </a:r>
                      <a:r>
                        <a:rPr lang="en-IE" sz="1200" dirty="0"/>
                        <a:t> der </a:t>
                      </a:r>
                      <a:r>
                        <a:rPr lang="en-IE" sz="1200" dirty="0" err="1"/>
                        <a:t>Verbraucher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berücksichtigt</a:t>
                      </a:r>
                      <a:endParaRPr lang="en-IE" sz="12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200" dirty="0"/>
                        <a:t>Nua Naturals - </a:t>
                      </a:r>
                      <a:r>
                        <a:rPr lang="en-IE" sz="1200" dirty="0" err="1"/>
                        <a:t>ein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Beispiel</a:t>
                      </a:r>
                      <a:r>
                        <a:rPr lang="en-IE" sz="1200" dirty="0"/>
                        <a:t> für </a:t>
                      </a:r>
                      <a:r>
                        <a:rPr lang="en-IE" sz="1200" dirty="0" err="1"/>
                        <a:t>Qualität</a:t>
                      </a:r>
                      <a:r>
                        <a:rPr lang="en-IE" sz="1200" dirty="0"/>
                        <a:t>, </a:t>
                      </a:r>
                      <a:r>
                        <a:rPr lang="en-IE" sz="1200" dirty="0" err="1"/>
                        <a:t>Auswahl</a:t>
                      </a:r>
                      <a:r>
                        <a:rPr lang="en-IE" sz="1200" dirty="0"/>
                        <a:t> und </a:t>
                      </a:r>
                      <a:r>
                        <a:rPr lang="en-IE" sz="1200" dirty="0" err="1"/>
                        <a:t>gute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Verpackung</a:t>
                      </a:r>
                      <a:endParaRPr lang="en-IE" sz="12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200" dirty="0" err="1"/>
                        <a:t>BioZoon</a:t>
                      </a:r>
                      <a:r>
                        <a:rPr lang="en-IE" sz="1200" dirty="0"/>
                        <a:t> - </a:t>
                      </a:r>
                      <a:r>
                        <a:rPr lang="en-IE" sz="1200" dirty="0" err="1"/>
                        <a:t>ein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Beispiel</a:t>
                      </a:r>
                      <a:r>
                        <a:rPr lang="en-IE" sz="1200" dirty="0"/>
                        <a:t> für </a:t>
                      </a:r>
                      <a:r>
                        <a:rPr lang="en-IE" sz="1200" dirty="0" err="1"/>
                        <a:t>eine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gute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Positionierungsaussage</a:t>
                      </a:r>
                      <a:endParaRPr lang="en-IE" sz="12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200" dirty="0" err="1"/>
                        <a:t>AuGa</a:t>
                      </a:r>
                      <a:r>
                        <a:rPr lang="en-IE" sz="1200" dirty="0"/>
                        <a:t> - </a:t>
                      </a:r>
                      <a:r>
                        <a:rPr lang="en-IE" sz="1200" dirty="0" err="1"/>
                        <a:t>großartiges</a:t>
                      </a:r>
                      <a:r>
                        <a:rPr lang="en-IE" sz="1200" dirty="0"/>
                        <a:t> Branding und </a:t>
                      </a:r>
                      <a:r>
                        <a:rPr lang="en-IE" sz="1200" dirty="0" err="1"/>
                        <a:t>eine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einheitliche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Stimme</a:t>
                      </a:r>
                      <a:r>
                        <a:rPr lang="en-IE" sz="1200" dirty="0"/>
                        <a:t> und </a:t>
                      </a:r>
                      <a:r>
                        <a:rPr lang="en-IE" sz="1200" dirty="0" err="1"/>
                        <a:t>Botschaft</a:t>
                      </a:r>
                      <a:endParaRPr lang="en-IE" sz="12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200" dirty="0"/>
                        <a:t>Cadbury's - </a:t>
                      </a:r>
                      <a:r>
                        <a:rPr lang="en-IE" sz="1200" dirty="0" err="1"/>
                        <a:t>ein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Beispiel</a:t>
                      </a:r>
                      <a:r>
                        <a:rPr lang="en-IE" sz="1200" dirty="0"/>
                        <a:t> für die </a:t>
                      </a:r>
                      <a:r>
                        <a:rPr lang="en-IE" sz="1200" dirty="0" err="1"/>
                        <a:t>Verbindung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zum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Publikum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137772"/>
                  </a:ext>
                </a:extLst>
              </a:tr>
              <a:tr h="391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Vorgeschlagene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Beurteilungen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Folie 51 - </a:t>
                      </a:r>
                      <a:r>
                        <a:rPr lang="en-IE" sz="1200" dirty="0" err="1"/>
                        <a:t>Erstellen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einer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Positionierungserklärung</a:t>
                      </a:r>
                      <a:endParaRPr lang="en-IE" sz="1200" dirty="0"/>
                    </a:p>
                    <a:p>
                      <a:r>
                        <a:rPr lang="en-IE" sz="1200" dirty="0"/>
                        <a:t>Folie 64 - Aufbau </a:t>
                      </a:r>
                      <a:r>
                        <a:rPr lang="en-IE" sz="1200" dirty="0" err="1"/>
                        <a:t>einer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Marke</a:t>
                      </a:r>
                      <a:r>
                        <a:rPr lang="en-IE" sz="1200" dirty="0"/>
                        <a:t> - Eine </a:t>
                      </a:r>
                      <a:r>
                        <a:rPr lang="en-IE" sz="1200" dirty="0" err="1"/>
                        <a:t>Unternehmensübung</a:t>
                      </a:r>
                      <a:endParaRPr lang="en-IE" sz="1200" dirty="0"/>
                    </a:p>
                    <a:p>
                      <a:r>
                        <a:rPr lang="en-IE" sz="1200" dirty="0" err="1"/>
                        <a:t>Weitere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Diskussionsthemen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zur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Verankerung</a:t>
                      </a:r>
                      <a:r>
                        <a:rPr lang="en-IE" sz="1200" dirty="0"/>
                        <a:t> des </a:t>
                      </a:r>
                      <a:r>
                        <a:rPr lang="en-IE" sz="1200" dirty="0" err="1"/>
                        <a:t>Gelernten</a:t>
                      </a:r>
                      <a:r>
                        <a:rPr lang="en-IE" sz="1200" dirty="0"/>
                        <a:t>: Wie gut </a:t>
                      </a:r>
                      <a:r>
                        <a:rPr lang="en-IE" sz="1200" dirty="0" err="1"/>
                        <a:t>kennen</a:t>
                      </a:r>
                      <a:r>
                        <a:rPr lang="en-IE" sz="1200" dirty="0"/>
                        <a:t> Sie </a:t>
                      </a:r>
                      <a:r>
                        <a:rPr lang="en-IE" sz="1200" dirty="0" err="1"/>
                        <a:t>als</a:t>
                      </a:r>
                      <a:r>
                        <a:rPr lang="en-IE" sz="1200" dirty="0"/>
                        <a:t> KMU </a:t>
                      </a:r>
                      <a:r>
                        <a:rPr lang="en-IE" sz="1200" dirty="0" err="1"/>
                        <a:t>diese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Zielgruppe</a:t>
                      </a:r>
                      <a:r>
                        <a:rPr lang="en-IE" sz="1200" dirty="0"/>
                        <a:t> und </a:t>
                      </a:r>
                      <a:r>
                        <a:rPr lang="en-IE" sz="1200" dirty="0" err="1"/>
                        <a:t>gibt</a:t>
                      </a:r>
                      <a:r>
                        <a:rPr lang="en-IE" sz="1200" dirty="0"/>
                        <a:t> es </a:t>
                      </a:r>
                      <a:r>
                        <a:rPr lang="en-IE" sz="1200" dirty="0" err="1"/>
                        <a:t>Verhaltensmuster</a:t>
                      </a:r>
                      <a:r>
                        <a:rPr lang="en-IE" sz="1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82787"/>
                  </a:ext>
                </a:extLst>
              </a:tr>
              <a:tr h="482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Weitere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Lektüre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1188A3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Understanding heterogeneity among elderly consumers: an evaluation of segmentation approaches in the functional food market | Nutrition Research Reviews | Cambridge Core</a:t>
                      </a:r>
                      <a:endParaRPr lang="en-IE" sz="1200" b="1" dirty="0">
                        <a:solidFill>
                          <a:srgbClr val="1188A3"/>
                        </a:solidFill>
                      </a:endParaRPr>
                    </a:p>
                    <a:p>
                      <a:pPr marL="342900" marR="0" lvl="0" indent="-34290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200" b="1" dirty="0">
                          <a:solidFill>
                            <a:srgbClr val="1188A3"/>
                          </a:solidFill>
                        </a:rPr>
                        <a:t>Consumer Vulnerability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188A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 Commission Factsheet</a:t>
                      </a:r>
                      <a:endParaRPr kumimoji="0" lang="en-I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188A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1188A3"/>
                          </a:solidFill>
                        </a:rPr>
                        <a:t>The </a:t>
                      </a:r>
                      <a:r>
                        <a:rPr lang="en-US" sz="1200" dirty="0" err="1">
                          <a:solidFill>
                            <a:srgbClr val="1188A3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InCluSilver</a:t>
                      </a:r>
                      <a:r>
                        <a:rPr lang="en-US" sz="1200" dirty="0">
                          <a:solidFill>
                            <a:srgbClr val="1188A3"/>
                          </a:solidFill>
                        </a:rPr>
                        <a:t> Project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1188A3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Food Innovation on the basis of age study</a:t>
                      </a:r>
                      <a:endParaRPr lang="en-US" sz="1200" dirty="0">
                        <a:solidFill>
                          <a:srgbClr val="1188A3"/>
                        </a:solidFill>
                      </a:endParaRPr>
                    </a:p>
                    <a:p>
                      <a:pPr marL="342900" marR="0" lvl="0" indent="-34290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200" b="1" dirty="0"/>
                        <a:t>Podcast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>
                          <a:solidFill>
                            <a:srgbClr val="1188A3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https://snacknation.com/blog/unite-food-clara-paye/</a:t>
                      </a:r>
                      <a:endParaRPr lang="en-IE" sz="1200" dirty="0">
                        <a:solidFill>
                          <a:srgbClr val="1188A3"/>
                        </a:solidFill>
                      </a:endParaRPr>
                    </a:p>
                    <a:p>
                      <a:pPr marL="342900" marR="0" lvl="0" indent="-34290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200" b="1" dirty="0"/>
                        <a:t>Podcast </a:t>
                      </a:r>
                      <a:r>
                        <a:rPr lang="en-US" sz="1200" dirty="0">
                          <a:solidFill>
                            <a:srgbClr val="1188A3"/>
                          </a:solidFill>
                          <a:latin typeface="Monsterra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https://snacknation.com/blog/162-how-to-build-an-ethical-brand-with-zero-marketing-budget-with-the-perfect-granola-founder-michele-liddle/</a:t>
                      </a:r>
                      <a:endParaRPr lang="en-US" sz="1200" dirty="0">
                        <a:solidFill>
                          <a:srgbClr val="1188A3"/>
                        </a:solidFill>
                        <a:latin typeface="Monst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94532"/>
                  </a:ext>
                </a:extLst>
              </a:tr>
            </a:tbl>
          </a:graphicData>
        </a:graphic>
      </p:graphicFrame>
      <p:pic>
        <p:nvPicPr>
          <p:cNvPr id="5" name="Picture 4" descr="Hand placing stars">
            <a:extLst>
              <a:ext uri="{FF2B5EF4-FFF2-40B4-BE49-F238E27FC236}">
                <a16:creationId xmlns:a16="http://schemas.microsoft.com/office/drawing/2014/main" id="{F6395D52-79DC-3BD5-324D-3AEDCD83D6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025505"/>
            <a:ext cx="6985316" cy="18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62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6C0E00-3E8B-49BD-F609-004EB114A0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038" y="0"/>
            <a:ext cx="6374866" cy="530423"/>
          </a:xfrm>
        </p:spPr>
        <p:txBody>
          <a:bodyPr/>
          <a:lstStyle/>
          <a:p>
            <a:r>
              <a:rPr lang="en-IE" b="1" dirty="0"/>
              <a:t>05: </a:t>
            </a:r>
            <a:r>
              <a:rPr lang="en-IE" b="1" dirty="0" err="1"/>
              <a:t>Überblick</a:t>
            </a:r>
            <a:r>
              <a:rPr lang="en-IE" b="1" dirty="0"/>
              <a:t> </a:t>
            </a:r>
            <a:r>
              <a:rPr lang="en-IE" b="1" dirty="0" err="1"/>
              <a:t>über</a:t>
            </a:r>
            <a:r>
              <a:rPr lang="en-IE" b="1" dirty="0"/>
              <a:t> den </a:t>
            </a:r>
            <a:r>
              <a:rPr lang="en-IE" b="1" dirty="0" err="1"/>
              <a:t>Kursinhalt</a:t>
            </a:r>
            <a:r>
              <a:rPr lang="en-IE" b="1" dirty="0"/>
              <a:t> (</a:t>
            </a:r>
            <a:r>
              <a:rPr lang="en-IE" b="1" dirty="0" err="1"/>
              <a:t>fortgesetzt</a:t>
            </a:r>
            <a:r>
              <a:rPr lang="en-IE" b="1" dirty="0"/>
              <a:t>)…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C562BF-9B59-0A70-A733-7C132BFFF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77015"/>
              </p:ext>
            </p:extLst>
          </p:nvPr>
        </p:nvGraphicFramePr>
        <p:xfrm>
          <a:off x="662038" y="530423"/>
          <a:ext cx="6235597" cy="1022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330">
                  <a:extLst>
                    <a:ext uri="{9D8B030D-6E8A-4147-A177-3AD203B41FA5}">
                      <a16:colId xmlns:a16="http://schemas.microsoft.com/office/drawing/2014/main" val="2980202126"/>
                    </a:ext>
                  </a:extLst>
                </a:gridCol>
                <a:gridCol w="4555267">
                  <a:extLst>
                    <a:ext uri="{9D8B030D-6E8A-4147-A177-3AD203B41FA5}">
                      <a16:colId xmlns:a16="http://schemas.microsoft.com/office/drawing/2014/main" val="3496640263"/>
                    </a:ext>
                  </a:extLst>
                </a:gridCol>
              </a:tblGrid>
              <a:tr h="558685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highlight>
                            <a:srgbClr val="FED103"/>
                          </a:highlight>
                        </a:rPr>
                        <a:t>MODUL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2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Entwicklung</a:t>
                      </a:r>
                      <a:r>
                        <a:rPr lang="en-US" sz="1600" b="1" dirty="0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600" b="1" dirty="0" err="1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neuer</a:t>
                      </a:r>
                      <a:r>
                        <a:rPr lang="en-US" sz="1600" b="1" dirty="0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600" b="1" dirty="0" err="1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Lebensmittelprodukte</a:t>
                      </a:r>
                      <a:r>
                        <a:rPr lang="en-US" sz="1600" b="1" dirty="0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für </a:t>
                      </a:r>
                      <a:r>
                        <a:rPr lang="en-US" sz="1600" b="1" dirty="0" err="1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Senioren</a:t>
                      </a:r>
                      <a:endParaRPr lang="en-IE" dirty="0">
                        <a:solidFill>
                          <a:schemeClr val="tx1"/>
                        </a:solidFill>
                        <a:highlight>
                          <a:srgbClr val="FED103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36706"/>
                  </a:ext>
                </a:extLst>
              </a:tr>
              <a:tr h="1676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Überblick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 </a:t>
                      </a:r>
                      <a:r>
                        <a:rPr lang="en-US" sz="1200" dirty="0" err="1"/>
                        <a:t>diesem</a:t>
                      </a:r>
                      <a:r>
                        <a:rPr lang="en-US" sz="1200" dirty="0"/>
                        <a:t> Modul </a:t>
                      </a:r>
                      <a:r>
                        <a:rPr lang="en-US" sz="1200" dirty="0" err="1"/>
                        <a:t>diskutieren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wir</a:t>
                      </a:r>
                      <a:r>
                        <a:rPr lang="en-US" sz="1200" dirty="0"/>
                        <a:t> die </a:t>
                      </a:r>
                      <a:r>
                        <a:rPr lang="en-US" sz="1200" dirty="0" err="1"/>
                        <a:t>Entwicklung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neuer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Produkte</a:t>
                      </a:r>
                      <a:r>
                        <a:rPr lang="en-US" sz="1200" dirty="0"/>
                        <a:t> (NPD), die </a:t>
                      </a:r>
                      <a:r>
                        <a:rPr lang="en-US" sz="1200" dirty="0" err="1"/>
                        <a:t>sich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speziell</a:t>
                      </a:r>
                      <a:r>
                        <a:rPr lang="en-US" sz="1200" dirty="0"/>
                        <a:t> auf </a:t>
                      </a:r>
                      <a:r>
                        <a:rPr lang="en-US" sz="1200" dirty="0" err="1"/>
                        <a:t>Lebensmittel</a:t>
                      </a:r>
                      <a:r>
                        <a:rPr lang="en-US" sz="1200" dirty="0"/>
                        <a:t> und </a:t>
                      </a:r>
                      <a:r>
                        <a:rPr lang="en-US" sz="1200" dirty="0" err="1"/>
                        <a:t>lebensmittelbezogene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Produkte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Dienstleistungen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beziehen</a:t>
                      </a:r>
                      <a:r>
                        <a:rPr lang="en-US" sz="1200" dirty="0"/>
                        <a:t> und auf den </a:t>
                      </a:r>
                      <a:r>
                        <a:rPr lang="en-US" sz="1200" dirty="0" err="1"/>
                        <a:t>Seniorenmarkt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ausgerichtet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sind</a:t>
                      </a:r>
                      <a:r>
                        <a:rPr lang="en-US" sz="1200" dirty="0"/>
                        <a:t>. </a:t>
                      </a:r>
                      <a:r>
                        <a:rPr lang="en-US" sz="1200" dirty="0" err="1"/>
                        <a:t>Wir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befassen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uns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mit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nährwert</a:t>
                      </a:r>
                      <a:r>
                        <a:rPr lang="en-US" sz="1200" dirty="0"/>
                        <a:t>- und </a:t>
                      </a:r>
                      <a:r>
                        <a:rPr lang="en-US" sz="1200" dirty="0" err="1"/>
                        <a:t>gesundheitsbezogenen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Angaben</a:t>
                      </a:r>
                      <a:r>
                        <a:rPr lang="en-US" sz="1200" dirty="0"/>
                        <a:t> und </a:t>
                      </a:r>
                      <a:r>
                        <a:rPr lang="en-US" sz="1200" dirty="0" err="1"/>
                        <a:t>machen</a:t>
                      </a:r>
                      <a:r>
                        <a:rPr lang="en-US" sz="1200" dirty="0"/>
                        <a:t> die KMU </a:t>
                      </a:r>
                      <a:r>
                        <a:rPr lang="en-US" sz="1200" dirty="0" err="1"/>
                        <a:t>mit</a:t>
                      </a:r>
                      <a:r>
                        <a:rPr lang="en-US" sz="1200" dirty="0"/>
                        <a:t> den </a:t>
                      </a:r>
                      <a:r>
                        <a:rPr lang="en-US" sz="1200" dirty="0" err="1"/>
                        <a:t>entsprechenden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Vorschriften</a:t>
                      </a:r>
                      <a:r>
                        <a:rPr lang="en-US" sz="1200" dirty="0"/>
                        <a:t> und der </a:t>
                      </a:r>
                      <a:r>
                        <a:rPr lang="en-US" sz="1200" dirty="0" err="1"/>
                        <a:t>Lebensmittelkennzeichnung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vertraut</a:t>
                      </a:r>
                      <a:r>
                        <a:rPr lang="en-US" sz="1200" dirty="0"/>
                        <a:t>. </a:t>
                      </a:r>
                      <a:r>
                        <a:rPr lang="en-US" sz="1200" dirty="0" err="1"/>
                        <a:t>Außerdem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werfen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wir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einen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Blick</a:t>
                      </a:r>
                      <a:r>
                        <a:rPr lang="en-US" sz="1200" dirty="0"/>
                        <a:t> auf die </a:t>
                      </a:r>
                      <a:r>
                        <a:rPr lang="en-US" sz="1200" dirty="0" err="1"/>
                        <a:t>Bedeutung</a:t>
                      </a:r>
                      <a:r>
                        <a:rPr lang="en-US" sz="1200" dirty="0"/>
                        <a:t> von </a:t>
                      </a:r>
                      <a:r>
                        <a:rPr lang="en-US" sz="1200" dirty="0" err="1"/>
                        <a:t>innovativen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Verpackungen</a:t>
                      </a:r>
                      <a:r>
                        <a:rPr lang="en-US" sz="1200" dirty="0"/>
                        <a:t> und </a:t>
                      </a:r>
                      <a:r>
                        <a:rPr lang="en-US" sz="1200" dirty="0" err="1"/>
                        <a:t>Verbrauchertests</a:t>
                      </a:r>
                      <a:r>
                        <a:rPr lang="en-US" sz="1200" dirty="0"/>
                        <a:t> für dieses </a:t>
                      </a:r>
                      <a:r>
                        <a:rPr lang="en-US" sz="1200" dirty="0" err="1"/>
                        <a:t>Marktsegment</a:t>
                      </a:r>
                      <a:r>
                        <a:rPr lang="en-US" sz="1200" dirty="0"/>
                        <a:t>.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01450"/>
                  </a:ext>
                </a:extLst>
              </a:tr>
              <a:tr h="1449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Lernziele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Abschluss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dieses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Moduls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werden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Lernenden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/KMUs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besseren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Einblick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erhalten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warum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für dieses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Marktsegment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anbieten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müssen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und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werden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Produktentwicklung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verstehen. Sie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werden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auch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wichtig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Produkttests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Angaben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Kennzeichnung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sowie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innovative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Verpackungen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für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diese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Gruppe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und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welche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Vorschriften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diese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Aspekte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der NPD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umgeben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13708"/>
                  </a:ext>
                </a:extLst>
              </a:tr>
              <a:tr h="970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Behandelte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Themen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Entwicklung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neuer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Lebensmittel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für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Senioren</a:t>
                      </a:r>
                      <a:endParaRPr lang="en-US" sz="1200" dirty="0">
                        <a:ln/>
                        <a:solidFill>
                          <a:srgbClr val="262626"/>
                        </a:solidFill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Die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Phasen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der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Entwicklung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neuer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Produkte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Nährwert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- und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gesundheitsbezogene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Angaben</a:t>
                      </a:r>
                      <a:endParaRPr lang="en-US" sz="1200" dirty="0">
                        <a:ln/>
                        <a:solidFill>
                          <a:srgbClr val="262626"/>
                        </a:solidFill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Innovative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Verpackungsformate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und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Lebensmittelkennzeichnung</a:t>
                      </a:r>
                      <a:endParaRPr lang="en-US" sz="1200" dirty="0">
                        <a:ln/>
                        <a:solidFill>
                          <a:srgbClr val="262626"/>
                        </a:solidFill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Sensorische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Analyse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&amp;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Verbrauchertests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24937"/>
                  </a:ext>
                </a:extLst>
              </a:tr>
              <a:tr h="793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Fallstudien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err="1"/>
                        <a:t>Campofrio</a:t>
                      </a:r>
                      <a:r>
                        <a:rPr lang="en-US" sz="1200" dirty="0"/>
                        <a:t> - </a:t>
                      </a:r>
                      <a:r>
                        <a:rPr lang="en-US" sz="1200" dirty="0" err="1"/>
                        <a:t>wie</a:t>
                      </a:r>
                      <a:r>
                        <a:rPr lang="en-US" sz="1200" dirty="0"/>
                        <a:t> man </a:t>
                      </a:r>
                      <a:r>
                        <a:rPr lang="en-US" sz="1200" dirty="0" err="1"/>
                        <a:t>Produkte</a:t>
                      </a:r>
                      <a:r>
                        <a:rPr lang="en-US" sz="1200" dirty="0"/>
                        <a:t> an die </a:t>
                      </a:r>
                      <a:r>
                        <a:rPr lang="en-US" sz="1200" dirty="0" err="1"/>
                        <a:t>Bedürfnisse</a:t>
                      </a:r>
                      <a:r>
                        <a:rPr lang="en-US" sz="1200" dirty="0"/>
                        <a:t> von </a:t>
                      </a:r>
                      <a:r>
                        <a:rPr lang="en-US" sz="1200" dirty="0" err="1"/>
                        <a:t>Senioren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anpasst</a:t>
                      </a:r>
                      <a:endParaRPr lang="en-US" sz="12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err="1"/>
                        <a:t>AuGa</a:t>
                      </a:r>
                      <a:r>
                        <a:rPr lang="en-US" sz="1200" dirty="0"/>
                        <a:t> - </a:t>
                      </a:r>
                      <a:r>
                        <a:rPr lang="en-US" sz="1200" dirty="0" err="1"/>
                        <a:t>Beispiel</a:t>
                      </a:r>
                      <a:r>
                        <a:rPr lang="en-US" sz="1200" dirty="0"/>
                        <a:t> für die </a:t>
                      </a:r>
                      <a:r>
                        <a:rPr lang="en-US" sz="1200" dirty="0" err="1"/>
                        <a:t>angemessene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Verwendung</a:t>
                      </a:r>
                      <a:r>
                        <a:rPr lang="en-US" sz="1200" dirty="0"/>
                        <a:t> von </a:t>
                      </a:r>
                      <a:r>
                        <a:rPr lang="en-US" sz="1200" dirty="0" err="1"/>
                        <a:t>Verpackungen</a:t>
                      </a:r>
                      <a:r>
                        <a:rPr lang="en-US" sz="1200" dirty="0"/>
                        <a:t> für </a:t>
                      </a:r>
                      <a:r>
                        <a:rPr lang="en-US" sz="1200" dirty="0" err="1"/>
                        <a:t>Endverbraucher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137772"/>
                  </a:ext>
                </a:extLst>
              </a:tr>
              <a:tr h="970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Vorgeschlagene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Beurteilungen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Folie 19 - </a:t>
                      </a:r>
                      <a:r>
                        <a:rPr lang="en-US" sz="1200" dirty="0" err="1"/>
                        <a:t>Übung</a:t>
                      </a:r>
                      <a:r>
                        <a:rPr lang="en-US" sz="1200" dirty="0"/>
                        <a:t> für </a:t>
                      </a:r>
                      <a:r>
                        <a:rPr lang="en-US" sz="1200" dirty="0" err="1"/>
                        <a:t>Lernende</a:t>
                      </a:r>
                      <a:r>
                        <a:rPr lang="en-US" sz="1200" dirty="0"/>
                        <a:t> / </a:t>
                      </a:r>
                      <a:r>
                        <a:rPr lang="en-US" sz="1200" dirty="0" err="1"/>
                        <a:t>Unternehmen</a:t>
                      </a:r>
                      <a:r>
                        <a:rPr lang="en-US" sz="1200" dirty="0"/>
                        <a:t> - </a:t>
                      </a:r>
                      <a:r>
                        <a:rPr lang="en-US" sz="1200" dirty="0" err="1"/>
                        <a:t>Selbsteinschätzung</a:t>
                      </a:r>
                      <a:r>
                        <a:rPr lang="en-US" sz="1200" dirty="0"/>
                        <a:t> der </a:t>
                      </a:r>
                      <a:r>
                        <a:rPr lang="en-US" sz="1200" dirty="0" err="1"/>
                        <a:t>Bedürfnisse</a:t>
                      </a:r>
                      <a:r>
                        <a:rPr lang="en-US" sz="1200" dirty="0"/>
                        <a:t> von </a:t>
                      </a:r>
                      <a:r>
                        <a:rPr lang="en-US" sz="1200" dirty="0" err="1"/>
                        <a:t>Senioren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Folie 27 - Ein </a:t>
                      </a:r>
                      <a:r>
                        <a:rPr lang="en-US" sz="1200" dirty="0" err="1"/>
                        <a:t>Diskussionsanstoß</a:t>
                      </a:r>
                      <a:r>
                        <a:rPr lang="en-US" sz="1200" dirty="0"/>
                        <a:t> / </a:t>
                      </a:r>
                      <a:r>
                        <a:rPr lang="en-US" sz="1200" dirty="0" err="1"/>
                        <a:t>Kurze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Frage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Diskussionsthema</a:t>
                      </a:r>
                      <a:r>
                        <a:rPr lang="en-US" sz="1200" dirty="0"/>
                        <a:t>: Sind </a:t>
                      </a:r>
                      <a:r>
                        <a:rPr lang="en-US" sz="1200" dirty="0" err="1"/>
                        <a:t>Vorschriften</a:t>
                      </a:r>
                      <a:r>
                        <a:rPr lang="en-US" sz="1200" dirty="0"/>
                        <a:t> gut </a:t>
                      </a:r>
                      <a:r>
                        <a:rPr lang="en-US" sz="1200" dirty="0" err="1"/>
                        <a:t>oder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schlecht</a:t>
                      </a:r>
                      <a:r>
                        <a:rPr lang="en-US" sz="1200" dirty="0"/>
                        <a:t> für </a:t>
                      </a:r>
                      <a:r>
                        <a:rPr lang="en-US" sz="1200" dirty="0" err="1"/>
                        <a:t>Ihr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Unternehmen</a:t>
                      </a:r>
                      <a:r>
                        <a:rPr lang="en-US" sz="1200" dirty="0"/>
                        <a:t>?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82787"/>
                  </a:ext>
                </a:extLst>
              </a:tr>
              <a:tr h="3440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Weitere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Lektüre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1188A3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 Horizon 2020 project FOX </a:t>
                      </a:r>
                      <a:endParaRPr lang="en-US" sz="1200" dirty="0">
                        <a:solidFill>
                          <a:srgbClr val="1188A3"/>
                        </a:solidFill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1200" dirty="0">
                          <a:solidFill>
                            <a:srgbClr val="1188A3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Functional-Foods-For-Healthy-Aging-TOOLKIT-January.aspx (cfdr.ca)</a:t>
                      </a:r>
                      <a:endParaRPr lang="en-IE" sz="1200" dirty="0">
                        <a:solidFill>
                          <a:srgbClr val="1188A3"/>
                        </a:solidFill>
                        <a:cs typeface="+mn-cs"/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1188A3"/>
                          </a:solidFill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Considerations for developing functional foods for older population </a:t>
                      </a:r>
                      <a:endParaRPr lang="en-GB" sz="1200" dirty="0">
                        <a:solidFill>
                          <a:srgbClr val="1188A3"/>
                        </a:solidFill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1188A3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development of fruit‐based functional foods targeting the health and wellness market: a review - Sun‐Waterhouse - 2011 - International Journal of Food Science &amp;amp; Technology - Wiley Online Library</a:t>
                      </a:r>
                      <a:endParaRPr lang="en-US" sz="1200" dirty="0">
                        <a:solidFill>
                          <a:srgbClr val="1188A3"/>
                        </a:solidFill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b="0" i="0" u="sng" dirty="0">
                          <a:solidFill>
                            <a:srgbClr val="1188A3"/>
                          </a:solidFill>
                          <a:effectLst/>
                          <a:hlinkClick r:id="rId6" tooltip="Principles of HACC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Principles of HACCP.</a:t>
                      </a:r>
                      <a:endParaRPr lang="en-US" sz="1200" b="0" i="0" u="sng" dirty="0">
                        <a:solidFill>
                          <a:srgbClr val="1188A3"/>
                        </a:solidFill>
                        <a:effectLst/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1200" b="0" i="0" dirty="0">
                          <a:solidFill>
                            <a:srgbClr val="1188A3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Food Safety Authority of Ireland</a:t>
                      </a:r>
                      <a:endParaRPr lang="en-IE" sz="1200" b="0" i="0" dirty="0">
                        <a:solidFill>
                          <a:srgbClr val="1188A3"/>
                        </a:solidFill>
                        <a:effectLst/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1200" dirty="0">
                          <a:solidFill>
                            <a:srgbClr val="1188A3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ROADMAP (europa.eu</a:t>
                      </a:r>
                      <a:r>
                        <a:rPr lang="en-IE" sz="1200" dirty="0">
                          <a:solidFill>
                            <a:srgbClr val="1188A3"/>
                          </a:solidFill>
                        </a:rPr>
                        <a:t> Health claims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1200" dirty="0">
                          <a:solidFill>
                            <a:srgbClr val="1188A3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Nutrition applications: regulations and guidance | EFSA (europa.eu)</a:t>
                      </a:r>
                      <a:endParaRPr kumimoji="0" lang="en-IE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188A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188A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 Register of nutrition and health claims made on foods (v.3.6) (europa.eu)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188A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I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188A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Nutrition claims (europa.eu)</a:t>
                      </a:r>
                      <a:endParaRPr kumimoji="0" lang="en-I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188A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1188A3"/>
                          </a:solidFill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Food information to consumers - legislation (europa.eu)</a:t>
                      </a:r>
                      <a:endParaRPr lang="en-GB" sz="1200" dirty="0">
                        <a:solidFill>
                          <a:srgbClr val="1188A3"/>
                        </a:solidFill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1188A3"/>
                          </a:solidFill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Food Packaging Forum </a:t>
                      </a:r>
                      <a:endParaRPr lang="en-US" sz="1200" b="1" dirty="0">
                        <a:solidFill>
                          <a:srgbClr val="1188A3"/>
                        </a:solidFill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1188A3"/>
                          </a:solidFill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Ultimate Blockchain Cheat Sheet - 15+ </a:t>
                      </a:r>
                      <a:endParaRPr lang="en-US" sz="1200" dirty="0">
                        <a:solidFill>
                          <a:srgbClr val="1188A3"/>
                        </a:solidFill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1200" dirty="0">
                          <a:solidFill>
                            <a:srgbClr val="1188A3"/>
                          </a:solidFill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White-Paper-How-Our-Senses-Interact.pdf (leatherheadfood.com)</a:t>
                      </a:r>
                      <a:endParaRPr lang="en-US" sz="1200" b="0" i="0" dirty="0">
                        <a:solidFill>
                          <a:srgbClr val="1188A3"/>
                        </a:solidFill>
                        <a:effectLst/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200" dirty="0">
                        <a:solidFill>
                          <a:srgbClr val="1188A3"/>
                        </a:solidFill>
                        <a:latin typeface="Monst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94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831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6C0E00-3E8B-49BD-F609-004EB114A0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084" y="86602"/>
            <a:ext cx="6444440" cy="530423"/>
          </a:xfrm>
        </p:spPr>
        <p:txBody>
          <a:bodyPr/>
          <a:lstStyle/>
          <a:p>
            <a:r>
              <a:rPr lang="en-IE" dirty="0"/>
              <a:t>05: </a:t>
            </a:r>
            <a:r>
              <a:rPr lang="en-IE" b="1" dirty="0" err="1"/>
              <a:t>Überblick</a:t>
            </a:r>
            <a:r>
              <a:rPr lang="en-IE" b="1" dirty="0"/>
              <a:t> </a:t>
            </a:r>
            <a:r>
              <a:rPr lang="en-IE" b="1" dirty="0" err="1"/>
              <a:t>über</a:t>
            </a:r>
            <a:r>
              <a:rPr lang="en-IE" b="1" dirty="0"/>
              <a:t> den </a:t>
            </a:r>
            <a:r>
              <a:rPr lang="en-IE" b="1" dirty="0" err="1"/>
              <a:t>Kursinhalt</a:t>
            </a:r>
            <a:r>
              <a:rPr lang="en-IE" b="1" dirty="0"/>
              <a:t> </a:t>
            </a:r>
            <a:r>
              <a:rPr lang="en-IE" dirty="0"/>
              <a:t>(</a:t>
            </a:r>
            <a:r>
              <a:rPr lang="en-IE" dirty="0" err="1"/>
              <a:t>fortgesetzt</a:t>
            </a:r>
            <a:r>
              <a:rPr lang="en-IE" dirty="0"/>
              <a:t>)…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C562BF-9B59-0A70-A733-7C132BFFF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7894"/>
              </p:ext>
            </p:extLst>
          </p:nvPr>
        </p:nvGraphicFramePr>
        <p:xfrm>
          <a:off x="675084" y="714595"/>
          <a:ext cx="6209506" cy="798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239">
                  <a:extLst>
                    <a:ext uri="{9D8B030D-6E8A-4147-A177-3AD203B41FA5}">
                      <a16:colId xmlns:a16="http://schemas.microsoft.com/office/drawing/2014/main" val="2980202126"/>
                    </a:ext>
                  </a:extLst>
                </a:gridCol>
                <a:gridCol w="4555267">
                  <a:extLst>
                    <a:ext uri="{9D8B030D-6E8A-4147-A177-3AD203B41FA5}">
                      <a16:colId xmlns:a16="http://schemas.microsoft.com/office/drawing/2014/main" val="3496640263"/>
                    </a:ext>
                  </a:extLst>
                </a:gridCol>
              </a:tblGrid>
              <a:tr h="359158">
                <a:tc>
                  <a:txBody>
                    <a:bodyPr/>
                    <a:lstStyle/>
                    <a:p>
                      <a:r>
                        <a:rPr lang="en-IE" sz="1100" dirty="0">
                          <a:solidFill>
                            <a:schemeClr val="tx1"/>
                          </a:solidFill>
                          <a:highlight>
                            <a:srgbClr val="FED103"/>
                          </a:highlight>
                        </a:rPr>
                        <a:t>MODUL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2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err="1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Vermarktung</a:t>
                      </a:r>
                      <a:r>
                        <a:rPr lang="en-US" sz="1100" b="1" dirty="0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von </a:t>
                      </a:r>
                      <a:r>
                        <a:rPr lang="en-US" sz="1100" b="1" dirty="0" err="1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Lebensmittelprodukten</a:t>
                      </a:r>
                      <a:r>
                        <a:rPr lang="en-US" sz="1100" b="1" dirty="0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und –</a:t>
                      </a:r>
                      <a:r>
                        <a:rPr lang="en-US" sz="1100" b="1" dirty="0" err="1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dienstleistungen</a:t>
                      </a:r>
                      <a:r>
                        <a:rPr lang="en-US" sz="1100" b="1" dirty="0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für </a:t>
                      </a:r>
                      <a:r>
                        <a:rPr lang="en-US" sz="1100" b="1" dirty="0" err="1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Senioren</a:t>
                      </a:r>
                      <a:endParaRPr lang="en-IE" sz="1100" dirty="0">
                        <a:solidFill>
                          <a:schemeClr val="tx1"/>
                        </a:solidFill>
                        <a:highlight>
                          <a:srgbClr val="FED103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36706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Überblick</a:t>
                      </a:r>
                      <a:endParaRPr lang="en-I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E" sz="1100" dirty="0"/>
                        <a:t>In Modul 5 </a:t>
                      </a:r>
                      <a:r>
                        <a:rPr lang="en-IE" sz="1100" dirty="0" err="1"/>
                        <a:t>führen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wir</a:t>
                      </a:r>
                      <a:r>
                        <a:rPr lang="en-IE" sz="1100" dirty="0"/>
                        <a:t> die </a:t>
                      </a:r>
                      <a:r>
                        <a:rPr lang="en-IE" sz="1100" dirty="0" err="1"/>
                        <a:t>Lernenden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zunächst</a:t>
                      </a:r>
                      <a:r>
                        <a:rPr lang="en-IE" sz="1100" dirty="0"/>
                        <a:t> in die </a:t>
                      </a:r>
                      <a:r>
                        <a:rPr lang="en-IE" sz="1100" dirty="0" err="1"/>
                        <a:t>besonderen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Hindernisse</a:t>
                      </a:r>
                      <a:r>
                        <a:rPr lang="en-IE" sz="1100" dirty="0"/>
                        <a:t> und </a:t>
                      </a:r>
                      <a:r>
                        <a:rPr lang="en-IE" sz="1100" dirty="0" err="1"/>
                        <a:t>Bedürfnisse</a:t>
                      </a:r>
                      <a:r>
                        <a:rPr lang="en-IE" sz="1100" dirty="0"/>
                        <a:t> von </a:t>
                      </a:r>
                      <a:r>
                        <a:rPr lang="en-IE" sz="1100" dirty="0" err="1"/>
                        <a:t>Senioren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bei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Lebensmittelinnovationen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ein</a:t>
                      </a:r>
                      <a:r>
                        <a:rPr lang="en-IE" sz="1100" dirty="0"/>
                        <a:t>. </a:t>
                      </a:r>
                      <a:r>
                        <a:rPr lang="en-IE" sz="1100" dirty="0" err="1"/>
                        <a:t>Anschließend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diskutieren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wir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Geschäftsmodelle</a:t>
                      </a:r>
                      <a:r>
                        <a:rPr lang="en-IE" sz="1100" dirty="0"/>
                        <a:t>, </a:t>
                      </a:r>
                      <a:r>
                        <a:rPr lang="en-IE" sz="1100" dirty="0" err="1"/>
                        <a:t>Kostenkalkulation</a:t>
                      </a:r>
                      <a:r>
                        <a:rPr lang="en-IE" sz="1100" dirty="0"/>
                        <a:t> und </a:t>
                      </a:r>
                      <a:r>
                        <a:rPr lang="en-IE" sz="1100" dirty="0" err="1"/>
                        <a:t>Preisgestaltung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sowie</a:t>
                      </a:r>
                      <a:r>
                        <a:rPr lang="en-IE" sz="1100" dirty="0"/>
                        <a:t> die </a:t>
                      </a:r>
                      <a:r>
                        <a:rPr lang="en-IE" sz="1100" dirty="0" err="1"/>
                        <a:t>Faktoren</a:t>
                      </a:r>
                      <a:r>
                        <a:rPr lang="en-IE" sz="1100" dirty="0"/>
                        <a:t>, die </a:t>
                      </a:r>
                      <a:r>
                        <a:rPr lang="en-IE" sz="1100" dirty="0" err="1"/>
                        <a:t>berücksichtigt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werden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müssen</a:t>
                      </a:r>
                      <a:r>
                        <a:rPr lang="en-IE" sz="1100" dirty="0"/>
                        <a:t>, um die </a:t>
                      </a:r>
                      <a:r>
                        <a:rPr lang="en-IE" sz="1100" dirty="0" err="1"/>
                        <a:t>Bedürfnisse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dieser</a:t>
                      </a:r>
                      <a:r>
                        <a:rPr lang="en-IE" sz="1100" dirty="0"/>
                        <a:t> Gruppe </a:t>
                      </a:r>
                      <a:r>
                        <a:rPr lang="en-IE" sz="1100" dirty="0" err="1"/>
                        <a:t>zu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erfüllen</a:t>
                      </a:r>
                      <a:r>
                        <a:rPr lang="en-IE" sz="1100" dirty="0"/>
                        <a:t>. </a:t>
                      </a:r>
                      <a:r>
                        <a:rPr lang="en-IE" sz="1100" dirty="0" err="1"/>
                        <a:t>Schließlich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gehen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wir</a:t>
                      </a:r>
                      <a:r>
                        <a:rPr lang="en-IE" sz="1100" dirty="0"/>
                        <a:t> auf die </a:t>
                      </a:r>
                      <a:r>
                        <a:rPr lang="en-IE" sz="1100" dirty="0" err="1"/>
                        <a:t>Vertriebskanäle</a:t>
                      </a:r>
                      <a:r>
                        <a:rPr lang="en-IE" sz="1100" dirty="0"/>
                        <a:t> und die </a:t>
                      </a:r>
                      <a:r>
                        <a:rPr lang="en-IE" sz="1100" dirty="0" err="1"/>
                        <a:t>Optionen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ein</a:t>
                      </a:r>
                      <a:r>
                        <a:rPr lang="en-IE" sz="1100" dirty="0"/>
                        <a:t>, die den </a:t>
                      </a:r>
                      <a:r>
                        <a:rPr lang="en-IE" sz="1100" dirty="0" err="1"/>
                        <a:t>Unternehmen</a:t>
                      </a:r>
                      <a:r>
                        <a:rPr lang="en-IE" sz="1100" dirty="0"/>
                        <a:t> für dieses </a:t>
                      </a:r>
                      <a:r>
                        <a:rPr lang="en-IE" sz="1100" dirty="0" err="1"/>
                        <a:t>Marktsegment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zur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Verfügung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stehen</a:t>
                      </a:r>
                      <a:r>
                        <a:rPr lang="en-IE" sz="11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01450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Lernziele</a:t>
                      </a:r>
                      <a:endParaRPr lang="en-I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/>
                        <a:t>Die </a:t>
                      </a:r>
                      <a:r>
                        <a:rPr lang="en-GB" sz="1100" dirty="0" err="1"/>
                        <a:t>Lernenden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sollen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ein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besseres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Verständnis</a:t>
                      </a:r>
                      <a:r>
                        <a:rPr lang="en-GB" sz="1100" dirty="0"/>
                        <a:t> für die </a:t>
                      </a:r>
                      <a:r>
                        <a:rPr lang="en-GB" sz="1100" dirty="0" err="1"/>
                        <a:t>Merkmale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älterer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Kunden</a:t>
                      </a:r>
                      <a:r>
                        <a:rPr lang="en-GB" sz="1100" dirty="0"/>
                        <a:t> und die </a:t>
                      </a:r>
                      <a:r>
                        <a:rPr lang="en-GB" sz="1100" dirty="0" err="1"/>
                        <a:t>Geschäftsmodelle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erlangen</a:t>
                      </a:r>
                      <a:r>
                        <a:rPr lang="en-GB" sz="1100" dirty="0"/>
                        <a:t>, die </a:t>
                      </a:r>
                      <a:r>
                        <a:rPr lang="en-GB" sz="1100" dirty="0" err="1"/>
                        <a:t>dazu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beitragen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können</a:t>
                      </a:r>
                      <a:r>
                        <a:rPr lang="en-GB" sz="1100" dirty="0"/>
                        <a:t>, den </a:t>
                      </a:r>
                      <a:r>
                        <a:rPr lang="en-GB" sz="1100" dirty="0" err="1"/>
                        <a:t>Bedarf</a:t>
                      </a:r>
                      <a:r>
                        <a:rPr lang="en-GB" sz="1100" dirty="0"/>
                        <a:t> an Innovation und </a:t>
                      </a:r>
                      <a:r>
                        <a:rPr lang="en-GB" sz="1100" dirty="0" err="1"/>
                        <a:t>Funktionalität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zu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decken</a:t>
                      </a:r>
                      <a:r>
                        <a:rPr lang="en-GB" sz="1100" dirty="0"/>
                        <a:t>. Sie </a:t>
                      </a:r>
                      <a:r>
                        <a:rPr lang="en-GB" sz="1100" dirty="0" err="1"/>
                        <a:t>werden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auch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besser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über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Preis</a:t>
                      </a:r>
                      <a:r>
                        <a:rPr lang="en-GB" sz="1100" dirty="0"/>
                        <a:t>- und </a:t>
                      </a:r>
                      <a:r>
                        <a:rPr lang="en-GB" sz="1100" dirty="0" err="1"/>
                        <a:t>Kalkulationsstrategien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informiert</a:t>
                      </a:r>
                      <a:r>
                        <a:rPr lang="en-GB" sz="1100" dirty="0"/>
                        <a:t> sein und </a:t>
                      </a:r>
                      <a:r>
                        <a:rPr lang="en-GB" sz="1100" dirty="0" err="1"/>
                        <a:t>wissen</a:t>
                      </a:r>
                      <a:r>
                        <a:rPr lang="en-GB" sz="1100" dirty="0"/>
                        <a:t>, </a:t>
                      </a:r>
                      <a:r>
                        <a:rPr lang="en-GB" sz="1100" dirty="0" err="1"/>
                        <a:t>wie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sie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geeignete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Vertriebskanäle</a:t>
                      </a:r>
                      <a:r>
                        <a:rPr lang="en-GB" sz="1100" dirty="0"/>
                        <a:t> für </a:t>
                      </a:r>
                      <a:r>
                        <a:rPr lang="en-GB" sz="1100" dirty="0" err="1"/>
                        <a:t>neue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Produkte</a:t>
                      </a:r>
                      <a:r>
                        <a:rPr lang="en-GB" sz="1100" dirty="0"/>
                        <a:t>/</a:t>
                      </a:r>
                      <a:r>
                        <a:rPr lang="en-GB" sz="1100" dirty="0" err="1"/>
                        <a:t>Dienstleistungen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finden</a:t>
                      </a:r>
                      <a:r>
                        <a:rPr lang="en-GB" sz="1100" dirty="0"/>
                        <a:t> </a:t>
                      </a:r>
                      <a:r>
                        <a:rPr lang="en-GB" sz="1100" dirty="0" err="1"/>
                        <a:t>können</a:t>
                      </a:r>
                      <a:r>
                        <a:rPr lang="en-GB" sz="1100" dirty="0"/>
                        <a:t>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13708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Behandelte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Themen</a:t>
                      </a:r>
                      <a:endParaRPr lang="en-I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Einzigartige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Barrieren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und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Bedürfnisse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von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Senioren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bei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der Innovation von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Lebensmittelprodukten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und -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dienstleistungen</a:t>
                      </a:r>
                      <a:endParaRPr lang="en-US" sz="1100" dirty="0">
                        <a:ln/>
                        <a:solidFill>
                          <a:srgbClr val="262626"/>
                        </a:solidFill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Geschäftsmodell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-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Brückenschlag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zwischen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Innovation und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Funktionalität</a:t>
                      </a:r>
                      <a:endParaRPr lang="en-US" sz="1100" dirty="0">
                        <a:ln/>
                        <a:solidFill>
                          <a:srgbClr val="262626"/>
                        </a:solidFill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Preisgestaltung</a:t>
                      </a:r>
                      <a:r>
                        <a:rPr lang="en-US" sz="11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und </a:t>
                      </a: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Kalkulation</a:t>
                      </a:r>
                      <a:endParaRPr lang="en-US" sz="1100" dirty="0">
                        <a:ln/>
                        <a:solidFill>
                          <a:srgbClr val="262626"/>
                        </a:solidFill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1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Vertriebskanäle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24937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Fallstudien</a:t>
                      </a:r>
                      <a:endParaRPr lang="en-I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100" dirty="0"/>
                        <a:t>G- Nutrition Brioche - </a:t>
                      </a:r>
                      <a:r>
                        <a:rPr lang="en-IE" sz="1100" dirty="0" err="1"/>
                        <a:t>ein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Produkt</a:t>
                      </a:r>
                      <a:r>
                        <a:rPr lang="en-IE" sz="1100" dirty="0"/>
                        <a:t>, das den </a:t>
                      </a:r>
                      <a:r>
                        <a:rPr lang="en-IE" sz="1100" dirty="0" err="1"/>
                        <a:t>Bedürfnissen</a:t>
                      </a:r>
                      <a:r>
                        <a:rPr lang="en-IE" sz="1100" dirty="0"/>
                        <a:t> von </a:t>
                      </a:r>
                      <a:r>
                        <a:rPr lang="en-IE" sz="1100" dirty="0" err="1"/>
                        <a:t>Senioren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entspricht</a:t>
                      </a:r>
                      <a:endParaRPr lang="en-IE" sz="11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100" dirty="0"/>
                        <a:t>Perennial - </a:t>
                      </a:r>
                      <a:r>
                        <a:rPr lang="en-IE" sz="1100" dirty="0" err="1"/>
                        <a:t>ein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Produkt</a:t>
                      </a:r>
                      <a:r>
                        <a:rPr lang="en-IE" sz="1100" dirty="0"/>
                        <a:t>, das die Gesundheit von </a:t>
                      </a:r>
                      <a:r>
                        <a:rPr lang="en-IE" sz="1100" dirty="0" err="1"/>
                        <a:t>Senioren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fördern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soll</a:t>
                      </a:r>
                      <a:endParaRPr lang="en-IE" sz="11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100" dirty="0"/>
                        <a:t>Wiltshire Farm Foods - </a:t>
                      </a:r>
                      <a:r>
                        <a:rPr lang="en-IE" sz="1100" dirty="0" err="1"/>
                        <a:t>ein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Unternehmen</a:t>
                      </a:r>
                      <a:r>
                        <a:rPr lang="en-IE" sz="1100" dirty="0"/>
                        <a:t>, das </a:t>
                      </a:r>
                      <a:r>
                        <a:rPr lang="en-IE" sz="1100" dirty="0" err="1"/>
                        <a:t>seniorengerechte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Mahlzeiten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anbietet</a:t>
                      </a:r>
                      <a:endParaRPr lang="en-IE" sz="11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100" dirty="0"/>
                        <a:t>Thermomix - </a:t>
                      </a:r>
                      <a:r>
                        <a:rPr lang="en-IE" sz="1100" dirty="0" err="1"/>
                        <a:t>ein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Beispiel</a:t>
                      </a:r>
                      <a:r>
                        <a:rPr lang="en-IE" sz="1100" dirty="0"/>
                        <a:t> für die </a:t>
                      </a:r>
                      <a:r>
                        <a:rPr lang="en-IE" sz="1100" dirty="0" err="1"/>
                        <a:t>Schaffung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eines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Gesamterlebnisses</a:t>
                      </a:r>
                      <a:r>
                        <a:rPr lang="en-IE" sz="1100" dirty="0"/>
                        <a:t> für </a:t>
                      </a:r>
                      <a:r>
                        <a:rPr lang="en-IE" sz="1100" dirty="0" err="1"/>
                        <a:t>diese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Zielgruppe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durch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Rezepte</a:t>
                      </a:r>
                      <a:r>
                        <a:rPr lang="en-IE" sz="1100" dirty="0"/>
                        <a:t> und </a:t>
                      </a:r>
                      <a:r>
                        <a:rPr lang="en-IE" sz="1100" dirty="0" err="1"/>
                        <a:t>eine</a:t>
                      </a:r>
                      <a:r>
                        <a:rPr lang="en-IE" sz="1100" dirty="0"/>
                        <a:t> Online-</a:t>
                      </a:r>
                      <a:r>
                        <a:rPr lang="en-IE" sz="1100" dirty="0" err="1"/>
                        <a:t>Plattform</a:t>
                      </a:r>
                      <a:endParaRPr lang="en-IE" sz="11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100" dirty="0"/>
                        <a:t>Gusto Vitas - </a:t>
                      </a:r>
                      <a:r>
                        <a:rPr lang="en-IE" sz="1100" dirty="0" err="1"/>
                        <a:t>ein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Beispiel</a:t>
                      </a:r>
                      <a:r>
                        <a:rPr lang="en-IE" sz="1100" dirty="0"/>
                        <a:t> für die </a:t>
                      </a:r>
                      <a:r>
                        <a:rPr lang="en-IE" sz="1100" dirty="0" err="1"/>
                        <a:t>Schaffung</a:t>
                      </a:r>
                      <a:r>
                        <a:rPr lang="en-IE" sz="1100" dirty="0"/>
                        <a:t> von </a:t>
                      </a:r>
                      <a:r>
                        <a:rPr lang="en-IE" sz="1100" dirty="0" err="1"/>
                        <a:t>Komfort</a:t>
                      </a:r>
                      <a:r>
                        <a:rPr lang="en-IE" sz="1100" dirty="0"/>
                        <a:t> für </a:t>
                      </a:r>
                      <a:r>
                        <a:rPr lang="en-IE" sz="1100" dirty="0" err="1"/>
                        <a:t>Endverbraucher</a:t>
                      </a:r>
                      <a:endParaRPr lang="en-IE" sz="11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100" dirty="0"/>
                        <a:t>Jelly Drops - </a:t>
                      </a:r>
                      <a:r>
                        <a:rPr lang="en-IE" sz="1100" dirty="0" err="1"/>
                        <a:t>eine</a:t>
                      </a:r>
                      <a:r>
                        <a:rPr lang="en-IE" sz="1100" dirty="0"/>
                        <a:t> innovative </a:t>
                      </a:r>
                      <a:r>
                        <a:rPr lang="en-IE" sz="1100" dirty="0" err="1"/>
                        <a:t>Lösung</a:t>
                      </a:r>
                      <a:r>
                        <a:rPr lang="en-IE" sz="1100" dirty="0"/>
                        <a:t> für die </a:t>
                      </a:r>
                      <a:r>
                        <a:rPr lang="en-IE" sz="1100" dirty="0" err="1"/>
                        <a:t>Dehydrierung</a:t>
                      </a:r>
                      <a:r>
                        <a:rPr lang="en-IE" sz="1100" dirty="0"/>
                        <a:t> von </a:t>
                      </a:r>
                      <a:r>
                        <a:rPr lang="en-IE" sz="1100" dirty="0" err="1"/>
                        <a:t>Senioren</a:t>
                      </a:r>
                      <a:endParaRPr lang="en-IE" sz="11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100" dirty="0"/>
                        <a:t>Meals4Health - </a:t>
                      </a:r>
                      <a:r>
                        <a:rPr lang="en-IE" sz="1100" dirty="0" err="1"/>
                        <a:t>Beispiel</a:t>
                      </a:r>
                      <a:r>
                        <a:rPr lang="en-IE" sz="1100" dirty="0"/>
                        <a:t> für das </a:t>
                      </a:r>
                      <a:r>
                        <a:rPr lang="en-IE" sz="1100" dirty="0" err="1"/>
                        <a:t>richtige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Produkt</a:t>
                      </a:r>
                      <a:r>
                        <a:rPr lang="en-IE" sz="1100" dirty="0"/>
                        <a:t> und die </a:t>
                      </a:r>
                      <a:r>
                        <a:rPr lang="en-IE" sz="1100" dirty="0" err="1"/>
                        <a:t>richtige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Dienstleistung</a:t>
                      </a:r>
                      <a:endParaRPr lang="en-I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137772"/>
                  </a:ext>
                </a:extLst>
              </a:tr>
              <a:tr h="391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Vorgeschlagene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Beurteilungen</a:t>
                      </a:r>
                      <a:endParaRPr lang="en-I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100" dirty="0"/>
                        <a:t>Folie 15 - </a:t>
                      </a:r>
                      <a:r>
                        <a:rPr lang="en-IE" sz="1100" dirty="0" err="1"/>
                        <a:t>Verankerung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eines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Verständnisses</a:t>
                      </a:r>
                      <a:r>
                        <a:rPr lang="en-IE" sz="1100" dirty="0"/>
                        <a:t> für die </a:t>
                      </a:r>
                      <a:r>
                        <a:rPr lang="en-IE" sz="1100" dirty="0" err="1"/>
                        <a:t>Bedürfnisse</a:t>
                      </a:r>
                      <a:r>
                        <a:rPr lang="en-IE" sz="1100" dirty="0"/>
                        <a:t> und Trends von </a:t>
                      </a:r>
                      <a:r>
                        <a:rPr lang="en-IE" sz="1100" dirty="0" err="1"/>
                        <a:t>Senioren</a:t>
                      </a:r>
                      <a:endParaRPr lang="en-IE" sz="1100" dirty="0"/>
                    </a:p>
                    <a:p>
                      <a:r>
                        <a:rPr lang="en-IE" sz="1100" dirty="0"/>
                        <a:t>Folie 32 - </a:t>
                      </a:r>
                      <a:r>
                        <a:rPr lang="en-IE" sz="1100" dirty="0" err="1"/>
                        <a:t>Übung</a:t>
                      </a:r>
                      <a:r>
                        <a:rPr lang="en-IE" sz="1100" dirty="0"/>
                        <a:t> für die </a:t>
                      </a:r>
                      <a:r>
                        <a:rPr lang="en-IE" sz="1100" dirty="0" err="1"/>
                        <a:t>Lernenden</a:t>
                      </a:r>
                      <a:r>
                        <a:rPr lang="en-IE" sz="1100" dirty="0"/>
                        <a:t> - </a:t>
                      </a:r>
                      <a:r>
                        <a:rPr lang="en-IE" sz="1100" dirty="0" err="1"/>
                        <a:t>Berücksichtigung</a:t>
                      </a:r>
                      <a:r>
                        <a:rPr lang="en-IE" sz="1100" dirty="0"/>
                        <a:t> der </a:t>
                      </a:r>
                      <a:r>
                        <a:rPr lang="en-IE" sz="1100" dirty="0" err="1"/>
                        <a:t>Zielgruppe</a:t>
                      </a:r>
                      <a:endParaRPr lang="en-IE" sz="1100" dirty="0"/>
                    </a:p>
                    <a:p>
                      <a:r>
                        <a:rPr lang="en-IE" sz="1100" dirty="0"/>
                        <a:t>Folie 42 - Reflexion der </a:t>
                      </a:r>
                      <a:r>
                        <a:rPr lang="en-IE" sz="1100" dirty="0" err="1"/>
                        <a:t>Lernenden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zur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Verankerung</a:t>
                      </a:r>
                      <a:r>
                        <a:rPr lang="en-IE" sz="1100" dirty="0"/>
                        <a:t> des </a:t>
                      </a:r>
                      <a:r>
                        <a:rPr lang="en-IE" sz="1100" dirty="0" err="1"/>
                        <a:t>Gelernten</a:t>
                      </a:r>
                      <a:endParaRPr lang="en-IE" sz="1100" dirty="0"/>
                    </a:p>
                    <a:p>
                      <a:r>
                        <a:rPr lang="en-IE" sz="1100" dirty="0"/>
                        <a:t>Folie 49 - Reflexion der </a:t>
                      </a:r>
                      <a:r>
                        <a:rPr lang="en-IE" sz="1100" dirty="0" err="1"/>
                        <a:t>Lernenden</a:t>
                      </a:r>
                      <a:r>
                        <a:rPr lang="en-IE" sz="1100" dirty="0"/>
                        <a:t> - </a:t>
                      </a:r>
                      <a:r>
                        <a:rPr lang="en-IE" sz="1100" dirty="0" err="1"/>
                        <a:t>Verkaufserfahrung</a:t>
                      </a:r>
                      <a:endParaRPr lang="en-IE" sz="1100" dirty="0"/>
                    </a:p>
                    <a:p>
                      <a:r>
                        <a:rPr lang="en-IE" sz="1100" dirty="0"/>
                        <a:t>Folie 59 - </a:t>
                      </a:r>
                      <a:r>
                        <a:rPr lang="en-IE" sz="1100" dirty="0" err="1"/>
                        <a:t>Übung</a:t>
                      </a:r>
                      <a:r>
                        <a:rPr lang="en-IE" sz="1100" dirty="0"/>
                        <a:t> für </a:t>
                      </a:r>
                      <a:r>
                        <a:rPr lang="en-IE" sz="1100" dirty="0" err="1"/>
                        <a:t>Lernende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zum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Geschäftsmodell</a:t>
                      </a:r>
                      <a:r>
                        <a:rPr lang="en-IE" sz="1100" dirty="0"/>
                        <a:t> Canvas</a:t>
                      </a:r>
                    </a:p>
                    <a:p>
                      <a:r>
                        <a:rPr lang="en-IE" sz="1100" dirty="0"/>
                        <a:t>Folie 68 - Eine </a:t>
                      </a:r>
                      <a:r>
                        <a:rPr lang="en-IE" sz="1100" dirty="0" err="1"/>
                        <a:t>Übung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zur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Bestimmung</a:t>
                      </a:r>
                      <a:r>
                        <a:rPr lang="en-IE" sz="1100" dirty="0"/>
                        <a:t> von </a:t>
                      </a:r>
                      <a:r>
                        <a:rPr lang="en-IE" sz="1100" dirty="0" err="1"/>
                        <a:t>Kosten</a:t>
                      </a:r>
                      <a:r>
                        <a:rPr lang="en-IE" sz="1100" dirty="0"/>
                        <a:t> und </a:t>
                      </a:r>
                      <a:r>
                        <a:rPr lang="en-IE" sz="1100" dirty="0" err="1"/>
                        <a:t>Preisen</a:t>
                      </a:r>
                      <a:endParaRPr lang="en-IE" sz="1100" dirty="0"/>
                    </a:p>
                    <a:p>
                      <a:r>
                        <a:rPr lang="en-IE" sz="1100" dirty="0"/>
                        <a:t>Folie 74 - </a:t>
                      </a:r>
                      <a:r>
                        <a:rPr lang="en-IE" sz="1100" dirty="0" err="1"/>
                        <a:t>Übung</a:t>
                      </a:r>
                      <a:r>
                        <a:rPr lang="en-IE" sz="1100" dirty="0"/>
                        <a:t> - '</a:t>
                      </a:r>
                      <a:r>
                        <a:rPr lang="en-IE" sz="1100" dirty="0" err="1"/>
                        <a:t>Überlegungen</a:t>
                      </a:r>
                      <a:r>
                        <a:rPr lang="en-IE" sz="1100" dirty="0"/>
                        <a:t> </a:t>
                      </a:r>
                      <a:r>
                        <a:rPr lang="en-IE" sz="1100" dirty="0" err="1"/>
                        <a:t>zum</a:t>
                      </a:r>
                      <a:r>
                        <a:rPr lang="en-IE" sz="1100" dirty="0"/>
                        <a:t> Ort'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82787"/>
                  </a:ext>
                </a:extLst>
              </a:tr>
              <a:tr h="482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Weitere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Lektüre</a:t>
                      </a:r>
                      <a:endParaRPr lang="en-IE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err="1">
                          <a:solidFill>
                            <a:srgbClr val="1188A3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Strategyzer</a:t>
                      </a:r>
                      <a:r>
                        <a:rPr lang="en-US" sz="1100" dirty="0">
                          <a:solidFill>
                            <a:srgbClr val="1188A3"/>
                          </a:solidFill>
                        </a:rPr>
                        <a:t> –tools to assist in creating a business model</a:t>
                      </a:r>
                    </a:p>
                    <a:p>
                      <a:pPr marL="342900" marR="0" lvl="0" indent="-34290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1188A3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Europe Customer Loyalty Report 2022 </a:t>
                      </a:r>
                      <a:endParaRPr lang="en-US" sz="1100" dirty="0">
                        <a:solidFill>
                          <a:srgbClr val="1188A3"/>
                        </a:solidFill>
                      </a:endParaRPr>
                    </a:p>
                    <a:p>
                      <a:pPr marL="342900" marR="0" lvl="0" indent="-34290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1188A3"/>
                          </a:solidFill>
                          <a:latin typeface="Monsterra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Content market &amp; creating an experience</a:t>
                      </a:r>
                      <a:endParaRPr lang="en-US" sz="1100" dirty="0">
                        <a:solidFill>
                          <a:srgbClr val="1188A3"/>
                        </a:solidFill>
                        <a:latin typeface="Monsterrat"/>
                      </a:endParaRPr>
                    </a:p>
                    <a:p>
                      <a:pPr marL="342900" marR="0" lvl="0" indent="-34290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1188A3"/>
                          </a:solidFill>
                          <a:latin typeface="Monsterra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Ways to make restaurants senior friendly</a:t>
                      </a:r>
                      <a:endParaRPr lang="en-US" sz="1100" dirty="0">
                        <a:solidFill>
                          <a:srgbClr val="1188A3"/>
                        </a:solidFill>
                        <a:latin typeface="Monst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94532"/>
                  </a:ext>
                </a:extLst>
              </a:tr>
            </a:tbl>
          </a:graphicData>
        </a:graphic>
      </p:graphicFrame>
      <p:pic>
        <p:nvPicPr>
          <p:cNvPr id="6" name="Picture 5" descr="Top view of spices in a heart-shaped containers">
            <a:extLst>
              <a:ext uri="{FF2B5EF4-FFF2-40B4-BE49-F238E27FC236}">
                <a16:creationId xmlns:a16="http://schemas.microsoft.com/office/drawing/2014/main" id="{9656879B-9F44-1264-7373-E19062A510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6" y="9034670"/>
            <a:ext cx="6871544" cy="14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60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6C0E00-3E8B-49BD-F609-004EB114A0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038" y="131983"/>
            <a:ext cx="5738762" cy="530423"/>
          </a:xfrm>
        </p:spPr>
        <p:txBody>
          <a:bodyPr/>
          <a:lstStyle/>
          <a:p>
            <a:r>
              <a:rPr lang="en-IE" b="1" dirty="0"/>
              <a:t>05: </a:t>
            </a:r>
            <a:r>
              <a:rPr lang="en-IE" b="1" dirty="0" err="1"/>
              <a:t>Überblick</a:t>
            </a:r>
            <a:r>
              <a:rPr lang="en-IE" b="1" dirty="0"/>
              <a:t> </a:t>
            </a:r>
            <a:r>
              <a:rPr lang="en-IE" b="1" dirty="0" err="1"/>
              <a:t>über</a:t>
            </a:r>
            <a:r>
              <a:rPr lang="en-IE" b="1" dirty="0"/>
              <a:t> den </a:t>
            </a:r>
            <a:r>
              <a:rPr lang="en-IE" b="1" dirty="0" err="1"/>
              <a:t>Kursinhalt</a:t>
            </a:r>
            <a:r>
              <a:rPr lang="en-IE" b="1" dirty="0"/>
              <a:t> (</a:t>
            </a:r>
            <a:r>
              <a:rPr lang="en-IE" b="1" dirty="0" err="1"/>
              <a:t>fortgesetzt</a:t>
            </a:r>
            <a:r>
              <a:rPr lang="en-IE" b="1" dirty="0"/>
              <a:t>)…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C562BF-9B59-0A70-A733-7C132BFFF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843431"/>
              </p:ext>
            </p:extLst>
          </p:nvPr>
        </p:nvGraphicFramePr>
        <p:xfrm>
          <a:off x="662038" y="2769335"/>
          <a:ext cx="6235597" cy="7775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330">
                  <a:extLst>
                    <a:ext uri="{9D8B030D-6E8A-4147-A177-3AD203B41FA5}">
                      <a16:colId xmlns:a16="http://schemas.microsoft.com/office/drawing/2014/main" val="2980202126"/>
                    </a:ext>
                  </a:extLst>
                </a:gridCol>
                <a:gridCol w="4555267">
                  <a:extLst>
                    <a:ext uri="{9D8B030D-6E8A-4147-A177-3AD203B41FA5}">
                      <a16:colId xmlns:a16="http://schemas.microsoft.com/office/drawing/2014/main" val="3496640263"/>
                    </a:ext>
                  </a:extLst>
                </a:gridCol>
              </a:tblGrid>
              <a:tr h="388306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tx1"/>
                          </a:solidFill>
                          <a:highlight>
                            <a:srgbClr val="FED103"/>
                          </a:highlight>
                        </a:rPr>
                        <a:t>MODUL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2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Marketing für </a:t>
                      </a:r>
                      <a:r>
                        <a:rPr lang="en-US" sz="1600" b="1" dirty="0" err="1">
                          <a:ln/>
                          <a:solidFill>
                            <a:srgbClr val="000000"/>
                          </a:solidFill>
                          <a:highlight>
                            <a:srgbClr val="FED103"/>
                          </a:highlight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Senioren</a:t>
                      </a:r>
                      <a:endParaRPr lang="en-US" sz="1600" b="1" dirty="0">
                        <a:ln/>
                        <a:solidFill>
                          <a:srgbClr val="000000"/>
                        </a:solidFill>
                        <a:highlight>
                          <a:srgbClr val="FED103"/>
                        </a:highlight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endParaRPr lang="en-IE" dirty="0">
                        <a:solidFill>
                          <a:schemeClr val="tx1"/>
                        </a:solidFill>
                        <a:highlight>
                          <a:srgbClr val="FED103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36706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Überblick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E" sz="1200" dirty="0"/>
                        <a:t>In </a:t>
                      </a:r>
                      <a:r>
                        <a:rPr lang="en-IE" sz="1200" dirty="0" err="1"/>
                        <a:t>unserem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letzten</a:t>
                      </a:r>
                      <a:r>
                        <a:rPr lang="en-IE" sz="1200" dirty="0"/>
                        <a:t> Modul </a:t>
                      </a:r>
                      <a:r>
                        <a:rPr lang="en-IE" sz="1200" dirty="0" err="1"/>
                        <a:t>ergänzen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wir</a:t>
                      </a:r>
                      <a:r>
                        <a:rPr lang="en-IE" sz="1200" dirty="0"/>
                        <a:t> das in Modul 3 </a:t>
                      </a:r>
                      <a:r>
                        <a:rPr lang="en-IE" sz="1200" dirty="0" err="1"/>
                        <a:t>Gelernte</a:t>
                      </a:r>
                      <a:r>
                        <a:rPr lang="en-IE" sz="1200" dirty="0"/>
                        <a:t> und </a:t>
                      </a:r>
                      <a:r>
                        <a:rPr lang="en-IE" sz="1200" dirty="0" err="1"/>
                        <a:t>fügen</a:t>
                      </a:r>
                      <a:r>
                        <a:rPr lang="en-IE" sz="1200" dirty="0"/>
                        <a:t> alle </a:t>
                      </a:r>
                      <a:r>
                        <a:rPr lang="en-IE" sz="1200" dirty="0" err="1"/>
                        <a:t>bisherigen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Informationen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zusammen</a:t>
                      </a:r>
                      <a:r>
                        <a:rPr lang="en-IE" sz="1200" dirty="0"/>
                        <a:t>, um den </a:t>
                      </a:r>
                      <a:r>
                        <a:rPr lang="en-IE" sz="1200" dirty="0" err="1"/>
                        <a:t>Lernenden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zu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verdeutlichen</a:t>
                      </a:r>
                      <a:r>
                        <a:rPr lang="en-IE" sz="1200" dirty="0"/>
                        <a:t>, </a:t>
                      </a:r>
                      <a:r>
                        <a:rPr lang="en-IE" sz="1200" dirty="0" err="1"/>
                        <a:t>wie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wichtig</a:t>
                      </a:r>
                      <a:r>
                        <a:rPr lang="en-IE" sz="1200" dirty="0"/>
                        <a:t> es </a:t>
                      </a:r>
                      <a:r>
                        <a:rPr lang="en-IE" sz="1200" dirty="0" err="1"/>
                        <a:t>ist</a:t>
                      </a:r>
                      <a:r>
                        <a:rPr lang="en-IE" sz="1200" dirty="0"/>
                        <a:t>, die </a:t>
                      </a:r>
                      <a:r>
                        <a:rPr lang="en-IE" sz="1200" dirty="0" err="1"/>
                        <a:t>Bedürfnisse</a:t>
                      </a:r>
                      <a:r>
                        <a:rPr lang="en-IE" sz="1200" dirty="0"/>
                        <a:t> der </a:t>
                      </a:r>
                      <a:r>
                        <a:rPr lang="en-IE" sz="1200" dirty="0" err="1"/>
                        <a:t>Verbraucher</a:t>
                      </a:r>
                      <a:r>
                        <a:rPr lang="en-IE" sz="1200" dirty="0"/>
                        <a:t> und die </a:t>
                      </a:r>
                      <a:r>
                        <a:rPr lang="en-IE" sz="1200" dirty="0" err="1"/>
                        <a:t>aktuellen</a:t>
                      </a:r>
                      <a:r>
                        <a:rPr lang="en-IE" sz="1200" dirty="0"/>
                        <a:t> Trends </a:t>
                      </a:r>
                      <a:r>
                        <a:rPr lang="en-IE" sz="1200" dirty="0" err="1"/>
                        <a:t>zu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kennen</a:t>
                      </a:r>
                      <a:r>
                        <a:rPr lang="en-IE" sz="1200" dirty="0"/>
                        <a:t>, um den </a:t>
                      </a:r>
                      <a:r>
                        <a:rPr lang="en-IE" sz="1200" dirty="0" err="1"/>
                        <a:t>Seniorenmarkt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zu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vermarkten</a:t>
                      </a:r>
                      <a:r>
                        <a:rPr lang="en-IE" sz="1200" dirty="0"/>
                        <a:t> und </a:t>
                      </a:r>
                      <a:r>
                        <a:rPr lang="en-IE" sz="1200" dirty="0" err="1"/>
                        <a:t>eine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Marke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zu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etablieren</a:t>
                      </a:r>
                      <a:r>
                        <a:rPr lang="en-IE" sz="1200" dirty="0"/>
                        <a:t>. </a:t>
                      </a:r>
                      <a:r>
                        <a:rPr lang="en-IE" sz="1200" dirty="0" err="1"/>
                        <a:t>Wir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besprechen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auch</a:t>
                      </a:r>
                      <a:r>
                        <a:rPr lang="en-IE" sz="1200" dirty="0"/>
                        <a:t>, </a:t>
                      </a:r>
                      <a:r>
                        <a:rPr lang="en-IE" sz="1200" dirty="0" err="1"/>
                        <a:t>wie</a:t>
                      </a:r>
                      <a:r>
                        <a:rPr lang="en-IE" sz="1200" dirty="0"/>
                        <a:t> man </a:t>
                      </a:r>
                      <a:r>
                        <a:rPr lang="en-IE" sz="1200" dirty="0" err="1"/>
                        <a:t>eine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Marketingstrategie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mit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innovativen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Marketingtechniken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entwickelt</a:t>
                      </a:r>
                      <a:r>
                        <a:rPr lang="en-IE" sz="12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01450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Lernziele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 err="1"/>
                        <a:t>Nach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diesem</a:t>
                      </a:r>
                      <a:r>
                        <a:rPr lang="en-GB" sz="1200" dirty="0"/>
                        <a:t> Modul </a:t>
                      </a:r>
                      <a:r>
                        <a:rPr lang="en-GB" sz="1200" dirty="0" err="1"/>
                        <a:t>werden</a:t>
                      </a:r>
                      <a:r>
                        <a:rPr lang="en-GB" sz="1200" dirty="0"/>
                        <a:t> die </a:t>
                      </a:r>
                      <a:r>
                        <a:rPr lang="en-GB" sz="1200" dirty="0" err="1"/>
                        <a:t>Lernenden</a:t>
                      </a:r>
                      <a:r>
                        <a:rPr lang="en-GB" sz="1200" dirty="0"/>
                        <a:t> die </a:t>
                      </a:r>
                      <a:r>
                        <a:rPr lang="en-GB" sz="1200" dirty="0" err="1"/>
                        <a:t>Schlüsselpunkte</a:t>
                      </a:r>
                      <a:r>
                        <a:rPr lang="en-GB" sz="1200" dirty="0"/>
                        <a:t> des </a:t>
                      </a:r>
                      <a:r>
                        <a:rPr lang="en-GB" sz="1200" dirty="0" err="1"/>
                        <a:t>Marketings</a:t>
                      </a:r>
                      <a:r>
                        <a:rPr lang="en-GB" sz="1200" dirty="0"/>
                        <a:t> und der </a:t>
                      </a:r>
                      <a:r>
                        <a:rPr lang="en-GB" sz="1200" dirty="0" err="1"/>
                        <a:t>Markenbildung</a:t>
                      </a:r>
                      <a:r>
                        <a:rPr lang="en-GB" sz="1200" dirty="0"/>
                        <a:t> für den </a:t>
                      </a:r>
                      <a:r>
                        <a:rPr lang="en-GB" sz="1200" dirty="0" err="1"/>
                        <a:t>Senioren</a:t>
                      </a:r>
                      <a:r>
                        <a:rPr lang="en-GB" sz="1200" dirty="0"/>
                        <a:t>-/Silver Food-</a:t>
                      </a:r>
                      <a:r>
                        <a:rPr lang="en-GB" sz="1200" dirty="0" err="1"/>
                        <a:t>Markt</a:t>
                      </a:r>
                      <a:r>
                        <a:rPr lang="en-GB" sz="1200" dirty="0"/>
                        <a:t> verstehen und </a:t>
                      </a:r>
                      <a:r>
                        <a:rPr lang="en-GB" sz="1200" dirty="0" err="1"/>
                        <a:t>mit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innovativen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Marketingstrategien</a:t>
                      </a:r>
                      <a:r>
                        <a:rPr lang="en-GB" sz="1200" dirty="0"/>
                        <a:t> und -</a:t>
                      </a:r>
                      <a:r>
                        <a:rPr lang="en-GB" sz="1200" dirty="0" err="1"/>
                        <a:t>techniken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ausgestattet</a:t>
                      </a:r>
                      <a:r>
                        <a:rPr lang="en-GB" sz="1200" dirty="0"/>
                        <a:t> sein, um das </a:t>
                      </a:r>
                      <a:r>
                        <a:rPr lang="en-GB" sz="1200" dirty="0" err="1"/>
                        <a:t>Bewusstsein</a:t>
                      </a:r>
                      <a:r>
                        <a:rPr lang="en-GB" sz="1200" dirty="0"/>
                        <a:t> der </a:t>
                      </a:r>
                      <a:r>
                        <a:rPr lang="en-GB" sz="1200" dirty="0" err="1"/>
                        <a:t>Senioren</a:t>
                      </a:r>
                      <a:r>
                        <a:rPr lang="en-GB" sz="1200" dirty="0"/>
                        <a:t> für </a:t>
                      </a:r>
                      <a:r>
                        <a:rPr lang="en-GB" sz="1200" dirty="0" err="1"/>
                        <a:t>Ihre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Marke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zu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verbessern</a:t>
                      </a:r>
                      <a:r>
                        <a:rPr lang="en-GB" sz="1200" dirty="0"/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13708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Behandelte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Themen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Marketing &amp; Branding für den Senior/Silver Food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Markt</a:t>
                      </a:r>
                      <a:endParaRPr lang="en-US" sz="1200" dirty="0">
                        <a:ln/>
                        <a:solidFill>
                          <a:srgbClr val="262626"/>
                        </a:solidFill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Erstellung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einer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Marketingstrategie</a:t>
                      </a:r>
                      <a:endParaRPr lang="en-US" sz="1200" dirty="0">
                        <a:ln/>
                        <a:solidFill>
                          <a:srgbClr val="262626"/>
                        </a:solidFill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Innovative Marketing-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Techniken</a:t>
                      </a:r>
                      <a:endParaRPr lang="en-US" sz="1200" dirty="0">
                        <a:ln/>
                        <a:solidFill>
                          <a:srgbClr val="262626"/>
                        </a:solidFill>
                        <a:latin typeface="Calibri" panose="020F0502020204030204" pitchFamily="34" charset="0"/>
                        <a:ea typeface="OpenSans-Bold"/>
                        <a:cs typeface="Calibri" panose="020F0502020204030204" pitchFamily="34" charset="0"/>
                        <a:sym typeface="OpenSans-Bold"/>
                        <a:rtl val="0"/>
                      </a:endParaRPr>
                    </a:p>
                    <a:p>
                      <a:pPr marL="154716" indent="-154716">
                        <a:buClr>
                          <a:srgbClr val="86D3E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Steigerung</a:t>
                      </a:r>
                      <a:r>
                        <a:rPr lang="en-US" sz="1200" dirty="0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 des </a:t>
                      </a:r>
                      <a:r>
                        <a:rPr lang="en-US" sz="1200" dirty="0" err="1">
                          <a:ln/>
                          <a:solidFill>
                            <a:srgbClr val="262626"/>
                          </a:solidFill>
                          <a:latin typeface="Calibri" panose="020F0502020204030204" pitchFamily="34" charset="0"/>
                          <a:ea typeface="OpenSans-Bold"/>
                          <a:cs typeface="Calibri" panose="020F0502020204030204" pitchFamily="34" charset="0"/>
                          <a:sym typeface="OpenSans-Bold"/>
                          <a:rtl val="0"/>
                        </a:rPr>
                        <a:t>Markenbewusstseins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24937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Fallstudien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200" dirty="0"/>
                        <a:t>Cadbury Chocolate - </a:t>
                      </a:r>
                      <a:r>
                        <a:rPr lang="en-IE" sz="1200" dirty="0" err="1"/>
                        <a:t>Beispiel</a:t>
                      </a:r>
                      <a:r>
                        <a:rPr lang="en-IE" sz="1200" dirty="0"/>
                        <a:t> für </a:t>
                      </a:r>
                      <a:r>
                        <a:rPr lang="en-IE" sz="1200" dirty="0" err="1"/>
                        <a:t>ein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Unternehmen</a:t>
                      </a:r>
                      <a:r>
                        <a:rPr lang="en-IE" sz="1200" dirty="0"/>
                        <a:t>, das </a:t>
                      </a:r>
                      <a:r>
                        <a:rPr lang="en-IE" sz="1200" dirty="0" err="1"/>
                        <a:t>Empathie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zeigt</a:t>
                      </a:r>
                      <a:endParaRPr lang="en-IE" sz="12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200" dirty="0" err="1"/>
                        <a:t>Irnbru</a:t>
                      </a:r>
                      <a:r>
                        <a:rPr lang="en-IE" sz="1200" dirty="0"/>
                        <a:t> - </a:t>
                      </a:r>
                      <a:r>
                        <a:rPr lang="en-IE" sz="1200" dirty="0" err="1"/>
                        <a:t>Beispiel</a:t>
                      </a:r>
                      <a:r>
                        <a:rPr lang="en-IE" sz="1200" dirty="0"/>
                        <a:t> für den </a:t>
                      </a:r>
                      <a:r>
                        <a:rPr lang="en-IE" sz="1200" dirty="0" err="1"/>
                        <a:t>Einsatz</a:t>
                      </a:r>
                      <a:r>
                        <a:rPr lang="en-IE" sz="1200" dirty="0"/>
                        <a:t> von </a:t>
                      </a:r>
                      <a:r>
                        <a:rPr lang="en-IE" sz="1200" dirty="0" err="1"/>
                        <a:t>Humor</a:t>
                      </a:r>
                      <a:r>
                        <a:rPr lang="en-IE" sz="1200" dirty="0"/>
                        <a:t>, um </a:t>
                      </a:r>
                      <a:r>
                        <a:rPr lang="en-IE" sz="1200" dirty="0" err="1"/>
                        <a:t>Beziehungen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aufzubauen</a:t>
                      </a:r>
                      <a:r>
                        <a:rPr lang="en-IE" sz="1200" dirty="0"/>
                        <a:t> und </a:t>
                      </a:r>
                      <a:r>
                        <a:rPr lang="en-IE" sz="1200" dirty="0" err="1"/>
                        <a:t>Etikettierung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zu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vermeiden</a:t>
                      </a:r>
                      <a:endParaRPr lang="en-IE" sz="12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200" dirty="0"/>
                        <a:t>Jacobs - </a:t>
                      </a:r>
                      <a:r>
                        <a:rPr lang="en-IE" sz="1200" dirty="0" err="1"/>
                        <a:t>Beispiel</a:t>
                      </a:r>
                      <a:r>
                        <a:rPr lang="en-IE" sz="1200" dirty="0"/>
                        <a:t> für die </a:t>
                      </a:r>
                      <a:r>
                        <a:rPr lang="en-IE" sz="1200" dirty="0" err="1"/>
                        <a:t>Nutzung</a:t>
                      </a:r>
                      <a:r>
                        <a:rPr lang="en-IE" sz="1200" dirty="0"/>
                        <a:t> von </a:t>
                      </a:r>
                      <a:r>
                        <a:rPr lang="en-IE" sz="1200" dirty="0" err="1"/>
                        <a:t>Lebensabschnitten</a:t>
                      </a:r>
                      <a:r>
                        <a:rPr lang="en-IE" sz="1200" dirty="0"/>
                        <a:t>, um </a:t>
                      </a:r>
                      <a:r>
                        <a:rPr lang="en-IE" sz="1200" dirty="0" err="1"/>
                        <a:t>eine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Verbindung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zu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schaffen</a:t>
                      </a:r>
                      <a:endParaRPr lang="en-IE" sz="12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200" dirty="0" err="1"/>
                        <a:t>Senes</a:t>
                      </a:r>
                      <a:r>
                        <a:rPr lang="en-IE" sz="1200" dirty="0"/>
                        <a:t> - </a:t>
                      </a:r>
                      <a:r>
                        <a:rPr lang="en-IE" sz="1200" dirty="0" err="1"/>
                        <a:t>Unterstützung</a:t>
                      </a:r>
                      <a:r>
                        <a:rPr lang="en-IE" sz="1200" dirty="0"/>
                        <a:t> von </a:t>
                      </a:r>
                      <a:r>
                        <a:rPr lang="en-IE" sz="1200" dirty="0" err="1"/>
                        <a:t>Fachkräften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im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Gesundheitswesen</a:t>
                      </a:r>
                      <a:endParaRPr lang="en-IE" sz="12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200" dirty="0" err="1"/>
                        <a:t>Juspy</a:t>
                      </a:r>
                      <a:r>
                        <a:rPr lang="en-IE" sz="1200" dirty="0"/>
                        <a:t> - </a:t>
                      </a:r>
                      <a:r>
                        <a:rPr lang="en-IE" sz="1200" dirty="0" err="1"/>
                        <a:t>Beispiel</a:t>
                      </a:r>
                      <a:r>
                        <a:rPr lang="en-IE" sz="1200" dirty="0"/>
                        <a:t> für die </a:t>
                      </a:r>
                      <a:r>
                        <a:rPr lang="en-IE" sz="1200" dirty="0" err="1"/>
                        <a:t>Präsentation</a:t>
                      </a:r>
                      <a:r>
                        <a:rPr lang="en-IE" sz="1200" dirty="0"/>
                        <a:t> von </a:t>
                      </a:r>
                      <a:r>
                        <a:rPr lang="en-IE" sz="1200" dirty="0" err="1"/>
                        <a:t>Erfahrungen</a:t>
                      </a:r>
                      <a:endParaRPr lang="en-IE" sz="1200" dirty="0"/>
                    </a:p>
                    <a:p>
                      <a:pPr marL="285750" indent="-285750">
                        <a:buClr>
                          <a:srgbClr val="6FC0C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E" sz="1200" dirty="0"/>
                        <a:t>Innocent - </a:t>
                      </a:r>
                      <a:r>
                        <a:rPr lang="en-IE" sz="1200" dirty="0" err="1"/>
                        <a:t>menschlicher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Umgang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mit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dem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Publikum</a:t>
                      </a:r>
                      <a:r>
                        <a:rPr lang="en-IE" sz="1200" dirty="0"/>
                        <a:t>/</a:t>
                      </a:r>
                      <a:r>
                        <a:rPr lang="en-IE" sz="1200" dirty="0" err="1"/>
                        <a:t>Vertrauensbildung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137772"/>
                  </a:ext>
                </a:extLst>
              </a:tr>
              <a:tr h="391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Vorgeschlagene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Beurteilungen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Folie 45 - </a:t>
                      </a:r>
                      <a:r>
                        <a:rPr lang="en-IE" sz="1200" dirty="0" err="1"/>
                        <a:t>Reflexionsübung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zu</a:t>
                      </a:r>
                      <a:r>
                        <a:rPr lang="en-IE" sz="1200" dirty="0"/>
                        <a:t> </a:t>
                      </a:r>
                      <a:r>
                        <a:rPr lang="en-IE" sz="1200" dirty="0" err="1"/>
                        <a:t>Marketingstrategien</a:t>
                      </a:r>
                      <a:endParaRPr lang="en-I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82787"/>
                  </a:ext>
                </a:extLst>
              </a:tr>
              <a:tr h="59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Weitere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Lektüre</a:t>
                      </a:r>
                      <a:endParaRPr lang="en-I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1188A3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Know how to talk to seniors – a marketing study 2018</a:t>
                      </a:r>
                      <a:endParaRPr lang="en-US" sz="1200" dirty="0">
                        <a:solidFill>
                          <a:srgbClr val="1188A3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>
                          <a:solidFill>
                            <a:srgbClr val="1188A3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Foodnavigator</a:t>
                      </a:r>
                      <a:r>
                        <a:rPr lang="en-US" sz="1200" dirty="0">
                          <a:solidFill>
                            <a:srgbClr val="1188A3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study – Food for Seniors</a:t>
                      </a:r>
                      <a:endParaRPr lang="en-US" sz="1200" dirty="0">
                        <a:solidFill>
                          <a:srgbClr val="1188A3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1188A3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Eurostat - A look at the lives of the elderly in the EU today (europa.eu)</a:t>
                      </a:r>
                      <a:endParaRPr lang="en-US" sz="1200" dirty="0">
                        <a:solidFill>
                          <a:srgbClr val="1188A3"/>
                        </a:solidFill>
                      </a:endParaRPr>
                    </a:p>
                    <a:p>
                      <a:pPr marL="342900" marR="0" lvl="0" indent="-34290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200" dirty="0">
                          <a:solidFill>
                            <a:srgbClr val="1188A3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https://www.foodpr.ie/food-nostalgia/</a:t>
                      </a:r>
                      <a:endParaRPr lang="en-IE" sz="1200" dirty="0">
                        <a:solidFill>
                          <a:srgbClr val="1188A3"/>
                        </a:solidFill>
                      </a:endParaRPr>
                    </a:p>
                    <a:p>
                      <a:pPr marL="342900" marR="0" lvl="0" indent="-34290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200" b="0" dirty="0">
                          <a:solidFill>
                            <a:srgbClr val="1188A3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Four Types of Competitive Strategies</a:t>
                      </a:r>
                      <a:endParaRPr lang="en-IE" sz="1200" b="0" dirty="0">
                        <a:solidFill>
                          <a:srgbClr val="1188A3"/>
                        </a:solidFill>
                      </a:endParaRPr>
                    </a:p>
                    <a:p>
                      <a:pPr marL="342900" marR="0" lvl="0" indent="-34290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1188A3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Innovative Marketing Techniques</a:t>
                      </a:r>
                      <a:endParaRPr lang="en-GB" sz="1200" dirty="0">
                        <a:solidFill>
                          <a:srgbClr val="1188A3"/>
                        </a:solidFill>
                      </a:endParaRPr>
                    </a:p>
                    <a:p>
                      <a:pPr marL="342900" marR="0" lvl="0" indent="-34290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1188A3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How to use Instagram polls for your business | The Social Journal </a:t>
                      </a:r>
                      <a:endParaRPr lang="en-IE" sz="1200" dirty="0">
                        <a:solidFill>
                          <a:srgbClr val="1188A3"/>
                        </a:solidFill>
                      </a:endParaRPr>
                    </a:p>
                    <a:p>
                      <a:pPr marL="342900" marR="0" lvl="0" indent="-34290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rgbClr val="1188A3"/>
                          </a:solidFill>
                          <a:effectLst/>
                          <a:latin typeface="+mn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14 tips on how to use social media for food marketing in 2022</a:t>
                      </a:r>
                      <a:endParaRPr lang="en-IE" sz="1200" b="0" dirty="0">
                        <a:solidFill>
                          <a:srgbClr val="1188A3"/>
                        </a:solidFill>
                        <a:latin typeface="+mn-lt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rgbClr val="1188A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6945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10232BB-C1E7-7EE0-A99A-2872F9454C21}"/>
              </a:ext>
            </a:extLst>
          </p:cNvPr>
          <p:cNvSpPr txBox="1"/>
          <p:nvPr/>
        </p:nvSpPr>
        <p:spPr>
          <a:xfrm>
            <a:off x="824765" y="6452771"/>
            <a:ext cx="1668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716" indent="-154716">
              <a:buClr>
                <a:srgbClr val="86D3E2"/>
              </a:buClr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54716" indent="-154716"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  <p:pic>
        <p:nvPicPr>
          <p:cNvPr id="6" name="Picture 5" descr="Old women in retirement home">
            <a:extLst>
              <a:ext uri="{FF2B5EF4-FFF2-40B4-BE49-F238E27FC236}">
                <a16:creationId xmlns:a16="http://schemas.microsoft.com/office/drawing/2014/main" id="{71D74173-DBE7-3D53-01C4-817B6420A1B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6822"/>
            <a:ext cx="7559675" cy="175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1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CA7E19-C9DC-7A42-8671-3E10516E16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Inhaltsverzeichnis</a:t>
            </a:r>
            <a:r>
              <a:rPr lang="en-US" sz="3600" b="1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F7933-2122-A447-A9A8-F77E9F6C2E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4978C-A0B0-0240-931B-31BC190C10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b="1" dirty="0" err="1"/>
              <a:t>Vorwort</a:t>
            </a:r>
            <a:endParaRPr lang="en-US" sz="18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642BC-4CE0-014E-BE97-90258089A7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D3F92B-1832-D64A-A036-8528912BE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4712" y="3658916"/>
            <a:ext cx="5866920" cy="348400"/>
          </a:xfrm>
        </p:spPr>
        <p:txBody>
          <a:bodyPr/>
          <a:lstStyle/>
          <a:p>
            <a:r>
              <a:rPr lang="en-US" sz="1800" b="1" dirty="0" err="1"/>
              <a:t>Alles</a:t>
            </a:r>
            <a:r>
              <a:rPr lang="en-US" sz="1800" b="1" dirty="0"/>
              <a:t> </a:t>
            </a:r>
            <a:r>
              <a:rPr lang="en-US" sz="1800" b="1" dirty="0" err="1"/>
              <a:t>über</a:t>
            </a:r>
            <a:r>
              <a:rPr lang="en-US" sz="1800" b="1" dirty="0"/>
              <a:t> den </a:t>
            </a:r>
            <a:r>
              <a:rPr lang="en-US" sz="1800" b="1" dirty="0" err="1"/>
              <a:t>Lehrplan</a:t>
            </a:r>
            <a:r>
              <a:rPr lang="en-US" sz="1800" b="1" dirty="0"/>
              <a:t> und </a:t>
            </a:r>
            <a:r>
              <a:rPr lang="en-US" sz="1800" b="1" dirty="0" err="1"/>
              <a:t>offene</a:t>
            </a:r>
            <a:r>
              <a:rPr lang="en-US" sz="1800" b="1" dirty="0"/>
              <a:t> </a:t>
            </a:r>
            <a:r>
              <a:rPr lang="en-US" sz="1800" b="1" dirty="0" err="1"/>
              <a:t>Bildungsressourcen</a:t>
            </a:r>
            <a:endParaRPr lang="en-US" sz="18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C3BB6F-1B20-7B45-9E7F-E87E9AF44D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D12DD6-7CA0-604D-9DAA-CDDFC9EF2D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800" b="1" dirty="0"/>
              <a:t>Allgemeine </a:t>
            </a:r>
            <a:r>
              <a:rPr lang="en-US" sz="1800" b="1" dirty="0" err="1"/>
              <a:t>Anweisungen</a:t>
            </a:r>
            <a:r>
              <a:rPr lang="en-US" sz="1800" b="1" dirty="0"/>
              <a:t> für </a:t>
            </a:r>
            <a:r>
              <a:rPr lang="en-US" sz="1800" b="1" dirty="0" err="1"/>
              <a:t>Ausbilder</a:t>
            </a:r>
            <a:endParaRPr lang="en-US" sz="1800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70F16D-9262-4C4F-BFB3-A754ED2673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9DED3B-55B2-4F43-9CE0-964CDFAA0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800" b="1" dirty="0" err="1"/>
              <a:t>Optionen</a:t>
            </a:r>
            <a:r>
              <a:rPr lang="en-US" sz="1800" b="1" dirty="0"/>
              <a:t> für die </a:t>
            </a:r>
            <a:r>
              <a:rPr lang="en-US" sz="1800" b="1" dirty="0" err="1"/>
              <a:t>Kursdurchführung</a:t>
            </a:r>
            <a:endParaRPr lang="en-US" sz="1800" b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800759D-7CF7-034F-AB23-ABA8617CF5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87CF1DE-49E7-CE48-B47E-C4FDFE1D82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34712" y="5200270"/>
            <a:ext cx="5090250" cy="348400"/>
          </a:xfrm>
        </p:spPr>
        <p:txBody>
          <a:bodyPr/>
          <a:lstStyle/>
          <a:p>
            <a:r>
              <a:rPr lang="en-US" sz="1800" b="1" dirty="0" err="1"/>
              <a:t>Überblick</a:t>
            </a:r>
            <a:r>
              <a:rPr lang="en-US" sz="1800" b="1" dirty="0"/>
              <a:t> </a:t>
            </a:r>
            <a:r>
              <a:rPr lang="en-US" sz="1800" b="1" dirty="0" err="1"/>
              <a:t>über</a:t>
            </a:r>
            <a:r>
              <a:rPr lang="en-US" sz="1800" b="1" dirty="0"/>
              <a:t> den </a:t>
            </a:r>
            <a:r>
              <a:rPr lang="en-US" sz="1800" b="1" dirty="0" err="1"/>
              <a:t>Kursinhalt</a:t>
            </a:r>
            <a:endParaRPr lang="en-US" sz="1800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5C0798-E565-EF40-9B79-A7B37EC31B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BB1AA3-CDD1-944D-9816-74CF133273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800" b="1" dirty="0" err="1"/>
              <a:t>Nützliche</a:t>
            </a:r>
            <a:r>
              <a:rPr lang="en-US" sz="1800" b="1" dirty="0"/>
              <a:t> Links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ED718C-52E0-CF42-AC93-CFA7FDB4088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07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051891-98C1-4E40-BAF6-88C3FCFD38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1800" b="1" dirty="0" err="1"/>
              <a:t>Musterfahrplan</a:t>
            </a:r>
            <a:endParaRPr lang="en-US" sz="1800" b="1" dirty="0"/>
          </a:p>
        </p:txBody>
      </p:sp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129157-FCA1-AB40-AE68-0C9298664C8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657" y="7278121"/>
            <a:ext cx="2179799" cy="29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58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AC64BD-A446-0146-B312-44616CEC9C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992" y="6986835"/>
            <a:ext cx="4312498" cy="26414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0933C4-201E-B84E-BADA-E14E4387678B}"/>
              </a:ext>
            </a:extLst>
          </p:cNvPr>
          <p:cNvSpPr/>
          <p:nvPr/>
        </p:nvSpPr>
        <p:spPr>
          <a:xfrm>
            <a:off x="3665094" y="7354303"/>
            <a:ext cx="2925155" cy="182656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D70C48-75A2-1E4D-BB0A-21A3B82FDA42}"/>
              </a:ext>
            </a:extLst>
          </p:cNvPr>
          <p:cNvSpPr/>
          <p:nvPr/>
        </p:nvSpPr>
        <p:spPr>
          <a:xfrm>
            <a:off x="2943997" y="8399193"/>
            <a:ext cx="1051430" cy="1051430"/>
          </a:xfrm>
          <a:prstGeom prst="ellipse">
            <a:avLst/>
          </a:prstGeom>
          <a:solidFill>
            <a:srgbClr val="FED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5FE0A6-593C-F843-8BB6-51401575D394}"/>
              </a:ext>
            </a:extLst>
          </p:cNvPr>
          <p:cNvSpPr/>
          <p:nvPr/>
        </p:nvSpPr>
        <p:spPr>
          <a:xfrm>
            <a:off x="2967853" y="8522670"/>
            <a:ext cx="1051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Hier</a:t>
            </a:r>
            <a:r>
              <a:rPr lang="en-US" sz="1600" dirty="0"/>
              <a:t> </a:t>
            </a:r>
            <a:r>
              <a:rPr lang="en-US" sz="1600" dirty="0" err="1"/>
              <a:t>Klicken</a:t>
            </a:r>
            <a:r>
              <a:rPr lang="en-US" sz="1600" dirty="0"/>
              <a:t> &amp;</a:t>
            </a:r>
          </a:p>
          <a:p>
            <a:pPr algn="ctr"/>
            <a:r>
              <a:rPr lang="en-US" sz="1600" b="1" dirty="0">
                <a:hlinkClick r:id="rId4"/>
              </a:rPr>
              <a:t>Ansehen</a:t>
            </a:r>
            <a:endParaRPr lang="en-US" sz="1600" b="1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5919338-E0A9-E364-4BC6-8660D9308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792163"/>
            <a:ext cx="3145981" cy="545983"/>
          </a:xfrm>
        </p:spPr>
        <p:txBody>
          <a:bodyPr/>
          <a:lstStyle/>
          <a:p>
            <a:r>
              <a:rPr lang="en-US" sz="2800" b="1" dirty="0">
                <a:highlight>
                  <a:srgbClr val="FED103"/>
                </a:highlight>
              </a:rPr>
              <a:t>06: </a:t>
            </a:r>
            <a:r>
              <a:rPr lang="en-US" sz="2800" b="1" dirty="0" err="1">
                <a:highlight>
                  <a:srgbClr val="FED103"/>
                </a:highlight>
              </a:rPr>
              <a:t>Hilfreiche</a:t>
            </a:r>
            <a:r>
              <a:rPr lang="en-US" sz="2800" b="1" dirty="0">
                <a:highlight>
                  <a:srgbClr val="FED103"/>
                </a:highlight>
              </a:rPr>
              <a:t> Links: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562EF83-31C9-C8CC-3A86-3CEE305F8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05858"/>
              </p:ext>
            </p:extLst>
          </p:nvPr>
        </p:nvGraphicFramePr>
        <p:xfrm>
          <a:off x="307651" y="1753644"/>
          <a:ext cx="6714886" cy="4691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443">
                  <a:extLst>
                    <a:ext uri="{9D8B030D-6E8A-4147-A177-3AD203B41FA5}">
                      <a16:colId xmlns:a16="http://schemas.microsoft.com/office/drawing/2014/main" val="2768001383"/>
                    </a:ext>
                  </a:extLst>
                </a:gridCol>
                <a:gridCol w="3357443">
                  <a:extLst>
                    <a:ext uri="{9D8B030D-6E8A-4147-A177-3AD203B41FA5}">
                      <a16:colId xmlns:a16="http://schemas.microsoft.com/office/drawing/2014/main" val="4136601745"/>
                    </a:ext>
                  </a:extLst>
                </a:gridCol>
              </a:tblGrid>
              <a:tr h="578833"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solidFill>
                            <a:srgbClr val="1188A3"/>
                          </a:solidFill>
                        </a:rPr>
                        <a:t>Projekt</a:t>
                      </a:r>
                      <a:r>
                        <a:rPr lang="en-IE" dirty="0">
                          <a:solidFill>
                            <a:srgbClr val="1188A3"/>
                          </a:solidFill>
                        </a:rPr>
                        <a:t> </a:t>
                      </a:r>
                      <a:r>
                        <a:rPr lang="en-IE" dirty="0" err="1">
                          <a:solidFill>
                            <a:srgbClr val="1188A3"/>
                          </a:solidFill>
                        </a:rPr>
                        <a:t>Webseite</a:t>
                      </a:r>
                      <a:endParaRPr lang="en-IE" dirty="0">
                        <a:solidFill>
                          <a:srgbClr val="1188A3"/>
                        </a:solidFill>
                      </a:endParaRP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solidFill>
                            <a:srgbClr val="1188A3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https://www.innovatingfoodforseniors.eu</a:t>
                      </a:r>
                      <a:endParaRPr lang="en-IE" sz="1200" dirty="0">
                        <a:solidFill>
                          <a:srgbClr val="1188A3"/>
                        </a:solidFill>
                      </a:endParaRP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33470"/>
                  </a:ext>
                </a:extLst>
              </a:tr>
              <a:tr h="578833"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solidFill>
                            <a:srgbClr val="1188A3"/>
                          </a:solidFill>
                        </a:rPr>
                        <a:t>Leitfaden</a:t>
                      </a:r>
                      <a:r>
                        <a:rPr lang="en-IE" dirty="0">
                          <a:solidFill>
                            <a:srgbClr val="1188A3"/>
                          </a:solidFill>
                        </a:rPr>
                        <a:t> für </a:t>
                      </a:r>
                      <a:r>
                        <a:rPr lang="en-IE" dirty="0" err="1">
                          <a:solidFill>
                            <a:srgbClr val="1188A3"/>
                          </a:solidFill>
                        </a:rPr>
                        <a:t>gute</a:t>
                      </a:r>
                      <a:r>
                        <a:rPr lang="en-IE" dirty="0">
                          <a:solidFill>
                            <a:srgbClr val="1188A3"/>
                          </a:solidFill>
                        </a:rPr>
                        <a:t> Praxis in der </a:t>
                      </a:r>
                      <a:r>
                        <a:rPr lang="en-IE" dirty="0" err="1">
                          <a:solidFill>
                            <a:srgbClr val="1188A3"/>
                          </a:solidFill>
                        </a:rPr>
                        <a:t>Berufsbildung</a:t>
                      </a:r>
                      <a:endParaRPr lang="en-IE" dirty="0">
                        <a:solidFill>
                          <a:srgbClr val="1188A3"/>
                        </a:solidFill>
                      </a:endParaRP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solidFill>
                            <a:srgbClr val="1188A3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https://www.innovatingfoodforseniors.eu/good-practice-guide-for-vet-trainers-2/</a:t>
                      </a:r>
                      <a:endParaRPr lang="en-IE" sz="1200" dirty="0">
                        <a:solidFill>
                          <a:srgbClr val="1188A3"/>
                        </a:solidFill>
                      </a:endParaRP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47470"/>
                  </a:ext>
                </a:extLst>
              </a:tr>
              <a:tr h="578833"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solidFill>
                            <a:srgbClr val="1188A3"/>
                          </a:solidFill>
                        </a:rPr>
                        <a:t>Leitfaden</a:t>
                      </a:r>
                      <a:r>
                        <a:rPr lang="en-IE" dirty="0">
                          <a:solidFill>
                            <a:srgbClr val="1188A3"/>
                          </a:solidFill>
                        </a:rPr>
                        <a:t> für </a:t>
                      </a:r>
                      <a:r>
                        <a:rPr lang="en-IE" dirty="0" err="1">
                          <a:solidFill>
                            <a:srgbClr val="1188A3"/>
                          </a:solidFill>
                        </a:rPr>
                        <a:t>bewährte</a:t>
                      </a:r>
                      <a:r>
                        <a:rPr lang="en-IE" dirty="0">
                          <a:solidFill>
                            <a:srgbClr val="1188A3"/>
                          </a:solidFill>
                        </a:rPr>
                        <a:t> </a:t>
                      </a:r>
                      <a:r>
                        <a:rPr lang="en-IE" dirty="0" err="1">
                          <a:solidFill>
                            <a:srgbClr val="1188A3"/>
                          </a:solidFill>
                        </a:rPr>
                        <a:t>Verfahren</a:t>
                      </a:r>
                      <a:r>
                        <a:rPr lang="en-IE" dirty="0">
                          <a:solidFill>
                            <a:srgbClr val="1188A3"/>
                          </a:solidFill>
                        </a:rPr>
                        <a:t> für KMU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solidFill>
                            <a:srgbClr val="1188A3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https://www.innovatingfoodforseniors.eu/good-practice-guide-for-smes/</a:t>
                      </a:r>
                      <a:endParaRPr lang="en-IE" sz="1200" dirty="0">
                        <a:solidFill>
                          <a:srgbClr val="1188A3"/>
                        </a:solidFill>
                      </a:endParaRP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534892"/>
                  </a:ext>
                </a:extLst>
              </a:tr>
              <a:tr h="597786"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solidFill>
                            <a:srgbClr val="1188A3"/>
                          </a:solidFill>
                        </a:rPr>
                        <a:t>Selbsteinschätzung</a:t>
                      </a:r>
                      <a:r>
                        <a:rPr lang="en-IE" dirty="0">
                          <a:solidFill>
                            <a:srgbClr val="1188A3"/>
                          </a:solidFill>
                        </a:rPr>
                        <a:t> der </a:t>
                      </a:r>
                      <a:r>
                        <a:rPr lang="en-IE" dirty="0" err="1">
                          <a:solidFill>
                            <a:srgbClr val="1188A3"/>
                          </a:solidFill>
                        </a:rPr>
                        <a:t>Unternehmensinnovation</a:t>
                      </a:r>
                      <a:endParaRPr lang="en-IE" dirty="0">
                        <a:solidFill>
                          <a:srgbClr val="1188A3"/>
                        </a:solidFill>
                      </a:endParaRP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solidFill>
                            <a:srgbClr val="1188A3"/>
                          </a:solidFill>
                          <a:hlinkClick r:id="rId8"/>
                        </a:rPr>
                        <a:t>https://thevisionworks.brilliantassessments.com/Home/Index/?responseCode=vY8DvDCo9e5KuJJ7ocr2bg%3d%3d</a:t>
                      </a:r>
                      <a:endParaRPr lang="en-IE" sz="1200" dirty="0">
                        <a:solidFill>
                          <a:srgbClr val="1188A3"/>
                        </a:solidFill>
                      </a:endParaRP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12724"/>
                  </a:ext>
                </a:extLst>
              </a:tr>
              <a:tr h="578833"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solidFill>
                            <a:srgbClr val="1188A3"/>
                          </a:solidFill>
                        </a:rPr>
                        <a:t>Lernressourcen</a:t>
                      </a:r>
                      <a:endParaRPr lang="en-IE" dirty="0">
                        <a:solidFill>
                          <a:srgbClr val="1188A3"/>
                        </a:solidFill>
                      </a:endParaRP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1188A3"/>
                          </a:solidFill>
                          <a:highlight>
                            <a:srgbClr val="FED103"/>
                          </a:highlight>
                        </a:rPr>
                        <a:t>Insert link once provided </a:t>
                      </a:r>
                      <a:r>
                        <a:rPr lang="en-IE" dirty="0" err="1">
                          <a:solidFill>
                            <a:srgbClr val="1188A3"/>
                          </a:solidFill>
                          <a:highlight>
                            <a:srgbClr val="FED103"/>
                          </a:highlight>
                        </a:rPr>
                        <a:t>xxxxx</a:t>
                      </a:r>
                      <a:endParaRPr lang="en-IE" dirty="0">
                        <a:solidFill>
                          <a:srgbClr val="1188A3"/>
                        </a:solidFill>
                        <a:highlight>
                          <a:srgbClr val="FED103"/>
                        </a:highlight>
                      </a:endParaRP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71862"/>
                  </a:ext>
                </a:extLst>
              </a:tr>
              <a:tr h="578833"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solidFill>
                            <a:srgbClr val="1188A3"/>
                          </a:solidFill>
                        </a:rPr>
                        <a:t>Projekt</a:t>
                      </a:r>
                      <a:r>
                        <a:rPr lang="en-IE" dirty="0">
                          <a:solidFill>
                            <a:srgbClr val="1188A3"/>
                          </a:solidFill>
                        </a:rPr>
                        <a:t> Facebook </a:t>
                      </a:r>
                      <a:r>
                        <a:rPr lang="en-IE" dirty="0" err="1">
                          <a:solidFill>
                            <a:srgbClr val="1188A3"/>
                          </a:solidFill>
                        </a:rPr>
                        <a:t>Seite</a:t>
                      </a:r>
                      <a:endParaRPr lang="en-IE" dirty="0">
                        <a:solidFill>
                          <a:srgbClr val="1188A3"/>
                        </a:solidFill>
                      </a:endParaRP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solidFill>
                            <a:srgbClr val="1188A3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https://www.facebook.com/pifsproject</a:t>
                      </a:r>
                      <a:endParaRPr lang="en-IE" sz="1200" dirty="0">
                        <a:solidFill>
                          <a:srgbClr val="1188A3"/>
                        </a:solidFill>
                      </a:endParaRP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125007"/>
                  </a:ext>
                </a:extLst>
              </a:tr>
              <a:tr h="578833"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solidFill>
                            <a:srgbClr val="1188A3"/>
                          </a:solidFill>
                        </a:rPr>
                        <a:t>Projekt</a:t>
                      </a:r>
                      <a:r>
                        <a:rPr lang="en-IE" dirty="0">
                          <a:solidFill>
                            <a:srgbClr val="1188A3"/>
                          </a:solidFill>
                        </a:rPr>
                        <a:t> Twitter Account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solidFill>
                            <a:srgbClr val="1188A3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https://twitter.com/pifsproject</a:t>
                      </a:r>
                      <a:endParaRPr lang="en-IE" sz="1200" dirty="0">
                        <a:solidFill>
                          <a:srgbClr val="1188A3"/>
                        </a:solidFill>
                      </a:endParaRP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622378"/>
                  </a:ext>
                </a:extLst>
              </a:tr>
              <a:tr h="578833"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solidFill>
                            <a:srgbClr val="1188A3"/>
                          </a:solidFill>
                        </a:rPr>
                        <a:t>Projekt</a:t>
                      </a:r>
                      <a:r>
                        <a:rPr lang="en-IE" dirty="0">
                          <a:solidFill>
                            <a:srgbClr val="1188A3"/>
                          </a:solidFill>
                        </a:rPr>
                        <a:t> LinkedIn </a:t>
                      </a:r>
                      <a:r>
                        <a:rPr lang="en-IE" dirty="0" err="1">
                          <a:solidFill>
                            <a:srgbClr val="1188A3"/>
                          </a:solidFill>
                        </a:rPr>
                        <a:t>Seite</a:t>
                      </a:r>
                      <a:endParaRPr lang="en-IE" dirty="0">
                        <a:solidFill>
                          <a:srgbClr val="1188A3"/>
                        </a:solidFill>
                      </a:endParaRP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solidFill>
                            <a:srgbClr val="1188A3"/>
                          </a:solid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https://www.linkedin.com/company/innovative-food-for-seniors/?viewAsMember=true</a:t>
                      </a:r>
                      <a:endParaRPr lang="en-IE" sz="1200" dirty="0">
                        <a:solidFill>
                          <a:srgbClr val="1188A3"/>
                        </a:solidFill>
                      </a:endParaRP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60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553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FAF23E-F187-C902-9AC6-0238DF894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038" y="470403"/>
            <a:ext cx="5425611" cy="531680"/>
          </a:xfrm>
        </p:spPr>
        <p:txBody>
          <a:bodyPr/>
          <a:lstStyle/>
          <a:p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highlight>
                  <a:srgbClr val="FED10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07: Muster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highlight>
                  <a:srgbClr val="FED10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highlight>
                  <a:srgbClr val="FED10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6-tägigen PIFS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highlight>
                  <a:srgbClr val="FED10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Kurses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highlight>
                  <a:srgbClr val="FED10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highlight>
                  <a:srgbClr val="FED10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Zeitplan</a:t>
            </a:r>
            <a:endParaRPr kumimoji="0" lang="en-IE" altLang="en-US" sz="500" b="0" i="0" u="none" strike="noStrike" cap="none" normalizeH="0" baseline="0" dirty="0">
              <a:ln>
                <a:noFill/>
              </a:ln>
              <a:effectLst/>
              <a:highlight>
                <a:srgbClr val="FED103"/>
              </a:highlight>
            </a:endParaRPr>
          </a:p>
          <a:p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FA9456-5F43-98BE-E220-5B21B5C98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717272"/>
              </p:ext>
            </p:extLst>
          </p:nvPr>
        </p:nvGraphicFramePr>
        <p:xfrm>
          <a:off x="662038" y="2915740"/>
          <a:ext cx="6273738" cy="362977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76652">
                  <a:extLst>
                    <a:ext uri="{9D8B030D-6E8A-4147-A177-3AD203B41FA5}">
                      <a16:colId xmlns:a16="http://schemas.microsoft.com/office/drawing/2014/main" val="1637434645"/>
                    </a:ext>
                  </a:extLst>
                </a:gridCol>
                <a:gridCol w="4397086">
                  <a:extLst>
                    <a:ext uri="{9D8B030D-6E8A-4147-A177-3AD203B41FA5}">
                      <a16:colId xmlns:a16="http://schemas.microsoft.com/office/drawing/2014/main" val="4169125909"/>
                    </a:ext>
                  </a:extLst>
                </a:gridCol>
              </a:tblGrid>
              <a:tr h="503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Tag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Schulungsinhalt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2028554"/>
                  </a:ext>
                </a:extLst>
              </a:tr>
              <a:tr h="520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300" dirty="0">
                          <a:effectLst/>
                        </a:rPr>
                        <a:t>09.00 – 13.00 Modul 1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300" dirty="0">
                          <a:effectLst/>
                        </a:rPr>
                        <a:t>14.00 – 15.30 Modul 2</a:t>
                      </a:r>
                      <a:endParaRPr lang="en-I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722038"/>
                  </a:ext>
                </a:extLst>
              </a:tr>
              <a:tr h="520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300" dirty="0">
                          <a:effectLst/>
                        </a:rPr>
                        <a:t>09.00 – 13.00 Modul 2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300" dirty="0">
                          <a:effectLst/>
                        </a:rPr>
                        <a:t>14.00 – 15.30 Modul 3</a:t>
                      </a:r>
                      <a:endParaRPr lang="en-I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8370664"/>
                  </a:ext>
                </a:extLst>
              </a:tr>
              <a:tr h="520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300" dirty="0">
                          <a:effectLst/>
                        </a:rPr>
                        <a:t>09.00 – 13.00 Modul 3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300" dirty="0">
                          <a:effectLst/>
                        </a:rPr>
                        <a:t>14.00 – 15.30 Modul 4</a:t>
                      </a:r>
                      <a:endParaRPr lang="en-I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4893525"/>
                  </a:ext>
                </a:extLst>
              </a:tr>
              <a:tr h="520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300" dirty="0">
                          <a:effectLst/>
                        </a:rPr>
                        <a:t>09.00 – 13.00 Modul 4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300" dirty="0">
                          <a:effectLst/>
                        </a:rPr>
                        <a:t>14.00 – 15.30 Modul 5</a:t>
                      </a:r>
                      <a:endParaRPr lang="en-I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362354"/>
                  </a:ext>
                </a:extLst>
              </a:tr>
              <a:tr h="520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300" dirty="0">
                          <a:effectLst/>
                        </a:rPr>
                        <a:t>09.00 – 13.00 Modul 5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300" dirty="0">
                          <a:effectLst/>
                        </a:rPr>
                        <a:t>14.00 – 15.30 Modul 6</a:t>
                      </a:r>
                      <a:endParaRPr lang="en-I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3068176"/>
                  </a:ext>
                </a:extLst>
              </a:tr>
              <a:tr h="520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300" dirty="0">
                          <a:effectLst/>
                        </a:rPr>
                        <a:t>09.00 – 13.00 Modul 6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300" dirty="0">
                          <a:effectLst/>
                        </a:rPr>
                        <a:t>14.00 – 15.30 </a:t>
                      </a:r>
                      <a:r>
                        <a:rPr lang="en-IE" sz="1300" dirty="0" err="1">
                          <a:effectLst/>
                        </a:rPr>
                        <a:t>Rückblick</a:t>
                      </a:r>
                      <a:r>
                        <a:rPr lang="en-IE" sz="1300" dirty="0">
                          <a:effectLst/>
                        </a:rPr>
                        <a:t> &amp; </a:t>
                      </a:r>
                      <a:r>
                        <a:rPr lang="en-IE" sz="1300" dirty="0" err="1">
                          <a:effectLst/>
                        </a:rPr>
                        <a:t>Zusammenfassung</a:t>
                      </a:r>
                      <a:endParaRPr lang="en-I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123230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04B378F-3AB6-5E8A-90B2-6DAD86C0508D}"/>
              </a:ext>
            </a:extLst>
          </p:cNvPr>
          <p:cNvSpPr>
            <a:spLocks noGrp="1" noChangeArrowheads="1"/>
          </p:cNvSpPr>
          <p:nvPr>
            <p:ph type="body" sz="quarter" idx="29"/>
          </p:nvPr>
        </p:nvSpPr>
        <p:spPr bwMode="auto">
          <a:xfrm>
            <a:off x="662038" y="1266414"/>
            <a:ext cx="62737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lvl="0" indent="-171450" algn="l" defTabSz="914400">
              <a:buClr>
                <a:srgbClr val="85D2E1"/>
              </a:buClr>
              <a:buFont typeface="Wingdings" panose="05000000000000000000" pitchFamily="2" charset="2"/>
              <a:buChar char="§"/>
            </a:pP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wird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empfohlen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die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Tage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 die in der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Tabelle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angegebene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Länge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begrenzen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71450" lvl="0" indent="-171450" algn="l" defTabSz="914400">
              <a:buClr>
                <a:srgbClr val="85D2E1"/>
              </a:buClr>
              <a:buFont typeface="Wingdings" panose="05000000000000000000" pitchFamily="2" charset="2"/>
              <a:buChar char="§"/>
            </a:pP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die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Lernmaterialien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recht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intensiv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neu für die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Lehrenden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Lernenden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empfiehlt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sich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die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Informationen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mehrere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Tage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verteilen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71450" lvl="0" indent="-171450" algn="l" defTabSz="914400">
              <a:buClr>
                <a:srgbClr val="85D2E1"/>
              </a:buClr>
              <a:buFont typeface="Wingdings" panose="05000000000000000000" pitchFamily="2" charset="2"/>
              <a:buChar char="§"/>
            </a:pP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optimale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Bearbeitung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können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Sie die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Tage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auch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Wochen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verteilen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also z. B.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Tag pro </a:t>
            </a:r>
            <a:r>
              <a:rPr lang="en-IE" alt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Woche</a:t>
            </a:r>
            <a:r>
              <a:rPr lang="en-IE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E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94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Blackboard and yellow chairs in a classroom">
            <a:extLst>
              <a:ext uri="{FF2B5EF4-FFF2-40B4-BE49-F238E27FC236}">
                <a16:creationId xmlns:a16="http://schemas.microsoft.com/office/drawing/2014/main" id="{34C1C659-31E9-1D11-0CC6-3CA9B8175A1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559675" cy="64897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5E218-1FDC-A74F-8BF0-233605CD7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IE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www.innovatingfoodforseniors.eu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DF84D6-28FC-99AF-B67F-FE0E0F9E085E}"/>
              </a:ext>
            </a:extLst>
          </p:cNvPr>
          <p:cNvSpPr txBox="1"/>
          <p:nvPr/>
        </p:nvSpPr>
        <p:spPr>
          <a:xfrm>
            <a:off x="1424943" y="1190013"/>
            <a:ext cx="4709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“</a:t>
            </a:r>
            <a:r>
              <a:rPr lang="en-IE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Zweifeln</a:t>
            </a:r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Sie </a:t>
            </a:r>
            <a:r>
              <a:rPr lang="en-IE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nie</a:t>
            </a:r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IE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daran</a:t>
            </a:r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, </a:t>
            </a:r>
            <a:r>
              <a:rPr lang="en-IE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dass</a:t>
            </a:r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IE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eine</a:t>
            </a:r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IE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kleine</a:t>
            </a:r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Gruppe </a:t>
            </a:r>
            <a:r>
              <a:rPr lang="en-IE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nachdenklicher</a:t>
            </a:r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, </a:t>
            </a:r>
            <a:r>
              <a:rPr lang="en-IE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engagierter</a:t>
            </a:r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IE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Bürger</a:t>
            </a:r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die Welt </a:t>
            </a:r>
            <a:r>
              <a:rPr lang="en-IE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verändern</a:t>
            </a:r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IE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kann</a:t>
            </a:r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... das </a:t>
            </a:r>
            <a:r>
              <a:rPr lang="en-IE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ist</a:t>
            </a:r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in der Tat das </a:t>
            </a:r>
            <a:r>
              <a:rPr lang="en-IE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Einzige</a:t>
            </a:r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, was </a:t>
            </a:r>
            <a:r>
              <a:rPr lang="en-IE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jemals</a:t>
            </a:r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IE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geschehen</a:t>
            </a:r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IE" sz="2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ist</a:t>
            </a:r>
            <a:r>
              <a:rPr lang="en-IE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.!”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85D6C1-AB85-113A-273C-7E6073E56D52}"/>
              </a:ext>
            </a:extLst>
          </p:cNvPr>
          <p:cNvSpPr txBox="1"/>
          <p:nvPr/>
        </p:nvSpPr>
        <p:spPr>
          <a:xfrm>
            <a:off x="4371584" y="3344449"/>
            <a:ext cx="2029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solidFill>
                  <a:schemeClr val="bg1"/>
                </a:solidFill>
              </a:rPr>
              <a:t>-Margaret Mead</a:t>
            </a:r>
          </a:p>
        </p:txBody>
      </p:sp>
    </p:spTree>
    <p:extLst>
      <p:ext uri="{BB962C8B-B14F-4D97-AF65-F5344CB8AC3E}">
        <p14:creationId xmlns:p14="http://schemas.microsoft.com/office/powerpoint/2010/main" val="366895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EF84F4-B35E-A645-B0BF-739F69291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01: </a:t>
            </a:r>
            <a:r>
              <a:rPr lang="en-US" b="1" dirty="0" err="1"/>
              <a:t>Vorwort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62696-4EAF-8A4F-9BD1-A94454838D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247" y="981128"/>
            <a:ext cx="6254390" cy="3565820"/>
          </a:xfrm>
        </p:spPr>
        <p:txBody>
          <a:bodyPr numCol="1"/>
          <a:lstStyle/>
          <a:p>
            <a:r>
              <a:rPr lang="en-US" sz="1200" dirty="0"/>
              <a:t>Food 2030 (EU-</a:t>
            </a:r>
            <a:r>
              <a:rPr lang="en-US" sz="1200" dirty="0" err="1"/>
              <a:t>Politik</a:t>
            </a:r>
            <a:r>
              <a:rPr lang="en-US" sz="1200" dirty="0"/>
              <a:t> </a:t>
            </a:r>
            <a:r>
              <a:rPr lang="en-US" sz="1200" dirty="0" err="1"/>
              <a:t>zur</a:t>
            </a:r>
            <a:r>
              <a:rPr lang="en-US" sz="1200" dirty="0"/>
              <a:t> </a:t>
            </a:r>
            <a:r>
              <a:rPr lang="en-US" sz="1200" dirty="0" err="1"/>
              <a:t>Lebensmittelinnovation</a:t>
            </a:r>
            <a:r>
              <a:rPr lang="en-US" sz="1200" dirty="0"/>
              <a:t>) </a:t>
            </a:r>
            <a:r>
              <a:rPr lang="en-US" sz="1200" dirty="0" err="1"/>
              <a:t>hebt</a:t>
            </a:r>
            <a:r>
              <a:rPr lang="en-US" sz="1200" dirty="0"/>
              <a:t> die </a:t>
            </a:r>
            <a:r>
              <a:rPr lang="en-US" sz="1200" dirty="0" err="1"/>
              <a:t>Förderung</a:t>
            </a:r>
            <a:r>
              <a:rPr lang="en-US" sz="1200" dirty="0"/>
              <a:t> von </a:t>
            </a:r>
            <a:r>
              <a:rPr lang="en-US" sz="1200" dirty="0" err="1"/>
              <a:t>Innovationen</a:t>
            </a:r>
            <a:r>
              <a:rPr lang="en-US" sz="1200" dirty="0"/>
              <a:t> und die </a:t>
            </a:r>
            <a:r>
              <a:rPr lang="en-US" sz="1200" dirty="0" err="1"/>
              <a:t>Stärkung</a:t>
            </a:r>
            <a:r>
              <a:rPr lang="en-US" sz="1200" dirty="0"/>
              <a:t> von </a:t>
            </a:r>
            <a:r>
              <a:rPr lang="en-US" sz="1200" dirty="0" err="1"/>
              <a:t>Gemeinschaften</a:t>
            </a:r>
            <a:r>
              <a:rPr lang="en-US" sz="1200" dirty="0"/>
              <a:t> </a:t>
            </a:r>
            <a:r>
              <a:rPr lang="en-US" sz="1200" dirty="0" err="1"/>
              <a:t>als</a:t>
            </a:r>
            <a:r>
              <a:rPr lang="en-US" sz="1200" dirty="0"/>
              <a:t> </a:t>
            </a:r>
            <a:r>
              <a:rPr lang="en-US" sz="1200" dirty="0" err="1"/>
              <a:t>wichtige</a:t>
            </a:r>
            <a:r>
              <a:rPr lang="en-US" sz="1200" dirty="0"/>
              <a:t> </a:t>
            </a:r>
            <a:r>
              <a:rPr lang="en-US" sz="1200" dirty="0" err="1"/>
              <a:t>Priorität</a:t>
            </a:r>
            <a:r>
              <a:rPr lang="en-US" sz="1200" dirty="0"/>
              <a:t> </a:t>
            </a:r>
            <a:r>
              <a:rPr lang="en-US" sz="1200" dirty="0" err="1"/>
              <a:t>hervor</a:t>
            </a:r>
            <a:r>
              <a:rPr lang="en-US" sz="1200" dirty="0"/>
              <a:t>. Sie will, </a:t>
            </a:r>
            <a:r>
              <a:rPr lang="en-US" sz="1200" dirty="0" err="1"/>
              <a:t>dass</a:t>
            </a:r>
            <a:r>
              <a:rPr lang="en-US" sz="1200" dirty="0"/>
              <a:t> </a:t>
            </a:r>
            <a:r>
              <a:rPr lang="en-US" sz="1200" dirty="0" err="1"/>
              <a:t>Produkte</a:t>
            </a:r>
            <a:r>
              <a:rPr lang="en-US" sz="1200" dirty="0"/>
              <a:t> </a:t>
            </a:r>
            <a:r>
              <a:rPr lang="en-US" sz="1200" dirty="0" err="1"/>
              <a:t>mit</a:t>
            </a:r>
            <a:r>
              <a:rPr lang="en-US" sz="1200" dirty="0"/>
              <a:t> </a:t>
            </a:r>
            <a:r>
              <a:rPr lang="en-US" sz="1200" dirty="0" err="1"/>
              <a:t>Mehrwert</a:t>
            </a:r>
            <a:r>
              <a:rPr lang="en-US" sz="1200" dirty="0"/>
              <a:t> die </a:t>
            </a:r>
            <a:r>
              <a:rPr lang="en-US" sz="1200" dirty="0" err="1"/>
              <a:t>Bedürfnisse</a:t>
            </a:r>
            <a:r>
              <a:rPr lang="en-US" sz="1200" dirty="0"/>
              <a:t>, </a:t>
            </a:r>
            <a:r>
              <a:rPr lang="en-US" sz="1200" dirty="0" err="1"/>
              <a:t>Werte</a:t>
            </a:r>
            <a:r>
              <a:rPr lang="en-US" sz="1200" dirty="0"/>
              <a:t> und </a:t>
            </a:r>
            <a:r>
              <a:rPr lang="en-US" sz="1200" dirty="0" err="1"/>
              <a:t>Erwartungen</a:t>
            </a:r>
            <a:r>
              <a:rPr lang="en-US" sz="1200" dirty="0"/>
              <a:t> der Gesellschaft auf </a:t>
            </a:r>
            <a:r>
              <a:rPr lang="en-US" sz="1200" dirty="0" err="1"/>
              <a:t>verantwortungsvolle</a:t>
            </a:r>
            <a:r>
              <a:rPr lang="en-US" sz="1200" dirty="0"/>
              <a:t> und </a:t>
            </a:r>
            <a:r>
              <a:rPr lang="en-US" sz="1200" dirty="0" err="1"/>
              <a:t>ethische</a:t>
            </a:r>
            <a:r>
              <a:rPr lang="en-US" sz="1200" dirty="0"/>
              <a:t> Weise </a:t>
            </a:r>
            <a:r>
              <a:rPr lang="en-US" sz="1200" dirty="0" err="1"/>
              <a:t>erfüllen</a:t>
            </a:r>
            <a:r>
              <a:rPr lang="en-US" sz="1200" dirty="0"/>
              <a:t>. </a:t>
            </a:r>
          </a:p>
          <a:p>
            <a:endParaRPr lang="en-US" sz="1200" dirty="0"/>
          </a:p>
          <a:p>
            <a:r>
              <a:rPr lang="en-US" sz="1200" dirty="0"/>
              <a:t>Das </a:t>
            </a:r>
            <a:r>
              <a:rPr lang="en-US" sz="1200" dirty="0" err="1"/>
              <a:t>Programm</a:t>
            </a:r>
            <a:r>
              <a:rPr lang="en-US" sz="1200" dirty="0"/>
              <a:t> </a:t>
            </a:r>
            <a:r>
              <a:rPr lang="en-US" sz="1200" b="1" dirty="0"/>
              <a:t>Pioneering Innovative Food for Seniors (PIFS) </a:t>
            </a:r>
            <a:r>
              <a:rPr lang="en-US" sz="1200" dirty="0" err="1"/>
              <a:t>zielt</a:t>
            </a:r>
            <a:r>
              <a:rPr lang="en-US" sz="1200" dirty="0"/>
              <a:t> </a:t>
            </a:r>
            <a:r>
              <a:rPr lang="en-US" sz="1200" dirty="0" err="1"/>
              <a:t>darauf</a:t>
            </a:r>
            <a:r>
              <a:rPr lang="en-US" sz="1200" dirty="0"/>
              <a:t> ab, </a:t>
            </a:r>
            <a:r>
              <a:rPr lang="en-US" sz="1200" dirty="0" err="1"/>
              <a:t>Lebensmittel</a:t>
            </a:r>
            <a:r>
              <a:rPr lang="en-US" sz="1200" dirty="0"/>
              <a:t>-KMU </a:t>
            </a:r>
            <a:r>
              <a:rPr lang="en-US" sz="1200" dirty="0" err="1"/>
              <a:t>mit</a:t>
            </a:r>
            <a:r>
              <a:rPr lang="en-US" sz="1200" dirty="0"/>
              <a:t> dem Wissen und den </a:t>
            </a:r>
            <a:r>
              <a:rPr lang="en-US" sz="1200" dirty="0" err="1"/>
              <a:t>Fähigkeiten</a:t>
            </a:r>
            <a:r>
              <a:rPr lang="en-US" sz="1200" dirty="0"/>
              <a:t> </a:t>
            </a:r>
            <a:r>
              <a:rPr lang="en-US" sz="1200" dirty="0" err="1"/>
              <a:t>auszustatten</a:t>
            </a:r>
            <a:r>
              <a:rPr lang="en-US" sz="1200" dirty="0"/>
              <a:t>, die </a:t>
            </a:r>
            <a:r>
              <a:rPr lang="en-US" sz="1200" dirty="0" err="1"/>
              <a:t>sie</a:t>
            </a:r>
            <a:r>
              <a:rPr lang="en-US" sz="1200" dirty="0"/>
              <a:t> </a:t>
            </a:r>
            <a:r>
              <a:rPr lang="en-US" sz="1200" dirty="0" err="1"/>
              <a:t>benötigen</a:t>
            </a:r>
            <a:r>
              <a:rPr lang="en-US" sz="1200" dirty="0"/>
              <a:t>, um </a:t>
            </a:r>
            <a:r>
              <a:rPr lang="en-US" sz="1200" dirty="0" err="1"/>
              <a:t>nährstoffgerechte</a:t>
            </a:r>
            <a:r>
              <a:rPr lang="en-US" sz="1200" dirty="0"/>
              <a:t> </a:t>
            </a:r>
            <a:r>
              <a:rPr lang="en-US" sz="1200" dirty="0" err="1"/>
              <a:t>Lebensmittelprodukte</a:t>
            </a:r>
            <a:r>
              <a:rPr lang="en-US" sz="1200" dirty="0"/>
              <a:t> und </a:t>
            </a:r>
            <a:r>
              <a:rPr lang="en-US" sz="1200" dirty="0" err="1"/>
              <a:t>Dienstleistungen</a:t>
            </a:r>
            <a:r>
              <a:rPr lang="en-US" sz="1200" dirty="0"/>
              <a:t> </a:t>
            </a:r>
            <a:r>
              <a:rPr lang="en-US" sz="1200" dirty="0" err="1"/>
              <a:t>einzuführen</a:t>
            </a:r>
            <a:r>
              <a:rPr lang="en-US" sz="1200" dirty="0"/>
              <a:t>, die für den </a:t>
            </a:r>
            <a:r>
              <a:rPr lang="en-US" sz="1200" dirty="0" err="1"/>
              <a:t>wachsenden</a:t>
            </a:r>
            <a:r>
              <a:rPr lang="en-US" sz="1200" dirty="0"/>
              <a:t> </a:t>
            </a:r>
            <a:r>
              <a:rPr lang="en-US" sz="1200" dirty="0" err="1"/>
              <a:t>Markt</a:t>
            </a:r>
            <a:r>
              <a:rPr lang="en-US" sz="1200" dirty="0"/>
              <a:t> der </a:t>
            </a:r>
            <a:r>
              <a:rPr lang="en-US" sz="1200" dirty="0" err="1"/>
              <a:t>Senioren</a:t>
            </a:r>
            <a:r>
              <a:rPr lang="en-US" sz="1200" dirty="0"/>
              <a:t> </a:t>
            </a:r>
            <a:r>
              <a:rPr lang="en-US" sz="1200" dirty="0" err="1"/>
              <a:t>erschwinglich</a:t>
            </a:r>
            <a:r>
              <a:rPr lang="en-US" sz="1200" dirty="0"/>
              <a:t> und </a:t>
            </a:r>
            <a:r>
              <a:rPr lang="en-US" sz="1200" dirty="0" err="1"/>
              <a:t>leicht</a:t>
            </a:r>
            <a:r>
              <a:rPr lang="en-US" sz="1200" dirty="0"/>
              <a:t> </a:t>
            </a:r>
            <a:r>
              <a:rPr lang="en-US" sz="1200" dirty="0" err="1"/>
              <a:t>verfügbar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. Um </a:t>
            </a:r>
            <a:r>
              <a:rPr lang="en-US" sz="1200" dirty="0" err="1"/>
              <a:t>sicherzustellen</a:t>
            </a:r>
            <a:r>
              <a:rPr lang="en-US" sz="1200" dirty="0"/>
              <a:t>, </a:t>
            </a:r>
            <a:r>
              <a:rPr lang="en-US" sz="1200" dirty="0" err="1"/>
              <a:t>dass</a:t>
            </a:r>
            <a:r>
              <a:rPr lang="en-US" sz="1200" dirty="0"/>
              <a:t> </a:t>
            </a:r>
            <a:r>
              <a:rPr lang="en-US" sz="1200" dirty="0" err="1"/>
              <a:t>unser</a:t>
            </a:r>
            <a:r>
              <a:rPr lang="en-US" sz="1200" dirty="0"/>
              <a:t> Ansatz die </a:t>
            </a:r>
            <a:r>
              <a:rPr lang="en-US" sz="1200" dirty="0" err="1"/>
              <a:t>größtmögliche</a:t>
            </a:r>
            <a:r>
              <a:rPr lang="en-US" sz="1200" dirty="0"/>
              <a:t> </a:t>
            </a:r>
            <a:r>
              <a:rPr lang="en-US" sz="1200" dirty="0" err="1"/>
              <a:t>Reichweite</a:t>
            </a:r>
            <a:r>
              <a:rPr lang="en-US" sz="1200" dirty="0"/>
              <a:t> und </a:t>
            </a:r>
            <a:r>
              <a:rPr lang="en-US" sz="1200" dirty="0" err="1"/>
              <a:t>Wirkung</a:t>
            </a:r>
            <a:r>
              <a:rPr lang="en-US" sz="1200" dirty="0"/>
              <a:t> </a:t>
            </a:r>
            <a:r>
              <a:rPr lang="en-US" sz="1200" dirty="0" err="1"/>
              <a:t>erzielt</a:t>
            </a:r>
            <a:r>
              <a:rPr lang="en-US" sz="1200" dirty="0"/>
              <a:t>, </a:t>
            </a:r>
            <a:r>
              <a:rPr lang="en-US" sz="1200" dirty="0" err="1"/>
              <a:t>werden</a:t>
            </a:r>
            <a:r>
              <a:rPr lang="en-US" sz="1200" dirty="0"/>
              <a:t> </a:t>
            </a:r>
            <a:r>
              <a:rPr lang="en-US" sz="1200" dirty="0" err="1"/>
              <a:t>wir</a:t>
            </a:r>
            <a:r>
              <a:rPr lang="en-US" sz="1200" dirty="0"/>
              <a:t> den </a:t>
            </a:r>
            <a:r>
              <a:rPr lang="en-US" sz="1200" dirty="0" err="1"/>
              <a:t>Zentren</a:t>
            </a:r>
            <a:r>
              <a:rPr lang="en-US" sz="1200" dirty="0"/>
              <a:t> für </a:t>
            </a:r>
            <a:r>
              <a:rPr lang="en-US" sz="1200" dirty="0" err="1"/>
              <a:t>Unternehmensförderung</a:t>
            </a:r>
            <a:r>
              <a:rPr lang="en-US" sz="1200" dirty="0"/>
              <a:t> - der </a:t>
            </a:r>
            <a:r>
              <a:rPr lang="en-US" sz="1200" dirty="0" err="1"/>
              <a:t>wichtigsten</a:t>
            </a:r>
            <a:r>
              <a:rPr lang="en-US" sz="1200" dirty="0"/>
              <a:t> Quelle für </a:t>
            </a:r>
            <a:r>
              <a:rPr lang="en-US" sz="1200" dirty="0" err="1"/>
              <a:t>Schulungen</a:t>
            </a:r>
            <a:r>
              <a:rPr lang="en-US" sz="1200" dirty="0"/>
              <a:t> und </a:t>
            </a:r>
            <a:r>
              <a:rPr lang="en-US" sz="1200" dirty="0" err="1"/>
              <a:t>Unterstützung</a:t>
            </a:r>
            <a:r>
              <a:rPr lang="en-US" sz="1200" dirty="0"/>
              <a:t> für </a:t>
            </a:r>
            <a:r>
              <a:rPr lang="en-US" sz="1200" dirty="0" err="1"/>
              <a:t>kleine</a:t>
            </a:r>
            <a:r>
              <a:rPr lang="en-US" sz="1200" dirty="0"/>
              <a:t> </a:t>
            </a:r>
            <a:r>
              <a:rPr lang="en-US" sz="1200" dirty="0" err="1"/>
              <a:t>Unternehmen</a:t>
            </a:r>
            <a:r>
              <a:rPr lang="en-US" sz="1200" dirty="0"/>
              <a:t> - die Mittel </a:t>
            </a:r>
            <a:r>
              <a:rPr lang="en-US" sz="1200" dirty="0" err="1"/>
              <a:t>zur</a:t>
            </a:r>
            <a:r>
              <a:rPr lang="en-US" sz="1200" dirty="0"/>
              <a:t> </a:t>
            </a:r>
            <a:r>
              <a:rPr lang="en-US" sz="1200" dirty="0" err="1"/>
              <a:t>Verfügung</a:t>
            </a:r>
            <a:r>
              <a:rPr lang="en-US" sz="1200" dirty="0"/>
              <a:t> </a:t>
            </a:r>
            <a:r>
              <a:rPr lang="en-US" sz="1200" dirty="0" err="1"/>
              <a:t>stellen</a:t>
            </a:r>
            <a:r>
              <a:rPr lang="en-US" sz="1200" dirty="0"/>
              <a:t>, die </a:t>
            </a:r>
            <a:r>
              <a:rPr lang="en-US" sz="1200" dirty="0" err="1"/>
              <a:t>sie</a:t>
            </a:r>
            <a:r>
              <a:rPr lang="en-US" sz="1200" dirty="0"/>
              <a:t> </a:t>
            </a:r>
            <a:r>
              <a:rPr lang="en-US" sz="1200" dirty="0" err="1"/>
              <a:t>benötigen</a:t>
            </a:r>
            <a:r>
              <a:rPr lang="en-US" sz="1200" dirty="0"/>
              <a:t>, um die </a:t>
            </a:r>
            <a:r>
              <a:rPr lang="en-US" sz="1200" dirty="0" err="1"/>
              <a:t>Innovationsschulungen</a:t>
            </a:r>
            <a:r>
              <a:rPr lang="en-US" sz="1200" dirty="0"/>
              <a:t>, die </a:t>
            </a:r>
            <a:r>
              <a:rPr lang="en-US" sz="1200" dirty="0" err="1"/>
              <a:t>sie</a:t>
            </a:r>
            <a:r>
              <a:rPr lang="en-US" sz="1200" dirty="0"/>
              <a:t> für KMU </a:t>
            </a:r>
            <a:r>
              <a:rPr lang="en-US" sz="1200" dirty="0" err="1"/>
              <a:t>im</a:t>
            </a:r>
            <a:r>
              <a:rPr lang="en-US" sz="1200" dirty="0"/>
              <a:t> </a:t>
            </a:r>
            <a:r>
              <a:rPr lang="en-US" sz="1200" dirty="0" err="1"/>
              <a:t>Lebensmittelbereich</a:t>
            </a:r>
            <a:r>
              <a:rPr lang="en-US" sz="1200" dirty="0"/>
              <a:t> </a:t>
            </a:r>
            <a:r>
              <a:rPr lang="en-US" sz="1200" dirty="0" err="1"/>
              <a:t>anbieten</a:t>
            </a:r>
            <a:r>
              <a:rPr lang="en-US" sz="1200" dirty="0"/>
              <a:t>, </a:t>
            </a:r>
            <a:r>
              <a:rPr lang="en-US" sz="1200" dirty="0" err="1"/>
              <a:t>grundlegend</a:t>
            </a:r>
            <a:r>
              <a:rPr lang="en-US" sz="1200" dirty="0"/>
              <a:t>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verbessern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Pioneering Innovative Food for Seniors (PIFS) </a:t>
            </a:r>
            <a:r>
              <a:rPr lang="en-US" sz="1200" dirty="0" err="1"/>
              <a:t>zielt</a:t>
            </a:r>
            <a:r>
              <a:rPr lang="en-US" sz="1200" dirty="0"/>
              <a:t> </a:t>
            </a:r>
            <a:r>
              <a:rPr lang="en-US" sz="1200" dirty="0" err="1"/>
              <a:t>darauf</a:t>
            </a:r>
            <a:r>
              <a:rPr lang="en-US" sz="1200" dirty="0"/>
              <a:t> ab, </a:t>
            </a:r>
            <a:r>
              <a:rPr lang="en-US" sz="1200" dirty="0" err="1"/>
              <a:t>Berufsbildungseinrichtungen</a:t>
            </a:r>
            <a:r>
              <a:rPr lang="en-US" sz="1200" dirty="0"/>
              <a:t> und </a:t>
            </a:r>
            <a:r>
              <a:rPr lang="en-US" sz="1200" dirty="0" err="1"/>
              <a:t>Lebensmittelunternehmen</a:t>
            </a:r>
            <a:r>
              <a:rPr lang="en-US" sz="1200" dirty="0"/>
              <a:t> </a:t>
            </a:r>
            <a:r>
              <a:rPr lang="en-US" sz="1200" dirty="0" err="1"/>
              <a:t>mit</a:t>
            </a:r>
            <a:r>
              <a:rPr lang="en-US" sz="1200" dirty="0"/>
              <a:t> </a:t>
            </a:r>
            <a:r>
              <a:rPr lang="en-US" sz="1200" dirty="0" err="1"/>
              <a:t>aktuellen</a:t>
            </a:r>
            <a:r>
              <a:rPr lang="en-US" sz="1200" dirty="0"/>
              <a:t> Innovations-, Marketing- und </a:t>
            </a:r>
            <a:r>
              <a:rPr lang="en-US" sz="1200" dirty="0" err="1"/>
              <a:t>Vermarktungskompetenzen</a:t>
            </a:r>
            <a:r>
              <a:rPr lang="en-US" sz="1200" dirty="0"/>
              <a:t> </a:t>
            </a:r>
            <a:r>
              <a:rPr lang="en-US" sz="1200" dirty="0" err="1"/>
              <a:t>auszustatten</a:t>
            </a:r>
            <a:r>
              <a:rPr lang="en-US" sz="1200" dirty="0"/>
              <a:t>, die </a:t>
            </a:r>
            <a:r>
              <a:rPr lang="en-US" sz="1200" dirty="0" err="1"/>
              <a:t>erforderlich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, um </a:t>
            </a:r>
            <a:r>
              <a:rPr lang="en-US" sz="1200" dirty="0" err="1"/>
              <a:t>diese</a:t>
            </a:r>
            <a:r>
              <a:rPr lang="en-US" sz="1200" dirty="0"/>
              <a:t> </a:t>
            </a:r>
            <a:r>
              <a:rPr lang="en-US" sz="1200" dirty="0" err="1"/>
              <a:t>günstigen</a:t>
            </a:r>
            <a:r>
              <a:rPr lang="en-US" sz="1200" dirty="0"/>
              <a:t> </a:t>
            </a:r>
            <a:r>
              <a:rPr lang="en-US" sz="1200" dirty="0" err="1"/>
              <a:t>Umstände</a:t>
            </a:r>
            <a:r>
              <a:rPr lang="en-US" sz="1200" dirty="0"/>
              <a:t>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nutzen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 err="1"/>
              <a:t>Durch</a:t>
            </a:r>
            <a:r>
              <a:rPr lang="en-US" sz="1200" dirty="0"/>
              <a:t> den </a:t>
            </a:r>
            <a:r>
              <a:rPr lang="en-US" sz="1200" dirty="0" err="1"/>
              <a:t>Zugang</a:t>
            </a:r>
            <a:r>
              <a:rPr lang="en-US" sz="1200" dirty="0"/>
              <a:t>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hochinnovativen</a:t>
            </a:r>
            <a:r>
              <a:rPr lang="en-US" sz="1200" dirty="0"/>
              <a:t> und </a:t>
            </a:r>
            <a:r>
              <a:rPr lang="en-US" sz="1200" dirty="0" err="1"/>
              <a:t>dennoch</a:t>
            </a:r>
            <a:r>
              <a:rPr lang="en-US" sz="1200" dirty="0"/>
              <a:t> </a:t>
            </a:r>
            <a:r>
              <a:rPr lang="en-US" sz="1200" dirty="0" err="1"/>
              <a:t>leicht</a:t>
            </a:r>
            <a:r>
              <a:rPr lang="en-US" sz="1200" dirty="0"/>
              <a:t> </a:t>
            </a:r>
            <a:r>
              <a:rPr lang="en-US" sz="1200" dirty="0" err="1"/>
              <a:t>zugänglichen</a:t>
            </a:r>
            <a:r>
              <a:rPr lang="en-US" sz="1200" dirty="0"/>
              <a:t> </a:t>
            </a:r>
            <a:r>
              <a:rPr lang="en-US" sz="1200" dirty="0" err="1"/>
              <a:t>Schulungsressourcen</a:t>
            </a:r>
            <a:r>
              <a:rPr lang="en-US" sz="1200" dirty="0"/>
              <a:t> </a:t>
            </a:r>
            <a:r>
              <a:rPr lang="en-US" sz="1200" dirty="0" err="1"/>
              <a:t>werden</a:t>
            </a:r>
            <a:r>
              <a:rPr lang="en-US" sz="1200" dirty="0"/>
              <a:t> </a:t>
            </a:r>
            <a:r>
              <a:rPr lang="en-US" sz="1200" dirty="0" err="1"/>
              <a:t>diese</a:t>
            </a:r>
            <a:r>
              <a:rPr lang="en-US" sz="1200" dirty="0"/>
              <a:t> </a:t>
            </a:r>
            <a:r>
              <a:rPr lang="en-US" sz="1200" dirty="0" err="1"/>
              <a:t>Unternehmen</a:t>
            </a:r>
            <a:r>
              <a:rPr lang="en-US" sz="1200" dirty="0"/>
              <a:t> in die Lage </a:t>
            </a:r>
            <a:r>
              <a:rPr lang="en-US" sz="1200" dirty="0" err="1"/>
              <a:t>versetzt</a:t>
            </a:r>
            <a:r>
              <a:rPr lang="en-US" sz="1200" dirty="0"/>
              <a:t>, </a:t>
            </a:r>
            <a:r>
              <a:rPr lang="en-US" sz="1200" dirty="0" err="1"/>
              <a:t>neue</a:t>
            </a:r>
            <a:r>
              <a:rPr lang="en-US" sz="1200" dirty="0"/>
              <a:t> und </a:t>
            </a:r>
            <a:r>
              <a:rPr lang="en-US" sz="1200" dirty="0" err="1"/>
              <a:t>relevantere</a:t>
            </a:r>
            <a:r>
              <a:rPr lang="en-US" sz="1200" dirty="0"/>
              <a:t> </a:t>
            </a:r>
            <a:r>
              <a:rPr lang="en-US" sz="1200" dirty="0" err="1"/>
              <a:t>Lebensmittelangebote</a:t>
            </a:r>
            <a:r>
              <a:rPr lang="en-US" sz="1200" dirty="0"/>
              <a:t> für den </a:t>
            </a:r>
            <a:r>
              <a:rPr lang="en-US" sz="1200" dirty="0" err="1"/>
              <a:t>Seniorenmarkt</a:t>
            </a:r>
            <a:r>
              <a:rPr lang="en-US" sz="1200" dirty="0"/>
              <a:t> </a:t>
            </a:r>
            <a:r>
              <a:rPr lang="en-US" sz="1200" dirty="0" err="1"/>
              <a:t>kreativ</a:t>
            </a:r>
            <a:r>
              <a:rPr lang="en-US" sz="1200" dirty="0"/>
              <a:t>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entwickeln</a:t>
            </a:r>
            <a:r>
              <a:rPr lang="en-US" sz="1200" dirty="0"/>
              <a:t>. Auf </a:t>
            </a:r>
            <a:r>
              <a:rPr lang="en-US" sz="1200" dirty="0" err="1"/>
              <a:t>diese</a:t>
            </a:r>
            <a:r>
              <a:rPr lang="en-US" sz="1200" dirty="0"/>
              <a:t> Weise </a:t>
            </a:r>
            <a:r>
              <a:rPr lang="en-US" sz="1200" dirty="0" err="1"/>
              <a:t>schaffen</a:t>
            </a:r>
            <a:r>
              <a:rPr lang="en-US" sz="1200" dirty="0"/>
              <a:t> </a:t>
            </a:r>
            <a:r>
              <a:rPr lang="en-US" sz="1200" dirty="0" err="1"/>
              <a:t>wir</a:t>
            </a:r>
            <a:r>
              <a:rPr lang="en-US" sz="1200" dirty="0"/>
              <a:t> </a:t>
            </a:r>
            <a:r>
              <a:rPr lang="en-US" sz="1200" dirty="0" err="1"/>
              <a:t>eine</a:t>
            </a:r>
            <a:r>
              <a:rPr lang="en-US" sz="1200" dirty="0"/>
              <a:t> </a:t>
            </a:r>
            <a:r>
              <a:rPr lang="en-US" sz="1200" dirty="0" err="1"/>
              <a:t>gesündere</a:t>
            </a:r>
            <a:r>
              <a:rPr lang="en-US" sz="1200" dirty="0"/>
              <a:t> Gesellschaft für </a:t>
            </a:r>
            <a:r>
              <a:rPr lang="en-US" sz="1200" dirty="0" err="1"/>
              <a:t>ältere</a:t>
            </a:r>
            <a:r>
              <a:rPr lang="en-US" sz="1200" dirty="0"/>
              <a:t> Menschen und </a:t>
            </a:r>
            <a:r>
              <a:rPr lang="en-US" sz="1200" dirty="0" err="1"/>
              <a:t>verringern</a:t>
            </a:r>
            <a:r>
              <a:rPr lang="en-US" sz="1200" dirty="0"/>
              <a:t> </a:t>
            </a:r>
            <a:r>
              <a:rPr lang="en-US" sz="1200" dirty="0" err="1"/>
              <a:t>letztlich</a:t>
            </a:r>
            <a:r>
              <a:rPr lang="en-US" sz="1200" dirty="0"/>
              <a:t> den </a:t>
            </a:r>
            <a:r>
              <a:rPr lang="en-US" sz="1200" dirty="0" err="1"/>
              <a:t>Druck</a:t>
            </a:r>
            <a:r>
              <a:rPr lang="en-US" sz="1200" dirty="0"/>
              <a:t> und die </a:t>
            </a:r>
            <a:r>
              <a:rPr lang="en-US" sz="1200" dirty="0" err="1"/>
              <a:t>Notwendigkeit</a:t>
            </a:r>
            <a:r>
              <a:rPr lang="en-US" sz="1200" dirty="0"/>
              <a:t> für </a:t>
            </a:r>
            <a:r>
              <a:rPr lang="en-US" sz="1200" dirty="0" err="1"/>
              <a:t>unsere</a:t>
            </a:r>
            <a:r>
              <a:rPr lang="en-US" sz="1200" dirty="0"/>
              <a:t> </a:t>
            </a:r>
            <a:r>
              <a:rPr lang="en-US" sz="1200" dirty="0" err="1"/>
              <a:t>jeweiligen</a:t>
            </a:r>
            <a:r>
              <a:rPr lang="en-US" sz="1200" dirty="0"/>
              <a:t> </a:t>
            </a:r>
            <a:r>
              <a:rPr lang="en-US" sz="1200" dirty="0" err="1"/>
              <a:t>Staaten</a:t>
            </a:r>
            <a:r>
              <a:rPr lang="en-US" sz="1200" dirty="0"/>
              <a:t>, </a:t>
            </a:r>
            <a:r>
              <a:rPr lang="en-US" sz="1200" dirty="0" err="1"/>
              <a:t>Gesundheits</a:t>
            </a:r>
            <a:r>
              <a:rPr lang="en-US" sz="1200" dirty="0"/>
              <a:t>- und </a:t>
            </a:r>
            <a:r>
              <a:rPr lang="en-US" sz="1200" dirty="0" err="1"/>
              <a:t>Pflegedienste</a:t>
            </a:r>
            <a:r>
              <a:rPr lang="en-US" sz="1200" dirty="0"/>
              <a:t> für </a:t>
            </a:r>
            <a:r>
              <a:rPr lang="en-US" sz="1200" dirty="0" err="1"/>
              <a:t>diese</a:t>
            </a:r>
            <a:r>
              <a:rPr lang="en-US" sz="1200" dirty="0"/>
              <a:t> </a:t>
            </a:r>
            <a:r>
              <a:rPr lang="en-US" sz="1200" dirty="0" err="1"/>
              <a:t>ältere</a:t>
            </a:r>
            <a:r>
              <a:rPr lang="en-US" sz="1200" dirty="0"/>
              <a:t> </a:t>
            </a:r>
            <a:r>
              <a:rPr lang="en-US" sz="1200" dirty="0" err="1"/>
              <a:t>Bevölkerungsgruppe</a:t>
            </a:r>
            <a:r>
              <a:rPr lang="en-US" sz="1200" dirty="0"/>
              <a:t> </a:t>
            </a:r>
            <a:r>
              <a:rPr lang="en-US" sz="1200" dirty="0" err="1"/>
              <a:t>bereitzustellen</a:t>
            </a:r>
            <a:r>
              <a:rPr lang="en-US" sz="1200" dirty="0"/>
              <a:t>.</a:t>
            </a:r>
          </a:p>
        </p:txBody>
      </p:sp>
      <p:pic>
        <p:nvPicPr>
          <p:cNvPr id="5" name="Picture 4" descr="Old woman in the kitchen">
            <a:extLst>
              <a:ext uri="{FF2B5EF4-FFF2-40B4-BE49-F238E27FC236}">
                <a16:creationId xmlns:a16="http://schemas.microsoft.com/office/drawing/2014/main" id="{4A67FEC1-AC2E-7AD8-6365-50B40AECAE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5505"/>
            <a:ext cx="6068858" cy="40459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EBB0B9-108D-A84C-398F-C2315D415E8C}"/>
              </a:ext>
            </a:extLst>
          </p:cNvPr>
          <p:cNvSpPr txBox="1"/>
          <p:nvPr/>
        </p:nvSpPr>
        <p:spPr>
          <a:xfrm>
            <a:off x="-9396" y="5556126"/>
            <a:ext cx="7559675" cy="646331"/>
          </a:xfrm>
          <a:prstGeom prst="rect">
            <a:avLst/>
          </a:prstGeom>
          <a:solidFill>
            <a:srgbClr val="85D2E1"/>
          </a:solidFill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924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86B228-8CE4-77CD-21F3-B2B88CB7A5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051" y="95113"/>
            <a:ext cx="7116301" cy="1121661"/>
          </a:xfrm>
        </p:spPr>
        <p:txBody>
          <a:bodyPr/>
          <a:lstStyle/>
          <a:p>
            <a:r>
              <a:rPr lang="en-IE" b="1" dirty="0"/>
              <a:t>02:  </a:t>
            </a:r>
            <a:r>
              <a:rPr lang="en-US" b="1" dirty="0" err="1"/>
              <a:t>Alles</a:t>
            </a:r>
            <a:r>
              <a:rPr lang="en-US" b="1" dirty="0"/>
              <a:t> </a:t>
            </a:r>
            <a:r>
              <a:rPr lang="en-US" b="1" dirty="0" err="1"/>
              <a:t>über</a:t>
            </a:r>
            <a:r>
              <a:rPr lang="en-US" b="1" dirty="0"/>
              <a:t> den </a:t>
            </a:r>
            <a:r>
              <a:rPr lang="en-US" b="1" dirty="0" err="1"/>
              <a:t>Lehrplan</a:t>
            </a:r>
            <a:r>
              <a:rPr lang="en-US" b="1" dirty="0"/>
              <a:t> und </a:t>
            </a:r>
            <a:r>
              <a:rPr lang="en-US" b="1" dirty="0" err="1"/>
              <a:t>offene</a:t>
            </a:r>
            <a:r>
              <a:rPr lang="en-US" b="1" dirty="0"/>
              <a:t> </a:t>
            </a:r>
            <a:r>
              <a:rPr lang="en-US" b="1" dirty="0" err="1"/>
              <a:t>Bildungsressourcen</a:t>
            </a:r>
            <a:endParaRPr lang="en-US" b="1" dirty="0"/>
          </a:p>
          <a:p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12462-A07F-A8E1-EA39-106A0F672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051" y="6041741"/>
            <a:ext cx="6294585" cy="3678789"/>
          </a:xfrm>
        </p:spPr>
        <p:txBody>
          <a:bodyPr numCol="1"/>
          <a:lstStyle/>
          <a:p>
            <a:r>
              <a:rPr lang="en-US" sz="1300" b="1" dirty="0"/>
              <a:t>b) Unser </a:t>
            </a:r>
            <a:r>
              <a:rPr lang="en-US" sz="1300" b="1" dirty="0" err="1"/>
              <a:t>Ziel</a:t>
            </a:r>
            <a:r>
              <a:rPr lang="en-US" sz="1300" b="1" dirty="0"/>
              <a:t> für das PIFS-</a:t>
            </a:r>
            <a:r>
              <a:rPr lang="en-US" sz="1300" b="1" dirty="0" err="1"/>
              <a:t>Projekt</a:t>
            </a:r>
            <a:r>
              <a:rPr lang="en-US" sz="1300" b="1" dirty="0"/>
              <a:t> &amp; OERS </a:t>
            </a:r>
          </a:p>
          <a:p>
            <a:endParaRPr lang="en-US" dirty="0"/>
          </a:p>
          <a:p>
            <a:pPr marL="171450" indent="-171450">
              <a:buClr>
                <a:srgbClr val="6FC0CA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500 KMU, </a:t>
            </a:r>
            <a:r>
              <a:rPr lang="en-US" sz="1200" dirty="0" err="1"/>
              <a:t>Ausbilder</a:t>
            </a:r>
            <a:r>
              <a:rPr lang="en-US" sz="1200" dirty="0"/>
              <a:t> in der </a:t>
            </a:r>
            <a:r>
              <a:rPr lang="en-US" sz="1200" dirty="0" err="1"/>
              <a:t>beruflichen</a:t>
            </a:r>
            <a:r>
              <a:rPr lang="en-US" sz="1200" dirty="0"/>
              <a:t> </a:t>
            </a:r>
            <a:r>
              <a:rPr lang="en-US" sz="1200" dirty="0" err="1"/>
              <a:t>Bildung</a:t>
            </a:r>
            <a:r>
              <a:rPr lang="en-US" sz="1200" dirty="0"/>
              <a:t> und </a:t>
            </a:r>
            <a:r>
              <a:rPr lang="en-US" sz="1200" dirty="0" err="1"/>
              <a:t>politische</a:t>
            </a:r>
            <a:r>
              <a:rPr lang="en-US" sz="1200" dirty="0"/>
              <a:t> </a:t>
            </a:r>
            <a:r>
              <a:rPr lang="en-US" sz="1200" dirty="0" err="1"/>
              <a:t>Entscheidungsträger</a:t>
            </a:r>
            <a:r>
              <a:rPr lang="en-US" sz="1200" dirty="0"/>
              <a:t> </a:t>
            </a:r>
            <a:r>
              <a:rPr lang="en-US" sz="1200" dirty="0" err="1"/>
              <a:t>mit</a:t>
            </a:r>
            <a:r>
              <a:rPr lang="en-US" sz="1200" dirty="0"/>
              <a:t> </a:t>
            </a:r>
            <a:r>
              <a:rPr lang="en-US" sz="1200" dirty="0" err="1"/>
              <a:t>gründlich</a:t>
            </a:r>
            <a:r>
              <a:rPr lang="en-US" sz="1200" dirty="0"/>
              <a:t> </a:t>
            </a:r>
            <a:r>
              <a:rPr lang="en-US" sz="1200" dirty="0" err="1"/>
              <a:t>recherchiertem</a:t>
            </a:r>
            <a:r>
              <a:rPr lang="en-US" sz="1200" dirty="0"/>
              <a:t>, </a:t>
            </a:r>
            <a:r>
              <a:rPr lang="en-US" sz="1200" dirty="0" err="1"/>
              <a:t>aktuellem</a:t>
            </a:r>
            <a:r>
              <a:rPr lang="en-US" sz="1200" dirty="0"/>
              <a:t> Wissen </a:t>
            </a:r>
            <a:r>
              <a:rPr lang="en-US" sz="1200" dirty="0" err="1"/>
              <a:t>über</a:t>
            </a:r>
            <a:r>
              <a:rPr lang="en-US" sz="1200" dirty="0"/>
              <a:t> die </a:t>
            </a:r>
            <a:r>
              <a:rPr lang="en-US" sz="1200" dirty="0" err="1"/>
              <a:t>Geschäftsmöglichkeiten</a:t>
            </a:r>
            <a:r>
              <a:rPr lang="en-US" sz="1200" dirty="0"/>
              <a:t>, die </a:t>
            </a:r>
            <a:r>
              <a:rPr lang="en-US" sz="1200" dirty="0" err="1"/>
              <a:t>sich</a:t>
            </a:r>
            <a:r>
              <a:rPr lang="en-US" sz="1200" dirty="0"/>
              <a:t> </a:t>
            </a:r>
            <a:r>
              <a:rPr lang="en-US" sz="1200" dirty="0" err="1"/>
              <a:t>aus</a:t>
            </a:r>
            <a:r>
              <a:rPr lang="en-US" sz="1200" dirty="0"/>
              <a:t> </a:t>
            </a:r>
            <a:r>
              <a:rPr lang="en-US" sz="1200" dirty="0" err="1"/>
              <a:t>innovativen</a:t>
            </a:r>
            <a:r>
              <a:rPr lang="en-US" sz="1200" dirty="0"/>
              <a:t> </a:t>
            </a:r>
            <a:r>
              <a:rPr lang="en-US" sz="1200" dirty="0" err="1"/>
              <a:t>Lebensmittelprodukten</a:t>
            </a:r>
            <a:r>
              <a:rPr lang="en-US" sz="1200" dirty="0"/>
              <a:t> für die </a:t>
            </a:r>
            <a:r>
              <a:rPr lang="en-US" sz="1200" dirty="0" err="1"/>
              <a:t>Silberwirtschaft</a:t>
            </a:r>
            <a:r>
              <a:rPr lang="en-US" sz="1200" dirty="0"/>
              <a:t> </a:t>
            </a:r>
            <a:r>
              <a:rPr lang="en-US" sz="1200" dirty="0" err="1"/>
              <a:t>ergeben</a:t>
            </a:r>
            <a:r>
              <a:rPr lang="en-US" sz="1200" dirty="0"/>
              <a:t>, </a:t>
            </a:r>
            <a:r>
              <a:rPr lang="en-US" sz="1200" dirty="0" err="1"/>
              <a:t>versorgen</a:t>
            </a:r>
            <a:r>
              <a:rPr lang="en-US" sz="1200" dirty="0"/>
              <a:t>. Das </a:t>
            </a:r>
            <a:r>
              <a:rPr lang="en-US" sz="1200" dirty="0" err="1"/>
              <a:t>Projekt</a:t>
            </a:r>
            <a:r>
              <a:rPr lang="en-US" sz="1200" dirty="0"/>
              <a:t> </a:t>
            </a:r>
            <a:r>
              <a:rPr lang="en-US" sz="1200" dirty="0" err="1"/>
              <a:t>wird</a:t>
            </a:r>
            <a:r>
              <a:rPr lang="en-US" sz="1200" dirty="0"/>
              <a:t> </a:t>
            </a:r>
            <a:r>
              <a:rPr lang="en-US" sz="1200" dirty="0" err="1"/>
              <a:t>einen</a:t>
            </a:r>
            <a:r>
              <a:rPr lang="en-US" sz="1200" dirty="0"/>
              <a:t> </a:t>
            </a:r>
            <a:r>
              <a:rPr lang="en-US" sz="1200" dirty="0" err="1"/>
              <a:t>wesentlichen</a:t>
            </a:r>
            <a:r>
              <a:rPr lang="en-US" sz="1200" dirty="0"/>
              <a:t> </a:t>
            </a:r>
            <a:r>
              <a:rPr lang="en-US" sz="1200" dirty="0" err="1"/>
              <a:t>Beitrag</a:t>
            </a:r>
            <a:r>
              <a:rPr lang="en-US" sz="1200" dirty="0"/>
              <a:t> </a:t>
            </a:r>
            <a:r>
              <a:rPr lang="en-US" sz="1200" dirty="0" err="1"/>
              <a:t>dazu</a:t>
            </a:r>
            <a:r>
              <a:rPr lang="en-US" sz="1200" dirty="0"/>
              <a:t> </a:t>
            </a:r>
            <a:r>
              <a:rPr lang="en-US" sz="1200" dirty="0" err="1"/>
              <a:t>leisten</a:t>
            </a:r>
            <a:r>
              <a:rPr lang="en-US" sz="1200" dirty="0"/>
              <a:t>, </a:t>
            </a:r>
            <a:r>
              <a:rPr lang="en-US" sz="1200" dirty="0" err="1"/>
              <a:t>Ausbilder</a:t>
            </a:r>
            <a:r>
              <a:rPr lang="en-US" sz="1200" dirty="0"/>
              <a:t> </a:t>
            </a:r>
            <a:r>
              <a:rPr lang="en-US" sz="1200" dirty="0" err="1"/>
              <a:t>dabei</a:t>
            </a:r>
            <a:r>
              <a:rPr lang="en-US" sz="1200" dirty="0"/>
              <a:t>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unterstützen</a:t>
            </a:r>
            <a:r>
              <a:rPr lang="en-US" sz="1200" dirty="0"/>
              <a:t>, </a:t>
            </a:r>
            <a:r>
              <a:rPr lang="en-US" sz="1200" dirty="0" err="1"/>
              <a:t>sich</a:t>
            </a:r>
            <a:r>
              <a:rPr lang="en-US" sz="1200" dirty="0"/>
              <a:t> </a:t>
            </a:r>
            <a:r>
              <a:rPr lang="en-US" sz="1200" dirty="0" err="1"/>
              <a:t>über</a:t>
            </a:r>
            <a:r>
              <a:rPr lang="en-US" sz="1200" dirty="0"/>
              <a:t> die </a:t>
            </a:r>
            <a:r>
              <a:rPr lang="en-US" sz="1200" dirty="0" err="1"/>
              <a:t>Marktchancen</a:t>
            </a:r>
            <a:r>
              <a:rPr lang="en-US" sz="1200" dirty="0"/>
              <a:t> in der </a:t>
            </a:r>
            <a:r>
              <a:rPr lang="en-US" sz="1200" dirty="0" err="1"/>
              <a:t>Silberwirtschaft</a:t>
            </a:r>
            <a:r>
              <a:rPr lang="en-US" sz="1200" dirty="0"/>
              <a:t> und </a:t>
            </a:r>
            <a:r>
              <a:rPr lang="en-US" sz="1200" dirty="0" err="1"/>
              <a:t>ihre</a:t>
            </a:r>
            <a:r>
              <a:rPr lang="en-US" sz="1200" dirty="0"/>
              <a:t> </a:t>
            </a:r>
            <a:r>
              <a:rPr lang="en-US" sz="1200" dirty="0" err="1"/>
              <a:t>Auswirkungen</a:t>
            </a:r>
            <a:r>
              <a:rPr lang="en-US" sz="1200" dirty="0"/>
              <a:t> auf Innovation und </a:t>
            </a:r>
            <a:r>
              <a:rPr lang="en-US" sz="1200" dirty="0" err="1"/>
              <a:t>Wachstum</a:t>
            </a:r>
            <a:r>
              <a:rPr lang="en-US" sz="1200" dirty="0"/>
              <a:t> auf dem </a:t>
            </a:r>
            <a:r>
              <a:rPr lang="en-US" sz="1200" dirty="0" err="1"/>
              <a:t>Laufenden</a:t>
            </a:r>
            <a:r>
              <a:rPr lang="en-US" sz="1200" dirty="0"/>
              <a:t>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halten</a:t>
            </a:r>
            <a:r>
              <a:rPr lang="en-US" sz="1200" dirty="0"/>
              <a:t>, und </a:t>
            </a:r>
            <a:r>
              <a:rPr lang="en-US" sz="1200" dirty="0" err="1"/>
              <a:t>zwar</a:t>
            </a:r>
            <a:r>
              <a:rPr lang="en-US" sz="1200" dirty="0"/>
              <a:t> </a:t>
            </a:r>
            <a:r>
              <a:rPr lang="en-US" sz="1200" dirty="0" err="1"/>
              <a:t>mit</a:t>
            </a:r>
            <a:r>
              <a:rPr lang="en-US" sz="1200" dirty="0"/>
              <a:t> </a:t>
            </a:r>
            <a:r>
              <a:rPr lang="en-US" sz="1200" dirty="0" err="1"/>
              <a:t>Hilfe</a:t>
            </a:r>
            <a:r>
              <a:rPr lang="en-US" sz="1200" dirty="0"/>
              <a:t> von IO1: Der </a:t>
            </a:r>
            <a:r>
              <a:rPr lang="en-US" sz="1200" dirty="0" err="1"/>
              <a:t>Leitfaden</a:t>
            </a:r>
            <a:r>
              <a:rPr lang="en-US" sz="1200" dirty="0"/>
              <a:t> für Best Practices für </a:t>
            </a:r>
            <a:r>
              <a:rPr lang="en-US" sz="1200" dirty="0" err="1"/>
              <a:t>Berufsbildungseinrichtungen</a:t>
            </a:r>
            <a:r>
              <a:rPr lang="en-US" sz="1200" dirty="0"/>
              <a:t>.</a:t>
            </a:r>
          </a:p>
          <a:p>
            <a:pPr marL="171450" indent="-171450">
              <a:buClr>
                <a:srgbClr val="6FC0CA"/>
              </a:buClr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71450" indent="-171450">
              <a:buClr>
                <a:srgbClr val="6FC0CA"/>
              </a:buClr>
              <a:buFont typeface="Wingdings" panose="05000000000000000000" pitchFamily="2" charset="2"/>
              <a:buChar char="§"/>
            </a:pPr>
            <a:r>
              <a:rPr lang="en-US" sz="1200" dirty="0" err="1"/>
              <a:t>Versorgung</a:t>
            </a:r>
            <a:r>
              <a:rPr lang="en-US" sz="1200" dirty="0"/>
              <a:t> von 300 </a:t>
            </a:r>
            <a:r>
              <a:rPr lang="en-US" sz="1200" dirty="0" err="1"/>
              <a:t>Ausbildern</a:t>
            </a:r>
            <a:r>
              <a:rPr lang="en-US" sz="1200" dirty="0"/>
              <a:t> </a:t>
            </a:r>
            <a:r>
              <a:rPr lang="en-US" sz="1200" dirty="0" err="1"/>
              <a:t>im</a:t>
            </a:r>
            <a:r>
              <a:rPr lang="en-US" sz="1200" dirty="0"/>
              <a:t> </a:t>
            </a:r>
            <a:r>
              <a:rPr lang="en-US" sz="1200" dirty="0" err="1"/>
              <a:t>Lebensmittelsektor</a:t>
            </a:r>
            <a:r>
              <a:rPr lang="en-US" sz="1200" dirty="0"/>
              <a:t> </a:t>
            </a:r>
            <a:r>
              <a:rPr lang="en-US" sz="1200" dirty="0" err="1"/>
              <a:t>mit</a:t>
            </a:r>
            <a:r>
              <a:rPr lang="en-US" sz="1200" dirty="0"/>
              <a:t> </a:t>
            </a:r>
            <a:r>
              <a:rPr lang="en-US" sz="1200" dirty="0" err="1"/>
              <a:t>neuen</a:t>
            </a:r>
            <a:r>
              <a:rPr lang="en-US" sz="1200" dirty="0"/>
              <a:t> </a:t>
            </a:r>
            <a:r>
              <a:rPr lang="en-US" sz="1200" dirty="0" err="1"/>
              <a:t>Ressourcen</a:t>
            </a:r>
            <a:r>
              <a:rPr lang="en-US" sz="1200" dirty="0"/>
              <a:t>, die die </a:t>
            </a:r>
            <a:r>
              <a:rPr lang="en-US" sz="1200" dirty="0" err="1"/>
              <a:t>Einführung</a:t>
            </a:r>
            <a:r>
              <a:rPr lang="en-US" sz="1200" dirty="0"/>
              <a:t> </a:t>
            </a:r>
            <a:r>
              <a:rPr lang="en-US" sz="1200" dirty="0" err="1"/>
              <a:t>innovativer</a:t>
            </a:r>
            <a:r>
              <a:rPr lang="en-US" sz="1200" dirty="0"/>
              <a:t> </a:t>
            </a:r>
            <a:r>
              <a:rPr lang="en-US" sz="1200" dirty="0" err="1"/>
              <a:t>Ansätze</a:t>
            </a:r>
            <a:r>
              <a:rPr lang="en-US" sz="1200" dirty="0"/>
              <a:t> und </a:t>
            </a:r>
            <a:r>
              <a:rPr lang="en-US" sz="1200" dirty="0" err="1"/>
              <a:t>digitaler</a:t>
            </a:r>
            <a:r>
              <a:rPr lang="en-US" sz="1200" dirty="0"/>
              <a:t> </a:t>
            </a:r>
            <a:r>
              <a:rPr lang="en-US" sz="1200" dirty="0" err="1"/>
              <a:t>Technologien</a:t>
            </a:r>
            <a:r>
              <a:rPr lang="en-US" sz="1200" dirty="0"/>
              <a:t> für den </a:t>
            </a:r>
            <a:r>
              <a:rPr lang="en-US" sz="1200" dirty="0" err="1"/>
              <a:t>Unterricht</a:t>
            </a:r>
            <a:r>
              <a:rPr lang="en-US" sz="1200" dirty="0"/>
              <a:t> </a:t>
            </a:r>
            <a:r>
              <a:rPr lang="en-US" sz="1200" dirty="0" err="1"/>
              <a:t>unterstützen</a:t>
            </a:r>
            <a:r>
              <a:rPr lang="en-US" sz="1200" dirty="0"/>
              <a:t>. PIFS </a:t>
            </a:r>
            <a:r>
              <a:rPr lang="en-US" sz="1200" dirty="0" err="1"/>
              <a:t>stellt</a:t>
            </a:r>
            <a:r>
              <a:rPr lang="en-US" sz="1200" dirty="0"/>
              <a:t> </a:t>
            </a:r>
            <a:r>
              <a:rPr lang="en-US" sz="1200" dirty="0" err="1"/>
              <a:t>Ausbildern</a:t>
            </a:r>
            <a:r>
              <a:rPr lang="en-US" sz="1200" dirty="0"/>
              <a:t> </a:t>
            </a:r>
            <a:r>
              <a:rPr lang="en-US" sz="1200" dirty="0" err="1"/>
              <a:t>digitalisierte</a:t>
            </a:r>
            <a:r>
              <a:rPr lang="en-US" sz="1200" dirty="0"/>
              <a:t> Open-Source-</a:t>
            </a:r>
            <a:r>
              <a:rPr lang="en-US" sz="1200" dirty="0" err="1"/>
              <a:t>Schulungsinhalte</a:t>
            </a:r>
            <a:r>
              <a:rPr lang="en-US" sz="1200" dirty="0"/>
              <a:t> </a:t>
            </a:r>
            <a:r>
              <a:rPr lang="en-US" sz="1200" dirty="0" err="1"/>
              <a:t>zur</a:t>
            </a:r>
            <a:r>
              <a:rPr lang="en-US" sz="1200" dirty="0"/>
              <a:t> </a:t>
            </a:r>
            <a:r>
              <a:rPr lang="en-US" sz="1200" dirty="0" err="1"/>
              <a:t>Verfügung</a:t>
            </a:r>
            <a:r>
              <a:rPr lang="en-US" sz="1200" dirty="0"/>
              <a:t>, um </a:t>
            </a:r>
            <a:r>
              <a:rPr lang="en-US" sz="1200" dirty="0" err="1"/>
              <a:t>angewandte</a:t>
            </a:r>
            <a:r>
              <a:rPr lang="en-US" sz="1200" dirty="0"/>
              <a:t> </a:t>
            </a:r>
            <a:r>
              <a:rPr lang="en-US" sz="1200" dirty="0" err="1"/>
              <a:t>Lebensmittelinnovation</a:t>
            </a:r>
            <a:r>
              <a:rPr lang="en-US" sz="1200" dirty="0"/>
              <a:t> auf </a:t>
            </a:r>
            <a:r>
              <a:rPr lang="en-US" sz="1200" dirty="0" err="1"/>
              <a:t>neue</a:t>
            </a:r>
            <a:r>
              <a:rPr lang="en-US" sz="1200" dirty="0"/>
              <a:t> Weise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vermitteln</a:t>
            </a:r>
            <a:r>
              <a:rPr lang="en-US" sz="1200" dirty="0"/>
              <a:t>. Es </a:t>
            </a:r>
            <a:r>
              <a:rPr lang="en-US" sz="1200" dirty="0" err="1"/>
              <a:t>entwickelt</a:t>
            </a:r>
            <a:r>
              <a:rPr lang="en-US" sz="1200" dirty="0"/>
              <a:t> </a:t>
            </a:r>
            <a:r>
              <a:rPr lang="en-US" sz="1200" dirty="0" err="1"/>
              <a:t>ein</a:t>
            </a:r>
            <a:r>
              <a:rPr lang="en-US" sz="1200" dirty="0"/>
              <a:t> </a:t>
            </a:r>
            <a:r>
              <a:rPr lang="en-US" sz="1200" dirty="0" err="1"/>
              <a:t>digitales</a:t>
            </a:r>
            <a:r>
              <a:rPr lang="en-US" sz="1200" dirty="0"/>
              <a:t> Innovation </a:t>
            </a:r>
            <a:r>
              <a:rPr lang="en-US" sz="1200" dirty="0" err="1"/>
              <a:t>Selbsteinschätzung</a:t>
            </a:r>
            <a:r>
              <a:rPr lang="en-US" sz="1200" dirty="0"/>
              <a:t> (IO2), das </a:t>
            </a:r>
            <a:r>
              <a:rPr lang="en-US" sz="1200" dirty="0" err="1"/>
              <a:t>erste</a:t>
            </a:r>
            <a:r>
              <a:rPr lang="en-US" sz="1200" dirty="0"/>
              <a:t> </a:t>
            </a:r>
            <a:r>
              <a:rPr lang="en-US" sz="1200" dirty="0" err="1"/>
              <a:t>digitale</a:t>
            </a:r>
            <a:r>
              <a:rPr lang="en-US" sz="1200" dirty="0"/>
              <a:t> Tool seiner Art und </a:t>
            </a:r>
            <a:r>
              <a:rPr lang="en-US" sz="1200" dirty="0" err="1"/>
              <a:t>eine</a:t>
            </a:r>
            <a:r>
              <a:rPr lang="en-US" sz="1200" dirty="0"/>
              <a:t> </a:t>
            </a:r>
            <a:r>
              <a:rPr lang="en-US" sz="1200" dirty="0" err="1"/>
              <a:t>Reihe</a:t>
            </a:r>
            <a:r>
              <a:rPr lang="en-US" sz="1200" dirty="0"/>
              <a:t> von </a:t>
            </a:r>
            <a:r>
              <a:rPr lang="en-US" sz="1200" dirty="0" err="1"/>
              <a:t>Vorlagen</a:t>
            </a:r>
            <a:r>
              <a:rPr lang="en-US" sz="1200" dirty="0"/>
              <a:t>, </a:t>
            </a:r>
            <a:r>
              <a:rPr lang="en-US" sz="1200" dirty="0" err="1"/>
              <a:t>mit</a:t>
            </a:r>
            <a:r>
              <a:rPr lang="en-US" sz="1200" dirty="0"/>
              <a:t> </a:t>
            </a:r>
            <a:r>
              <a:rPr lang="en-US" sz="1200" dirty="0" err="1"/>
              <a:t>denen</a:t>
            </a:r>
            <a:r>
              <a:rPr lang="en-US" sz="1200" dirty="0"/>
              <a:t> </a:t>
            </a:r>
            <a:r>
              <a:rPr lang="en-US" sz="1200" dirty="0" err="1"/>
              <a:t>Unternehmen</a:t>
            </a:r>
            <a:r>
              <a:rPr lang="en-US" sz="1200" dirty="0"/>
              <a:t> </a:t>
            </a:r>
            <a:r>
              <a:rPr lang="en-US" sz="1200" dirty="0" err="1"/>
              <a:t>messen</a:t>
            </a:r>
            <a:r>
              <a:rPr lang="en-US" sz="1200" dirty="0"/>
              <a:t> </a:t>
            </a:r>
            <a:r>
              <a:rPr lang="en-US" sz="1200" dirty="0" err="1"/>
              <a:t>können</a:t>
            </a:r>
            <a:r>
              <a:rPr lang="en-US" sz="1200" dirty="0"/>
              <a:t>, </a:t>
            </a:r>
            <a:r>
              <a:rPr lang="en-US" sz="1200" dirty="0" err="1"/>
              <a:t>inwieweit</a:t>
            </a:r>
            <a:r>
              <a:rPr lang="en-US" sz="1200" dirty="0"/>
              <a:t> </a:t>
            </a:r>
            <a:r>
              <a:rPr lang="en-US" sz="1200" dirty="0" err="1"/>
              <a:t>sie</a:t>
            </a:r>
            <a:r>
              <a:rPr lang="en-US" sz="1200" dirty="0"/>
              <a:t> für die </a:t>
            </a:r>
            <a:r>
              <a:rPr lang="en-US" sz="1200" dirty="0" err="1"/>
              <a:t>Entwicklung</a:t>
            </a:r>
            <a:r>
              <a:rPr lang="en-US" sz="1200" dirty="0"/>
              <a:t> von </a:t>
            </a:r>
            <a:r>
              <a:rPr lang="en-US" sz="1200" dirty="0" err="1"/>
              <a:t>Lebensmitteln</a:t>
            </a:r>
            <a:r>
              <a:rPr lang="en-US" sz="1200" dirty="0"/>
              <a:t> für </a:t>
            </a:r>
            <a:r>
              <a:rPr lang="en-US" sz="1200" dirty="0" err="1"/>
              <a:t>Senioren</a:t>
            </a:r>
            <a:r>
              <a:rPr lang="en-US" sz="1200" dirty="0"/>
              <a:t> </a:t>
            </a:r>
            <a:r>
              <a:rPr lang="en-US" sz="1200" dirty="0" err="1"/>
              <a:t>bereit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, und die </a:t>
            </a:r>
            <a:r>
              <a:rPr lang="en-US" sz="1200" dirty="0" err="1"/>
              <a:t>einen</a:t>
            </a:r>
            <a:r>
              <a:rPr lang="en-US" sz="1200" dirty="0"/>
              <a:t> </a:t>
            </a:r>
            <a:r>
              <a:rPr lang="en-US" sz="1200" dirty="0" err="1"/>
              <a:t>empfohlenen</a:t>
            </a:r>
            <a:r>
              <a:rPr lang="en-US" sz="1200" dirty="0"/>
              <a:t> </a:t>
            </a:r>
            <a:r>
              <a:rPr lang="en-US" sz="1200" dirty="0" err="1"/>
              <a:t>Lernpfad</a:t>
            </a:r>
            <a:r>
              <a:rPr lang="en-US" sz="1200" dirty="0"/>
              <a:t> </a:t>
            </a:r>
            <a:r>
              <a:rPr lang="en-US" sz="1200" dirty="0" err="1"/>
              <a:t>enthalten</a:t>
            </a:r>
            <a:r>
              <a:rPr lang="en-US" sz="1200" dirty="0"/>
              <a:t>. </a:t>
            </a:r>
          </a:p>
          <a:p>
            <a:pPr marL="171450" indent="-171450">
              <a:buClr>
                <a:srgbClr val="6FC0CA"/>
              </a:buClr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71450" indent="-171450">
              <a:buClr>
                <a:srgbClr val="6FC0CA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Die OER von PIFS </a:t>
            </a:r>
            <a:r>
              <a:rPr lang="en-US" sz="1200" dirty="0" err="1"/>
              <a:t>ermöglichen</a:t>
            </a:r>
            <a:r>
              <a:rPr lang="en-US" sz="1200" dirty="0"/>
              <a:t> </a:t>
            </a:r>
            <a:r>
              <a:rPr lang="en-US" sz="1200" dirty="0" err="1"/>
              <a:t>einen</a:t>
            </a:r>
            <a:r>
              <a:rPr lang="en-US" sz="1200" dirty="0"/>
              <a:t> </a:t>
            </a:r>
            <a:r>
              <a:rPr lang="en-US" sz="1200" dirty="0" err="1"/>
              <a:t>Unterricht</a:t>
            </a:r>
            <a:r>
              <a:rPr lang="en-US" sz="1200" dirty="0"/>
              <a:t>, </a:t>
            </a:r>
            <a:r>
              <a:rPr lang="en-US" sz="1200" dirty="0" err="1"/>
              <a:t>bei</a:t>
            </a:r>
            <a:r>
              <a:rPr lang="en-US" sz="1200" dirty="0"/>
              <a:t> dem Multimedia-</a:t>
            </a:r>
            <a:r>
              <a:rPr lang="en-US" sz="1200" dirty="0" err="1"/>
              <a:t>Ressourcen</a:t>
            </a:r>
            <a:r>
              <a:rPr lang="en-US" sz="1200" dirty="0"/>
              <a:t> optimal </a:t>
            </a:r>
            <a:r>
              <a:rPr lang="en-US" sz="1200" dirty="0" err="1"/>
              <a:t>genutzt</a:t>
            </a:r>
            <a:r>
              <a:rPr lang="en-US" sz="1200" dirty="0"/>
              <a:t> </a:t>
            </a:r>
            <a:r>
              <a:rPr lang="en-US" sz="1200" dirty="0" err="1"/>
              <a:t>werden</a:t>
            </a:r>
            <a:r>
              <a:rPr lang="en-US" sz="1200" dirty="0"/>
              <a:t>, und </a:t>
            </a:r>
            <a:r>
              <a:rPr lang="en-US" sz="1200" dirty="0" err="1"/>
              <a:t>unsere</a:t>
            </a:r>
            <a:r>
              <a:rPr lang="en-US" sz="1200" dirty="0"/>
              <a:t> </a:t>
            </a:r>
            <a:r>
              <a:rPr lang="en-US" sz="1200" dirty="0" err="1"/>
              <a:t>Ressourcen</a:t>
            </a:r>
            <a:r>
              <a:rPr lang="en-US" sz="1200" dirty="0"/>
              <a:t> für </a:t>
            </a:r>
            <a:r>
              <a:rPr lang="en-US" sz="1200" dirty="0" err="1"/>
              <a:t>Ausbilder</a:t>
            </a:r>
            <a:r>
              <a:rPr lang="en-US" sz="1200" dirty="0"/>
              <a:t> </a:t>
            </a:r>
            <a:r>
              <a:rPr lang="en-US" sz="1200" dirty="0" err="1"/>
              <a:t>führen</a:t>
            </a:r>
            <a:r>
              <a:rPr lang="en-US" sz="1200" dirty="0"/>
              <a:t> </a:t>
            </a:r>
            <a:r>
              <a:rPr lang="en-US" sz="1200" dirty="0" err="1"/>
              <a:t>Pädagogen</a:t>
            </a:r>
            <a:r>
              <a:rPr lang="en-US" sz="1200" dirty="0"/>
              <a:t> in die Agenda </a:t>
            </a:r>
            <a:r>
              <a:rPr lang="en-US" sz="1200" dirty="0" err="1"/>
              <a:t>Bildung</a:t>
            </a:r>
            <a:r>
              <a:rPr lang="en-US" sz="1200" dirty="0"/>
              <a:t> 4.0 </a:t>
            </a:r>
            <a:r>
              <a:rPr lang="en-US" sz="1200" dirty="0" err="1"/>
              <a:t>ein</a:t>
            </a:r>
            <a:r>
              <a:rPr lang="en-US" sz="1200" dirty="0"/>
              <a:t>, die </a:t>
            </a:r>
            <a:r>
              <a:rPr lang="en-US" sz="1200" dirty="0" err="1"/>
              <a:t>zukunftsweisende</a:t>
            </a:r>
            <a:r>
              <a:rPr lang="en-US" sz="1200" dirty="0"/>
              <a:t> </a:t>
            </a:r>
            <a:r>
              <a:rPr lang="en-US" sz="1200" dirty="0" err="1"/>
              <a:t>Technologien</a:t>
            </a:r>
            <a:r>
              <a:rPr lang="en-US" sz="1200" dirty="0"/>
              <a:t> für </a:t>
            </a:r>
            <a:r>
              <a:rPr lang="en-US" sz="1200" dirty="0" err="1"/>
              <a:t>adaptives</a:t>
            </a:r>
            <a:r>
              <a:rPr lang="en-US" sz="1200" dirty="0"/>
              <a:t> </a:t>
            </a:r>
            <a:r>
              <a:rPr lang="en-US" sz="1200" dirty="0" err="1"/>
              <a:t>Lernen</a:t>
            </a:r>
            <a:r>
              <a:rPr lang="en-US" sz="1200" dirty="0"/>
              <a:t> </a:t>
            </a:r>
            <a:r>
              <a:rPr lang="en-US" sz="1200" dirty="0" err="1"/>
              <a:t>vorsieht</a:t>
            </a:r>
            <a:r>
              <a:rPr lang="en-US" sz="1200" dirty="0"/>
              <a:t>. </a:t>
            </a:r>
            <a:r>
              <a:rPr lang="en-US" sz="1200" dirty="0" err="1"/>
              <a:t>Unsere</a:t>
            </a:r>
            <a:r>
              <a:rPr lang="en-US" sz="1200" dirty="0"/>
              <a:t> OERs </a:t>
            </a:r>
            <a:r>
              <a:rPr lang="en-US" sz="1200" dirty="0" err="1"/>
              <a:t>sind</a:t>
            </a:r>
            <a:r>
              <a:rPr lang="en-US" sz="1200" dirty="0"/>
              <a:t> so </a:t>
            </a:r>
            <a:r>
              <a:rPr lang="en-US" sz="1200" dirty="0" err="1"/>
              <a:t>konzipiert</a:t>
            </a:r>
            <a:r>
              <a:rPr lang="en-US" sz="1200" dirty="0"/>
              <a:t>, </a:t>
            </a:r>
            <a:r>
              <a:rPr lang="en-US" sz="1200" dirty="0" err="1"/>
              <a:t>dass</a:t>
            </a:r>
            <a:r>
              <a:rPr lang="en-US" sz="1200" dirty="0"/>
              <a:t> </a:t>
            </a:r>
            <a:r>
              <a:rPr lang="en-US" sz="1200" dirty="0" err="1"/>
              <a:t>sie</a:t>
            </a:r>
            <a:r>
              <a:rPr lang="en-US" sz="1200" dirty="0"/>
              <a:t> in </a:t>
            </a:r>
            <a:r>
              <a:rPr lang="en-US" sz="1200" dirty="0" err="1"/>
              <a:t>völliger</a:t>
            </a:r>
            <a:r>
              <a:rPr lang="en-US" sz="1200" dirty="0"/>
              <a:t> </a:t>
            </a:r>
            <a:r>
              <a:rPr lang="en-US" sz="1200" dirty="0" err="1"/>
              <a:t>Synergie</a:t>
            </a:r>
            <a:r>
              <a:rPr lang="en-US" sz="1200" dirty="0"/>
              <a:t> </a:t>
            </a:r>
            <a:r>
              <a:rPr lang="en-US" sz="1200" dirty="0" err="1"/>
              <a:t>mit</a:t>
            </a:r>
            <a:r>
              <a:rPr lang="en-US" sz="1200" dirty="0"/>
              <a:t> dem Online-</a:t>
            </a:r>
            <a:r>
              <a:rPr lang="en-US" sz="1200" dirty="0" err="1"/>
              <a:t>Kurs</a:t>
            </a:r>
            <a:r>
              <a:rPr lang="en-US" sz="1200" dirty="0"/>
              <a:t> </a:t>
            </a:r>
            <a:r>
              <a:rPr lang="en-US" sz="1200" dirty="0" err="1"/>
              <a:t>arbeiten</a:t>
            </a:r>
            <a:r>
              <a:rPr lang="en-US" sz="1200" dirty="0"/>
              <a:t>, der es 1000 </a:t>
            </a:r>
            <a:r>
              <a:rPr lang="en-US" sz="1200" dirty="0" err="1"/>
              <a:t>Managern</a:t>
            </a:r>
            <a:r>
              <a:rPr lang="en-US" sz="1200" dirty="0"/>
              <a:t> und </a:t>
            </a:r>
            <a:r>
              <a:rPr lang="en-US" sz="1200" dirty="0" err="1"/>
              <a:t>Angestellten</a:t>
            </a:r>
            <a:r>
              <a:rPr lang="en-US" sz="1200" dirty="0"/>
              <a:t> von KMU der </a:t>
            </a:r>
            <a:r>
              <a:rPr lang="en-US" sz="1200" dirty="0" err="1"/>
              <a:t>Lebensmittelbranche</a:t>
            </a:r>
            <a:r>
              <a:rPr lang="en-US" sz="1200" dirty="0"/>
              <a:t> </a:t>
            </a:r>
            <a:r>
              <a:rPr lang="en-US" sz="1200" dirty="0" err="1"/>
              <a:t>ermöglicht</a:t>
            </a:r>
            <a:r>
              <a:rPr lang="en-US" sz="1200" dirty="0"/>
              <a:t>, in </a:t>
            </a:r>
            <a:r>
              <a:rPr lang="en-US" sz="1200" dirty="0" err="1"/>
              <a:t>einer</a:t>
            </a:r>
            <a:r>
              <a:rPr lang="en-US" sz="1200" dirty="0"/>
              <a:t> </a:t>
            </a:r>
            <a:r>
              <a:rPr lang="en-US" sz="1200" dirty="0" err="1"/>
              <a:t>flexiblen</a:t>
            </a:r>
            <a:r>
              <a:rPr lang="en-US" sz="1200" dirty="0"/>
              <a:t>, </a:t>
            </a:r>
            <a:r>
              <a:rPr lang="en-US" sz="1200" dirty="0" err="1"/>
              <a:t>mobilen</a:t>
            </a:r>
            <a:r>
              <a:rPr lang="en-US" sz="1200" dirty="0"/>
              <a:t> </a:t>
            </a:r>
            <a:r>
              <a:rPr lang="en-US" sz="1200" dirty="0" err="1"/>
              <a:t>Umgebung</a:t>
            </a:r>
            <a:r>
              <a:rPr lang="en-US" sz="1200" dirty="0"/>
              <a:t> </a:t>
            </a:r>
            <a:r>
              <a:rPr lang="en-US" sz="1200" dirty="0" err="1"/>
              <a:t>weiterzulernen</a:t>
            </a:r>
            <a:r>
              <a:rPr lang="en-US" sz="1200" dirty="0"/>
              <a:t>. Alle </a:t>
            </a:r>
            <a:r>
              <a:rPr lang="en-US" sz="1200" dirty="0" err="1"/>
              <a:t>Ressourcen</a:t>
            </a:r>
            <a:r>
              <a:rPr lang="en-US" sz="1200" dirty="0"/>
              <a:t> </a:t>
            </a:r>
            <a:r>
              <a:rPr lang="en-US" sz="1200" dirty="0" err="1"/>
              <a:t>wurden</a:t>
            </a:r>
            <a:r>
              <a:rPr lang="en-US" sz="1200" dirty="0"/>
              <a:t> in </a:t>
            </a:r>
            <a:r>
              <a:rPr lang="en-US" sz="1200" dirty="0" err="1"/>
              <a:t>Übereinstimmung</a:t>
            </a:r>
            <a:r>
              <a:rPr lang="en-US" sz="1200" dirty="0"/>
              <a:t> </a:t>
            </a:r>
            <a:r>
              <a:rPr lang="en-US" sz="1200" dirty="0" err="1"/>
              <a:t>mit</a:t>
            </a:r>
            <a:r>
              <a:rPr lang="en-US" sz="1200" dirty="0"/>
              <a:t> den </a:t>
            </a:r>
            <a:r>
              <a:rPr lang="en-US" sz="1200" dirty="0" err="1"/>
              <a:t>Rahmenwerken</a:t>
            </a:r>
            <a:r>
              <a:rPr lang="en-US" sz="1200" dirty="0"/>
              <a:t> Dig Comp Org / Dig Comp Edu / Selfie </a:t>
            </a:r>
            <a:r>
              <a:rPr lang="en-US" sz="1200" dirty="0" err="1"/>
              <a:t>entwickelt</a:t>
            </a:r>
            <a:r>
              <a:rPr lang="en-US" sz="12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D56D1-ED6E-7A29-603B-4AECB543DB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3051" y="803197"/>
            <a:ext cx="6294585" cy="2851804"/>
          </a:xfrm>
        </p:spPr>
        <p:txBody>
          <a:bodyPr/>
          <a:lstStyle/>
          <a:p>
            <a:r>
              <a:rPr lang="en-US" sz="1300" b="1" dirty="0"/>
              <a:t>a) Was hat es </a:t>
            </a:r>
            <a:r>
              <a:rPr lang="en-US" sz="1300" b="1" dirty="0" err="1"/>
              <a:t>mit</a:t>
            </a:r>
            <a:r>
              <a:rPr lang="en-US" sz="1300" b="1" dirty="0"/>
              <a:t> PIFS auf </a:t>
            </a:r>
            <a:r>
              <a:rPr lang="en-US" sz="1300" b="1" dirty="0" err="1"/>
              <a:t>sich</a:t>
            </a:r>
            <a:r>
              <a:rPr lang="en-US" sz="1300" b="1" dirty="0"/>
              <a:t>? Spotlight auf die </a:t>
            </a:r>
            <a:r>
              <a:rPr lang="en-US" sz="1300" b="1" dirty="0" err="1"/>
              <a:t>offenen</a:t>
            </a:r>
            <a:r>
              <a:rPr lang="en-US" sz="1300" b="1" dirty="0"/>
              <a:t> </a:t>
            </a:r>
            <a:r>
              <a:rPr lang="en-US" sz="1300" b="1" dirty="0" err="1"/>
              <a:t>Bildungsressourcen</a:t>
            </a:r>
            <a:r>
              <a:rPr lang="en-US" sz="1300" b="1" dirty="0"/>
              <a:t> (OERs), </a:t>
            </a:r>
            <a:r>
              <a:rPr lang="en-US" sz="1300" b="1" dirty="0" err="1"/>
              <a:t>aus</a:t>
            </a:r>
            <a:r>
              <a:rPr lang="en-US" sz="1300" b="1" dirty="0"/>
              <a:t> </a:t>
            </a:r>
            <a:r>
              <a:rPr lang="en-US" sz="1300" b="1" dirty="0" err="1"/>
              <a:t>denen</a:t>
            </a:r>
            <a:r>
              <a:rPr lang="en-US" sz="1300" b="1" dirty="0"/>
              <a:t> </a:t>
            </a:r>
            <a:r>
              <a:rPr lang="en-US" sz="1300" b="1" dirty="0" err="1"/>
              <a:t>dieser</a:t>
            </a:r>
            <a:r>
              <a:rPr lang="en-US" sz="1300" b="1" dirty="0"/>
              <a:t> </a:t>
            </a:r>
            <a:r>
              <a:rPr lang="en-US" sz="1300" b="1" dirty="0" err="1"/>
              <a:t>Kurs</a:t>
            </a:r>
            <a:r>
              <a:rPr lang="en-US" sz="1300" b="1" dirty="0"/>
              <a:t> </a:t>
            </a:r>
            <a:r>
              <a:rPr lang="en-US" sz="1300" b="1" dirty="0" err="1"/>
              <a:t>besteht</a:t>
            </a:r>
            <a:endParaRPr lang="en-US" sz="1300" b="1" dirty="0"/>
          </a:p>
          <a:p>
            <a:endParaRPr lang="en-US" sz="800" dirty="0"/>
          </a:p>
          <a:p>
            <a:r>
              <a:rPr lang="en-US" sz="1200" dirty="0"/>
              <a:t>PIFS </a:t>
            </a:r>
            <a:r>
              <a:rPr lang="en-US" sz="1200" dirty="0" err="1"/>
              <a:t>ist</a:t>
            </a:r>
            <a:r>
              <a:rPr lang="en-US" sz="1200" dirty="0"/>
              <a:t> </a:t>
            </a:r>
            <a:r>
              <a:rPr lang="en-US" sz="1200" dirty="0" err="1"/>
              <a:t>ein</a:t>
            </a:r>
            <a:r>
              <a:rPr lang="en-US" sz="1200" dirty="0"/>
              <a:t> </a:t>
            </a:r>
            <a:r>
              <a:rPr lang="en-US" sz="1200" dirty="0" err="1"/>
              <a:t>Projekt</a:t>
            </a:r>
            <a:r>
              <a:rPr lang="en-US" sz="1200" dirty="0"/>
              <a:t> der </a:t>
            </a:r>
            <a:r>
              <a:rPr lang="en-US" sz="1200" dirty="0" err="1"/>
              <a:t>strategischen</a:t>
            </a:r>
            <a:r>
              <a:rPr lang="en-US" sz="1200" dirty="0"/>
              <a:t> </a:t>
            </a:r>
            <a:r>
              <a:rPr lang="en-US" sz="1200" dirty="0" err="1"/>
              <a:t>Partnerschaft</a:t>
            </a:r>
            <a:r>
              <a:rPr lang="en-US" sz="1200" dirty="0"/>
              <a:t> Erasmus+, das </a:t>
            </a:r>
            <a:r>
              <a:rPr lang="en-US" sz="1200" dirty="0" err="1"/>
              <a:t>sich</a:t>
            </a:r>
            <a:r>
              <a:rPr lang="en-US" sz="1200" dirty="0"/>
              <a:t> auf die </a:t>
            </a:r>
            <a:r>
              <a:rPr lang="en-US" sz="1200" dirty="0" err="1"/>
              <a:t>Entwicklung</a:t>
            </a:r>
            <a:r>
              <a:rPr lang="en-US" sz="1200" dirty="0"/>
              <a:t> von </a:t>
            </a:r>
            <a:r>
              <a:rPr lang="en-US" sz="1200" dirty="0" err="1"/>
              <a:t>Lebensmittelinnovationen</a:t>
            </a:r>
            <a:r>
              <a:rPr lang="en-US" sz="1200" dirty="0"/>
              <a:t> </a:t>
            </a:r>
            <a:r>
              <a:rPr lang="en-US" sz="1200" dirty="0" err="1"/>
              <a:t>im</a:t>
            </a:r>
            <a:r>
              <a:rPr lang="en-US" sz="1200" dirty="0"/>
              <a:t> </a:t>
            </a:r>
            <a:r>
              <a:rPr lang="en-US" sz="1200" dirty="0" err="1"/>
              <a:t>Lebensmittelsektor</a:t>
            </a:r>
            <a:r>
              <a:rPr lang="en-US" sz="1200" dirty="0"/>
              <a:t> in Europa </a:t>
            </a:r>
            <a:r>
              <a:rPr lang="en-US" sz="1200" dirty="0" err="1"/>
              <a:t>konzentriert</a:t>
            </a:r>
            <a:r>
              <a:rPr lang="en-US" sz="1200" dirty="0"/>
              <a:t> und das </a:t>
            </a:r>
            <a:r>
              <a:rPr lang="en-US" sz="1200" dirty="0" err="1"/>
              <a:t>Verständnis</a:t>
            </a:r>
            <a:r>
              <a:rPr lang="en-US" sz="1200" dirty="0"/>
              <a:t> für die </a:t>
            </a:r>
            <a:r>
              <a:rPr lang="en-US" sz="1200" dirty="0" err="1"/>
              <a:t>enge</a:t>
            </a:r>
            <a:r>
              <a:rPr lang="en-US" sz="1200" dirty="0"/>
              <a:t> </a:t>
            </a:r>
            <a:r>
              <a:rPr lang="en-US" sz="1200" dirty="0" err="1"/>
              <a:t>Beziehung</a:t>
            </a:r>
            <a:r>
              <a:rPr lang="en-US" sz="1200" dirty="0"/>
              <a:t> </a:t>
            </a:r>
            <a:r>
              <a:rPr lang="en-US" sz="1200" dirty="0" err="1"/>
              <a:t>zwischen</a:t>
            </a:r>
            <a:r>
              <a:rPr lang="en-US" sz="1200" dirty="0"/>
              <a:t> Innovation und </a:t>
            </a:r>
            <a:r>
              <a:rPr lang="en-US" sz="1200" dirty="0" err="1"/>
              <a:t>Wettbewerbsfähigkeit</a:t>
            </a:r>
            <a:r>
              <a:rPr lang="en-US" sz="1200" dirty="0"/>
              <a:t> </a:t>
            </a:r>
            <a:r>
              <a:rPr lang="en-US" sz="1200" dirty="0" err="1"/>
              <a:t>fördert</a:t>
            </a:r>
            <a:r>
              <a:rPr lang="en-US" sz="1200" dirty="0"/>
              <a:t>. Es </a:t>
            </a:r>
            <a:r>
              <a:rPr lang="en-US" sz="1200" dirty="0" err="1"/>
              <a:t>besteht</a:t>
            </a:r>
            <a:r>
              <a:rPr lang="en-US" sz="1200" dirty="0"/>
              <a:t> </a:t>
            </a:r>
            <a:r>
              <a:rPr lang="en-US" sz="1200" dirty="0" err="1"/>
              <a:t>aus</a:t>
            </a:r>
            <a:r>
              <a:rPr lang="en-US" sz="1200" dirty="0"/>
              <a:t> </a:t>
            </a:r>
            <a:r>
              <a:rPr lang="en-US" sz="1200" dirty="0" err="1"/>
              <a:t>einer</a:t>
            </a:r>
            <a:r>
              <a:rPr lang="en-US" sz="1200" dirty="0"/>
              <a:t> </a:t>
            </a:r>
            <a:r>
              <a:rPr lang="en-US" sz="1200" dirty="0" err="1"/>
              <a:t>Reihe</a:t>
            </a:r>
            <a:r>
              <a:rPr lang="en-US" sz="1200" dirty="0"/>
              <a:t> von </a:t>
            </a:r>
            <a:r>
              <a:rPr lang="en-US" sz="1200" dirty="0" err="1"/>
              <a:t>offenen</a:t>
            </a:r>
            <a:r>
              <a:rPr lang="en-US" sz="1200" dirty="0"/>
              <a:t> </a:t>
            </a:r>
            <a:r>
              <a:rPr lang="en-US" sz="1200" dirty="0" err="1"/>
              <a:t>Bildungsressourcen</a:t>
            </a:r>
            <a:r>
              <a:rPr lang="en-US" sz="1200" dirty="0"/>
              <a:t>, die für Lehrer und </a:t>
            </a:r>
            <a:r>
              <a:rPr lang="en-US" sz="1200" dirty="0" err="1"/>
              <a:t>Ausbilder</a:t>
            </a:r>
            <a:r>
              <a:rPr lang="en-US" sz="1200" dirty="0"/>
              <a:t> </a:t>
            </a:r>
            <a:r>
              <a:rPr lang="en-US" sz="1200" dirty="0" err="1"/>
              <a:t>erstellt</a:t>
            </a:r>
            <a:r>
              <a:rPr lang="en-US" sz="1200" dirty="0"/>
              <a:t>, online </a:t>
            </a:r>
            <a:r>
              <a:rPr lang="en-US" sz="1200" dirty="0" err="1"/>
              <a:t>veröffentlicht</a:t>
            </a:r>
            <a:r>
              <a:rPr lang="en-US" sz="1200" dirty="0"/>
              <a:t> und </a:t>
            </a:r>
            <a:r>
              <a:rPr lang="en-US" sz="1200" dirty="0" err="1"/>
              <a:t>kostenlos</a:t>
            </a:r>
            <a:r>
              <a:rPr lang="en-US" sz="1200" dirty="0"/>
              <a:t> </a:t>
            </a:r>
            <a:r>
              <a:rPr lang="en-US" sz="1200" dirty="0" err="1"/>
              <a:t>heruntergeladen</a:t>
            </a:r>
            <a:r>
              <a:rPr lang="en-US" sz="1200" dirty="0"/>
              <a:t> und </a:t>
            </a:r>
            <a:r>
              <a:rPr lang="en-US" sz="1200" dirty="0" err="1"/>
              <a:t>genutzt</a:t>
            </a:r>
            <a:r>
              <a:rPr lang="en-US" sz="1200" dirty="0"/>
              <a:t> </a:t>
            </a:r>
            <a:r>
              <a:rPr lang="en-US" sz="1200" dirty="0" err="1"/>
              <a:t>werden</a:t>
            </a:r>
            <a:r>
              <a:rPr lang="en-US" sz="1200" dirty="0"/>
              <a:t> </a:t>
            </a:r>
            <a:r>
              <a:rPr lang="en-US" sz="1200" dirty="0" err="1"/>
              <a:t>können</a:t>
            </a:r>
            <a:r>
              <a:rPr lang="en-US" sz="1200" dirty="0"/>
              <a:t>.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Die PIFS OERs </a:t>
            </a:r>
            <a:r>
              <a:rPr lang="en-US" sz="1200" dirty="0" err="1"/>
              <a:t>bilden</a:t>
            </a:r>
            <a:r>
              <a:rPr lang="en-US" sz="1200" dirty="0"/>
              <a:t> </a:t>
            </a:r>
            <a:r>
              <a:rPr lang="en-US" sz="1200" dirty="0" err="1"/>
              <a:t>unser</a:t>
            </a:r>
            <a:r>
              <a:rPr lang="en-US" sz="1200" dirty="0"/>
              <a:t> </a:t>
            </a:r>
            <a:r>
              <a:rPr lang="en-US" sz="1200" dirty="0" err="1"/>
              <a:t>neues</a:t>
            </a:r>
            <a:r>
              <a:rPr lang="en-US" sz="1200" dirty="0"/>
              <a:t> </a:t>
            </a:r>
            <a:r>
              <a:rPr lang="en-US" sz="1200" dirty="0" err="1"/>
              <a:t>Ausbildungsmodell</a:t>
            </a:r>
            <a:r>
              <a:rPr lang="en-US" sz="1200" dirty="0"/>
              <a:t>, das </a:t>
            </a:r>
            <a:r>
              <a:rPr lang="en-US" sz="1200" dirty="0" err="1"/>
              <a:t>Berufsbildungseinrichtungen</a:t>
            </a:r>
            <a:r>
              <a:rPr lang="en-US" sz="1200" dirty="0"/>
              <a:t> und KMU der </a:t>
            </a:r>
            <a:r>
              <a:rPr lang="en-US" sz="1200" dirty="0" err="1"/>
              <a:t>Lebensmittelbranche</a:t>
            </a:r>
            <a:r>
              <a:rPr lang="en-US" sz="1200" dirty="0"/>
              <a:t> in die Lage </a:t>
            </a:r>
            <a:r>
              <a:rPr lang="en-US" sz="1200" dirty="0" err="1"/>
              <a:t>versetzen</a:t>
            </a:r>
            <a:r>
              <a:rPr lang="en-US" sz="1200" dirty="0"/>
              <a:t> </a:t>
            </a:r>
            <a:r>
              <a:rPr lang="en-US" sz="1200" dirty="0" err="1"/>
              <a:t>soll</a:t>
            </a:r>
            <a:r>
              <a:rPr lang="en-US" sz="1200" dirty="0"/>
              <a:t>, </a:t>
            </a:r>
            <a:r>
              <a:rPr lang="en-US" sz="1200" dirty="0" err="1"/>
              <a:t>marktsegmentspezifische</a:t>
            </a:r>
            <a:r>
              <a:rPr lang="en-US" sz="1200" dirty="0"/>
              <a:t> innovative </a:t>
            </a:r>
            <a:r>
              <a:rPr lang="en-US" sz="1200" dirty="0" err="1"/>
              <a:t>Lebensmittelprodukte</a:t>
            </a:r>
            <a:r>
              <a:rPr lang="en-US" sz="1200" dirty="0"/>
              <a:t> und </a:t>
            </a:r>
            <a:r>
              <a:rPr lang="en-US" sz="1200" dirty="0" err="1"/>
              <a:t>verbesserte</a:t>
            </a:r>
            <a:r>
              <a:rPr lang="en-US" sz="1200" dirty="0"/>
              <a:t>, </a:t>
            </a:r>
            <a:r>
              <a:rPr lang="en-US" sz="1200" dirty="0" err="1"/>
              <a:t>aktuelle</a:t>
            </a:r>
            <a:r>
              <a:rPr lang="en-US" sz="1200" dirty="0"/>
              <a:t> </a:t>
            </a:r>
            <a:r>
              <a:rPr lang="en-US" sz="1200" dirty="0" err="1"/>
              <a:t>Geschäftsprozesse</a:t>
            </a:r>
            <a:r>
              <a:rPr lang="en-US" sz="1200" dirty="0"/>
              <a:t>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entwickeln</a:t>
            </a:r>
            <a:r>
              <a:rPr lang="en-US" sz="1200" dirty="0"/>
              <a:t>, um </a:t>
            </a:r>
            <a:r>
              <a:rPr lang="en-US" sz="1200" dirty="0" err="1"/>
              <a:t>sicherzustellen</a:t>
            </a:r>
            <a:r>
              <a:rPr lang="en-US" sz="1200" dirty="0"/>
              <a:t>, </a:t>
            </a:r>
            <a:r>
              <a:rPr lang="en-US" sz="1200" dirty="0" err="1"/>
              <a:t>dass</a:t>
            </a:r>
            <a:r>
              <a:rPr lang="en-US" sz="1200" dirty="0"/>
              <a:t> der </a:t>
            </a:r>
            <a:r>
              <a:rPr lang="en-US" sz="1200" dirty="0" err="1"/>
              <a:t>Lebensmittelsektor</a:t>
            </a:r>
            <a:r>
              <a:rPr lang="en-US" sz="1200" dirty="0"/>
              <a:t> in Europa </a:t>
            </a:r>
            <a:r>
              <a:rPr lang="en-US" sz="1200" dirty="0" err="1"/>
              <a:t>dynamisch</a:t>
            </a:r>
            <a:r>
              <a:rPr lang="en-US" sz="1200" dirty="0"/>
              <a:t> auf die </a:t>
            </a:r>
            <a:r>
              <a:rPr lang="en-US" sz="1200" dirty="0" err="1"/>
              <a:t>Bedürfnisse</a:t>
            </a:r>
            <a:r>
              <a:rPr lang="en-US" sz="1200" dirty="0"/>
              <a:t>, </a:t>
            </a:r>
            <a:r>
              <a:rPr lang="en-US" sz="1200" dirty="0" err="1"/>
              <a:t>Herausforderungen</a:t>
            </a:r>
            <a:r>
              <a:rPr lang="en-US" sz="1200" dirty="0"/>
              <a:t>, </a:t>
            </a:r>
            <a:r>
              <a:rPr lang="en-US" sz="1200" dirty="0" err="1"/>
              <a:t>Veränderungen</a:t>
            </a:r>
            <a:r>
              <a:rPr lang="en-US" sz="1200" dirty="0"/>
              <a:t> und </a:t>
            </a:r>
            <a:r>
              <a:rPr lang="en-US" sz="1200" dirty="0" err="1"/>
              <a:t>Lebensstile</a:t>
            </a:r>
            <a:r>
              <a:rPr lang="en-US" sz="1200" dirty="0"/>
              <a:t> des </a:t>
            </a:r>
            <a:r>
              <a:rPr lang="en-US" sz="1200" dirty="0" err="1"/>
              <a:t>älteren</a:t>
            </a:r>
            <a:r>
              <a:rPr lang="en-US" sz="1200" dirty="0"/>
              <a:t> </a:t>
            </a:r>
            <a:r>
              <a:rPr lang="en-US" sz="1200" dirty="0" err="1"/>
              <a:t>Marktes</a:t>
            </a:r>
            <a:r>
              <a:rPr lang="en-US" sz="1200" dirty="0"/>
              <a:t> </a:t>
            </a:r>
            <a:r>
              <a:rPr lang="en-US" sz="1200" dirty="0" err="1"/>
              <a:t>reagiert</a:t>
            </a:r>
            <a:r>
              <a:rPr lang="en-US" sz="1200" dirty="0"/>
              <a:t>. Ein </a:t>
            </a:r>
            <a:r>
              <a:rPr lang="en-US" sz="1200" dirty="0" err="1"/>
              <a:t>Markt</a:t>
            </a:r>
            <a:r>
              <a:rPr lang="en-US" sz="1200" dirty="0"/>
              <a:t>, der </a:t>
            </a:r>
            <a:r>
              <a:rPr lang="en-US" sz="1200" dirty="0" err="1"/>
              <a:t>voller</a:t>
            </a:r>
            <a:r>
              <a:rPr lang="en-US" sz="1200" dirty="0"/>
              <a:t> </a:t>
            </a:r>
            <a:r>
              <a:rPr lang="en-US" sz="1200" dirty="0" err="1"/>
              <a:t>Wachstumspotenzial</a:t>
            </a:r>
            <a:r>
              <a:rPr lang="en-US" sz="1200" dirty="0"/>
              <a:t> und </a:t>
            </a:r>
            <a:r>
              <a:rPr lang="en-US" sz="1200" dirty="0" err="1"/>
              <a:t>Chancen</a:t>
            </a:r>
            <a:r>
              <a:rPr lang="en-US" sz="1200" dirty="0"/>
              <a:t> </a:t>
            </a:r>
            <a:r>
              <a:rPr lang="en-US" sz="1200" dirty="0" err="1"/>
              <a:t>steckt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PIFS </a:t>
            </a:r>
            <a:r>
              <a:rPr lang="en-US" sz="1200" dirty="0" err="1"/>
              <a:t>wird</a:t>
            </a:r>
            <a:r>
              <a:rPr lang="en-US" sz="1200" dirty="0"/>
              <a:t>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Ihrer</a:t>
            </a:r>
            <a:r>
              <a:rPr lang="en-US" sz="1200" dirty="0"/>
              <a:t> </a:t>
            </a:r>
            <a:r>
              <a:rPr lang="en-US" sz="1200" dirty="0" err="1"/>
              <a:t>beruflichen</a:t>
            </a:r>
            <a:r>
              <a:rPr lang="en-US" sz="1200" dirty="0"/>
              <a:t> </a:t>
            </a:r>
            <a:r>
              <a:rPr lang="en-US" sz="1200" dirty="0" err="1"/>
              <a:t>Entwicklung</a:t>
            </a:r>
            <a:r>
              <a:rPr lang="en-US" sz="1200" dirty="0"/>
              <a:t> </a:t>
            </a:r>
            <a:r>
              <a:rPr lang="en-US" sz="1200" dirty="0" err="1"/>
              <a:t>als</a:t>
            </a:r>
            <a:r>
              <a:rPr lang="en-US" sz="1200" dirty="0"/>
              <a:t> </a:t>
            </a:r>
            <a:r>
              <a:rPr lang="en-US" sz="1200" dirty="0" err="1"/>
              <a:t>Berufsausbilder</a:t>
            </a:r>
            <a:r>
              <a:rPr lang="en-US" sz="1200" dirty="0"/>
              <a:t> </a:t>
            </a:r>
            <a:r>
              <a:rPr lang="en-US" sz="1200" dirty="0" err="1"/>
              <a:t>beitragen</a:t>
            </a:r>
            <a:r>
              <a:rPr lang="en-US" sz="1200" dirty="0"/>
              <a:t>, </a:t>
            </a:r>
            <a:r>
              <a:rPr lang="en-US" sz="1200" dirty="0" err="1"/>
              <a:t>indem</a:t>
            </a:r>
            <a:r>
              <a:rPr lang="en-US" sz="1200" dirty="0"/>
              <a:t> es </a:t>
            </a:r>
            <a:r>
              <a:rPr lang="en-US" sz="1200" dirty="0" err="1"/>
              <a:t>Ihre</a:t>
            </a:r>
            <a:r>
              <a:rPr lang="en-US" sz="1200" dirty="0"/>
              <a:t> </a:t>
            </a:r>
            <a:r>
              <a:rPr lang="en-US" sz="1200" dirty="0" err="1"/>
              <a:t>pädagogischen</a:t>
            </a:r>
            <a:r>
              <a:rPr lang="en-US" sz="1200" dirty="0"/>
              <a:t> </a:t>
            </a:r>
            <a:r>
              <a:rPr lang="en-US" sz="1200" dirty="0" err="1"/>
              <a:t>Fähigkeiten</a:t>
            </a:r>
            <a:r>
              <a:rPr lang="en-US" sz="1200" dirty="0"/>
              <a:t> in </a:t>
            </a:r>
            <a:r>
              <a:rPr lang="en-US" sz="1200" dirty="0" err="1"/>
              <a:t>Bezug</a:t>
            </a:r>
            <a:r>
              <a:rPr lang="en-US" sz="1200" dirty="0"/>
              <a:t> auf die Innovation </a:t>
            </a:r>
            <a:r>
              <a:rPr lang="en-US" sz="1200" dirty="0" err="1"/>
              <a:t>geeigneter</a:t>
            </a:r>
            <a:r>
              <a:rPr lang="en-US" sz="1200" dirty="0"/>
              <a:t> </a:t>
            </a:r>
            <a:r>
              <a:rPr lang="en-US" sz="1200" dirty="0" err="1"/>
              <a:t>Lebensmittelprodukte</a:t>
            </a:r>
            <a:r>
              <a:rPr lang="en-US" sz="1200" dirty="0"/>
              <a:t> und -</a:t>
            </a:r>
            <a:r>
              <a:rPr lang="en-US" sz="1200" dirty="0" err="1"/>
              <a:t>dienstleistungen</a:t>
            </a:r>
            <a:r>
              <a:rPr lang="en-US" sz="1200" dirty="0"/>
              <a:t> für </a:t>
            </a:r>
            <a:r>
              <a:rPr lang="en-US" sz="1200" dirty="0" err="1"/>
              <a:t>ältere</a:t>
            </a:r>
            <a:r>
              <a:rPr lang="en-US" sz="1200" dirty="0"/>
              <a:t> </a:t>
            </a:r>
            <a:r>
              <a:rPr lang="en-US" sz="1200" dirty="0" err="1"/>
              <a:t>Erwachsene</a:t>
            </a:r>
            <a:r>
              <a:rPr lang="en-US" sz="1200" dirty="0"/>
              <a:t> </a:t>
            </a:r>
            <a:r>
              <a:rPr lang="en-US" sz="1200" dirty="0" err="1"/>
              <a:t>verbessert</a:t>
            </a:r>
            <a:r>
              <a:rPr lang="en-US" sz="1200" dirty="0"/>
              <a:t>. </a:t>
            </a:r>
            <a:r>
              <a:rPr lang="en-US" sz="1200" dirty="0" err="1"/>
              <a:t>Durch</a:t>
            </a:r>
            <a:r>
              <a:rPr lang="en-US" sz="1200" dirty="0"/>
              <a:t> </a:t>
            </a:r>
            <a:r>
              <a:rPr lang="en-US" sz="1200" dirty="0" err="1"/>
              <a:t>diesen</a:t>
            </a:r>
            <a:r>
              <a:rPr lang="en-US" sz="1200" dirty="0"/>
              <a:t> </a:t>
            </a:r>
            <a:r>
              <a:rPr lang="en-US" sz="1200" dirty="0" err="1"/>
              <a:t>begleitenden</a:t>
            </a:r>
            <a:r>
              <a:rPr lang="en-US" sz="1200" dirty="0"/>
              <a:t> </a:t>
            </a:r>
            <a:r>
              <a:rPr lang="en-US" sz="1200" dirty="0" err="1"/>
              <a:t>Leitfaden</a:t>
            </a:r>
            <a:r>
              <a:rPr lang="en-US" sz="1200" dirty="0"/>
              <a:t> für </a:t>
            </a:r>
            <a:r>
              <a:rPr lang="en-US" sz="1200" dirty="0" err="1"/>
              <a:t>Lehrkräfte</a:t>
            </a:r>
            <a:r>
              <a:rPr lang="en-US" sz="1200" dirty="0"/>
              <a:t> </a:t>
            </a:r>
            <a:r>
              <a:rPr lang="en-US" sz="1200" dirty="0" err="1"/>
              <a:t>wird</a:t>
            </a:r>
            <a:r>
              <a:rPr lang="en-US" sz="1200" dirty="0"/>
              <a:t> es </a:t>
            </a:r>
            <a:r>
              <a:rPr lang="en-US" sz="1200" dirty="0" err="1"/>
              <a:t>auch</a:t>
            </a:r>
            <a:r>
              <a:rPr lang="en-US" sz="1200" dirty="0"/>
              <a:t> </a:t>
            </a:r>
            <a:r>
              <a:rPr lang="en-US" sz="1200" dirty="0" err="1"/>
              <a:t>einen</a:t>
            </a:r>
            <a:r>
              <a:rPr lang="en-US" sz="1200" dirty="0"/>
              <a:t> </a:t>
            </a:r>
            <a:r>
              <a:rPr lang="en-US" sz="1200" dirty="0" err="1"/>
              <a:t>entscheidenden</a:t>
            </a:r>
            <a:r>
              <a:rPr lang="en-US" sz="1200" dirty="0"/>
              <a:t> </a:t>
            </a:r>
            <a:r>
              <a:rPr lang="en-US" sz="1200" dirty="0" err="1"/>
              <a:t>Einfluss</a:t>
            </a:r>
            <a:r>
              <a:rPr lang="en-US" sz="1200" dirty="0"/>
              <a:t> auf den </a:t>
            </a:r>
            <a:r>
              <a:rPr lang="en-US" sz="1200" dirty="0" err="1"/>
              <a:t>digitalen</a:t>
            </a:r>
            <a:r>
              <a:rPr lang="en-US" sz="1200" dirty="0"/>
              <a:t> </a:t>
            </a:r>
            <a:r>
              <a:rPr lang="en-US" sz="1200" dirty="0" err="1"/>
              <a:t>Unterricht</a:t>
            </a:r>
            <a:r>
              <a:rPr lang="en-US" sz="1200" dirty="0"/>
              <a:t>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diesen</a:t>
            </a:r>
            <a:r>
              <a:rPr lang="en-US" sz="1200" dirty="0"/>
              <a:t> </a:t>
            </a:r>
            <a:r>
              <a:rPr lang="en-US" sz="1200" dirty="0" err="1"/>
              <a:t>Themen</a:t>
            </a:r>
            <a:r>
              <a:rPr lang="en-US" sz="1200" dirty="0"/>
              <a:t> </a:t>
            </a:r>
            <a:r>
              <a:rPr lang="en-US" sz="1200" dirty="0" err="1"/>
              <a:t>haben</a:t>
            </a:r>
            <a:r>
              <a:rPr lang="en-US" sz="1200" dirty="0"/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C8818-F761-5E41-2B67-D8ADFAF5E0C8}"/>
              </a:ext>
            </a:extLst>
          </p:cNvPr>
          <p:cNvSpPr txBox="1"/>
          <p:nvPr/>
        </p:nvSpPr>
        <p:spPr>
          <a:xfrm>
            <a:off x="0" y="4697906"/>
            <a:ext cx="7559675" cy="1296000"/>
          </a:xfrm>
          <a:prstGeom prst="rect">
            <a:avLst/>
          </a:prstGeom>
          <a:solidFill>
            <a:srgbClr val="85D2E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A602E-743E-1643-5F28-C99B386EDFF6}"/>
              </a:ext>
            </a:extLst>
          </p:cNvPr>
          <p:cNvSpPr txBox="1"/>
          <p:nvPr/>
        </p:nvSpPr>
        <p:spPr>
          <a:xfrm>
            <a:off x="603051" y="4745741"/>
            <a:ext cx="6480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Die </a:t>
            </a:r>
            <a:r>
              <a:rPr lang="en-US" sz="1200" b="1" dirty="0" err="1"/>
              <a:t>Ressourcen</a:t>
            </a:r>
            <a:r>
              <a:rPr lang="en-US" sz="1200" b="1" dirty="0"/>
              <a:t> </a:t>
            </a:r>
            <a:r>
              <a:rPr lang="en-US" sz="1200" b="1" dirty="0" err="1"/>
              <a:t>werden</a:t>
            </a:r>
            <a:r>
              <a:rPr lang="en-US" sz="1200" b="1" dirty="0"/>
              <a:t> je </a:t>
            </a:r>
            <a:r>
              <a:rPr lang="en-US" sz="1200" b="1" dirty="0" err="1"/>
              <a:t>nach</a:t>
            </a:r>
            <a:r>
              <a:rPr lang="en-US" sz="1200" b="1" dirty="0"/>
              <a:t> </a:t>
            </a:r>
            <a:r>
              <a:rPr lang="en-US" sz="1200" b="1" dirty="0" err="1"/>
              <a:t>ihrer</a:t>
            </a:r>
            <a:r>
              <a:rPr lang="en-US" sz="1200" b="1" dirty="0"/>
              <a:t> </a:t>
            </a:r>
            <a:r>
              <a:rPr lang="en-US" sz="1200" b="1" dirty="0" err="1"/>
              <a:t>Verwendung</a:t>
            </a:r>
            <a:r>
              <a:rPr lang="en-US" sz="1200" b="1" dirty="0"/>
              <a:t> in </a:t>
            </a:r>
            <a:r>
              <a:rPr lang="en-US" sz="1200" b="1" dirty="0" err="1"/>
              <a:t>verschiedenen</a:t>
            </a:r>
            <a:r>
              <a:rPr lang="en-US" sz="1200" b="1" dirty="0"/>
              <a:t> </a:t>
            </a:r>
            <a:r>
              <a:rPr lang="en-US" sz="1200" b="1" dirty="0" err="1"/>
              <a:t>Formaten</a:t>
            </a:r>
            <a:r>
              <a:rPr lang="en-US" sz="1200" b="1" dirty="0"/>
              <a:t> </a:t>
            </a:r>
            <a:r>
              <a:rPr lang="en-US" sz="1200" b="1" dirty="0" err="1"/>
              <a:t>präsentiert</a:t>
            </a:r>
            <a:r>
              <a:rPr lang="en-US" sz="1200" b="1" dirty="0"/>
              <a:t>:</a:t>
            </a:r>
            <a:endParaRPr lang="en-US" sz="1200" dirty="0"/>
          </a:p>
          <a:p>
            <a:pPr marL="171450" indent="-171450">
              <a:buClr>
                <a:srgbClr val="FED103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Die OER, </a:t>
            </a:r>
            <a:r>
              <a:rPr lang="en-US" sz="1200" dirty="0" err="1"/>
              <a:t>eine</a:t>
            </a:r>
            <a:r>
              <a:rPr lang="en-US" sz="1200" dirty="0"/>
              <a:t> </a:t>
            </a:r>
            <a:r>
              <a:rPr lang="en-US" sz="1200" dirty="0" err="1"/>
              <a:t>Reihe</a:t>
            </a:r>
            <a:r>
              <a:rPr lang="en-US" sz="1200" dirty="0"/>
              <a:t> von Multimedia-</a:t>
            </a:r>
            <a:r>
              <a:rPr lang="en-US" sz="1200" dirty="0" err="1"/>
              <a:t>Ressourcen</a:t>
            </a:r>
            <a:r>
              <a:rPr lang="en-US" sz="1200" dirty="0"/>
              <a:t> (PowerPoint, </a:t>
            </a:r>
            <a:r>
              <a:rPr lang="en-US" sz="1200" dirty="0" err="1"/>
              <a:t>Dokumente</a:t>
            </a:r>
            <a:r>
              <a:rPr lang="en-US" sz="1200" dirty="0"/>
              <a:t>, </a:t>
            </a:r>
            <a:r>
              <a:rPr lang="en-US" sz="1200" dirty="0" err="1"/>
              <a:t>Arbeitsblätter</a:t>
            </a:r>
            <a:r>
              <a:rPr lang="en-US" sz="1200" dirty="0"/>
              <a:t>, Videos, </a:t>
            </a:r>
            <a:r>
              <a:rPr lang="en-US" sz="1200" dirty="0" err="1"/>
              <a:t>interaktive</a:t>
            </a:r>
            <a:r>
              <a:rPr lang="en-US" sz="1200" dirty="0"/>
              <a:t> </a:t>
            </a:r>
            <a:r>
              <a:rPr lang="en-US" sz="1200" dirty="0" err="1"/>
              <a:t>Quizze</a:t>
            </a:r>
            <a:r>
              <a:rPr lang="en-US" sz="1200" dirty="0"/>
              <a:t> </a:t>
            </a:r>
            <a:r>
              <a:rPr lang="en-US" sz="1200" dirty="0" err="1"/>
              <a:t>usw</a:t>
            </a:r>
            <a:r>
              <a:rPr lang="en-US" sz="1200" dirty="0"/>
              <a:t>.), die in </a:t>
            </a:r>
            <a:r>
              <a:rPr lang="en-US" sz="1200" dirty="0" err="1"/>
              <a:t>sechs</a:t>
            </a:r>
            <a:r>
              <a:rPr lang="en-US" sz="1200" dirty="0"/>
              <a:t> Module </a:t>
            </a:r>
            <a:r>
              <a:rPr lang="en-US" sz="1200" dirty="0" err="1"/>
              <a:t>unterteilt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, die </a:t>
            </a:r>
            <a:r>
              <a:rPr lang="en-US" sz="1200" dirty="0" err="1"/>
              <a:t>sich</a:t>
            </a:r>
            <a:r>
              <a:rPr lang="en-US" sz="1200" dirty="0"/>
              <a:t> auf die </a:t>
            </a:r>
            <a:r>
              <a:rPr lang="en-US" sz="1200" dirty="0" err="1"/>
              <a:t>Lernziele</a:t>
            </a:r>
            <a:r>
              <a:rPr lang="en-US" sz="1200" dirty="0"/>
              <a:t> des </a:t>
            </a:r>
            <a:r>
              <a:rPr lang="en-US" sz="1200" dirty="0" err="1"/>
              <a:t>Lehrplans</a:t>
            </a:r>
            <a:r>
              <a:rPr lang="en-US" sz="1200" dirty="0"/>
              <a:t> </a:t>
            </a:r>
            <a:r>
              <a:rPr lang="en-US" sz="1200" dirty="0" err="1"/>
              <a:t>beziehen</a:t>
            </a:r>
            <a:r>
              <a:rPr lang="en-US" sz="1200" dirty="0"/>
              <a:t> und von den </a:t>
            </a:r>
            <a:r>
              <a:rPr lang="en-US" sz="1200" dirty="0" err="1"/>
              <a:t>Ausbildern</a:t>
            </a:r>
            <a:r>
              <a:rPr lang="en-US" sz="1200" dirty="0"/>
              <a:t> </a:t>
            </a:r>
            <a:r>
              <a:rPr lang="en-US" sz="1200" dirty="0" err="1"/>
              <a:t>direkt</a:t>
            </a:r>
            <a:r>
              <a:rPr lang="en-US" sz="1200" dirty="0"/>
              <a:t> </a:t>
            </a:r>
            <a:r>
              <a:rPr lang="en-US" sz="1200" dirty="0" err="1"/>
              <a:t>verwendet</a:t>
            </a:r>
            <a:r>
              <a:rPr lang="en-US" sz="1200" dirty="0"/>
              <a:t> </a:t>
            </a:r>
            <a:r>
              <a:rPr lang="en-US" sz="1200" dirty="0" err="1"/>
              <a:t>werden</a:t>
            </a:r>
            <a:r>
              <a:rPr lang="en-US" sz="1200" dirty="0"/>
              <a:t> </a:t>
            </a:r>
            <a:r>
              <a:rPr lang="en-US" sz="1200" dirty="0" err="1"/>
              <a:t>können</a:t>
            </a:r>
            <a:r>
              <a:rPr lang="en-US" sz="1200" dirty="0"/>
              <a:t>.</a:t>
            </a:r>
          </a:p>
          <a:p>
            <a:pPr marL="171450" indent="-171450">
              <a:buClr>
                <a:srgbClr val="FED103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Der </a:t>
            </a:r>
            <a:r>
              <a:rPr lang="en-US" sz="1200" dirty="0" err="1"/>
              <a:t>Ausbilderleitfaden</a:t>
            </a:r>
            <a:r>
              <a:rPr lang="en-US" sz="1200" dirty="0"/>
              <a:t> für </a:t>
            </a:r>
            <a:r>
              <a:rPr lang="en-US" sz="1200" dirty="0" err="1"/>
              <a:t>Berufsbildungseinrichtungen</a:t>
            </a:r>
            <a:r>
              <a:rPr lang="en-US" sz="1200" dirty="0"/>
              <a:t> (</a:t>
            </a:r>
            <a:r>
              <a:rPr lang="en-US" sz="1200" dirty="0" err="1"/>
              <a:t>diese</a:t>
            </a:r>
            <a:r>
              <a:rPr lang="en-US" sz="1200" dirty="0"/>
              <a:t> PDF-</a:t>
            </a:r>
            <a:r>
              <a:rPr lang="en-US" sz="1200" dirty="0" err="1"/>
              <a:t>Datei</a:t>
            </a:r>
            <a:r>
              <a:rPr lang="en-US" sz="1200" dirty="0"/>
              <a:t>), der die </a:t>
            </a:r>
            <a:r>
              <a:rPr lang="en-US" sz="1200" dirty="0" err="1"/>
              <a:t>Struktur</a:t>
            </a:r>
            <a:r>
              <a:rPr lang="en-US" sz="1200" dirty="0"/>
              <a:t> und die </a:t>
            </a:r>
            <a:r>
              <a:rPr lang="en-US" sz="1200" dirty="0" err="1"/>
              <a:t>vorgeschlagene</a:t>
            </a:r>
            <a:r>
              <a:rPr lang="en-US" sz="1200" dirty="0"/>
              <a:t> </a:t>
            </a:r>
            <a:r>
              <a:rPr lang="en-US" sz="1200" dirty="0" err="1"/>
              <a:t>Verwendung</a:t>
            </a:r>
            <a:r>
              <a:rPr lang="en-US" sz="1200" dirty="0"/>
              <a:t> der OER </a:t>
            </a:r>
            <a:r>
              <a:rPr lang="en-US" sz="1200" dirty="0" err="1"/>
              <a:t>erläutert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922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18642-460B-5F92-2FFF-D3649BAD54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3403" y="4812199"/>
            <a:ext cx="4136041" cy="995393"/>
          </a:xfrm>
        </p:spPr>
        <p:txBody>
          <a:bodyPr/>
          <a:lstStyle/>
          <a:p>
            <a:r>
              <a:rPr lang="en-US" dirty="0"/>
              <a:t>Momentum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preisgekröntes</a:t>
            </a:r>
            <a:r>
              <a:rPr lang="en-US" dirty="0"/>
              <a:t> </a:t>
            </a:r>
            <a:r>
              <a:rPr lang="en-US" dirty="0" err="1"/>
              <a:t>irisches</a:t>
            </a:r>
            <a:r>
              <a:rPr lang="en-US" dirty="0"/>
              <a:t> </a:t>
            </a:r>
            <a:r>
              <a:rPr lang="en-US" dirty="0" err="1"/>
              <a:t>Bildungsunternehmen</a:t>
            </a:r>
            <a:r>
              <a:rPr lang="en-US" dirty="0"/>
              <a:t>, das </a:t>
            </a:r>
            <a:r>
              <a:rPr lang="en-US" dirty="0" err="1"/>
              <a:t>sich</a:t>
            </a:r>
            <a:r>
              <a:rPr lang="en-US" dirty="0"/>
              <a:t> auf die </a:t>
            </a:r>
            <a:r>
              <a:rPr lang="en-US" dirty="0" err="1"/>
              <a:t>Entwicklung</a:t>
            </a:r>
            <a:r>
              <a:rPr lang="en-US" dirty="0"/>
              <a:t> </a:t>
            </a:r>
            <a:r>
              <a:rPr lang="en-US" dirty="0" err="1"/>
              <a:t>fortschrittlicher</a:t>
            </a:r>
            <a:r>
              <a:rPr lang="en-US" dirty="0"/>
              <a:t> </a:t>
            </a:r>
            <a:r>
              <a:rPr lang="en-US" dirty="0" err="1"/>
              <a:t>Lernprogramme</a:t>
            </a:r>
            <a:r>
              <a:rPr lang="en-US" dirty="0"/>
              <a:t> (</a:t>
            </a:r>
            <a:r>
              <a:rPr lang="en-US" dirty="0" err="1"/>
              <a:t>Lehrpläne</a:t>
            </a:r>
            <a:r>
              <a:rPr lang="en-US" dirty="0"/>
              <a:t> und </a:t>
            </a:r>
            <a:r>
              <a:rPr lang="en-US" dirty="0" err="1"/>
              <a:t>Inhaltsentwicklung</a:t>
            </a:r>
            <a:r>
              <a:rPr lang="en-US" dirty="0"/>
              <a:t>) und </a:t>
            </a:r>
            <a:r>
              <a:rPr lang="en-US" dirty="0" err="1"/>
              <a:t>Bildungsplattformen</a:t>
            </a:r>
            <a:r>
              <a:rPr lang="en-US" dirty="0"/>
              <a:t> </a:t>
            </a:r>
            <a:r>
              <a:rPr lang="en-US" dirty="0" err="1"/>
              <a:t>konzentriert</a:t>
            </a:r>
            <a:r>
              <a:rPr lang="en-US" dirty="0"/>
              <a:t>,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besonderem</a:t>
            </a:r>
            <a:r>
              <a:rPr lang="en-US" dirty="0"/>
              <a:t> </a:t>
            </a:r>
            <a:r>
              <a:rPr lang="en-US" dirty="0" err="1"/>
              <a:t>Schwerpunkt</a:t>
            </a:r>
            <a:r>
              <a:rPr lang="en-US" dirty="0"/>
              <a:t> auf </a:t>
            </a:r>
            <a:r>
              <a:rPr lang="en-US" dirty="0" err="1"/>
              <a:t>Unternehmertum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Lebensmittelbereich</a:t>
            </a:r>
            <a:r>
              <a:rPr lang="en-US" dirty="0"/>
              <a:t>, </a:t>
            </a:r>
            <a:r>
              <a:rPr lang="en-US" dirty="0" err="1"/>
              <a:t>Unternehmensplanung</a:t>
            </a:r>
            <a:r>
              <a:rPr lang="en-US" dirty="0"/>
              <a:t> für Start-ups und </a:t>
            </a:r>
            <a:r>
              <a:rPr lang="en-US" dirty="0" err="1"/>
              <a:t>Skalierung</a:t>
            </a:r>
            <a:r>
              <a:rPr lang="en-US" dirty="0"/>
              <a:t>, Innovation und Marketing. Sie </a:t>
            </a:r>
            <a:r>
              <a:rPr lang="en-US" dirty="0" err="1"/>
              <a:t>schulen</a:t>
            </a:r>
            <a:r>
              <a:rPr lang="en-US" dirty="0"/>
              <a:t> und </a:t>
            </a:r>
            <a:r>
              <a:rPr lang="en-US" dirty="0" err="1"/>
              <a:t>betreuen</a:t>
            </a:r>
            <a:r>
              <a:rPr lang="en-US" dirty="0"/>
              <a:t> </a:t>
            </a:r>
            <a:r>
              <a:rPr lang="en-US" dirty="0" err="1"/>
              <a:t>jährlich</a:t>
            </a:r>
            <a:r>
              <a:rPr lang="en-US" dirty="0"/>
              <a:t> </a:t>
            </a:r>
            <a:r>
              <a:rPr lang="en-US" dirty="0" err="1"/>
              <a:t>Hunderte</a:t>
            </a:r>
            <a:r>
              <a:rPr lang="en-US" dirty="0"/>
              <a:t> von </a:t>
            </a:r>
            <a:r>
              <a:rPr lang="en-US" dirty="0" err="1"/>
              <a:t>Lebensmittel</a:t>
            </a:r>
            <a:r>
              <a:rPr lang="en-US" dirty="0"/>
              <a:t>-KMU.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A201C5-B713-9C63-D712-364434BD39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0881" y="4382167"/>
            <a:ext cx="784346" cy="635000"/>
          </a:xfrm>
        </p:spPr>
        <p:txBody>
          <a:bodyPr/>
          <a:lstStyle/>
          <a:p>
            <a:r>
              <a:rPr lang="en-IE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7304EF-8F56-AAE0-09B5-8C5822A35DA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83403" y="6633061"/>
            <a:ext cx="4136041" cy="99539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Das University of Nottingham Food Innovation Centre </a:t>
            </a:r>
            <a:r>
              <a:rPr lang="en-US" dirty="0" err="1">
                <a:solidFill>
                  <a:srgbClr val="000000"/>
                </a:solidFill>
              </a:rPr>
              <a:t>wurde</a:t>
            </a:r>
            <a:r>
              <a:rPr lang="en-US" dirty="0">
                <a:solidFill>
                  <a:srgbClr val="000000"/>
                </a:solidFill>
              </a:rPr>
              <a:t> 2016 </a:t>
            </a:r>
            <a:r>
              <a:rPr lang="en-US" dirty="0" err="1">
                <a:solidFill>
                  <a:srgbClr val="000000"/>
                </a:solidFill>
              </a:rPr>
              <a:t>gegründet</a:t>
            </a:r>
            <a:r>
              <a:rPr lang="en-US" dirty="0">
                <a:solidFill>
                  <a:srgbClr val="000000"/>
                </a:solidFill>
              </a:rPr>
              <a:t>, um </a:t>
            </a:r>
            <a:r>
              <a:rPr lang="en-US" dirty="0" err="1">
                <a:solidFill>
                  <a:srgbClr val="000000"/>
                </a:solidFill>
              </a:rPr>
              <a:t>kleinen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mittleren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Unternehmen</a:t>
            </a:r>
            <a:r>
              <a:rPr lang="en-US" dirty="0">
                <a:solidFill>
                  <a:srgbClr val="000000"/>
                </a:solidFill>
              </a:rPr>
              <a:t> der </a:t>
            </a:r>
            <a:r>
              <a:rPr lang="en-US" dirty="0" err="1">
                <a:solidFill>
                  <a:srgbClr val="000000"/>
                </a:solidFill>
              </a:rPr>
              <a:t>Lebensmittel</a:t>
            </a:r>
            <a:r>
              <a:rPr lang="en-US" dirty="0">
                <a:solidFill>
                  <a:srgbClr val="000000"/>
                </a:solidFill>
              </a:rPr>
              <a:t>- und </a:t>
            </a:r>
            <a:r>
              <a:rPr lang="en-US" dirty="0" err="1">
                <a:solidFill>
                  <a:srgbClr val="000000"/>
                </a:solidFill>
              </a:rPr>
              <a:t>Getränkeindustrie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helfen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ihre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Produktivität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wirtschaftliche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Leistung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steigern</a:t>
            </a:r>
            <a:r>
              <a:rPr lang="en-US" dirty="0">
                <a:solidFill>
                  <a:srgbClr val="000000"/>
                </a:solidFill>
              </a:rPr>
              <a:t>. . Das </a:t>
            </a:r>
            <a:r>
              <a:rPr lang="en-US" dirty="0" err="1">
                <a:solidFill>
                  <a:srgbClr val="000000"/>
                </a:solidFill>
              </a:rPr>
              <a:t>Zentrum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trägt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zum</a:t>
            </a:r>
            <a:r>
              <a:rPr lang="en-US" dirty="0">
                <a:solidFill>
                  <a:srgbClr val="000000"/>
                </a:solidFill>
              </a:rPr>
              <a:t> PIFS-</a:t>
            </a:r>
            <a:r>
              <a:rPr lang="en-US" dirty="0" err="1">
                <a:solidFill>
                  <a:srgbClr val="000000"/>
                </a:solidFill>
              </a:rPr>
              <a:t>Projekt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indem</a:t>
            </a:r>
            <a:r>
              <a:rPr lang="en-US" dirty="0">
                <a:solidFill>
                  <a:srgbClr val="000000"/>
                </a:solidFill>
              </a:rPr>
              <a:t> es </a:t>
            </a:r>
            <a:r>
              <a:rPr lang="en-US" dirty="0" err="1">
                <a:solidFill>
                  <a:srgbClr val="000000"/>
                </a:solidFill>
              </a:rPr>
              <a:t>wissenschaftliche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Erkenntnisse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über</a:t>
            </a:r>
            <a:r>
              <a:rPr lang="en-US" dirty="0">
                <a:solidFill>
                  <a:srgbClr val="000000"/>
                </a:solidFill>
              </a:rPr>
              <a:t> die </a:t>
            </a:r>
            <a:r>
              <a:rPr lang="en-US" dirty="0" err="1">
                <a:solidFill>
                  <a:srgbClr val="000000"/>
                </a:solidFill>
              </a:rPr>
              <a:t>gesundheitlichen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Bedürfnisse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älterer</a:t>
            </a:r>
            <a:r>
              <a:rPr lang="en-US" dirty="0">
                <a:solidFill>
                  <a:srgbClr val="000000"/>
                </a:solidFill>
              </a:rPr>
              <a:t> Menschen </a:t>
            </a:r>
            <a:r>
              <a:rPr lang="en-US" dirty="0" err="1">
                <a:solidFill>
                  <a:srgbClr val="000000"/>
                </a:solidFill>
              </a:rPr>
              <a:t>bei</a:t>
            </a:r>
            <a:r>
              <a:rPr lang="en-US" dirty="0">
                <a:solidFill>
                  <a:srgbClr val="000000"/>
                </a:solidFill>
              </a:rPr>
              <a:t> der </a:t>
            </a:r>
            <a:r>
              <a:rPr lang="en-US" dirty="0" err="1">
                <a:solidFill>
                  <a:srgbClr val="000000"/>
                </a:solidFill>
              </a:rPr>
              <a:t>Ernährung</a:t>
            </a:r>
            <a:r>
              <a:rPr lang="en-US" dirty="0">
                <a:solidFill>
                  <a:srgbClr val="000000"/>
                </a:solidFill>
              </a:rPr>
              <a:t> und innovative </a:t>
            </a:r>
            <a:r>
              <a:rPr lang="en-US" dirty="0" err="1">
                <a:solidFill>
                  <a:srgbClr val="000000"/>
                </a:solidFill>
              </a:rPr>
              <a:t>Lösungen</a:t>
            </a:r>
            <a:r>
              <a:rPr lang="en-US" dirty="0">
                <a:solidFill>
                  <a:srgbClr val="000000"/>
                </a:solidFill>
              </a:rPr>
              <a:t> für KMU </a:t>
            </a:r>
            <a:r>
              <a:rPr lang="en-US" dirty="0" err="1">
                <a:solidFill>
                  <a:srgbClr val="000000"/>
                </a:solidFill>
              </a:rPr>
              <a:t>bereitstellt</a:t>
            </a:r>
            <a:r>
              <a:rPr lang="en-US" dirty="0">
                <a:solidFill>
                  <a:srgbClr val="000000"/>
                </a:solidFill>
              </a:rPr>
              <a:t>. </a:t>
            </a:r>
          </a:p>
          <a:p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7494BC-68B6-9D34-B7FB-D60BDF4506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99058" y="6191653"/>
            <a:ext cx="784346" cy="635000"/>
          </a:xfrm>
        </p:spPr>
        <p:txBody>
          <a:bodyPr/>
          <a:lstStyle/>
          <a:p>
            <a:r>
              <a:rPr lang="en-IE" dirty="0"/>
              <a:t>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B3448D-326B-3A6F-95A1-6B2C97CAE7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983404" y="8520488"/>
            <a:ext cx="4136041" cy="99539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Das MUAS </a:t>
            </a:r>
            <a:r>
              <a:rPr lang="en-US" dirty="0" err="1">
                <a:solidFill>
                  <a:srgbClr val="000000"/>
                </a:solidFill>
              </a:rPr>
              <a:t>fördert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seit</a:t>
            </a:r>
            <a:r>
              <a:rPr lang="en-US" dirty="0">
                <a:solidFill>
                  <a:srgbClr val="000000"/>
                </a:solidFill>
              </a:rPr>
              <a:t> 1971 die </a:t>
            </a:r>
            <a:r>
              <a:rPr lang="en-US" dirty="0" err="1">
                <a:solidFill>
                  <a:srgbClr val="000000"/>
                </a:solidFill>
              </a:rPr>
              <a:t>Zusammenarbeit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zwischen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Hochschulen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Industrie</a:t>
            </a:r>
            <a:r>
              <a:rPr lang="en-US" dirty="0">
                <a:solidFill>
                  <a:srgbClr val="000000"/>
                </a:solidFill>
              </a:rPr>
              <a:t> und den </a:t>
            </a:r>
            <a:r>
              <a:rPr lang="en-US" dirty="0" err="1">
                <a:solidFill>
                  <a:srgbClr val="000000"/>
                </a:solidFill>
              </a:rPr>
              <a:t>Wissensaustausch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Durch</a:t>
            </a:r>
            <a:r>
              <a:rPr lang="en-US" dirty="0">
                <a:solidFill>
                  <a:srgbClr val="000000"/>
                </a:solidFill>
              </a:rPr>
              <a:t> die </a:t>
            </a:r>
            <a:r>
              <a:rPr lang="en-US" dirty="0" err="1">
                <a:solidFill>
                  <a:srgbClr val="000000"/>
                </a:solidFill>
              </a:rPr>
              <a:t>Einbringung</a:t>
            </a:r>
            <a:r>
              <a:rPr lang="en-US" dirty="0">
                <a:solidFill>
                  <a:srgbClr val="000000"/>
                </a:solidFill>
              </a:rPr>
              <a:t> von </a:t>
            </a:r>
            <a:r>
              <a:rPr lang="en-US" dirty="0" err="1">
                <a:solidFill>
                  <a:srgbClr val="000000"/>
                </a:solidFill>
              </a:rPr>
              <a:t>multidisziplinärem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Fachwissen</a:t>
            </a:r>
            <a:r>
              <a:rPr lang="en-US" dirty="0">
                <a:solidFill>
                  <a:srgbClr val="000000"/>
                </a:solidFill>
              </a:rPr>
              <a:t> in den </a:t>
            </a:r>
            <a:r>
              <a:rPr lang="en-US" dirty="0" err="1">
                <a:solidFill>
                  <a:srgbClr val="000000"/>
                </a:solidFill>
              </a:rPr>
              <a:t>Bereichen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Wissenschaftsmarketing</a:t>
            </a:r>
            <a:r>
              <a:rPr lang="en-US" dirty="0">
                <a:solidFill>
                  <a:srgbClr val="000000"/>
                </a:solidFill>
              </a:rPr>
              <a:t>, Innovation und </a:t>
            </a:r>
            <a:r>
              <a:rPr lang="en-US" dirty="0" err="1">
                <a:solidFill>
                  <a:srgbClr val="000000"/>
                </a:solidFill>
              </a:rPr>
              <a:t>Technologietransfer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sowie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Lebensmittelchemie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Ernährung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unterstützt</a:t>
            </a:r>
            <a:r>
              <a:rPr lang="en-US" dirty="0">
                <a:solidFill>
                  <a:srgbClr val="000000"/>
                </a:solidFill>
              </a:rPr>
              <a:t> die MUAS </a:t>
            </a:r>
            <a:r>
              <a:rPr lang="en-US" dirty="0" err="1">
                <a:solidFill>
                  <a:srgbClr val="000000"/>
                </a:solidFill>
              </a:rPr>
              <a:t>Praktiker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Lebensmittelsektor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bei</a:t>
            </a:r>
            <a:r>
              <a:rPr lang="en-US" dirty="0">
                <a:solidFill>
                  <a:srgbClr val="000000"/>
                </a:solidFill>
              </a:rPr>
              <a:t> der </a:t>
            </a:r>
            <a:r>
              <a:rPr lang="en-US" dirty="0" err="1">
                <a:solidFill>
                  <a:srgbClr val="000000"/>
                </a:solidFill>
              </a:rPr>
              <a:t>innovativen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Produktforschung</a:t>
            </a:r>
            <a:r>
              <a:rPr lang="en-US" dirty="0">
                <a:solidFill>
                  <a:srgbClr val="000000"/>
                </a:solidFill>
              </a:rPr>
              <a:t> und -</a:t>
            </a:r>
            <a:r>
              <a:rPr lang="en-US" dirty="0" err="1">
                <a:solidFill>
                  <a:srgbClr val="000000"/>
                </a:solidFill>
              </a:rPr>
              <a:t>entwicklung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Vermarktung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Kommerzialisierung</a:t>
            </a:r>
            <a:r>
              <a:rPr lang="en-US" dirty="0">
                <a:solidFill>
                  <a:srgbClr val="000000"/>
                </a:solidFill>
              </a:rPr>
              <a:t>. 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002A71-15AC-66F8-7ADD-0ABFCCF6CD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199058" y="8025669"/>
            <a:ext cx="784346" cy="635000"/>
          </a:xfrm>
        </p:spPr>
        <p:txBody>
          <a:bodyPr/>
          <a:lstStyle/>
          <a:p>
            <a:r>
              <a:rPr lang="en-IE" dirty="0"/>
              <a:t>3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AFEED069-270A-3E98-7A27-9F82A7E1FC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83404" y="2500807"/>
            <a:ext cx="4190852" cy="862012"/>
          </a:xfrm>
        </p:spPr>
        <p:txBody>
          <a:bodyPr/>
          <a:lstStyle/>
          <a:p>
            <a:r>
              <a:rPr lang="en-US" dirty="0"/>
              <a:t>Der </a:t>
            </a:r>
            <a:r>
              <a:rPr lang="en-US" dirty="0" err="1"/>
              <a:t>Kurs</a:t>
            </a:r>
            <a:r>
              <a:rPr lang="en-US" dirty="0"/>
              <a:t> </a:t>
            </a:r>
            <a:r>
              <a:rPr lang="en-US" dirty="0" err="1"/>
              <a:t>wurde</a:t>
            </a:r>
            <a:r>
              <a:rPr lang="en-US" dirty="0"/>
              <a:t> von </a:t>
            </a:r>
            <a:r>
              <a:rPr lang="en-US" dirty="0" err="1"/>
              <a:t>Experten</a:t>
            </a:r>
            <a:r>
              <a:rPr lang="en-US" dirty="0"/>
              <a:t> </a:t>
            </a:r>
            <a:r>
              <a:rPr lang="en-US" dirty="0" err="1"/>
              <a:t>entwickelt</a:t>
            </a:r>
            <a:r>
              <a:rPr lang="en-US" dirty="0"/>
              <a:t>, die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leidenschaftlich</a:t>
            </a:r>
            <a:r>
              <a:rPr lang="en-US" dirty="0"/>
              <a:t> für </a:t>
            </a:r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Lebensmittelsektor</a:t>
            </a:r>
            <a:r>
              <a:rPr lang="en-US" dirty="0"/>
              <a:t> </a:t>
            </a:r>
            <a:r>
              <a:rPr lang="en-US" dirty="0" err="1"/>
              <a:t>einsetzen</a:t>
            </a:r>
            <a:r>
              <a:rPr lang="en-US" dirty="0"/>
              <a:t>,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besonderem</a:t>
            </a:r>
            <a:r>
              <a:rPr lang="en-US" dirty="0"/>
              <a:t> </a:t>
            </a:r>
            <a:r>
              <a:rPr lang="en-US" dirty="0" err="1"/>
              <a:t>Augenmerk</a:t>
            </a:r>
            <a:r>
              <a:rPr lang="en-US" dirty="0"/>
              <a:t> auf die </a:t>
            </a:r>
            <a:r>
              <a:rPr lang="en-US" dirty="0" err="1"/>
              <a:t>Bedürfnisse</a:t>
            </a:r>
            <a:r>
              <a:rPr lang="en-US" dirty="0"/>
              <a:t> und </a:t>
            </a:r>
            <a:r>
              <a:rPr lang="en-US" dirty="0" err="1"/>
              <a:t>Herausforderungen</a:t>
            </a:r>
            <a:r>
              <a:rPr lang="en-US" dirty="0"/>
              <a:t> des </a:t>
            </a:r>
            <a:r>
              <a:rPr lang="en-US" dirty="0" err="1"/>
              <a:t>Seniorenmarktes</a:t>
            </a:r>
            <a:r>
              <a:rPr lang="en-US" dirty="0"/>
              <a:t>. Er </a:t>
            </a:r>
            <a:r>
              <a:rPr lang="en-US" dirty="0" err="1"/>
              <a:t>wurde</a:t>
            </a:r>
            <a:r>
              <a:rPr lang="en-US" dirty="0"/>
              <a:t> </a:t>
            </a:r>
            <a:r>
              <a:rPr lang="en-US" dirty="0" err="1"/>
              <a:t>entwickelt</a:t>
            </a:r>
            <a:r>
              <a:rPr lang="en-US" dirty="0"/>
              <a:t>, um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neues</a:t>
            </a:r>
            <a:r>
              <a:rPr lang="en-US" dirty="0"/>
              <a:t> und </a:t>
            </a:r>
            <a:r>
              <a:rPr lang="en-US" dirty="0" err="1"/>
              <a:t>effektives</a:t>
            </a:r>
            <a:r>
              <a:rPr lang="en-US" dirty="0"/>
              <a:t> </a:t>
            </a:r>
            <a:r>
              <a:rPr lang="en-US" dirty="0" err="1"/>
              <a:t>Schulungsmodell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schaffen</a:t>
            </a:r>
            <a:r>
              <a:rPr lang="en-US" dirty="0"/>
              <a:t>, das die </a:t>
            </a:r>
            <a:r>
              <a:rPr lang="en-US" dirty="0" err="1"/>
              <a:t>Möglichkeiten</a:t>
            </a:r>
            <a:r>
              <a:rPr lang="en-US" dirty="0"/>
              <a:t> auf </a:t>
            </a:r>
            <a:r>
              <a:rPr lang="en-US" dirty="0" err="1"/>
              <a:t>diesem</a:t>
            </a:r>
            <a:r>
              <a:rPr lang="en-US" dirty="0"/>
              <a:t> </a:t>
            </a:r>
            <a:r>
              <a:rPr lang="en-US" dirty="0" err="1"/>
              <a:t>Markt</a:t>
            </a:r>
            <a:r>
              <a:rPr lang="en-US" dirty="0"/>
              <a:t> </a:t>
            </a:r>
            <a:r>
              <a:rPr lang="en-US" dirty="0" err="1"/>
              <a:t>aufzeigt</a:t>
            </a:r>
            <a:r>
              <a:rPr lang="en-US" dirty="0"/>
              <a:t> und </a:t>
            </a:r>
            <a:r>
              <a:rPr lang="en-US" dirty="0" err="1"/>
              <a:t>somit</a:t>
            </a:r>
            <a:r>
              <a:rPr lang="en-US" dirty="0"/>
              <a:t> </a:t>
            </a:r>
            <a:r>
              <a:rPr lang="en-US" dirty="0" err="1"/>
              <a:t>Lebensmittel</a:t>
            </a:r>
            <a:r>
              <a:rPr lang="en-US" dirty="0"/>
              <a:t>-KMU und -</a:t>
            </a:r>
            <a:r>
              <a:rPr lang="en-US" dirty="0" err="1"/>
              <a:t>Unternehmer</a:t>
            </a:r>
            <a:r>
              <a:rPr lang="en-US" dirty="0"/>
              <a:t> </a:t>
            </a:r>
            <a:r>
              <a:rPr lang="en-US" dirty="0" err="1"/>
              <a:t>befähigt</a:t>
            </a:r>
            <a:r>
              <a:rPr lang="en-US" dirty="0"/>
              <a:t>, </a:t>
            </a:r>
            <a:r>
              <a:rPr lang="en-US" dirty="0" err="1"/>
              <a:t>proaktiv</a:t>
            </a:r>
            <a:r>
              <a:rPr lang="en-US" dirty="0"/>
              <a:t> und </a:t>
            </a:r>
            <a:r>
              <a:rPr lang="en-US" dirty="0" err="1"/>
              <a:t>bereit</a:t>
            </a:r>
            <a:r>
              <a:rPr lang="en-US" dirty="0"/>
              <a:t> für die "</a:t>
            </a:r>
            <a:r>
              <a:rPr lang="en-US" dirty="0" err="1"/>
              <a:t>Foodture</a:t>
            </a:r>
            <a:r>
              <a:rPr lang="en-US" dirty="0"/>
              <a:t>" </a:t>
            </a:r>
            <a:r>
              <a:rPr lang="en-US" dirty="0" err="1"/>
              <a:t>zu</a:t>
            </a:r>
            <a:r>
              <a:rPr lang="en-US" dirty="0"/>
              <a:t> sein.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Folgenden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die Partner </a:t>
            </a:r>
            <a:r>
              <a:rPr lang="en-US" dirty="0" err="1"/>
              <a:t>vor</a:t>
            </a:r>
            <a:r>
              <a:rPr lang="en-US" dirty="0"/>
              <a:t>, die an der </a:t>
            </a:r>
            <a:r>
              <a:rPr lang="en-US" dirty="0" err="1"/>
              <a:t>Entwicklung</a:t>
            </a:r>
            <a:r>
              <a:rPr lang="en-US" dirty="0"/>
              <a:t> dieses </a:t>
            </a:r>
            <a:r>
              <a:rPr lang="en-US" dirty="0" err="1"/>
              <a:t>Kurses</a:t>
            </a:r>
            <a:r>
              <a:rPr lang="en-US" dirty="0"/>
              <a:t> </a:t>
            </a:r>
            <a:r>
              <a:rPr lang="en-US" dirty="0" err="1"/>
              <a:t>mitgewirkt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endParaRPr lang="en-I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DEDC8C7-CAAE-DA34-CC97-601482AA269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085146" y="4533353"/>
            <a:ext cx="3517900" cy="327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Poppins SemiBold" pitchFamily="2" charset="77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000000"/>
                </a:solidFill>
              </a:rPr>
              <a:t>Momentum</a:t>
            </a:r>
            <a:r>
              <a:rPr lang="en-GB" sz="1300" dirty="0">
                <a:solidFill>
                  <a:srgbClr val="000000"/>
                </a:solidFill>
              </a:rPr>
              <a:t> </a:t>
            </a:r>
            <a:endParaRPr lang="en-IE" sz="1300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A0B5B3B-D938-492C-422C-D345B69A65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11499" y="6357938"/>
            <a:ext cx="4062755" cy="327025"/>
          </a:xfrm>
        </p:spPr>
        <p:txBody>
          <a:bodyPr/>
          <a:lstStyle/>
          <a:p>
            <a:r>
              <a:rPr lang="en-US" sz="13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University of Nottingham Food Innovation Centre</a:t>
            </a:r>
            <a:r>
              <a:rPr lang="en-US" sz="1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IE" sz="1300" dirty="0"/>
          </a:p>
        </p:txBody>
      </p:sp>
      <p:pic>
        <p:nvPicPr>
          <p:cNvPr id="20" name="Picture 19">
            <a:hlinkClick r:id="rId2"/>
            <a:extLst>
              <a:ext uri="{FF2B5EF4-FFF2-40B4-BE49-F238E27FC236}">
                <a16:creationId xmlns:a16="http://schemas.microsoft.com/office/drawing/2014/main" id="{901D9C16-DC26-2B4B-ECEE-43668BD21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55" y="7017520"/>
            <a:ext cx="1963296" cy="656510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716B3630-E714-7A77-9AA9-8B1F59184D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11499" y="8178800"/>
            <a:ext cx="3799663" cy="328613"/>
          </a:xfrm>
        </p:spPr>
        <p:txBody>
          <a:bodyPr/>
          <a:lstStyle/>
          <a:p>
            <a:r>
              <a:rPr lang="en-US" sz="13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FH Münster University of Applied Sciences (MUAS) </a:t>
            </a:r>
            <a:r>
              <a:rPr lang="en-US" sz="1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IE" sz="1300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32C4DE3B-EB9D-06AE-FA6C-5644A715AA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288" y="2481263"/>
            <a:ext cx="1992312" cy="1708150"/>
          </a:xfrm>
        </p:spPr>
        <p:txBody>
          <a:bodyPr/>
          <a:lstStyle/>
          <a:p>
            <a:r>
              <a:rPr lang="en-IE" dirty="0"/>
              <a:t>c) Von </a:t>
            </a:r>
            <a:r>
              <a:rPr lang="en-IE" dirty="0" err="1"/>
              <a:t>wem</a:t>
            </a:r>
            <a:r>
              <a:rPr lang="en-IE" dirty="0"/>
              <a:t> der </a:t>
            </a:r>
            <a:r>
              <a:rPr lang="en-IE" dirty="0" err="1"/>
              <a:t>Kurs</a:t>
            </a:r>
            <a:r>
              <a:rPr lang="en-IE" dirty="0"/>
              <a:t> </a:t>
            </a:r>
            <a:r>
              <a:rPr lang="en-IE" dirty="0" err="1"/>
              <a:t>erstellt</a:t>
            </a:r>
            <a:r>
              <a:rPr lang="en-IE" dirty="0"/>
              <a:t> </a:t>
            </a:r>
            <a:r>
              <a:rPr lang="en-IE" dirty="0" err="1"/>
              <a:t>wurde</a:t>
            </a:r>
            <a:r>
              <a:rPr lang="en-IE" dirty="0"/>
              <a:t>: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CBC2EEA-6C8E-8849-BDC3-C7B1EC3B40D8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45299"/>
            <a:ext cx="7559675" cy="2339975"/>
          </a:xfrm>
          <a:prstGeom prst="rect">
            <a:avLst/>
          </a:prstGeom>
        </p:spPr>
      </p:pic>
      <p:pic>
        <p:nvPicPr>
          <p:cNvPr id="24" name="Picture 23">
            <a:hlinkClick r:id="rId5"/>
            <a:extLst>
              <a:ext uri="{FF2B5EF4-FFF2-40B4-BE49-F238E27FC236}">
                <a16:creationId xmlns:a16="http://schemas.microsoft.com/office/drawing/2014/main" id="{BBC9A50A-C166-56D1-5F27-43EF485DCC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88" y="8852860"/>
            <a:ext cx="1992563" cy="656510"/>
          </a:xfrm>
          <a:prstGeom prst="rect">
            <a:avLst/>
          </a:prstGeom>
        </p:spPr>
      </p:pic>
      <p:pic>
        <p:nvPicPr>
          <p:cNvPr id="25" name="Picture 24">
            <a:hlinkClick r:id="rId7"/>
            <a:extLst>
              <a:ext uri="{FF2B5EF4-FFF2-40B4-BE49-F238E27FC236}">
                <a16:creationId xmlns:a16="http://schemas.microsoft.com/office/drawing/2014/main" id="{1605B5F6-618F-814E-AE0E-D7407174081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514" y="5229123"/>
            <a:ext cx="1897086" cy="6584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6FA328F-2950-2CFF-62D3-3223EF84BFF7}"/>
              </a:ext>
            </a:extLst>
          </p:cNvPr>
          <p:cNvSpPr txBox="1"/>
          <p:nvPr/>
        </p:nvSpPr>
        <p:spPr>
          <a:xfrm>
            <a:off x="151448" y="1589229"/>
            <a:ext cx="4397692" cy="461665"/>
          </a:xfrm>
          <a:prstGeom prst="rect">
            <a:avLst/>
          </a:prstGeom>
          <a:solidFill>
            <a:srgbClr val="FED103"/>
          </a:solidFill>
        </p:spPr>
        <p:txBody>
          <a:bodyPr wrap="square">
            <a:spAutoFit/>
          </a:bodyPr>
          <a:lstStyle/>
          <a:p>
            <a:r>
              <a:rPr lang="en-DE" sz="2400" b="1" dirty="0" err="1"/>
              <a:t>Treffen</a:t>
            </a:r>
            <a:r>
              <a:rPr lang="en-DE" sz="2400" b="1" dirty="0"/>
              <a:t> Sie das Team</a:t>
            </a:r>
          </a:p>
        </p:txBody>
      </p:sp>
    </p:spTree>
    <p:extLst>
      <p:ext uri="{BB962C8B-B14F-4D97-AF65-F5344CB8AC3E}">
        <p14:creationId xmlns:p14="http://schemas.microsoft.com/office/powerpoint/2010/main" val="312666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A39AA-DDE1-0D83-0613-4AFC675513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3404" y="4878593"/>
            <a:ext cx="4096730" cy="99539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Ageing Social </a:t>
            </a:r>
            <a:r>
              <a:rPr lang="en-US" dirty="0" err="1">
                <a:solidFill>
                  <a:srgbClr val="000000"/>
                </a:solidFill>
              </a:rPr>
              <a:t>ist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eine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gemeinnützige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spanische</a:t>
            </a:r>
            <a:r>
              <a:rPr lang="en-US" dirty="0">
                <a:solidFill>
                  <a:srgbClr val="000000"/>
                </a:solidFill>
              </a:rPr>
              <a:t> Stiftung, die </a:t>
            </a:r>
            <a:r>
              <a:rPr lang="en-US" dirty="0" err="1">
                <a:solidFill>
                  <a:srgbClr val="000000"/>
                </a:solidFill>
              </a:rPr>
              <a:t>mit</a:t>
            </a:r>
            <a:r>
              <a:rPr lang="en-US" dirty="0">
                <a:solidFill>
                  <a:srgbClr val="000000"/>
                </a:solidFill>
              </a:rPr>
              <a:t> dem </a:t>
            </a:r>
            <a:r>
              <a:rPr lang="en-US" dirty="0" err="1">
                <a:solidFill>
                  <a:srgbClr val="000000"/>
                </a:solidFill>
              </a:rPr>
              <a:t>Ziel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gegründet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wurde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eine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Wissensplattform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zum</a:t>
            </a:r>
            <a:r>
              <a:rPr lang="en-US" dirty="0">
                <a:solidFill>
                  <a:srgbClr val="000000"/>
                </a:solidFill>
              </a:rPr>
              <a:t> Thema Altern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werden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Wir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sind</a:t>
            </a:r>
            <a:r>
              <a:rPr lang="en-US" dirty="0">
                <a:solidFill>
                  <a:srgbClr val="000000"/>
                </a:solidFill>
              </a:rPr>
              <a:t> Teil </a:t>
            </a:r>
            <a:r>
              <a:rPr lang="en-US" dirty="0" err="1">
                <a:solidFill>
                  <a:srgbClr val="000000"/>
                </a:solidFill>
              </a:rPr>
              <a:t>eines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großen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Forschungs</a:t>
            </a:r>
            <a:r>
              <a:rPr lang="en-US" dirty="0">
                <a:solidFill>
                  <a:srgbClr val="000000"/>
                </a:solidFill>
              </a:rPr>
              <a:t>- und </a:t>
            </a:r>
            <a:r>
              <a:rPr lang="en-US" dirty="0" err="1">
                <a:solidFill>
                  <a:srgbClr val="000000"/>
                </a:solidFill>
              </a:rPr>
              <a:t>Verbreitungsnetzwerks</a:t>
            </a:r>
            <a:r>
              <a:rPr lang="en-US" dirty="0">
                <a:solidFill>
                  <a:srgbClr val="000000"/>
                </a:solidFill>
              </a:rPr>
              <a:t> dank </a:t>
            </a:r>
            <a:r>
              <a:rPr lang="en-US" dirty="0" err="1">
                <a:solidFill>
                  <a:srgbClr val="000000"/>
                </a:solidFill>
              </a:rPr>
              <a:t>unserer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Living Lab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akkreditiert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innerhalb</a:t>
            </a:r>
            <a:r>
              <a:rPr lang="en-US" dirty="0">
                <a:solidFill>
                  <a:srgbClr val="000000"/>
                </a:solidFill>
              </a:rPr>
              <a:t> des </a:t>
            </a:r>
            <a:r>
              <a:rPr lang="en-US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European Network of Living Labs (Enoll)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das </a:t>
            </a:r>
            <a:r>
              <a:rPr lang="en-US" dirty="0" err="1">
                <a:solidFill>
                  <a:srgbClr val="000000"/>
                </a:solidFill>
              </a:rPr>
              <a:t>uns</a:t>
            </a:r>
            <a:r>
              <a:rPr lang="en-US" dirty="0">
                <a:solidFill>
                  <a:srgbClr val="000000"/>
                </a:solidFill>
              </a:rPr>
              <a:t> die </a:t>
            </a:r>
            <a:r>
              <a:rPr lang="en-US" dirty="0" err="1">
                <a:solidFill>
                  <a:srgbClr val="000000"/>
                </a:solidFill>
              </a:rPr>
              <a:t>Teilnahme</a:t>
            </a:r>
            <a:r>
              <a:rPr lang="en-US" dirty="0">
                <a:solidFill>
                  <a:srgbClr val="000000"/>
                </a:solidFill>
              </a:rPr>
              <a:t> an </a:t>
            </a:r>
            <a:r>
              <a:rPr lang="en-US" dirty="0" err="1">
                <a:solidFill>
                  <a:srgbClr val="000000"/>
                </a:solidFill>
              </a:rPr>
              <a:t>mehreren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nationalen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internationalen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Projekten</a:t>
            </a:r>
            <a:r>
              <a:rPr lang="en-US" dirty="0">
                <a:solidFill>
                  <a:srgbClr val="000000"/>
                </a:solidFill>
              </a:rPr>
              <a:t> (Erasmus plus und H2020) </a:t>
            </a:r>
            <a:r>
              <a:rPr lang="en-US" dirty="0" err="1">
                <a:solidFill>
                  <a:srgbClr val="000000"/>
                </a:solidFill>
              </a:rPr>
              <a:t>ermöglicht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AC0D1-CF1C-0B9D-C62C-5ECB35CC6E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0881" y="4361948"/>
            <a:ext cx="784346" cy="635000"/>
          </a:xfrm>
        </p:spPr>
        <p:txBody>
          <a:bodyPr/>
          <a:lstStyle/>
          <a:p>
            <a:r>
              <a:rPr lang="en-IE" dirty="0"/>
              <a:t>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96B42E-2673-79F2-3039-2FB8CD68F1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83403" y="6684963"/>
            <a:ext cx="4096731" cy="99539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LIC </a:t>
            </a:r>
            <a:r>
              <a:rPr lang="en-US" dirty="0" err="1">
                <a:solidFill>
                  <a:srgbClr val="000000"/>
                </a:solidFill>
              </a:rPr>
              <a:t>ist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eine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öffentliche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Einrichtung</a:t>
            </a:r>
            <a:r>
              <a:rPr lang="en-US" dirty="0">
                <a:solidFill>
                  <a:srgbClr val="000000"/>
                </a:solidFill>
              </a:rPr>
              <a:t>, die </a:t>
            </a:r>
            <a:r>
              <a:rPr lang="en-US" dirty="0" err="1">
                <a:solidFill>
                  <a:srgbClr val="000000"/>
                </a:solidFill>
              </a:rPr>
              <a:t>seit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mehr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als</a:t>
            </a:r>
            <a:r>
              <a:rPr lang="en-US" dirty="0">
                <a:solidFill>
                  <a:srgbClr val="000000"/>
                </a:solidFill>
              </a:rPr>
              <a:t> 25 Jahren </a:t>
            </a:r>
            <a:r>
              <a:rPr lang="en-US" dirty="0" err="1">
                <a:solidFill>
                  <a:srgbClr val="000000"/>
                </a:solidFill>
              </a:rPr>
              <a:t>Unterstützung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Beratung</a:t>
            </a:r>
            <a:r>
              <a:rPr lang="en-US" dirty="0">
                <a:solidFill>
                  <a:srgbClr val="000000"/>
                </a:solidFill>
              </a:rPr>
              <a:t> für KMU </a:t>
            </a:r>
            <a:r>
              <a:rPr lang="en-US" dirty="0" err="1">
                <a:solidFill>
                  <a:srgbClr val="000000"/>
                </a:solidFill>
              </a:rPr>
              <a:t>anbietet</a:t>
            </a:r>
            <a:r>
              <a:rPr lang="en-US" dirty="0">
                <a:solidFill>
                  <a:srgbClr val="000000"/>
                </a:solidFill>
              </a:rPr>
              <a:t>. Alle </a:t>
            </a:r>
            <a:r>
              <a:rPr lang="en-US" dirty="0" err="1">
                <a:solidFill>
                  <a:srgbClr val="000000"/>
                </a:solidFill>
              </a:rPr>
              <a:t>Aktivitäten</a:t>
            </a:r>
            <a:r>
              <a:rPr lang="en-US" dirty="0">
                <a:solidFill>
                  <a:srgbClr val="000000"/>
                </a:solidFill>
              </a:rPr>
              <a:t> der Institution </a:t>
            </a:r>
            <a:r>
              <a:rPr lang="en-US" dirty="0" err="1">
                <a:solidFill>
                  <a:srgbClr val="000000"/>
                </a:solidFill>
              </a:rPr>
              <a:t>sind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darauf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ausgerichtet</a:t>
            </a:r>
            <a:r>
              <a:rPr lang="en-US" dirty="0">
                <a:solidFill>
                  <a:srgbClr val="000000"/>
                </a:solidFill>
              </a:rPr>
              <a:t>, die </a:t>
            </a:r>
            <a:r>
              <a:rPr lang="en-US" dirty="0" err="1">
                <a:solidFill>
                  <a:srgbClr val="000000"/>
                </a:solidFill>
              </a:rPr>
              <a:t>Fähigkeiten</a:t>
            </a:r>
            <a:r>
              <a:rPr lang="en-US" dirty="0">
                <a:solidFill>
                  <a:srgbClr val="000000"/>
                </a:solidFill>
              </a:rPr>
              <a:t> von </a:t>
            </a:r>
            <a:r>
              <a:rPr lang="en-US" dirty="0" err="1">
                <a:solidFill>
                  <a:srgbClr val="000000"/>
                </a:solidFill>
              </a:rPr>
              <a:t>Unternehmen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Entwicklung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Umsetzung</a:t>
            </a:r>
            <a:r>
              <a:rPr lang="en-US" dirty="0">
                <a:solidFill>
                  <a:srgbClr val="000000"/>
                </a:solidFill>
              </a:rPr>
              <a:t> von </a:t>
            </a:r>
            <a:r>
              <a:rPr lang="en-US" dirty="0" err="1">
                <a:solidFill>
                  <a:srgbClr val="000000"/>
                </a:solidFill>
              </a:rPr>
              <a:t>Innovationen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fördern</a:t>
            </a:r>
            <a:r>
              <a:rPr lang="en-US" dirty="0">
                <a:solidFill>
                  <a:srgbClr val="000000"/>
                </a:solidFill>
              </a:rPr>
              <a:t>.  </a:t>
            </a:r>
            <a:r>
              <a:rPr lang="en-US" dirty="0" err="1">
                <a:solidFill>
                  <a:srgbClr val="000000"/>
                </a:solidFill>
              </a:rPr>
              <a:t>Seit</a:t>
            </a:r>
            <a:r>
              <a:rPr lang="en-US" dirty="0">
                <a:solidFill>
                  <a:srgbClr val="000000"/>
                </a:solidFill>
              </a:rPr>
              <a:t> 2016 </a:t>
            </a:r>
            <a:r>
              <a:rPr lang="en-US" dirty="0" err="1">
                <a:solidFill>
                  <a:srgbClr val="000000"/>
                </a:solidFill>
              </a:rPr>
              <a:t>arbeitet</a:t>
            </a:r>
            <a:r>
              <a:rPr lang="en-US" dirty="0">
                <a:solidFill>
                  <a:srgbClr val="000000"/>
                </a:solidFill>
              </a:rPr>
              <a:t> LIC </a:t>
            </a:r>
            <a:r>
              <a:rPr lang="en-US" dirty="0" err="1">
                <a:solidFill>
                  <a:srgbClr val="000000"/>
                </a:solidFill>
              </a:rPr>
              <a:t>aktiv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Bereich</a:t>
            </a:r>
            <a:r>
              <a:rPr lang="en-US" dirty="0">
                <a:solidFill>
                  <a:srgbClr val="000000"/>
                </a:solidFill>
              </a:rPr>
              <a:t> der </a:t>
            </a:r>
            <a:r>
              <a:rPr lang="en-US" dirty="0" err="1">
                <a:solidFill>
                  <a:srgbClr val="000000"/>
                </a:solidFill>
              </a:rPr>
              <a:t>Silberwirtschaft</a:t>
            </a:r>
            <a:r>
              <a:rPr lang="en-US" dirty="0">
                <a:solidFill>
                  <a:srgbClr val="000000"/>
                </a:solidFill>
              </a:rPr>
              <a:t> auf </a:t>
            </a:r>
            <a:r>
              <a:rPr lang="en-US" dirty="0" err="1">
                <a:solidFill>
                  <a:srgbClr val="000000"/>
                </a:solidFill>
              </a:rPr>
              <a:t>nationaler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internationaler</a:t>
            </a:r>
            <a:r>
              <a:rPr lang="en-US" dirty="0">
                <a:solidFill>
                  <a:srgbClr val="000000"/>
                </a:solidFill>
              </a:rPr>
              <a:t> Ebene.</a:t>
            </a: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42B94B4-F8D1-ACB2-BCA5-FC5B78549A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99058" y="6202936"/>
            <a:ext cx="784346" cy="635000"/>
          </a:xfrm>
        </p:spPr>
        <p:txBody>
          <a:bodyPr/>
          <a:lstStyle/>
          <a:p>
            <a:r>
              <a:rPr lang="en-IE" dirty="0"/>
              <a:t>5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27BA9B-22E0-BCCD-4E3C-6113AF492AA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965227" y="8608781"/>
            <a:ext cx="4114907" cy="99539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Das European E-learning Institute (EUEI) hat </a:t>
            </a:r>
            <a:r>
              <a:rPr lang="en-US" dirty="0" err="1">
                <a:solidFill>
                  <a:srgbClr val="000000"/>
                </a:solidFill>
              </a:rPr>
              <a:t>sich</a:t>
            </a:r>
            <a:r>
              <a:rPr lang="en-US" dirty="0">
                <a:solidFill>
                  <a:srgbClr val="000000"/>
                </a:solidFill>
              </a:rPr>
              <a:t> auf die </a:t>
            </a:r>
            <a:r>
              <a:rPr lang="en-US" dirty="0" err="1">
                <a:solidFill>
                  <a:srgbClr val="000000"/>
                </a:solidFill>
              </a:rPr>
              <a:t>Entwicklung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leistungsfähiger</a:t>
            </a:r>
            <a:r>
              <a:rPr lang="en-US" dirty="0">
                <a:solidFill>
                  <a:srgbClr val="000000"/>
                </a:solidFill>
              </a:rPr>
              <a:t> Online-</a:t>
            </a:r>
            <a:r>
              <a:rPr lang="en-US" dirty="0" err="1">
                <a:solidFill>
                  <a:srgbClr val="000000"/>
                </a:solidFill>
              </a:rPr>
              <a:t>Plattformen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immersiver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Lernumgebungen</a:t>
            </a:r>
            <a:r>
              <a:rPr lang="en-US" dirty="0">
                <a:solidFill>
                  <a:srgbClr val="000000"/>
                </a:solidFill>
              </a:rPr>
              <a:t> und die </a:t>
            </a:r>
            <a:r>
              <a:rPr lang="en-US" dirty="0" err="1">
                <a:solidFill>
                  <a:srgbClr val="000000"/>
                </a:solidFill>
              </a:rPr>
              <a:t>Bereitstellung</a:t>
            </a:r>
            <a:r>
              <a:rPr lang="en-US" dirty="0">
                <a:solidFill>
                  <a:srgbClr val="000000"/>
                </a:solidFill>
              </a:rPr>
              <a:t> von </a:t>
            </a:r>
            <a:r>
              <a:rPr lang="en-US" dirty="0" err="1">
                <a:solidFill>
                  <a:srgbClr val="000000"/>
                </a:solidFill>
              </a:rPr>
              <a:t>Ressourcen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Werkzeugen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Schaffung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wirklich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wertvoller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Lernerfahrungen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spezialisiert</a:t>
            </a:r>
            <a:r>
              <a:rPr lang="en-US" dirty="0">
                <a:solidFill>
                  <a:srgbClr val="000000"/>
                </a:solidFill>
              </a:rPr>
              <a:t>. Das </a:t>
            </a:r>
            <a:r>
              <a:rPr lang="en-US" dirty="0" err="1">
                <a:solidFill>
                  <a:srgbClr val="000000"/>
                </a:solidFill>
              </a:rPr>
              <a:t>Institut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verfügt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über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besonderes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Fachwissen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Erfahrung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mit</a:t>
            </a:r>
            <a:r>
              <a:rPr lang="en-US" dirty="0">
                <a:solidFill>
                  <a:srgbClr val="000000"/>
                </a:solidFill>
              </a:rPr>
              <a:t> Online-</a:t>
            </a:r>
            <a:r>
              <a:rPr lang="en-US" dirty="0" err="1">
                <a:solidFill>
                  <a:srgbClr val="000000"/>
                </a:solidFill>
              </a:rPr>
              <a:t>Kursen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zum</a:t>
            </a:r>
            <a:r>
              <a:rPr lang="en-US" dirty="0">
                <a:solidFill>
                  <a:srgbClr val="000000"/>
                </a:solidFill>
              </a:rPr>
              <a:t> Thema </a:t>
            </a:r>
            <a:r>
              <a:rPr lang="en-US" dirty="0" err="1">
                <a:solidFill>
                  <a:srgbClr val="000000"/>
                </a:solidFill>
              </a:rPr>
              <a:t>Lebensmittel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3B2934-8728-89C0-BF0A-E1672527510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199058" y="8025669"/>
            <a:ext cx="784346" cy="635000"/>
          </a:xfrm>
        </p:spPr>
        <p:txBody>
          <a:bodyPr/>
          <a:lstStyle/>
          <a:p>
            <a:r>
              <a:rPr lang="en-IE" dirty="0"/>
              <a:t>6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8DFFF24-1075-9294-3502-40F1FDFF420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pic>
        <p:nvPicPr>
          <p:cNvPr id="17" name="Picture Placeholder 12">
            <a:extLst>
              <a:ext uri="{FF2B5EF4-FFF2-40B4-BE49-F238E27FC236}">
                <a16:creationId xmlns:a16="http://schemas.microsoft.com/office/drawing/2014/main" id="{D6DF0F0A-BCC6-91C7-4BC7-B6505E45B8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7559675" cy="2339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AA7DA94-8338-AC39-5A3E-52975194B3A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879729" y="2818950"/>
            <a:ext cx="4152039" cy="838023"/>
          </a:xfrm>
          <a:prstGeom prst="rect">
            <a:avLst/>
          </a:prstGeom>
          <a:solidFill>
            <a:srgbClr val="FED103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Poppins SemiBold" pitchFamily="2" charset="77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err="1"/>
              <a:t>Projektpartner</a:t>
            </a:r>
            <a:r>
              <a:rPr lang="en-IE" dirty="0"/>
              <a:t> </a:t>
            </a:r>
            <a:r>
              <a:rPr lang="en-IE" dirty="0" err="1"/>
              <a:t>Fortsetzung</a:t>
            </a:r>
            <a:r>
              <a:rPr lang="en-IE" dirty="0"/>
              <a:t>...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B2494C40-ADA4-7DF8-A92F-255BF0330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2450" y="4567238"/>
            <a:ext cx="3517900" cy="327025"/>
          </a:xfrm>
        </p:spPr>
        <p:txBody>
          <a:bodyPr/>
          <a:lstStyle/>
          <a:p>
            <a:r>
              <a:rPr lang="en-US" sz="13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Fundación Ageing Lab</a:t>
            </a:r>
            <a:r>
              <a:rPr lang="en-US" sz="1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IE" sz="1300" dirty="0"/>
          </a:p>
        </p:txBody>
      </p:sp>
      <p:pic>
        <p:nvPicPr>
          <p:cNvPr id="20" name="Picture 19">
            <a:hlinkClick r:id="rId5"/>
            <a:extLst>
              <a:ext uri="{FF2B5EF4-FFF2-40B4-BE49-F238E27FC236}">
                <a16:creationId xmlns:a16="http://schemas.microsoft.com/office/drawing/2014/main" id="{C6F80FB7-9723-99A4-FD9E-C33735B081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65" y="5184592"/>
            <a:ext cx="1897086" cy="804967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30FEC1C-8E08-2D59-B9E6-702C10A011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11500" y="6357938"/>
            <a:ext cx="3498850" cy="327025"/>
          </a:xfrm>
        </p:spPr>
        <p:txBody>
          <a:bodyPr/>
          <a:lstStyle/>
          <a:p>
            <a:r>
              <a:rPr lang="en-US" sz="13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Lithuanian Innovation Centre (LIC)</a:t>
            </a:r>
            <a:r>
              <a:rPr lang="en-US" sz="1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IE" sz="1300" dirty="0"/>
          </a:p>
        </p:txBody>
      </p:sp>
      <p:pic>
        <p:nvPicPr>
          <p:cNvPr id="22" name="Picture 21">
            <a:hlinkClick r:id="rId7"/>
            <a:extLst>
              <a:ext uri="{FF2B5EF4-FFF2-40B4-BE49-F238E27FC236}">
                <a16:creationId xmlns:a16="http://schemas.microsoft.com/office/drawing/2014/main" id="{81F39B18-9E07-47A1-85D6-99528529EB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65" y="6972067"/>
            <a:ext cx="1897086" cy="858681"/>
          </a:xfrm>
          <a:prstGeom prst="rect">
            <a:avLst/>
          </a:prstGeom>
        </p:spPr>
      </p:pic>
      <p:pic>
        <p:nvPicPr>
          <p:cNvPr id="23" name="Picture 22">
            <a:hlinkClick r:id="rId9"/>
            <a:extLst>
              <a:ext uri="{FF2B5EF4-FFF2-40B4-BE49-F238E27FC236}">
                <a16:creationId xmlns:a16="http://schemas.microsoft.com/office/drawing/2014/main" id="{D9E664B2-EAC6-1105-FE98-7FD293CC6BD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90" y="8775221"/>
            <a:ext cx="1840030" cy="858681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CCF0C05E-CF31-079B-68AE-5D755D531CF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11500" y="8178800"/>
            <a:ext cx="3481388" cy="328613"/>
          </a:xfrm>
        </p:spPr>
        <p:txBody>
          <a:bodyPr/>
          <a:lstStyle/>
          <a:p>
            <a:r>
              <a:rPr lang="en-GB" sz="13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European E-learning Institute</a:t>
            </a:r>
            <a:r>
              <a:rPr lang="en-GB" sz="13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IE" sz="1300" dirty="0"/>
          </a:p>
        </p:txBody>
      </p:sp>
    </p:spTree>
    <p:extLst>
      <p:ext uri="{BB962C8B-B14F-4D97-AF65-F5344CB8AC3E}">
        <p14:creationId xmlns:p14="http://schemas.microsoft.com/office/powerpoint/2010/main" val="128200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9C4E5-1382-330C-3ABA-807835130D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987" y="937313"/>
            <a:ext cx="6235598" cy="3422597"/>
          </a:xfrm>
        </p:spPr>
        <p:txBody>
          <a:bodyPr numCol="1"/>
          <a:lstStyle/>
          <a:p>
            <a:r>
              <a:rPr lang="en-US" sz="1300" b="1" dirty="0"/>
              <a:t>d) Die </a:t>
            </a:r>
            <a:r>
              <a:rPr lang="en-US" sz="1300" b="1" dirty="0" err="1"/>
              <a:t>allgemeinen</a:t>
            </a:r>
            <a:r>
              <a:rPr lang="en-US" sz="1300" b="1" dirty="0"/>
              <a:t> </a:t>
            </a:r>
            <a:r>
              <a:rPr lang="en-US" sz="1300" b="1" dirty="0" err="1"/>
              <a:t>Lernziele</a:t>
            </a:r>
            <a:r>
              <a:rPr lang="en-US" sz="1300" b="1" dirty="0"/>
              <a:t> des </a:t>
            </a:r>
            <a:r>
              <a:rPr lang="en-US" sz="1300" b="1" dirty="0" err="1"/>
              <a:t>Kurses</a:t>
            </a:r>
            <a:endParaRPr lang="en-US" sz="1300" b="1" dirty="0"/>
          </a:p>
          <a:p>
            <a:endParaRPr lang="en-US" sz="800" dirty="0"/>
          </a:p>
          <a:p>
            <a:r>
              <a:rPr lang="en-US" sz="1200" dirty="0"/>
              <a:t>Die </a:t>
            </a:r>
            <a:r>
              <a:rPr lang="en-US" sz="1200" dirty="0" err="1"/>
              <a:t>Lebensmittelbranche</a:t>
            </a:r>
            <a:r>
              <a:rPr lang="en-US" sz="1200" dirty="0"/>
              <a:t> </a:t>
            </a:r>
            <a:r>
              <a:rPr lang="en-US" sz="1200" dirty="0" err="1"/>
              <a:t>ist</a:t>
            </a:r>
            <a:r>
              <a:rPr lang="en-US" sz="1200" dirty="0"/>
              <a:t> </a:t>
            </a:r>
            <a:r>
              <a:rPr lang="en-US" sz="1200" dirty="0" err="1"/>
              <a:t>eine</a:t>
            </a:r>
            <a:r>
              <a:rPr lang="en-US" sz="1200" dirty="0"/>
              <a:t> der </a:t>
            </a:r>
            <a:r>
              <a:rPr lang="en-US" sz="1200" dirty="0" err="1"/>
              <a:t>dynamischsten</a:t>
            </a:r>
            <a:r>
              <a:rPr lang="en-US" sz="1200" dirty="0"/>
              <a:t> in Europa, da </a:t>
            </a:r>
            <a:r>
              <a:rPr lang="en-US" sz="1200" dirty="0" err="1"/>
              <a:t>Veränderungen</a:t>
            </a:r>
            <a:r>
              <a:rPr lang="en-US" sz="1200" dirty="0"/>
              <a:t> in der </a:t>
            </a:r>
            <a:r>
              <a:rPr lang="en-US" sz="1200" dirty="0" err="1"/>
              <a:t>Technologie</a:t>
            </a:r>
            <a:r>
              <a:rPr lang="en-US" sz="1200" dirty="0"/>
              <a:t>, der </a:t>
            </a:r>
            <a:r>
              <a:rPr lang="en-US" sz="1200" dirty="0" err="1"/>
              <a:t>Demografie</a:t>
            </a:r>
            <a:r>
              <a:rPr lang="en-US" sz="1200" dirty="0"/>
              <a:t> und den </a:t>
            </a:r>
            <a:r>
              <a:rPr lang="en-US" sz="1200" dirty="0" err="1"/>
              <a:t>Lebensgewohnheiten</a:t>
            </a:r>
            <a:r>
              <a:rPr lang="en-US" sz="1200" dirty="0"/>
              <a:t> die </a:t>
            </a:r>
            <a:r>
              <a:rPr lang="en-US" sz="1200" dirty="0" err="1"/>
              <a:t>Verbraucherpräferenzen</a:t>
            </a:r>
            <a:r>
              <a:rPr lang="en-US" sz="1200" dirty="0"/>
              <a:t> </a:t>
            </a:r>
            <a:r>
              <a:rPr lang="en-US" sz="1200" dirty="0" err="1"/>
              <a:t>rasch</a:t>
            </a:r>
            <a:r>
              <a:rPr lang="en-US" sz="1200" dirty="0"/>
              <a:t> </a:t>
            </a:r>
            <a:r>
              <a:rPr lang="en-US" sz="1200" dirty="0" err="1"/>
              <a:t>verändern</a:t>
            </a:r>
            <a:r>
              <a:rPr lang="en-US" sz="1200" dirty="0"/>
              <a:t> und </a:t>
            </a:r>
            <a:r>
              <a:rPr lang="en-US" sz="1200" dirty="0" err="1"/>
              <a:t>sich</a:t>
            </a:r>
            <a:r>
              <a:rPr lang="en-US" sz="1200" dirty="0"/>
              <a:t> auf die </a:t>
            </a:r>
            <a:r>
              <a:rPr lang="en-US" sz="1200" dirty="0" err="1"/>
              <a:t>Gewinnspannen</a:t>
            </a:r>
            <a:r>
              <a:rPr lang="en-US" sz="1200" dirty="0"/>
              <a:t> </a:t>
            </a:r>
            <a:r>
              <a:rPr lang="en-US" sz="1200" dirty="0" err="1"/>
              <a:t>auswirken</a:t>
            </a:r>
            <a:r>
              <a:rPr lang="en-US" sz="1200" dirty="0"/>
              <a:t>. Das PIFS </a:t>
            </a:r>
            <a:r>
              <a:rPr lang="en-US" sz="1200" dirty="0" err="1"/>
              <a:t>wird</a:t>
            </a:r>
            <a:r>
              <a:rPr lang="en-US" sz="1200" dirty="0"/>
              <a:t> </a:t>
            </a:r>
            <a:r>
              <a:rPr lang="en-US" sz="1200" dirty="0" err="1"/>
              <a:t>zur</a:t>
            </a:r>
            <a:r>
              <a:rPr lang="en-US" sz="1200" dirty="0"/>
              <a:t> </a:t>
            </a:r>
            <a:r>
              <a:rPr lang="en-US" sz="1200" dirty="0" err="1"/>
              <a:t>beruflichen</a:t>
            </a:r>
            <a:r>
              <a:rPr lang="en-US" sz="1200" dirty="0"/>
              <a:t> </a:t>
            </a:r>
            <a:r>
              <a:rPr lang="en-US" sz="1200" dirty="0" err="1"/>
              <a:t>Entwicklung</a:t>
            </a:r>
            <a:r>
              <a:rPr lang="en-US" sz="1200" dirty="0"/>
              <a:t> von </a:t>
            </a:r>
            <a:r>
              <a:rPr lang="en-US" sz="1200" dirty="0" err="1"/>
              <a:t>Berufsausbildern</a:t>
            </a:r>
            <a:r>
              <a:rPr lang="en-US" sz="1200" dirty="0"/>
              <a:t> </a:t>
            </a:r>
            <a:r>
              <a:rPr lang="en-US" sz="1200" dirty="0" err="1"/>
              <a:t>wie</a:t>
            </a:r>
            <a:r>
              <a:rPr lang="en-US" sz="1200" dirty="0"/>
              <a:t> </a:t>
            </a:r>
            <a:r>
              <a:rPr lang="en-US" sz="1200" dirty="0" err="1"/>
              <a:t>Ihnen</a:t>
            </a:r>
            <a:r>
              <a:rPr lang="en-US" sz="1200" dirty="0"/>
              <a:t> </a:t>
            </a:r>
            <a:r>
              <a:rPr lang="en-US" sz="1200" dirty="0" err="1"/>
              <a:t>beitragen</a:t>
            </a:r>
            <a:r>
              <a:rPr lang="en-US" sz="1200" dirty="0"/>
              <a:t>, </a:t>
            </a:r>
            <a:r>
              <a:rPr lang="en-US" sz="1200" dirty="0" err="1"/>
              <a:t>indem</a:t>
            </a:r>
            <a:r>
              <a:rPr lang="en-US" sz="1200" dirty="0"/>
              <a:t> es die </a:t>
            </a:r>
            <a:r>
              <a:rPr lang="en-US" sz="1200" dirty="0" err="1"/>
              <a:t>Fähigkeiten</a:t>
            </a:r>
            <a:r>
              <a:rPr lang="en-US" sz="1200" dirty="0"/>
              <a:t> in </a:t>
            </a:r>
            <a:r>
              <a:rPr lang="en-US" sz="1200" dirty="0" err="1"/>
              <a:t>Bezug</a:t>
            </a:r>
            <a:r>
              <a:rPr lang="en-US" sz="1200" dirty="0"/>
              <a:t> auf die Innovation </a:t>
            </a:r>
            <a:r>
              <a:rPr lang="en-US" sz="1200" dirty="0" err="1"/>
              <a:t>geeigneter</a:t>
            </a:r>
            <a:r>
              <a:rPr lang="en-US" sz="1200" dirty="0"/>
              <a:t> </a:t>
            </a:r>
            <a:r>
              <a:rPr lang="en-US" sz="1200" dirty="0" err="1"/>
              <a:t>neuer</a:t>
            </a:r>
            <a:r>
              <a:rPr lang="en-US" sz="1200" dirty="0"/>
              <a:t> </a:t>
            </a:r>
            <a:r>
              <a:rPr lang="en-US" sz="1200" dirty="0" err="1"/>
              <a:t>Lebensmittelprodukte</a:t>
            </a:r>
            <a:r>
              <a:rPr lang="en-US" sz="1200" dirty="0"/>
              <a:t> für </a:t>
            </a:r>
            <a:r>
              <a:rPr lang="en-US" sz="1200" dirty="0" err="1"/>
              <a:t>unsere</a:t>
            </a:r>
            <a:r>
              <a:rPr lang="en-US" sz="1200" dirty="0"/>
              <a:t> </a:t>
            </a:r>
            <a:r>
              <a:rPr lang="en-US" sz="1200" dirty="0" err="1"/>
              <a:t>wachsende</a:t>
            </a:r>
            <a:r>
              <a:rPr lang="en-US" sz="1200" dirty="0"/>
              <a:t> </a:t>
            </a:r>
            <a:r>
              <a:rPr lang="en-US" sz="1200" dirty="0" err="1"/>
              <a:t>Alterskohorte</a:t>
            </a:r>
            <a:r>
              <a:rPr lang="en-US" sz="1200" dirty="0"/>
              <a:t> und den </a:t>
            </a:r>
            <a:r>
              <a:rPr lang="en-US" sz="1200" dirty="0" err="1"/>
              <a:t>digitalen</a:t>
            </a:r>
            <a:r>
              <a:rPr lang="en-US" sz="1200" dirty="0"/>
              <a:t> </a:t>
            </a:r>
            <a:r>
              <a:rPr lang="en-US" sz="1200" dirty="0" err="1"/>
              <a:t>Unterricht</a:t>
            </a:r>
            <a:r>
              <a:rPr lang="en-US" sz="1200" dirty="0"/>
              <a:t> </a:t>
            </a:r>
            <a:r>
              <a:rPr lang="en-US" sz="1200" dirty="0" err="1"/>
              <a:t>dieser</a:t>
            </a:r>
            <a:r>
              <a:rPr lang="en-US" sz="1200" dirty="0"/>
              <a:t> </a:t>
            </a:r>
            <a:r>
              <a:rPr lang="en-US" sz="1200" dirty="0" err="1"/>
              <a:t>Produkte</a:t>
            </a:r>
            <a:r>
              <a:rPr lang="en-US" sz="1200" dirty="0"/>
              <a:t> </a:t>
            </a:r>
            <a:r>
              <a:rPr lang="en-US" sz="1200" dirty="0" err="1"/>
              <a:t>verbessert</a:t>
            </a:r>
            <a:r>
              <a:rPr lang="en-US" sz="1200" dirty="0"/>
              <a:t>. </a:t>
            </a:r>
          </a:p>
          <a:p>
            <a:endParaRPr lang="en-US" sz="1200" dirty="0"/>
          </a:p>
          <a:p>
            <a:r>
              <a:rPr lang="en-US" sz="1200" dirty="0"/>
              <a:t>PIFS </a:t>
            </a:r>
            <a:r>
              <a:rPr lang="en-US" sz="1200" dirty="0" err="1"/>
              <a:t>wird</a:t>
            </a:r>
            <a:r>
              <a:rPr lang="en-US" sz="1200" dirty="0"/>
              <a:t> </a:t>
            </a:r>
            <a:r>
              <a:rPr lang="en-US" sz="1200" dirty="0" err="1"/>
              <a:t>auch</a:t>
            </a:r>
            <a:r>
              <a:rPr lang="en-US" sz="1200" dirty="0"/>
              <a:t> </a:t>
            </a:r>
            <a:r>
              <a:rPr lang="en-US" sz="1200" dirty="0" err="1"/>
              <a:t>einen</a:t>
            </a:r>
            <a:r>
              <a:rPr lang="en-US" sz="1200" dirty="0"/>
              <a:t> </a:t>
            </a:r>
            <a:r>
              <a:rPr lang="en-US" sz="1200" dirty="0" err="1"/>
              <a:t>wesentlichen</a:t>
            </a:r>
            <a:r>
              <a:rPr lang="en-US" sz="1200" dirty="0"/>
              <a:t> </a:t>
            </a:r>
            <a:r>
              <a:rPr lang="en-US" sz="1200" dirty="0" err="1"/>
              <a:t>Beitrag</a:t>
            </a:r>
            <a:r>
              <a:rPr lang="en-US" sz="1200" dirty="0"/>
              <a:t> </a:t>
            </a:r>
            <a:r>
              <a:rPr lang="en-US" sz="1200" dirty="0" err="1"/>
              <a:t>dazu</a:t>
            </a:r>
            <a:r>
              <a:rPr lang="en-US" sz="1200" dirty="0"/>
              <a:t> </a:t>
            </a:r>
            <a:r>
              <a:rPr lang="en-US" sz="1200" dirty="0" err="1"/>
              <a:t>leisten</a:t>
            </a:r>
            <a:r>
              <a:rPr lang="en-US" sz="1200" dirty="0"/>
              <a:t>, </a:t>
            </a:r>
            <a:r>
              <a:rPr lang="en-US" sz="1200" dirty="0" err="1"/>
              <a:t>dass</a:t>
            </a:r>
            <a:r>
              <a:rPr lang="en-US" sz="1200" dirty="0"/>
              <a:t> Sie </a:t>
            </a:r>
            <a:r>
              <a:rPr lang="en-US" sz="1200" dirty="0" err="1"/>
              <a:t>als</a:t>
            </a:r>
            <a:r>
              <a:rPr lang="en-US" sz="1200" dirty="0"/>
              <a:t> </a:t>
            </a:r>
            <a:r>
              <a:rPr lang="en-US" sz="1200" dirty="0" err="1"/>
              <a:t>Ausbilder</a:t>
            </a:r>
            <a:r>
              <a:rPr lang="en-US" sz="1200" dirty="0"/>
              <a:t> </a:t>
            </a:r>
            <a:r>
              <a:rPr lang="en-US" sz="1200" dirty="0" err="1"/>
              <a:t>mit</a:t>
            </a:r>
            <a:r>
              <a:rPr lang="en-US" sz="1200" dirty="0"/>
              <a:t> den </a:t>
            </a:r>
            <a:r>
              <a:rPr lang="en-US" sz="1200" dirty="0" err="1"/>
              <a:t>Marktentwicklungen</a:t>
            </a:r>
            <a:r>
              <a:rPr lang="en-US" sz="1200" dirty="0"/>
              <a:t> und </a:t>
            </a:r>
            <a:r>
              <a:rPr lang="en-US" sz="1200" dirty="0" err="1"/>
              <a:t>deren</a:t>
            </a:r>
            <a:r>
              <a:rPr lang="en-US" sz="1200" dirty="0"/>
              <a:t> </a:t>
            </a:r>
            <a:r>
              <a:rPr lang="en-US" sz="1200" dirty="0" err="1"/>
              <a:t>Auswirkungen</a:t>
            </a:r>
            <a:r>
              <a:rPr lang="en-US" sz="1200" dirty="0"/>
              <a:t> auf Innovation und </a:t>
            </a:r>
            <a:r>
              <a:rPr lang="en-US" sz="1200" dirty="0" err="1"/>
              <a:t>Wachstumschancen</a:t>
            </a:r>
            <a:r>
              <a:rPr lang="en-US" sz="1200" dirty="0"/>
              <a:t> Schritt </a:t>
            </a:r>
            <a:r>
              <a:rPr lang="en-US" sz="1200" dirty="0" err="1"/>
              <a:t>halten</a:t>
            </a:r>
            <a:r>
              <a:rPr lang="en-US" sz="1200" dirty="0"/>
              <a:t> </a:t>
            </a:r>
            <a:r>
              <a:rPr lang="en-US" sz="1200" dirty="0" err="1"/>
              <a:t>können</a:t>
            </a:r>
            <a:r>
              <a:rPr lang="en-US" sz="1200" dirty="0"/>
              <a:t>. Der PIFS-</a:t>
            </a:r>
            <a:r>
              <a:rPr lang="en-US" sz="1200" dirty="0" err="1"/>
              <a:t>Kurs</a:t>
            </a:r>
            <a:r>
              <a:rPr lang="en-US" sz="1200" dirty="0"/>
              <a:t> </a:t>
            </a:r>
            <a:r>
              <a:rPr lang="en-US" sz="1200" dirty="0" err="1"/>
              <a:t>wird</a:t>
            </a:r>
            <a:r>
              <a:rPr lang="en-US" sz="1200" dirty="0"/>
              <a:t> Sie </a:t>
            </a:r>
            <a:r>
              <a:rPr lang="en-US" sz="1200" dirty="0" err="1"/>
              <a:t>als</a:t>
            </a:r>
            <a:r>
              <a:rPr lang="en-US" sz="1200" dirty="0"/>
              <a:t> </a:t>
            </a:r>
            <a:r>
              <a:rPr lang="en-US" sz="1200" dirty="0" err="1"/>
              <a:t>Ausbilder</a:t>
            </a:r>
            <a:r>
              <a:rPr lang="en-US" sz="1200" dirty="0"/>
              <a:t> </a:t>
            </a:r>
            <a:r>
              <a:rPr lang="en-US" sz="1200" dirty="0" err="1"/>
              <a:t>befähigen</a:t>
            </a:r>
            <a:r>
              <a:rPr lang="en-US" sz="1200" dirty="0"/>
              <a:t>, </a:t>
            </a:r>
            <a:r>
              <a:rPr lang="en-US" sz="1200" dirty="0" err="1"/>
              <a:t>indem</a:t>
            </a:r>
            <a:r>
              <a:rPr lang="en-US" sz="1200" dirty="0"/>
              <a:t> er </a:t>
            </a:r>
            <a:r>
              <a:rPr lang="en-US" sz="1200" dirty="0" err="1"/>
              <a:t>Ihnen</a:t>
            </a:r>
            <a:r>
              <a:rPr lang="en-US" sz="1200" dirty="0"/>
              <a:t> das </a:t>
            </a:r>
            <a:r>
              <a:rPr lang="en-US" sz="1200" dirty="0" err="1"/>
              <a:t>Fachwissen</a:t>
            </a:r>
            <a:r>
              <a:rPr lang="en-US" sz="1200" dirty="0"/>
              <a:t> </a:t>
            </a:r>
            <a:r>
              <a:rPr lang="en-US" sz="1200" dirty="0" err="1"/>
              <a:t>über</a:t>
            </a:r>
            <a:r>
              <a:rPr lang="en-US" sz="1200" dirty="0"/>
              <a:t> den </a:t>
            </a:r>
            <a:r>
              <a:rPr lang="en-US" sz="1200" dirty="0" err="1"/>
              <a:t>Senioren-Lebensmittelmarkt</a:t>
            </a:r>
            <a:r>
              <a:rPr lang="en-US" sz="1200" dirty="0"/>
              <a:t> und </a:t>
            </a:r>
            <a:r>
              <a:rPr lang="en-US" sz="1200" dirty="0" err="1"/>
              <a:t>insbesondere</a:t>
            </a:r>
            <a:r>
              <a:rPr lang="en-US" sz="1200" dirty="0"/>
              <a:t> </a:t>
            </a:r>
            <a:r>
              <a:rPr lang="en-US" sz="1200" dirty="0" err="1"/>
              <a:t>über</a:t>
            </a:r>
            <a:r>
              <a:rPr lang="en-US" sz="1200" dirty="0"/>
              <a:t> das </a:t>
            </a:r>
            <a:r>
              <a:rPr lang="en-US" sz="1200" dirty="0" err="1"/>
              <a:t>Potenzial</a:t>
            </a:r>
            <a:r>
              <a:rPr lang="en-US" sz="1200" dirty="0"/>
              <a:t> von </a:t>
            </a:r>
            <a:r>
              <a:rPr lang="en-US" sz="1200" dirty="0" err="1"/>
              <a:t>Innovationen</a:t>
            </a:r>
            <a:r>
              <a:rPr lang="en-US" sz="1200" dirty="0"/>
              <a:t> </a:t>
            </a:r>
            <a:r>
              <a:rPr lang="en-US" sz="1200" dirty="0" err="1"/>
              <a:t>als</a:t>
            </a:r>
            <a:r>
              <a:rPr lang="en-US" sz="1200" dirty="0"/>
              <a:t> </a:t>
            </a:r>
            <a:r>
              <a:rPr lang="en-US" sz="1200" dirty="0" err="1"/>
              <a:t>Antriebskraft</a:t>
            </a:r>
            <a:r>
              <a:rPr lang="en-US" sz="1200" dirty="0"/>
              <a:t> in </a:t>
            </a:r>
            <a:r>
              <a:rPr lang="en-US" sz="1200" dirty="0" err="1"/>
              <a:t>diesem</a:t>
            </a:r>
            <a:r>
              <a:rPr lang="en-US" sz="1200" dirty="0"/>
              <a:t> </a:t>
            </a:r>
            <a:r>
              <a:rPr lang="en-US" sz="1200" dirty="0" err="1"/>
              <a:t>Markt</a:t>
            </a:r>
            <a:r>
              <a:rPr lang="en-US" sz="1200" dirty="0"/>
              <a:t> </a:t>
            </a:r>
            <a:r>
              <a:rPr lang="en-US" sz="1200" dirty="0" err="1"/>
              <a:t>vermittelt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 err="1"/>
              <a:t>Aus</a:t>
            </a:r>
            <a:r>
              <a:rPr lang="en-US" sz="1200" dirty="0"/>
              <a:t> </a:t>
            </a:r>
            <a:r>
              <a:rPr lang="en-US" sz="1200" dirty="0" err="1"/>
              <a:t>diesem</a:t>
            </a:r>
            <a:r>
              <a:rPr lang="en-US" sz="1200" dirty="0"/>
              <a:t> </a:t>
            </a:r>
            <a:r>
              <a:rPr lang="en-US" sz="1200" dirty="0" err="1"/>
              <a:t>Grund</a:t>
            </a:r>
            <a:r>
              <a:rPr lang="en-US" sz="1200" dirty="0"/>
              <a:t> </a:t>
            </a:r>
            <a:r>
              <a:rPr lang="en-US" sz="1200" dirty="0" err="1"/>
              <a:t>beginnt</a:t>
            </a:r>
            <a:r>
              <a:rPr lang="en-US" sz="1200" dirty="0"/>
              <a:t> PIFS </a:t>
            </a:r>
            <a:r>
              <a:rPr lang="en-US" sz="1200" dirty="0" err="1"/>
              <a:t>mit</a:t>
            </a:r>
            <a:r>
              <a:rPr lang="en-US" sz="1200" dirty="0"/>
              <a:t> </a:t>
            </a:r>
            <a:r>
              <a:rPr lang="en-US" sz="1200" dirty="0" err="1"/>
              <a:t>einer</a:t>
            </a:r>
            <a:r>
              <a:rPr lang="en-US" sz="1200" dirty="0"/>
              <a:t> </a:t>
            </a:r>
            <a:r>
              <a:rPr lang="en-US" sz="1200" dirty="0" err="1"/>
              <a:t>einzigartigen</a:t>
            </a:r>
            <a:r>
              <a:rPr lang="en-US" sz="1200" dirty="0"/>
              <a:t> </a:t>
            </a:r>
            <a:r>
              <a:rPr lang="en-US" sz="1200" dirty="0" err="1"/>
              <a:t>Schulungsressource</a:t>
            </a:r>
            <a:r>
              <a:rPr lang="en-US" sz="1200" dirty="0"/>
              <a:t> (IO1), die das </a:t>
            </a:r>
            <a:r>
              <a:rPr lang="en-US" sz="1200" dirty="0" err="1"/>
              <a:t>vielfältige</a:t>
            </a:r>
            <a:r>
              <a:rPr lang="en-US" sz="1200" dirty="0"/>
              <a:t> Wissen </a:t>
            </a:r>
            <a:r>
              <a:rPr lang="en-US" sz="1200" dirty="0" err="1"/>
              <a:t>unserer</a:t>
            </a:r>
            <a:r>
              <a:rPr lang="en-US" sz="1200" dirty="0"/>
              <a:t> </a:t>
            </a:r>
            <a:r>
              <a:rPr lang="en-US" sz="1200" dirty="0" err="1"/>
              <a:t>spezialisierten</a:t>
            </a:r>
            <a:r>
              <a:rPr lang="en-US" sz="1200" dirty="0"/>
              <a:t> Partner </a:t>
            </a:r>
            <a:r>
              <a:rPr lang="en-US" sz="1200" dirty="0" err="1"/>
              <a:t>bündelt</a:t>
            </a:r>
            <a:r>
              <a:rPr lang="en-US" sz="1200" dirty="0"/>
              <a:t>, um </a:t>
            </a:r>
            <a:r>
              <a:rPr lang="en-US" sz="1200" dirty="0" err="1"/>
              <a:t>Ihnen</a:t>
            </a:r>
            <a:r>
              <a:rPr lang="en-US" sz="1200" dirty="0"/>
              <a:t> </a:t>
            </a:r>
            <a:r>
              <a:rPr lang="en-US" sz="1200" dirty="0" err="1"/>
              <a:t>als</a:t>
            </a:r>
            <a:r>
              <a:rPr lang="en-US" sz="1200" dirty="0"/>
              <a:t> </a:t>
            </a:r>
            <a:r>
              <a:rPr lang="en-US" sz="1200" dirty="0" err="1"/>
              <a:t>Unternehmensausbilder</a:t>
            </a:r>
            <a:r>
              <a:rPr lang="en-US" sz="1200" dirty="0"/>
              <a:t> (und KMU) </a:t>
            </a:r>
            <a:r>
              <a:rPr lang="en-US" sz="1200" dirty="0" err="1"/>
              <a:t>ein</a:t>
            </a:r>
            <a:r>
              <a:rPr lang="en-US" sz="1200" dirty="0"/>
              <a:t> </a:t>
            </a:r>
            <a:r>
              <a:rPr lang="en-US" sz="1200" dirty="0" err="1"/>
              <a:t>Kompendium</a:t>
            </a:r>
            <a:r>
              <a:rPr lang="en-US" sz="1200" dirty="0"/>
              <a:t> </a:t>
            </a:r>
            <a:r>
              <a:rPr lang="en-US" sz="1200" dirty="0" err="1"/>
              <a:t>bewährter</a:t>
            </a:r>
            <a:r>
              <a:rPr lang="en-US" sz="1200" dirty="0"/>
              <a:t> </a:t>
            </a:r>
            <a:r>
              <a:rPr lang="en-US" sz="1200" dirty="0" err="1"/>
              <a:t>Praktiken</a:t>
            </a:r>
            <a:r>
              <a:rPr lang="en-US" sz="1200" dirty="0"/>
              <a:t> an die Hand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geben</a:t>
            </a:r>
            <a:r>
              <a:rPr lang="en-US" sz="1200" dirty="0"/>
              <a:t>, in dem 20 KMU </a:t>
            </a:r>
            <a:r>
              <a:rPr lang="en-US" sz="1200" dirty="0" err="1"/>
              <a:t>vorgestellt</a:t>
            </a:r>
            <a:r>
              <a:rPr lang="en-US" sz="1200" dirty="0"/>
              <a:t> </a:t>
            </a:r>
            <a:r>
              <a:rPr lang="en-US" sz="1200" dirty="0" err="1"/>
              <a:t>werden</a:t>
            </a:r>
            <a:r>
              <a:rPr lang="en-US" sz="1200" dirty="0"/>
              <a:t>, die die </a:t>
            </a:r>
            <a:r>
              <a:rPr lang="en-US" sz="1200" dirty="0" err="1"/>
              <a:t>treibenden</a:t>
            </a:r>
            <a:r>
              <a:rPr lang="en-US" sz="1200" dirty="0"/>
              <a:t> </a:t>
            </a:r>
            <a:r>
              <a:rPr lang="en-US" sz="1200" dirty="0" err="1"/>
              <a:t>Kräfte</a:t>
            </a:r>
            <a:r>
              <a:rPr lang="en-US" sz="1200" dirty="0"/>
              <a:t> und </a:t>
            </a:r>
            <a:r>
              <a:rPr lang="en-US" sz="1200" dirty="0" err="1"/>
              <a:t>Möglichkeiten</a:t>
            </a:r>
            <a:r>
              <a:rPr lang="en-US" sz="1200" dirty="0"/>
              <a:t> für </a:t>
            </a:r>
            <a:r>
              <a:rPr lang="en-US" sz="1200" dirty="0" err="1"/>
              <a:t>Innovationen</a:t>
            </a:r>
            <a:r>
              <a:rPr lang="en-US" sz="1200" dirty="0"/>
              <a:t> </a:t>
            </a:r>
            <a:r>
              <a:rPr lang="en-US" sz="1200" dirty="0" err="1"/>
              <a:t>zur</a:t>
            </a:r>
            <a:r>
              <a:rPr lang="en-US" sz="1200" dirty="0"/>
              <a:t> </a:t>
            </a:r>
            <a:r>
              <a:rPr lang="en-US" sz="1200" dirty="0" err="1"/>
              <a:t>Erfüllung</a:t>
            </a:r>
            <a:r>
              <a:rPr lang="en-US" sz="1200" dirty="0"/>
              <a:t> der </a:t>
            </a:r>
            <a:r>
              <a:rPr lang="en-US" sz="1200" dirty="0" err="1"/>
              <a:t>Bedürfnisse</a:t>
            </a:r>
            <a:r>
              <a:rPr lang="en-US" sz="1200" dirty="0"/>
              <a:t> des </a:t>
            </a:r>
            <a:r>
              <a:rPr lang="en-US" sz="1200" dirty="0" err="1"/>
              <a:t>Seniorenmarktes</a:t>
            </a:r>
            <a:r>
              <a:rPr lang="en-US" sz="1200" dirty="0"/>
              <a:t> in </a:t>
            </a:r>
            <a:r>
              <a:rPr lang="en-US" sz="1200" dirty="0" err="1"/>
              <a:t>ganz</a:t>
            </a:r>
            <a:r>
              <a:rPr lang="en-US" sz="1200" dirty="0"/>
              <a:t> Europa </a:t>
            </a:r>
            <a:r>
              <a:rPr lang="en-US" sz="1200" dirty="0" err="1"/>
              <a:t>nutzen</a:t>
            </a:r>
            <a:r>
              <a:rPr lang="en-US" sz="1200" dirty="0"/>
              <a:t>. Da der </a:t>
            </a:r>
            <a:r>
              <a:rPr lang="en-US" sz="1200" dirty="0" err="1"/>
              <a:t>Mehrwert-Lebensmittelsektor</a:t>
            </a:r>
            <a:r>
              <a:rPr lang="en-US" sz="1200" dirty="0"/>
              <a:t> in </a:t>
            </a:r>
            <a:r>
              <a:rPr lang="en-US" sz="1200" dirty="0" err="1"/>
              <a:t>ganz</a:t>
            </a:r>
            <a:r>
              <a:rPr lang="en-US" sz="1200" dirty="0"/>
              <a:t> Europa </a:t>
            </a:r>
            <a:r>
              <a:rPr lang="en-US" sz="1200" dirty="0" err="1"/>
              <a:t>weiter</a:t>
            </a:r>
            <a:r>
              <a:rPr lang="en-US" sz="1200" dirty="0"/>
              <a:t> </a:t>
            </a:r>
            <a:r>
              <a:rPr lang="en-US" sz="1200" dirty="0" err="1"/>
              <a:t>wächst</a:t>
            </a:r>
            <a:r>
              <a:rPr lang="en-US" sz="1200" dirty="0"/>
              <a:t>, </a:t>
            </a:r>
            <a:r>
              <a:rPr lang="en-US" sz="1200" dirty="0" err="1"/>
              <a:t>bietet</a:t>
            </a:r>
            <a:r>
              <a:rPr lang="en-US" sz="1200" dirty="0"/>
              <a:t> </a:t>
            </a:r>
            <a:r>
              <a:rPr lang="en-US" sz="1200" dirty="0" err="1"/>
              <a:t>Ihnen</a:t>
            </a:r>
            <a:r>
              <a:rPr lang="en-US" sz="1200" dirty="0"/>
              <a:t> </a:t>
            </a:r>
            <a:r>
              <a:rPr lang="en-US" sz="1200" dirty="0" err="1"/>
              <a:t>dieser</a:t>
            </a:r>
            <a:r>
              <a:rPr lang="en-US" sz="1200" dirty="0"/>
              <a:t> </a:t>
            </a:r>
            <a:r>
              <a:rPr lang="en-US" sz="1200" dirty="0" err="1"/>
              <a:t>Leitfaden</a:t>
            </a:r>
            <a:r>
              <a:rPr lang="en-US" sz="1200" dirty="0"/>
              <a:t> für </a:t>
            </a:r>
            <a:r>
              <a:rPr lang="en-US" sz="1200" dirty="0" err="1"/>
              <a:t>bewährte</a:t>
            </a:r>
            <a:r>
              <a:rPr lang="en-US" sz="1200" dirty="0"/>
              <a:t> </a:t>
            </a:r>
            <a:r>
              <a:rPr lang="en-US" sz="1200" dirty="0" err="1"/>
              <a:t>Verfahren</a:t>
            </a:r>
            <a:r>
              <a:rPr lang="en-US" sz="1200" dirty="0"/>
              <a:t> </a:t>
            </a:r>
            <a:r>
              <a:rPr lang="en-US" sz="1200" dirty="0" err="1"/>
              <a:t>hervorragende</a:t>
            </a:r>
            <a:r>
              <a:rPr lang="en-US" sz="1200" dirty="0"/>
              <a:t> </a:t>
            </a:r>
            <a:r>
              <a:rPr lang="en-US" sz="1200" dirty="0" err="1"/>
              <a:t>Fallstudien</a:t>
            </a:r>
            <a:r>
              <a:rPr lang="en-US" sz="1200" dirty="0"/>
              <a:t>, die von </a:t>
            </a:r>
            <a:r>
              <a:rPr lang="en-US" sz="1200" dirty="0" err="1"/>
              <a:t>Ihren</a:t>
            </a:r>
            <a:r>
              <a:rPr lang="en-US" sz="1200" dirty="0"/>
              <a:t> </a:t>
            </a:r>
            <a:r>
              <a:rPr lang="en-US" sz="1200" dirty="0" err="1"/>
              <a:t>Lernenden</a:t>
            </a:r>
            <a:r>
              <a:rPr lang="en-US" sz="1200" dirty="0"/>
              <a:t> </a:t>
            </a:r>
            <a:r>
              <a:rPr lang="en-US" sz="1200" dirty="0" err="1"/>
              <a:t>genutzt</a:t>
            </a:r>
            <a:r>
              <a:rPr lang="en-US" sz="1200" dirty="0"/>
              <a:t> </a:t>
            </a:r>
            <a:r>
              <a:rPr lang="en-US" sz="1200" dirty="0" err="1"/>
              <a:t>werden</a:t>
            </a:r>
            <a:r>
              <a:rPr lang="en-US" sz="1200" dirty="0"/>
              <a:t> </a:t>
            </a:r>
            <a:r>
              <a:rPr lang="en-US" sz="1200" dirty="0" err="1"/>
              <a:t>können</a:t>
            </a:r>
            <a:r>
              <a:rPr lang="en-US" sz="1200" dirty="0"/>
              <a:t>, um </a:t>
            </a:r>
            <a:r>
              <a:rPr lang="en-US" sz="1200" dirty="0" err="1"/>
              <a:t>ihre</a:t>
            </a:r>
            <a:r>
              <a:rPr lang="en-US" sz="1200" dirty="0"/>
              <a:t> </a:t>
            </a:r>
            <a:r>
              <a:rPr lang="en-US" sz="1200" dirty="0" err="1"/>
              <a:t>berufliche</a:t>
            </a:r>
            <a:r>
              <a:rPr lang="en-US" sz="1200" dirty="0"/>
              <a:t> </a:t>
            </a:r>
            <a:r>
              <a:rPr lang="en-US" sz="1200" dirty="0" err="1"/>
              <a:t>Entwicklung</a:t>
            </a:r>
            <a:r>
              <a:rPr lang="en-US" sz="1200" dirty="0"/>
              <a:t> </a:t>
            </a:r>
            <a:r>
              <a:rPr lang="en-US" sz="1200" dirty="0" err="1"/>
              <a:t>voranzutreiben</a:t>
            </a:r>
            <a:r>
              <a:rPr lang="en-US" sz="1200" dirty="0"/>
              <a:t> und </a:t>
            </a:r>
            <a:r>
              <a:rPr lang="en-US" sz="1200" dirty="0" err="1"/>
              <a:t>sich</a:t>
            </a:r>
            <a:r>
              <a:rPr lang="en-US" sz="1200" dirty="0"/>
              <a:t> von </a:t>
            </a:r>
            <a:r>
              <a:rPr lang="en-US" sz="1200" dirty="0" err="1"/>
              <a:t>bewährten</a:t>
            </a:r>
            <a:r>
              <a:rPr lang="en-US" sz="1200" dirty="0"/>
              <a:t> </a:t>
            </a:r>
            <a:r>
              <a:rPr lang="en-US" sz="1200" dirty="0" err="1"/>
              <a:t>Verfahren</a:t>
            </a:r>
            <a:r>
              <a:rPr lang="en-US" sz="1200" dirty="0"/>
              <a:t> </a:t>
            </a:r>
            <a:r>
              <a:rPr lang="en-US" sz="1200" dirty="0" err="1"/>
              <a:t>inspirieren</a:t>
            </a:r>
            <a:r>
              <a:rPr lang="en-US" sz="1200" dirty="0"/>
              <a:t>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lassen</a:t>
            </a:r>
            <a:r>
              <a:rPr lang="en-US" sz="1200" dirty="0"/>
              <a:t>, um </a:t>
            </a:r>
            <a:r>
              <a:rPr lang="en-US" sz="1200" dirty="0" err="1"/>
              <a:t>ihre</a:t>
            </a:r>
            <a:r>
              <a:rPr lang="en-US" sz="1200" dirty="0"/>
              <a:t> </a:t>
            </a:r>
            <a:r>
              <a:rPr lang="en-US" sz="1200" dirty="0" err="1"/>
              <a:t>eigenen</a:t>
            </a:r>
            <a:r>
              <a:rPr lang="en-US" sz="1200" dirty="0"/>
              <a:t> </a:t>
            </a:r>
            <a:r>
              <a:rPr lang="en-US" sz="1200" dirty="0" err="1"/>
              <a:t>Ergebnisse</a:t>
            </a:r>
            <a:r>
              <a:rPr lang="en-US" sz="1200" dirty="0"/>
              <a:t>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verbessern</a:t>
            </a:r>
            <a:r>
              <a:rPr lang="en-US" sz="1200" dirty="0"/>
              <a:t> und </a:t>
            </a:r>
            <a:r>
              <a:rPr lang="en-US" sz="1200" dirty="0" err="1"/>
              <a:t>Türen</a:t>
            </a:r>
            <a:r>
              <a:rPr lang="en-US" sz="1200" dirty="0"/>
              <a:t> für </a:t>
            </a:r>
            <a:r>
              <a:rPr lang="en-US" sz="1200" dirty="0" err="1"/>
              <a:t>zukünftige</a:t>
            </a:r>
            <a:r>
              <a:rPr lang="en-US" sz="1200" dirty="0"/>
              <a:t> </a:t>
            </a:r>
            <a:r>
              <a:rPr lang="en-US" sz="1200" dirty="0" err="1"/>
              <a:t>Geschäftsentwicklung</a:t>
            </a:r>
            <a:r>
              <a:rPr lang="en-US" sz="1200" dirty="0"/>
              <a:t>, </a:t>
            </a:r>
            <a:r>
              <a:rPr lang="en-US" sz="1200" dirty="0" err="1"/>
              <a:t>Diversifizierung</a:t>
            </a:r>
            <a:r>
              <a:rPr lang="en-US" sz="1200" dirty="0"/>
              <a:t> </a:t>
            </a:r>
            <a:r>
              <a:rPr lang="en-US" sz="1200" dirty="0" err="1"/>
              <a:t>oder</a:t>
            </a:r>
            <a:r>
              <a:rPr lang="en-US" sz="1200" dirty="0"/>
              <a:t> </a:t>
            </a:r>
            <a:r>
              <a:rPr lang="en-US" sz="1200" dirty="0" err="1"/>
              <a:t>Karrieremöglichkeiten</a:t>
            </a:r>
            <a:r>
              <a:rPr lang="en-US" sz="1200" dirty="0"/>
              <a:t>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öffnen</a:t>
            </a:r>
            <a:r>
              <a:rPr lang="en-US" sz="1200" dirty="0"/>
              <a:t>.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BE01830-7AC0-8DD3-3524-1BA654A89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987" y="229121"/>
            <a:ext cx="6340061" cy="632390"/>
          </a:xfrm>
        </p:spPr>
        <p:txBody>
          <a:bodyPr/>
          <a:lstStyle/>
          <a:p>
            <a:r>
              <a:rPr lang="en-IE" b="1" dirty="0"/>
              <a:t>02: </a:t>
            </a:r>
            <a:r>
              <a:rPr lang="en-US" b="1" dirty="0" err="1"/>
              <a:t>Alles</a:t>
            </a:r>
            <a:r>
              <a:rPr lang="en-US" b="1" dirty="0"/>
              <a:t> </a:t>
            </a:r>
            <a:r>
              <a:rPr lang="en-US" b="1" dirty="0" err="1"/>
              <a:t>über</a:t>
            </a:r>
            <a:r>
              <a:rPr lang="en-US" b="1" dirty="0"/>
              <a:t> den </a:t>
            </a:r>
            <a:r>
              <a:rPr lang="en-US" b="1" dirty="0" err="1"/>
              <a:t>Lehrplan</a:t>
            </a:r>
            <a:r>
              <a:rPr lang="en-US" b="1" dirty="0"/>
              <a:t> und </a:t>
            </a:r>
            <a:r>
              <a:rPr lang="en-US" b="1" dirty="0" err="1"/>
              <a:t>offene</a:t>
            </a:r>
            <a:r>
              <a:rPr lang="en-US" b="1" dirty="0"/>
              <a:t> </a:t>
            </a:r>
            <a:r>
              <a:rPr lang="en-US" b="1" dirty="0" err="1"/>
              <a:t>Bildungsressourcen</a:t>
            </a:r>
            <a:r>
              <a:rPr lang="en-US" b="1" dirty="0"/>
              <a:t> </a:t>
            </a:r>
            <a:r>
              <a:rPr lang="en-IE" dirty="0"/>
              <a:t>(</a:t>
            </a:r>
            <a:r>
              <a:rPr lang="en-IE" dirty="0" err="1"/>
              <a:t>fortgesetzt</a:t>
            </a:r>
            <a:r>
              <a:rPr lang="en-IE" dirty="0"/>
              <a:t>):</a:t>
            </a:r>
          </a:p>
        </p:txBody>
      </p:sp>
      <p:pic>
        <p:nvPicPr>
          <p:cNvPr id="6" name="Picture 5" descr="Hand holding piece of white puzzle on blue background">
            <a:extLst>
              <a:ext uri="{FF2B5EF4-FFF2-40B4-BE49-F238E27FC236}">
                <a16:creationId xmlns:a16="http://schemas.microsoft.com/office/drawing/2014/main" id="{F4C0C3EA-D6B2-24D8-7D99-9E6E68629E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" y="5504990"/>
            <a:ext cx="7559675" cy="1653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3B183A-A4C0-7264-E474-B9AFE087B4F1}"/>
              </a:ext>
            </a:extLst>
          </p:cNvPr>
          <p:cNvSpPr txBox="1"/>
          <p:nvPr/>
        </p:nvSpPr>
        <p:spPr>
          <a:xfrm>
            <a:off x="661986" y="7260104"/>
            <a:ext cx="634006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1300" b="1" dirty="0"/>
              <a:t>e) </a:t>
            </a:r>
            <a:r>
              <a:rPr lang="en-IE" sz="1300" b="1" dirty="0" err="1"/>
              <a:t>Wer</a:t>
            </a:r>
            <a:r>
              <a:rPr lang="en-IE" sz="1300" b="1" dirty="0"/>
              <a:t> </a:t>
            </a:r>
            <a:r>
              <a:rPr lang="en-IE" sz="1300" b="1" dirty="0" err="1"/>
              <a:t>kann</a:t>
            </a:r>
            <a:r>
              <a:rPr lang="en-IE" sz="1300" b="1" dirty="0"/>
              <a:t> den PIFS-</a:t>
            </a:r>
            <a:r>
              <a:rPr lang="en-IE" sz="1300" b="1" dirty="0" err="1"/>
              <a:t>Kurs</a:t>
            </a:r>
            <a:r>
              <a:rPr lang="en-IE" sz="1300" b="1" dirty="0"/>
              <a:t> </a:t>
            </a:r>
            <a:r>
              <a:rPr lang="en-IE" sz="1300" b="1" dirty="0" err="1"/>
              <a:t>durchführen</a:t>
            </a:r>
            <a:r>
              <a:rPr lang="en-IE" sz="1300" b="1" dirty="0"/>
              <a:t> und für wen </a:t>
            </a:r>
            <a:r>
              <a:rPr lang="en-IE" sz="1300" b="1" dirty="0" err="1"/>
              <a:t>ist</a:t>
            </a:r>
            <a:r>
              <a:rPr lang="en-IE" sz="1300" b="1" dirty="0"/>
              <a:t> </a:t>
            </a:r>
            <a:r>
              <a:rPr lang="en-IE" sz="1300" b="1" dirty="0" err="1"/>
              <a:t>dieser</a:t>
            </a:r>
            <a:r>
              <a:rPr lang="en-IE" sz="1300" b="1" dirty="0"/>
              <a:t> </a:t>
            </a:r>
            <a:r>
              <a:rPr lang="en-IE" sz="1300" b="1" dirty="0" err="1"/>
              <a:t>Kurs</a:t>
            </a:r>
            <a:r>
              <a:rPr lang="en-IE" sz="1300" b="1" dirty="0"/>
              <a:t> </a:t>
            </a:r>
            <a:r>
              <a:rPr lang="en-IE" sz="1300" b="1" dirty="0" err="1"/>
              <a:t>gedacht</a:t>
            </a:r>
            <a:r>
              <a:rPr lang="en-IE" sz="1300" b="1" dirty="0"/>
              <a:t>?</a:t>
            </a:r>
          </a:p>
          <a:p>
            <a:pPr algn="just"/>
            <a:endParaRPr lang="en-IE" sz="1200" dirty="0"/>
          </a:p>
          <a:p>
            <a:pPr algn="just"/>
            <a:r>
              <a:rPr lang="en-US" sz="1200" dirty="0"/>
              <a:t>Der </a:t>
            </a:r>
            <a:r>
              <a:rPr lang="en-US" sz="1200" dirty="0" err="1"/>
              <a:t>Kurs</a:t>
            </a:r>
            <a:r>
              <a:rPr lang="en-US" sz="1200" dirty="0"/>
              <a:t> </a:t>
            </a:r>
            <a:r>
              <a:rPr lang="en-US" sz="1200" dirty="0" err="1"/>
              <a:t>ist</a:t>
            </a:r>
            <a:r>
              <a:rPr lang="en-US" sz="1200" dirty="0"/>
              <a:t> so </a:t>
            </a:r>
            <a:r>
              <a:rPr lang="en-US" sz="1200" dirty="0" err="1"/>
              <a:t>konzipiert</a:t>
            </a:r>
            <a:r>
              <a:rPr lang="en-US" sz="1200" dirty="0"/>
              <a:t>, </a:t>
            </a:r>
            <a:r>
              <a:rPr lang="en-US" sz="1200" dirty="0" err="1"/>
              <a:t>dass</a:t>
            </a:r>
            <a:r>
              <a:rPr lang="en-US" sz="1200" dirty="0"/>
              <a:t> er von </a:t>
            </a:r>
            <a:r>
              <a:rPr lang="en-US" sz="1200" dirty="0" err="1"/>
              <a:t>Lehrern</a:t>
            </a:r>
            <a:r>
              <a:rPr lang="en-US" sz="1200" dirty="0"/>
              <a:t> und </a:t>
            </a:r>
            <a:r>
              <a:rPr lang="en-US" sz="1200" dirty="0" err="1"/>
              <a:t>Ausbildern</a:t>
            </a:r>
            <a:r>
              <a:rPr lang="en-US" sz="1200" dirty="0"/>
              <a:t> der </a:t>
            </a:r>
            <a:r>
              <a:rPr lang="en-US" sz="1200" dirty="0" err="1"/>
              <a:t>beruflichen</a:t>
            </a:r>
            <a:r>
              <a:rPr lang="en-US" sz="1200" dirty="0"/>
              <a:t> </a:t>
            </a:r>
            <a:r>
              <a:rPr lang="en-US" sz="1200" dirty="0" err="1"/>
              <a:t>Bildung</a:t>
            </a:r>
            <a:r>
              <a:rPr lang="en-US" sz="1200" dirty="0"/>
              <a:t> </a:t>
            </a:r>
            <a:r>
              <a:rPr lang="en-US" sz="1200" dirty="0" err="1"/>
              <a:t>durchgeführt</a:t>
            </a:r>
            <a:r>
              <a:rPr lang="en-US" sz="1200" dirty="0"/>
              <a:t> </a:t>
            </a:r>
            <a:r>
              <a:rPr lang="en-US" sz="1200" dirty="0" err="1"/>
              <a:t>werden</a:t>
            </a:r>
            <a:r>
              <a:rPr lang="en-US" sz="1200" dirty="0"/>
              <a:t> </a:t>
            </a:r>
            <a:r>
              <a:rPr lang="en-US" sz="1200" dirty="0" err="1"/>
              <a:t>kann</a:t>
            </a:r>
            <a:r>
              <a:rPr lang="en-US" sz="1200" dirty="0"/>
              <a:t>. Lehrer/</a:t>
            </a:r>
            <a:r>
              <a:rPr lang="en-US" sz="1200" dirty="0" err="1"/>
              <a:t>Ausbilder</a:t>
            </a:r>
            <a:r>
              <a:rPr lang="en-US" sz="1200" dirty="0"/>
              <a:t> </a:t>
            </a:r>
            <a:r>
              <a:rPr lang="en-US" sz="1200" dirty="0" err="1"/>
              <a:t>können</a:t>
            </a:r>
            <a:r>
              <a:rPr lang="en-US" sz="1200" dirty="0"/>
              <a:t> </a:t>
            </a:r>
            <a:r>
              <a:rPr lang="en-US" sz="1200" dirty="0" err="1"/>
              <a:t>unsere</a:t>
            </a:r>
            <a:r>
              <a:rPr lang="en-US" sz="1200" dirty="0"/>
              <a:t> </a:t>
            </a:r>
            <a:r>
              <a:rPr lang="en-US" sz="1200" dirty="0" err="1"/>
              <a:t>Schulungsmaterialien</a:t>
            </a:r>
            <a:r>
              <a:rPr lang="en-US" sz="1200" dirty="0"/>
              <a:t> und -</a:t>
            </a:r>
            <a:r>
              <a:rPr lang="en-US" sz="1200" dirty="0" err="1"/>
              <a:t>ressourcen</a:t>
            </a:r>
            <a:r>
              <a:rPr lang="en-US" sz="1200" dirty="0"/>
              <a:t> </a:t>
            </a:r>
            <a:r>
              <a:rPr lang="en-US" sz="1200" dirty="0" err="1"/>
              <a:t>leicht</a:t>
            </a:r>
            <a:r>
              <a:rPr lang="en-US" sz="1200" dirty="0"/>
              <a:t> </a:t>
            </a:r>
            <a:r>
              <a:rPr lang="en-US" sz="1200" dirty="0" err="1"/>
              <a:t>anpassen</a:t>
            </a:r>
            <a:r>
              <a:rPr lang="en-US" sz="1200" dirty="0"/>
              <a:t>, um </a:t>
            </a:r>
            <a:r>
              <a:rPr lang="en-US" sz="1200" dirty="0" err="1"/>
              <a:t>Schulungssitzungen</a:t>
            </a:r>
            <a:r>
              <a:rPr lang="en-US" sz="1200" dirty="0"/>
              <a:t> </a:t>
            </a:r>
            <a:r>
              <a:rPr lang="en-US" sz="1200" dirty="0" err="1"/>
              <a:t>mit</a:t>
            </a:r>
            <a:r>
              <a:rPr lang="en-US" sz="1200" dirty="0"/>
              <a:t> </a:t>
            </a:r>
            <a:r>
              <a:rPr lang="en-US" sz="1200" dirty="0" err="1"/>
              <a:t>hochwertigen</a:t>
            </a:r>
            <a:r>
              <a:rPr lang="en-US" sz="1200" dirty="0"/>
              <a:t> </a:t>
            </a:r>
            <a:r>
              <a:rPr lang="en-US" sz="1200" dirty="0" err="1"/>
              <a:t>Inhalten</a:t>
            </a:r>
            <a:r>
              <a:rPr lang="en-US" sz="1200" dirty="0"/>
              <a:t>, die in Deutschland, dem </a:t>
            </a:r>
            <a:r>
              <a:rPr lang="en-US" sz="1200" dirty="0" err="1"/>
              <a:t>Vereinigten</a:t>
            </a:r>
            <a:r>
              <a:rPr lang="en-US" sz="1200" dirty="0"/>
              <a:t> </a:t>
            </a:r>
            <a:r>
              <a:rPr lang="en-US" sz="1200" dirty="0" err="1"/>
              <a:t>Königreich</a:t>
            </a:r>
            <a:r>
              <a:rPr lang="en-US" sz="1200" dirty="0"/>
              <a:t>, </a:t>
            </a:r>
            <a:r>
              <a:rPr lang="en-US" sz="1200" dirty="0" err="1"/>
              <a:t>Litauen</a:t>
            </a:r>
            <a:r>
              <a:rPr lang="en-US" sz="1200" dirty="0"/>
              <a:t>, </a:t>
            </a:r>
            <a:r>
              <a:rPr lang="en-US" sz="1200" dirty="0" err="1"/>
              <a:t>Spanien</a:t>
            </a:r>
            <a:r>
              <a:rPr lang="en-US" sz="1200" dirty="0"/>
              <a:t>, </a:t>
            </a:r>
            <a:r>
              <a:rPr lang="en-US" sz="1200" dirty="0" err="1"/>
              <a:t>Irland</a:t>
            </a:r>
            <a:r>
              <a:rPr lang="en-US" sz="1200" dirty="0"/>
              <a:t> und </a:t>
            </a:r>
            <a:r>
              <a:rPr lang="en-US" sz="1200" dirty="0" err="1"/>
              <a:t>Dänemark</a:t>
            </a:r>
            <a:r>
              <a:rPr lang="en-US" sz="1200" dirty="0"/>
              <a:t> </a:t>
            </a:r>
            <a:r>
              <a:rPr lang="en-US" sz="1200" dirty="0" err="1"/>
              <a:t>entwickelt</a:t>
            </a:r>
            <a:r>
              <a:rPr lang="en-US" sz="1200" dirty="0"/>
              <a:t>, </a:t>
            </a:r>
            <a:r>
              <a:rPr lang="en-US" sz="1200" dirty="0" err="1"/>
              <a:t>getestet</a:t>
            </a:r>
            <a:r>
              <a:rPr lang="en-US" sz="1200" dirty="0"/>
              <a:t> und </a:t>
            </a:r>
            <a:r>
              <a:rPr lang="en-US" sz="1200" dirty="0" err="1"/>
              <a:t>überprüft</a:t>
            </a:r>
            <a:r>
              <a:rPr lang="en-US" sz="1200" dirty="0"/>
              <a:t> </a:t>
            </a:r>
            <a:r>
              <a:rPr lang="en-US" sz="1200" dirty="0" err="1"/>
              <a:t>wurden</a:t>
            </a:r>
            <a:r>
              <a:rPr lang="en-US" sz="1200" dirty="0"/>
              <a:t>,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gestalten</a:t>
            </a:r>
            <a:r>
              <a:rPr lang="en-US" sz="1200" dirty="0"/>
              <a:t> und </a:t>
            </a:r>
            <a:r>
              <a:rPr lang="en-US" sz="1200" dirty="0" err="1"/>
              <a:t>durchzuführen</a:t>
            </a:r>
            <a:r>
              <a:rPr lang="en-US" sz="1200" dirty="0"/>
              <a:t>.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b="1" dirty="0" err="1"/>
              <a:t>Erwähnenswert</a:t>
            </a:r>
            <a:endParaRPr lang="en-US" sz="1200" b="1" dirty="0"/>
          </a:p>
          <a:p>
            <a:pPr marL="171450" indent="-171450" algn="just">
              <a:buClr>
                <a:srgbClr val="85D2E1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Die </a:t>
            </a:r>
            <a:r>
              <a:rPr lang="en-US" sz="1200" dirty="0" err="1"/>
              <a:t>offenen</a:t>
            </a:r>
            <a:r>
              <a:rPr lang="en-US" sz="1200" dirty="0"/>
              <a:t> </a:t>
            </a:r>
            <a:r>
              <a:rPr lang="en-US" sz="1200" dirty="0" err="1"/>
              <a:t>Bildungsressourcen</a:t>
            </a:r>
            <a:r>
              <a:rPr lang="en-US" sz="1200" dirty="0"/>
              <a:t> von PIFS </a:t>
            </a:r>
            <a:r>
              <a:rPr lang="en-US" sz="1200" dirty="0" err="1"/>
              <a:t>sollen</a:t>
            </a:r>
            <a:r>
              <a:rPr lang="en-US" sz="1200" dirty="0"/>
              <a:t> es </a:t>
            </a:r>
            <a:r>
              <a:rPr lang="en-US" sz="1200" dirty="0" err="1"/>
              <a:t>Pädagogen</a:t>
            </a:r>
            <a:r>
              <a:rPr lang="en-US" sz="1200" dirty="0"/>
              <a:t> und </a:t>
            </a:r>
            <a:r>
              <a:rPr lang="en-US" sz="1200" dirty="0" err="1"/>
              <a:t>Lehrern</a:t>
            </a:r>
            <a:r>
              <a:rPr lang="en-US" sz="1200" dirty="0"/>
              <a:t> </a:t>
            </a:r>
            <a:r>
              <a:rPr lang="en-US" sz="1200" dirty="0" err="1"/>
              <a:t>ermöglichen</a:t>
            </a:r>
            <a:r>
              <a:rPr lang="en-US" sz="1200" dirty="0"/>
              <a:t>, </a:t>
            </a:r>
            <a:r>
              <a:rPr lang="en-US" sz="1200" dirty="0" err="1"/>
              <a:t>Studenten</a:t>
            </a:r>
            <a:r>
              <a:rPr lang="en-US" sz="1200" dirty="0"/>
              <a:t> der </a:t>
            </a:r>
            <a:r>
              <a:rPr lang="en-US" sz="1200" dirty="0" err="1"/>
              <a:t>Lebensmittelwissenschaften</a:t>
            </a:r>
            <a:r>
              <a:rPr lang="en-US" sz="1200" dirty="0"/>
              <a:t>/</a:t>
            </a:r>
            <a:r>
              <a:rPr lang="en-US" sz="1200" dirty="0" err="1"/>
              <a:t>Technologie</a:t>
            </a:r>
            <a:r>
              <a:rPr lang="en-US" sz="1200" dirty="0"/>
              <a:t>, der </a:t>
            </a:r>
            <a:r>
              <a:rPr lang="en-US" sz="1200" dirty="0" err="1"/>
              <a:t>Lebensmittelwirtschaft</a:t>
            </a:r>
            <a:r>
              <a:rPr lang="en-US" sz="1200" dirty="0"/>
              <a:t> und des </a:t>
            </a:r>
            <a:r>
              <a:rPr lang="en-US" sz="1200" dirty="0" err="1"/>
              <a:t>Marketings</a:t>
            </a:r>
            <a:r>
              <a:rPr lang="en-US" sz="1200" dirty="0"/>
              <a:t> </a:t>
            </a:r>
            <a:r>
              <a:rPr lang="en-US" sz="1200" dirty="0" err="1"/>
              <a:t>sowie</a:t>
            </a:r>
            <a:r>
              <a:rPr lang="en-US" sz="1200" dirty="0"/>
              <a:t> </a:t>
            </a:r>
            <a:r>
              <a:rPr lang="en-US" sz="1200" dirty="0" err="1"/>
              <a:t>Mitarbeitern</a:t>
            </a:r>
            <a:r>
              <a:rPr lang="en-US" sz="1200" dirty="0"/>
              <a:t> von KMU der </a:t>
            </a:r>
            <a:r>
              <a:rPr lang="en-US" sz="1200" dirty="0" err="1"/>
              <a:t>Lebensmittelbranche</a:t>
            </a:r>
            <a:r>
              <a:rPr lang="en-US" sz="1200" dirty="0"/>
              <a:t> </a:t>
            </a:r>
            <a:r>
              <a:rPr lang="en-US" sz="1200" dirty="0" err="1"/>
              <a:t>im</a:t>
            </a:r>
            <a:r>
              <a:rPr lang="en-US" sz="1200" dirty="0"/>
              <a:t> </a:t>
            </a:r>
            <a:r>
              <a:rPr lang="en-US" sz="1200" dirty="0" err="1"/>
              <a:t>Klassenverband</a:t>
            </a:r>
            <a:r>
              <a:rPr lang="en-US" sz="1200" dirty="0"/>
              <a:t> und in </a:t>
            </a:r>
            <a:r>
              <a:rPr lang="en-US" sz="1200" dirty="0" err="1"/>
              <a:t>Kleingruppen</a:t>
            </a:r>
            <a:r>
              <a:rPr lang="en-US" sz="1200" dirty="0"/>
              <a:t> </a:t>
            </a:r>
            <a:r>
              <a:rPr lang="en-US" sz="1200" dirty="0" err="1"/>
              <a:t>Schulungen</a:t>
            </a:r>
            <a:r>
              <a:rPr lang="en-US" sz="1200" dirty="0"/>
              <a:t> </a:t>
            </a:r>
            <a:r>
              <a:rPr lang="en-US" sz="1200" dirty="0" err="1"/>
              <a:t>zum</a:t>
            </a:r>
            <a:r>
              <a:rPr lang="en-US" sz="1200" dirty="0"/>
              <a:t> Thema Innovation und </a:t>
            </a:r>
            <a:r>
              <a:rPr lang="en-US" sz="1200" dirty="0" err="1"/>
              <a:t>Vermarktung</a:t>
            </a:r>
            <a:r>
              <a:rPr lang="en-US" sz="1200" dirty="0"/>
              <a:t> </a:t>
            </a:r>
            <a:r>
              <a:rPr lang="en-US" sz="1200" dirty="0" err="1"/>
              <a:t>neuer</a:t>
            </a:r>
            <a:r>
              <a:rPr lang="en-US" sz="1200" dirty="0"/>
              <a:t> </a:t>
            </a:r>
            <a:r>
              <a:rPr lang="en-US" sz="1200" dirty="0" err="1"/>
              <a:t>Lebensmittelprodukte</a:t>
            </a:r>
            <a:r>
              <a:rPr lang="en-US" sz="1200" dirty="0"/>
              <a:t> </a:t>
            </a:r>
            <a:r>
              <a:rPr lang="en-US" sz="1200" dirty="0" err="1"/>
              <a:t>im</a:t>
            </a:r>
            <a:r>
              <a:rPr lang="en-US" sz="1200" dirty="0"/>
              <a:t> </a:t>
            </a:r>
            <a:r>
              <a:rPr lang="en-US" sz="1200" dirty="0" err="1"/>
              <a:t>Lebensmittelsektor</a:t>
            </a:r>
            <a:r>
              <a:rPr lang="en-US" sz="1200" dirty="0"/>
              <a:t> </a:t>
            </a:r>
            <a:r>
              <a:rPr lang="en-US" sz="1200" dirty="0" err="1"/>
              <a:t>anzubieten</a:t>
            </a:r>
            <a:r>
              <a:rPr lang="en-US" sz="1200" dirty="0"/>
              <a:t>, </a:t>
            </a:r>
            <a:r>
              <a:rPr lang="en-US" sz="1200" dirty="0" err="1"/>
              <a:t>wobei</a:t>
            </a:r>
            <a:r>
              <a:rPr lang="en-US" sz="1200" dirty="0"/>
              <a:t> der </a:t>
            </a:r>
            <a:r>
              <a:rPr lang="en-US" sz="1200" dirty="0" err="1"/>
              <a:t>Schwerpunkt</a:t>
            </a:r>
            <a:r>
              <a:rPr lang="en-US" sz="1200" dirty="0"/>
              <a:t> auf dem </a:t>
            </a:r>
            <a:r>
              <a:rPr lang="en-US" sz="1200" dirty="0" err="1"/>
              <a:t>Seniorenmarkt</a:t>
            </a:r>
            <a:r>
              <a:rPr lang="en-US" sz="1200" dirty="0"/>
              <a:t> </a:t>
            </a:r>
            <a:r>
              <a:rPr lang="en-US" sz="1200" dirty="0" err="1"/>
              <a:t>liegt</a:t>
            </a:r>
            <a:r>
              <a:rPr lang="en-US" sz="1200" dirty="0"/>
              <a:t>. </a:t>
            </a:r>
          </a:p>
          <a:p>
            <a:pPr marL="171450" indent="-171450" algn="just">
              <a:buClr>
                <a:srgbClr val="85D2E1"/>
              </a:buClr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71450" indent="-171450" algn="just">
              <a:buClr>
                <a:srgbClr val="85D2E1"/>
              </a:buClr>
              <a:buFont typeface="Wingdings" panose="05000000000000000000" pitchFamily="2" charset="2"/>
              <a:buChar char="§"/>
            </a:pPr>
            <a:r>
              <a:rPr lang="en-US" sz="1200" dirty="0" err="1"/>
              <a:t>Wir</a:t>
            </a:r>
            <a:r>
              <a:rPr lang="en-US" sz="1200" dirty="0"/>
              <a:t> </a:t>
            </a:r>
            <a:r>
              <a:rPr lang="en-US" sz="1200" dirty="0" err="1"/>
              <a:t>stellen</a:t>
            </a:r>
            <a:r>
              <a:rPr lang="en-US" sz="1200" dirty="0"/>
              <a:t> alle </a:t>
            </a:r>
            <a:r>
              <a:rPr lang="en-US" sz="1200" dirty="0" err="1"/>
              <a:t>notwendigen</a:t>
            </a:r>
            <a:r>
              <a:rPr lang="en-US" sz="1200" dirty="0"/>
              <a:t> </a:t>
            </a:r>
            <a:r>
              <a:rPr lang="en-US" sz="1200" dirty="0" err="1"/>
              <a:t>Ressourcen</a:t>
            </a:r>
            <a:r>
              <a:rPr lang="en-US" sz="1200" dirty="0"/>
              <a:t> und </a:t>
            </a:r>
            <a:r>
              <a:rPr lang="en-US" sz="1200" dirty="0" err="1"/>
              <a:t>Materialien</a:t>
            </a:r>
            <a:r>
              <a:rPr lang="en-US" sz="1200" dirty="0"/>
              <a:t> </a:t>
            </a:r>
            <a:r>
              <a:rPr lang="en-US" sz="1200" dirty="0" err="1"/>
              <a:t>zur</a:t>
            </a:r>
            <a:r>
              <a:rPr lang="en-US" sz="1200" dirty="0"/>
              <a:t> </a:t>
            </a:r>
            <a:r>
              <a:rPr lang="en-US" sz="1200" dirty="0" err="1"/>
              <a:t>Verfügung</a:t>
            </a:r>
            <a:r>
              <a:rPr lang="en-US" sz="1200" dirty="0"/>
              <a:t>, um den </a:t>
            </a:r>
            <a:r>
              <a:rPr lang="en-US" sz="1200" dirty="0" err="1"/>
              <a:t>Kurs</a:t>
            </a:r>
            <a:r>
              <a:rPr lang="en-US" sz="1200" dirty="0"/>
              <a:t> in </a:t>
            </a:r>
            <a:r>
              <a:rPr lang="en-US" sz="1200" dirty="0" err="1"/>
              <a:t>verschiedenen</a:t>
            </a:r>
            <a:r>
              <a:rPr lang="en-US" sz="1200" dirty="0"/>
              <a:t> </a:t>
            </a:r>
            <a:r>
              <a:rPr lang="en-US" sz="1200" dirty="0" err="1"/>
              <a:t>Umgebungen</a:t>
            </a:r>
            <a:r>
              <a:rPr lang="en-US" sz="1200" dirty="0"/>
              <a:t> und </a:t>
            </a:r>
            <a:r>
              <a:rPr lang="en-US" sz="1200" dirty="0" err="1"/>
              <a:t>Formaten</a:t>
            </a:r>
            <a:r>
              <a:rPr lang="en-US" sz="1200" dirty="0"/>
              <a:t> </a:t>
            </a:r>
            <a:r>
              <a:rPr lang="en-US" sz="1200" dirty="0" err="1"/>
              <a:t>erfolgreich</a:t>
            </a:r>
            <a:r>
              <a:rPr lang="en-US" sz="1200" dirty="0"/>
              <a:t> </a:t>
            </a:r>
            <a:r>
              <a:rPr lang="en-US" sz="1200" dirty="0" err="1"/>
              <a:t>durchzuführen</a:t>
            </a:r>
            <a:r>
              <a:rPr lang="en-US" sz="1200" dirty="0"/>
              <a:t>, </a:t>
            </a:r>
            <a:r>
              <a:rPr lang="en-US" sz="1200" dirty="0" err="1"/>
              <a:t>siehe</a:t>
            </a:r>
            <a:r>
              <a:rPr lang="en-US" sz="1200" dirty="0"/>
              <a:t> </a:t>
            </a:r>
            <a:r>
              <a:rPr lang="en-US" sz="1200" dirty="0" err="1"/>
              <a:t>Abschnitt</a:t>
            </a:r>
            <a:r>
              <a:rPr lang="en-US" sz="1200" dirty="0"/>
              <a:t> 04 für </a:t>
            </a:r>
            <a:r>
              <a:rPr lang="en-US" sz="1200" dirty="0" err="1"/>
              <a:t>Kursoptionen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305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8F2CEB-FF60-BFD6-5F28-25B450D01A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E" dirty="0"/>
              <a:t>03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B1C8E-69E2-B5EA-B3D0-63F19ADB1D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3895" y="3518948"/>
            <a:ext cx="3852514" cy="1707482"/>
          </a:xfrm>
        </p:spPr>
        <p:txBody>
          <a:bodyPr/>
          <a:lstStyle/>
          <a:p>
            <a:r>
              <a:rPr lang="en-US" b="1" dirty="0"/>
              <a:t>Allgemeine </a:t>
            </a:r>
            <a:r>
              <a:rPr lang="en-US" b="1" dirty="0" err="1"/>
              <a:t>Anweisungen</a:t>
            </a:r>
            <a:r>
              <a:rPr lang="en-US" b="1" dirty="0"/>
              <a:t> für </a:t>
            </a:r>
            <a:r>
              <a:rPr lang="en-US" b="1" dirty="0" err="1"/>
              <a:t>Ausbilder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0705C-BF31-10D9-4600-7C402DBBC3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3895" y="5465383"/>
            <a:ext cx="6503102" cy="380596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IE" sz="1300" b="1" dirty="0" err="1"/>
              <a:t>Methodischer</a:t>
            </a:r>
            <a:r>
              <a:rPr lang="en-IE" sz="1300" b="1" dirty="0"/>
              <a:t> Ansatz</a:t>
            </a:r>
          </a:p>
          <a:p>
            <a:pPr lvl="1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Die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offenen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Bildungsressourcen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bestehen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aus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einem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Lehrplan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mit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sechs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Modulen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der die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Lernenden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in den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Umfang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und das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Potenzial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von PIFS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einführt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und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zwar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auf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eine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Art und Weise, die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sowohl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rigoros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als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auch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kongruent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mit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der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akademischen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Forschung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ist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und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sich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auf die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reale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Anwendung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von Innovation,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neuer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Produktentwicklung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(NPD),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segmentspezifischem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Marketing und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Kommerzialisierung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neuer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Produkte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für den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gehobenen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Markt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im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Lebensmittelsektor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konzentriert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lvl="1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Das Curriculum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basiert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auf der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Erkenntnis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dass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es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zwar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Möglichkeiten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gibt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dass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aber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KMU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mit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den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Entwicklungen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innerhalb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des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Sektors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Schritt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halten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müssen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um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wettbewerbsfähig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zu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bleiben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und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zum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gesellschaftlichen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Wandel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beizutragen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Darüber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hinaus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zeigt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es,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wie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Kompetenzen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durch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neues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Lernen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gefestigt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werden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können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und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bietet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praktische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Einblicke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in das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Erlernen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neuer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Fähigkeiten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auf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zukunftssichere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Weise. </a:t>
            </a:r>
          </a:p>
          <a:p>
            <a:pPr lvl="1">
              <a:lnSpc>
                <a:spcPct val="100000"/>
              </a:lnSpc>
            </a:pPr>
            <a:endParaRPr lang="en-US" sz="800" b="1" dirty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de-DE" sz="1300" b="1" dirty="0">
                <a:solidFill>
                  <a:prstClr val="black"/>
                </a:solidFill>
              </a:rPr>
              <a:t>Allgemeine Anweisungen</a:t>
            </a: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lvl="1" algn="just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Bitte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lesen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Sie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diesen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Leitfaden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sorgfältig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durch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bevor Sie die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Schulung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durchführen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Für die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Durchführung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im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Klassenzimmer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als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"flipped"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oder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"blended"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Schulung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bitte: </a:t>
            </a:r>
          </a:p>
          <a:p>
            <a:pPr marL="557052" lvl="1" indent="-171450">
              <a:lnSpc>
                <a:spcPct val="100000"/>
              </a:lnSpc>
              <a:buClr>
                <a:srgbClr val="6FC0CA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Laden Sie die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Kursunterlagen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für die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Schulung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herunter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überprüfen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und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überarbeiten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Sie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sie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bei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Bedarf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Planen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Sie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ausreichend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Zeit für die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Sitzungen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ein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 Der Link, den Sie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benötigen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lautet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: </a:t>
            </a:r>
            <a:r>
              <a:rPr lang="en-US" sz="1000" dirty="0">
                <a:solidFill>
                  <a:srgbClr val="1188A3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https://www.innovatingfoodforseniors.eu/resources/</a:t>
            </a:r>
            <a:r>
              <a:rPr lang="en-US" sz="1000" dirty="0">
                <a:solidFill>
                  <a:srgbClr val="1188A3"/>
                </a:solidFill>
                <a:latin typeface="+mn-lt"/>
              </a:rPr>
              <a:t> </a:t>
            </a:r>
          </a:p>
          <a:p>
            <a:pPr marL="557052" lvl="1" indent="-171450">
              <a:lnSpc>
                <a:spcPct val="100000"/>
              </a:lnSpc>
              <a:buClr>
                <a:srgbClr val="6FC0CA"/>
              </a:buClr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1"/>
                </a:solidFill>
                <a:latin typeface="+mn-lt"/>
              </a:rPr>
              <a:t>Lokalisieren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Sie den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Schulungsinhalt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mit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Fallstudien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und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Informationen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über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lokale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Unterstützung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für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Ihre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Schüler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557052" lvl="1" indent="-171450">
              <a:lnSpc>
                <a:spcPct val="100000"/>
              </a:lnSpc>
              <a:buClr>
                <a:srgbClr val="6FC0CA"/>
              </a:buClr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1"/>
                </a:solidFill>
                <a:latin typeface="+mn-lt"/>
              </a:rPr>
              <a:t>Stellen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Sie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sicher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dass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jeder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Teilnehmer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die in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jedes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Modul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eingebetteten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Übungen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absolviert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-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diese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bieten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wertvollen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Lernstoff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557052" lvl="1" indent="-171450">
              <a:lnSpc>
                <a:spcPct val="100000"/>
              </a:lnSpc>
              <a:buClr>
                <a:srgbClr val="6FC0CA"/>
              </a:buClr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1"/>
                </a:solidFill>
                <a:latin typeface="+mn-lt"/>
              </a:rPr>
              <a:t>Planen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Sie Zeit für die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Überprüfung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der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Übungen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ein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und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sorgen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Sie für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eine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Feedbackschleife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557052" lvl="1" indent="-171450">
              <a:lnSpc>
                <a:spcPct val="100000"/>
              </a:lnSpc>
              <a:buClr>
                <a:srgbClr val="6FC0CA"/>
              </a:buClr>
              <a:buFont typeface="Wingdings" panose="05000000000000000000" pitchFamily="2" charset="2"/>
              <a:buChar char="§"/>
            </a:pPr>
            <a:endParaRPr lang="en-IE" sz="1300" b="1" dirty="0"/>
          </a:p>
        </p:txBody>
      </p:sp>
      <p:pic>
        <p:nvPicPr>
          <p:cNvPr id="7" name="Picture 6" descr="One glowing light up arrow among other down arrows on green pastel color background">
            <a:extLst>
              <a:ext uri="{FF2B5EF4-FFF2-40B4-BE49-F238E27FC236}">
                <a16:creationId xmlns:a16="http://schemas.microsoft.com/office/drawing/2014/main" id="{95005147-5887-C7B0-097C-A390A7236A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59675" cy="25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1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2A4B5B-341C-657B-7AD7-5F5DD5BBFE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002" y="1316763"/>
            <a:ext cx="3979685" cy="1416968"/>
          </a:xfrm>
        </p:spPr>
        <p:txBody>
          <a:bodyPr>
            <a:normAutofit/>
          </a:bodyPr>
          <a:lstStyle/>
          <a:p>
            <a:r>
              <a:rPr lang="en-US" sz="1800" dirty="0" err="1"/>
              <a:t>Bildung</a:t>
            </a:r>
            <a:r>
              <a:rPr lang="en-US" sz="1800" dirty="0"/>
              <a:t> </a:t>
            </a:r>
            <a:r>
              <a:rPr lang="en-US" sz="1800" dirty="0" err="1"/>
              <a:t>ist</a:t>
            </a:r>
            <a:r>
              <a:rPr lang="en-US" sz="1800" dirty="0"/>
              <a:t> </a:t>
            </a:r>
            <a:r>
              <a:rPr lang="en-US" sz="1800" dirty="0" err="1"/>
              <a:t>dazu</a:t>
            </a:r>
            <a:r>
              <a:rPr lang="en-US" sz="1800" dirty="0"/>
              <a:t> da, das Leben </a:t>
            </a:r>
            <a:r>
              <a:rPr lang="en-US" sz="1800" dirty="0" err="1"/>
              <a:t>anderer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verbessern</a:t>
            </a:r>
            <a:r>
              <a:rPr lang="en-US" sz="1800" dirty="0"/>
              <a:t> und die Gemeinschaft und die Welt </a:t>
            </a:r>
            <a:r>
              <a:rPr lang="en-US" sz="1800" dirty="0" err="1"/>
              <a:t>besser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hinterlassen</a:t>
            </a:r>
            <a:r>
              <a:rPr lang="en-US" sz="1800" dirty="0"/>
              <a:t>, </a:t>
            </a:r>
            <a:r>
              <a:rPr lang="en-US" sz="1800" dirty="0" err="1"/>
              <a:t>als</a:t>
            </a:r>
            <a:r>
              <a:rPr lang="en-US" sz="1800" dirty="0"/>
              <a:t> man </a:t>
            </a:r>
            <a:r>
              <a:rPr lang="en-US" sz="1800" dirty="0" err="1"/>
              <a:t>sie</a:t>
            </a:r>
            <a:r>
              <a:rPr lang="en-US" sz="1800" dirty="0"/>
              <a:t> </a:t>
            </a:r>
            <a:r>
              <a:rPr lang="en-US" sz="1800" dirty="0" err="1"/>
              <a:t>vorgefunden</a:t>
            </a:r>
            <a:r>
              <a:rPr lang="en-US" sz="1800" dirty="0"/>
              <a:t> hat.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54D12-98D5-3AA9-E773-028C1D8CE7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491332" y="2129512"/>
            <a:ext cx="1372357" cy="517423"/>
          </a:xfrm>
        </p:spPr>
        <p:txBody>
          <a:bodyPr/>
          <a:lstStyle/>
          <a:p>
            <a:r>
              <a:rPr lang="en-IE" dirty="0"/>
              <a:t>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7EF9A-9EF6-B916-9214-9458A25C4B8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1190" y="1107158"/>
            <a:ext cx="1894173" cy="642182"/>
          </a:xfrm>
        </p:spPr>
        <p:txBody>
          <a:bodyPr/>
          <a:lstStyle/>
          <a:p>
            <a:r>
              <a:rPr lang="en-IE" dirty="0"/>
              <a:t>“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AF8CD-37AB-CF98-85E7-B04CDE615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563" y="3341534"/>
            <a:ext cx="6396366" cy="6605324"/>
          </a:xfrm>
        </p:spPr>
        <p:txBody>
          <a:bodyPr numCol="1"/>
          <a:lstStyle/>
          <a:p>
            <a:pPr marL="342900" marR="0" lvl="0" indent="-34290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IE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Didaktischer</a:t>
            </a:r>
            <a:r>
              <a:rPr kumimoji="0" lang="en-IE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Ansatz</a:t>
            </a:r>
          </a:p>
          <a:p>
            <a:pPr lvl="1">
              <a:spcBef>
                <a:spcPts val="827"/>
              </a:spcBef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Die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offenen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Bildungsressourcen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wurden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so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konzipiert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dass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sie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eine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Reihe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von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Lehrmethoden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und -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kulturen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berücksichtigen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Als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roter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Faden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wird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jedes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Modul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mit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dem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folgenden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Design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präsentiert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549417" lvl="1" indent="-171450">
              <a:spcBef>
                <a:spcPts val="827"/>
              </a:spcBef>
              <a:buClr>
                <a:srgbClr val="6FC0CA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Das Thema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wird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kurz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vorgestellt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bevor es in die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Materie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eingeführt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wird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  </a:t>
            </a:r>
          </a:p>
          <a:p>
            <a:pPr marL="549417" lvl="1" indent="-171450">
              <a:spcBef>
                <a:spcPts val="827"/>
              </a:spcBef>
              <a:buClr>
                <a:srgbClr val="6FC0CA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Es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werden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Informationen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und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aktuelle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bewährte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Verfahren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zum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Thema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vorgestellt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wobei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von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allgemeinen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Definitionen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zu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detaillierteren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Anwendungen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übergegangen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wird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so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dass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der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Umfang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des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Themas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verstanden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wird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549417" lvl="1" indent="-171450">
              <a:spcBef>
                <a:spcPts val="827"/>
              </a:spcBef>
              <a:buClr>
                <a:srgbClr val="6FC0CA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Das Wissen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wird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vertieft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und die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Fähigkeiten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werden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entwickelt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indem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die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Schüler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Lernenden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an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praktischen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Übungen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oder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Studienfragen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teilnehmen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</a:t>
            </a: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B217C2-5CD4-9B41-EFD8-4574C74820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002" y="210681"/>
            <a:ext cx="7036483" cy="896477"/>
          </a:xfrm>
        </p:spPr>
        <p:txBody>
          <a:bodyPr/>
          <a:lstStyle/>
          <a:p>
            <a:r>
              <a:rPr lang="en-IE" b="1" dirty="0"/>
              <a:t>03: </a:t>
            </a:r>
            <a:r>
              <a:rPr lang="en-US" b="1" dirty="0"/>
              <a:t>Allgemeine </a:t>
            </a:r>
            <a:r>
              <a:rPr lang="en-US" b="1" dirty="0" err="1"/>
              <a:t>Anweisungen</a:t>
            </a:r>
            <a:r>
              <a:rPr lang="en-US" b="1" dirty="0"/>
              <a:t> für </a:t>
            </a:r>
            <a:r>
              <a:rPr lang="en-US" b="1" dirty="0" err="1"/>
              <a:t>Ausbilder</a:t>
            </a:r>
            <a:endParaRPr lang="en-US" b="1" dirty="0"/>
          </a:p>
          <a:p>
            <a:r>
              <a:rPr lang="en-IE" b="1" dirty="0"/>
              <a:t> (</a:t>
            </a:r>
            <a:r>
              <a:rPr lang="en-IE" b="1" dirty="0" err="1"/>
              <a:t>fortgesetzt</a:t>
            </a:r>
            <a:r>
              <a:rPr lang="en-IE" b="1" dirty="0"/>
              <a:t>)</a:t>
            </a:r>
          </a:p>
          <a:p>
            <a:endParaRPr lang="en-IE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20507-21D1-06EA-C460-51616FDAA529}"/>
              </a:ext>
            </a:extLst>
          </p:cNvPr>
          <p:cNvSpPr txBox="1"/>
          <p:nvPr/>
        </p:nvSpPr>
        <p:spPr>
          <a:xfrm>
            <a:off x="5442776" y="2456732"/>
            <a:ext cx="2116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-Marian Wright </a:t>
            </a:r>
            <a:r>
              <a:rPr lang="en-IE" sz="1200" dirty="0" err="1"/>
              <a:t>Edelamn</a:t>
            </a:r>
            <a:endParaRPr lang="en-IE" sz="1200" dirty="0"/>
          </a:p>
        </p:txBody>
      </p:sp>
      <p:pic>
        <p:nvPicPr>
          <p:cNvPr id="10" name="Picture 9" descr="People working on ideas">
            <a:extLst>
              <a:ext uri="{FF2B5EF4-FFF2-40B4-BE49-F238E27FC236}">
                <a16:creationId xmlns:a16="http://schemas.microsoft.com/office/drawing/2014/main" id="{56078B33-F8A5-7FED-A608-BC8025C872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746601"/>
            <a:ext cx="6684012" cy="43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9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539e4a8c-7e7c-4ea1-8c2e-f9bf51a8ca20" xsi:nil="true"/>
    <AppVersion xmlns="539e4a8c-7e7c-4ea1-8c2e-f9bf51a8ca20" xsi:nil="true"/>
    <CultureName xmlns="539e4a8c-7e7c-4ea1-8c2e-f9bf51a8ca20" xsi:nil="true"/>
    <NotebookType xmlns="539e4a8c-7e7c-4ea1-8c2e-f9bf51a8ca20" xsi:nil="true"/>
    <FolderType xmlns="539e4a8c-7e7c-4ea1-8c2e-f9bf51a8ca2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89EED690624143B9CCB44C7945D306" ma:contentTypeVersion="16" ma:contentTypeDescription="Ein neues Dokument erstellen." ma:contentTypeScope="" ma:versionID="91b8761ab087d4999873861f1d67b04e">
  <xsd:schema xmlns:xsd="http://www.w3.org/2001/XMLSchema" xmlns:xs="http://www.w3.org/2001/XMLSchema" xmlns:p="http://schemas.microsoft.com/office/2006/metadata/properties" xmlns:ns2="539e4a8c-7e7c-4ea1-8c2e-f9bf51a8ca20" xmlns:ns3="41f5c9df-7cea-428a-8452-da6b62a57c0f" targetNamespace="http://schemas.microsoft.com/office/2006/metadata/properties" ma:root="true" ma:fieldsID="7f845a497dffe3710f4bee64a16470a8" ns2:_="" ns3:_="">
    <xsd:import namespace="539e4a8c-7e7c-4ea1-8c2e-f9bf51a8ca20"/>
    <xsd:import namespace="41f5c9df-7cea-428a-8452-da6b62a57c0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e4a8c-7e7c-4ea1-8c2e-f9bf51a8ca2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5c9df-7cea-428a-8452-da6b62a57c0f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B91C02-7DDA-412A-B5A1-8EC66E938C3D}">
  <ds:schemaRefs>
    <ds:schemaRef ds:uri="http://schemas.microsoft.com/office/2006/metadata/properties"/>
    <ds:schemaRef ds:uri="http://schemas.microsoft.com/office/infopath/2007/PartnerControls"/>
    <ds:schemaRef ds:uri="539e4a8c-7e7c-4ea1-8c2e-f9bf51a8ca20"/>
  </ds:schemaRefs>
</ds:datastoreItem>
</file>

<file path=customXml/itemProps2.xml><?xml version="1.0" encoding="utf-8"?>
<ds:datastoreItem xmlns:ds="http://schemas.openxmlformats.org/officeDocument/2006/customXml" ds:itemID="{2737F5E6-29D8-49C8-80EB-61BD42595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9e4a8c-7e7c-4ea1-8c2e-f9bf51a8ca20"/>
    <ds:schemaRef ds:uri="41f5c9df-7cea-428a-8452-da6b62a57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84D0A8-FE57-48E6-9163-A112A6B3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5509</Words>
  <Application>Microsoft Office PowerPoint</Application>
  <PresentationFormat>Custom</PresentationFormat>
  <Paragraphs>423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Monsterrat</vt:lpstr>
      <vt:lpstr>Arial</vt:lpstr>
      <vt:lpstr>Bradley Hand ITC</vt:lpstr>
      <vt:lpstr>Calibri</vt:lpstr>
      <vt:lpstr>Calibri Light</vt:lpstr>
      <vt:lpstr>Montserrat</vt:lpstr>
      <vt:lpstr>Symbol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Choiwai Maggie Chak</cp:lastModifiedBy>
  <cp:revision>612</cp:revision>
  <dcterms:created xsi:type="dcterms:W3CDTF">2020-10-14T13:32:04Z</dcterms:created>
  <dcterms:modified xsi:type="dcterms:W3CDTF">2022-07-18T13:25:07Z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0x010100E089EED690624143B9CCB44C7945D306</vt:lpwstr>
  </property>
</Properties>
</file>